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80" r:id="rId1"/>
  </p:sldMasterIdLst>
  <p:notesMasterIdLst>
    <p:notesMasterId r:id="rId69"/>
  </p:notesMasterIdLst>
  <p:sldIdLst>
    <p:sldId id="389" r:id="rId2"/>
    <p:sldId id="391" r:id="rId3"/>
    <p:sldId id="403" r:id="rId4"/>
    <p:sldId id="439" r:id="rId5"/>
    <p:sldId id="472" r:id="rId6"/>
    <p:sldId id="404" r:id="rId7"/>
    <p:sldId id="400" r:id="rId8"/>
    <p:sldId id="401" r:id="rId9"/>
    <p:sldId id="402" r:id="rId10"/>
    <p:sldId id="475" r:id="rId11"/>
    <p:sldId id="442" r:id="rId12"/>
    <p:sldId id="443" r:id="rId13"/>
    <p:sldId id="449" r:id="rId14"/>
    <p:sldId id="452" r:id="rId15"/>
    <p:sldId id="453" r:id="rId16"/>
    <p:sldId id="454" r:id="rId17"/>
    <p:sldId id="444" r:id="rId18"/>
    <p:sldId id="445" r:id="rId19"/>
    <p:sldId id="446" r:id="rId20"/>
    <p:sldId id="447" r:id="rId21"/>
    <p:sldId id="448" r:id="rId22"/>
    <p:sldId id="406" r:id="rId23"/>
    <p:sldId id="398" r:id="rId24"/>
    <p:sldId id="399" r:id="rId25"/>
    <p:sldId id="408" r:id="rId26"/>
    <p:sldId id="410" r:id="rId27"/>
    <p:sldId id="411" r:id="rId28"/>
    <p:sldId id="412" r:id="rId29"/>
    <p:sldId id="413" r:id="rId30"/>
    <p:sldId id="414" r:id="rId31"/>
    <p:sldId id="415" r:id="rId32"/>
    <p:sldId id="416" r:id="rId33"/>
    <p:sldId id="417" r:id="rId34"/>
    <p:sldId id="418" r:id="rId35"/>
    <p:sldId id="420" r:id="rId36"/>
    <p:sldId id="421" r:id="rId37"/>
    <p:sldId id="422" r:id="rId38"/>
    <p:sldId id="423" r:id="rId39"/>
    <p:sldId id="424" r:id="rId40"/>
    <p:sldId id="425" r:id="rId41"/>
    <p:sldId id="455" r:id="rId42"/>
    <p:sldId id="476" r:id="rId43"/>
    <p:sldId id="456" r:id="rId44"/>
    <p:sldId id="457" r:id="rId45"/>
    <p:sldId id="458" r:id="rId46"/>
    <p:sldId id="459" r:id="rId47"/>
    <p:sldId id="460" r:id="rId48"/>
    <p:sldId id="461" r:id="rId49"/>
    <p:sldId id="462" r:id="rId50"/>
    <p:sldId id="463" r:id="rId51"/>
    <p:sldId id="464" r:id="rId52"/>
    <p:sldId id="465" r:id="rId53"/>
    <p:sldId id="466" r:id="rId54"/>
    <p:sldId id="467" r:id="rId55"/>
    <p:sldId id="407" r:id="rId56"/>
    <p:sldId id="440" r:id="rId57"/>
    <p:sldId id="441" r:id="rId58"/>
    <p:sldId id="474" r:id="rId59"/>
    <p:sldId id="471" r:id="rId60"/>
    <p:sldId id="473" r:id="rId61"/>
    <p:sldId id="477" r:id="rId62"/>
    <p:sldId id="484" r:id="rId63"/>
    <p:sldId id="482" r:id="rId64"/>
    <p:sldId id="478" r:id="rId65"/>
    <p:sldId id="483" r:id="rId66"/>
    <p:sldId id="479" r:id="rId67"/>
    <p:sldId id="480" r:id="rId68"/>
  </p:sldIdLst>
  <p:sldSz cx="9144000" cy="6858000" type="screen4x3"/>
  <p:notesSz cx="6858000" cy="9144000"/>
  <p:embeddedFontLst>
    <p:embeddedFont>
      <p:font typeface="Calibri" pitchFamily="34" charset="0"/>
      <p:regular r:id="rId70"/>
      <p:bold r:id="rId71"/>
      <p:italic r:id="rId72"/>
      <p:boldItalic r:id="rId7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00000"/>
    <a:srgbClr val="F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9" autoAdjust="0"/>
    <p:restoredTop sz="94660"/>
  </p:normalViewPr>
  <p:slideViewPr>
    <p:cSldViewPr>
      <p:cViewPr>
        <p:scale>
          <a:sx n="70" d="100"/>
          <a:sy n="70" d="100"/>
        </p:scale>
        <p:origin x="-120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3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1.fntdata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5\sheets\oow-memory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ntel-MRL-SC-jan-22-2015\sheets\all-throughpu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ntel-MRL-SC-jan-22-2015\sheets\all-throughpu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tc-cc-retreat-2015\sheets\transactions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ca-2015\sheets\oow-perf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vboxsrv\shared\ppts\istc-cc-retreat-2015\sheets\GS-DRAM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tc-cc-retreat-2015\sheets\GS-DRA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stc-cc-retreat-2015\sheets\GS-DRA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shared\ppts\Intel-MRL-SC-jan-22-2015\sheets\throughput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90512904636921"/>
          <c:y val="6.528944298629337E-2"/>
          <c:w val="0.70760908792650923"/>
          <c:h val="0.764043225065616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Copy-on-write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 w="22225" cap="rnd"/>
          </c:spPr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1.764</c:v>
                </c:pt>
                <c:pt idx="1">
                  <c:v>14.246</c:v>
                </c:pt>
                <c:pt idx="2">
                  <c:v>53.744000000000007</c:v>
                </c:pt>
                <c:pt idx="3">
                  <c:v>23.25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Overlay-on-write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1.58</c:v>
                </c:pt>
                <c:pt idx="1">
                  <c:v>14.062000000000001</c:v>
                </c:pt>
                <c:pt idx="2">
                  <c:v>16.917999999999999</c:v>
                </c:pt>
                <c:pt idx="3">
                  <c:v>10.85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94176"/>
        <c:axId val="88996096"/>
      </c:barChart>
      <c:catAx>
        <c:axId val="88994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Write Working Set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4068508797511415"/>
              <c:y val="0.924010416666666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8996096"/>
        <c:crosses val="autoZero"/>
        <c:auto val="1"/>
        <c:lblAlgn val="ctr"/>
        <c:lblOffset val="100"/>
        <c:noMultiLvlLbl val="0"/>
      </c:catAx>
      <c:valAx>
        <c:axId val="88996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Additional </a:t>
                </a:r>
                <a:r>
                  <a:rPr lang="en-US" dirty="0" smtClean="0"/>
                  <a:t>Memory (MBs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5.328861670069019E-2"/>
              <c:y val="0.264214880748602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8994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'all-throughput'!$B$1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'all-throughput'!$A$2:$A$5</c:f>
              <c:strCache>
                <c:ptCount val="4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</c:strCache>
            </c:strRef>
          </c:cat>
          <c:val>
            <c:numRef>
              <c:f>'all-throughput'!$B$2:$B$5</c:f>
              <c:numCache>
                <c:formatCode>General</c:formatCode>
                <c:ptCount val="4"/>
                <c:pt idx="0">
                  <c:v>7.9</c:v>
                </c:pt>
                <c:pt idx="1">
                  <c:v>5.78</c:v>
                </c:pt>
                <c:pt idx="2">
                  <c:v>5.78</c:v>
                </c:pt>
                <c:pt idx="3">
                  <c:v>5.78</c:v>
                </c:pt>
              </c:numCache>
            </c:numRef>
          </c:val>
        </c:ser>
        <c:ser>
          <c:idx val="1"/>
          <c:order val="1"/>
          <c:tx>
            <c:strRef>
              <c:f>'all-throughput'!$C$1</c:f>
              <c:strCache>
                <c:ptCount val="1"/>
                <c:pt idx="0">
                  <c:v>Buddy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'all-throughput'!$A$2:$A$5</c:f>
              <c:strCache>
                <c:ptCount val="4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</c:strCache>
            </c:strRef>
          </c:cat>
          <c:val>
            <c:numRef>
              <c:f>'all-throughput'!$C$2:$C$5</c:f>
              <c:numCache>
                <c:formatCode>General</c:formatCode>
                <c:ptCount val="4"/>
                <c:pt idx="0">
                  <c:v>77.84</c:v>
                </c:pt>
                <c:pt idx="1">
                  <c:v>38.92</c:v>
                </c:pt>
                <c:pt idx="2">
                  <c:v>31.14</c:v>
                </c:pt>
                <c:pt idx="3">
                  <c:v>22.24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862400"/>
        <c:axId val="99863936"/>
      </c:barChart>
      <c:catAx>
        <c:axId val="99862400"/>
        <c:scaling>
          <c:orientation val="minMax"/>
        </c:scaling>
        <c:delete val="0"/>
        <c:axPos val="b"/>
        <c:majorTickMark val="out"/>
        <c:minorTickMark val="none"/>
        <c:tickLblPos val="nextTo"/>
        <c:crossAx val="99863936"/>
        <c:crosses val="autoZero"/>
        <c:auto val="1"/>
        <c:lblAlgn val="ctr"/>
        <c:lblOffset val="100"/>
        <c:noMultiLvlLbl val="0"/>
      </c:catAx>
      <c:valAx>
        <c:axId val="99863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C00000"/>
                    </a:solidFill>
                  </a:defRPr>
                </a:pPr>
                <a:r>
                  <a:rPr lang="en-US" sz="2000" dirty="0">
                    <a:solidFill>
                      <a:srgbClr val="C00000"/>
                    </a:solidFill>
                  </a:rPr>
                  <a:t>GB/s of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Result (higher is better)</a:t>
                </a:r>
                <a:endParaRPr lang="en-US" sz="2000" dirty="0">
                  <a:solidFill>
                    <a:srgbClr val="C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862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energy!$B$1</c:f>
              <c:strCache>
                <c:ptCount val="1"/>
                <c:pt idx="0">
                  <c:v>Baseline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energy!$A$2:$A$5</c:f>
              <c:strCache>
                <c:ptCount val="4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</c:strCache>
            </c:strRef>
          </c:cat>
          <c:val>
            <c:numRef>
              <c:f>energy!$B$2:$B$5</c:f>
              <c:numCache>
                <c:formatCode>General</c:formatCode>
                <c:ptCount val="4"/>
                <c:pt idx="0">
                  <c:v>93.7</c:v>
                </c:pt>
                <c:pt idx="1">
                  <c:v>137.85</c:v>
                </c:pt>
                <c:pt idx="2">
                  <c:v>137.85</c:v>
                </c:pt>
                <c:pt idx="3">
                  <c:v>137.85</c:v>
                </c:pt>
              </c:numCache>
            </c:numRef>
          </c:val>
        </c:ser>
        <c:ser>
          <c:idx val="1"/>
          <c:order val="1"/>
          <c:tx>
            <c:strRef>
              <c:f>energy!$C$1</c:f>
              <c:strCache>
                <c:ptCount val="1"/>
                <c:pt idx="0">
                  <c:v>Buddy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energy!$A$2:$A$5</c:f>
              <c:strCache>
                <c:ptCount val="4"/>
                <c:pt idx="0">
                  <c:v>NOT</c:v>
                </c:pt>
                <c:pt idx="1">
                  <c:v>AND/OR</c:v>
                </c:pt>
                <c:pt idx="2">
                  <c:v>NAND/NOR</c:v>
                </c:pt>
                <c:pt idx="3">
                  <c:v>XOR/XNOR</c:v>
                </c:pt>
              </c:strCache>
            </c:strRef>
          </c:cat>
          <c:val>
            <c:numRef>
              <c:f>energy!$C$2:$C$5</c:f>
              <c:numCache>
                <c:formatCode>General</c:formatCode>
                <c:ptCount val="4"/>
                <c:pt idx="0">
                  <c:v>1.575</c:v>
                </c:pt>
                <c:pt idx="1">
                  <c:v>3.1375000000000002</c:v>
                </c:pt>
                <c:pt idx="2">
                  <c:v>3.9249999999999998</c:v>
                </c:pt>
                <c:pt idx="3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29120"/>
        <c:axId val="100230656"/>
      </c:barChart>
      <c:catAx>
        <c:axId val="100229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230656"/>
        <c:crosses val="autoZero"/>
        <c:auto val="1"/>
        <c:lblAlgn val="ctr"/>
        <c:lblOffset val="100"/>
        <c:noMultiLvlLbl val="0"/>
      </c:catAx>
      <c:valAx>
        <c:axId val="100230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C00000"/>
                    </a:solidFill>
                  </a:defRPr>
                </a:pPr>
                <a:r>
                  <a:rPr lang="en-US" sz="2000" dirty="0">
                    <a:solidFill>
                      <a:srgbClr val="C00000"/>
                    </a:solidFill>
                  </a:rPr>
                  <a:t>Energy (</a:t>
                </a:r>
                <a:r>
                  <a:rPr lang="en-US" sz="2000" dirty="0" err="1">
                    <a:solidFill>
                      <a:srgbClr val="C00000"/>
                    </a:solidFill>
                  </a:rPr>
                  <a:t>nJ</a:t>
                </a:r>
                <a:r>
                  <a:rPr lang="en-US" sz="2000" dirty="0">
                    <a:solidFill>
                      <a:srgbClr val="C00000"/>
                    </a:solidFill>
                  </a:rPr>
                  <a:t> per KB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) (lower is</a:t>
                </a:r>
                <a:r>
                  <a:rPr lang="en-US" sz="2000" baseline="0" dirty="0" smtClean="0">
                    <a:solidFill>
                      <a:srgbClr val="C00000"/>
                    </a:solidFill>
                  </a:rPr>
                  <a:t> better)</a:t>
                </a:r>
                <a:endParaRPr lang="en-US" sz="2000" dirty="0">
                  <a:solidFill>
                    <a:srgbClr val="C0000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022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transactions!$B$1</c:f>
              <c:strCache>
                <c:ptCount val="1"/>
                <c:pt idx="0">
                  <c:v>Row Store</c:v>
                </c:pt>
              </c:strCache>
            </c:strRef>
          </c:tx>
          <c:invertIfNegative val="0"/>
          <c:cat>
            <c:strRef>
              <c:f>transactions!$A$2:$A$9</c:f>
              <c:strCache>
                <c:ptCount val="8"/>
                <c:pt idx="0">
                  <c:v>1-0-1</c:v>
                </c:pt>
                <c:pt idx="1">
                  <c:v>2-1-2</c:v>
                </c:pt>
                <c:pt idx="2">
                  <c:v>0-2-2</c:v>
                </c:pt>
                <c:pt idx="3">
                  <c:v>2-4-2</c:v>
                </c:pt>
                <c:pt idx="4">
                  <c:v>5-0-1</c:v>
                </c:pt>
                <c:pt idx="5">
                  <c:v>2-0-4</c:v>
                </c:pt>
                <c:pt idx="6">
                  <c:v>6-1-2</c:v>
                </c:pt>
                <c:pt idx="7">
                  <c:v>4-2-2</c:v>
                </c:pt>
              </c:strCache>
            </c:strRef>
          </c:cat>
          <c:val>
            <c:numRef>
              <c:f>transactions!$B$2:$B$9</c:f>
              <c:numCache>
                <c:formatCode>General</c:formatCode>
                <c:ptCount val="8"/>
                <c:pt idx="0">
                  <c:v>1.56</c:v>
                </c:pt>
                <c:pt idx="1">
                  <c:v>1.56</c:v>
                </c:pt>
                <c:pt idx="2">
                  <c:v>1.65</c:v>
                </c:pt>
                <c:pt idx="3">
                  <c:v>1.65</c:v>
                </c:pt>
                <c:pt idx="4">
                  <c:v>1.66</c:v>
                </c:pt>
                <c:pt idx="5">
                  <c:v>1.74</c:v>
                </c:pt>
                <c:pt idx="6">
                  <c:v>1.66</c:v>
                </c:pt>
                <c:pt idx="7">
                  <c:v>1.74</c:v>
                </c:pt>
              </c:numCache>
            </c:numRef>
          </c:val>
        </c:ser>
        <c:ser>
          <c:idx val="1"/>
          <c:order val="1"/>
          <c:tx>
            <c:strRef>
              <c:f>transactions!$C$1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transactions!$A$2:$A$9</c:f>
              <c:strCache>
                <c:ptCount val="8"/>
                <c:pt idx="0">
                  <c:v>1-0-1</c:v>
                </c:pt>
                <c:pt idx="1">
                  <c:v>2-1-2</c:v>
                </c:pt>
                <c:pt idx="2">
                  <c:v>0-2-2</c:v>
                </c:pt>
                <c:pt idx="3">
                  <c:v>2-4-2</c:v>
                </c:pt>
                <c:pt idx="4">
                  <c:v>5-0-1</c:v>
                </c:pt>
                <c:pt idx="5">
                  <c:v>2-0-4</c:v>
                </c:pt>
                <c:pt idx="6">
                  <c:v>6-1-2</c:v>
                </c:pt>
                <c:pt idx="7">
                  <c:v>4-2-2</c:v>
                </c:pt>
              </c:strCache>
            </c:strRef>
          </c:cat>
          <c:val>
            <c:numRef>
              <c:f>transactions!$C$2:$C$9</c:f>
              <c:numCache>
                <c:formatCode>General</c:formatCode>
                <c:ptCount val="8"/>
                <c:pt idx="0">
                  <c:v>2.4300000000000002</c:v>
                </c:pt>
                <c:pt idx="1">
                  <c:v>3.29</c:v>
                </c:pt>
                <c:pt idx="2">
                  <c:v>4.28</c:v>
                </c:pt>
                <c:pt idx="3">
                  <c:v>6.08</c:v>
                </c:pt>
                <c:pt idx="4">
                  <c:v>6.03</c:v>
                </c:pt>
                <c:pt idx="5">
                  <c:v>6.2</c:v>
                </c:pt>
                <c:pt idx="6">
                  <c:v>6.91</c:v>
                </c:pt>
                <c:pt idx="7">
                  <c:v>7.99</c:v>
                </c:pt>
              </c:numCache>
            </c:numRef>
          </c:val>
        </c:ser>
        <c:ser>
          <c:idx val="2"/>
          <c:order val="2"/>
          <c:tx>
            <c:strRef>
              <c:f>transactions!$D$1</c:f>
              <c:strCache>
                <c:ptCount val="1"/>
                <c:pt idx="0">
                  <c:v>GS-DRAM</c:v>
                </c:pt>
              </c:strCache>
            </c:strRef>
          </c:tx>
          <c:invertIfNegative val="0"/>
          <c:cat>
            <c:strRef>
              <c:f>transactions!$A$2:$A$9</c:f>
              <c:strCache>
                <c:ptCount val="8"/>
                <c:pt idx="0">
                  <c:v>1-0-1</c:v>
                </c:pt>
                <c:pt idx="1">
                  <c:v>2-1-2</c:v>
                </c:pt>
                <c:pt idx="2">
                  <c:v>0-2-2</c:v>
                </c:pt>
                <c:pt idx="3">
                  <c:v>2-4-2</c:v>
                </c:pt>
                <c:pt idx="4">
                  <c:v>5-0-1</c:v>
                </c:pt>
                <c:pt idx="5">
                  <c:v>2-0-4</c:v>
                </c:pt>
                <c:pt idx="6">
                  <c:v>6-1-2</c:v>
                </c:pt>
                <c:pt idx="7">
                  <c:v>4-2-2</c:v>
                </c:pt>
              </c:strCache>
            </c:strRef>
          </c:cat>
          <c:val>
            <c:numRef>
              <c:f>transactions!$D$2:$D$9</c:f>
              <c:numCache>
                <c:formatCode>General</c:formatCode>
                <c:ptCount val="8"/>
                <c:pt idx="0">
                  <c:v>1.58</c:v>
                </c:pt>
                <c:pt idx="1">
                  <c:v>1.58</c:v>
                </c:pt>
                <c:pt idx="2">
                  <c:v>1.65</c:v>
                </c:pt>
                <c:pt idx="3">
                  <c:v>1.65</c:v>
                </c:pt>
                <c:pt idx="4">
                  <c:v>1.68</c:v>
                </c:pt>
                <c:pt idx="5">
                  <c:v>1.74</c:v>
                </c:pt>
                <c:pt idx="6">
                  <c:v>1.68</c:v>
                </c:pt>
                <c:pt idx="7">
                  <c:v>1.74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246016"/>
        <c:axId val="182399360"/>
      </c:barChart>
      <c:catAx>
        <c:axId val="18224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82399360"/>
        <c:crosses val="autoZero"/>
        <c:auto val="1"/>
        <c:lblAlgn val="ctr"/>
        <c:lblOffset val="100"/>
        <c:noMultiLvlLbl val="0"/>
      </c:catAx>
      <c:valAx>
        <c:axId val="182399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Execution</a:t>
                </a:r>
                <a:r>
                  <a:rPr lang="en-US" baseline="0" dirty="0" smtClean="0"/>
                  <a:t> </a:t>
                </a:r>
                <a:r>
                  <a:rPr lang="en-US" baseline="0" dirty="0" smtClean="0"/>
                  <a:t>time </a:t>
                </a:r>
                <a:r>
                  <a:rPr lang="en-US" baseline="0" dirty="0" smtClean="0"/>
                  <a:t>for 10000 trans.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3746312684365781E-3"/>
              <c:y val="6.353515469657201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224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3495674151842"/>
          <c:y val="6.9919072615923006E-2"/>
          <c:w val="0.70536648196753182"/>
          <c:h val="0.75941354986876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Copy-on-write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1.3180000000000001</c:v>
                </c:pt>
                <c:pt idx="1">
                  <c:v>4.6260000000000003</c:v>
                </c:pt>
                <c:pt idx="2">
                  <c:v>7.1300000000000008</c:v>
                </c:pt>
                <c:pt idx="3">
                  <c:v>3.07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Overlay-on-write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Small</c:v>
                </c:pt>
                <c:pt idx="1">
                  <c:v>Dense</c:v>
                </c:pt>
                <c:pt idx="2">
                  <c:v>Sparse</c:v>
                </c:pt>
                <c:pt idx="3">
                  <c:v>Mean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1.3180000000000001</c:v>
                </c:pt>
                <c:pt idx="1">
                  <c:v>4.5</c:v>
                </c:pt>
                <c:pt idx="2">
                  <c:v>5.8239999999999998</c:v>
                </c:pt>
                <c:pt idx="3">
                  <c:v>2.59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287296"/>
        <c:axId val="89293568"/>
      </c:barChart>
      <c:catAx>
        <c:axId val="89287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Write</a:t>
                </a:r>
                <a:r>
                  <a:rPr lang="en-US" baseline="0" dirty="0" smtClean="0"/>
                  <a:t> Working Set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7818095654709829"/>
              <c:y val="0.924010416666666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9293568"/>
        <c:crosses val="autoZero"/>
        <c:auto val="1"/>
        <c:lblAlgn val="ctr"/>
        <c:lblOffset val="100"/>
        <c:noMultiLvlLbl val="0"/>
      </c:catAx>
      <c:valAx>
        <c:axId val="89293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Instruction</a:t>
                </a:r>
              </a:p>
            </c:rich>
          </c:tx>
          <c:layout>
            <c:manualLayout>
              <c:xMode val="edge"/>
              <c:yMode val="edge"/>
              <c:x val="1.1968989987362689E-2"/>
              <c:y val="0.285418671624380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9287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719335614963025"/>
          <c:y val="4.4557239582910156E-2"/>
          <c:w val="0.699371993394443"/>
          <c:h val="0.9108855208341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Transactions!$B$1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Transactions!$A$2</c:f>
              <c:strCache>
                <c:ptCount val="1"/>
                <c:pt idx="0">
                  <c:v>Transaction Throughput</c:v>
                </c:pt>
              </c:strCache>
            </c:strRef>
          </c:cat>
          <c:val>
            <c:numRef>
              <c:f>Transactions!$B$2</c:f>
              <c:numCache>
                <c:formatCode>General</c:formatCode>
                <c:ptCount val="1"/>
                <c:pt idx="0">
                  <c:v>24.24</c:v>
                </c:pt>
              </c:numCache>
            </c:numRef>
          </c:val>
        </c:ser>
        <c:ser>
          <c:idx val="1"/>
          <c:order val="1"/>
          <c:tx>
            <c:strRef>
              <c:f>Transactions!$C$1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Transactions!$A$2</c:f>
              <c:strCache>
                <c:ptCount val="1"/>
                <c:pt idx="0">
                  <c:v>Transaction Throughput</c:v>
                </c:pt>
              </c:strCache>
            </c:strRef>
          </c:cat>
          <c:val>
            <c:numRef>
              <c:f>Transactions!$C$2</c:f>
              <c:numCache>
                <c:formatCode>General</c:formatCode>
                <c:ptCount val="1"/>
                <c:pt idx="0">
                  <c:v>8.5500000000000007</c:v>
                </c:pt>
              </c:numCache>
            </c:numRef>
          </c:val>
        </c:ser>
        <c:ser>
          <c:idx val="2"/>
          <c:order val="2"/>
          <c:tx>
            <c:strRef>
              <c:f>Transactions!$D$1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Transactions!$A$2</c:f>
              <c:strCache>
                <c:ptCount val="1"/>
                <c:pt idx="0">
                  <c:v>Transaction Throughput</c:v>
                </c:pt>
              </c:strCache>
            </c:strRef>
          </c:cat>
          <c:val>
            <c:numRef>
              <c:f>Transactions!$D$2</c:f>
              <c:numCache>
                <c:formatCode>General</c:formatCode>
                <c:ptCount val="1"/>
                <c:pt idx="0">
                  <c:v>24.08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10464"/>
        <c:axId val="88512000"/>
      </c:barChart>
      <c:catAx>
        <c:axId val="88510464"/>
        <c:scaling>
          <c:orientation val="minMax"/>
        </c:scaling>
        <c:delete val="1"/>
        <c:axPos val="b"/>
        <c:majorTickMark val="out"/>
        <c:minorTickMark val="none"/>
        <c:tickLblPos val="none"/>
        <c:crossAx val="88512000"/>
        <c:crosses val="autoZero"/>
        <c:auto val="1"/>
        <c:lblAlgn val="ctr"/>
        <c:lblOffset val="100"/>
        <c:noMultiLvlLbl val="0"/>
      </c:catAx>
      <c:valAx>
        <c:axId val="8851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88510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5901210265383504"/>
          <c:y val="4.4777777777777784E-2"/>
          <c:w val="0.59006197142023886"/>
          <c:h val="0.91044444444444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Transactions!$B$4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Transactions!$A$5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Transactions!$B$5</c:f>
              <c:numCache>
                <c:formatCode>General</c:formatCode>
                <c:ptCount val="1"/>
                <c:pt idx="0">
                  <c:v>16.989999999999984</c:v>
                </c:pt>
              </c:numCache>
            </c:numRef>
          </c:val>
        </c:ser>
        <c:ser>
          <c:idx val="1"/>
          <c:order val="1"/>
          <c:tx>
            <c:strRef>
              <c:f>Transactions!$C$4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Transactions!$A$5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Transactions!$C$5</c:f>
              <c:numCache>
                <c:formatCode>General</c:formatCode>
                <c:ptCount val="1"/>
                <c:pt idx="0">
                  <c:v>49.65</c:v>
                </c:pt>
              </c:numCache>
            </c:numRef>
          </c:val>
        </c:ser>
        <c:ser>
          <c:idx val="2"/>
          <c:order val="2"/>
          <c:tx>
            <c:strRef>
              <c:f>Transactions!$D$4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Transactions!$A$5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Transactions!$D$5</c:f>
              <c:numCache>
                <c:formatCode>General</c:formatCode>
                <c:ptCount val="1"/>
                <c:pt idx="0">
                  <c:v>17.079999999999991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963328"/>
        <c:axId val="89288704"/>
      </c:barChart>
      <c:catAx>
        <c:axId val="88963328"/>
        <c:scaling>
          <c:orientation val="minMax"/>
        </c:scaling>
        <c:delete val="1"/>
        <c:axPos val="b"/>
        <c:majorTickMark val="out"/>
        <c:minorTickMark val="none"/>
        <c:tickLblPos val="none"/>
        <c:crossAx val="89288704"/>
        <c:crosses val="autoZero"/>
        <c:auto val="1"/>
        <c:lblAlgn val="ctr"/>
        <c:lblOffset val="100"/>
        <c:noMultiLvlLbl val="0"/>
      </c:catAx>
      <c:valAx>
        <c:axId val="89288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88963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0216025080198309"/>
          <c:y val="4.4777777777777784E-2"/>
          <c:w val="0.54691382327209104"/>
          <c:h val="0.91044444444444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Analytics!$B$1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Analytics!$A$2</c:f>
              <c:strCache>
                <c:ptCount val="1"/>
                <c:pt idx="0">
                  <c:v>Execution Time</c:v>
                </c:pt>
              </c:strCache>
            </c:strRef>
          </c:cat>
          <c:val>
            <c:numRef>
              <c:f>Analytics!$B$2</c:f>
              <c:numCache>
                <c:formatCode>General</c:formatCode>
                <c:ptCount val="1"/>
                <c:pt idx="0">
                  <c:v>2.0699999999999998</c:v>
                </c:pt>
              </c:numCache>
            </c:numRef>
          </c:val>
        </c:ser>
        <c:ser>
          <c:idx val="1"/>
          <c:order val="1"/>
          <c:tx>
            <c:strRef>
              <c:f>Analytics!$C$1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Analytics!$A$2</c:f>
              <c:strCache>
                <c:ptCount val="1"/>
                <c:pt idx="0">
                  <c:v>Execution Time</c:v>
                </c:pt>
              </c:strCache>
            </c:strRef>
          </c:cat>
          <c:val>
            <c:numRef>
              <c:f>Analytics!$C$2</c:f>
              <c:numCache>
                <c:formatCode>General</c:formatCode>
                <c:ptCount val="1"/>
                <c:pt idx="0">
                  <c:v>0.86000000000000021</c:v>
                </c:pt>
              </c:numCache>
            </c:numRef>
          </c:val>
        </c:ser>
        <c:ser>
          <c:idx val="2"/>
          <c:order val="2"/>
          <c:tx>
            <c:strRef>
              <c:f>Analytics!$D$1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Analytics!$A$2</c:f>
              <c:strCache>
                <c:ptCount val="1"/>
                <c:pt idx="0">
                  <c:v>Execution Time</c:v>
                </c:pt>
              </c:strCache>
            </c:strRef>
          </c:cat>
          <c:val>
            <c:numRef>
              <c:f>Analytics!$D$2</c:f>
              <c:numCache>
                <c:formatCode>General</c:formatCode>
                <c:ptCount val="1"/>
                <c:pt idx="0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55968"/>
        <c:axId val="99565952"/>
      </c:barChart>
      <c:catAx>
        <c:axId val="99555968"/>
        <c:scaling>
          <c:orientation val="minMax"/>
        </c:scaling>
        <c:delete val="1"/>
        <c:axPos val="b"/>
        <c:majorTickMark val="out"/>
        <c:minorTickMark val="none"/>
        <c:tickLblPos val="none"/>
        <c:crossAx val="99565952"/>
        <c:crosses val="autoZero"/>
        <c:auto val="1"/>
        <c:lblAlgn val="ctr"/>
        <c:lblOffset val="100"/>
        <c:noMultiLvlLbl val="0"/>
      </c:catAx>
      <c:valAx>
        <c:axId val="99565952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99555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3790099154272405"/>
          <c:y val="4.4777777777777784E-2"/>
          <c:w val="0.5111730825313503"/>
          <c:h val="0.91044444444444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Analytics!$B$4</c:f>
              <c:strCache>
                <c:ptCount val="1"/>
                <c:pt idx="0">
                  <c:v>Row Store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Analytics!$A$5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Analytics!$B$5</c:f>
              <c:numCache>
                <c:formatCode>General</c:formatCode>
                <c:ptCount val="1"/>
                <c:pt idx="0">
                  <c:v>95.440000000000026</c:v>
                </c:pt>
              </c:numCache>
            </c:numRef>
          </c:val>
        </c:ser>
        <c:ser>
          <c:idx val="1"/>
          <c:order val="1"/>
          <c:tx>
            <c:strRef>
              <c:f>Analytics!$C$4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Analytics!$A$5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Analytics!$C$5</c:f>
              <c:numCache>
                <c:formatCode>General</c:formatCode>
                <c:ptCount val="1"/>
                <c:pt idx="0">
                  <c:v>40.32</c:v>
                </c:pt>
              </c:numCache>
            </c:numRef>
          </c:val>
        </c:ser>
        <c:ser>
          <c:idx val="2"/>
          <c:order val="2"/>
          <c:tx>
            <c:strRef>
              <c:f>Analytics!$D$4</c:f>
              <c:strCache>
                <c:ptCount val="1"/>
                <c:pt idx="0">
                  <c:v>GS-DRAM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Analytics!$A$5</c:f>
              <c:strCache>
                <c:ptCount val="1"/>
                <c:pt idx="0">
                  <c:v>Energy</c:v>
                </c:pt>
              </c:strCache>
            </c:strRef>
          </c:cat>
          <c:val>
            <c:numRef>
              <c:f>Analytics!$D$5</c:f>
              <c:numCache>
                <c:formatCode>General</c:formatCode>
                <c:ptCount val="1"/>
                <c:pt idx="0">
                  <c:v>49.82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95392"/>
        <c:axId val="99596928"/>
      </c:barChart>
      <c:catAx>
        <c:axId val="99595392"/>
        <c:scaling>
          <c:orientation val="minMax"/>
        </c:scaling>
        <c:delete val="1"/>
        <c:axPos val="b"/>
        <c:majorTickMark val="out"/>
        <c:minorTickMark val="none"/>
        <c:tickLblPos val="none"/>
        <c:crossAx val="99596928"/>
        <c:crosses val="autoZero"/>
        <c:auto val="1"/>
        <c:lblAlgn val="ctr"/>
        <c:lblOffset val="100"/>
        <c:noMultiLvlLbl val="0"/>
      </c:catAx>
      <c:valAx>
        <c:axId val="9959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99595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="1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HTAP!$B$6</c:f>
              <c:strCache>
                <c:ptCount val="1"/>
                <c:pt idx="0">
                  <c:v>Row Store</c:v>
                </c:pt>
              </c:strCache>
            </c:strRef>
          </c:tx>
          <c:invertIfNegative val="0"/>
          <c:cat>
            <c:strRef>
              <c:f>HTAP!$A$7</c:f>
              <c:strCache>
                <c:ptCount val="1"/>
                <c:pt idx="0">
                  <c:v>Analytics</c:v>
                </c:pt>
              </c:strCache>
            </c:strRef>
          </c:cat>
          <c:val>
            <c:numRef>
              <c:f>HTAP!$B$7</c:f>
              <c:numCache>
                <c:formatCode>General</c:formatCode>
                <c:ptCount val="1"/>
                <c:pt idx="0">
                  <c:v>1.9225000000000001</c:v>
                </c:pt>
              </c:numCache>
            </c:numRef>
          </c:val>
        </c:ser>
        <c:ser>
          <c:idx val="1"/>
          <c:order val="1"/>
          <c:tx>
            <c:strRef>
              <c:f>HTAP!$C$6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HTAP!$A$7</c:f>
              <c:strCache>
                <c:ptCount val="1"/>
                <c:pt idx="0">
                  <c:v>Analytics</c:v>
                </c:pt>
              </c:strCache>
            </c:strRef>
          </c:cat>
          <c:val>
            <c:numRef>
              <c:f>HTAP!$C$7</c:f>
              <c:numCache>
                <c:formatCode>General</c:formatCode>
                <c:ptCount val="1"/>
                <c:pt idx="0">
                  <c:v>0.6050000000000002</c:v>
                </c:pt>
              </c:numCache>
            </c:numRef>
          </c:val>
        </c:ser>
        <c:ser>
          <c:idx val="2"/>
          <c:order val="2"/>
          <c:tx>
            <c:strRef>
              <c:f>HTAP!$D$6</c:f>
              <c:strCache>
                <c:ptCount val="1"/>
                <c:pt idx="0">
                  <c:v>GS-DRAM</c:v>
                </c:pt>
              </c:strCache>
            </c:strRef>
          </c:tx>
          <c:invertIfNegative val="0"/>
          <c:cat>
            <c:strRef>
              <c:f>HTAP!$A$7</c:f>
              <c:strCache>
                <c:ptCount val="1"/>
                <c:pt idx="0">
                  <c:v>Analytics</c:v>
                </c:pt>
              </c:strCache>
            </c:strRef>
          </c:cat>
          <c:val>
            <c:numRef>
              <c:f>HTAP!$D$7</c:f>
              <c:numCache>
                <c:formatCode>General</c:formatCode>
                <c:ptCount val="1"/>
                <c:pt idx="0">
                  <c:v>0.6625000000000002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48640"/>
        <c:axId val="99650176"/>
      </c:barChart>
      <c:catAx>
        <c:axId val="99648640"/>
        <c:scaling>
          <c:orientation val="minMax"/>
        </c:scaling>
        <c:delete val="0"/>
        <c:axPos val="b"/>
        <c:majorTickMark val="out"/>
        <c:minorTickMark val="none"/>
        <c:tickLblPos val="nextTo"/>
        <c:crossAx val="99650176"/>
        <c:crosses val="autoZero"/>
        <c:auto val="1"/>
        <c:lblAlgn val="ctr"/>
        <c:lblOffset val="100"/>
        <c:noMultiLvlLbl val="0"/>
      </c:catAx>
      <c:valAx>
        <c:axId val="99650176"/>
        <c:scaling>
          <c:orientation val="minMax"/>
          <c:max val="2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648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HTAP!$B$2</c:f>
              <c:strCache>
                <c:ptCount val="1"/>
                <c:pt idx="0">
                  <c:v>Row Store</c:v>
                </c:pt>
              </c:strCache>
            </c:strRef>
          </c:tx>
          <c:invertIfNegative val="0"/>
          <c:cat>
            <c:strRef>
              <c:f>HTAP!$A$3</c:f>
              <c:strCache>
                <c:ptCount val="1"/>
                <c:pt idx="0">
                  <c:v>Transactions</c:v>
                </c:pt>
              </c:strCache>
            </c:strRef>
          </c:cat>
          <c:val>
            <c:numRef>
              <c:f>HTAP!$B$3</c:f>
              <c:numCache>
                <c:formatCode>General</c:formatCode>
                <c:ptCount val="1"/>
                <c:pt idx="0">
                  <c:v>19.68</c:v>
                </c:pt>
              </c:numCache>
            </c:numRef>
          </c:val>
        </c:ser>
        <c:ser>
          <c:idx val="1"/>
          <c:order val="1"/>
          <c:tx>
            <c:strRef>
              <c:f>HTAP!$C$2</c:f>
              <c:strCache>
                <c:ptCount val="1"/>
                <c:pt idx="0">
                  <c:v>Column Store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HTAP!$A$3</c:f>
              <c:strCache>
                <c:ptCount val="1"/>
                <c:pt idx="0">
                  <c:v>Transactions</c:v>
                </c:pt>
              </c:strCache>
            </c:strRef>
          </c:cat>
          <c:val>
            <c:numRef>
              <c:f>HTAP!$C$3</c:f>
              <c:numCache>
                <c:formatCode>General</c:formatCode>
                <c:ptCount val="1"/>
                <c:pt idx="0">
                  <c:v>16.62</c:v>
                </c:pt>
              </c:numCache>
            </c:numRef>
          </c:val>
        </c:ser>
        <c:ser>
          <c:idx val="2"/>
          <c:order val="2"/>
          <c:tx>
            <c:strRef>
              <c:f>HTAP!$D$2</c:f>
              <c:strCache>
                <c:ptCount val="1"/>
                <c:pt idx="0">
                  <c:v>GS-DRAM</c:v>
                </c:pt>
              </c:strCache>
            </c:strRef>
          </c:tx>
          <c:invertIfNegative val="0"/>
          <c:cat>
            <c:strRef>
              <c:f>HTAP!$A$3</c:f>
              <c:strCache>
                <c:ptCount val="1"/>
                <c:pt idx="0">
                  <c:v>Transactions</c:v>
                </c:pt>
              </c:strCache>
            </c:strRef>
          </c:cat>
          <c:val>
            <c:numRef>
              <c:f>HTAP!$D$3</c:f>
              <c:numCache>
                <c:formatCode>General</c:formatCode>
                <c:ptCount val="1"/>
                <c:pt idx="0">
                  <c:v>27.24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49248"/>
        <c:axId val="99755136"/>
      </c:barChart>
      <c:catAx>
        <c:axId val="99749248"/>
        <c:scaling>
          <c:orientation val="minMax"/>
        </c:scaling>
        <c:delete val="0"/>
        <c:axPos val="b"/>
        <c:majorTickMark val="out"/>
        <c:minorTickMark val="none"/>
        <c:tickLblPos val="nextTo"/>
        <c:crossAx val="99755136"/>
        <c:crosses val="autoZero"/>
        <c:auto val="1"/>
        <c:lblAlgn val="ctr"/>
        <c:lblOffset val="100"/>
        <c:noMultiLvlLbl val="0"/>
      </c:catAx>
      <c:valAx>
        <c:axId val="9975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749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throughput!$B$1</c:f>
              <c:strCache>
                <c:ptCount val="1"/>
                <c:pt idx="0">
                  <c:v>1 Core</c:v>
                </c:pt>
              </c:strCache>
            </c:strRef>
          </c:tx>
          <c:spPr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c:spPr>
          <c:marker>
            <c:symbol val="square"/>
            <c:size val="4"/>
          </c:marker>
          <c:cat>
            <c:strRef>
              <c:f>throughput!$A$2:$A$12</c:f>
              <c:strCache>
                <c:ptCount val="11"/>
                <c:pt idx="0">
                  <c:v>32 KB</c:v>
                </c:pt>
                <c:pt idx="1">
                  <c:v>64 KB</c:v>
                </c:pt>
                <c:pt idx="2">
                  <c:v>128 KB</c:v>
                </c:pt>
                <c:pt idx="3">
                  <c:v>256 KB</c:v>
                </c:pt>
                <c:pt idx="4">
                  <c:v>512 KB</c:v>
                </c:pt>
                <c:pt idx="5">
                  <c:v>1 MB</c:v>
                </c:pt>
                <c:pt idx="6">
                  <c:v>2 MB</c:v>
                </c:pt>
                <c:pt idx="7">
                  <c:v>4 MB</c:v>
                </c:pt>
                <c:pt idx="8">
                  <c:v>8 MB</c:v>
                </c:pt>
                <c:pt idx="9">
                  <c:v>16 MB</c:v>
                </c:pt>
                <c:pt idx="10">
                  <c:v>32 MB</c:v>
                </c:pt>
              </c:strCache>
            </c:strRef>
          </c:cat>
          <c:val>
            <c:numRef>
              <c:f>throughput!$B$2:$B$12</c:f>
              <c:numCache>
                <c:formatCode>General</c:formatCode>
                <c:ptCount val="11"/>
                <c:pt idx="0">
                  <c:v>32.42</c:v>
                </c:pt>
                <c:pt idx="1">
                  <c:v>32</c:v>
                </c:pt>
                <c:pt idx="2">
                  <c:v>20.55</c:v>
                </c:pt>
                <c:pt idx="3">
                  <c:v>18.89</c:v>
                </c:pt>
                <c:pt idx="4">
                  <c:v>18.96</c:v>
                </c:pt>
                <c:pt idx="5">
                  <c:v>18.940000000000001</c:v>
                </c:pt>
                <c:pt idx="6">
                  <c:v>18.899999999999999</c:v>
                </c:pt>
                <c:pt idx="7">
                  <c:v>8.14</c:v>
                </c:pt>
                <c:pt idx="8">
                  <c:v>6.12</c:v>
                </c:pt>
                <c:pt idx="9">
                  <c:v>5.2</c:v>
                </c:pt>
                <c:pt idx="10">
                  <c:v>4.83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throughput!$C$1</c:f>
              <c:strCache>
                <c:ptCount val="1"/>
                <c:pt idx="0">
                  <c:v>2 Core</c:v>
                </c:pt>
              </c:strCache>
            </c:strRef>
          </c:tx>
          <c:spPr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c:spPr>
          <c:marker>
            <c:symbol val="square"/>
            <c:size val="4"/>
          </c:marker>
          <c:cat>
            <c:strRef>
              <c:f>throughput!$A$2:$A$12</c:f>
              <c:strCache>
                <c:ptCount val="11"/>
                <c:pt idx="0">
                  <c:v>32 KB</c:v>
                </c:pt>
                <c:pt idx="1">
                  <c:v>64 KB</c:v>
                </c:pt>
                <c:pt idx="2">
                  <c:v>128 KB</c:v>
                </c:pt>
                <c:pt idx="3">
                  <c:v>256 KB</c:v>
                </c:pt>
                <c:pt idx="4">
                  <c:v>512 KB</c:v>
                </c:pt>
                <c:pt idx="5">
                  <c:v>1 MB</c:v>
                </c:pt>
                <c:pt idx="6">
                  <c:v>2 MB</c:v>
                </c:pt>
                <c:pt idx="7">
                  <c:v>4 MB</c:v>
                </c:pt>
                <c:pt idx="8">
                  <c:v>8 MB</c:v>
                </c:pt>
                <c:pt idx="9">
                  <c:v>16 MB</c:v>
                </c:pt>
                <c:pt idx="10">
                  <c:v>32 MB</c:v>
                </c:pt>
              </c:strCache>
            </c:strRef>
          </c:cat>
          <c:val>
            <c:numRef>
              <c:f>throughput!$C$2:$C$12</c:f>
              <c:numCache>
                <c:formatCode>General</c:formatCode>
                <c:ptCount val="11"/>
                <c:pt idx="0">
                  <c:v>62.89</c:v>
                </c:pt>
                <c:pt idx="1">
                  <c:v>65.040000000000006</c:v>
                </c:pt>
                <c:pt idx="2">
                  <c:v>61.63</c:v>
                </c:pt>
                <c:pt idx="3">
                  <c:v>39.14</c:v>
                </c:pt>
                <c:pt idx="4">
                  <c:v>36.83</c:v>
                </c:pt>
                <c:pt idx="5">
                  <c:v>36.83</c:v>
                </c:pt>
                <c:pt idx="6">
                  <c:v>36.65</c:v>
                </c:pt>
                <c:pt idx="7">
                  <c:v>15.84</c:v>
                </c:pt>
                <c:pt idx="8">
                  <c:v>7.38</c:v>
                </c:pt>
                <c:pt idx="9">
                  <c:v>5.97</c:v>
                </c:pt>
                <c:pt idx="10">
                  <c:v>5.52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throughput!$D$1</c:f>
              <c:strCache>
                <c:ptCount val="1"/>
                <c:pt idx="0">
                  <c:v>4 Core</c:v>
                </c:pt>
              </c:strCache>
            </c:strRef>
          </c:tx>
          <c:spPr>
            <a:ln w="38100">
              <a:solidFill>
                <a:prstClr val="black">
                  <a:lumMod val="75000"/>
                  <a:lumOff val="25000"/>
                </a:prstClr>
              </a:solidFill>
              <a:prstDash val="sysDash"/>
            </a:ln>
          </c:spPr>
          <c:marker>
            <c:symbol val="square"/>
            <c:size val="4"/>
          </c:marker>
          <c:cat>
            <c:strRef>
              <c:f>throughput!$A$2:$A$12</c:f>
              <c:strCache>
                <c:ptCount val="11"/>
                <c:pt idx="0">
                  <c:v>32 KB</c:v>
                </c:pt>
                <c:pt idx="1">
                  <c:v>64 KB</c:v>
                </c:pt>
                <c:pt idx="2">
                  <c:v>128 KB</c:v>
                </c:pt>
                <c:pt idx="3">
                  <c:v>256 KB</c:v>
                </c:pt>
                <c:pt idx="4">
                  <c:v>512 KB</c:v>
                </c:pt>
                <c:pt idx="5">
                  <c:v>1 MB</c:v>
                </c:pt>
                <c:pt idx="6">
                  <c:v>2 MB</c:v>
                </c:pt>
                <c:pt idx="7">
                  <c:v>4 MB</c:v>
                </c:pt>
                <c:pt idx="8">
                  <c:v>8 MB</c:v>
                </c:pt>
                <c:pt idx="9">
                  <c:v>16 MB</c:v>
                </c:pt>
                <c:pt idx="10">
                  <c:v>32 MB</c:v>
                </c:pt>
              </c:strCache>
            </c:strRef>
          </c:cat>
          <c:val>
            <c:numRef>
              <c:f>throughput!$D$2:$D$12</c:f>
              <c:numCache>
                <c:formatCode>General</c:formatCode>
                <c:ptCount val="11"/>
                <c:pt idx="0">
                  <c:v>202.49</c:v>
                </c:pt>
                <c:pt idx="1">
                  <c:v>116.06</c:v>
                </c:pt>
                <c:pt idx="2">
                  <c:v>117.54</c:v>
                </c:pt>
                <c:pt idx="3">
                  <c:v>113.97</c:v>
                </c:pt>
                <c:pt idx="4">
                  <c:v>71.81</c:v>
                </c:pt>
                <c:pt idx="5">
                  <c:v>67.17</c:v>
                </c:pt>
                <c:pt idx="6">
                  <c:v>66.3</c:v>
                </c:pt>
                <c:pt idx="7">
                  <c:v>30.22</c:v>
                </c:pt>
                <c:pt idx="8">
                  <c:v>9.77</c:v>
                </c:pt>
                <c:pt idx="9">
                  <c:v>6.14</c:v>
                </c:pt>
                <c:pt idx="10">
                  <c:v>5.78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throughput!$E$1</c:f>
              <c:strCache>
                <c:ptCount val="1"/>
                <c:pt idx="0">
                  <c:v>Buddy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rgbClr val="FFC000"/>
              </a:solidFill>
            </c:spPr>
          </c:marker>
          <c:cat>
            <c:strRef>
              <c:f>throughput!$A$2:$A$12</c:f>
              <c:strCache>
                <c:ptCount val="11"/>
                <c:pt idx="0">
                  <c:v>32 KB</c:v>
                </c:pt>
                <c:pt idx="1">
                  <c:v>64 KB</c:v>
                </c:pt>
                <c:pt idx="2">
                  <c:v>128 KB</c:v>
                </c:pt>
                <c:pt idx="3">
                  <c:v>256 KB</c:v>
                </c:pt>
                <c:pt idx="4">
                  <c:v>512 KB</c:v>
                </c:pt>
                <c:pt idx="5">
                  <c:v>1 MB</c:v>
                </c:pt>
                <c:pt idx="6">
                  <c:v>2 MB</c:v>
                </c:pt>
                <c:pt idx="7">
                  <c:v>4 MB</c:v>
                </c:pt>
                <c:pt idx="8">
                  <c:v>8 MB</c:v>
                </c:pt>
                <c:pt idx="9">
                  <c:v>16 MB</c:v>
                </c:pt>
                <c:pt idx="10">
                  <c:v>32 MB</c:v>
                </c:pt>
              </c:strCache>
            </c:strRef>
          </c:cat>
          <c:val>
            <c:numRef>
              <c:f>throughput!$E$2:$E$12</c:f>
              <c:numCache>
                <c:formatCode>General</c:formatCode>
                <c:ptCount val="11"/>
                <c:pt idx="0">
                  <c:v>38.92</c:v>
                </c:pt>
                <c:pt idx="1">
                  <c:v>38.92</c:v>
                </c:pt>
                <c:pt idx="2">
                  <c:v>38.92</c:v>
                </c:pt>
                <c:pt idx="3">
                  <c:v>38.92</c:v>
                </c:pt>
                <c:pt idx="4">
                  <c:v>38.92</c:v>
                </c:pt>
                <c:pt idx="5">
                  <c:v>38.92</c:v>
                </c:pt>
                <c:pt idx="6">
                  <c:v>38.92</c:v>
                </c:pt>
                <c:pt idx="7">
                  <c:v>38.92</c:v>
                </c:pt>
                <c:pt idx="8">
                  <c:v>38.92</c:v>
                </c:pt>
                <c:pt idx="9">
                  <c:v>38.92</c:v>
                </c:pt>
                <c:pt idx="10">
                  <c:v>38.92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throughput!$F$1</c:f>
              <c:strCache>
                <c:ptCount val="1"/>
                <c:pt idx="0">
                  <c:v>Buddy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rgbClr val="C00000"/>
              </a:solidFill>
            </c:spPr>
          </c:marker>
          <c:cat>
            <c:strRef>
              <c:f>throughput!$A$2:$A$12</c:f>
              <c:strCache>
                <c:ptCount val="11"/>
                <c:pt idx="0">
                  <c:v>32 KB</c:v>
                </c:pt>
                <c:pt idx="1">
                  <c:v>64 KB</c:v>
                </c:pt>
                <c:pt idx="2">
                  <c:v>128 KB</c:v>
                </c:pt>
                <c:pt idx="3">
                  <c:v>256 KB</c:v>
                </c:pt>
                <c:pt idx="4">
                  <c:v>512 KB</c:v>
                </c:pt>
                <c:pt idx="5">
                  <c:v>1 MB</c:v>
                </c:pt>
                <c:pt idx="6">
                  <c:v>2 MB</c:v>
                </c:pt>
                <c:pt idx="7">
                  <c:v>4 MB</c:v>
                </c:pt>
                <c:pt idx="8">
                  <c:v>8 MB</c:v>
                </c:pt>
                <c:pt idx="9">
                  <c:v>16 MB</c:v>
                </c:pt>
                <c:pt idx="10">
                  <c:v>32 MB</c:v>
                </c:pt>
              </c:strCache>
            </c:strRef>
          </c:cat>
          <c:val>
            <c:numRef>
              <c:f>throughput!$F$2:$F$12</c:f>
              <c:numCache>
                <c:formatCode>General</c:formatCode>
                <c:ptCount val="11"/>
                <c:pt idx="0">
                  <c:v>155.68</c:v>
                </c:pt>
                <c:pt idx="1">
                  <c:v>155.68</c:v>
                </c:pt>
                <c:pt idx="2">
                  <c:v>155.68</c:v>
                </c:pt>
                <c:pt idx="3">
                  <c:v>155.68</c:v>
                </c:pt>
                <c:pt idx="4">
                  <c:v>155.68</c:v>
                </c:pt>
                <c:pt idx="5">
                  <c:v>155.68</c:v>
                </c:pt>
                <c:pt idx="6">
                  <c:v>155.68</c:v>
                </c:pt>
                <c:pt idx="7">
                  <c:v>155.68</c:v>
                </c:pt>
                <c:pt idx="8">
                  <c:v>155.68</c:v>
                </c:pt>
                <c:pt idx="9">
                  <c:v>155.68</c:v>
                </c:pt>
                <c:pt idx="10">
                  <c:v>155.68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690112"/>
        <c:axId val="89692032"/>
      </c:lineChart>
      <c:catAx>
        <c:axId val="89690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89692032"/>
        <c:crosses val="autoZero"/>
        <c:auto val="1"/>
        <c:lblAlgn val="ctr"/>
        <c:lblOffset val="100"/>
        <c:noMultiLvlLbl val="0"/>
      </c:catAx>
      <c:valAx>
        <c:axId val="89692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AND/OR Throughput (GB/s)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69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>
          <a:solidFill>
            <a:schemeClr val="tx1">
              <a:lumMod val="85000"/>
              <a:lumOff val="15000"/>
            </a:schemeClr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B0202-0840-4C01-B8CE-44CF26C9F665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B66F2-E617-4D22-9699-A8F2E158C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4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fine-grained \n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2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47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Tie it</a:t>
            </a:r>
            <a:r>
              <a:rPr lang="en-US" baseline="0" dirty="0" smtClean="0"/>
              <a:t> back non-unit strides</a:t>
            </a:r>
          </a:p>
          <a:p>
            <a:r>
              <a:rPr lang="en-US" baseline="0" dirty="0" smtClean="0"/>
              <a:t>Background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19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1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r>
              <a:rPr lang="en-US" baseline="0" dirty="0" smtClean="0"/>
              <a:t> of a </a:t>
            </a:r>
            <a:r>
              <a:rPr lang="en-US" baseline="0" dirty="0" err="1" smtClean="0"/>
              <a:t>pattload</a:t>
            </a:r>
            <a:r>
              <a:rPr lang="en-US" baseline="0" dirty="0" smtClean="0"/>
              <a:t>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62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8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72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the simple</a:t>
            </a:r>
            <a:r>
              <a:rPr lang="en-US" baseline="0" dirty="0" smtClean="0"/>
              <a:t> approach (put the second address in the page table)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* Overlay in main memory contains only a few cache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74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Reorder</a:t>
            </a:r>
            <a:r>
              <a:rPr lang="en-US" baseline="0" dirty="0" smtClean="0"/>
              <a:t> and animate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662FF-22AE-4BAB-8C01-3DB01D8E3B9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58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74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the values .. Each chip provide</a:t>
            </a:r>
            <a:r>
              <a:rPr lang="en-US" baseline="0" dirty="0" smtClean="0"/>
              <a:t>s 8 bytes.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81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pins from the processor to add address bus.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81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“solution to challenge 1”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84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send address – “locally compute the new</a:t>
            </a:r>
            <a:r>
              <a:rPr lang="en-US" baseline="0" dirty="0" smtClean="0"/>
              <a:t> address at each chip”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Ensure consistency in capitalization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5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9144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20D214A-2AFC-4BE3-89FE-6518807E148F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0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6B5BB5-C062-4C16-8C4E-0D7EE65EA5A7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CCC17E-136C-4D5B-9C83-1E9F6F691804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5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021861-6BD7-4EE9-A68B-37E75913A333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80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294271-EC2C-4AA4-B1D8-6325DBCD6885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6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6C81D6-5C0A-4888-8AA2-94A703B72A86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6A7242-E7F0-452E-9AAD-6A266A1C3304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A2E865-F686-4BA8-A1F8-7363E1251590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9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858B6D-F0A8-4A5A-A21C-F2DDFAEE91CA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0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59F63-4AED-4D19-AEDC-2344A5DC207C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4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2DF23D-22DE-41A0-9045-8939205C2A67}" type="datetime1">
              <a:rPr lang="en-US" smtClean="0">
                <a:solidFill>
                  <a:prstClr val="black"/>
                </a:solidFill>
              </a:rPr>
              <a:pPr/>
              <a:t>3/19/2016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36576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492875"/>
            <a:ext cx="18288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0070C0"/>
                </a:solidFill>
              </a:defRPr>
            </a:lvl1pPr>
          </a:lstStyle>
          <a:p>
            <a:fld id="{BA2D8F13-174C-467F-9D40-7DDEF70CA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7180" y="685800"/>
            <a:ext cx="854964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Simple DRAM and Virtual Memory Abstractions for Highly Efficient Memory Systems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Thesis Oral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33400" y="3505200"/>
            <a:ext cx="6400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Committee: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Todd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Mowry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(Co-chair)</a:t>
            </a:r>
          </a:p>
          <a:p>
            <a:pPr algn="l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Onur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Mutlu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(Co-chair)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Phillip B. Gibbons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Andersen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Rajeev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Balasubramonian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University of Utah</a:t>
            </a:r>
          </a:p>
          <a:p>
            <a:pPr algn="l"/>
            <a:endParaRPr lang="en-US" dirty="0"/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1371600" y="27432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Vivek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Seshadri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096000"/>
            <a:ext cx="7876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Presented in partial fulfillment of the requirements  for the degree of Doctor of Philosophy</a:t>
            </a:r>
          </a:p>
        </p:txBody>
      </p:sp>
    </p:spTree>
    <p:extLst>
      <p:ext uri="{BB962C8B-B14F-4D97-AF65-F5344CB8AC3E}">
        <p14:creationId xmlns:p14="http://schemas.microsoft.com/office/powerpoint/2010/main" val="692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Fine-grained Memory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10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0" y="3141146"/>
            <a:ext cx="4267200" cy="1202254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Fine-grained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Memory Management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56370" y="1371600"/>
            <a:ext cx="3154230" cy="1945612"/>
            <a:chOff x="5456370" y="1371600"/>
            <a:chExt cx="3154230" cy="1945612"/>
          </a:xfrm>
        </p:grpSpPr>
        <p:sp>
          <p:nvSpPr>
            <p:cNvPr id="7" name="TextBox 6"/>
            <p:cNvSpPr txBox="1"/>
            <p:nvPr/>
          </p:nvSpPr>
          <p:spPr>
            <a:xfrm>
              <a:off x="5456370" y="1371600"/>
              <a:ext cx="315423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Fine-grained </a:t>
              </a:r>
            </a:p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data protection</a:t>
              </a:r>
            </a:p>
            <a:p>
              <a:pPr algn="ctr"/>
              <a:r>
                <a:rPr lang="en-US" sz="2400" b="1" dirty="0" smtClean="0"/>
                <a:t>(simpler programs)</a:t>
              </a:r>
              <a:endParaRPr lang="en-US" sz="2800" b="1" dirty="0" smtClean="0"/>
            </a:p>
          </p:txBody>
        </p:sp>
        <p:cxnSp>
          <p:nvCxnSpPr>
            <p:cNvPr id="10" name="Straight Arrow Connector 9"/>
            <p:cNvCxnSpPr>
              <a:stCxn id="5" idx="7"/>
            </p:cNvCxnSpPr>
            <p:nvPr/>
          </p:nvCxnSpPr>
          <p:spPr>
            <a:xfrm flipV="1">
              <a:off x="5928283" y="2695039"/>
              <a:ext cx="548717" cy="622173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66178" y="4167334"/>
            <a:ext cx="4001022" cy="2285425"/>
            <a:chOff x="266178" y="550346"/>
            <a:chExt cx="4001022" cy="2285425"/>
          </a:xfrm>
        </p:grpSpPr>
        <p:sp>
          <p:nvSpPr>
            <p:cNvPr id="6" name="TextBox 5"/>
            <p:cNvSpPr txBox="1"/>
            <p:nvPr/>
          </p:nvSpPr>
          <p:spPr>
            <a:xfrm>
              <a:off x="266178" y="1143000"/>
              <a:ext cx="4001022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More efficient </a:t>
              </a:r>
            </a:p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capacity management</a:t>
              </a:r>
            </a:p>
            <a:p>
              <a:pPr algn="ctr"/>
              <a:r>
                <a:rPr lang="en-US" sz="2400" b="1" dirty="0" smtClean="0"/>
                <a:t>(avoid internal fragmentation, deduplication)</a:t>
              </a:r>
            </a:p>
          </p:txBody>
        </p:sp>
        <p:cxnSp>
          <p:nvCxnSpPr>
            <p:cNvPr id="12" name="Straight Arrow Connector 11"/>
            <p:cNvCxnSpPr>
              <a:stCxn id="5" idx="3"/>
            </p:cNvCxnSpPr>
            <p:nvPr/>
          </p:nvCxnSpPr>
          <p:spPr>
            <a:xfrm flipH="1">
              <a:off x="2514600" y="550346"/>
              <a:ext cx="396317" cy="592654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717782" y="4167334"/>
            <a:ext cx="3816618" cy="2173637"/>
            <a:chOff x="2488206" y="4167334"/>
            <a:chExt cx="3816618" cy="2173637"/>
          </a:xfrm>
        </p:grpSpPr>
        <p:sp>
          <p:nvSpPr>
            <p:cNvPr id="8" name="TextBox 7"/>
            <p:cNvSpPr txBox="1"/>
            <p:nvPr/>
          </p:nvSpPr>
          <p:spPr>
            <a:xfrm>
              <a:off x="2488206" y="4648200"/>
              <a:ext cx="3816618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Fine-grained </a:t>
              </a:r>
            </a:p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metadata management</a:t>
              </a:r>
            </a:p>
            <a:p>
              <a:pPr algn="ctr"/>
              <a:r>
                <a:rPr lang="en-US" sz="2400" b="1" dirty="0" smtClean="0"/>
                <a:t>(better security, efficient software debugging) </a:t>
              </a:r>
              <a:endParaRPr lang="en-US" sz="2800" b="1" dirty="0" smtClean="0"/>
            </a:p>
          </p:txBody>
        </p:sp>
        <p:cxnSp>
          <p:nvCxnSpPr>
            <p:cNvPr id="14" name="Straight Arrow Connector 13"/>
            <p:cNvCxnSpPr>
              <a:stCxn id="5" idx="5"/>
            </p:cNvCxnSpPr>
            <p:nvPr/>
          </p:nvCxnSpPr>
          <p:spPr>
            <a:xfrm>
              <a:off x="3698707" y="4167334"/>
              <a:ext cx="360446" cy="480866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57200" y="1447800"/>
            <a:ext cx="3154230" cy="1869412"/>
            <a:chOff x="5456370" y="1371600"/>
            <a:chExt cx="3154230" cy="1869412"/>
          </a:xfrm>
        </p:grpSpPr>
        <p:sp>
          <p:nvSpPr>
            <p:cNvPr id="21" name="TextBox 20"/>
            <p:cNvSpPr txBox="1"/>
            <p:nvPr/>
          </p:nvSpPr>
          <p:spPr>
            <a:xfrm>
              <a:off x="5456370" y="1371600"/>
              <a:ext cx="315423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2"/>
                  </a:solidFill>
                </a:rPr>
                <a:t>Higher Performance</a:t>
              </a:r>
            </a:p>
            <a:p>
              <a:pPr algn="ctr"/>
              <a:r>
                <a:rPr lang="en-US" sz="2400" b="1" dirty="0" smtClean="0"/>
                <a:t>(e.g., more efficient </a:t>
              </a:r>
            </a:p>
            <a:p>
              <a:pPr algn="ctr"/>
              <a:r>
                <a:rPr lang="en-US" sz="2400" b="1" dirty="0" smtClean="0"/>
                <a:t>copy-on-write)</a:t>
              </a:r>
              <a:endParaRPr lang="en-US" sz="2800" b="1" dirty="0" smtClean="0"/>
            </a:p>
          </p:txBody>
        </p:sp>
        <p:cxnSp>
          <p:nvCxnSpPr>
            <p:cNvPr id="22" name="Straight Arrow Connector 21"/>
            <p:cNvCxnSpPr>
              <a:stCxn id="5" idx="1"/>
            </p:cNvCxnSpPr>
            <p:nvPr/>
          </p:nvCxnSpPr>
          <p:spPr>
            <a:xfrm flipH="1" flipV="1">
              <a:off x="7437570" y="2695040"/>
              <a:ext cx="472517" cy="54597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36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Page Overlay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11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914400" y="2675654"/>
            <a:ext cx="1721754" cy="3039346"/>
            <a:chOff x="1219200" y="1534180"/>
            <a:chExt cx="1721754" cy="3039346"/>
          </a:xfrm>
        </p:grpSpPr>
        <p:sp>
          <p:nvSpPr>
            <p:cNvPr id="26" name="Rounded Rectangle 25"/>
            <p:cNvSpPr/>
            <p:nvPr/>
          </p:nvSpPr>
          <p:spPr>
            <a:xfrm flipH="1" flipV="1">
              <a:off x="1243852" y="2090164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295400" y="2133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295400" y="2537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95400" y="2937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95400" y="3341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95400" y="3745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95400" y="4149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1534180"/>
              <a:ext cx="17217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Virtual Page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52800" y="990600"/>
            <a:ext cx="1878849" cy="3029442"/>
            <a:chOff x="3962400" y="1153180"/>
            <a:chExt cx="1878849" cy="3029442"/>
          </a:xfrm>
        </p:grpSpPr>
        <p:sp>
          <p:nvSpPr>
            <p:cNvPr id="27" name="Rounded Rectangle 26"/>
            <p:cNvSpPr/>
            <p:nvPr/>
          </p:nvSpPr>
          <p:spPr>
            <a:xfrm flipH="1" flipV="1">
              <a:off x="4065043" y="1699260"/>
              <a:ext cx="1627097" cy="2483362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117145" y="175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C0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117145" y="215646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4117145" y="255651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117145" y="296037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117145" y="336423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C4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17145" y="376809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2400" y="1153180"/>
              <a:ext cx="18788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Physical Page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52800" y="4399300"/>
            <a:ext cx="1595037" cy="1391900"/>
            <a:chOff x="4183423" y="4582180"/>
            <a:chExt cx="1595037" cy="1391900"/>
          </a:xfrm>
        </p:grpSpPr>
        <p:sp>
          <p:nvSpPr>
            <p:cNvPr id="28" name="Rounded Rectangle 27"/>
            <p:cNvSpPr/>
            <p:nvPr/>
          </p:nvSpPr>
          <p:spPr>
            <a:xfrm flipH="1" flipV="1">
              <a:off x="4183423" y="5113020"/>
              <a:ext cx="1595037" cy="861060"/>
            </a:xfrm>
            <a:prstGeom prst="roundRect">
              <a:avLst>
                <a:gd name="adj" fmla="val 3167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217151" y="515874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217151" y="5562600"/>
              <a:ext cx="1524000" cy="381000"/>
            </a:xfrm>
            <a:prstGeom prst="roundRect">
              <a:avLst>
                <a:gd name="adj" fmla="val 1125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C5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17940" y="4582180"/>
              <a:ext cx="1122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Overlay</a:t>
              </a:r>
            </a:p>
          </p:txBody>
        </p:sp>
      </p:grpSp>
      <p:cxnSp>
        <p:nvCxnSpPr>
          <p:cNvPr id="30" name="Straight Arrow Connector 29"/>
          <p:cNvCxnSpPr>
            <a:stCxn id="26" idx="1"/>
            <a:endCxn id="27" idx="3"/>
          </p:cNvCxnSpPr>
          <p:nvPr/>
        </p:nvCxnSpPr>
        <p:spPr>
          <a:xfrm flipV="1">
            <a:off x="2566149" y="2778361"/>
            <a:ext cx="889294" cy="1694958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8" idx="3"/>
          </p:cNvCxnSpPr>
          <p:nvPr/>
        </p:nvCxnSpPr>
        <p:spPr>
          <a:xfrm>
            <a:off x="2566149" y="4473319"/>
            <a:ext cx="786651" cy="887351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947837" y="2044005"/>
            <a:ext cx="4119963" cy="3316666"/>
            <a:chOff x="4947837" y="2044005"/>
            <a:chExt cx="4119963" cy="3316666"/>
          </a:xfrm>
        </p:grpSpPr>
        <p:sp>
          <p:nvSpPr>
            <p:cNvPr id="36" name="TextBox 35"/>
            <p:cNvSpPr txBox="1"/>
            <p:nvPr/>
          </p:nvSpPr>
          <p:spPr>
            <a:xfrm>
              <a:off x="5574090" y="2044005"/>
              <a:ext cx="349371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The overlay contains only a subset of cache lines from the virtual page</a:t>
              </a:r>
              <a:endParaRPr lang="en-US" sz="2800" b="1" dirty="0"/>
            </a:p>
          </p:txBody>
        </p:sp>
        <p:cxnSp>
          <p:nvCxnSpPr>
            <p:cNvPr id="38" name="Curved Connector 37"/>
            <p:cNvCxnSpPr>
              <a:endCxn id="28" idx="1"/>
            </p:cNvCxnSpPr>
            <p:nvPr/>
          </p:nvCxnSpPr>
          <p:spPr>
            <a:xfrm rot="5400000">
              <a:off x="4513014" y="3930084"/>
              <a:ext cx="1865410" cy="995763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6096000" y="38862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Access Semantics:</a:t>
            </a:r>
          </a:p>
          <a:p>
            <a:r>
              <a:rPr lang="en-US" sz="2800" b="1" dirty="0" smtClean="0"/>
              <a:t>Only cache lines not present in the overlay are accessed from the physical page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990600" y="368046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511355" y="199388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90600" y="5290564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383280" y="5379720"/>
            <a:ext cx="1524000" cy="381000"/>
          </a:xfrm>
          <a:prstGeom prst="roundRect">
            <a:avLst>
              <a:gd name="adj" fmla="val 1125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C5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21364223">
            <a:off x="1101244" y="2813869"/>
            <a:ext cx="6781800" cy="1451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Overlay maintains the newer version of a subset of cache lines from the virtual page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1" grpId="0" animBg="1"/>
      <p:bldP spid="51" grpId="1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26897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Overlay-on-Write: An Efficient Copy-on-Write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</a:rPr>
              <a:t>irtual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Physical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876800" y="4157474"/>
            <a:ext cx="1070578" cy="304267"/>
          </a:xfrm>
          <a:prstGeom prst="roundRect">
            <a:avLst>
              <a:gd name="adj" fmla="val 9608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309608"/>
            <a:ext cx="2053622" cy="637095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63884" y="4495800"/>
            <a:ext cx="1602089" cy="762000"/>
            <a:chOff x="685800" y="4874568"/>
            <a:chExt cx="1602089" cy="762000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5174903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 flipV="1">
              <a:off x="1457678" y="4988868"/>
              <a:ext cx="599722" cy="416868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4874568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5105400" y="4191000"/>
            <a:ext cx="230489" cy="228600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83605" y="2698412"/>
            <a:ext cx="1059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Copy-on-Write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9358" y="3733800"/>
            <a:ext cx="985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Overlay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02239" y="2425005"/>
            <a:ext cx="2813161" cy="1884601"/>
            <a:chOff x="6102239" y="2425005"/>
            <a:chExt cx="2813161" cy="1884601"/>
          </a:xfrm>
        </p:grpSpPr>
        <p:sp>
          <p:nvSpPr>
            <p:cNvPr id="16" name="TextBox 15"/>
            <p:cNvSpPr txBox="1"/>
            <p:nvPr/>
          </p:nvSpPr>
          <p:spPr>
            <a:xfrm>
              <a:off x="6629400" y="2425005"/>
              <a:ext cx="2286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Overlay contains only modified cache lines</a:t>
              </a:r>
            </a:p>
          </p:txBody>
        </p:sp>
        <p:cxnSp>
          <p:nvCxnSpPr>
            <p:cNvPr id="19" name="Curved Connector 18"/>
            <p:cNvCxnSpPr>
              <a:stCxn id="16" idx="2"/>
            </p:cNvCxnSpPr>
            <p:nvPr/>
          </p:nvCxnSpPr>
          <p:spPr>
            <a:xfrm rot="5400000">
              <a:off x="6687516" y="3224722"/>
              <a:ext cx="499607" cy="1670162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412090" y="4818534"/>
            <a:ext cx="3198510" cy="1353666"/>
            <a:chOff x="5412090" y="4652507"/>
            <a:chExt cx="3198510" cy="1519693"/>
          </a:xfrm>
        </p:grpSpPr>
        <p:sp>
          <p:nvSpPr>
            <p:cNvPr id="46" name="TextBox 45"/>
            <p:cNvSpPr txBox="1"/>
            <p:nvPr/>
          </p:nvSpPr>
          <p:spPr>
            <a:xfrm>
              <a:off x="6324600" y="5218093"/>
              <a:ext cx="2286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Does not require full page copy</a:t>
              </a:r>
            </a:p>
          </p:txBody>
        </p:sp>
        <p:cxnSp>
          <p:nvCxnSpPr>
            <p:cNvPr id="22" name="Curved Connector 21"/>
            <p:cNvCxnSpPr>
              <a:stCxn id="46" idx="1"/>
            </p:cNvCxnSpPr>
            <p:nvPr/>
          </p:nvCxnSpPr>
          <p:spPr>
            <a:xfrm rot="10800000">
              <a:off x="5412090" y="4652507"/>
              <a:ext cx="912511" cy="1042640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435762" y="5026968"/>
            <a:ext cx="1078838" cy="318462"/>
            <a:chOff x="1435762" y="5026968"/>
            <a:chExt cx="1078838" cy="318462"/>
          </a:xfrm>
        </p:grpSpPr>
        <p:sp>
          <p:nvSpPr>
            <p:cNvPr id="28" name="Rounded Rectangle 27"/>
            <p:cNvSpPr/>
            <p:nvPr/>
          </p:nvSpPr>
          <p:spPr>
            <a:xfrm>
              <a:off x="2284111" y="511683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9" name="Straight Arrow Connector 28"/>
            <p:cNvCxnSpPr>
              <a:stCxn id="34" idx="3"/>
              <a:endCxn id="28" idx="1"/>
            </p:cNvCxnSpPr>
            <p:nvPr/>
          </p:nvCxnSpPr>
          <p:spPr>
            <a:xfrm>
              <a:off x="1435762" y="5026968"/>
              <a:ext cx="848349" cy="20416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4876800" y="4496333"/>
            <a:ext cx="1070578" cy="304267"/>
          </a:xfrm>
          <a:prstGeom prst="roundRect">
            <a:avLst>
              <a:gd name="adj" fmla="val 9608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408311" y="4529859"/>
            <a:ext cx="230489" cy="228600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0" grpId="0" animBg="1"/>
      <p:bldP spid="15" grpId="0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4495800" y="2126397"/>
            <a:ext cx="838200" cy="2286000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295400" y="2050197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3421797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490" y="1066800"/>
            <a:ext cx="1714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495800" y="2126397"/>
            <a:ext cx="838200" cy="1524000"/>
          </a:xfrm>
          <a:prstGeom prst="roundRect">
            <a:avLst>
              <a:gd name="adj" fmla="val 4394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95800" y="2507397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95800" y="3650397"/>
            <a:ext cx="838200" cy="762000"/>
          </a:xfrm>
          <a:prstGeom prst="roundRect">
            <a:avLst>
              <a:gd name="adj" fmla="val 10667"/>
            </a:avLst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3878997"/>
            <a:ext cx="838200" cy="304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5781" y="1512332"/>
            <a:ext cx="171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 Memory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133600" y="2735997"/>
            <a:ext cx="2362200" cy="1219200"/>
            <a:chOff x="1828800" y="2895600"/>
            <a:chExt cx="1828800" cy="1219200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1828800" y="2895600"/>
              <a:ext cx="1828800" cy="990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828800" y="3886200"/>
              <a:ext cx="1828800" cy="228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4323248" y="3650397"/>
            <a:ext cx="1259505" cy="0"/>
          </a:xfrm>
          <a:prstGeom prst="line">
            <a:avLst/>
          </a:prstGeom>
          <a:ln w="254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29810" y="2239090"/>
            <a:ext cx="2033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 Physical Pages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48810" y="3812977"/>
            <a:ext cx="2033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Overlays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334000" y="2126397"/>
            <a:ext cx="1395810" cy="1524000"/>
            <a:chOff x="4800600" y="2209800"/>
            <a:chExt cx="1395810" cy="1524000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5562600" y="2799546"/>
              <a:ext cx="633810" cy="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800600" y="2209800"/>
              <a:ext cx="762000" cy="589746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4800600" y="2799546"/>
              <a:ext cx="762000" cy="934254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334000" y="3650397"/>
            <a:ext cx="1395810" cy="685800"/>
            <a:chOff x="4800600" y="3048000"/>
            <a:chExt cx="1395810" cy="685800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5562600" y="3505200"/>
              <a:ext cx="633810" cy="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800600" y="3048000"/>
              <a:ext cx="762000" cy="42419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4800600" y="3505200"/>
              <a:ext cx="762000" cy="228600"/>
            </a:xfrm>
            <a:prstGeom prst="straightConnector1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Arrow Connector 41"/>
          <p:cNvCxnSpPr>
            <a:stCxn id="6" idx="3"/>
          </p:cNvCxnSpPr>
          <p:nvPr/>
        </p:nvCxnSpPr>
        <p:spPr>
          <a:xfrm flipV="1">
            <a:off x="2133600" y="2735997"/>
            <a:ext cx="2362200" cy="990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 rot="20218803">
            <a:off x="2320887" y="2597311"/>
            <a:ext cx="1817874" cy="5261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changes!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46" name="Straight Arrow Connector 45"/>
          <p:cNvCxnSpPr>
            <a:stCxn id="6" idx="3"/>
          </p:cNvCxnSpPr>
          <p:nvPr/>
        </p:nvCxnSpPr>
        <p:spPr>
          <a:xfrm>
            <a:off x="2133600" y="3726597"/>
            <a:ext cx="2362200" cy="228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8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20" grpId="0"/>
      <p:bldP spid="21" grpId="0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Overlay Cache Lines: Naïve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2209800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581400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28800" y="2895600"/>
            <a:ext cx="1828800" cy="1219200"/>
            <a:chOff x="1828800" y="2895600"/>
            <a:chExt cx="1828800" cy="1219200"/>
          </a:xfrm>
        </p:grpSpPr>
        <p:cxnSp>
          <p:nvCxnSpPr>
            <p:cNvPr id="12" name="Straight Arrow Connector 11"/>
            <p:cNvCxnSpPr>
              <a:stCxn id="6" idx="3"/>
              <a:endCxn id="8" idx="1"/>
            </p:cNvCxnSpPr>
            <p:nvPr/>
          </p:nvCxnSpPr>
          <p:spPr>
            <a:xfrm flipV="1">
              <a:off x="1828800" y="2895600"/>
              <a:ext cx="1828800" cy="990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3"/>
              <a:endCxn id="10" idx="1"/>
            </p:cNvCxnSpPr>
            <p:nvPr/>
          </p:nvCxnSpPr>
          <p:spPr>
            <a:xfrm>
              <a:off x="1828800" y="3886200"/>
              <a:ext cx="1828800" cy="2286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552690" y="1226403"/>
            <a:ext cx="1714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62781" y="1595735"/>
            <a:ext cx="1714019" cy="2900065"/>
            <a:chOff x="3162781" y="1595735"/>
            <a:chExt cx="1714019" cy="2900065"/>
          </a:xfrm>
        </p:grpSpPr>
        <p:sp>
          <p:nvSpPr>
            <p:cNvPr id="7" name="Rounded Rectangle 6"/>
            <p:cNvSpPr/>
            <p:nvPr/>
          </p:nvSpPr>
          <p:spPr>
            <a:xfrm>
              <a:off x="3657600" y="2209800"/>
              <a:ext cx="838200" cy="1524000"/>
            </a:xfrm>
            <a:prstGeom prst="roundRect">
              <a:avLst>
                <a:gd name="adj" fmla="val 9849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657600" y="2590800"/>
              <a:ext cx="838200" cy="609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P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600" y="3733800"/>
              <a:ext cx="838200" cy="762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657600" y="3962400"/>
              <a:ext cx="838200" cy="3048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O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62781" y="1595735"/>
              <a:ext cx="1714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Main Memory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495805" y="1295400"/>
            <a:ext cx="4343395" cy="2666999"/>
            <a:chOff x="4495805" y="1295400"/>
            <a:chExt cx="4343395" cy="2666999"/>
          </a:xfrm>
        </p:grpSpPr>
        <p:sp>
          <p:nvSpPr>
            <p:cNvPr id="15" name="TextBox 14"/>
            <p:cNvSpPr txBox="1"/>
            <p:nvPr/>
          </p:nvSpPr>
          <p:spPr>
            <a:xfrm>
              <a:off x="5486400" y="1295400"/>
              <a:ext cx="3352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Use the location of the overlay in main memory to tag overlay cache lines</a:t>
              </a:r>
            </a:p>
          </p:txBody>
        </p:sp>
        <p:cxnSp>
          <p:nvCxnSpPr>
            <p:cNvPr id="20" name="Curved Connector 19"/>
            <p:cNvCxnSpPr>
              <a:stCxn id="15" idx="2"/>
            </p:cNvCxnSpPr>
            <p:nvPr/>
          </p:nvCxnSpPr>
          <p:spPr>
            <a:xfrm rot="5400000">
              <a:off x="5188300" y="1987899"/>
              <a:ext cx="1282005" cy="2666996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2438400" y="4679305"/>
            <a:ext cx="6248401" cy="57849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1. Processor must compute the address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438400" y="5334000"/>
            <a:ext cx="6248401" cy="57849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2. Does not work with virtually-indexed caches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38401" y="6005185"/>
            <a:ext cx="6248401" cy="57849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3. Complicates overlay cache line insertion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5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36042 -1.48148E-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3657600" y="2209800"/>
            <a:ext cx="838200" cy="39624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Overlay Cache Lines: Dual Address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2209800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581400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828800" y="2895600"/>
            <a:ext cx="1828800" cy="9906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2690" y="1226403"/>
            <a:ext cx="1714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63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4563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45630" y="3733800"/>
            <a:ext cx="838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45630" y="3962400"/>
            <a:ext cx="838200" cy="304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0811" y="1595735"/>
            <a:ext cx="171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 Memory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5760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5760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stCxn id="6" idx="3"/>
            <a:endCxn id="19" idx="1"/>
          </p:cNvCxnSpPr>
          <p:nvPr/>
        </p:nvCxnSpPr>
        <p:spPr>
          <a:xfrm>
            <a:off x="1828800" y="3886200"/>
            <a:ext cx="1828800" cy="7620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657600" y="3733800"/>
            <a:ext cx="838200" cy="2438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57600" y="4343400"/>
            <a:ext cx="838200" cy="6096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</a:t>
            </a:r>
          </a:p>
        </p:txBody>
      </p:sp>
      <p:cxnSp>
        <p:nvCxnSpPr>
          <p:cNvPr id="27" name="Straight Arrow Connector 26"/>
          <p:cNvCxnSpPr>
            <a:stCxn id="17" idx="3"/>
            <a:endCxn id="8" idx="1"/>
          </p:cNvCxnSpPr>
          <p:nvPr/>
        </p:nvCxnSpPr>
        <p:spPr>
          <a:xfrm>
            <a:off x="4495800" y="2895600"/>
            <a:ext cx="2449830" cy="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495800" y="3733800"/>
            <a:ext cx="2514600" cy="2362200"/>
            <a:chOff x="4495800" y="3733800"/>
            <a:chExt cx="2514600" cy="23622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495800" y="3733800"/>
              <a:ext cx="2449830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495800" y="4495800"/>
              <a:ext cx="2514600" cy="160020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9" idx="3"/>
              <a:endCxn id="9" idx="1"/>
            </p:cNvCxnSpPr>
            <p:nvPr/>
          </p:nvCxnSpPr>
          <p:spPr>
            <a:xfrm flipV="1">
              <a:off x="4495800" y="4114800"/>
              <a:ext cx="2449830" cy="5334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 rot="19903582">
            <a:off x="1968925" y="2903465"/>
            <a:ext cx="1436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62781" y="1219200"/>
            <a:ext cx="1714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 Address Space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07611" y="5334000"/>
            <a:ext cx="2574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Unused physical address space</a:t>
            </a:r>
          </a:p>
        </p:txBody>
      </p:sp>
      <p:cxnSp>
        <p:nvCxnSpPr>
          <p:cNvPr id="42" name="Straight Arrow Connector 41"/>
          <p:cNvCxnSpPr>
            <a:stCxn id="40" idx="1"/>
          </p:cNvCxnSpPr>
          <p:nvPr/>
        </p:nvCxnSpPr>
        <p:spPr>
          <a:xfrm flipH="1" flipV="1">
            <a:off x="4267200" y="5334000"/>
            <a:ext cx="1540411" cy="47705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91200" y="5334000"/>
            <a:ext cx="2574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Overlay cache address space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676400" y="3962400"/>
            <a:ext cx="2133600" cy="2325707"/>
            <a:chOff x="1676400" y="3962400"/>
            <a:chExt cx="2133600" cy="2325707"/>
          </a:xfrm>
        </p:grpSpPr>
        <p:sp>
          <p:nvSpPr>
            <p:cNvPr id="46" name="TextBox 45"/>
            <p:cNvSpPr txBox="1"/>
            <p:nvPr/>
          </p:nvSpPr>
          <p:spPr>
            <a:xfrm>
              <a:off x="2133600" y="5334000"/>
              <a:ext cx="8820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same size</a:t>
              </a:r>
            </a:p>
          </p:txBody>
        </p:sp>
        <p:cxnSp>
          <p:nvCxnSpPr>
            <p:cNvPr id="48" name="Straight Arrow Connector 47"/>
            <p:cNvCxnSpPr>
              <a:stCxn id="46" idx="0"/>
            </p:cNvCxnSpPr>
            <p:nvPr/>
          </p:nvCxnSpPr>
          <p:spPr>
            <a:xfrm flipV="1">
              <a:off x="2574632" y="4648200"/>
              <a:ext cx="1235368" cy="6858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6" idx="0"/>
            </p:cNvCxnSpPr>
            <p:nvPr/>
          </p:nvCxnSpPr>
          <p:spPr>
            <a:xfrm flipH="1" flipV="1">
              <a:off x="1676400" y="3962400"/>
              <a:ext cx="898232" cy="137160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5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33" grpId="0"/>
      <p:bldP spid="40" grpId="0"/>
      <p:bldP spid="40" grpId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3657600" y="2209800"/>
            <a:ext cx="838200" cy="396240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Virtual-to-Overlay Mappings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2209800"/>
            <a:ext cx="838200" cy="32004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3581400"/>
            <a:ext cx="838200" cy="6096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V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828800" y="2895600"/>
            <a:ext cx="1828800" cy="99060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2690" y="1226403"/>
            <a:ext cx="1714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Address Space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4563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4563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945630" y="3733800"/>
            <a:ext cx="838200" cy="7620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945630" y="3962400"/>
            <a:ext cx="838200" cy="3048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0811" y="1595735"/>
            <a:ext cx="1714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 Memory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57600" y="2209800"/>
            <a:ext cx="838200" cy="1524000"/>
          </a:xfrm>
          <a:prstGeom prst="roundRect">
            <a:avLst>
              <a:gd name="adj" fmla="val 9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57600" y="2590800"/>
            <a:ext cx="838200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828800" y="3733800"/>
            <a:ext cx="2667000" cy="2438400"/>
            <a:chOff x="1828800" y="3733800"/>
            <a:chExt cx="2667000" cy="2438400"/>
          </a:xfrm>
        </p:grpSpPr>
        <p:cxnSp>
          <p:nvCxnSpPr>
            <p:cNvPr id="13" name="Straight Arrow Connector 12"/>
            <p:cNvCxnSpPr>
              <a:stCxn id="6" idx="3"/>
              <a:endCxn id="19" idx="1"/>
            </p:cNvCxnSpPr>
            <p:nvPr/>
          </p:nvCxnSpPr>
          <p:spPr>
            <a:xfrm>
              <a:off x="1828800" y="3886200"/>
              <a:ext cx="1828800" cy="7620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3657600" y="3733800"/>
              <a:ext cx="838200" cy="24384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657600" y="4343400"/>
              <a:ext cx="838200" cy="6096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O</a:t>
              </a:r>
            </a:p>
          </p:txBody>
        </p:sp>
      </p:grpSp>
      <p:cxnSp>
        <p:nvCxnSpPr>
          <p:cNvPr id="27" name="Straight Arrow Connector 26"/>
          <p:cNvCxnSpPr>
            <a:stCxn id="17" idx="3"/>
            <a:endCxn id="8" idx="1"/>
          </p:cNvCxnSpPr>
          <p:nvPr/>
        </p:nvCxnSpPr>
        <p:spPr>
          <a:xfrm>
            <a:off x="4495800" y="2895600"/>
            <a:ext cx="2449830" cy="0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4495800" y="3733800"/>
            <a:ext cx="2514600" cy="2362200"/>
            <a:chOff x="4495800" y="3733800"/>
            <a:chExt cx="2514600" cy="23622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495800" y="3733800"/>
              <a:ext cx="2449830" cy="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495800" y="4495800"/>
              <a:ext cx="2514600" cy="1600200"/>
            </a:xfrm>
            <a:prstGeom prst="line">
              <a:avLst/>
            </a:prstGeom>
            <a:ln w="25400">
              <a:solidFill>
                <a:schemeClr val="bg1">
                  <a:lumMod val="6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9" idx="3"/>
              <a:endCxn id="9" idx="1"/>
            </p:cNvCxnSpPr>
            <p:nvPr/>
          </p:nvCxnSpPr>
          <p:spPr>
            <a:xfrm flipV="1">
              <a:off x="4495800" y="4114800"/>
              <a:ext cx="2449830" cy="533400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 rot="19903582">
            <a:off x="1968925" y="2903465"/>
            <a:ext cx="1436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Page Tables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62781" y="1219200"/>
            <a:ext cx="1714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 Address Space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4267200" y="5334000"/>
            <a:ext cx="1540411" cy="477054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791200" y="5334000"/>
            <a:ext cx="25743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Overlay cache address space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970032" y="4343408"/>
            <a:ext cx="2099935" cy="2047212"/>
            <a:chOff x="970032" y="4343408"/>
            <a:chExt cx="2099935" cy="2047212"/>
          </a:xfrm>
        </p:grpSpPr>
        <p:sp>
          <p:nvSpPr>
            <p:cNvPr id="3" name="TextBox 2"/>
            <p:cNvSpPr txBox="1"/>
            <p:nvPr/>
          </p:nvSpPr>
          <p:spPr>
            <a:xfrm>
              <a:off x="970032" y="5867400"/>
              <a:ext cx="20999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Direct Mapping</a:t>
              </a:r>
            </a:p>
          </p:txBody>
        </p:sp>
        <p:cxnSp>
          <p:nvCxnSpPr>
            <p:cNvPr id="15" name="Curved Connector 14"/>
            <p:cNvCxnSpPr>
              <a:stCxn id="3" idx="0"/>
            </p:cNvCxnSpPr>
            <p:nvPr/>
          </p:nvCxnSpPr>
          <p:spPr>
            <a:xfrm rot="5400000" flipH="1" flipV="1">
              <a:off x="1619603" y="4743805"/>
              <a:ext cx="1523993" cy="723199"/>
            </a:xfrm>
            <a:prstGeom prst="curvedConnector3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886200" y="2514600"/>
            <a:ext cx="4114800" cy="1828800"/>
            <a:chOff x="3886200" y="2514600"/>
            <a:chExt cx="4114800" cy="1828800"/>
          </a:xfrm>
        </p:grpSpPr>
        <p:sp>
          <p:nvSpPr>
            <p:cNvPr id="23" name="Rounded Rectangle 22"/>
            <p:cNvSpPr/>
            <p:nvPr/>
          </p:nvSpPr>
          <p:spPr>
            <a:xfrm>
              <a:off x="3886200" y="2514600"/>
              <a:ext cx="4114800" cy="914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Overlay Mapping Table (OMT)</a:t>
              </a:r>
            </a:p>
            <a:p>
              <a:pPr algn="ctr"/>
              <a:r>
                <a:rPr 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(maintained by memory controller)</a:t>
              </a:r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6" name="Curved Connector 25"/>
            <p:cNvCxnSpPr>
              <a:stCxn id="23" idx="2"/>
            </p:cNvCxnSpPr>
            <p:nvPr/>
          </p:nvCxnSpPr>
          <p:spPr>
            <a:xfrm rot="5400000">
              <a:off x="5334000" y="3733800"/>
              <a:ext cx="914400" cy="304800"/>
            </a:xfrm>
            <a:prstGeom prst="curvedConnector3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27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7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6" grpId="0" animBg="1"/>
      <p:bldP spid="17" grpId="0" animBg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Memsim</a:t>
            </a:r>
            <a:r>
              <a:rPr lang="en-US" sz="2800" dirty="0" smtClean="0"/>
              <a:t> memory system simulator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[Seshadri+ PACT 2012]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/>
              <a:t>2.67 GHz, single core, out-of-order, 64 entry instruction window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64-entry L1 TLB, 1024-entry L2 TLB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64KB L1 cache, 512KB L2 cache, 2MB L3 cache</a:t>
            </a:r>
          </a:p>
          <a:p>
            <a:r>
              <a:rPr lang="en-US" sz="2800" dirty="0" smtClean="0"/>
              <a:t> Multi-entry Stream Prefetcher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Srinath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+ HPCA 2007]</a:t>
            </a:r>
            <a:endParaRPr lang="en-US" sz="2800" dirty="0" smtClean="0"/>
          </a:p>
          <a:p>
            <a:r>
              <a:rPr lang="en-US" sz="2800" dirty="0" smtClean="0"/>
              <a:t>Open row, FR-FCFS, 64 entry write buffer, drain when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64-entry OMT cache</a:t>
            </a:r>
          </a:p>
          <a:p>
            <a:r>
              <a:rPr lang="en-US" sz="2800" dirty="0" smtClean="0"/>
              <a:t>DDR3 1066 MHz, 1 channel, 1 rank, 8 banks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Overlay-on-Write</a:t>
            </a:r>
            <a:endParaRPr lang="en-US" dirty="0"/>
          </a:p>
        </p:txBody>
      </p:sp>
      <p:sp>
        <p:nvSpPr>
          <p:cNvPr id="75" name="Content Placeholder 74"/>
          <p:cNvSpPr>
            <a:spLocks noGrp="1"/>
          </p:cNvSpPr>
          <p:nvPr>
            <p:ph idx="1"/>
          </p:nvPr>
        </p:nvSpPr>
        <p:spPr>
          <a:xfrm>
            <a:off x="5029200" y="5181600"/>
            <a:ext cx="3810000" cy="12954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Lower memory redundancy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Lower latency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18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28600" y="1828800"/>
            <a:ext cx="3755002" cy="3013704"/>
            <a:chOff x="457200" y="2057400"/>
            <a:chExt cx="3755002" cy="301370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362200" y="2057400"/>
              <a:ext cx="0" cy="3013704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/>
            <p:cNvGrpSpPr/>
            <p:nvPr/>
          </p:nvGrpSpPr>
          <p:grpSpPr>
            <a:xfrm>
              <a:off x="457200" y="2209800"/>
              <a:ext cx="3755002" cy="2752367"/>
              <a:chOff x="659802" y="1806098"/>
              <a:chExt cx="5340096" cy="3914219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1600200" y="1806098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2880" rtlCol="0" anchor="t" anchorCtr="0"/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V</a:t>
                </a:r>
                <a:r>
                  <a:rPr lang="en-US" sz="1600" b="1" dirty="0" smtClean="0">
                    <a:solidFill>
                      <a:schemeClr val="bg1"/>
                    </a:solidFill>
                  </a:rPr>
                  <a:t>irtual page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Rounded Rectangle 38"/>
              <p:cNvSpPr/>
              <p:nvPr/>
            </p:nvSpPr>
            <p:spPr>
              <a:xfrm>
                <a:off x="1752600" y="4191000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3725259" y="1882298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</a:rPr>
                  <a:t>Physical Page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1" name="Straight Arrow Connector 40"/>
              <p:cNvCxnSpPr>
                <a:stCxn id="38" idx="3"/>
                <a:endCxn id="40" idx="1"/>
              </p:cNvCxnSpPr>
              <p:nvPr/>
            </p:nvCxnSpPr>
            <p:spPr>
              <a:xfrm>
                <a:off x="2670778" y="2561801"/>
                <a:ext cx="1054481" cy="76200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9" idx="3"/>
                <a:endCxn id="40" idx="1"/>
              </p:cNvCxnSpPr>
              <p:nvPr/>
            </p:nvCxnSpPr>
            <p:spPr>
              <a:xfrm flipV="1">
                <a:off x="2823177" y="2638002"/>
                <a:ext cx="902081" cy="2308701"/>
              </a:xfrm>
              <a:prstGeom prst="straightConnector1">
                <a:avLst/>
              </a:prstGeom>
              <a:ln w="25400">
                <a:solidFill>
                  <a:schemeClr val="bg1">
                    <a:lumMod val="75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ounded Rectangle 42"/>
              <p:cNvSpPr/>
              <p:nvPr/>
            </p:nvSpPr>
            <p:spPr>
              <a:xfrm>
                <a:off x="4030059" y="4168298"/>
                <a:ext cx="1070578" cy="1511405"/>
              </a:xfrm>
              <a:prstGeom prst="roundRect">
                <a:avLst>
                  <a:gd name="adj" fmla="val 9608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80000"/>
                  </a:lnSpc>
                </a:pP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4" name="Curved Connector 43"/>
              <p:cNvCxnSpPr>
                <a:stCxn id="40" idx="3"/>
                <a:endCxn id="43" idx="3"/>
              </p:cNvCxnSpPr>
              <p:nvPr/>
            </p:nvCxnSpPr>
            <p:spPr>
              <a:xfrm>
                <a:off x="4795837" y="2638002"/>
                <a:ext cx="304800" cy="2286000"/>
              </a:xfrm>
              <a:prstGeom prst="curvedConnector3">
                <a:avLst>
                  <a:gd name="adj1" fmla="val 286654"/>
                </a:avLst>
              </a:prstGeom>
              <a:ln w="25400">
                <a:solidFill>
                  <a:schemeClr val="accent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9" idx="3"/>
                <a:endCxn id="43" idx="1"/>
              </p:cNvCxnSpPr>
              <p:nvPr/>
            </p:nvCxnSpPr>
            <p:spPr>
              <a:xfrm flipV="1">
                <a:off x="2823177" y="4924002"/>
                <a:ext cx="1206882" cy="22701"/>
              </a:xfrm>
              <a:prstGeom prst="straightConnector1">
                <a:avLst/>
              </a:prstGeom>
              <a:ln w="25400">
                <a:solidFill>
                  <a:schemeClr val="accent2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>
              <a:xfrm>
                <a:off x="659802" y="4925833"/>
                <a:ext cx="1628087" cy="614065"/>
                <a:chOff x="659802" y="4643735"/>
                <a:chExt cx="1628087" cy="614065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659802" y="4643735"/>
                  <a:ext cx="823874" cy="4814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b="1" dirty="0" smtClean="0"/>
                    <a:t>Write</a:t>
                  </a:r>
                </a:p>
              </p:txBody>
            </p:sp>
            <p:cxnSp>
              <p:nvCxnSpPr>
                <p:cNvPr id="53" name="Straight Arrow Connector 52"/>
                <p:cNvCxnSpPr>
                  <a:stCxn id="52" idx="3"/>
                  <a:endCxn id="54" idx="1"/>
                </p:cNvCxnSpPr>
                <p:nvPr/>
              </p:nvCxnSpPr>
              <p:spPr>
                <a:xfrm>
                  <a:off x="1483677" y="4884469"/>
                  <a:ext cx="573724" cy="259032"/>
                </a:xfrm>
                <a:prstGeom prst="straightConnector1">
                  <a:avLst/>
                </a:prstGeom>
                <a:ln w="25400">
                  <a:solidFill>
                    <a:schemeClr val="accent2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Rounded Rectangle 53"/>
                <p:cNvSpPr/>
                <p:nvPr/>
              </p:nvSpPr>
              <p:spPr>
                <a:xfrm>
                  <a:off x="2057400" y="5029200"/>
                  <a:ext cx="230489" cy="228600"/>
                </a:xfrm>
                <a:prstGeom prst="roundRect">
                  <a:avLst/>
                </a:prstGeom>
                <a:ln>
                  <a:noFill/>
                </a:ln>
                <a:effectLst>
                  <a:outerShdw blurRad="381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endParaRPr>
                </a:p>
              </p:txBody>
            </p:sp>
          </p:grpSp>
          <p:sp>
            <p:nvSpPr>
              <p:cNvPr id="47" name="Rounded Rectangle 46"/>
              <p:cNvSpPr/>
              <p:nvPr/>
            </p:nvSpPr>
            <p:spPr>
              <a:xfrm>
                <a:off x="4267090" y="5257799"/>
                <a:ext cx="230489" cy="228600"/>
              </a:xfrm>
              <a:prstGeom prst="roundRect">
                <a:avLst/>
              </a:prstGeom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567484" y="2471281"/>
                <a:ext cx="432414" cy="43241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200400" y="5143978"/>
                <a:ext cx="432414" cy="43241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243438" y="5287903"/>
                <a:ext cx="432414" cy="43241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</a:rPr>
                  <a:t>1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735842" y="2698412"/>
                <a:ext cx="1059995" cy="744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FF00"/>
                    </a:solidFill>
                  </a:rPr>
                  <a:t>Copy-on-Write</a:t>
                </a: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4964067" y="1905000"/>
            <a:ext cx="3341733" cy="2797006"/>
            <a:chOff x="3864853" y="1806098"/>
            <a:chExt cx="4655124" cy="3896307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6715450" y="1882298"/>
              <a:ext cx="0" cy="2343812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4796822" y="1806098"/>
              <a:ext cx="1070578" cy="1511405"/>
            </a:xfrm>
            <a:prstGeom prst="roundRect">
              <a:avLst>
                <a:gd name="adj" fmla="val 9608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82880" rtlCol="0" anchor="t" anchorCtr="0"/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chemeClr val="bg1"/>
                  </a:solidFill>
                </a:rPr>
                <a:t>V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irtual page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4949222" y="4191000"/>
              <a:ext cx="1070578" cy="1511405"/>
            </a:xfrm>
            <a:prstGeom prst="roundRect">
              <a:avLst>
                <a:gd name="adj" fmla="val 9608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</a:pP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7445621" y="1882298"/>
              <a:ext cx="1070578" cy="1511404"/>
            </a:xfrm>
            <a:prstGeom prst="roundRect">
              <a:avLst>
                <a:gd name="adj" fmla="val 9608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</a:rPr>
                <a:t>Physical Page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0" name="Straight Arrow Connector 59"/>
            <p:cNvCxnSpPr>
              <a:stCxn id="57" idx="3"/>
              <a:endCxn id="59" idx="1"/>
            </p:cNvCxnSpPr>
            <p:nvPr/>
          </p:nvCxnSpPr>
          <p:spPr>
            <a:xfrm>
              <a:off x="5867400" y="2561800"/>
              <a:ext cx="1578221" cy="76200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8" idx="3"/>
              <a:endCxn id="59" idx="1"/>
            </p:cNvCxnSpPr>
            <p:nvPr/>
          </p:nvCxnSpPr>
          <p:spPr>
            <a:xfrm flipV="1">
              <a:off x="6019800" y="2638000"/>
              <a:ext cx="1425821" cy="2308703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/>
            <p:cNvSpPr/>
            <p:nvPr/>
          </p:nvSpPr>
          <p:spPr>
            <a:xfrm>
              <a:off x="7449400" y="4171303"/>
              <a:ext cx="1070577" cy="276605"/>
            </a:xfrm>
            <a:prstGeom prst="roundRect">
              <a:avLst>
                <a:gd name="adj" fmla="val 9608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80000"/>
                </a:lnSpc>
              </a:pP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3" name="Straight Arrow Connector 62"/>
            <p:cNvCxnSpPr>
              <a:stCxn id="58" idx="3"/>
              <a:endCxn id="62" idx="1"/>
            </p:cNvCxnSpPr>
            <p:nvPr/>
          </p:nvCxnSpPr>
          <p:spPr>
            <a:xfrm flipV="1">
              <a:off x="6019799" y="4309606"/>
              <a:ext cx="1429601" cy="637097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3864853" y="4925833"/>
              <a:ext cx="1619658" cy="614065"/>
              <a:chOff x="668231" y="4643735"/>
              <a:chExt cx="1619658" cy="614065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668231" y="4643735"/>
                <a:ext cx="807016" cy="471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Write</a:t>
                </a:r>
              </a:p>
            </p:txBody>
          </p:sp>
          <p:cxnSp>
            <p:nvCxnSpPr>
              <p:cNvPr id="66" name="Straight Arrow Connector 65"/>
              <p:cNvCxnSpPr>
                <a:stCxn id="65" idx="3"/>
                <a:endCxn id="67" idx="1"/>
              </p:cNvCxnSpPr>
              <p:nvPr/>
            </p:nvCxnSpPr>
            <p:spPr>
              <a:xfrm>
                <a:off x="1475247" y="4879543"/>
                <a:ext cx="582153" cy="263958"/>
              </a:xfrm>
              <a:prstGeom prst="straightConnector1">
                <a:avLst/>
              </a:prstGeom>
              <a:ln w="254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ounded Rectangle 66"/>
              <p:cNvSpPr/>
              <p:nvPr/>
            </p:nvSpPr>
            <p:spPr>
              <a:xfrm>
                <a:off x="2057400" y="5029200"/>
                <a:ext cx="230489" cy="228600"/>
              </a:xfrm>
              <a:prstGeom prst="roundRect">
                <a:avLst/>
              </a:prstGeom>
              <a:ln>
                <a:noFill/>
              </a:ln>
              <a:effectLst>
                <a:outerShdw blurRad="381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68" name="Rounded Rectangle 67"/>
            <p:cNvSpPr/>
            <p:nvPr/>
          </p:nvSpPr>
          <p:spPr>
            <a:xfrm>
              <a:off x="7677999" y="4191001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456203" y="2698412"/>
              <a:ext cx="1059995" cy="728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FF00"/>
                  </a:solidFill>
                </a:rPr>
                <a:t>Copy-on-Write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394130" y="3733800"/>
              <a:ext cx="1006827" cy="4716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/>
                <a:t>Overlay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219200" y="1153180"/>
            <a:ext cx="197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Copy-on-Write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8800" y="1143000"/>
            <a:ext cx="232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Overlay-on-Write</a:t>
            </a:r>
          </a:p>
        </p:txBody>
      </p:sp>
    </p:spTree>
    <p:extLst>
      <p:ext uri="{BB962C8B-B14F-4D97-AF65-F5344CB8AC3E}">
        <p14:creationId xmlns:p14="http://schemas.microsoft.com/office/powerpoint/2010/main" val="30322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 Benchmark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5181600"/>
            <a:ext cx="82296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Additional memory consumption</a:t>
            </a:r>
          </a:p>
          <a:p>
            <a:r>
              <a:rPr lang="en-US" sz="2800" dirty="0" smtClean="0"/>
              <a:t>Performance (cycles per instruction)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19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38200" y="2286000"/>
            <a:ext cx="2971800" cy="533400"/>
          </a:xfrm>
          <a:prstGeom prst="round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Parent Process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0" y="2286000"/>
            <a:ext cx="2819400" cy="533400"/>
          </a:xfrm>
          <a:prstGeom prst="round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8919" y="3362980"/>
            <a:ext cx="16166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Fork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(child idles)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10000" y="2819400"/>
            <a:ext cx="0" cy="54358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105400" y="1371600"/>
            <a:ext cx="2971800" cy="1181100"/>
            <a:chOff x="5105400" y="1371600"/>
            <a:chExt cx="2971800" cy="1181100"/>
          </a:xfrm>
        </p:grpSpPr>
        <p:sp>
          <p:nvSpPr>
            <p:cNvPr id="14" name="TextBox 13"/>
            <p:cNvSpPr txBox="1"/>
            <p:nvPr/>
          </p:nvSpPr>
          <p:spPr>
            <a:xfrm>
              <a:off x="6100249" y="1371600"/>
              <a:ext cx="19769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Copy-on-Write</a:t>
              </a:r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5105400" y="1633210"/>
              <a:ext cx="994849" cy="91949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105400" y="2552700"/>
            <a:ext cx="3352800" cy="800100"/>
            <a:chOff x="5105400" y="2552700"/>
            <a:chExt cx="3352800" cy="800100"/>
          </a:xfrm>
        </p:grpSpPr>
        <p:sp>
          <p:nvSpPr>
            <p:cNvPr id="15" name="TextBox 14"/>
            <p:cNvSpPr txBox="1"/>
            <p:nvPr/>
          </p:nvSpPr>
          <p:spPr>
            <a:xfrm>
              <a:off x="6136411" y="2829580"/>
              <a:ext cx="23217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Overlay-on-Write</a:t>
              </a:r>
            </a:p>
          </p:txBody>
        </p:sp>
        <p:cxnSp>
          <p:nvCxnSpPr>
            <p:cNvPr id="19" name="Straight Arrow Connector 18"/>
            <p:cNvCxnSpPr>
              <a:endCxn id="15" idx="1"/>
            </p:cNvCxnSpPr>
            <p:nvPr/>
          </p:nvCxnSpPr>
          <p:spPr>
            <a:xfrm>
              <a:off x="5105400" y="2552700"/>
              <a:ext cx="1031011" cy="53849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798570" y="3058180"/>
            <a:ext cx="801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</a:t>
            </a:r>
          </a:p>
        </p:txBody>
      </p:sp>
      <p:cxnSp>
        <p:nvCxnSpPr>
          <p:cNvPr id="22" name="Straight Arrow Connector 21"/>
          <p:cNvCxnSpPr>
            <a:stCxn id="20" idx="3"/>
          </p:cNvCxnSpPr>
          <p:nvPr/>
        </p:nvCxnSpPr>
        <p:spPr>
          <a:xfrm>
            <a:off x="1600200" y="3319790"/>
            <a:ext cx="1066800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2286000"/>
            <a:ext cx="0" cy="533400"/>
          </a:xfrm>
          <a:prstGeom prst="line">
            <a:avLst/>
          </a:prstGeom>
          <a:ln w="254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3657600" y="1371600"/>
            <a:ext cx="1447800" cy="1447800"/>
            <a:chOff x="3657600" y="1371600"/>
            <a:chExt cx="1447800" cy="1447800"/>
          </a:xfrm>
        </p:grpSpPr>
        <p:grpSp>
          <p:nvGrpSpPr>
            <p:cNvPr id="27" name="Group 26"/>
            <p:cNvGrpSpPr/>
            <p:nvPr/>
          </p:nvGrpSpPr>
          <p:grpSpPr>
            <a:xfrm>
              <a:off x="3657600" y="1371600"/>
              <a:ext cx="1447800" cy="914400"/>
              <a:chOff x="3657600" y="1371600"/>
              <a:chExt cx="1447800" cy="9144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657600" y="1371600"/>
                <a:ext cx="8525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write</a:t>
                </a:r>
              </a:p>
            </p:txBody>
          </p:sp>
          <p:cxnSp>
            <p:nvCxnSpPr>
              <p:cNvPr id="13" name="Curved Connector 12"/>
              <p:cNvCxnSpPr>
                <a:stCxn id="11" idx="3"/>
              </p:cNvCxnSpPr>
              <p:nvPr/>
            </p:nvCxnSpPr>
            <p:spPr>
              <a:xfrm>
                <a:off x="4510141" y="1633210"/>
                <a:ext cx="595259" cy="652790"/>
              </a:xfrm>
              <a:prstGeom prst="curvedConnector2">
                <a:avLst/>
              </a:prstGeom>
              <a:ln w="25400">
                <a:solidFill>
                  <a:schemeClr val="accent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>
              <a:off x="5105400" y="2286000"/>
              <a:ext cx="0" cy="533400"/>
            </a:xfrm>
            <a:prstGeom prst="line">
              <a:avLst/>
            </a:prstGeom>
            <a:ln w="254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839795" y="2819400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300 million </a:t>
            </a:r>
            <a:r>
              <a:rPr lang="en-US" sz="2000" b="1" dirty="0" err="1" smtClean="0"/>
              <a:t>insts</a:t>
            </a:r>
            <a:endParaRPr lang="en-US" sz="2000" b="1" dirty="0" smtClean="0"/>
          </a:p>
        </p:txBody>
      </p:sp>
      <p:grpSp>
        <p:nvGrpSpPr>
          <p:cNvPr id="40" name="Group 39"/>
          <p:cNvGrpSpPr/>
          <p:nvPr/>
        </p:nvGrpSpPr>
        <p:grpSpPr>
          <a:xfrm>
            <a:off x="838200" y="2552700"/>
            <a:ext cx="8028947" cy="2466320"/>
            <a:chOff x="838200" y="2552700"/>
            <a:chExt cx="8028947" cy="2466320"/>
          </a:xfrm>
        </p:grpSpPr>
        <p:sp>
          <p:nvSpPr>
            <p:cNvPr id="34" name="TextBox 33"/>
            <p:cNvSpPr txBox="1"/>
            <p:nvPr/>
          </p:nvSpPr>
          <p:spPr>
            <a:xfrm>
              <a:off x="1058086" y="4495800"/>
              <a:ext cx="7809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Applications from SPEC CPU 2006 (varying write working sets)</a:t>
              </a:r>
            </a:p>
          </p:txBody>
        </p:sp>
        <p:cxnSp>
          <p:nvCxnSpPr>
            <p:cNvPr id="36" name="Curved Connector 35"/>
            <p:cNvCxnSpPr>
              <a:stCxn id="34" idx="1"/>
              <a:endCxn id="6" idx="1"/>
            </p:cNvCxnSpPr>
            <p:nvPr/>
          </p:nvCxnSpPr>
          <p:spPr>
            <a:xfrm rot="10800000">
              <a:off x="838200" y="2552700"/>
              <a:ext cx="219886" cy="2204710"/>
            </a:xfrm>
            <a:prstGeom prst="curvedConnector3">
              <a:avLst>
                <a:gd name="adj1" fmla="val 349511"/>
              </a:avLst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87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8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>
          <a:xfrm>
            <a:off x="2460315" y="2241423"/>
            <a:ext cx="3295613" cy="2328033"/>
          </a:xfrm>
          <a:prstGeom prst="roundRect">
            <a:avLst>
              <a:gd name="adj" fmla="val 6234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26868" y="2286000"/>
            <a:ext cx="990600" cy="1371600"/>
          </a:xfrm>
          <a:prstGeom prst="roundRect">
            <a:avLst>
              <a:gd name="adj" fmla="val 116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CPU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70420" y="1447800"/>
            <a:ext cx="1516380" cy="3886200"/>
          </a:xfrm>
          <a:prstGeom prst="roundRect">
            <a:avLst>
              <a:gd name="adj" fmla="val 6667"/>
            </a:avLst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5867400" y="2857500"/>
            <a:ext cx="1219200" cy="1066800"/>
          </a:xfrm>
          <a:prstGeom prst="leftRightArrow">
            <a:avLst>
              <a:gd name="adj1" fmla="val 60827"/>
              <a:gd name="adj2" fmla="val 2714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14800" y="2286000"/>
            <a:ext cx="762000" cy="22098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Caches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3517468" y="3064681"/>
            <a:ext cx="597332" cy="728639"/>
          </a:xfrm>
          <a:prstGeom prst="leftRightArrow">
            <a:avLst>
              <a:gd name="adj1" fmla="val 60827"/>
              <a:gd name="adj2" fmla="val 2714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 rot="16200000">
            <a:off x="-1016599" y="2949683"/>
            <a:ext cx="3557199" cy="762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</a:t>
            </a:r>
          </a:p>
        </p:txBody>
      </p:sp>
      <p:sp>
        <p:nvSpPr>
          <p:cNvPr id="11" name="Rounded Rectangle 10"/>
          <p:cNvSpPr/>
          <p:nvPr/>
        </p:nvSpPr>
        <p:spPr>
          <a:xfrm rot="16200000">
            <a:off x="-178401" y="2949683"/>
            <a:ext cx="3557199" cy="76200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Software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14600" y="3657600"/>
            <a:ext cx="1002868" cy="8382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MMU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925704" y="2286000"/>
            <a:ext cx="762000" cy="22098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Controller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250744" y="1552083"/>
            <a:ext cx="0" cy="5077317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9200" y="5486400"/>
            <a:ext cx="225928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Instruction Set Architecture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16203" y="304800"/>
            <a:ext cx="2851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Cache line granularity (64B)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39603" y="341293"/>
            <a:ext cx="2851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 granularity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(4B or 8B)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78003" y="5675293"/>
            <a:ext cx="2851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Page granularity 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(4KB or larger)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965278" y="4490113"/>
            <a:ext cx="5205142" cy="1241947"/>
            <a:chOff x="1965278" y="4490113"/>
            <a:chExt cx="5205142" cy="1241947"/>
          </a:xfrm>
        </p:grpSpPr>
        <p:sp>
          <p:nvSpPr>
            <p:cNvPr id="45" name="Freeform 44"/>
            <p:cNvSpPr/>
            <p:nvPr/>
          </p:nvSpPr>
          <p:spPr>
            <a:xfrm>
              <a:off x="1965278" y="4872251"/>
              <a:ext cx="3138985" cy="859809"/>
            </a:xfrm>
            <a:custGeom>
              <a:avLst/>
              <a:gdLst>
                <a:gd name="connsiteX0" fmla="*/ 3138985 w 3138985"/>
                <a:gd name="connsiteY0" fmla="*/ 859809 h 859809"/>
                <a:gd name="connsiteX1" fmla="*/ 1665026 w 3138985"/>
                <a:gd name="connsiteY1" fmla="*/ 218364 h 859809"/>
                <a:gd name="connsiteX2" fmla="*/ 0 w 3138985"/>
                <a:gd name="connsiteY2" fmla="*/ 0 h 859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38985" h="859809">
                  <a:moveTo>
                    <a:pt x="3138985" y="859809"/>
                  </a:moveTo>
                  <a:cubicBezTo>
                    <a:pt x="2663587" y="610737"/>
                    <a:pt x="2188190" y="361665"/>
                    <a:pt x="1665026" y="218364"/>
                  </a:cubicBezTo>
                  <a:cubicBezTo>
                    <a:pt x="1141862" y="75062"/>
                    <a:pt x="570931" y="37531"/>
                    <a:pt x="0" y="0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893325" y="4490113"/>
              <a:ext cx="777923" cy="614150"/>
            </a:xfrm>
            <a:custGeom>
              <a:avLst/>
              <a:gdLst>
                <a:gd name="connsiteX0" fmla="*/ 777923 w 777923"/>
                <a:gd name="connsiteY0" fmla="*/ 614150 h 614150"/>
                <a:gd name="connsiteX1" fmla="*/ 177421 w 777923"/>
                <a:gd name="connsiteY1" fmla="*/ 286603 h 614150"/>
                <a:gd name="connsiteX2" fmla="*/ 0 w 777923"/>
                <a:gd name="connsiteY2" fmla="*/ 0 h 61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7923" h="614150">
                  <a:moveTo>
                    <a:pt x="777923" y="614150"/>
                  </a:moveTo>
                  <a:cubicBezTo>
                    <a:pt x="542499" y="501555"/>
                    <a:pt x="307075" y="388961"/>
                    <a:pt x="177421" y="286603"/>
                  </a:cubicBezTo>
                  <a:cubicBezTo>
                    <a:pt x="47767" y="184245"/>
                    <a:pt x="23883" y="92122"/>
                    <a:pt x="0" y="0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Curved Connector 51"/>
            <p:cNvCxnSpPr>
              <a:stCxn id="45" idx="0"/>
            </p:cNvCxnSpPr>
            <p:nvPr/>
          </p:nvCxnSpPr>
          <p:spPr>
            <a:xfrm flipV="1">
              <a:off x="5104263" y="4724400"/>
              <a:ext cx="2066157" cy="1007660"/>
            </a:xfrm>
            <a:prstGeom prst="curvedConnector3">
              <a:avLst/>
            </a:prstGeom>
            <a:ln w="25400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495800" y="1258907"/>
            <a:ext cx="1981200" cy="1807542"/>
            <a:chOff x="4495800" y="1258907"/>
            <a:chExt cx="1981200" cy="1807542"/>
          </a:xfrm>
        </p:grpSpPr>
        <p:cxnSp>
          <p:nvCxnSpPr>
            <p:cNvPr id="57" name="Straight Arrow Connector 56"/>
            <p:cNvCxnSpPr>
              <a:stCxn id="18" idx="2"/>
              <a:endCxn id="8" idx="0"/>
            </p:cNvCxnSpPr>
            <p:nvPr/>
          </p:nvCxnSpPr>
          <p:spPr>
            <a:xfrm flipH="1">
              <a:off x="4495800" y="1258907"/>
              <a:ext cx="1546102" cy="1027093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8" idx="2"/>
              <a:endCxn id="7" idx="1"/>
            </p:cNvCxnSpPr>
            <p:nvPr/>
          </p:nvCxnSpPr>
          <p:spPr>
            <a:xfrm>
              <a:off x="6041902" y="1258907"/>
              <a:ext cx="435098" cy="1807542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2133600" y="1282890"/>
            <a:ext cx="1721969" cy="1924334"/>
            <a:chOff x="2133600" y="1282890"/>
            <a:chExt cx="1721969" cy="1924334"/>
          </a:xfrm>
        </p:grpSpPr>
        <p:sp>
          <p:nvSpPr>
            <p:cNvPr id="62" name="Freeform 61"/>
            <p:cNvSpPr/>
            <p:nvPr/>
          </p:nvSpPr>
          <p:spPr>
            <a:xfrm>
              <a:off x="2865111" y="1282890"/>
              <a:ext cx="990458" cy="1924334"/>
            </a:xfrm>
            <a:custGeom>
              <a:avLst/>
              <a:gdLst>
                <a:gd name="connsiteX0" fmla="*/ 41862 w 990458"/>
                <a:gd name="connsiteY0" fmla="*/ 0 h 1924334"/>
                <a:gd name="connsiteX1" fmla="*/ 96453 w 990458"/>
                <a:gd name="connsiteY1" fmla="*/ 395785 h 1924334"/>
                <a:gd name="connsiteX2" fmla="*/ 888023 w 990458"/>
                <a:gd name="connsiteY2" fmla="*/ 941695 h 1924334"/>
                <a:gd name="connsiteX3" fmla="*/ 956262 w 990458"/>
                <a:gd name="connsiteY3" fmla="*/ 1924334 h 192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458" h="1924334">
                  <a:moveTo>
                    <a:pt x="41862" y="0"/>
                  </a:moveTo>
                  <a:cubicBezTo>
                    <a:pt x="-1356" y="119418"/>
                    <a:pt x="-44574" y="238836"/>
                    <a:pt x="96453" y="395785"/>
                  </a:cubicBezTo>
                  <a:cubicBezTo>
                    <a:pt x="237480" y="552734"/>
                    <a:pt x="744722" y="686937"/>
                    <a:pt x="888023" y="941695"/>
                  </a:cubicBezTo>
                  <a:cubicBezTo>
                    <a:pt x="1031324" y="1196453"/>
                    <a:pt x="993793" y="1560393"/>
                    <a:pt x="956262" y="1924334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>
              <a:stCxn id="62" idx="0"/>
            </p:cNvCxnSpPr>
            <p:nvPr/>
          </p:nvCxnSpPr>
          <p:spPr>
            <a:xfrm flipH="1">
              <a:off x="2133600" y="1282890"/>
              <a:ext cx="773373" cy="1924334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14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Overlay-on-Write vs. Copy-on-Write on Fork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202954"/>
              </p:ext>
            </p:extLst>
          </p:nvPr>
        </p:nvGraphicFramePr>
        <p:xfrm>
          <a:off x="228600" y="1676400"/>
          <a:ext cx="411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387909"/>
              </p:ext>
            </p:extLst>
          </p:nvPr>
        </p:nvGraphicFramePr>
        <p:xfrm>
          <a:off x="4800600" y="1676400"/>
          <a:ext cx="411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2362200" y="1300490"/>
            <a:ext cx="228600" cy="228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1153180"/>
            <a:ext cx="197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Copy-on-Write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1290310"/>
            <a:ext cx="2286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1143000"/>
            <a:ext cx="232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Overlay-on-Write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8522" y="3733800"/>
            <a:ext cx="72487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53%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85722" y="3743980"/>
            <a:ext cx="72487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/>
                </a:solidFill>
              </a:rPr>
              <a:t>15%</a:t>
            </a:r>
          </a:p>
        </p:txBody>
      </p:sp>
      <p:sp>
        <p:nvSpPr>
          <p:cNvPr id="12" name="Oval 11"/>
          <p:cNvSpPr/>
          <p:nvPr/>
        </p:nvSpPr>
        <p:spPr>
          <a:xfrm>
            <a:off x="1219200" y="5791200"/>
            <a:ext cx="9144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981200" y="5791200"/>
            <a:ext cx="9144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5791200"/>
            <a:ext cx="914400" cy="4572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38600" y="4301490"/>
            <a:ext cx="0" cy="762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05800" y="4286250"/>
            <a:ext cx="0" cy="26289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33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  <p:bldGraphic spid="6" grpId="0">
        <p:bldSub>
          <a:bldChart bld="category"/>
        </p:bldSub>
      </p:bldGraphic>
      <p:bldP spid="3" grpId="0" animBg="1"/>
      <p:bldP spid="11" grpId="0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Overlays: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Overlay-on-Write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Sparse Data Structure Representation</a:t>
            </a:r>
          </a:p>
          <a:p>
            <a:pPr lvl="1"/>
            <a:r>
              <a:rPr lang="en-US" sz="2400" dirty="0" smtClean="0"/>
              <a:t>Exploit any degree of cache line </a:t>
            </a:r>
            <a:r>
              <a:rPr lang="en-US" sz="2400" dirty="0" err="1" smtClean="0"/>
              <a:t>sparsity</a:t>
            </a:r>
            <a:endParaRPr lang="en-US" sz="2400" dirty="0" smtClean="0"/>
          </a:p>
          <a:p>
            <a:pPr lvl="1"/>
            <a:r>
              <a:rPr lang="en-US" sz="2400" dirty="0" smtClean="0"/>
              <a:t>Allow dynamic insertion of non-zero values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Flexible Super-page Management</a:t>
            </a:r>
          </a:p>
          <a:p>
            <a:pPr lvl="1"/>
            <a:r>
              <a:rPr lang="en-US" sz="2400" dirty="0" smtClean="0"/>
              <a:t>Share super pages across processes</a:t>
            </a:r>
          </a:p>
          <a:p>
            <a:r>
              <a:rPr lang="en-US" sz="2800" dirty="0"/>
              <a:t>Fine-grained Deduplication</a:t>
            </a:r>
          </a:p>
          <a:p>
            <a:r>
              <a:rPr lang="en-US" sz="2800" dirty="0"/>
              <a:t>Memory </a:t>
            </a:r>
            <a:r>
              <a:rPr lang="en-US" sz="2800" dirty="0" err="1"/>
              <a:t>Checkpointing</a:t>
            </a:r>
            <a:endParaRPr lang="en-US" sz="2800" dirty="0"/>
          </a:p>
          <a:p>
            <a:r>
              <a:rPr lang="en-US" sz="2800" dirty="0"/>
              <a:t>Virtualizing Speculation</a:t>
            </a:r>
          </a:p>
          <a:p>
            <a:r>
              <a:rPr lang="en-US" sz="2800" dirty="0"/>
              <a:t>Fine-grained Metadata Management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049482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Page Overlays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efficient fine-grained memory management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RowClone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Buddy 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in-DRAM bulk copy + bitwise operations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24384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Gather-Scatter DRAM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accelerating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strided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access patterns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51816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Dirty-Block Index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maintaining coherence of dirty blocks</a:t>
            </a:r>
          </a:p>
        </p:txBody>
      </p:sp>
    </p:spTree>
    <p:extLst>
      <p:ext uri="{BB962C8B-B14F-4D97-AF65-F5344CB8AC3E}">
        <p14:creationId xmlns:p14="http://schemas.microsoft.com/office/powerpoint/2010/main" val="227276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914400"/>
            <a:ext cx="8458199" cy="3810000"/>
          </a:xfrm>
          <a:prstGeom prst="roundRect">
            <a:avLst>
              <a:gd name="adj" fmla="val 527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err="1" smtClean="0"/>
              <a:t>Strided</a:t>
            </a:r>
            <a:r>
              <a:rPr lang="en-US" dirty="0" smtClean="0"/>
              <a:t> access </a:t>
            </a:r>
            <a:r>
              <a:rPr lang="en-US" dirty="0"/>
              <a:t>p</a:t>
            </a:r>
            <a:r>
              <a:rPr lang="en-US" dirty="0" smtClean="0"/>
              <a:t>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943600" y="1812073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1797" y="1812073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9995" y="1812073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318192" y="1812073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43600" y="2270270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401797" y="2270270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59995" y="2270270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18192" y="2270270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43600" y="2728468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401797" y="2728468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59995" y="2728468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318192" y="2728468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943600" y="3186665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401797" y="3186665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859995" y="3186665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318192" y="3186665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943600" y="3644862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401797" y="3644862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59995" y="3644862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318192" y="3644862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943600" y="4103059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401797" y="4103059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859995" y="4103059"/>
            <a:ext cx="392741" cy="39274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318192" y="4103059"/>
            <a:ext cx="392741" cy="39274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04721" y="5930900"/>
            <a:ext cx="6796219" cy="12700"/>
            <a:chOff x="1404721" y="6128608"/>
            <a:chExt cx="6796219" cy="12700"/>
          </a:xfrm>
        </p:grpSpPr>
        <p:cxnSp>
          <p:nvCxnSpPr>
            <p:cNvPr id="98" name="Curved Connector 97"/>
            <p:cNvCxnSpPr/>
            <p:nvPr/>
          </p:nvCxnSpPr>
          <p:spPr>
            <a:xfrm rot="16200000" flipH="1">
              <a:off x="2077993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/>
            <p:nvPr/>
          </p:nvCxnSpPr>
          <p:spPr>
            <a:xfrm rot="16200000" flipH="1">
              <a:off x="3437237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rot="16200000" flipH="1">
              <a:off x="4796481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16200000" flipH="1">
              <a:off x="6155725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/>
            <p:nvPr/>
          </p:nvCxnSpPr>
          <p:spPr>
            <a:xfrm rot="16200000" flipH="1">
              <a:off x="7514969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33400" y="4876800"/>
            <a:ext cx="8077200" cy="1066800"/>
            <a:chOff x="533400" y="4876800"/>
            <a:chExt cx="8077200" cy="1066800"/>
          </a:xfrm>
        </p:grpSpPr>
        <p:sp>
          <p:nvSpPr>
            <p:cNvPr id="69" name="Rounded Rectangle 68"/>
            <p:cNvSpPr/>
            <p:nvPr/>
          </p:nvSpPr>
          <p:spPr>
            <a:xfrm>
              <a:off x="584886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914400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245972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1575486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944129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2273643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2605215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2934729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3291015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3620529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3952101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4281615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4637901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4967415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5298987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628501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968314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297828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6629400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6958914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7315200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7644714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7976286" y="56388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8305800" y="5638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33400" y="4876800"/>
              <a:ext cx="69371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Physical layout of the data structure (row store)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4466837" y="1746053"/>
            <a:ext cx="1248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Record 1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466837" y="2203253"/>
            <a:ext cx="1248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Record 2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466837" y="3955853"/>
            <a:ext cx="1260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Record n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94271" y="2134850"/>
            <a:ext cx="32395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In-Memory Database Table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817266" y="1000780"/>
            <a:ext cx="1004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Field 1</a:t>
            </a:r>
          </a:p>
        </p:txBody>
      </p:sp>
      <p:cxnSp>
        <p:nvCxnSpPr>
          <p:cNvPr id="118" name="Curved Connector 117"/>
          <p:cNvCxnSpPr>
            <a:stCxn id="116" idx="3"/>
            <a:endCxn id="5" idx="0"/>
          </p:cNvCxnSpPr>
          <p:nvPr/>
        </p:nvCxnSpPr>
        <p:spPr>
          <a:xfrm>
            <a:off x="5821772" y="1262390"/>
            <a:ext cx="318199" cy="549683"/>
          </a:xfrm>
          <a:prstGeom prst="curved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531615" y="1076980"/>
            <a:ext cx="1004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Field 3</a:t>
            </a:r>
          </a:p>
        </p:txBody>
      </p:sp>
      <p:cxnSp>
        <p:nvCxnSpPr>
          <p:cNvPr id="121" name="Curved Connector 120"/>
          <p:cNvCxnSpPr>
            <a:stCxn id="119" idx="1"/>
            <a:endCxn id="7" idx="0"/>
          </p:cNvCxnSpPr>
          <p:nvPr/>
        </p:nvCxnSpPr>
        <p:spPr>
          <a:xfrm rot="10800000" flipV="1">
            <a:off x="7056367" y="1338589"/>
            <a:ext cx="475249" cy="473483"/>
          </a:xfrm>
          <a:prstGeom prst="curved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86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existing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5848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9144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245972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5754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9441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273643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605215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9347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2910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6205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52101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2816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6379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9674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298987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6285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9683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297828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629400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9589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73152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76447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976286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83058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04721" y="5930900"/>
            <a:ext cx="6796219" cy="12700"/>
            <a:chOff x="1404721" y="6128608"/>
            <a:chExt cx="6796219" cy="12700"/>
          </a:xfrm>
        </p:grpSpPr>
        <p:cxnSp>
          <p:nvCxnSpPr>
            <p:cNvPr id="98" name="Curved Connector 97"/>
            <p:cNvCxnSpPr/>
            <p:nvPr/>
          </p:nvCxnSpPr>
          <p:spPr>
            <a:xfrm rot="16200000" flipH="1">
              <a:off x="2077993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/>
            <p:nvPr/>
          </p:nvCxnSpPr>
          <p:spPr>
            <a:xfrm rot="16200000" flipH="1">
              <a:off x="3437237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rot="16200000" flipH="1">
              <a:off x="4796481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16200000" flipH="1">
              <a:off x="6155725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/>
            <p:nvPr/>
          </p:nvCxnSpPr>
          <p:spPr>
            <a:xfrm rot="16200000" flipH="1">
              <a:off x="7514969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84886" y="5177135"/>
            <a:ext cx="2673242" cy="461665"/>
            <a:chOff x="584886" y="5405735"/>
            <a:chExt cx="2673242" cy="461665"/>
          </a:xfrm>
        </p:grpSpPr>
        <p:sp>
          <p:nvSpPr>
            <p:cNvPr id="73" name="TextBox 72"/>
            <p:cNvSpPr txBox="1"/>
            <p:nvPr/>
          </p:nvSpPr>
          <p:spPr>
            <a:xfrm>
              <a:off x="1265911" y="5405735"/>
              <a:ext cx="13111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Cache Line</a:t>
              </a: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84886" y="5486400"/>
              <a:ext cx="2673242" cy="350108"/>
              <a:chOff x="584886" y="5486400"/>
              <a:chExt cx="2673242" cy="350108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flipV="1">
                <a:off x="584886" y="5486400"/>
                <a:ext cx="0" cy="350108"/>
              </a:xfrm>
              <a:prstGeom prst="line">
                <a:avLst/>
              </a:prstGeom>
              <a:ln w="190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3258128" y="5486400"/>
                <a:ext cx="0" cy="350108"/>
              </a:xfrm>
              <a:prstGeom prst="line">
                <a:avLst/>
              </a:prstGeom>
              <a:ln w="19050">
                <a:solidFill>
                  <a:srgbClr val="C00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Arrow Connector 74"/>
            <p:cNvCxnSpPr>
              <a:stCxn id="73" idx="3"/>
            </p:cNvCxnSpPr>
            <p:nvPr/>
          </p:nvCxnSpPr>
          <p:spPr>
            <a:xfrm flipV="1">
              <a:off x="2577104" y="5636567"/>
              <a:ext cx="681024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1"/>
            </p:cNvCxnSpPr>
            <p:nvPr/>
          </p:nvCxnSpPr>
          <p:spPr>
            <a:xfrm flipH="1" flipV="1">
              <a:off x="584886" y="5636567"/>
              <a:ext cx="681025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506039" y="1295400"/>
            <a:ext cx="5274862" cy="4343400"/>
            <a:chOff x="506039" y="1295400"/>
            <a:chExt cx="5274862" cy="4343400"/>
          </a:xfrm>
        </p:grpSpPr>
        <p:sp>
          <p:nvSpPr>
            <p:cNvPr id="9" name="TextBox 8"/>
            <p:cNvSpPr txBox="1"/>
            <p:nvPr/>
          </p:nvSpPr>
          <p:spPr>
            <a:xfrm>
              <a:off x="506039" y="1295400"/>
              <a:ext cx="3419290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Data </a:t>
              </a:r>
              <a:r>
                <a:rPr lang="en-US" sz="3200" b="1" dirty="0" smtClean="0">
                  <a:solidFill>
                    <a:srgbClr val="C00000"/>
                  </a:solidFill>
                </a:rPr>
                <a:t>unnecessarily</a:t>
              </a:r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transferred on the </a:t>
              </a:r>
              <a:r>
                <a:rPr lang="en-US" sz="3200" b="1" dirty="0">
                  <a:solidFill>
                    <a:srgbClr val="C00000"/>
                  </a:solidFill>
                </a:rPr>
                <a:t>memory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>
                  <a:solidFill>
                    <a:srgbClr val="C00000"/>
                  </a:solidFill>
                </a:rPr>
                <a:t>channel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and stored in </a:t>
              </a:r>
              <a:r>
                <a:rPr lang="en-US" sz="3200" b="1" dirty="0">
                  <a:solidFill>
                    <a:srgbClr val="C00000"/>
                  </a:solidFill>
                </a:rPr>
                <a:t>on-chip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3200" b="1" dirty="0">
                  <a:solidFill>
                    <a:srgbClr val="C00000"/>
                  </a:solidFill>
                </a:rPr>
                <a:t>cache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215684" y="3295948"/>
              <a:ext cx="3565217" cy="2342852"/>
              <a:chOff x="2215684" y="3295948"/>
              <a:chExt cx="3565217" cy="2342852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141599" y="4833788"/>
                <a:ext cx="78205" cy="86025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2" name="Straight Arrow Connector 11"/>
              <p:cNvCxnSpPr>
                <a:stCxn id="10" idx="3"/>
                <a:endCxn id="81" idx="0"/>
              </p:cNvCxnSpPr>
              <p:nvPr/>
            </p:nvCxnSpPr>
            <p:spPr>
              <a:xfrm flipH="1">
                <a:off x="3443415" y="4907215"/>
                <a:ext cx="709637" cy="731585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0" idx="4"/>
                <a:endCxn id="82" idx="0"/>
              </p:cNvCxnSpPr>
              <p:nvPr/>
            </p:nvCxnSpPr>
            <p:spPr>
              <a:xfrm flipH="1">
                <a:off x="3772929" y="4919813"/>
                <a:ext cx="407773" cy="71898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>
                <a:stCxn id="10" idx="4"/>
                <a:endCxn id="84" idx="0"/>
              </p:cNvCxnSpPr>
              <p:nvPr/>
            </p:nvCxnSpPr>
            <p:spPr>
              <a:xfrm>
                <a:off x="4180702" y="4919813"/>
                <a:ext cx="253313" cy="71898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0" idx="4"/>
                <a:endCxn id="85" idx="0"/>
              </p:cNvCxnSpPr>
              <p:nvPr/>
            </p:nvCxnSpPr>
            <p:spPr>
              <a:xfrm>
                <a:off x="4180702" y="4919813"/>
                <a:ext cx="609599" cy="71898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10" idx="5"/>
                <a:endCxn id="86" idx="0"/>
              </p:cNvCxnSpPr>
              <p:nvPr/>
            </p:nvCxnSpPr>
            <p:spPr>
              <a:xfrm>
                <a:off x="4208351" y="4907215"/>
                <a:ext cx="911464" cy="731585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10" idx="6"/>
                <a:endCxn id="88" idx="0"/>
              </p:cNvCxnSpPr>
              <p:nvPr/>
            </p:nvCxnSpPr>
            <p:spPr>
              <a:xfrm>
                <a:off x="4219804" y="4876801"/>
                <a:ext cx="1561097" cy="761999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>
                <a:stCxn id="9" idx="2"/>
                <a:endCxn id="10" idx="0"/>
              </p:cNvCxnSpPr>
              <p:nvPr/>
            </p:nvCxnSpPr>
            <p:spPr>
              <a:xfrm rot="16200000" flipH="1">
                <a:off x="2429273" y="3082359"/>
                <a:ext cx="1537840" cy="1965018"/>
              </a:xfrm>
              <a:prstGeom prst="curvedConnector3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 101"/>
          <p:cNvGrpSpPr/>
          <p:nvPr/>
        </p:nvGrpSpPr>
        <p:grpSpPr>
          <a:xfrm>
            <a:off x="3261122" y="5257800"/>
            <a:ext cx="2673242" cy="350108"/>
            <a:chOff x="584886" y="5486400"/>
            <a:chExt cx="2673242" cy="350108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5937358" y="5257800"/>
            <a:ext cx="2673242" cy="350108"/>
            <a:chOff x="584886" y="5486400"/>
            <a:chExt cx="2673242" cy="350108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ounded Rectangle 43"/>
          <p:cNvSpPr/>
          <p:nvPr/>
        </p:nvSpPr>
        <p:spPr>
          <a:xfrm>
            <a:off x="4790301" y="13716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High latency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4800600" y="20574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Wasted bandwidth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4800600" y="27432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Wasted cache space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4800600" y="3429000"/>
            <a:ext cx="3744099" cy="609600"/>
          </a:xfrm>
          <a:prstGeom prst="roundRect">
            <a:avLst>
              <a:gd name="adj" fmla="val 12122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High energy</a:t>
            </a:r>
          </a:p>
        </p:txBody>
      </p:sp>
    </p:spTree>
    <p:extLst>
      <p:ext uri="{BB962C8B-B14F-4D97-AF65-F5344CB8AC3E}">
        <p14:creationId xmlns:p14="http://schemas.microsoft.com/office/powerpoint/2010/main" val="262989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23" grpId="0" animBg="1"/>
      <p:bldP spid="124" grpId="0" animBg="1"/>
      <p:bldP spid="1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Eliminate inefficiency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5848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9144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245972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575486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19441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273643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605215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9347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2910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620529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3952101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2816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46379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4967415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298987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5628501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59683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297828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629400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9589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73152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7644714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7976286" y="5638800"/>
            <a:ext cx="304800" cy="304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8305800" y="56388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04721" y="5930900"/>
            <a:ext cx="6796219" cy="12700"/>
            <a:chOff x="1404721" y="6128608"/>
            <a:chExt cx="6796219" cy="12700"/>
          </a:xfrm>
        </p:grpSpPr>
        <p:cxnSp>
          <p:nvCxnSpPr>
            <p:cNvPr id="98" name="Curved Connector 97"/>
            <p:cNvCxnSpPr/>
            <p:nvPr/>
          </p:nvCxnSpPr>
          <p:spPr>
            <a:xfrm rot="16200000" flipH="1">
              <a:off x="2077993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/>
            <p:nvPr/>
          </p:nvCxnSpPr>
          <p:spPr>
            <a:xfrm rot="16200000" flipH="1">
              <a:off x="3437237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/>
            <p:nvPr/>
          </p:nvCxnSpPr>
          <p:spPr>
            <a:xfrm rot="16200000" flipH="1">
              <a:off x="4796481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16200000" flipH="1">
              <a:off x="6155725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/>
            <p:nvPr/>
          </p:nvCxnSpPr>
          <p:spPr>
            <a:xfrm rot="16200000" flipH="1">
              <a:off x="7514969" y="5455336"/>
              <a:ext cx="12700" cy="1359243"/>
            </a:xfrm>
            <a:prstGeom prst="curvedConnector3">
              <a:avLst>
                <a:gd name="adj1" fmla="val 3356756"/>
              </a:avLst>
            </a:prstGeom>
            <a:ln w="1905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1265911" y="5177135"/>
            <a:ext cx="1311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>
                    <a:lumMod val="95000"/>
                  </a:prstClr>
                </a:solidFill>
              </a:rPr>
              <a:t>Cache Line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84886" y="5257800"/>
            <a:ext cx="2673242" cy="350108"/>
            <a:chOff x="584886" y="5486400"/>
            <a:chExt cx="2673242" cy="350108"/>
          </a:xfrm>
        </p:grpSpPr>
        <p:cxnSp>
          <p:nvCxnSpPr>
            <p:cNvPr id="97" name="Straight Connector 96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Arrow Connector 74"/>
          <p:cNvCxnSpPr>
            <a:stCxn id="73" idx="3"/>
          </p:cNvCxnSpPr>
          <p:nvPr/>
        </p:nvCxnSpPr>
        <p:spPr>
          <a:xfrm flipV="1">
            <a:off x="2577104" y="5407967"/>
            <a:ext cx="681024" cy="1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3" idx="1"/>
          </p:cNvCxnSpPr>
          <p:nvPr/>
        </p:nvCxnSpPr>
        <p:spPr>
          <a:xfrm flipH="1" flipV="1">
            <a:off x="584886" y="5407967"/>
            <a:ext cx="681025" cy="1"/>
          </a:xfrm>
          <a:prstGeom prst="straightConnector1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1524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Can we retrieve only useful data from memory?</a:t>
            </a:r>
            <a:endParaRPr lang="en-US" sz="4000" b="1" dirty="0">
              <a:solidFill>
                <a:srgbClr val="C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398372" y="3124200"/>
            <a:ext cx="6730314" cy="2514600"/>
            <a:chOff x="1398372" y="3124200"/>
            <a:chExt cx="6730314" cy="2514600"/>
          </a:xfrm>
        </p:grpSpPr>
        <p:sp>
          <p:nvSpPr>
            <p:cNvPr id="10" name="Oval 9"/>
            <p:cNvSpPr/>
            <p:nvPr/>
          </p:nvSpPr>
          <p:spPr>
            <a:xfrm>
              <a:off x="3785685" y="3886200"/>
              <a:ext cx="78205" cy="860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Straight Arrow Connector 11"/>
            <p:cNvCxnSpPr>
              <a:stCxn id="10" idx="3"/>
              <a:endCxn id="71" idx="0"/>
            </p:cNvCxnSpPr>
            <p:nvPr/>
          </p:nvCxnSpPr>
          <p:spPr>
            <a:xfrm flipH="1">
              <a:off x="1398372" y="3959627"/>
              <a:ext cx="2398766" cy="167917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4"/>
              <a:endCxn id="79" idx="0"/>
            </p:cNvCxnSpPr>
            <p:nvPr/>
          </p:nvCxnSpPr>
          <p:spPr>
            <a:xfrm flipH="1">
              <a:off x="2757615" y="3972225"/>
              <a:ext cx="1067173" cy="1666575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0" idx="4"/>
              <a:endCxn id="83" idx="0"/>
            </p:cNvCxnSpPr>
            <p:nvPr/>
          </p:nvCxnSpPr>
          <p:spPr>
            <a:xfrm>
              <a:off x="3824788" y="3972225"/>
              <a:ext cx="279713" cy="1666575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4"/>
              <a:endCxn id="87" idx="0"/>
            </p:cNvCxnSpPr>
            <p:nvPr/>
          </p:nvCxnSpPr>
          <p:spPr>
            <a:xfrm>
              <a:off x="3824788" y="3972225"/>
              <a:ext cx="1626599" cy="1666575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0" idx="5"/>
              <a:endCxn id="91" idx="0"/>
            </p:cNvCxnSpPr>
            <p:nvPr/>
          </p:nvCxnSpPr>
          <p:spPr>
            <a:xfrm>
              <a:off x="3852437" y="3959627"/>
              <a:ext cx="2929363" cy="1679173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0" idx="6"/>
              <a:endCxn id="95" idx="0"/>
            </p:cNvCxnSpPr>
            <p:nvPr/>
          </p:nvCxnSpPr>
          <p:spPr>
            <a:xfrm>
              <a:off x="3863890" y="3929213"/>
              <a:ext cx="4264796" cy="1709587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stCxn id="118" idx="2"/>
              <a:endCxn id="10" idx="0"/>
            </p:cNvCxnSpPr>
            <p:nvPr/>
          </p:nvCxnSpPr>
          <p:spPr>
            <a:xfrm rot="16200000" flipH="1">
              <a:off x="2954995" y="3016407"/>
              <a:ext cx="762000" cy="977586"/>
            </a:xfrm>
            <a:prstGeom prst="curvedConnector3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3261122" y="5257800"/>
            <a:ext cx="2673242" cy="350108"/>
            <a:chOff x="584886" y="5486400"/>
            <a:chExt cx="2673242" cy="350108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5937358" y="5257800"/>
            <a:ext cx="2673242" cy="350108"/>
            <a:chOff x="584886" y="5486400"/>
            <a:chExt cx="2673242" cy="350108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584886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3258128" y="5486400"/>
              <a:ext cx="0" cy="350108"/>
            </a:xfrm>
            <a:prstGeom prst="line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04450" y="2667000"/>
            <a:ext cx="3981965" cy="457200"/>
            <a:chOff x="2116093" y="2819400"/>
            <a:chExt cx="3981965" cy="457200"/>
          </a:xfrm>
        </p:grpSpPr>
        <p:sp>
          <p:nvSpPr>
            <p:cNvPr id="113" name="Rounded Rectangle 112"/>
            <p:cNvSpPr/>
            <p:nvPr/>
          </p:nvSpPr>
          <p:spPr>
            <a:xfrm>
              <a:off x="2116093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619631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3123169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3626707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4130245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4633783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5137321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640858" y="2819400"/>
              <a:ext cx="457200" cy="4572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5119815" y="2514601"/>
            <a:ext cx="3719385" cy="762000"/>
          </a:xfrm>
          <a:prstGeom prst="roundRect">
            <a:avLst>
              <a:gd name="adj" fmla="val 72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prstClr val="white"/>
                </a:solidFill>
              </a:rPr>
              <a:t>Gather-Scatter DRAM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3888" y="3276600"/>
            <a:ext cx="2651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(Power-of-2 strides)</a:t>
            </a:r>
          </a:p>
        </p:txBody>
      </p:sp>
    </p:spTree>
    <p:extLst>
      <p:ext uri="{BB962C8B-B14F-4D97-AF65-F5344CB8AC3E}">
        <p14:creationId xmlns:p14="http://schemas.microsoft.com/office/powerpoint/2010/main" val="277977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44196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632710" y="4191000"/>
            <a:ext cx="5215890" cy="609600"/>
            <a:chOff x="2514600" y="4191000"/>
            <a:chExt cx="5215890" cy="609600"/>
          </a:xfrm>
        </p:grpSpPr>
        <p:grpSp>
          <p:nvGrpSpPr>
            <p:cNvPr id="13" name="Group 12"/>
            <p:cNvGrpSpPr/>
            <p:nvPr/>
          </p:nvGrpSpPr>
          <p:grpSpPr>
            <a:xfrm>
              <a:off x="251460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12" name="Straight Arrow Connector 11"/>
              <p:cNvCxnSpPr>
                <a:stCxn id="7" idx="0"/>
              </p:cNvCxnSpPr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89" name="Straight Arrow Connector 88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"/>
          <p:cNvGrpSpPr/>
          <p:nvPr/>
        </p:nvGrpSpPr>
        <p:grpSpPr>
          <a:xfrm>
            <a:off x="2209800" y="4800600"/>
            <a:ext cx="5825490" cy="1066800"/>
            <a:chOff x="2209800" y="4800600"/>
            <a:chExt cx="5825490" cy="1066800"/>
          </a:xfrm>
        </p:grpSpPr>
        <p:sp>
          <p:nvSpPr>
            <p:cNvPr id="7" name="Rounded Rectangle 6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modules have </a:t>
            </a:r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c</a:t>
            </a:r>
            <a:r>
              <a:rPr lang="en-US" dirty="0" smtClean="0"/>
              <a:t>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80722" y="2743200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READ</a:t>
            </a: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800" b="1" i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addr</a:t>
            </a:r>
            <a:endParaRPr lang="en-US" sz="2800" b="1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45" name="Elbow Connector 44"/>
          <p:cNvCxnSpPr>
            <a:stCxn id="43" idx="2"/>
            <a:endCxn id="27" idx="2"/>
          </p:cNvCxnSpPr>
          <p:nvPr/>
        </p:nvCxnSpPr>
        <p:spPr>
          <a:xfrm rot="16200000" flipH="1">
            <a:off x="737860" y="3545221"/>
            <a:ext cx="1381780" cy="824178"/>
          </a:xfrm>
          <a:prstGeom prst="bentConnector2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343728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010285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76842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343400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5584068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262712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941356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620000" y="4953000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810000" y="2971800"/>
            <a:ext cx="2761672" cy="304800"/>
            <a:chOff x="3029528" y="2590800"/>
            <a:chExt cx="2761672" cy="304800"/>
          </a:xfrm>
        </p:grpSpPr>
        <p:sp>
          <p:nvSpPr>
            <p:cNvPr id="63" name="Rounded Rectangle 62"/>
            <p:cNvSpPr/>
            <p:nvPr/>
          </p:nvSpPr>
          <p:spPr>
            <a:xfrm>
              <a:off x="3029528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380510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3731492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082474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4433456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4784438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135420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5486400" y="25908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4385332" y="3286780"/>
            <a:ext cx="1500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Cache Line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3810000" y="2971800"/>
            <a:ext cx="2761672" cy="304800"/>
            <a:chOff x="3029528" y="2590800"/>
            <a:chExt cx="2761672" cy="304800"/>
          </a:xfrm>
          <a:solidFill>
            <a:schemeClr val="accent1"/>
          </a:solidFill>
        </p:grpSpPr>
        <p:sp>
          <p:nvSpPr>
            <p:cNvPr id="74" name="Rounded Rectangle 73"/>
            <p:cNvSpPr/>
            <p:nvPr/>
          </p:nvSpPr>
          <p:spPr>
            <a:xfrm>
              <a:off x="3029528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3380510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3731492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4082474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4433456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784438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5135420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5486400" y="2590800"/>
              <a:ext cx="304800" cy="304800"/>
            </a:xfrm>
            <a:prstGeom prst="round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752600" y="2209800"/>
            <a:ext cx="2057400" cy="751820"/>
            <a:chOff x="1752600" y="2209800"/>
            <a:chExt cx="2057400" cy="751820"/>
          </a:xfrm>
        </p:grpSpPr>
        <p:sp>
          <p:nvSpPr>
            <p:cNvPr id="82" name="Oval 81"/>
            <p:cNvSpPr/>
            <p:nvPr/>
          </p:nvSpPr>
          <p:spPr>
            <a:xfrm>
              <a:off x="2496128" y="2209800"/>
              <a:ext cx="514157" cy="5141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</a:p>
          </p:txBody>
        </p:sp>
        <p:cxnSp>
          <p:nvCxnSpPr>
            <p:cNvPr id="84" name="Straight Arrow Connector 83"/>
            <p:cNvCxnSpPr>
              <a:stCxn id="82" idx="2"/>
            </p:cNvCxnSpPr>
            <p:nvPr/>
          </p:nvCxnSpPr>
          <p:spPr>
            <a:xfrm flipH="1">
              <a:off x="1752600" y="2466879"/>
              <a:ext cx="743528" cy="428721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82" idx="6"/>
            </p:cNvCxnSpPr>
            <p:nvPr/>
          </p:nvCxnSpPr>
          <p:spPr>
            <a:xfrm>
              <a:off x="3010285" y="2466879"/>
              <a:ext cx="799715" cy="494741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ounded Rectangle 87"/>
          <p:cNvSpPr/>
          <p:nvPr/>
        </p:nvSpPr>
        <p:spPr>
          <a:xfrm>
            <a:off x="4953000" y="1670735"/>
            <a:ext cx="3733800" cy="7676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Two Challenges!</a:t>
            </a:r>
          </a:p>
        </p:txBody>
      </p:sp>
      <p:cxnSp>
        <p:nvCxnSpPr>
          <p:cNvPr id="90" name="Curved Connector 89"/>
          <p:cNvCxnSpPr>
            <a:endCxn id="82" idx="7"/>
          </p:cNvCxnSpPr>
          <p:nvPr/>
        </p:nvCxnSpPr>
        <p:spPr>
          <a:xfrm rot="10800000" flipV="1">
            <a:off x="2934988" y="2054567"/>
            <a:ext cx="1927958" cy="230530"/>
          </a:xfrm>
          <a:prstGeom prst="curvedConnector2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1840839" y="4584039"/>
            <a:ext cx="5779161" cy="216561"/>
            <a:chOff x="1840839" y="4584039"/>
            <a:chExt cx="5779161" cy="216561"/>
          </a:xfrm>
        </p:grpSpPr>
        <p:sp>
          <p:nvSpPr>
            <p:cNvPr id="27" name="Oval 26"/>
            <p:cNvSpPr/>
            <p:nvPr/>
          </p:nvSpPr>
          <p:spPr>
            <a:xfrm>
              <a:off x="1840839" y="4584039"/>
              <a:ext cx="128322" cy="1283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905000" y="4648200"/>
              <a:ext cx="5715000" cy="152400"/>
              <a:chOff x="1905000" y="4648200"/>
              <a:chExt cx="5715000" cy="1524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7614062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6934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6324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5638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4419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33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0480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362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905000" y="4648200"/>
                <a:ext cx="5715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TextBox 4"/>
          <p:cNvSpPr txBox="1"/>
          <p:nvPr/>
        </p:nvSpPr>
        <p:spPr>
          <a:xfrm>
            <a:off x="7848600" y="3886200"/>
            <a:ext cx="776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Data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81000" y="4658380"/>
            <a:ext cx="1422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Cmd</a:t>
            </a: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/Addr</a:t>
            </a:r>
          </a:p>
        </p:txBody>
      </p:sp>
    </p:spTree>
    <p:extLst>
      <p:ext uri="{BB962C8B-B14F-4D97-AF65-F5344CB8AC3E}">
        <p14:creationId xmlns:p14="http://schemas.microsoft.com/office/powerpoint/2010/main" val="148187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72" grpId="0"/>
      <p:bldP spid="88" grpId="0" animBg="1"/>
      <p:bldP spid="5" grpId="0"/>
      <p:bldP spid="1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ounded Rectangle 80"/>
          <p:cNvSpPr/>
          <p:nvPr/>
        </p:nvSpPr>
        <p:spPr>
          <a:xfrm>
            <a:off x="1905000" y="44196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2632710" y="4191000"/>
            <a:ext cx="5215890" cy="609600"/>
            <a:chOff x="2514600" y="4191000"/>
            <a:chExt cx="5215890" cy="609600"/>
          </a:xfrm>
        </p:grpSpPr>
        <p:grpSp>
          <p:nvGrpSpPr>
            <p:cNvPr id="83" name="Group 82"/>
            <p:cNvGrpSpPr/>
            <p:nvPr/>
          </p:nvGrpSpPr>
          <p:grpSpPr>
            <a:xfrm>
              <a:off x="251460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89" name="Straight Arrow Connector 88"/>
              <p:cNvCxnSpPr>
                <a:stCxn id="94" idx="0"/>
              </p:cNvCxnSpPr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85" name="Straight Arrow Connector 84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oup 92"/>
          <p:cNvGrpSpPr/>
          <p:nvPr/>
        </p:nvGrpSpPr>
        <p:grpSpPr>
          <a:xfrm>
            <a:off x="2209800" y="4800600"/>
            <a:ext cx="5825490" cy="1066800"/>
            <a:chOff x="2209800" y="4800600"/>
            <a:chExt cx="5825490" cy="1066800"/>
          </a:xfrm>
        </p:grpSpPr>
        <p:sp>
          <p:nvSpPr>
            <p:cNvPr id="94" name="Rounded Rectangle 93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840839" y="4584039"/>
            <a:ext cx="5779161" cy="216561"/>
            <a:chOff x="1840839" y="4584039"/>
            <a:chExt cx="5779161" cy="216561"/>
          </a:xfrm>
        </p:grpSpPr>
        <p:sp>
          <p:nvSpPr>
            <p:cNvPr id="103" name="Oval 102"/>
            <p:cNvSpPr/>
            <p:nvPr/>
          </p:nvSpPr>
          <p:spPr>
            <a:xfrm>
              <a:off x="1840839" y="4584039"/>
              <a:ext cx="128322" cy="1283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1905000" y="4648200"/>
              <a:ext cx="5715000" cy="152400"/>
              <a:chOff x="1905000" y="4648200"/>
              <a:chExt cx="5715000" cy="152400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7614062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6934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6324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5638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19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733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30480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2362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905000" y="4648200"/>
                <a:ext cx="5715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Chip conflicts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163" y="914400"/>
            <a:ext cx="7547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Data of each cache line is spread across all the chips!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88957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18471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50043" y="20529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79557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48200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77714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09286" y="20529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20529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288957" y="2052935"/>
            <a:ext cx="2654643" cy="304800"/>
            <a:chOff x="2831757" y="2133600"/>
            <a:chExt cx="2654643" cy="304800"/>
          </a:xfrm>
        </p:grpSpPr>
        <p:sp>
          <p:nvSpPr>
            <p:cNvPr id="15" name="Rounded Rectangle 14"/>
            <p:cNvSpPr/>
            <p:nvPr/>
          </p:nvSpPr>
          <p:spPr>
            <a:xfrm>
              <a:off x="28317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161271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492843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223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1910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520514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52086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1816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756158" y="1976735"/>
            <a:ext cx="144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Cache line 0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285399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614913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946485" y="25101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75999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644642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974156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305728" y="2510135"/>
            <a:ext cx="304800" cy="304800"/>
          </a:xfrm>
          <a:prstGeom prst="round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635242" y="2510135"/>
            <a:ext cx="304800" cy="3048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285399" y="2510135"/>
            <a:ext cx="2654643" cy="304800"/>
            <a:chOff x="2831757" y="2133600"/>
            <a:chExt cx="2654643" cy="304800"/>
          </a:xfrm>
        </p:grpSpPr>
        <p:sp>
          <p:nvSpPr>
            <p:cNvPr id="34" name="Rounded Rectangle 33"/>
            <p:cNvSpPr/>
            <p:nvPr/>
          </p:nvSpPr>
          <p:spPr>
            <a:xfrm>
              <a:off x="28317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161271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492843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822357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1910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520514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852086" y="2133600"/>
              <a:ext cx="304800" cy="3048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5181600" y="2133600"/>
              <a:ext cx="304800" cy="304800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752600" y="2433935"/>
            <a:ext cx="1444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Cache line 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302391" y="3429000"/>
            <a:ext cx="4936609" cy="1143000"/>
            <a:chOff x="2302391" y="3429000"/>
            <a:chExt cx="4936609" cy="1143000"/>
          </a:xfrm>
        </p:grpSpPr>
        <p:sp>
          <p:nvSpPr>
            <p:cNvPr id="3" name="TextBox 2"/>
            <p:cNvSpPr txBox="1"/>
            <p:nvPr/>
          </p:nvSpPr>
          <p:spPr>
            <a:xfrm>
              <a:off x="2302391" y="3429000"/>
              <a:ext cx="49366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Useful data mapped to only two chips!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3809999" y="3952220"/>
              <a:ext cx="441285" cy="619780"/>
            </a:xfrm>
            <a:prstGeom prst="straightConnector1">
              <a:avLst/>
            </a:prstGeom>
            <a:ln w="19050">
              <a:solidFill>
                <a:schemeClr val="accent2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6553199" y="3886200"/>
              <a:ext cx="457200" cy="685800"/>
            </a:xfrm>
            <a:prstGeom prst="straightConnector1">
              <a:avLst/>
            </a:prstGeom>
            <a:ln w="19050">
              <a:solidFill>
                <a:schemeClr val="accent2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498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834E-6 L -0.10139 0.4108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2054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78834E-6 L -0.07066 0.4108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2054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-0.03194 0.4108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" y="2054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00694 0.4108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2054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8834E-6 L 0.10834 0.4108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2054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0.13889 0.4108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4" y="2054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17777 0.4108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2054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78834E-6 L 0.21666 0.4108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8834E-6 L -0.10139 0.41082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2054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78834E-6 L -0.07066 0.41082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2054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-0.03194 0.41082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" y="20541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00694 0.41082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20541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8834E-6 L 0.10834 0.4108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2054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78834E-6 L 0.13889 0.41082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4" y="2054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8834E-6 L 0.17777 0.41082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2054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78834E-6 L 0.21666 0.41082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4" grpId="0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2: Shared address </a:t>
            </a:r>
            <a:r>
              <a:rPr lang="en-US" dirty="0"/>
              <a:t>b</a:t>
            </a:r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840840" y="1258669"/>
            <a:ext cx="6202725" cy="3389530"/>
            <a:chOff x="1840840" y="1258669"/>
            <a:chExt cx="6202725" cy="3389530"/>
          </a:xfrm>
        </p:grpSpPr>
        <p:sp>
          <p:nvSpPr>
            <p:cNvPr id="48" name="TextBox 47"/>
            <p:cNvSpPr txBox="1"/>
            <p:nvPr/>
          </p:nvSpPr>
          <p:spPr>
            <a:xfrm>
              <a:off x="1981200" y="1258669"/>
              <a:ext cx="60623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C00000"/>
                  </a:solidFill>
                </a:rPr>
                <a:t>All chips share the same address bus!</a:t>
              </a:r>
            </a:p>
          </p:txBody>
        </p:sp>
        <p:cxnSp>
          <p:nvCxnSpPr>
            <p:cNvPr id="49" name="Curved Connector 48"/>
            <p:cNvCxnSpPr>
              <a:stCxn id="48" idx="1"/>
              <a:endCxn id="35" idx="2"/>
            </p:cNvCxnSpPr>
            <p:nvPr/>
          </p:nvCxnSpPr>
          <p:spPr>
            <a:xfrm rot="10800000" flipV="1">
              <a:off x="1840840" y="1581834"/>
              <a:ext cx="140361" cy="3066365"/>
            </a:xfrm>
            <a:prstGeom prst="curvedConnector3">
              <a:avLst>
                <a:gd name="adj1" fmla="val 1111125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ounded Rectangle 57"/>
          <p:cNvSpPr/>
          <p:nvPr/>
        </p:nvSpPr>
        <p:spPr>
          <a:xfrm>
            <a:off x="1981199" y="2057400"/>
            <a:ext cx="6062365" cy="1145833"/>
          </a:xfrm>
          <a:prstGeom prst="roundRect">
            <a:avLst>
              <a:gd name="adj" fmla="val 97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No flexibility for the processor to read different addresses from each chip!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81200" y="3349967"/>
            <a:ext cx="6062365" cy="612433"/>
          </a:xfrm>
          <a:prstGeom prst="roundRect">
            <a:avLst>
              <a:gd name="adj" fmla="val 97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One address bus for each chip is costly!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05000" y="44196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32710" y="4191000"/>
            <a:ext cx="5215890" cy="609600"/>
            <a:chOff x="2514600" y="4191000"/>
            <a:chExt cx="5215890" cy="609600"/>
          </a:xfrm>
        </p:grpSpPr>
        <p:grpSp>
          <p:nvGrpSpPr>
            <p:cNvPr id="14" name="Group 13"/>
            <p:cNvGrpSpPr/>
            <p:nvPr/>
          </p:nvGrpSpPr>
          <p:grpSpPr>
            <a:xfrm>
              <a:off x="251460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21" name="Straight Arrow Connector 20"/>
              <p:cNvCxnSpPr>
                <a:stCxn id="26" idx="0"/>
              </p:cNvCxnSpPr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2209800" y="4800600"/>
            <a:ext cx="5825490" cy="1066800"/>
            <a:chOff x="2209800" y="4800600"/>
            <a:chExt cx="5825490" cy="1066800"/>
          </a:xfrm>
        </p:grpSpPr>
        <p:sp>
          <p:nvSpPr>
            <p:cNvPr id="26" name="Rounded Rectangle 25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1840839" y="4584039"/>
            <a:ext cx="128322" cy="1283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7614062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342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246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388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196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338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480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362200" y="4648200"/>
            <a:ext cx="0" cy="152400"/>
          </a:xfrm>
          <a:prstGeom prst="line">
            <a:avLst/>
          </a:prstGeom>
          <a:ln w="254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905000" y="4648200"/>
            <a:ext cx="57150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Gather-Scatter 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9050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err="1" smtClean="0">
                <a:solidFill>
                  <a:srgbClr val="C00000"/>
                </a:solidFill>
              </a:rPr>
              <a:t>Cacheline</a:t>
            </a:r>
            <a:r>
              <a:rPr lang="en-US" sz="3200" b="1" dirty="0" smtClean="0">
                <a:solidFill>
                  <a:srgbClr val="C00000"/>
                </a:solidFill>
              </a:rPr>
              <a:t>-ID-based data </a:t>
            </a:r>
            <a:r>
              <a:rPr lang="en-US" sz="3200" b="1" dirty="0">
                <a:solidFill>
                  <a:srgbClr val="C00000"/>
                </a:solidFill>
              </a:rPr>
              <a:t>s</a:t>
            </a:r>
            <a:r>
              <a:rPr lang="en-US" sz="3200" b="1" dirty="0" smtClean="0">
                <a:solidFill>
                  <a:srgbClr val="C00000"/>
                </a:solidFill>
              </a:rPr>
              <a:t>huffling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(shuffle data of each cache line differently)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42672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srgbClr val="C00000"/>
                </a:solidFill>
              </a:rPr>
              <a:t>Pattern ID – In-DRAM address </a:t>
            </a:r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</a:rPr>
              <a:t>ranslation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(locally compute column address at each chip)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6220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</a:rPr>
              <a:t>Challenge 1: Minimizing chip conflicts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3592577"/>
            <a:ext cx="5318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</a:rPr>
              <a:t>Challenge 2: Shared address bus</a:t>
            </a:r>
          </a:p>
        </p:txBody>
      </p:sp>
    </p:spTree>
    <p:extLst>
      <p:ext uri="{BB962C8B-B14F-4D97-AF65-F5344CB8AC3E}">
        <p14:creationId xmlns:p14="http://schemas.microsoft.com/office/powerpoint/2010/main" val="12490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Curse of Multiple Granularities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Fine-grained memory capacity management</a:t>
            </a:r>
          </a:p>
          <a:p>
            <a:pPr lvl="1"/>
            <a:r>
              <a:rPr lang="en-US" dirty="0" smtClean="0"/>
              <a:t>Existing virtual memory frameworks result in unnecessary work</a:t>
            </a:r>
          </a:p>
          <a:p>
            <a:pPr lvl="1"/>
            <a:r>
              <a:rPr lang="en-US" dirty="0" smtClean="0"/>
              <a:t>High memory redundancy and low performance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Bulk </a:t>
            </a:r>
            <a:r>
              <a:rPr lang="en-US" dirty="0">
                <a:solidFill>
                  <a:schemeClr val="accent2"/>
                </a:solidFill>
              </a:rPr>
              <a:t>data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Existing interfaces require large data transfers</a:t>
            </a:r>
          </a:p>
          <a:p>
            <a:pPr lvl="1"/>
            <a:r>
              <a:rPr lang="en-US" dirty="0" smtClean="0"/>
              <a:t>High latency, bandwidth, and energy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Non-unit </a:t>
            </a:r>
            <a:r>
              <a:rPr lang="en-US" dirty="0" err="1">
                <a:solidFill>
                  <a:schemeClr val="accent2"/>
                </a:solidFill>
              </a:rPr>
              <a:t>strided</a:t>
            </a:r>
            <a:r>
              <a:rPr lang="en-US" dirty="0">
                <a:solidFill>
                  <a:schemeClr val="accent2"/>
                </a:solidFill>
              </a:rPr>
              <a:t> access patterns</a:t>
            </a:r>
          </a:p>
          <a:p>
            <a:pPr lvl="1"/>
            <a:r>
              <a:rPr lang="en-US" dirty="0" smtClean="0"/>
              <a:t>Poor spatial locality</a:t>
            </a:r>
          </a:p>
          <a:p>
            <a:pPr lvl="1"/>
            <a:r>
              <a:rPr lang="en-US" dirty="0" smtClean="0"/>
              <a:t>Existing systems optimized to transfer cache lines</a:t>
            </a:r>
          </a:p>
          <a:p>
            <a:pPr lvl="1"/>
            <a:r>
              <a:rPr lang="en-US" dirty="0" smtClean="0"/>
              <a:t>High latency, bandwidth, and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3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Cacheline</a:t>
            </a:r>
            <a:r>
              <a:rPr lang="en-US" dirty="0" smtClean="0"/>
              <a:t>-ID-based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s</a:t>
            </a:r>
            <a:r>
              <a:rPr lang="en-US" dirty="0" smtClean="0"/>
              <a:t>huffling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24" name="Group 346"/>
          <p:cNvGrpSpPr>
            <a:grpSpLocks/>
          </p:cNvGrpSpPr>
          <p:nvPr/>
        </p:nvGrpSpPr>
        <p:grpSpPr bwMode="auto">
          <a:xfrm>
            <a:off x="4220188" y="1792431"/>
            <a:ext cx="4241735" cy="628201"/>
            <a:chOff x="16669790" y="10704183"/>
            <a:chExt cx="4486877" cy="866276"/>
          </a:xfrm>
        </p:grpSpPr>
        <p:sp>
          <p:nvSpPr>
            <p:cNvPr id="102" name="TextBox 101"/>
            <p:cNvSpPr txBox="1"/>
            <p:nvPr/>
          </p:nvSpPr>
          <p:spPr>
            <a:xfrm>
              <a:off x="18119599" y="10751130"/>
              <a:ext cx="1587260" cy="721509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Cache Line</a:t>
              </a:r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V="1">
              <a:off x="16669790" y="10704183"/>
              <a:ext cx="0" cy="86627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21156667" y="10704183"/>
              <a:ext cx="0" cy="866276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02" idx="3"/>
            </p:cNvCxnSpPr>
            <p:nvPr/>
          </p:nvCxnSpPr>
          <p:spPr>
            <a:xfrm>
              <a:off x="19706859" y="11111885"/>
              <a:ext cx="144980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102" idx="1"/>
            </p:cNvCxnSpPr>
            <p:nvPr/>
          </p:nvCxnSpPr>
          <p:spPr>
            <a:xfrm flipH="1">
              <a:off x="16669791" y="11111885"/>
              <a:ext cx="1449808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4252487" y="2441521"/>
            <a:ext cx="4209436" cy="313143"/>
            <a:chOff x="3942599" y="1755721"/>
            <a:chExt cx="4439168" cy="330233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3942599" y="1755721"/>
              <a:ext cx="330233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529996" y="1755721"/>
              <a:ext cx="330233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116445" y="1755721"/>
              <a:ext cx="331182" cy="330233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703843" y="1755721"/>
              <a:ext cx="331181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6291240" y="1755721"/>
              <a:ext cx="330233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6878638" y="1755721"/>
              <a:ext cx="328336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7464137" y="1755721"/>
              <a:ext cx="330233" cy="330233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8050585" y="1755721"/>
              <a:ext cx="331182" cy="33023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 bwMode="auto">
          <a:xfrm>
            <a:off x="4365866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>
            <a:off x="5018248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>
            <a:off x="5469965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 bwMode="auto">
          <a:xfrm>
            <a:off x="6132246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 bwMode="auto">
          <a:xfrm>
            <a:off x="6583963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>
            <a:off x="7235446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>
            <a:off x="7704260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8348543" y="2754665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453149" y="2751065"/>
            <a:ext cx="3809910" cy="398628"/>
            <a:chOff x="4453149" y="2065265"/>
            <a:chExt cx="3809910" cy="398628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4453149" y="2068865"/>
              <a:ext cx="399528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561749" y="2068865"/>
              <a:ext cx="400427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6681145" y="2067065"/>
              <a:ext cx="400427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7796943" y="2067065"/>
              <a:ext cx="400427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4513439" y="2068865"/>
              <a:ext cx="400427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 bwMode="auto">
            <a:xfrm flipH="1">
              <a:off x="5652632" y="2067065"/>
              <a:ext cx="399528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 bwMode="auto">
            <a:xfrm flipH="1">
              <a:off x="6726138" y="2067065"/>
              <a:ext cx="397728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 bwMode="auto">
            <a:xfrm flipH="1">
              <a:off x="7862632" y="2065265"/>
              <a:ext cx="400427" cy="3932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Arrow Connector 77"/>
          <p:cNvCxnSpPr/>
          <p:nvPr/>
        </p:nvCxnSpPr>
        <p:spPr bwMode="auto">
          <a:xfrm>
            <a:off x="4365866" y="3357555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 bwMode="auto">
          <a:xfrm>
            <a:off x="4903068" y="3352156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 bwMode="auto">
          <a:xfrm>
            <a:off x="5586045" y="3357555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 bwMode="auto">
          <a:xfrm>
            <a:off x="6132245" y="3357555"/>
            <a:ext cx="0" cy="3968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 bwMode="auto">
          <a:xfrm>
            <a:off x="6582164" y="3364753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 bwMode="auto">
          <a:xfrm>
            <a:off x="7119367" y="3359355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>
            <a:off x="7802342" y="3364753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>
            <a:off x="8348543" y="3364753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453150" y="3355755"/>
            <a:ext cx="3815308" cy="403126"/>
            <a:chOff x="4453150" y="2669955"/>
            <a:chExt cx="3815308" cy="403126"/>
          </a:xfrm>
        </p:grpSpPr>
        <p:cxnSp>
          <p:nvCxnSpPr>
            <p:cNvPr id="82" name="Straight Arrow Connector 81"/>
            <p:cNvCxnSpPr/>
            <p:nvPr/>
          </p:nvCxnSpPr>
          <p:spPr bwMode="auto">
            <a:xfrm>
              <a:off x="4453150" y="2671755"/>
              <a:ext cx="957426" cy="3914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 bwMode="auto">
            <a:xfrm flipH="1">
              <a:off x="4502641" y="2671755"/>
              <a:ext cx="960125" cy="3950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5013748" y="2671755"/>
              <a:ext cx="948428" cy="3968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 bwMode="auto">
            <a:xfrm flipH="1">
              <a:off x="5070438" y="2669955"/>
              <a:ext cx="981722" cy="3968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 bwMode="auto">
            <a:xfrm>
              <a:off x="6669448" y="2678953"/>
              <a:ext cx="957426" cy="3887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 bwMode="auto">
            <a:xfrm flipH="1">
              <a:off x="6718939" y="2678953"/>
              <a:ext cx="960126" cy="392329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7230046" y="2678953"/>
              <a:ext cx="948428" cy="3941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 bwMode="auto">
            <a:xfrm flipH="1">
              <a:off x="7286736" y="2677154"/>
              <a:ext cx="981722" cy="394128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/>
          <p:cNvCxnSpPr/>
          <p:nvPr/>
        </p:nvCxnSpPr>
        <p:spPr bwMode="auto">
          <a:xfrm>
            <a:off x="4372164" y="39532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 bwMode="auto">
          <a:xfrm>
            <a:off x="4909367" y="3948748"/>
            <a:ext cx="0" cy="3941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 bwMode="auto">
          <a:xfrm>
            <a:off x="5461867" y="39532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 bwMode="auto">
          <a:xfrm>
            <a:off x="6036862" y="39532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>
            <a:off x="6684746" y="3960446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 bwMode="auto">
          <a:xfrm>
            <a:off x="7232746" y="3955047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>
            <a:off x="7809542" y="3960446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8355742" y="3960446"/>
            <a:ext cx="0" cy="395028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4459449" y="3951448"/>
            <a:ext cx="3816208" cy="396828"/>
            <a:chOff x="4459449" y="3265648"/>
            <a:chExt cx="3816208" cy="396828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4459449" y="3267447"/>
              <a:ext cx="2112817" cy="3896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586945" y="3267447"/>
              <a:ext cx="2061526" cy="3896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5020047" y="3267447"/>
              <a:ext cx="2100218" cy="3896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 bwMode="auto">
            <a:xfrm>
              <a:off x="6156542" y="3265648"/>
              <a:ext cx="2069625" cy="3914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 bwMode="auto">
            <a:xfrm flipH="1">
              <a:off x="4513439" y="3274646"/>
              <a:ext cx="2058826" cy="382431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5586945" y="3274646"/>
              <a:ext cx="2098420" cy="38783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 bwMode="auto">
            <a:xfrm flipH="1">
              <a:off x="5070438" y="3274646"/>
              <a:ext cx="2059726" cy="382431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 flipH="1">
              <a:off x="6194334" y="3272847"/>
              <a:ext cx="2081323" cy="384231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 bwMode="auto">
          <a:xfrm>
            <a:off x="3276600" y="3014871"/>
            <a:ext cx="796949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Stage 1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3276600" y="3649715"/>
            <a:ext cx="796949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Stage 2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276600" y="4278868"/>
            <a:ext cx="796949" cy="369332"/>
          </a:xfrm>
          <a:prstGeom prst="rect">
            <a:avLst/>
          </a:prstGeom>
          <a:noFill/>
          <a:ln w="19050">
            <a:noFill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Stage 3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182742" y="4837093"/>
            <a:ext cx="3673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Stage “n” enabled only if 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n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th</a:t>
            </a:r>
            <a:r>
              <a:rPr lang="en-US" sz="2800" b="1" dirty="0" smtClean="0">
                <a:solidFill>
                  <a:srgbClr val="C00000"/>
                </a:solidFill>
              </a:rPr>
              <a:t> LSB of </a:t>
            </a:r>
            <a:r>
              <a:rPr lang="en-US" sz="2800" b="1" dirty="0" err="1" smtClean="0">
                <a:solidFill>
                  <a:srgbClr val="C00000"/>
                </a:solidFill>
              </a:rPr>
              <a:t>cacheline</a:t>
            </a:r>
            <a:r>
              <a:rPr lang="en-US" sz="2800" b="1" dirty="0" smtClean="0">
                <a:solidFill>
                  <a:srgbClr val="C00000"/>
                </a:solidFill>
              </a:rPr>
              <a:t> ID is set</a:t>
            </a:r>
          </a:p>
        </p:txBody>
      </p:sp>
      <p:grpSp>
        <p:nvGrpSpPr>
          <p:cNvPr id="25" name="Group 347"/>
          <p:cNvGrpSpPr>
            <a:grpSpLocks/>
          </p:cNvGrpSpPr>
          <p:nvPr/>
        </p:nvGrpSpPr>
        <p:grpSpPr bwMode="auto">
          <a:xfrm>
            <a:off x="4183566" y="3149429"/>
            <a:ext cx="4344285" cy="209658"/>
            <a:chOff x="16619341" y="12670683"/>
            <a:chExt cx="6318642" cy="304891"/>
          </a:xfrm>
          <a:solidFill>
            <a:schemeClr val="bg1"/>
          </a:solidFill>
        </p:grpSpPr>
        <p:sp>
          <p:nvSpPr>
            <p:cNvPr id="94" name="Flowchart: Manual Operation 93"/>
            <p:cNvSpPr/>
            <p:nvPr/>
          </p:nvSpPr>
          <p:spPr>
            <a:xfrm>
              <a:off x="16622734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5" name="Flowchart: Manual Operation 94"/>
            <p:cNvSpPr/>
            <p:nvPr/>
          </p:nvSpPr>
          <p:spPr>
            <a:xfrm>
              <a:off x="17432873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6" name="Flowchart: Manual Operation 95"/>
            <p:cNvSpPr/>
            <p:nvPr/>
          </p:nvSpPr>
          <p:spPr>
            <a:xfrm>
              <a:off x="18243013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7" name="Flowchart: Manual Operation 96"/>
            <p:cNvSpPr/>
            <p:nvPr/>
          </p:nvSpPr>
          <p:spPr>
            <a:xfrm>
              <a:off x="19051843" y="12671068"/>
              <a:ext cx="650467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8" name="Flowchart: Manual Operation 97"/>
            <p:cNvSpPr/>
            <p:nvPr/>
          </p:nvSpPr>
          <p:spPr>
            <a:xfrm>
              <a:off x="19861983" y="12671068"/>
              <a:ext cx="650468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9" name="Flowchart: Manual Operation 98"/>
            <p:cNvSpPr/>
            <p:nvPr/>
          </p:nvSpPr>
          <p:spPr>
            <a:xfrm>
              <a:off x="20672122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00" name="Flowchart: Manual Operation 99"/>
            <p:cNvSpPr/>
            <p:nvPr/>
          </p:nvSpPr>
          <p:spPr>
            <a:xfrm>
              <a:off x="21482262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01" name="Flowchart: Manual Operation 100"/>
            <p:cNvSpPr/>
            <p:nvPr/>
          </p:nvSpPr>
          <p:spPr>
            <a:xfrm>
              <a:off x="22292402" y="12671068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Group 439"/>
          <p:cNvGrpSpPr>
            <a:grpSpLocks/>
          </p:cNvGrpSpPr>
          <p:nvPr/>
        </p:nvGrpSpPr>
        <p:grpSpPr bwMode="auto">
          <a:xfrm>
            <a:off x="4183566" y="3752013"/>
            <a:ext cx="4344285" cy="209658"/>
            <a:chOff x="16619341" y="12670683"/>
            <a:chExt cx="6318642" cy="304891"/>
          </a:xfrm>
          <a:solidFill>
            <a:schemeClr val="bg1"/>
          </a:solidFill>
        </p:grpSpPr>
        <p:sp>
          <p:nvSpPr>
            <p:cNvPr id="86" name="Flowchart: Manual Operation 85"/>
            <p:cNvSpPr/>
            <p:nvPr/>
          </p:nvSpPr>
          <p:spPr>
            <a:xfrm>
              <a:off x="16622734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87" name="Flowchart: Manual Operation 86"/>
            <p:cNvSpPr/>
            <p:nvPr/>
          </p:nvSpPr>
          <p:spPr>
            <a:xfrm>
              <a:off x="17432873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88" name="Flowchart: Manual Operation 87"/>
            <p:cNvSpPr/>
            <p:nvPr/>
          </p:nvSpPr>
          <p:spPr>
            <a:xfrm>
              <a:off x="18243013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89" name="Flowchart: Manual Operation 88"/>
            <p:cNvSpPr/>
            <p:nvPr/>
          </p:nvSpPr>
          <p:spPr>
            <a:xfrm>
              <a:off x="19051843" y="12674130"/>
              <a:ext cx="650467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0" name="Flowchart: Manual Operation 89"/>
            <p:cNvSpPr/>
            <p:nvPr/>
          </p:nvSpPr>
          <p:spPr>
            <a:xfrm>
              <a:off x="19861983" y="12674130"/>
              <a:ext cx="650468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1" name="Flowchart: Manual Operation 90"/>
            <p:cNvSpPr/>
            <p:nvPr/>
          </p:nvSpPr>
          <p:spPr>
            <a:xfrm>
              <a:off x="20672122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2" name="Flowchart: Manual Operation 91"/>
            <p:cNvSpPr/>
            <p:nvPr/>
          </p:nvSpPr>
          <p:spPr>
            <a:xfrm>
              <a:off x="21482262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3" name="Flowchart: Manual Operation 92"/>
            <p:cNvSpPr/>
            <p:nvPr/>
          </p:nvSpPr>
          <p:spPr>
            <a:xfrm>
              <a:off x="22292402" y="12674130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Group 480"/>
          <p:cNvGrpSpPr>
            <a:grpSpLocks/>
          </p:cNvGrpSpPr>
          <p:nvPr/>
        </p:nvGrpSpPr>
        <p:grpSpPr bwMode="auto">
          <a:xfrm>
            <a:off x="4190115" y="4348048"/>
            <a:ext cx="4344285" cy="209658"/>
            <a:chOff x="16619341" y="12670683"/>
            <a:chExt cx="6318642" cy="304891"/>
          </a:xfrm>
          <a:solidFill>
            <a:schemeClr val="bg1"/>
          </a:solidFill>
        </p:grpSpPr>
        <p:sp>
          <p:nvSpPr>
            <p:cNvPr id="62" name="Flowchart: Manual Operation 61"/>
            <p:cNvSpPr/>
            <p:nvPr/>
          </p:nvSpPr>
          <p:spPr>
            <a:xfrm>
              <a:off x="16619752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63" name="Flowchart: Manual Operation 62"/>
            <p:cNvSpPr/>
            <p:nvPr/>
          </p:nvSpPr>
          <p:spPr>
            <a:xfrm>
              <a:off x="17429892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64" name="Flowchart: Manual Operation 63"/>
            <p:cNvSpPr/>
            <p:nvPr/>
          </p:nvSpPr>
          <p:spPr>
            <a:xfrm>
              <a:off x="18240031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65" name="Flowchart: Manual Operation 64"/>
            <p:cNvSpPr/>
            <p:nvPr/>
          </p:nvSpPr>
          <p:spPr>
            <a:xfrm>
              <a:off x="19048862" y="12671014"/>
              <a:ext cx="650468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66" name="Flowchart: Manual Operation 65"/>
            <p:cNvSpPr/>
            <p:nvPr/>
          </p:nvSpPr>
          <p:spPr>
            <a:xfrm>
              <a:off x="19859002" y="12671014"/>
              <a:ext cx="650467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67" name="Flowchart: Manual Operation 66"/>
            <p:cNvSpPr/>
            <p:nvPr/>
          </p:nvSpPr>
          <p:spPr>
            <a:xfrm>
              <a:off x="20669141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68" name="Flowchart: Manual Operation 67"/>
            <p:cNvSpPr/>
            <p:nvPr/>
          </p:nvSpPr>
          <p:spPr>
            <a:xfrm>
              <a:off x="21479281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69" name="Flowchart: Manual Operation 68"/>
            <p:cNvSpPr/>
            <p:nvPr/>
          </p:nvSpPr>
          <p:spPr>
            <a:xfrm>
              <a:off x="22289420" y="12671014"/>
              <a:ext cx="649159" cy="304898"/>
            </a:xfrm>
            <a:prstGeom prst="flowChartManualOperation">
              <a:avLst/>
            </a:prstGeom>
            <a:grp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381000" y="2895600"/>
            <a:ext cx="2208318" cy="738992"/>
            <a:chOff x="381000" y="2209800"/>
            <a:chExt cx="2208318" cy="738992"/>
          </a:xfrm>
        </p:grpSpPr>
        <p:sp>
          <p:nvSpPr>
            <p:cNvPr id="223" name="TextBox 222"/>
            <p:cNvSpPr txBox="1"/>
            <p:nvPr/>
          </p:nvSpPr>
          <p:spPr>
            <a:xfrm>
              <a:off x="688939" y="2209800"/>
              <a:ext cx="14907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Cacheline</a:t>
              </a:r>
              <a:r>
                <a:rPr lang="en-US" sz="2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ID</a:t>
              </a:r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381000" y="2683280"/>
              <a:ext cx="15240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1905000" y="2683280"/>
              <a:ext cx="2286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1</a:t>
              </a:r>
              <a:endPara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2127708" y="2683280"/>
              <a:ext cx="2286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0</a:t>
              </a:r>
              <a:endPara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27" name="Rounded Rectangle 226"/>
            <p:cNvSpPr/>
            <p:nvPr/>
          </p:nvSpPr>
          <p:spPr>
            <a:xfrm>
              <a:off x="2360718" y="2683280"/>
              <a:ext cx="228600" cy="26551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1</a:t>
              </a:r>
              <a:endPara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cxnSp>
        <p:nvCxnSpPr>
          <p:cNvPr id="229" name="Curved Connector 228"/>
          <p:cNvCxnSpPr>
            <a:stCxn id="227" idx="3"/>
            <a:endCxn id="13" idx="1"/>
          </p:cNvCxnSpPr>
          <p:nvPr/>
        </p:nvCxnSpPr>
        <p:spPr>
          <a:xfrm flipV="1">
            <a:off x="2589318" y="3199537"/>
            <a:ext cx="687282" cy="302299"/>
          </a:xfrm>
          <a:prstGeom prst="curvedConnector3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urved Connector 230"/>
          <p:cNvCxnSpPr>
            <a:stCxn id="226" idx="2"/>
            <a:endCxn id="14" idx="1"/>
          </p:cNvCxnSpPr>
          <p:nvPr/>
        </p:nvCxnSpPr>
        <p:spPr>
          <a:xfrm rot="16200000" flipH="1">
            <a:off x="2659410" y="3217190"/>
            <a:ext cx="199789" cy="1034592"/>
          </a:xfrm>
          <a:prstGeom prst="curvedConnector2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urved Connector 232"/>
          <p:cNvCxnSpPr>
            <a:stCxn id="225" idx="2"/>
            <a:endCxn id="15" idx="1"/>
          </p:cNvCxnSpPr>
          <p:nvPr/>
        </p:nvCxnSpPr>
        <p:spPr>
          <a:xfrm rot="16200000" flipH="1">
            <a:off x="2233479" y="3420413"/>
            <a:ext cx="828942" cy="1257300"/>
          </a:xfrm>
          <a:prstGeom prst="curvedConnector2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 rot="5400000">
            <a:off x="3945622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0</a:t>
            </a:r>
          </a:p>
        </p:txBody>
      </p:sp>
      <p:sp>
        <p:nvSpPr>
          <p:cNvPr id="241" name="TextBox 240"/>
          <p:cNvSpPr txBox="1"/>
          <p:nvPr/>
        </p:nvSpPr>
        <p:spPr>
          <a:xfrm rot="5400000">
            <a:off x="4499485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1</a:t>
            </a:r>
          </a:p>
        </p:txBody>
      </p:sp>
      <p:sp>
        <p:nvSpPr>
          <p:cNvPr id="242" name="TextBox 241"/>
          <p:cNvSpPr txBox="1"/>
          <p:nvPr/>
        </p:nvSpPr>
        <p:spPr>
          <a:xfrm rot="5400000">
            <a:off x="5053348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2</a:t>
            </a:r>
          </a:p>
        </p:txBody>
      </p:sp>
      <p:sp>
        <p:nvSpPr>
          <p:cNvPr id="243" name="TextBox 242"/>
          <p:cNvSpPr txBox="1"/>
          <p:nvPr/>
        </p:nvSpPr>
        <p:spPr>
          <a:xfrm rot="5400000">
            <a:off x="5620859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3</a:t>
            </a:r>
          </a:p>
        </p:txBody>
      </p:sp>
      <p:sp>
        <p:nvSpPr>
          <p:cNvPr id="244" name="TextBox 243"/>
          <p:cNvSpPr txBox="1"/>
          <p:nvPr/>
        </p:nvSpPr>
        <p:spPr>
          <a:xfrm rot="5400000">
            <a:off x="6174722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4</a:t>
            </a:r>
          </a:p>
        </p:txBody>
      </p:sp>
      <p:sp>
        <p:nvSpPr>
          <p:cNvPr id="248" name="TextBox 247"/>
          <p:cNvSpPr txBox="1"/>
          <p:nvPr/>
        </p:nvSpPr>
        <p:spPr>
          <a:xfrm rot="5400000">
            <a:off x="6728585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5</a:t>
            </a:r>
          </a:p>
        </p:txBody>
      </p:sp>
      <p:sp>
        <p:nvSpPr>
          <p:cNvPr id="249" name="TextBox 248"/>
          <p:cNvSpPr txBox="1"/>
          <p:nvPr/>
        </p:nvSpPr>
        <p:spPr>
          <a:xfrm rot="5400000">
            <a:off x="7296096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6</a:t>
            </a:r>
          </a:p>
        </p:txBody>
      </p:sp>
      <p:sp>
        <p:nvSpPr>
          <p:cNvPr id="250" name="TextBox 249"/>
          <p:cNvSpPr txBox="1"/>
          <p:nvPr/>
        </p:nvSpPr>
        <p:spPr>
          <a:xfrm rot="5400000">
            <a:off x="7849962" y="5134058"/>
            <a:ext cx="943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Chip 7</a:t>
            </a:r>
          </a:p>
        </p:txBody>
      </p:sp>
      <p:cxnSp>
        <p:nvCxnSpPr>
          <p:cNvPr id="252" name="Straight Arrow Connector 251"/>
          <p:cNvCxnSpPr>
            <a:stCxn id="62" idx="2"/>
            <a:endCxn id="239" idx="1"/>
          </p:cNvCxnSpPr>
          <p:nvPr/>
        </p:nvCxnSpPr>
        <p:spPr>
          <a:xfrm>
            <a:off x="4413558" y="4557939"/>
            <a:ext cx="3796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63" idx="2"/>
            <a:endCxn id="241" idx="1"/>
          </p:cNvCxnSpPr>
          <p:nvPr/>
        </p:nvCxnSpPr>
        <p:spPr>
          <a:xfrm>
            <a:off x="4970557" y="4557939"/>
            <a:ext cx="660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64" idx="2"/>
            <a:endCxn id="242" idx="1"/>
          </p:cNvCxnSpPr>
          <p:nvPr/>
        </p:nvCxnSpPr>
        <p:spPr>
          <a:xfrm flipH="1">
            <a:off x="5525080" y="4557939"/>
            <a:ext cx="2475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65" idx="2"/>
            <a:endCxn id="243" idx="1"/>
          </p:cNvCxnSpPr>
          <p:nvPr/>
        </p:nvCxnSpPr>
        <p:spPr>
          <a:xfrm>
            <a:off x="6084105" y="4557939"/>
            <a:ext cx="8486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66" idx="2"/>
            <a:endCxn id="244" idx="1"/>
          </p:cNvCxnSpPr>
          <p:nvPr/>
        </p:nvCxnSpPr>
        <p:spPr>
          <a:xfrm>
            <a:off x="6641104" y="4557939"/>
            <a:ext cx="5350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67" idx="2"/>
            <a:endCxn id="248" idx="1"/>
          </p:cNvCxnSpPr>
          <p:nvPr/>
        </p:nvCxnSpPr>
        <p:spPr>
          <a:xfrm>
            <a:off x="7197653" y="4557939"/>
            <a:ext cx="2664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68" idx="2"/>
            <a:endCxn id="249" idx="1"/>
          </p:cNvCxnSpPr>
          <p:nvPr/>
        </p:nvCxnSpPr>
        <p:spPr>
          <a:xfrm>
            <a:off x="7754652" y="4557939"/>
            <a:ext cx="13176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69" idx="2"/>
            <a:endCxn id="250" idx="1"/>
          </p:cNvCxnSpPr>
          <p:nvPr/>
        </p:nvCxnSpPr>
        <p:spPr>
          <a:xfrm>
            <a:off x="8311650" y="4557939"/>
            <a:ext cx="10044" cy="365997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04800" y="762000"/>
            <a:ext cx="5954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</a:rPr>
              <a:t>(implemented in the memory controller)</a:t>
            </a:r>
          </a:p>
        </p:txBody>
      </p:sp>
    </p:spTree>
    <p:extLst>
      <p:ext uri="{BB962C8B-B14F-4D97-AF65-F5344CB8AC3E}">
        <p14:creationId xmlns:p14="http://schemas.microsoft.com/office/powerpoint/2010/main" val="90469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data </a:t>
            </a:r>
            <a:r>
              <a:rPr lang="en-US" dirty="0"/>
              <a:t>s</a:t>
            </a:r>
            <a:r>
              <a:rPr lang="en-US" dirty="0" smtClean="0"/>
              <a:t>huffling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51794" y="3505199"/>
            <a:ext cx="3093751" cy="1186044"/>
            <a:chOff x="5288249" y="4419600"/>
            <a:chExt cx="3093751" cy="1186044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5288249" y="4419600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5697619" y="4419600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6106327" y="4419600"/>
              <a:ext cx="230808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515698" y="4419600"/>
              <a:ext cx="230807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925067" y="4419600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7334437" y="4419600"/>
              <a:ext cx="228824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7742484" y="4419600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8151192" y="4419600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288249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697619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106327" y="4738233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515698" y="4738233"/>
              <a:ext cx="230807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925067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7334437" y="4738233"/>
              <a:ext cx="228824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7742484" y="4738233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8151192" y="4738233"/>
              <a:ext cx="230808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288249" y="5056865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697619" y="5056865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6106327" y="5056865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6515698" y="5056865"/>
              <a:ext cx="230807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925067" y="5056865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7334437" y="5056865"/>
              <a:ext cx="228824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7742484" y="5056865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8151192" y="5056865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5288249" y="5375498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697619" y="5375498"/>
              <a:ext cx="230146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6106327" y="5375498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6515698" y="5375498"/>
              <a:ext cx="230807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6925067" y="5375498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7334437" y="5375498"/>
              <a:ext cx="228824" cy="230146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7742484" y="5375498"/>
              <a:ext cx="230146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8151192" y="5375498"/>
              <a:ext cx="230808" cy="2301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prstClr val="white"/>
                </a:solidFill>
              </a:endParaRPr>
            </a:p>
          </p:txBody>
        </p:sp>
      </p:grpSp>
      <p:sp>
        <p:nvSpPr>
          <p:cNvPr id="71" name="Right Arrow 70"/>
          <p:cNvSpPr/>
          <p:nvPr/>
        </p:nvSpPr>
        <p:spPr>
          <a:xfrm>
            <a:off x="4663368" y="3823832"/>
            <a:ext cx="413925" cy="54877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016717" y="1904999"/>
            <a:ext cx="2097405" cy="2971801"/>
            <a:chOff x="1465523" y="2819400"/>
            <a:chExt cx="2097405" cy="2971801"/>
          </a:xfrm>
        </p:grpSpPr>
        <p:sp>
          <p:nvSpPr>
            <p:cNvPr id="73" name="Oval 72"/>
            <p:cNvSpPr/>
            <p:nvPr/>
          </p:nvSpPr>
          <p:spPr>
            <a:xfrm>
              <a:off x="1465523" y="3581400"/>
              <a:ext cx="461010" cy="220980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3101918" y="3581400"/>
              <a:ext cx="461010" cy="220980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524000" y="2819400"/>
              <a:ext cx="1841530" cy="477054"/>
            </a:xfrm>
            <a:prstGeom prst="rect">
              <a:avLst/>
            </a:prstGeom>
            <a:noFill/>
          </p:spPr>
          <p:txBody>
            <a:bodyPr wrap="none" tIns="0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conflicts</a:t>
              </a:r>
            </a:p>
          </p:txBody>
        </p:sp>
        <p:cxnSp>
          <p:nvCxnSpPr>
            <p:cNvPr id="76" name="Curved Connector 75"/>
            <p:cNvCxnSpPr>
              <a:stCxn id="75" idx="2"/>
              <a:endCxn id="74" idx="0"/>
            </p:cNvCxnSpPr>
            <p:nvPr/>
          </p:nvCxnSpPr>
          <p:spPr>
            <a:xfrm rot="16200000" flipH="1">
              <a:off x="2746121" y="2995098"/>
              <a:ext cx="284946" cy="887658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>
              <a:stCxn id="75" idx="2"/>
              <a:endCxn id="73" idx="0"/>
            </p:cNvCxnSpPr>
            <p:nvPr/>
          </p:nvCxnSpPr>
          <p:spPr>
            <a:xfrm rot="5400000">
              <a:off x="1927924" y="3064559"/>
              <a:ext cx="284946" cy="748737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5410200" y="1905000"/>
            <a:ext cx="2987100" cy="477054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Minimal chip conflicts!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277395" y="2667000"/>
            <a:ext cx="4218405" cy="2188191"/>
            <a:chOff x="277395" y="1981200"/>
            <a:chExt cx="4218405" cy="2188191"/>
          </a:xfrm>
        </p:grpSpPr>
        <p:grpSp>
          <p:nvGrpSpPr>
            <p:cNvPr id="38" name="Group 37"/>
            <p:cNvGrpSpPr/>
            <p:nvPr/>
          </p:nvGrpSpPr>
          <p:grpSpPr>
            <a:xfrm>
              <a:off x="1313194" y="2819399"/>
              <a:ext cx="3093751" cy="1186044"/>
              <a:chOff x="762000" y="4419600"/>
              <a:chExt cx="3093751" cy="1186044"/>
            </a:xfrm>
          </p:grpSpPr>
          <p:sp>
            <p:nvSpPr>
              <p:cNvPr id="39" name="Rounded Rectangle 38"/>
              <p:cNvSpPr/>
              <p:nvPr/>
            </p:nvSpPr>
            <p:spPr bwMode="auto">
              <a:xfrm>
                <a:off x="762000" y="4419600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 bwMode="auto">
              <a:xfrm>
                <a:off x="1171370" y="4419600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Rounded Rectangle 40"/>
              <p:cNvSpPr/>
              <p:nvPr/>
            </p:nvSpPr>
            <p:spPr bwMode="auto">
              <a:xfrm>
                <a:off x="1580078" y="4419600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 bwMode="auto">
              <a:xfrm>
                <a:off x="1989449" y="4419600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Rounded Rectangle 42"/>
              <p:cNvSpPr/>
              <p:nvPr/>
            </p:nvSpPr>
            <p:spPr bwMode="auto">
              <a:xfrm>
                <a:off x="2398818" y="4419600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>
                <a:off x="2808188" y="4419600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 bwMode="auto">
              <a:xfrm>
                <a:off x="3216235" y="4419600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 bwMode="auto">
              <a:xfrm>
                <a:off x="3624943" y="4419600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 bwMode="auto">
              <a:xfrm>
                <a:off x="762000" y="4738233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 bwMode="auto">
              <a:xfrm>
                <a:off x="1171370" y="4738233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>
                <a:off x="1580078" y="4738233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 bwMode="auto">
              <a:xfrm>
                <a:off x="1989449" y="4738233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 bwMode="auto">
              <a:xfrm>
                <a:off x="2398818" y="4738233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 bwMode="auto">
              <a:xfrm>
                <a:off x="2808188" y="4738233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 bwMode="auto">
              <a:xfrm>
                <a:off x="3216235" y="4738233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 bwMode="auto">
              <a:xfrm>
                <a:off x="3624943" y="4738233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 bwMode="auto">
              <a:xfrm>
                <a:off x="762000" y="5056865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>
                <a:off x="1171370" y="5056865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 bwMode="auto">
              <a:xfrm>
                <a:off x="1580078" y="5056865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 bwMode="auto">
              <a:xfrm>
                <a:off x="1989449" y="5056865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Rounded Rectangle 58"/>
              <p:cNvSpPr/>
              <p:nvPr/>
            </p:nvSpPr>
            <p:spPr bwMode="auto">
              <a:xfrm>
                <a:off x="2398818" y="5056865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 bwMode="auto">
              <a:xfrm>
                <a:off x="2808188" y="5056865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 bwMode="auto">
              <a:xfrm>
                <a:off x="3216235" y="5056865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 bwMode="auto">
              <a:xfrm>
                <a:off x="3624943" y="5056865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>
                <a:off x="762000" y="5375498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1171370" y="5375498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 bwMode="auto">
              <a:xfrm>
                <a:off x="1580078" y="5375498"/>
                <a:ext cx="230808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 bwMode="auto">
              <a:xfrm>
                <a:off x="1989449" y="5375498"/>
                <a:ext cx="230807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 bwMode="auto">
              <a:xfrm>
                <a:off x="2398818" y="5375498"/>
                <a:ext cx="230146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 bwMode="auto">
              <a:xfrm>
                <a:off x="2808188" y="5375498"/>
                <a:ext cx="228824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Rounded Rectangle 68"/>
              <p:cNvSpPr/>
              <p:nvPr/>
            </p:nvSpPr>
            <p:spPr bwMode="auto">
              <a:xfrm>
                <a:off x="3216235" y="5375498"/>
                <a:ext cx="230146" cy="230146"/>
              </a:xfrm>
              <a:prstGeom prst="round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3624943" y="5375498"/>
                <a:ext cx="230808" cy="230146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77395" y="2666999"/>
              <a:ext cx="1035799" cy="1502392"/>
              <a:chOff x="277395" y="2666999"/>
              <a:chExt cx="1035799" cy="1502392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77395" y="2666999"/>
                <a:ext cx="6719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CL 0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84965" y="2993390"/>
                <a:ext cx="6719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CL 1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84965" y="3319781"/>
                <a:ext cx="6719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CL 2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84965" y="3646171"/>
                <a:ext cx="6719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CL 3</a:t>
                </a:r>
              </a:p>
            </p:txBody>
          </p:sp>
          <p:cxnSp>
            <p:nvCxnSpPr>
              <p:cNvPr id="83" name="Straight Arrow Connector 82"/>
              <p:cNvCxnSpPr>
                <a:stCxn id="79" idx="3"/>
                <a:endCxn id="39" idx="1"/>
              </p:cNvCxnSpPr>
              <p:nvPr/>
            </p:nvCxnSpPr>
            <p:spPr>
              <a:xfrm>
                <a:off x="949375" y="2928609"/>
                <a:ext cx="363819" cy="5863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>
                <a:stCxn id="82" idx="3"/>
                <a:endCxn id="63" idx="1"/>
              </p:cNvCxnSpPr>
              <p:nvPr/>
            </p:nvCxnSpPr>
            <p:spPr>
              <a:xfrm flipV="1">
                <a:off x="956945" y="3890370"/>
                <a:ext cx="356249" cy="17411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80" idx="3"/>
                <a:endCxn id="47" idx="1"/>
              </p:cNvCxnSpPr>
              <p:nvPr/>
            </p:nvCxnSpPr>
            <p:spPr>
              <a:xfrm flipV="1">
                <a:off x="956945" y="3253105"/>
                <a:ext cx="356249" cy="1895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1" idx="3"/>
                <a:endCxn id="55" idx="1"/>
              </p:cNvCxnSpPr>
              <p:nvPr/>
            </p:nvCxnSpPr>
            <p:spPr>
              <a:xfrm flipV="1">
                <a:off x="956945" y="3571737"/>
                <a:ext cx="356249" cy="9654"/>
              </a:xfrm>
              <a:prstGeom prst="straightConnector1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1219200" y="1981200"/>
              <a:ext cx="3276600" cy="726416"/>
              <a:chOff x="1219200" y="1981201"/>
              <a:chExt cx="3276600" cy="726416"/>
            </a:xfrm>
          </p:grpSpPr>
          <p:sp>
            <p:nvSpPr>
              <p:cNvPr id="87" name="TextBox 86"/>
              <p:cNvSpPr txBox="1"/>
              <p:nvPr/>
            </p:nvSpPr>
            <p:spPr>
              <a:xfrm rot="16200000">
                <a:off x="1056047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0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 rot="16200000">
                <a:off x="1466974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1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 rot="16200000">
                <a:off x="1877901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2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 rot="16200000">
                <a:off x="2288828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3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 rot="16200000">
                <a:off x="2699755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4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 rot="16200000">
                <a:off x="3110682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5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rot="16200000">
                <a:off x="3521609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6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 rot="16200000">
                <a:off x="3932537" y="2144354"/>
                <a:ext cx="7264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Chip 7</a:t>
                </a: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5257800" y="2666999"/>
            <a:ext cx="3276600" cy="726416"/>
            <a:chOff x="1219200" y="1981201"/>
            <a:chExt cx="3276600" cy="726416"/>
          </a:xfrm>
        </p:grpSpPr>
        <p:sp>
          <p:nvSpPr>
            <p:cNvPr id="97" name="TextBox 96"/>
            <p:cNvSpPr txBox="1"/>
            <p:nvPr/>
          </p:nvSpPr>
          <p:spPr>
            <a:xfrm rot="16200000">
              <a:off x="1056047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0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16200000">
              <a:off x="1466974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1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 rot="16200000">
              <a:off x="1877901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2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 rot="16200000">
              <a:off x="2288828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3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2699755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3110682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5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3521609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6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 rot="16200000">
              <a:off x="3932537" y="2144354"/>
              <a:ext cx="7264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Chip 7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914400" y="1229380"/>
            <a:ext cx="2496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Before shuffling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764609" y="1219200"/>
            <a:ext cx="2268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After shuffling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886200" y="5410200"/>
            <a:ext cx="4837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Can be retrieved in a single command</a:t>
            </a:r>
          </a:p>
        </p:txBody>
      </p:sp>
      <p:grpSp>
        <p:nvGrpSpPr>
          <p:cNvPr id="133" name="Group 132"/>
          <p:cNvGrpSpPr/>
          <p:nvPr/>
        </p:nvGrpSpPr>
        <p:grpSpPr>
          <a:xfrm>
            <a:off x="5466867" y="3735345"/>
            <a:ext cx="2863274" cy="1674855"/>
            <a:chOff x="5466867" y="3735345"/>
            <a:chExt cx="2863274" cy="1674855"/>
          </a:xfrm>
        </p:grpSpPr>
        <p:cxnSp>
          <p:nvCxnSpPr>
            <p:cNvPr id="118" name="Straight Arrow Connector 117"/>
            <p:cNvCxnSpPr>
              <a:stCxn id="116" idx="0"/>
              <a:endCxn id="22" idx="2"/>
            </p:cNvCxnSpPr>
            <p:nvPr/>
          </p:nvCxnSpPr>
          <p:spPr>
            <a:xfrm flipH="1" flipV="1">
              <a:off x="5466867" y="4372610"/>
              <a:ext cx="837880" cy="103759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116" idx="0"/>
              <a:endCxn id="31" idx="2"/>
            </p:cNvCxnSpPr>
            <p:nvPr/>
          </p:nvCxnSpPr>
          <p:spPr>
            <a:xfrm flipH="1" flipV="1">
              <a:off x="5876237" y="4691243"/>
              <a:ext cx="428510" cy="718957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6" idx="0"/>
              <a:endCxn id="8" idx="2"/>
            </p:cNvCxnSpPr>
            <p:nvPr/>
          </p:nvCxnSpPr>
          <p:spPr>
            <a:xfrm flipH="1" flipV="1">
              <a:off x="6285276" y="3735345"/>
              <a:ext cx="19471" cy="167485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16" idx="0"/>
              <a:endCxn id="17" idx="2"/>
            </p:cNvCxnSpPr>
            <p:nvPr/>
          </p:nvCxnSpPr>
          <p:spPr>
            <a:xfrm flipV="1">
              <a:off x="6304747" y="4053978"/>
              <a:ext cx="389900" cy="135622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116" idx="0"/>
              <a:endCxn id="26" idx="1"/>
            </p:cNvCxnSpPr>
            <p:nvPr/>
          </p:nvCxnSpPr>
          <p:spPr>
            <a:xfrm flipV="1">
              <a:off x="6304747" y="4257537"/>
              <a:ext cx="683865" cy="1152663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16" idx="0"/>
              <a:endCxn id="12" idx="2"/>
            </p:cNvCxnSpPr>
            <p:nvPr/>
          </p:nvCxnSpPr>
          <p:spPr>
            <a:xfrm flipV="1">
              <a:off x="6304747" y="3735345"/>
              <a:ext cx="1616355" cy="1674855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16" idx="0"/>
              <a:endCxn id="35" idx="1"/>
            </p:cNvCxnSpPr>
            <p:nvPr/>
          </p:nvCxnSpPr>
          <p:spPr>
            <a:xfrm flipV="1">
              <a:off x="6304747" y="4576170"/>
              <a:ext cx="1093235" cy="83403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16" idx="0"/>
              <a:endCxn id="21" idx="2"/>
            </p:cNvCxnSpPr>
            <p:nvPr/>
          </p:nvCxnSpPr>
          <p:spPr>
            <a:xfrm flipV="1">
              <a:off x="6304747" y="4053978"/>
              <a:ext cx="2025394" cy="1356222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217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8" grpId="0"/>
      <p:bldP spid="115" grpId="0"/>
      <p:bldP spid="1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Gather-Scatter 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19050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err="1" smtClean="0">
                <a:solidFill>
                  <a:srgbClr val="C00000"/>
                </a:solidFill>
              </a:rPr>
              <a:t>Cacheline</a:t>
            </a:r>
            <a:r>
              <a:rPr lang="en-US" sz="3200" b="1" dirty="0" smtClean="0">
                <a:solidFill>
                  <a:srgbClr val="C00000"/>
                </a:solidFill>
              </a:rPr>
              <a:t>-ID-based </a:t>
            </a:r>
            <a:r>
              <a:rPr lang="en-US" sz="3200" b="1" dirty="0">
                <a:solidFill>
                  <a:srgbClr val="C00000"/>
                </a:solidFill>
              </a:rPr>
              <a:t>d</a:t>
            </a:r>
            <a:r>
              <a:rPr lang="en-US" sz="3200" b="1" dirty="0" smtClean="0">
                <a:solidFill>
                  <a:srgbClr val="C00000"/>
                </a:solidFill>
              </a:rPr>
              <a:t>ata </a:t>
            </a:r>
            <a:r>
              <a:rPr lang="en-US" sz="3200" b="1" dirty="0">
                <a:solidFill>
                  <a:srgbClr val="C00000"/>
                </a:solidFill>
              </a:rPr>
              <a:t>s</a:t>
            </a:r>
            <a:r>
              <a:rPr lang="en-US" sz="3200" b="1" dirty="0" smtClean="0">
                <a:solidFill>
                  <a:srgbClr val="C00000"/>
                </a:solidFill>
              </a:rPr>
              <a:t>huffling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(shuffle data of each cache line differently)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4267200"/>
            <a:ext cx="8229600" cy="1295400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srgbClr val="C00000"/>
                </a:solidFill>
              </a:rPr>
              <a:t>Pattern ID – In-DRAM address </a:t>
            </a:r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 smtClean="0">
                <a:solidFill>
                  <a:srgbClr val="C00000"/>
                </a:solidFill>
              </a:rPr>
              <a:t>ranslation</a:t>
            </a:r>
          </a:p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(locally compute the </a:t>
            </a:r>
            <a:r>
              <a:rPr lang="en-US" sz="32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cacheline</a:t>
            </a: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address at each chip)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219200"/>
            <a:ext cx="6220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</a:rPr>
              <a:t>Challenge 1: Minimizing chip conflicts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592577"/>
            <a:ext cx="5318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1F497D"/>
                </a:solidFill>
              </a:rPr>
              <a:t>Challenge 2: Shared address bus</a:t>
            </a:r>
          </a:p>
        </p:txBody>
      </p:sp>
    </p:spTree>
    <p:extLst>
      <p:ext uri="{BB962C8B-B14F-4D97-AF65-F5344CB8AC3E}">
        <p14:creationId xmlns:p14="http://schemas.microsoft.com/office/powerpoint/2010/main" val="345380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1905000" y="4724400"/>
            <a:ext cx="6400800" cy="1524000"/>
          </a:xfrm>
          <a:prstGeom prst="roundRect">
            <a:avLst>
              <a:gd name="adj" fmla="val 7500"/>
            </a:avLst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632710" y="4495800"/>
            <a:ext cx="5215890" cy="609600"/>
            <a:chOff x="2514600" y="4191000"/>
            <a:chExt cx="5215890" cy="609600"/>
          </a:xfrm>
        </p:grpSpPr>
        <p:grpSp>
          <p:nvGrpSpPr>
            <p:cNvPr id="62" name="Group 61"/>
            <p:cNvGrpSpPr/>
            <p:nvPr/>
          </p:nvGrpSpPr>
          <p:grpSpPr>
            <a:xfrm>
              <a:off x="2514600" y="4191000"/>
              <a:ext cx="1992630" cy="603935"/>
              <a:chOff x="2514600" y="4191000"/>
              <a:chExt cx="1992630" cy="603935"/>
            </a:xfrm>
          </p:grpSpPr>
          <p:cxnSp>
            <p:nvCxnSpPr>
              <p:cNvPr id="71" name="Straight Arrow Connector 70"/>
              <p:cNvCxnSpPr/>
              <p:nvPr/>
            </p:nvCxnSpPr>
            <p:spPr>
              <a:xfrm flipV="1">
                <a:off x="251460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5737860" y="4191000"/>
              <a:ext cx="1992630" cy="609600"/>
              <a:chOff x="2514600" y="4191000"/>
              <a:chExt cx="1992630" cy="609600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 flipV="1">
                <a:off x="2514600" y="4196665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flipV="1">
                <a:off x="317754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flipV="1">
                <a:off x="385191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V="1">
                <a:off x="4507230" y="4191000"/>
                <a:ext cx="0" cy="603935"/>
              </a:xfrm>
              <a:prstGeom prst="straightConnector1">
                <a:avLst/>
              </a:prstGeom>
              <a:ln w="25400">
                <a:solidFill>
                  <a:schemeClr val="tx1">
                    <a:lumMod val="95000"/>
                    <a:lumOff val="5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oup 78"/>
          <p:cNvGrpSpPr/>
          <p:nvPr/>
        </p:nvGrpSpPr>
        <p:grpSpPr>
          <a:xfrm>
            <a:off x="2209800" y="5105400"/>
            <a:ext cx="5825490" cy="1066800"/>
            <a:chOff x="2209800" y="4800600"/>
            <a:chExt cx="5825490" cy="1066800"/>
          </a:xfrm>
        </p:grpSpPr>
        <p:sp>
          <p:nvSpPr>
            <p:cNvPr id="82" name="Rounded Rectangle 81"/>
            <p:cNvSpPr/>
            <p:nvPr/>
          </p:nvSpPr>
          <p:spPr>
            <a:xfrm>
              <a:off x="22098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87274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54711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20243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543306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609600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77037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425690" y="4800600"/>
              <a:ext cx="609600" cy="1066800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840839" y="4888839"/>
            <a:ext cx="5779161" cy="216561"/>
            <a:chOff x="1840839" y="4584039"/>
            <a:chExt cx="5779161" cy="216561"/>
          </a:xfrm>
        </p:grpSpPr>
        <p:sp>
          <p:nvSpPr>
            <p:cNvPr id="93" name="Oval 92"/>
            <p:cNvSpPr/>
            <p:nvPr/>
          </p:nvSpPr>
          <p:spPr>
            <a:xfrm>
              <a:off x="1840839" y="4584039"/>
              <a:ext cx="128322" cy="12832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1905000" y="4648200"/>
              <a:ext cx="5715000" cy="152400"/>
              <a:chOff x="1905000" y="4648200"/>
              <a:chExt cx="5715000" cy="1524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7614062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6934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6324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5638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44196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338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0480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362200" y="4648200"/>
                <a:ext cx="0" cy="152400"/>
              </a:xfrm>
              <a:prstGeom prst="line">
                <a:avLst/>
              </a:prstGeom>
              <a:ln w="25400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1905000" y="4648200"/>
                <a:ext cx="5715000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Per-chip column </a:t>
            </a:r>
            <a:r>
              <a:rPr lang="en-US" dirty="0"/>
              <a:t>t</a:t>
            </a:r>
            <a:r>
              <a:rPr lang="en-US" dirty="0" smtClean="0"/>
              <a:t>ranslation </a:t>
            </a:r>
            <a:r>
              <a:rPr lang="en-US" dirty="0"/>
              <a:t>l</a:t>
            </a:r>
            <a:r>
              <a:rPr lang="en-US" dirty="0" smtClean="0"/>
              <a:t>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09800" y="5000625"/>
            <a:ext cx="5583384" cy="76200"/>
            <a:chOff x="2389908" y="5867400"/>
            <a:chExt cx="5583384" cy="76200"/>
          </a:xfrm>
        </p:grpSpPr>
        <p:sp>
          <p:nvSpPr>
            <p:cNvPr id="6" name="Rounded Rectangle 5"/>
            <p:cNvSpPr/>
            <p:nvPr/>
          </p:nvSpPr>
          <p:spPr>
            <a:xfrm>
              <a:off x="2389908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66472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743036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19600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638800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15364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91928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668492" y="5867400"/>
              <a:ext cx="304800" cy="762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1504" y="2448580"/>
            <a:ext cx="2487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READ</a:t>
            </a:r>
            <a:r>
              <a:rPr lang="en-US" sz="2800" b="1" dirty="0" smtClean="0">
                <a:solidFill>
                  <a:srgbClr val="777777">
                    <a:lumMod val="75000"/>
                  </a:srgbClr>
                </a:solidFill>
              </a:rPr>
              <a:t> </a:t>
            </a:r>
            <a:r>
              <a:rPr lang="en-US" sz="2800" b="1" i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addr</a:t>
            </a:r>
            <a:r>
              <a:rPr lang="en-US" sz="28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2800" b="1" i="1" dirty="0" smtClean="0">
                <a:solidFill>
                  <a:srgbClr val="C00000"/>
                </a:solidFill>
              </a:rPr>
              <a:t>pattern</a:t>
            </a:r>
          </a:p>
        </p:txBody>
      </p:sp>
      <p:cxnSp>
        <p:nvCxnSpPr>
          <p:cNvPr id="16" name="Elbow Connector 15"/>
          <p:cNvCxnSpPr>
            <a:endCxn id="93" idx="2"/>
          </p:cNvCxnSpPr>
          <p:nvPr/>
        </p:nvCxnSpPr>
        <p:spPr>
          <a:xfrm rot="16200000" flipH="1">
            <a:off x="406100" y="3518261"/>
            <a:ext cx="1943038" cy="926440"/>
          </a:xfrm>
          <a:prstGeom prst="bentConnector2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982530" y="2076510"/>
            <a:ext cx="1903670" cy="2291516"/>
            <a:chOff x="1162802" y="2133600"/>
            <a:chExt cx="1903670" cy="2291516"/>
          </a:xfrm>
        </p:grpSpPr>
        <p:sp>
          <p:nvSpPr>
            <p:cNvPr id="20" name="Rounded Rectangle 19"/>
            <p:cNvSpPr/>
            <p:nvPr/>
          </p:nvSpPr>
          <p:spPr>
            <a:xfrm>
              <a:off x="2286000" y="2133600"/>
              <a:ext cx="780472" cy="1066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69681" y="3448052"/>
              <a:ext cx="558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cmd</a:t>
              </a:r>
              <a:endPara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28003" y="3720206"/>
              <a:ext cx="599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addr</a:t>
              </a:r>
              <a:endPara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62802" y="4025006"/>
              <a:ext cx="865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pattern</a:t>
              </a:r>
            </a:p>
          </p:txBody>
        </p:sp>
        <p:cxnSp>
          <p:nvCxnSpPr>
            <p:cNvPr id="28" name="Elbow Connector 27"/>
            <p:cNvCxnSpPr>
              <a:stCxn id="24" idx="3"/>
            </p:cNvCxnSpPr>
            <p:nvPr/>
          </p:nvCxnSpPr>
          <p:spPr>
            <a:xfrm flipV="1">
              <a:off x="2027847" y="3067052"/>
              <a:ext cx="430628" cy="581055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25" idx="3"/>
            </p:cNvCxnSpPr>
            <p:nvPr/>
          </p:nvCxnSpPr>
          <p:spPr>
            <a:xfrm flipV="1">
              <a:off x="2027847" y="3815951"/>
              <a:ext cx="628761" cy="104310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26" idx="3"/>
            </p:cNvCxnSpPr>
            <p:nvPr/>
          </p:nvCxnSpPr>
          <p:spPr>
            <a:xfrm flipV="1">
              <a:off x="2027847" y="3809268"/>
              <a:ext cx="861256" cy="415793"/>
            </a:xfrm>
            <a:prstGeom prst="bentConnector2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21" idx="0"/>
            </p:cNvCxnSpPr>
            <p:nvPr/>
          </p:nvCxnSpPr>
          <p:spPr>
            <a:xfrm flipV="1">
              <a:off x="2785918" y="3200400"/>
              <a:ext cx="0" cy="297424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21" idx="1"/>
            </p:cNvCxnSpPr>
            <p:nvPr/>
          </p:nvCxnSpPr>
          <p:spPr>
            <a:xfrm>
              <a:off x="2389908" y="3650224"/>
              <a:ext cx="133928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2523836" y="3497824"/>
              <a:ext cx="524164" cy="304800"/>
            </a:xfrm>
            <a:prstGeom prst="round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CTL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876646" y="762000"/>
            <a:ext cx="3733954" cy="3600510"/>
            <a:chOff x="4724400" y="990600"/>
            <a:chExt cx="3733954" cy="3600510"/>
          </a:xfrm>
        </p:grpSpPr>
        <p:sp>
          <p:nvSpPr>
            <p:cNvPr id="81" name="Rounded Rectangle 80"/>
            <p:cNvSpPr/>
            <p:nvPr/>
          </p:nvSpPr>
          <p:spPr>
            <a:xfrm>
              <a:off x="5029200" y="1638360"/>
              <a:ext cx="3429154" cy="2266950"/>
            </a:xfrm>
            <a:prstGeom prst="roundRect">
              <a:avLst>
                <a:gd name="adj" fmla="val 79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Flowchart: Manual Operation 50"/>
            <p:cNvSpPr/>
            <p:nvPr/>
          </p:nvSpPr>
          <p:spPr>
            <a:xfrm flipV="1">
              <a:off x="5943600" y="1886010"/>
              <a:ext cx="828964" cy="381000"/>
            </a:xfrm>
            <a:prstGeom prst="flowChartManualOperation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7386783" y="2895600"/>
              <a:ext cx="762000" cy="381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AND</a:t>
              </a:r>
              <a:endPara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7601528" y="3276600"/>
              <a:ext cx="0" cy="69131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858000" y="3905310"/>
              <a:ext cx="8650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00000"/>
                  </a:solidFill>
                </a:rPr>
                <a:t>pattern</a:t>
              </a: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982528" y="3276600"/>
              <a:ext cx="0" cy="171709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7620154" y="3429000"/>
              <a:ext cx="7889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chip ID</a:t>
              </a:r>
            </a:p>
          </p:txBody>
        </p:sp>
        <p:cxnSp>
          <p:nvCxnSpPr>
            <p:cNvPr id="63" name="Curved Connector 62"/>
            <p:cNvCxnSpPr>
              <a:stCxn id="54" idx="0"/>
              <a:endCxn id="53" idx="2"/>
            </p:cNvCxnSpPr>
            <p:nvPr/>
          </p:nvCxnSpPr>
          <p:spPr>
            <a:xfrm rot="16200000" flipH="1" flipV="1">
              <a:off x="7236692" y="2440708"/>
              <a:ext cx="76200" cy="985983"/>
            </a:xfrm>
            <a:prstGeom prst="curvedConnector5">
              <a:avLst>
                <a:gd name="adj1" fmla="val -300000"/>
                <a:gd name="adj2" fmla="val 50000"/>
                <a:gd name="adj3" fmla="val 40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096000" y="3905310"/>
              <a:ext cx="5998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C00000"/>
                  </a:solidFill>
                </a:rPr>
                <a:t>addr</a:t>
              </a:r>
              <a:endParaRPr lang="en-US" sz="20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6586682" y="2979867"/>
              <a:ext cx="0" cy="980207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248400" y="2267010"/>
              <a:ext cx="0" cy="1693064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6586682" y="2267010"/>
              <a:ext cx="0" cy="5715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4724400" y="3883224"/>
              <a:ext cx="12827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rgbClr val="C00000"/>
                  </a:solidFill>
                </a:rPr>
                <a:t>cmd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= </a:t>
              </a:r>
            </a:p>
            <a:p>
              <a:pPr algn="ctr"/>
              <a:r>
                <a:rPr lang="en-US" sz="20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READ/WRITE</a:t>
              </a:r>
              <a:endParaRPr lang="en-US" sz="20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78" name="Elbow Connector 77"/>
            <p:cNvCxnSpPr>
              <a:stCxn id="76" idx="0"/>
              <a:endCxn id="51" idx="1"/>
            </p:cNvCxnSpPr>
            <p:nvPr/>
          </p:nvCxnSpPr>
          <p:spPr>
            <a:xfrm rot="5400000" flipH="1" flipV="1">
              <a:off x="4792772" y="2649500"/>
              <a:ext cx="1806714" cy="660734"/>
            </a:xfrm>
            <a:prstGeom prst="bentConnector2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51" idx="2"/>
            </p:cNvCxnSpPr>
            <p:nvPr/>
          </p:nvCxnSpPr>
          <p:spPr>
            <a:xfrm flipV="1">
              <a:off x="6358082" y="1390710"/>
              <a:ext cx="0" cy="4953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630843" y="990600"/>
              <a:ext cx="15301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00000"/>
                  </a:solidFill>
                </a:rPr>
                <a:t>output address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400800" y="2590800"/>
              <a:ext cx="762000" cy="381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XOR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82530" y="4167972"/>
            <a:ext cx="1885198" cy="2080428"/>
            <a:chOff x="1982530" y="4167972"/>
            <a:chExt cx="1885198" cy="2080428"/>
          </a:xfrm>
        </p:grpSpPr>
        <p:sp>
          <p:nvSpPr>
            <p:cNvPr id="15" name="Rounded Rectangle 14"/>
            <p:cNvSpPr/>
            <p:nvPr/>
          </p:nvSpPr>
          <p:spPr>
            <a:xfrm>
              <a:off x="2789044" y="4876800"/>
              <a:ext cx="816602" cy="1371600"/>
            </a:xfrm>
            <a:prstGeom prst="roundRect">
              <a:avLst/>
            </a:prstGeom>
            <a:solidFill>
              <a:srgbClr val="FFFF66">
                <a:alpha val="5019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1982530" y="4368026"/>
              <a:ext cx="836870" cy="520813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562928" y="4167972"/>
              <a:ext cx="304800" cy="720867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867728" y="1716337"/>
            <a:ext cx="1161472" cy="2146834"/>
            <a:chOff x="3867728" y="1716337"/>
            <a:chExt cx="1161472" cy="2146834"/>
          </a:xfrm>
        </p:grpSpPr>
        <p:cxnSp>
          <p:nvCxnSpPr>
            <p:cNvPr id="52" name="Straight Connector 51"/>
            <p:cNvCxnSpPr/>
            <p:nvPr/>
          </p:nvCxnSpPr>
          <p:spPr>
            <a:xfrm flipH="1">
              <a:off x="3867728" y="1716337"/>
              <a:ext cx="1161472" cy="1575685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3867728" y="3811016"/>
              <a:ext cx="1161472" cy="52155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68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Gather-Scatter DRAM (GS-DRAM)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20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9971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82742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45513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08284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7105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033826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96597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59368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22139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8491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47681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610452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73223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35994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9876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61536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924307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187078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49849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71262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975391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238162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00933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763704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02647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289246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52017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814788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077559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340330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603095" y="1752600"/>
            <a:ext cx="228600" cy="228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248" y="1143000"/>
            <a:ext cx="7046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32 values contiguously stored in DRAM (from address 0)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426753" y="2133600"/>
            <a:ext cx="8412447" cy="762000"/>
            <a:chOff x="426753" y="2133600"/>
            <a:chExt cx="8412447" cy="762000"/>
          </a:xfrm>
        </p:grpSpPr>
        <p:sp>
          <p:nvSpPr>
            <p:cNvPr id="39" name="Rounded Rectangle 38"/>
            <p:cNvSpPr/>
            <p:nvPr/>
          </p:nvSpPr>
          <p:spPr>
            <a:xfrm>
              <a:off x="464705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27476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990247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3018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515789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778560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041331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2304102" y="26670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566873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829644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092415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355186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3617957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880728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143499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406270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669041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931812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194583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457354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720125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982896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45667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508438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6771209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7033980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296751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559522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822293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8085064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8347835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8610600" y="26670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6753" y="2133600"/>
              <a:ext cx="69385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addr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   (stride = 1, default operation) 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26753" y="3200400"/>
            <a:ext cx="8412447" cy="762000"/>
            <a:chOff x="426753" y="3098800"/>
            <a:chExt cx="8412447" cy="762000"/>
          </a:xfrm>
        </p:grpSpPr>
        <p:sp>
          <p:nvSpPr>
            <p:cNvPr id="74" name="Rounded Rectangle 73"/>
            <p:cNvSpPr/>
            <p:nvPr/>
          </p:nvSpPr>
          <p:spPr>
            <a:xfrm>
              <a:off x="464705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727476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90247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253018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1515789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77856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2041331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2304102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2566873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2829644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3092415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3355186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3617957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3880728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4143499" y="36322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440627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4669041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931812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5194583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5457354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5720125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5982896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6245667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508438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6771209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703398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7296751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559522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7822293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8085064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8347835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8610600" y="36322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26753" y="3098800"/>
              <a:ext cx="4585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addr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1   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(stride = 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2) </a:t>
              </a: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26753" y="4267200"/>
            <a:ext cx="8412447" cy="762000"/>
            <a:chOff x="426753" y="4064000"/>
            <a:chExt cx="8412447" cy="762000"/>
          </a:xfrm>
        </p:grpSpPr>
        <p:sp>
          <p:nvSpPr>
            <p:cNvPr id="108" name="Rounded Rectangle 107"/>
            <p:cNvSpPr/>
            <p:nvPr/>
          </p:nvSpPr>
          <p:spPr>
            <a:xfrm>
              <a:off x="464705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727476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990247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1253018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1515789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177856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2041331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2304102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2566873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2829644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3092415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3355186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3617957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3880728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4143499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440627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4669041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4931812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194583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5457354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5720125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982896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Rounded Rectangle 129"/>
            <p:cNvSpPr/>
            <p:nvPr/>
          </p:nvSpPr>
          <p:spPr>
            <a:xfrm>
              <a:off x="6245667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6508438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6771209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703398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Rounded Rectangle 133"/>
            <p:cNvSpPr/>
            <p:nvPr/>
          </p:nvSpPr>
          <p:spPr>
            <a:xfrm>
              <a:off x="7296751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5" name="Rounded Rectangle 134"/>
            <p:cNvSpPr/>
            <p:nvPr/>
          </p:nvSpPr>
          <p:spPr>
            <a:xfrm>
              <a:off x="7559522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6" name="Rounded Rectangle 135"/>
            <p:cNvSpPr/>
            <p:nvPr/>
          </p:nvSpPr>
          <p:spPr>
            <a:xfrm>
              <a:off x="7822293" y="45974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8085064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8347835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8610600" y="45974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426753" y="4064000"/>
              <a:ext cx="4585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addr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3   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(stride = 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4) </a:t>
              </a: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26753" y="5334000"/>
            <a:ext cx="8412447" cy="762000"/>
            <a:chOff x="426753" y="5029200"/>
            <a:chExt cx="8412447" cy="762000"/>
          </a:xfrm>
        </p:grpSpPr>
        <p:sp>
          <p:nvSpPr>
            <p:cNvPr id="142" name="Rounded Rectangle 141"/>
            <p:cNvSpPr/>
            <p:nvPr/>
          </p:nvSpPr>
          <p:spPr>
            <a:xfrm>
              <a:off x="464705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727476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990247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1253018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1515789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177856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2041331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2304102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2566873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2829644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3092415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3355186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3617957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3880728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6" name="Rounded Rectangle 155"/>
            <p:cNvSpPr/>
            <p:nvPr/>
          </p:nvSpPr>
          <p:spPr>
            <a:xfrm>
              <a:off x="4143499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440627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669041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4931812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>
              <a:off x="5194583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5457354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5720125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5982896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" name="Rounded Rectangle 163"/>
            <p:cNvSpPr/>
            <p:nvPr/>
          </p:nvSpPr>
          <p:spPr>
            <a:xfrm>
              <a:off x="6245667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5" name="Rounded Rectangle 164"/>
            <p:cNvSpPr/>
            <p:nvPr/>
          </p:nvSpPr>
          <p:spPr>
            <a:xfrm>
              <a:off x="6508438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6771209" y="5562600"/>
              <a:ext cx="228600" cy="228600"/>
            </a:xfrm>
            <a:prstGeom prst="round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703398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8" name="Rounded Rectangle 167"/>
            <p:cNvSpPr/>
            <p:nvPr/>
          </p:nvSpPr>
          <p:spPr>
            <a:xfrm>
              <a:off x="7296751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9" name="Rounded Rectangle 168"/>
            <p:cNvSpPr/>
            <p:nvPr/>
          </p:nvSpPr>
          <p:spPr>
            <a:xfrm>
              <a:off x="7559522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0" name="Rounded Rectangle 169"/>
            <p:cNvSpPr/>
            <p:nvPr/>
          </p:nvSpPr>
          <p:spPr>
            <a:xfrm>
              <a:off x="7822293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1" name="Rounded Rectangle 170"/>
            <p:cNvSpPr/>
            <p:nvPr/>
          </p:nvSpPr>
          <p:spPr>
            <a:xfrm>
              <a:off x="8085064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Rounded Rectangle 171"/>
            <p:cNvSpPr/>
            <p:nvPr/>
          </p:nvSpPr>
          <p:spPr>
            <a:xfrm>
              <a:off x="8347835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Rounded Rectangle 172"/>
            <p:cNvSpPr/>
            <p:nvPr/>
          </p:nvSpPr>
          <p:spPr>
            <a:xfrm>
              <a:off x="8610600" y="5562600"/>
              <a:ext cx="228600" cy="2286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26753" y="5029200"/>
              <a:ext cx="4585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</a:rPr>
                <a:t>read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addr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0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, pattern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7</a:t>
              </a:r>
              <a:r>
                <a:rPr 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   (</a:t>
              </a:r>
              <a:r>
                <a:rPr 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stride = 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8)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661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" dur="indefinite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3" dur="indefinite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Simulator</a:t>
            </a:r>
          </a:p>
          <a:p>
            <a:pPr lvl="1"/>
            <a:r>
              <a:rPr lang="en-US" sz="3200" dirty="0" smtClean="0"/>
              <a:t>Gem5 x86 simulator</a:t>
            </a:r>
          </a:p>
          <a:p>
            <a:pPr lvl="1"/>
            <a:r>
              <a:rPr lang="en-US" sz="3200" dirty="0" smtClean="0"/>
              <a:t>Use “prefetch” instruction to implement pattern load</a:t>
            </a:r>
          </a:p>
          <a:p>
            <a:pPr lvl="1"/>
            <a:r>
              <a:rPr lang="en-US" sz="3200" dirty="0" smtClean="0"/>
              <a:t>Cache hierarchy</a:t>
            </a:r>
          </a:p>
          <a:p>
            <a:pPr lvl="2"/>
            <a:r>
              <a:rPr lang="en-US" sz="2800" dirty="0" smtClean="0"/>
              <a:t>32KB L1 D/I </a:t>
            </a:r>
            <a:r>
              <a:rPr lang="en-US" sz="2800" dirty="0"/>
              <a:t>cache, 2MB shared L2 </a:t>
            </a:r>
            <a:r>
              <a:rPr lang="en-US" sz="2800" dirty="0" smtClean="0"/>
              <a:t>cache</a:t>
            </a:r>
          </a:p>
          <a:p>
            <a:pPr lvl="1"/>
            <a:r>
              <a:rPr lang="en-US" sz="3200" dirty="0" smtClean="0"/>
              <a:t>Main Memory: DDR3-1600, 1 channel, 1 rank, 8 banks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Energy evaluations</a:t>
            </a:r>
          </a:p>
          <a:p>
            <a:pPr lvl="1"/>
            <a:r>
              <a:rPr lang="en-US" sz="3200" dirty="0" err="1" smtClean="0"/>
              <a:t>McPAT</a:t>
            </a:r>
            <a:r>
              <a:rPr lang="en-US" sz="3200" dirty="0" smtClean="0"/>
              <a:t> + </a:t>
            </a:r>
            <a:r>
              <a:rPr lang="en-US" sz="3200" dirty="0" err="1" smtClean="0"/>
              <a:t>DRAMPower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37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In-memory </a:t>
            </a:r>
            <a:r>
              <a:rPr lang="en-US" dirty="0"/>
              <a:t>d</a:t>
            </a:r>
            <a:r>
              <a:rPr lang="en-US" dirty="0" smtClean="0"/>
              <a:t>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75514" y="1371600"/>
            <a:ext cx="1288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Layouts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7559" y="1371600"/>
            <a:ext cx="1679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Workloads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2362200"/>
            <a:ext cx="2362200" cy="762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Row Store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9600" y="3657600"/>
            <a:ext cx="23622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</a:rPr>
              <a:t>Column Store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9600" y="4953000"/>
            <a:ext cx="2362200" cy="762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</a:rPr>
              <a:t>GS-DRAM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66080" y="2362200"/>
            <a:ext cx="2362200" cy="76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Transactions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962400" y="3657600"/>
            <a:ext cx="2362200" cy="76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Analytics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953000"/>
            <a:ext cx="2362200" cy="76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Hybrid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>
            <a:off x="2971800" y="2743200"/>
            <a:ext cx="994280" cy="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11" idx="1"/>
          </p:cNvCxnSpPr>
          <p:nvPr/>
        </p:nvCxnSpPr>
        <p:spPr>
          <a:xfrm>
            <a:off x="2971800" y="4038600"/>
            <a:ext cx="990600" cy="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71800" y="2743200"/>
            <a:ext cx="994280" cy="2590800"/>
            <a:chOff x="3653920" y="2743200"/>
            <a:chExt cx="994280" cy="2590800"/>
          </a:xfrm>
        </p:grpSpPr>
        <p:cxnSp>
          <p:nvCxnSpPr>
            <p:cNvPr id="18" name="Straight Arrow Connector 17"/>
            <p:cNvCxnSpPr>
              <a:stCxn id="9" idx="3"/>
              <a:endCxn id="10" idx="1"/>
            </p:cNvCxnSpPr>
            <p:nvPr/>
          </p:nvCxnSpPr>
          <p:spPr>
            <a:xfrm flipV="1">
              <a:off x="3653920" y="2743200"/>
              <a:ext cx="994280" cy="2590800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3"/>
              <a:endCxn id="11" idx="1"/>
            </p:cNvCxnSpPr>
            <p:nvPr/>
          </p:nvCxnSpPr>
          <p:spPr>
            <a:xfrm flipV="1">
              <a:off x="3653920" y="4038600"/>
              <a:ext cx="990600" cy="1295400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3"/>
              <a:endCxn id="12" idx="1"/>
            </p:cNvCxnSpPr>
            <p:nvPr/>
          </p:nvCxnSpPr>
          <p:spPr>
            <a:xfrm>
              <a:off x="3653920" y="5334000"/>
              <a:ext cx="99060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6980934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439131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897329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55526" y="2193073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80934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439131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897329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355526" y="2651270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980934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439131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897329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8355526" y="3109468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980934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439131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97329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355526" y="3567665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980934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7439131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897329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355526" y="40258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980934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439131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897329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8355526" y="44840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995667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453864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912062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8370259" y="4940262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995667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7453864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912062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370259" y="5398459"/>
            <a:ext cx="392741" cy="39274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6984237" y="3112770"/>
            <a:ext cx="1767333" cy="392741"/>
            <a:chOff x="6980934" y="3567665"/>
            <a:chExt cx="1767333" cy="392741"/>
          </a:xfrm>
          <a:solidFill>
            <a:schemeClr val="accent2"/>
          </a:solidFill>
        </p:grpSpPr>
        <p:sp>
          <p:nvSpPr>
            <p:cNvPr id="65" name="Rounded Rectangle 64"/>
            <p:cNvSpPr/>
            <p:nvPr/>
          </p:nvSpPr>
          <p:spPr>
            <a:xfrm>
              <a:off x="6980934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7439131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7897329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8355526" y="35676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901940" y="2186940"/>
            <a:ext cx="407474" cy="3598127"/>
            <a:chOff x="8049729" y="2345473"/>
            <a:chExt cx="407474" cy="3598127"/>
          </a:xfrm>
          <a:solidFill>
            <a:schemeClr val="accent2"/>
          </a:solidFill>
        </p:grpSpPr>
        <p:sp>
          <p:nvSpPr>
            <p:cNvPr id="69" name="Rounded Rectangle 68"/>
            <p:cNvSpPr/>
            <p:nvPr/>
          </p:nvSpPr>
          <p:spPr>
            <a:xfrm>
              <a:off x="8049729" y="2345473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8049729" y="2803670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8049729" y="3261868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8049729" y="3720065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8049729" y="4178262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8049729" y="4636459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8064462" y="5092662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8064462" y="5550859"/>
              <a:ext cx="392741" cy="39274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78" name="Straight Arrow Connector 77"/>
          <p:cNvCxnSpPr/>
          <p:nvPr/>
        </p:nvCxnSpPr>
        <p:spPr>
          <a:xfrm>
            <a:off x="7192037" y="2389443"/>
            <a:ext cx="137459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177304" y="2389443"/>
            <a:ext cx="0" cy="3199253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162800" y="1143000"/>
            <a:ext cx="13569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324208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9" dur="indefinite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2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5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4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7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2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8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1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4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7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3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6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9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2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1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4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47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3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6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9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2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5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8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71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74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8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Database</a:t>
            </a:r>
          </a:p>
          <a:p>
            <a:pPr lvl="1"/>
            <a:r>
              <a:rPr lang="en-US" dirty="0" smtClean="0"/>
              <a:t>1 table with million records</a:t>
            </a:r>
          </a:p>
          <a:p>
            <a:pPr lvl="1"/>
            <a:r>
              <a:rPr lang="en-US" dirty="0" smtClean="0"/>
              <a:t>Each record = 1 cache line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Transactions</a:t>
            </a:r>
          </a:p>
          <a:p>
            <a:pPr lvl="1"/>
            <a:r>
              <a:rPr lang="en-US" dirty="0" smtClean="0"/>
              <a:t>Operate on a random record</a:t>
            </a:r>
          </a:p>
          <a:p>
            <a:pPr lvl="1"/>
            <a:r>
              <a:rPr lang="en-US" dirty="0" smtClean="0"/>
              <a:t>Varying number of read-only/write-only/read-write fields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Analytics</a:t>
            </a:r>
          </a:p>
          <a:p>
            <a:pPr lvl="1"/>
            <a:r>
              <a:rPr lang="en-US" dirty="0" smtClean="0"/>
              <a:t>Sum of k columns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Hybrid</a:t>
            </a:r>
          </a:p>
          <a:p>
            <a:pPr lvl="1"/>
            <a:r>
              <a:rPr lang="en-US" dirty="0" smtClean="0"/>
              <a:t>Transactions thread: random records with 1 read-only, 1 write-only</a:t>
            </a:r>
          </a:p>
          <a:p>
            <a:pPr lvl="1"/>
            <a:r>
              <a:rPr lang="en-US" dirty="0" smtClean="0"/>
              <a:t>Analytics thread: sum of one column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7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throughput and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607705"/>
              </p:ext>
            </p:extLst>
          </p:nvPr>
        </p:nvGraphicFramePr>
        <p:xfrm>
          <a:off x="2055480" y="1905000"/>
          <a:ext cx="2286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248044"/>
              </p:ext>
            </p:extLst>
          </p:nvPr>
        </p:nvGraphicFramePr>
        <p:xfrm>
          <a:off x="5629019" y="1905000"/>
          <a:ext cx="2286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869156" y="3582290"/>
            <a:ext cx="4657725" cy="10895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Throughput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(millions/second)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2852579" y="3628165"/>
            <a:ext cx="4657725" cy="9787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00000"/>
                </a:solidFill>
              </a:rPr>
              <a:t>Energy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(mJ for 10000 trans.)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30229" y="1015425"/>
            <a:ext cx="1986228" cy="584775"/>
            <a:chOff x="830229" y="914400"/>
            <a:chExt cx="1986228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1192486" y="914400"/>
              <a:ext cx="16239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Row Store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30229" y="1059773"/>
              <a:ext cx="294028" cy="2940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67400" y="1015425"/>
            <a:ext cx="1837367" cy="584775"/>
            <a:chOff x="5867400" y="914400"/>
            <a:chExt cx="1837367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6208715" y="914400"/>
              <a:ext cx="14960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GS-DRAM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67400" y="1059773"/>
              <a:ext cx="294028" cy="2940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20891" y="1015425"/>
            <a:ext cx="2442076" cy="584775"/>
            <a:chOff x="2819400" y="914400"/>
            <a:chExt cx="2442076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3172955" y="914400"/>
              <a:ext cx="20885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Column Store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819400" y="1059773"/>
              <a:ext cx="294028" cy="2940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76600" y="2362200"/>
            <a:ext cx="482824" cy="2819400"/>
            <a:chOff x="3276600" y="2362200"/>
            <a:chExt cx="482824" cy="2819400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3505200" y="2895600"/>
              <a:ext cx="0" cy="228600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276600" y="236220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3X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15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 animBg="0"/>
        </p:bldSub>
      </p:bldGraphic>
      <p:bldGraphic spid="6" grpId="0">
        <p:bldSub>
          <a:bldChart bld="category" animBg="0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performance and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30229" y="1015425"/>
            <a:ext cx="1986228" cy="584775"/>
            <a:chOff x="830229" y="914400"/>
            <a:chExt cx="1986228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1192486" y="914400"/>
              <a:ext cx="16239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Row Store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30229" y="1059773"/>
              <a:ext cx="294028" cy="2940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867400" y="1015425"/>
            <a:ext cx="1837367" cy="584775"/>
            <a:chOff x="5867400" y="914400"/>
            <a:chExt cx="1837367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6208715" y="914400"/>
              <a:ext cx="14960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GS-DRAM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867400" y="1059773"/>
              <a:ext cx="294028" cy="2940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120891" y="1015425"/>
            <a:ext cx="2442076" cy="584775"/>
            <a:chOff x="2819400" y="914400"/>
            <a:chExt cx="2442076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3172955" y="914400"/>
              <a:ext cx="20885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Column Store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819400" y="1059773"/>
              <a:ext cx="294028" cy="2940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496066"/>
              </p:ext>
            </p:extLst>
          </p:nvPr>
        </p:nvGraphicFramePr>
        <p:xfrm>
          <a:off x="1752090" y="2008695"/>
          <a:ext cx="2619663" cy="45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696615"/>
              </p:ext>
            </p:extLst>
          </p:nvPr>
        </p:nvGraphicFramePr>
        <p:xfrm>
          <a:off x="5095452" y="2008695"/>
          <a:ext cx="2624328" cy="4517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 rot="16200000">
            <a:off x="-862696" y="3767823"/>
            <a:ext cx="46577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</a:rPr>
              <a:t>Execution Time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(mSec)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2650442" y="3758298"/>
            <a:ext cx="46577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</a:rPr>
              <a:t>Energy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(mJ)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657600" y="2524780"/>
            <a:ext cx="482824" cy="2047220"/>
            <a:chOff x="3657600" y="2524780"/>
            <a:chExt cx="482824" cy="204722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86200" y="2971800"/>
              <a:ext cx="0" cy="160020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657600" y="2524780"/>
              <a:ext cx="4828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2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24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Chart bld="category" animBg="0"/>
        </p:bldSub>
      </p:bldGraphic>
      <p:bldGraphic spid="19" grpId="0">
        <p:bldSub>
          <a:bldChart bld="category" animBg="0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thesis is that</a:t>
            </a:r>
          </a:p>
          <a:p>
            <a:pPr algn="just"/>
            <a:endParaRPr lang="en-US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exploiting the untapped potential of existing hardware structures (processor and DRAM) by </a:t>
            </a:r>
            <a:r>
              <a:rPr lang="en-US" sz="3600" b="1" i="1" dirty="0" smtClean="0">
                <a:solidFill>
                  <a:schemeClr val="accent2"/>
                </a:solidFill>
              </a:rPr>
              <a:t>augmenting them with simple, low-cost features </a:t>
            </a:r>
            <a:r>
              <a:rPr lang="en-US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enable </a:t>
            </a:r>
            <a:r>
              <a:rPr lang="en-US" sz="3600" b="1" i="1" dirty="0">
                <a:solidFill>
                  <a:schemeClr val="accent3"/>
                </a:solidFill>
              </a:rPr>
              <a:t>significant</a:t>
            </a:r>
            <a:r>
              <a:rPr lang="en-US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3"/>
                </a:solidFill>
              </a:rPr>
              <a:t>improvement in the efficiency</a:t>
            </a:r>
            <a:r>
              <a:rPr lang="en-US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different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420158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Transactions/Analytical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574135"/>
              </p:ext>
            </p:extLst>
          </p:nvPr>
        </p:nvGraphicFramePr>
        <p:xfrm>
          <a:off x="5562600" y="1533525"/>
          <a:ext cx="2902744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324521"/>
              </p:ext>
            </p:extLst>
          </p:nvPr>
        </p:nvGraphicFramePr>
        <p:xfrm>
          <a:off x="1295400" y="1676400"/>
          <a:ext cx="2819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605771" y="3529698"/>
            <a:ext cx="46577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C00000"/>
                </a:solidFill>
              </a:rPr>
              <a:t>Execution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Time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(mSec)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1555497" y="3308098"/>
            <a:ext cx="4657725" cy="10895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Throughput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(millions/second)</a:t>
            </a:r>
            <a:endParaRPr lang="en-US" sz="36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0229" y="1015425"/>
            <a:ext cx="1986228" cy="584775"/>
            <a:chOff x="830229" y="914400"/>
            <a:chExt cx="1986228" cy="584775"/>
          </a:xfrm>
        </p:grpSpPr>
        <p:sp>
          <p:nvSpPr>
            <p:cNvPr id="10" name="TextBox 9"/>
            <p:cNvSpPr txBox="1"/>
            <p:nvPr/>
          </p:nvSpPr>
          <p:spPr>
            <a:xfrm>
              <a:off x="1192486" y="914400"/>
              <a:ext cx="16239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Row Store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0229" y="1059773"/>
              <a:ext cx="294028" cy="29402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7400" y="1015425"/>
            <a:ext cx="1837367" cy="584775"/>
            <a:chOff x="5867400" y="914400"/>
            <a:chExt cx="1837367" cy="584775"/>
          </a:xfrm>
        </p:grpSpPr>
        <p:sp>
          <p:nvSpPr>
            <p:cNvPr id="13" name="TextBox 12"/>
            <p:cNvSpPr txBox="1"/>
            <p:nvPr/>
          </p:nvSpPr>
          <p:spPr>
            <a:xfrm>
              <a:off x="6208715" y="914400"/>
              <a:ext cx="149605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GS-DRAM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867400" y="1059773"/>
              <a:ext cx="294028" cy="29402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20891" y="1015425"/>
            <a:ext cx="2442076" cy="584775"/>
            <a:chOff x="2819400" y="914400"/>
            <a:chExt cx="2442076" cy="584775"/>
          </a:xfrm>
        </p:grpSpPr>
        <p:sp>
          <p:nvSpPr>
            <p:cNvPr id="16" name="TextBox 15"/>
            <p:cNvSpPr txBox="1"/>
            <p:nvPr/>
          </p:nvSpPr>
          <p:spPr>
            <a:xfrm>
              <a:off x="3172955" y="914400"/>
              <a:ext cx="20885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Column Store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819400" y="1059773"/>
              <a:ext cx="294028" cy="2940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742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  <p:bldGraphic spid="6" grpId="0">
        <p:bldSub>
          <a:bldChart bld="series" animBg="0"/>
        </p:bldSub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049482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Page Overlays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efficient fine-grained memory management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RowClone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Buddy 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in-DRAM bulk copy + bitwise operations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24384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Gather-Scatter DRAM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accelerating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strided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access patterns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51816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Dirty-Block Index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maintaining coherence of dirty blocks</a:t>
            </a:r>
          </a:p>
        </p:txBody>
      </p:sp>
    </p:spTree>
    <p:extLst>
      <p:ext uri="{BB962C8B-B14F-4D97-AF65-F5344CB8AC3E}">
        <p14:creationId xmlns:p14="http://schemas.microsoft.com/office/powerpoint/2010/main" val="1675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Today, DRAM is just a storage device!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31620" y="2286000"/>
            <a:ext cx="1981200" cy="2057400"/>
          </a:xfrm>
          <a:prstGeom prst="roundRect">
            <a:avLst>
              <a:gd name="adj" fmla="val 8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Processor</a:t>
            </a:r>
            <a:endParaRPr lang="en-US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256020" y="1371600"/>
            <a:ext cx="1516380" cy="3886200"/>
          </a:xfrm>
          <a:prstGeom prst="roundRect">
            <a:avLst>
              <a:gd name="adj" fmla="val 6667"/>
            </a:avLst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3589020" y="2781300"/>
            <a:ext cx="2590800" cy="1066800"/>
          </a:xfrm>
          <a:prstGeom prst="leftRightArrow">
            <a:avLst>
              <a:gd name="adj1" fmla="val 60827"/>
              <a:gd name="adj2" fmla="val 2714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Channel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198620" y="1981200"/>
            <a:ext cx="1981200" cy="762000"/>
          </a:xfrm>
          <a:prstGeom prst="rightArrow">
            <a:avLst>
              <a:gd name="adj1" fmla="val 67500"/>
              <a:gd name="adj2" fmla="val 3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(64B)</a:t>
            </a:r>
          </a:p>
        </p:txBody>
      </p:sp>
      <p:sp>
        <p:nvSpPr>
          <p:cNvPr id="12" name="Right Arrow 11"/>
          <p:cNvSpPr/>
          <p:nvPr/>
        </p:nvSpPr>
        <p:spPr>
          <a:xfrm flipH="1">
            <a:off x="4114800" y="3810000"/>
            <a:ext cx="1981200" cy="762000"/>
          </a:xfrm>
          <a:prstGeom prst="rightArrow">
            <a:avLst>
              <a:gd name="adj1" fmla="val 67500"/>
              <a:gd name="adj2" fmla="val 27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(64B)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8713" y="5791200"/>
            <a:ext cx="7454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Bulk data operations =&gt; many data transfers</a:t>
            </a:r>
            <a:endParaRPr lang="en-US" sz="36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9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Connector 104"/>
          <p:cNvCxnSpPr/>
          <p:nvPr/>
        </p:nvCxnSpPr>
        <p:spPr>
          <a:xfrm>
            <a:off x="2895600" y="1981200"/>
            <a:ext cx="516255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154304" y="990600"/>
            <a:ext cx="0" cy="198120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a DRAM Chip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905000" y="4876800"/>
            <a:ext cx="6400800" cy="1524000"/>
            <a:chOff x="1905000" y="4876800"/>
            <a:chExt cx="6400800" cy="1524000"/>
          </a:xfrm>
        </p:grpSpPr>
        <p:sp>
          <p:nvSpPr>
            <p:cNvPr id="5" name="Rounded Rectangle 4"/>
            <p:cNvSpPr/>
            <p:nvPr/>
          </p:nvSpPr>
          <p:spPr>
            <a:xfrm>
              <a:off x="1905000" y="4876800"/>
              <a:ext cx="6400800" cy="1524000"/>
            </a:xfrm>
            <a:prstGeom prst="roundRect">
              <a:avLst>
                <a:gd name="adj" fmla="val 7500"/>
              </a:avLst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209800" y="5257800"/>
              <a:ext cx="5825490" cy="1066800"/>
              <a:chOff x="2209800" y="4800600"/>
              <a:chExt cx="5825490" cy="10668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22098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87274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54711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20243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43306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60960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677037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42569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66" name="Rounded Rectangle 65"/>
          <p:cNvSpPr/>
          <p:nvPr/>
        </p:nvSpPr>
        <p:spPr>
          <a:xfrm>
            <a:off x="4886979" y="1828800"/>
            <a:ext cx="533400" cy="304800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872740" y="990600"/>
            <a:ext cx="5185410" cy="2895600"/>
            <a:chOff x="2872740" y="990600"/>
            <a:chExt cx="5185410" cy="2895600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2895600" y="34290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872740" y="12192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2895600" y="23622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895600" y="27432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39" idx="0"/>
            </p:cNvCxnSpPr>
            <p:nvPr/>
          </p:nvCxnSpPr>
          <p:spPr>
            <a:xfrm flipV="1">
              <a:off x="3324879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3962400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4544079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6400800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6982479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7620000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30581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6677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2773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1061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7157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3253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058179" y="2590800"/>
              <a:ext cx="4800600" cy="304800"/>
              <a:chOff x="2362200" y="4495800"/>
              <a:chExt cx="4800600" cy="533400"/>
            </a:xfrm>
            <a:solidFill>
              <a:schemeClr val="accent6"/>
            </a:solidFill>
          </p:grpSpPr>
          <p:sp>
            <p:nvSpPr>
              <p:cNvPr id="79" name="Rounded Rectangle 78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058179" y="2209800"/>
              <a:ext cx="4800600" cy="304800"/>
              <a:chOff x="2362200" y="4495800"/>
              <a:chExt cx="4800600" cy="533400"/>
            </a:xfrm>
            <a:solidFill>
              <a:schemeClr val="accent6"/>
            </a:solidFill>
          </p:grpSpPr>
          <p:sp>
            <p:nvSpPr>
              <p:cNvPr id="71" name="Rounded Rectangle 70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3" name="Rounded Rectangle 62"/>
            <p:cNvSpPr/>
            <p:nvPr/>
          </p:nvSpPr>
          <p:spPr>
            <a:xfrm>
              <a:off x="30581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6677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2773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61061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7157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73253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058179" y="1066800"/>
              <a:ext cx="4800600" cy="304800"/>
              <a:chOff x="2362200" y="4495800"/>
              <a:chExt cx="4800600" cy="533400"/>
            </a:xfrm>
            <a:solidFill>
              <a:schemeClr val="accent6"/>
            </a:solidFill>
          </p:grpSpPr>
          <p:sp>
            <p:nvSpPr>
              <p:cNvPr id="55" name="Rounded Rectangle 54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5400000">
              <a:off x="7076341" y="132941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5400000">
              <a:off x="3428920" y="13477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 rot="5400000">
              <a:off x="5267899" y="135316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476061" y="28194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476061" y="214378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86400" y="9906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45379" y="990600"/>
            <a:ext cx="2550221" cy="1905000"/>
            <a:chOff x="345379" y="990600"/>
            <a:chExt cx="2550221" cy="1905000"/>
          </a:xfrm>
        </p:grpSpPr>
        <p:sp>
          <p:nvSpPr>
            <p:cNvPr id="112" name="TextBox 111"/>
            <p:cNvSpPr txBox="1"/>
            <p:nvPr/>
          </p:nvSpPr>
          <p:spPr>
            <a:xfrm>
              <a:off x="345379" y="1524000"/>
              <a:ext cx="186442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2D Array</a:t>
              </a:r>
            </a:p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of DRAM Cells</a:t>
              </a:r>
            </a:p>
          </p:txBody>
        </p:sp>
        <p:cxnSp>
          <p:nvCxnSpPr>
            <p:cNvPr id="113" name="Straight Connector 112"/>
            <p:cNvCxnSpPr/>
            <p:nvPr/>
          </p:nvCxnSpPr>
          <p:spPr>
            <a:xfrm flipH="1">
              <a:off x="1905000" y="990600"/>
              <a:ext cx="914401" cy="60042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1905000" y="2514600"/>
              <a:ext cx="990600" cy="3810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52400" y="3169636"/>
            <a:ext cx="2677262" cy="523220"/>
            <a:chOff x="195478" y="3169636"/>
            <a:chExt cx="2677262" cy="523220"/>
          </a:xfrm>
        </p:grpSpPr>
        <p:sp>
          <p:nvSpPr>
            <p:cNvPr id="121" name="TextBox 120"/>
            <p:cNvSpPr txBox="1"/>
            <p:nvPr/>
          </p:nvSpPr>
          <p:spPr>
            <a:xfrm>
              <a:off x="195478" y="3169636"/>
              <a:ext cx="22429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amplifiers</a:t>
              </a:r>
            </a:p>
          </p:txBody>
        </p:sp>
        <p:cxnSp>
          <p:nvCxnSpPr>
            <p:cNvPr id="123" name="Straight Arrow Connector 122"/>
            <p:cNvCxnSpPr>
              <a:stCxn id="121" idx="3"/>
            </p:cNvCxnSpPr>
            <p:nvPr/>
          </p:nvCxnSpPr>
          <p:spPr>
            <a:xfrm>
              <a:off x="2438400" y="3431246"/>
              <a:ext cx="434340" cy="0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le 41"/>
          <p:cNvSpPr/>
          <p:nvPr/>
        </p:nvSpPr>
        <p:spPr>
          <a:xfrm>
            <a:off x="4886979" y="2971800"/>
            <a:ext cx="533400" cy="914400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3058179" y="3886200"/>
            <a:ext cx="4977111" cy="1981200"/>
            <a:chOff x="3058179" y="3962400"/>
            <a:chExt cx="4977111" cy="1981200"/>
          </a:xfrm>
        </p:grpSpPr>
        <p:cxnSp>
          <p:nvCxnSpPr>
            <p:cNvPr id="99" name="Straight Connector 98"/>
            <p:cNvCxnSpPr/>
            <p:nvPr/>
          </p:nvCxnSpPr>
          <p:spPr>
            <a:xfrm flipH="1" flipV="1">
              <a:off x="3058179" y="3962400"/>
              <a:ext cx="1144251" cy="1295400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4812030" y="3962400"/>
              <a:ext cx="3223260" cy="1295400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5257800"/>
              <a:ext cx="685800" cy="685800"/>
            </a:xfrm>
            <a:prstGeom prst="rect">
              <a:avLst/>
            </a:prstGeom>
          </p:spPr>
        </p:pic>
      </p:grpSp>
      <p:sp>
        <p:nvSpPr>
          <p:cNvPr id="7" name="Right Arrow 6"/>
          <p:cNvSpPr/>
          <p:nvPr/>
        </p:nvSpPr>
        <p:spPr>
          <a:xfrm>
            <a:off x="5344178" y="3295650"/>
            <a:ext cx="2275821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ight Arrow 94"/>
          <p:cNvSpPr/>
          <p:nvPr/>
        </p:nvSpPr>
        <p:spPr>
          <a:xfrm flipH="1">
            <a:off x="3200401" y="3295650"/>
            <a:ext cx="1752600" cy="2286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23848" y="3429000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8KB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42" grpId="0" animBg="1"/>
      <p:bldP spid="7" grpId="0" animBg="1"/>
      <p:bldP spid="95" grpId="0" animBg="1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Cell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257800" y="4419600"/>
            <a:ext cx="1143000" cy="1143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 Amp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3425" y="259080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667000" y="2590800"/>
            <a:ext cx="1295400" cy="914400"/>
            <a:chOff x="1295400" y="2438400"/>
            <a:chExt cx="1295400" cy="914400"/>
          </a:xfrm>
        </p:grpSpPr>
        <p:grpSp>
          <p:nvGrpSpPr>
            <p:cNvPr id="19" name="Group 18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Elbow Connector 16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305300" y="2514600"/>
            <a:ext cx="914400" cy="533400"/>
            <a:chOff x="2933700" y="2362200"/>
            <a:chExt cx="914400" cy="5334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>
            <a:off x="3962400" y="304800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0"/>
          </p:cNvCxnSpPr>
          <p:nvPr/>
        </p:nvCxnSpPr>
        <p:spPr>
          <a:xfrm flipV="1">
            <a:off x="5829300" y="2362200"/>
            <a:ext cx="0" cy="205740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19700" y="304800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62200" y="190500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62500" y="1905000"/>
            <a:ext cx="0" cy="6096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" idx="1"/>
          </p:cNvCxnSpPr>
          <p:nvPr/>
        </p:nvCxnSpPr>
        <p:spPr>
          <a:xfrm flipH="1">
            <a:off x="2362200" y="4991100"/>
            <a:ext cx="28956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99327" y="4963180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enable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69487" y="2387025"/>
            <a:ext cx="1085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bitline</a:t>
            </a:r>
            <a:endParaRPr lang="en-US" sz="32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25312" y="1381780"/>
            <a:ext cx="1408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wordline</a:t>
            </a:r>
            <a:endParaRPr lang="en-US" sz="32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38205" y="2438400"/>
            <a:ext cx="1462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capacitor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67175" y="3094470"/>
            <a:ext cx="153662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3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ccess transistor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5436885" y="5955015"/>
            <a:ext cx="78483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26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5592935" y="1838980"/>
            <a:ext cx="134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 </a:t>
            </a:r>
            <a:r>
              <a:rPr lang="en-US" sz="2800" b="1" dirty="0" smtClean="0">
                <a:solidFill>
                  <a:srgbClr val="C00000"/>
                </a:solidFill>
              </a:rPr>
              <a:t>+ </a:t>
            </a:r>
            <a:r>
              <a:rPr lang="el-GR" sz="2800" b="1" dirty="0" smtClean="0">
                <a:solidFill>
                  <a:srgbClr val="C00000"/>
                </a:solidFill>
              </a:rPr>
              <a:t>δ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76600" y="259080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Cell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3425" y="2895600"/>
            <a:ext cx="4572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667000" y="2590800"/>
            <a:ext cx="1295400" cy="914400"/>
            <a:chOff x="1295400" y="2438400"/>
            <a:chExt cx="1295400" cy="914400"/>
          </a:xfrm>
        </p:grpSpPr>
        <p:grpSp>
          <p:nvGrpSpPr>
            <p:cNvPr id="19" name="Group 18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Elbow Connector 16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305300" y="2514600"/>
            <a:ext cx="914400" cy="533400"/>
            <a:chOff x="2933700" y="2362200"/>
            <a:chExt cx="914400" cy="5334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>
            <a:off x="3962400" y="304800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0"/>
          </p:cNvCxnSpPr>
          <p:nvPr/>
        </p:nvCxnSpPr>
        <p:spPr>
          <a:xfrm flipV="1">
            <a:off x="5829300" y="2362200"/>
            <a:ext cx="0" cy="205740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19700" y="304800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62200" y="190500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62500" y="1905000"/>
            <a:ext cx="0" cy="6096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" idx="1"/>
          </p:cNvCxnSpPr>
          <p:nvPr/>
        </p:nvCxnSpPr>
        <p:spPr>
          <a:xfrm flipH="1">
            <a:off x="2362200" y="4991100"/>
            <a:ext cx="28956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99327" y="4963180"/>
            <a:ext cx="1122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enable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869487" y="2387025"/>
            <a:ext cx="1085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bg1">
                    <a:lumMod val="65000"/>
                  </a:schemeClr>
                </a:solidFill>
              </a:rPr>
              <a:t>bitline</a:t>
            </a:r>
            <a:endParaRPr lang="en-US" sz="3200" b="1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25312" y="1381780"/>
            <a:ext cx="1408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bg1">
                    <a:lumMod val="65000"/>
                  </a:schemeClr>
                </a:solidFill>
              </a:rPr>
              <a:t>wordline</a:t>
            </a:r>
            <a:endParaRPr lang="en-US" sz="3200" b="1" i="1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38205" y="2438400"/>
            <a:ext cx="1462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capacitor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67175" y="3094470"/>
            <a:ext cx="1536628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b="1" i="1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ccess transistor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0" y="164339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03812" y="1838980"/>
            <a:ext cx="873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05000" y="47345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05000" y="47244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05000" y="16103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62600" y="1838980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DD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2362200" y="1905000"/>
            <a:ext cx="29718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62400" y="3048000"/>
            <a:ext cx="3429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19700" y="3048000"/>
            <a:ext cx="609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362200" y="4991100"/>
            <a:ext cx="2895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1394936"/>
            <a:ext cx="130029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r</a:t>
            </a:r>
            <a:r>
              <a:rPr lang="en-US" sz="2800" b="1" dirty="0" smtClean="0">
                <a:solidFill>
                  <a:srgbClr val="C00000"/>
                </a:solidFill>
              </a:rPr>
              <a:t>aise </a:t>
            </a:r>
            <a:r>
              <a:rPr lang="en-US" sz="2800" b="1" dirty="0" err="1" smtClean="0">
                <a:solidFill>
                  <a:srgbClr val="C00000"/>
                </a:solidFill>
              </a:rPr>
              <a:t>wordline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52600" y="5075670"/>
            <a:ext cx="15466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enable sense amp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514198" y="3086101"/>
            <a:ext cx="3477402" cy="1028699"/>
            <a:chOff x="5514198" y="3086101"/>
            <a:chExt cx="3477402" cy="1028699"/>
          </a:xfrm>
        </p:grpSpPr>
        <p:sp>
          <p:nvSpPr>
            <p:cNvPr id="53" name="TextBox 52"/>
            <p:cNvSpPr txBox="1"/>
            <p:nvPr/>
          </p:nvSpPr>
          <p:spPr>
            <a:xfrm>
              <a:off x="7157910" y="3246870"/>
              <a:ext cx="1833690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b="1" dirty="0" smtClean="0">
                  <a:solidFill>
                    <a:srgbClr val="C00000"/>
                  </a:solidFill>
                </a:rPr>
                <a:t>connects cell to </a:t>
              </a:r>
              <a:r>
                <a:rPr lang="en-US" sz="2800" b="1" dirty="0" err="1" smtClean="0">
                  <a:solidFill>
                    <a:srgbClr val="C00000"/>
                  </a:solidFill>
                </a:rPr>
                <a:t>bitline</a:t>
              </a:r>
              <a:endParaRPr lang="en-US" sz="28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13" name="Curved Connector 12"/>
            <p:cNvCxnSpPr>
              <a:stCxn id="53" idx="1"/>
            </p:cNvCxnSpPr>
            <p:nvPr/>
          </p:nvCxnSpPr>
          <p:spPr>
            <a:xfrm rot="10800000">
              <a:off x="5514198" y="3086101"/>
              <a:ext cx="1643713" cy="594735"/>
            </a:xfrm>
            <a:prstGeom prst="curvedConnector2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52400" y="3094470"/>
            <a:ext cx="3352800" cy="1583460"/>
            <a:chOff x="152400" y="3094470"/>
            <a:chExt cx="3352800" cy="1583460"/>
          </a:xfrm>
        </p:grpSpPr>
        <p:sp>
          <p:nvSpPr>
            <p:cNvPr id="54" name="TextBox 53"/>
            <p:cNvSpPr txBox="1"/>
            <p:nvPr/>
          </p:nvSpPr>
          <p:spPr>
            <a:xfrm>
              <a:off x="152400" y="3810000"/>
              <a:ext cx="2240702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 smtClean="0">
                  <a:solidFill>
                    <a:srgbClr val="C00000"/>
                  </a:solidFill>
                </a:rPr>
                <a:t>cell loses charge to </a:t>
              </a:r>
              <a:r>
                <a:rPr lang="en-US" sz="2800" b="1" dirty="0" err="1" smtClean="0">
                  <a:solidFill>
                    <a:srgbClr val="C00000"/>
                  </a:solidFill>
                </a:rPr>
                <a:t>bitline</a:t>
              </a:r>
              <a:endParaRPr lang="en-US" sz="2800" b="1" dirty="0" smtClean="0">
                <a:solidFill>
                  <a:srgbClr val="C00000"/>
                </a:solidFill>
              </a:endParaRPr>
            </a:p>
          </p:txBody>
        </p:sp>
        <p:cxnSp>
          <p:nvCxnSpPr>
            <p:cNvPr id="62" name="Curved Connector 61"/>
            <p:cNvCxnSpPr>
              <a:stCxn id="54" idx="3"/>
            </p:cNvCxnSpPr>
            <p:nvPr/>
          </p:nvCxnSpPr>
          <p:spPr>
            <a:xfrm flipV="1">
              <a:off x="2393102" y="3094470"/>
              <a:ext cx="1112098" cy="1149495"/>
            </a:xfrm>
            <a:prstGeom prst="curvedConnector2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 flipV="1">
            <a:off x="5943600" y="3048000"/>
            <a:ext cx="0" cy="137160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52400" y="3086100"/>
            <a:ext cx="3352800" cy="1583458"/>
            <a:chOff x="152400" y="3094472"/>
            <a:chExt cx="3352800" cy="1583458"/>
          </a:xfrm>
        </p:grpSpPr>
        <p:sp>
          <p:nvSpPr>
            <p:cNvPr id="64" name="TextBox 63"/>
            <p:cNvSpPr txBox="1"/>
            <p:nvPr/>
          </p:nvSpPr>
          <p:spPr>
            <a:xfrm>
              <a:off x="152400" y="3810000"/>
              <a:ext cx="2240702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 smtClean="0">
                  <a:solidFill>
                    <a:srgbClr val="C00000"/>
                  </a:solidFill>
                </a:rPr>
                <a:t>cell regains charge</a:t>
              </a:r>
            </a:p>
          </p:txBody>
        </p:sp>
        <p:cxnSp>
          <p:nvCxnSpPr>
            <p:cNvPr id="65" name="Curved Connector 64"/>
            <p:cNvCxnSpPr>
              <a:stCxn id="64" idx="3"/>
            </p:cNvCxnSpPr>
            <p:nvPr/>
          </p:nvCxnSpPr>
          <p:spPr>
            <a:xfrm flipV="1">
              <a:off x="2393102" y="3094472"/>
              <a:ext cx="1112098" cy="1149493"/>
            </a:xfrm>
            <a:prstGeom prst="curvedConnector2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ounded Rectangle 4"/>
          <p:cNvSpPr/>
          <p:nvPr/>
        </p:nvSpPr>
        <p:spPr>
          <a:xfrm>
            <a:off x="5257800" y="4419600"/>
            <a:ext cx="1143000" cy="1143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 Amp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263568" y="822835"/>
            <a:ext cx="2599310" cy="1016145"/>
            <a:chOff x="6263584" y="3246870"/>
            <a:chExt cx="2599310" cy="1016145"/>
          </a:xfrm>
        </p:grpSpPr>
        <p:sp>
          <p:nvSpPr>
            <p:cNvPr id="69" name="TextBox 68"/>
            <p:cNvSpPr txBox="1"/>
            <p:nvPr/>
          </p:nvSpPr>
          <p:spPr>
            <a:xfrm>
              <a:off x="6858016" y="3246870"/>
              <a:ext cx="2004878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b="1" dirty="0" smtClean="0">
                  <a:solidFill>
                    <a:srgbClr val="C00000"/>
                  </a:solidFill>
                </a:rPr>
                <a:t>deviation in </a:t>
              </a:r>
              <a:r>
                <a:rPr lang="en-US" sz="2800" b="1" dirty="0" err="1" smtClean="0">
                  <a:solidFill>
                    <a:srgbClr val="C00000"/>
                  </a:solidFill>
                </a:rPr>
                <a:t>bitline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 voltage</a:t>
              </a:r>
            </a:p>
          </p:txBody>
        </p:sp>
        <p:cxnSp>
          <p:nvCxnSpPr>
            <p:cNvPr id="70" name="Curved Connector 69"/>
            <p:cNvCxnSpPr>
              <a:stCxn id="69" idx="1"/>
              <a:endCxn id="43" idx="0"/>
            </p:cNvCxnSpPr>
            <p:nvPr/>
          </p:nvCxnSpPr>
          <p:spPr>
            <a:xfrm rot="10800000" flipV="1">
              <a:off x="6263584" y="3680835"/>
              <a:ext cx="594432" cy="582180"/>
            </a:xfrm>
            <a:prstGeom prst="curvedConnector2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 rot="5400000">
            <a:off x="5436885" y="5955015"/>
            <a:ext cx="78483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908612" y="5890230"/>
            <a:ext cx="873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989228" y="5890230"/>
            <a:ext cx="33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endParaRPr lang="en-US" sz="2800" b="1" baseline="-25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32" grpId="0" animBg="1"/>
      <p:bldP spid="32" grpId="1" animBg="1"/>
      <p:bldP spid="3" grpId="0"/>
      <p:bldP spid="36" grpId="0"/>
      <p:bldP spid="37" grpId="0"/>
      <p:bldP spid="38" grpId="0"/>
      <p:bldP spid="39" grpId="0"/>
      <p:bldP spid="41" grpId="0"/>
      <p:bldP spid="7" grpId="0"/>
      <p:bldP spid="7" grpId="1"/>
      <p:bldP spid="56" grpId="0"/>
      <p:bldP spid="56" grpId="1"/>
      <p:bldP spid="67" grpId="0"/>
      <p:bldP spid="7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6436025" y="1143000"/>
            <a:ext cx="134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 </a:t>
            </a:r>
            <a:r>
              <a:rPr lang="en-US" sz="2800" b="1" dirty="0" smtClean="0">
                <a:solidFill>
                  <a:srgbClr val="C00000"/>
                </a:solidFill>
              </a:rPr>
              <a:t>+ </a:t>
            </a:r>
            <a:r>
              <a:rPr lang="el-GR" sz="2800" b="1" dirty="0" smtClean="0">
                <a:solidFill>
                  <a:srgbClr val="C00000"/>
                </a:solidFill>
              </a:rPr>
              <a:t>δ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19690" y="177543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RowClone: In-DRAM Bulk Data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6515" y="2080230"/>
            <a:ext cx="4572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10090" y="1775430"/>
            <a:ext cx="1295400" cy="914400"/>
            <a:chOff x="1295400" y="2438400"/>
            <a:chExt cx="1295400" cy="914400"/>
          </a:xfrm>
        </p:grpSpPr>
        <p:grpSp>
          <p:nvGrpSpPr>
            <p:cNvPr id="19" name="Group 18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Elbow Connector 16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148390" y="1699230"/>
            <a:ext cx="914400" cy="533400"/>
            <a:chOff x="2933700" y="2362200"/>
            <a:chExt cx="914400" cy="5334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>
            <a:off x="4805490" y="223263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0"/>
          </p:cNvCxnSpPr>
          <p:nvPr/>
        </p:nvCxnSpPr>
        <p:spPr>
          <a:xfrm flipV="1">
            <a:off x="6672390" y="1752600"/>
            <a:ext cx="0" cy="266700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62790" y="223263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205290" y="143762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605590" y="1427440"/>
            <a:ext cx="0" cy="26161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" idx="1"/>
          </p:cNvCxnSpPr>
          <p:nvPr/>
        </p:nvCxnSpPr>
        <p:spPr>
          <a:xfrm flipH="1">
            <a:off x="3205290" y="4991100"/>
            <a:ext cx="28956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748090" y="117601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46902" y="1143000"/>
            <a:ext cx="873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48090" y="47345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48090" y="47244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8090" y="11430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5690" y="1143000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DD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205290" y="1437620"/>
            <a:ext cx="29718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05490" y="2232630"/>
            <a:ext cx="3429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62790" y="2232630"/>
            <a:ext cx="609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205290" y="4991100"/>
            <a:ext cx="2895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440" y="5075670"/>
            <a:ext cx="15466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enable sense amp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00890" y="4419600"/>
            <a:ext cx="1143000" cy="1143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 Amp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119690" y="342900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510090" y="3429000"/>
            <a:ext cx="1295400" cy="914400"/>
            <a:chOff x="1295400" y="2438400"/>
            <a:chExt cx="1295400" cy="914400"/>
          </a:xfrm>
        </p:grpSpPr>
        <p:grpSp>
          <p:nvGrpSpPr>
            <p:cNvPr id="58" name="Group 57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" name="Elbow Connector 60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148390" y="3352800"/>
            <a:ext cx="914400" cy="533400"/>
            <a:chOff x="2933700" y="2362200"/>
            <a:chExt cx="914400" cy="533400"/>
          </a:xfrm>
        </p:grpSpPr>
        <p:cxnSp>
          <p:nvCxnSpPr>
            <p:cNvPr id="67" name="Straight Connector 66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/>
          <p:cNvCxnSpPr/>
          <p:nvPr/>
        </p:nvCxnSpPr>
        <p:spPr>
          <a:xfrm>
            <a:off x="4805490" y="388620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062790" y="388620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05290" y="309119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605590" y="3081010"/>
            <a:ext cx="0" cy="26161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748090" y="28295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748090" y="279657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3205290" y="3091190"/>
            <a:ext cx="29718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805490" y="3886200"/>
            <a:ext cx="3429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6062790" y="3886200"/>
            <a:ext cx="609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276350" y="1003655"/>
            <a:ext cx="130029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activate</a:t>
            </a:r>
          </a:p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source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14400" y="2713470"/>
            <a:ext cx="168129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activate</a:t>
            </a:r>
          </a:p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destination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914400" y="4191000"/>
            <a:ext cx="3433890" cy="2362090"/>
            <a:chOff x="71310" y="3094474"/>
            <a:chExt cx="3433890" cy="1527652"/>
          </a:xfrm>
        </p:grpSpPr>
        <p:sp>
          <p:nvSpPr>
            <p:cNvPr id="54" name="TextBox 53"/>
            <p:cNvSpPr txBox="1"/>
            <p:nvPr/>
          </p:nvSpPr>
          <p:spPr>
            <a:xfrm>
              <a:off x="71310" y="3810000"/>
              <a:ext cx="2321792" cy="812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en-US" sz="2800" b="1" dirty="0" smtClean="0">
                  <a:solidFill>
                    <a:srgbClr val="C00000"/>
                  </a:solidFill>
                </a:rPr>
                <a:t>data gets copied source to destination</a:t>
              </a:r>
            </a:p>
          </p:txBody>
        </p:sp>
        <p:cxnSp>
          <p:nvCxnSpPr>
            <p:cNvPr id="62" name="Curved Connector 61"/>
            <p:cNvCxnSpPr>
              <a:stCxn id="54" idx="3"/>
            </p:cNvCxnSpPr>
            <p:nvPr/>
          </p:nvCxnSpPr>
          <p:spPr>
            <a:xfrm flipV="1">
              <a:off x="2393102" y="3094474"/>
              <a:ext cx="1112098" cy="1121589"/>
            </a:xfrm>
            <a:prstGeom prst="curvedConnector2">
              <a:avLst/>
            </a:prstGeom>
            <a:ln w="19050">
              <a:solidFill>
                <a:srgbClr val="C0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982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32" grpId="0" animBg="1"/>
      <p:bldP spid="32" grpId="1" animBg="1"/>
      <p:bldP spid="3" grpId="0"/>
      <p:bldP spid="3" grpId="1"/>
      <p:bldP spid="36" grpId="0"/>
      <p:bldP spid="37" grpId="0"/>
      <p:bldP spid="38" grpId="0"/>
      <p:bldP spid="39" grpId="0"/>
      <p:bldP spid="39" grpId="1"/>
      <p:bldP spid="41" grpId="0"/>
      <p:bldP spid="56" grpId="0"/>
      <p:bldP spid="56" grpId="1"/>
      <p:bldP spid="52" grpId="0" animBg="1"/>
      <p:bldP spid="77" grpId="0"/>
      <p:bldP spid="78" grpId="0"/>
      <p:bldP spid="82" grpId="0"/>
      <p:bldP spid="82" grpId="1"/>
      <p:bldP spid="8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/>
          <p:cNvSpPr/>
          <p:nvPr/>
        </p:nvSpPr>
        <p:spPr>
          <a:xfrm>
            <a:off x="4114800" y="167640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36025" y="1143000"/>
            <a:ext cx="134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 </a:t>
            </a:r>
            <a:r>
              <a:rPr lang="en-US" sz="2800" b="1" dirty="0" smtClean="0">
                <a:solidFill>
                  <a:srgbClr val="C00000"/>
                </a:solidFill>
              </a:rPr>
              <a:t>+ </a:t>
            </a:r>
            <a:r>
              <a:rPr lang="el-GR" sz="2800" b="1" dirty="0" smtClean="0">
                <a:solidFill>
                  <a:srgbClr val="C00000"/>
                </a:solidFill>
              </a:rPr>
              <a:t>δ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Triple-Row Activation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6515" y="1981200"/>
            <a:ext cx="4572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510090" y="1676400"/>
            <a:ext cx="1295400" cy="914400"/>
            <a:chOff x="1295400" y="2438400"/>
            <a:chExt cx="1295400" cy="914400"/>
          </a:xfrm>
        </p:grpSpPr>
        <p:grpSp>
          <p:nvGrpSpPr>
            <p:cNvPr id="19" name="Group 18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Elbow Connector 16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148390" y="1600200"/>
            <a:ext cx="914400" cy="533400"/>
            <a:chOff x="2933700" y="2362200"/>
            <a:chExt cx="914400" cy="533400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/>
          <p:nvPr/>
        </p:nvCxnSpPr>
        <p:spPr>
          <a:xfrm>
            <a:off x="4805490" y="213360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0"/>
          </p:cNvCxnSpPr>
          <p:nvPr/>
        </p:nvCxnSpPr>
        <p:spPr>
          <a:xfrm flipV="1">
            <a:off x="6672390" y="1699230"/>
            <a:ext cx="0" cy="355857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062790" y="213360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205290" y="143762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605590" y="1427440"/>
            <a:ext cx="0" cy="172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" idx="1"/>
          </p:cNvCxnSpPr>
          <p:nvPr/>
        </p:nvCxnSpPr>
        <p:spPr>
          <a:xfrm flipH="1">
            <a:off x="3205290" y="5829300"/>
            <a:ext cx="28956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748090" y="117601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46902" y="1143000"/>
            <a:ext cx="873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48090" y="55727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48090" y="55626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8090" y="11430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05690" y="1143000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DD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205290" y="1437620"/>
            <a:ext cx="29718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805490" y="2133600"/>
            <a:ext cx="3429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62790" y="2133600"/>
            <a:ext cx="609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205290" y="5829300"/>
            <a:ext cx="2895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249440" y="5867400"/>
            <a:ext cx="15466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enable sense amp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100890" y="5257800"/>
            <a:ext cx="1143000" cy="1143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 Amp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57200" y="2180649"/>
            <a:ext cx="1704975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activate</a:t>
            </a:r>
          </a:p>
          <a:p>
            <a:pPr algn="r">
              <a:lnSpc>
                <a:spcPct val="9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all three rows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114800" y="304800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111625" y="3352800"/>
            <a:ext cx="4572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3505200" y="3048000"/>
            <a:ext cx="1295400" cy="914400"/>
            <a:chOff x="1295400" y="2438400"/>
            <a:chExt cx="1295400" cy="914400"/>
          </a:xfrm>
        </p:grpSpPr>
        <p:grpSp>
          <p:nvGrpSpPr>
            <p:cNvPr id="87" name="Group 86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91" name="Straight Connector 90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Elbow Connector 89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Connector 87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5143500" y="2971800"/>
            <a:ext cx="914400" cy="533400"/>
            <a:chOff x="2933700" y="2362200"/>
            <a:chExt cx="914400" cy="533400"/>
          </a:xfrm>
        </p:grpSpPr>
        <p:cxnSp>
          <p:nvCxnSpPr>
            <p:cNvPr id="95" name="Straight Connector 94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>
            <a:off x="4800600" y="350520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057900" y="350520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200400" y="280922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600700" y="2799040"/>
            <a:ext cx="0" cy="172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200400" y="2809220"/>
            <a:ext cx="29718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800600" y="3505200"/>
            <a:ext cx="3429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057900" y="3505200"/>
            <a:ext cx="609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4114800" y="451616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111625" y="4820960"/>
            <a:ext cx="4572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505200" y="4516160"/>
            <a:ext cx="1295400" cy="914400"/>
            <a:chOff x="1295400" y="2438400"/>
            <a:chExt cx="1295400" cy="9144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Elbow Connector 113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5143500" y="4439960"/>
            <a:ext cx="914400" cy="533400"/>
            <a:chOff x="2933700" y="2362200"/>
            <a:chExt cx="914400" cy="533400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Connector 124"/>
          <p:cNvCxnSpPr/>
          <p:nvPr/>
        </p:nvCxnSpPr>
        <p:spPr>
          <a:xfrm>
            <a:off x="4800600" y="497336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057900" y="497336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200400" y="427738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5600700" y="4267200"/>
            <a:ext cx="0" cy="172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00400" y="4277380"/>
            <a:ext cx="29718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0600" y="4973360"/>
            <a:ext cx="3429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057900" y="4973360"/>
            <a:ext cx="609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743200" y="254761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743200" y="25146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743200" y="404878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743200" y="401577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993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43" grpId="0"/>
      <p:bldP spid="43" grpId="1"/>
      <p:bldP spid="6" grpId="0" animBg="1"/>
      <p:bldP spid="3" grpId="0"/>
      <p:bldP spid="36" grpId="0"/>
      <p:bldP spid="37" grpId="0"/>
      <p:bldP spid="38" grpId="0"/>
      <p:bldP spid="39" grpId="0"/>
      <p:bldP spid="41" grpId="0"/>
      <p:bldP spid="56" grpId="0"/>
      <p:bldP spid="82" grpId="0"/>
      <p:bldP spid="84" grpId="0" animBg="1"/>
      <p:bldP spid="84" grpId="1" animBg="1"/>
      <p:bldP spid="108" grpId="0" animBg="1"/>
      <p:bldP spid="108" grpId="1" animBg="1"/>
      <p:bldP spid="132" grpId="0"/>
      <p:bldP spid="133" grpId="0"/>
      <p:bldP spid="134" grpId="0"/>
      <p:bldP spid="13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AND/OR Using Triple-Row Activation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59891" y="1671935"/>
            <a:ext cx="1198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Output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457200" y="1964323"/>
            <a:ext cx="8001000" cy="4436477"/>
            <a:chOff x="457200" y="1964323"/>
            <a:chExt cx="8001000" cy="4436477"/>
          </a:xfrm>
        </p:grpSpPr>
        <p:sp>
          <p:nvSpPr>
            <p:cNvPr id="14" name="Rounded Rectangle 13"/>
            <p:cNvSpPr/>
            <p:nvPr/>
          </p:nvSpPr>
          <p:spPr>
            <a:xfrm>
              <a:off x="457200" y="5257800"/>
              <a:ext cx="8001000" cy="1143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tlCol="0" anchor="ctr"/>
            <a:lstStyle/>
            <a:p>
              <a:r>
                <a:rPr lang="en-US" sz="32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Inconsolata" pitchFamily="49" charset="0"/>
                </a:rPr>
                <a:t>Output = AB + BC + CA</a:t>
              </a:r>
            </a:p>
            <a:p>
              <a:endPara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consolata" pitchFamily="49" charset="0"/>
              </a:endParaRPr>
            </a:p>
          </p:txBody>
        </p:sp>
        <p:cxnSp>
          <p:nvCxnSpPr>
            <p:cNvPr id="16" name="Curved Connector 15"/>
            <p:cNvCxnSpPr>
              <a:stCxn id="13" idx="3"/>
              <a:endCxn id="14" idx="0"/>
            </p:cNvCxnSpPr>
            <p:nvPr/>
          </p:nvCxnSpPr>
          <p:spPr>
            <a:xfrm flipH="1">
              <a:off x="4457700" y="1964323"/>
              <a:ext cx="2100468" cy="3293477"/>
            </a:xfrm>
            <a:prstGeom prst="curvedConnector4">
              <a:avLst>
                <a:gd name="adj1" fmla="val -47269"/>
                <a:gd name="adj2" fmla="val 69771"/>
              </a:avLst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Rounded Rectangle 108"/>
          <p:cNvSpPr/>
          <p:nvPr/>
        </p:nvSpPr>
        <p:spPr>
          <a:xfrm>
            <a:off x="685800" y="5791200"/>
            <a:ext cx="7543800" cy="457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tabLst>
                <a:tab pos="1314450" algn="l"/>
              </a:tabLst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consolata" pitchFamily="49" charset="0"/>
              </a:rPr>
              <a:t>	= C (A </a:t>
            </a:r>
            <a:r>
              <a:rPr lang="en-US" sz="3200" b="1" dirty="0" smtClean="0">
                <a:solidFill>
                  <a:srgbClr val="C00000"/>
                </a:solidFill>
                <a:latin typeface="Inconsolata" pitchFamily="49" charset="0"/>
              </a:rPr>
              <a:t>OR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consolata" pitchFamily="49" charset="0"/>
              </a:rPr>
              <a:t> B) + ~C (A </a:t>
            </a:r>
            <a:r>
              <a:rPr lang="en-US" sz="3200" b="1" dirty="0" smtClean="0">
                <a:solidFill>
                  <a:srgbClr val="C00000"/>
                </a:solidFill>
                <a:latin typeface="Inconsolata" pitchFamily="49" charset="0"/>
              </a:rPr>
              <a:t>AND</a:t>
            </a: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nconsolata" pitchFamily="49" charset="0"/>
              </a:rPr>
              <a:t> B) 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2790427" y="1487088"/>
            <a:ext cx="2543573" cy="2703912"/>
            <a:chOff x="2211936" y="1051640"/>
            <a:chExt cx="5031954" cy="5349160"/>
          </a:xfrm>
        </p:grpSpPr>
        <p:sp>
          <p:nvSpPr>
            <p:cNvPr id="134" name="TextBox 133"/>
            <p:cNvSpPr txBox="1"/>
            <p:nvPr/>
          </p:nvSpPr>
          <p:spPr>
            <a:xfrm>
              <a:off x="2668889" y="5562601"/>
              <a:ext cx="495347" cy="547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668889" y="1143000"/>
              <a:ext cx="495347" cy="547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663999" y="2514599"/>
              <a:ext cx="495347" cy="547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663999" y="4015769"/>
              <a:ext cx="495347" cy="5479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114800" y="1676400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45" name="Group 144"/>
            <p:cNvGrpSpPr/>
            <p:nvPr/>
          </p:nvGrpSpPr>
          <p:grpSpPr>
            <a:xfrm>
              <a:off x="3510090" y="1676400"/>
              <a:ext cx="1295400" cy="914400"/>
              <a:chOff x="1295400" y="2438400"/>
              <a:chExt cx="1295400" cy="914400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216" name="Group 215"/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218" name="Straight Connector 217"/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Straight Connector 218"/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7" name="Elbow Connector 216"/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5" name="Straight Connector 214"/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/>
            <p:cNvGrpSpPr/>
            <p:nvPr/>
          </p:nvGrpSpPr>
          <p:grpSpPr>
            <a:xfrm>
              <a:off x="5148390" y="1600200"/>
              <a:ext cx="914400" cy="533400"/>
              <a:chOff x="2933700" y="2362200"/>
              <a:chExt cx="914400" cy="533400"/>
            </a:xfrm>
          </p:grpSpPr>
          <p:cxnSp>
            <p:nvCxnSpPr>
              <p:cNvPr id="208" name="Straight Connector 207"/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7" name="Straight Connector 146"/>
            <p:cNvCxnSpPr/>
            <p:nvPr/>
          </p:nvCxnSpPr>
          <p:spPr>
            <a:xfrm>
              <a:off x="4805490" y="2133600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58" idx="0"/>
            </p:cNvCxnSpPr>
            <p:nvPr/>
          </p:nvCxnSpPr>
          <p:spPr>
            <a:xfrm flipV="1">
              <a:off x="6672390" y="1699230"/>
              <a:ext cx="0" cy="355857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062790" y="2133600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205290" y="1437620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5605590" y="1427440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58" idx="1"/>
            </p:cNvCxnSpPr>
            <p:nvPr/>
          </p:nvCxnSpPr>
          <p:spPr>
            <a:xfrm flipH="1">
              <a:off x="3205290" y="5829300"/>
              <a:ext cx="2895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6288174" y="1051640"/>
              <a:ext cx="815640" cy="669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V</a:t>
              </a:r>
              <a:r>
                <a:rPr lang="en-US" sz="1600" b="1" baseline="-25000" dirty="0" smtClean="0">
                  <a:solidFill>
                    <a:srgbClr val="C00000"/>
                  </a:solidFill>
                </a:rPr>
                <a:t>DD</a:t>
              </a:r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3205290" y="1437620"/>
              <a:ext cx="29718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4805490" y="2133600"/>
              <a:ext cx="3429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062790" y="2133600"/>
              <a:ext cx="609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3205290" y="5829300"/>
              <a:ext cx="2895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ounded Rectangle 157"/>
            <p:cNvSpPr/>
            <p:nvPr/>
          </p:nvSpPr>
          <p:spPr>
            <a:xfrm>
              <a:off x="6100890" y="5257800"/>
              <a:ext cx="1143000" cy="1143000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114800" y="3048000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60" name="Group 159"/>
            <p:cNvGrpSpPr/>
            <p:nvPr/>
          </p:nvGrpSpPr>
          <p:grpSpPr>
            <a:xfrm>
              <a:off x="3505200" y="3048000"/>
              <a:ext cx="1295400" cy="914400"/>
              <a:chOff x="1295400" y="2438400"/>
              <a:chExt cx="1295400" cy="914400"/>
            </a:xfrm>
          </p:grpSpPr>
          <p:grpSp>
            <p:nvGrpSpPr>
              <p:cNvPr id="201" name="Group 200"/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203" name="Group 202"/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205" name="Straight Connector 204"/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4" name="Elbow Connector 203"/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/>
          </p:nvGrpSpPr>
          <p:grpSpPr>
            <a:xfrm>
              <a:off x="5143500" y="2971800"/>
              <a:ext cx="914400" cy="533400"/>
              <a:chOff x="2933700" y="2362200"/>
              <a:chExt cx="914400" cy="533400"/>
            </a:xfrm>
          </p:grpSpPr>
          <p:cxnSp>
            <p:nvCxnSpPr>
              <p:cNvPr id="195" name="Straight Connector 194"/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Straight Connector 161"/>
            <p:cNvCxnSpPr/>
            <p:nvPr/>
          </p:nvCxnSpPr>
          <p:spPr>
            <a:xfrm>
              <a:off x="4800600" y="3505200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057900" y="3505200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3200400" y="2809220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600700" y="2799040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200400" y="2809220"/>
              <a:ext cx="29718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4800600" y="3505200"/>
              <a:ext cx="3429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6057900" y="3505200"/>
              <a:ext cx="609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Rectangle 168"/>
            <p:cNvSpPr/>
            <p:nvPr/>
          </p:nvSpPr>
          <p:spPr>
            <a:xfrm>
              <a:off x="4114800" y="4516160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3505200" y="4516160"/>
              <a:ext cx="1295400" cy="914400"/>
              <a:chOff x="1295400" y="2438400"/>
              <a:chExt cx="1295400" cy="914400"/>
            </a:xfrm>
          </p:grpSpPr>
          <p:grpSp>
            <p:nvGrpSpPr>
              <p:cNvPr id="188" name="Group 187"/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190" name="Group 189"/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192" name="Straight Connector 191"/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91" name="Elbow Connector 190"/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9" name="Straight Connector 188"/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oup 170"/>
            <p:cNvGrpSpPr/>
            <p:nvPr/>
          </p:nvGrpSpPr>
          <p:grpSpPr>
            <a:xfrm>
              <a:off x="5143500" y="4439960"/>
              <a:ext cx="914400" cy="533400"/>
              <a:chOff x="2933700" y="2362200"/>
              <a:chExt cx="914400" cy="533400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>
              <a:off x="4800600" y="4973360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057900" y="4973360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3200400" y="4277380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5600700" y="4267200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3200400" y="4277380"/>
              <a:ext cx="29718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4800600" y="4973360"/>
              <a:ext cx="3429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6057900" y="4973360"/>
              <a:ext cx="6096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2211936" y="1576903"/>
              <a:ext cx="644392" cy="91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2211985" y="2987972"/>
              <a:ext cx="660250" cy="91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233331" y="4588171"/>
              <a:ext cx="606338" cy="913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41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Using the Sense Amplifier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49</a:t>
            </a:fld>
            <a:endParaRPr lang="en-US"/>
          </a:p>
        </p:txBody>
      </p:sp>
      <p:cxnSp>
        <p:nvCxnSpPr>
          <p:cNvPr id="37" name="Straight Connector 36"/>
          <p:cNvCxnSpPr>
            <a:stCxn id="43" idx="0"/>
          </p:cNvCxnSpPr>
          <p:nvPr/>
        </p:nvCxnSpPr>
        <p:spPr>
          <a:xfrm rot="5400000" flipH="1" flipV="1">
            <a:off x="5231115" y="2960385"/>
            <a:ext cx="317757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3" idx="1"/>
          </p:cNvCxnSpPr>
          <p:nvPr/>
        </p:nvCxnSpPr>
        <p:spPr>
          <a:xfrm rot="10800000">
            <a:off x="3352800" y="5120670"/>
            <a:ext cx="28956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248400" y="4549170"/>
            <a:ext cx="1143000" cy="1143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 Amp</a:t>
            </a:r>
          </a:p>
        </p:txBody>
      </p:sp>
      <p:cxnSp>
        <p:nvCxnSpPr>
          <p:cNvPr id="105" name="Straight Connector 104"/>
          <p:cNvCxnSpPr>
            <a:stCxn id="43" idx="2"/>
          </p:cNvCxnSpPr>
          <p:nvPr/>
        </p:nvCxnSpPr>
        <p:spPr>
          <a:xfrm rot="5400000">
            <a:off x="6427485" y="6084585"/>
            <a:ext cx="78483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3333750" y="2687360"/>
            <a:ext cx="3500436" cy="3294338"/>
            <a:chOff x="3333750" y="2687360"/>
            <a:chExt cx="3500436" cy="3294338"/>
          </a:xfrm>
        </p:grpSpPr>
        <p:sp>
          <p:nvSpPr>
            <p:cNvPr id="68" name="Rectangle 67"/>
            <p:cNvSpPr/>
            <p:nvPr/>
          </p:nvSpPr>
          <p:spPr>
            <a:xfrm>
              <a:off x="4262310" y="2936320"/>
              <a:ext cx="457200" cy="914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652710" y="2936320"/>
              <a:ext cx="1295400" cy="914400"/>
              <a:chOff x="1295400" y="2438400"/>
              <a:chExt cx="1295400" cy="914400"/>
            </a:xfrm>
          </p:grpSpPr>
          <p:grpSp>
            <p:nvGrpSpPr>
              <p:cNvPr id="71" name="Group 110"/>
              <p:cNvGrpSpPr/>
              <p:nvPr/>
            </p:nvGrpSpPr>
            <p:grpSpPr>
              <a:xfrm>
                <a:off x="1295400" y="2438400"/>
                <a:ext cx="1063625" cy="914400"/>
                <a:chOff x="2060575" y="2438400"/>
                <a:chExt cx="1063625" cy="914400"/>
              </a:xfrm>
            </p:grpSpPr>
            <p:grpSp>
              <p:nvGrpSpPr>
                <p:cNvPr id="73" name="Group 112"/>
                <p:cNvGrpSpPr/>
                <p:nvPr/>
              </p:nvGrpSpPr>
              <p:grpSpPr>
                <a:xfrm>
                  <a:off x="2667000" y="2438400"/>
                  <a:ext cx="457200" cy="914400"/>
                  <a:chOff x="2667000" y="2438400"/>
                  <a:chExt cx="457200" cy="914400"/>
                </a:xfrm>
              </p:grpSpPr>
              <p:cxnSp>
                <p:nvCxnSpPr>
                  <p:cNvPr id="75" name="Straight Connector 74"/>
                  <p:cNvCxnSpPr/>
                  <p:nvPr/>
                </p:nvCxnSpPr>
                <p:spPr>
                  <a:xfrm flipV="1">
                    <a:off x="31242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flipV="1">
                    <a:off x="2667000" y="24384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2667000" y="3352800"/>
                    <a:ext cx="457200" cy="0"/>
                  </a:xfrm>
                  <a:prstGeom prst="line">
                    <a:avLst/>
                  </a:prstGeom>
                  <a:ln w="28575">
                    <a:solidFill>
                      <a:schemeClr val="accent2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4" name="Elbow Connector 113"/>
                <p:cNvCxnSpPr/>
                <p:nvPr/>
              </p:nvCxnSpPr>
              <p:spPr>
                <a:xfrm rot="10800000" flipV="1">
                  <a:off x="2060575" y="2895600"/>
                  <a:ext cx="606425" cy="457200"/>
                </a:xfrm>
                <a:prstGeom prst="bentConnector2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" name="Straight Connector 71"/>
              <p:cNvCxnSpPr/>
              <p:nvPr/>
            </p:nvCxnSpPr>
            <p:spPr>
              <a:xfrm flipH="1">
                <a:off x="2362203" y="2895600"/>
                <a:ext cx="228597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77"/>
            <p:cNvGrpSpPr/>
            <p:nvPr/>
          </p:nvGrpSpPr>
          <p:grpSpPr>
            <a:xfrm>
              <a:off x="5291010" y="2860120"/>
              <a:ext cx="914400" cy="533400"/>
              <a:chOff x="2933700" y="2362200"/>
              <a:chExt cx="914400" cy="533400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6205410" y="3393520"/>
              <a:ext cx="6096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347910" y="2697540"/>
              <a:ext cx="29718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748210" y="2687360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Group 118"/>
            <p:cNvGrpSpPr/>
            <p:nvPr/>
          </p:nvGrpSpPr>
          <p:grpSpPr>
            <a:xfrm>
              <a:off x="4324350" y="4056337"/>
              <a:ext cx="914400" cy="706160"/>
              <a:chOff x="4419600" y="4094440"/>
              <a:chExt cx="914400" cy="706160"/>
            </a:xfrm>
          </p:grpSpPr>
          <p:grpSp>
            <p:nvGrpSpPr>
              <p:cNvPr id="107" name="Group 106"/>
              <p:cNvGrpSpPr/>
              <p:nvPr/>
            </p:nvGrpSpPr>
            <p:grpSpPr>
              <a:xfrm>
                <a:off x="4419600" y="4267200"/>
                <a:ext cx="914400" cy="533400"/>
                <a:chOff x="2933700" y="2362200"/>
                <a:chExt cx="914400" cy="533400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31242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3657600" y="2438400"/>
                  <a:ext cx="0" cy="4572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flipH="1">
                  <a:off x="3124200" y="24384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H="1">
                  <a:off x="3124200" y="2362200"/>
                  <a:ext cx="5334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36576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933700" y="2895600"/>
                  <a:ext cx="1905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4" name="Straight Connector 113"/>
              <p:cNvCxnSpPr/>
              <p:nvPr/>
            </p:nvCxnSpPr>
            <p:spPr>
              <a:xfrm>
                <a:off x="4876800" y="4094440"/>
                <a:ext cx="0" cy="17276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0" name="Straight Connector 119"/>
            <p:cNvCxnSpPr/>
            <p:nvPr/>
          </p:nvCxnSpPr>
          <p:spPr>
            <a:xfrm>
              <a:off x="3333750" y="4043687"/>
              <a:ext cx="16764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Group 158"/>
            <p:cNvGrpSpPr/>
            <p:nvPr/>
          </p:nvGrpSpPr>
          <p:grpSpPr>
            <a:xfrm>
              <a:off x="4319586" y="3390897"/>
              <a:ext cx="2514600" cy="2590801"/>
              <a:chOff x="4319586" y="3390897"/>
              <a:chExt cx="2514600" cy="2590801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4948110" y="3393520"/>
                <a:ext cx="342900" cy="0"/>
              </a:xfrm>
              <a:prstGeom prst="line">
                <a:avLst/>
              </a:prstGeom>
              <a:ln w="1905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4552950" y="4076697"/>
                <a:ext cx="1371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3714750" y="5372097"/>
                <a:ext cx="12192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4319586" y="5981698"/>
                <a:ext cx="2514600" cy="0"/>
              </a:xfrm>
              <a:prstGeom prst="line">
                <a:avLst/>
              </a:prstGeom>
              <a:ln w="25400">
                <a:solidFill>
                  <a:schemeClr val="tx1">
                    <a:lumMod val="75000"/>
                    <a:lumOff val="2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5" name="TextBox 164"/>
          <p:cNvSpPr txBox="1"/>
          <p:nvPr/>
        </p:nvSpPr>
        <p:spPr>
          <a:xfrm>
            <a:off x="3200400" y="1676400"/>
            <a:ext cx="2887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Dual Contact Cell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10699" y="2362200"/>
            <a:ext cx="2333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wordline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714797" y="3743980"/>
            <a:ext cx="2492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Negation </a:t>
            </a:r>
            <a:r>
              <a:rPr lang="en-U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wordline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2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of this Dissertation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Page Overlays </a:t>
            </a:r>
            <a:r>
              <a:rPr lang="en-US" dirty="0" smtClean="0"/>
              <a:t>– a new virtual memory framework to enable fine-grained memory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accent2"/>
                </a:solidFill>
              </a:rPr>
              <a:t>RowClone</a:t>
            </a:r>
            <a:r>
              <a:rPr lang="en-US" dirty="0" smtClean="0"/>
              <a:t> – a mechanism to perform bulk data copy and initialization completely inside DRAM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Buddy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2"/>
                </a:solidFill>
              </a:rPr>
              <a:t>RAM</a:t>
            </a:r>
            <a:r>
              <a:rPr lang="en-US" dirty="0" smtClean="0"/>
              <a:t> – a mechanism to perform bulk bitwise operations completely inside DRAM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Gather-Scatter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2"/>
                </a:solidFill>
              </a:rPr>
              <a:t>DRAM</a:t>
            </a:r>
            <a:r>
              <a:rPr lang="en-US" dirty="0" smtClean="0"/>
              <a:t> – a mechanism to exploit DRAM architecture to accelerate </a:t>
            </a:r>
            <a:r>
              <a:rPr lang="en-US" dirty="0" err="1" smtClean="0"/>
              <a:t>strided</a:t>
            </a:r>
            <a:r>
              <a:rPr lang="en-US" dirty="0" smtClean="0"/>
              <a:t> access patterns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Dirty-Block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2"/>
                </a:solidFill>
              </a:rPr>
              <a:t>Index</a:t>
            </a:r>
            <a:r>
              <a:rPr lang="en-US" dirty="0" smtClean="0"/>
              <a:t> – a mechanism to restructure dirty bits in on-chip caches to suit queries for dirty 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Using the Sense Amplifier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50</a:t>
            </a:fld>
            <a:endParaRPr lang="en-US"/>
          </a:p>
        </p:txBody>
      </p:sp>
      <p:cxnSp>
        <p:nvCxnSpPr>
          <p:cNvPr id="37" name="Straight Connector 36"/>
          <p:cNvCxnSpPr>
            <a:stCxn id="43" idx="0"/>
          </p:cNvCxnSpPr>
          <p:nvPr/>
        </p:nvCxnSpPr>
        <p:spPr>
          <a:xfrm rot="5400000" flipH="1" flipV="1">
            <a:off x="5231115" y="2960385"/>
            <a:ext cx="317757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3" idx="1"/>
          </p:cNvCxnSpPr>
          <p:nvPr/>
        </p:nvCxnSpPr>
        <p:spPr>
          <a:xfrm rot="10800000">
            <a:off x="3352800" y="5120670"/>
            <a:ext cx="28956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352800" y="5120670"/>
            <a:ext cx="2895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52600" y="4724400"/>
            <a:ext cx="154665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enable sense amp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248400" y="4549170"/>
            <a:ext cx="1143000" cy="114300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 Amp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262310" y="146816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259135" y="1772960"/>
            <a:ext cx="4572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45"/>
          <p:cNvGrpSpPr/>
          <p:nvPr/>
        </p:nvGrpSpPr>
        <p:grpSpPr>
          <a:xfrm>
            <a:off x="3652710" y="1468160"/>
            <a:ext cx="1295400" cy="914400"/>
            <a:chOff x="1295400" y="2438400"/>
            <a:chExt cx="1295400" cy="914400"/>
          </a:xfrm>
        </p:grpSpPr>
        <p:grpSp>
          <p:nvGrpSpPr>
            <p:cNvPr id="5" name="Group 86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6" name="Group 88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Elbow Connector 89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3"/>
          <p:cNvGrpSpPr/>
          <p:nvPr/>
        </p:nvGrpSpPr>
        <p:grpSpPr>
          <a:xfrm>
            <a:off x="5291010" y="1391960"/>
            <a:ext cx="914400" cy="533400"/>
            <a:chOff x="2933700" y="2362200"/>
            <a:chExt cx="914400" cy="533400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/>
          <p:cNvCxnSpPr/>
          <p:nvPr/>
        </p:nvCxnSpPr>
        <p:spPr>
          <a:xfrm>
            <a:off x="4948110" y="1925360"/>
            <a:ext cx="3429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205410" y="192536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347910" y="122938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48210" y="1219200"/>
            <a:ext cx="0" cy="172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347910" y="1229380"/>
            <a:ext cx="29718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948110" y="1925360"/>
            <a:ext cx="3429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205410" y="1925360"/>
            <a:ext cx="6096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262310" y="2936320"/>
            <a:ext cx="4572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69"/>
          <p:cNvGrpSpPr/>
          <p:nvPr/>
        </p:nvGrpSpPr>
        <p:grpSpPr>
          <a:xfrm>
            <a:off x="3652710" y="2936320"/>
            <a:ext cx="1295400" cy="914400"/>
            <a:chOff x="1295400" y="2438400"/>
            <a:chExt cx="1295400" cy="914400"/>
          </a:xfrm>
        </p:grpSpPr>
        <p:grpSp>
          <p:nvGrpSpPr>
            <p:cNvPr id="9" name="Group 110"/>
            <p:cNvGrpSpPr/>
            <p:nvPr/>
          </p:nvGrpSpPr>
          <p:grpSpPr>
            <a:xfrm>
              <a:off x="1295400" y="2438400"/>
              <a:ext cx="1063625" cy="914400"/>
              <a:chOff x="2060575" y="2438400"/>
              <a:chExt cx="1063625" cy="914400"/>
            </a:xfrm>
          </p:grpSpPr>
          <p:grpSp>
            <p:nvGrpSpPr>
              <p:cNvPr id="10" name="Group 112"/>
              <p:cNvGrpSpPr/>
              <p:nvPr/>
            </p:nvGrpSpPr>
            <p:grpSpPr>
              <a:xfrm>
                <a:off x="2667000" y="2438400"/>
                <a:ext cx="457200" cy="914400"/>
                <a:chOff x="2667000" y="2438400"/>
                <a:chExt cx="457200" cy="914400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 flipV="1">
                  <a:off x="31242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flipV="1">
                  <a:off x="2667000" y="2438400"/>
                  <a:ext cx="0" cy="914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2667000" y="3352800"/>
                  <a:ext cx="457200" cy="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4" name="Elbow Connector 113"/>
              <p:cNvCxnSpPr/>
              <p:nvPr/>
            </p:nvCxnSpPr>
            <p:spPr>
              <a:xfrm rot="10800000" flipV="1">
                <a:off x="2060575" y="2895600"/>
                <a:ext cx="606425" cy="457200"/>
              </a:xfrm>
              <a:prstGeom prst="bentConnector2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/>
            <p:cNvCxnSpPr/>
            <p:nvPr/>
          </p:nvCxnSpPr>
          <p:spPr>
            <a:xfrm flipH="1">
              <a:off x="2362203" y="2895600"/>
              <a:ext cx="228597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7"/>
          <p:cNvGrpSpPr/>
          <p:nvPr/>
        </p:nvGrpSpPr>
        <p:grpSpPr>
          <a:xfrm>
            <a:off x="5291010" y="2860120"/>
            <a:ext cx="914400" cy="533400"/>
            <a:chOff x="2933700" y="2362200"/>
            <a:chExt cx="914400" cy="533400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31242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3657600" y="2438400"/>
              <a:ext cx="0" cy="4572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3124200" y="2438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3124200" y="23622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6576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933700" y="2895600"/>
              <a:ext cx="1905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6" name="Straight Connector 85"/>
          <p:cNvCxnSpPr/>
          <p:nvPr/>
        </p:nvCxnSpPr>
        <p:spPr>
          <a:xfrm>
            <a:off x="6205410" y="3393520"/>
            <a:ext cx="6096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347910" y="2697540"/>
            <a:ext cx="29718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748210" y="2687360"/>
            <a:ext cx="0" cy="17276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43" idx="2"/>
          </p:cNvCxnSpPr>
          <p:nvPr/>
        </p:nvCxnSpPr>
        <p:spPr>
          <a:xfrm rot="5400000">
            <a:off x="6427485" y="6084585"/>
            <a:ext cx="78483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8"/>
          <p:cNvGrpSpPr/>
          <p:nvPr/>
        </p:nvGrpSpPr>
        <p:grpSpPr>
          <a:xfrm>
            <a:off x="4324350" y="4056337"/>
            <a:ext cx="914400" cy="706160"/>
            <a:chOff x="4419600" y="4094440"/>
            <a:chExt cx="914400" cy="706160"/>
          </a:xfrm>
        </p:grpSpPr>
        <p:grpSp>
          <p:nvGrpSpPr>
            <p:cNvPr id="13" name="Group 106"/>
            <p:cNvGrpSpPr/>
            <p:nvPr/>
          </p:nvGrpSpPr>
          <p:grpSpPr>
            <a:xfrm>
              <a:off x="4419600" y="4267200"/>
              <a:ext cx="914400" cy="533400"/>
              <a:chOff x="2933700" y="2362200"/>
              <a:chExt cx="914400" cy="53340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flipV="1">
                <a:off x="31242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V="1">
                <a:off x="3657600" y="2438400"/>
                <a:ext cx="0" cy="4572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H="1">
                <a:off x="3124200" y="24384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H="1">
                <a:off x="3124200" y="2362200"/>
                <a:ext cx="5334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36576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2933700" y="2895600"/>
                <a:ext cx="190500" cy="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113"/>
            <p:cNvCxnSpPr/>
            <p:nvPr/>
          </p:nvCxnSpPr>
          <p:spPr>
            <a:xfrm>
              <a:off x="4876800" y="4094440"/>
              <a:ext cx="0" cy="17276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Connector 119"/>
          <p:cNvCxnSpPr/>
          <p:nvPr/>
        </p:nvCxnSpPr>
        <p:spPr>
          <a:xfrm>
            <a:off x="3333750" y="4043687"/>
            <a:ext cx="167640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3333750" y="4043687"/>
            <a:ext cx="16764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58"/>
          <p:cNvGrpSpPr/>
          <p:nvPr/>
        </p:nvGrpSpPr>
        <p:grpSpPr>
          <a:xfrm>
            <a:off x="4319586" y="3390897"/>
            <a:ext cx="2514600" cy="2590801"/>
            <a:chOff x="4319586" y="3390897"/>
            <a:chExt cx="2514600" cy="2590801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4948110" y="3393520"/>
              <a:ext cx="342900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4552950" y="4076697"/>
              <a:ext cx="1371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3714750" y="5372097"/>
              <a:ext cx="12192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4319586" y="5981698"/>
              <a:ext cx="251460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extBox 153"/>
          <p:cNvSpPr txBox="1"/>
          <p:nvPr/>
        </p:nvSpPr>
        <p:spPr>
          <a:xfrm>
            <a:off x="6659735" y="838200"/>
            <a:ext cx="134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 </a:t>
            </a:r>
            <a:r>
              <a:rPr lang="en-US" sz="2800" b="1" dirty="0" smtClean="0">
                <a:solidFill>
                  <a:srgbClr val="C00000"/>
                </a:solidFill>
              </a:rPr>
              <a:t>+ </a:t>
            </a:r>
            <a:r>
              <a:rPr lang="el-GR" sz="2800" b="1" dirty="0" smtClean="0">
                <a:solidFill>
                  <a:srgbClr val="C00000"/>
                </a:solidFill>
              </a:rPr>
              <a:t>δ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670612" y="838200"/>
            <a:ext cx="873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6629400" y="838200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DD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899212" y="6019800"/>
            <a:ext cx="873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½ V</a:t>
            </a:r>
            <a:r>
              <a:rPr lang="en-US" sz="28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DD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979828" y="6019800"/>
            <a:ext cx="336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endParaRPr lang="en-US" sz="2800" b="1" baseline="-25000" dirty="0" smtClean="0">
              <a:solidFill>
                <a:srgbClr val="C00000"/>
              </a:solidFill>
            </a:endParaRPr>
          </a:p>
        </p:txBody>
      </p:sp>
      <p:grpSp>
        <p:nvGrpSpPr>
          <p:cNvPr id="15" name="Group 159"/>
          <p:cNvGrpSpPr/>
          <p:nvPr/>
        </p:nvGrpSpPr>
        <p:grpSpPr>
          <a:xfrm>
            <a:off x="4317611" y="3393374"/>
            <a:ext cx="2514600" cy="2602676"/>
            <a:chOff x="4319586" y="3379022"/>
            <a:chExt cx="2514600" cy="2602676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4948110" y="3393520"/>
              <a:ext cx="342900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5400000">
              <a:off x="4552950" y="4064822"/>
              <a:ext cx="1371600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3714750" y="5372097"/>
              <a:ext cx="1219200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4319586" y="5981698"/>
              <a:ext cx="2514600" cy="0"/>
            </a:xfrm>
            <a:prstGeom prst="line">
              <a:avLst/>
            </a:prstGeom>
            <a:ln w="3810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1747710" y="914400"/>
            <a:ext cx="130029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activate</a:t>
            </a:r>
          </a:p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source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7200" y="3551670"/>
            <a:ext cx="25908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activate</a:t>
            </a:r>
          </a:p>
          <a:p>
            <a:pPr algn="r">
              <a:lnSpc>
                <a:spcPct val="9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negation </a:t>
            </a:r>
            <a:r>
              <a:rPr lang="en-US" sz="2800" b="1" dirty="0" err="1" smtClean="0">
                <a:solidFill>
                  <a:srgbClr val="C00000"/>
                </a:solidFill>
              </a:rPr>
              <a:t>wordline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46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 animBg="1"/>
      <p:bldP spid="44" grpId="1" animBg="1"/>
      <p:bldP spid="68" grpId="0" animBg="1"/>
      <p:bldP spid="154" grpId="0"/>
      <p:bldP spid="154" grpId="1"/>
      <p:bldP spid="155" grpId="0"/>
      <p:bldP spid="156" grpId="0"/>
      <p:bldP spid="157" grpId="0"/>
      <p:bldP spid="158" grpId="0"/>
      <p:bldP spid="89" grpId="0"/>
      <p:bldP spid="89" grpId="1"/>
      <p:bldP spid="9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Connector 104"/>
          <p:cNvCxnSpPr/>
          <p:nvPr/>
        </p:nvCxnSpPr>
        <p:spPr>
          <a:xfrm>
            <a:off x="2895600" y="1981200"/>
            <a:ext cx="5162550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5154304" y="990600"/>
            <a:ext cx="0" cy="198120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905000" y="4876800"/>
            <a:ext cx="6400800" cy="1524000"/>
            <a:chOff x="1905000" y="4876800"/>
            <a:chExt cx="6400800" cy="1524000"/>
          </a:xfrm>
        </p:grpSpPr>
        <p:sp>
          <p:nvSpPr>
            <p:cNvPr id="5" name="Rounded Rectangle 4"/>
            <p:cNvSpPr/>
            <p:nvPr/>
          </p:nvSpPr>
          <p:spPr>
            <a:xfrm>
              <a:off x="1905000" y="4876800"/>
              <a:ext cx="6400800" cy="1524000"/>
            </a:xfrm>
            <a:prstGeom prst="roundRect">
              <a:avLst>
                <a:gd name="adj" fmla="val 7500"/>
              </a:avLst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209800" y="5257800"/>
              <a:ext cx="5825490" cy="1066800"/>
              <a:chOff x="2209800" y="4800600"/>
              <a:chExt cx="5825490" cy="10668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22098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287274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54711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420243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43306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60960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677037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42569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66" name="Rounded Rectangle 65"/>
          <p:cNvSpPr/>
          <p:nvPr/>
        </p:nvSpPr>
        <p:spPr>
          <a:xfrm>
            <a:off x="4886979" y="1828800"/>
            <a:ext cx="533400" cy="304800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872740" y="990600"/>
            <a:ext cx="5185410" cy="2895600"/>
            <a:chOff x="2872740" y="990600"/>
            <a:chExt cx="5185410" cy="2895600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2895600" y="34290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872740" y="12192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2895600" y="23622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895600" y="2743200"/>
              <a:ext cx="5162550" cy="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39" idx="0"/>
            </p:cNvCxnSpPr>
            <p:nvPr/>
          </p:nvCxnSpPr>
          <p:spPr>
            <a:xfrm flipV="1">
              <a:off x="3324879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3962400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4544079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6400800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6982479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7620000" y="990600"/>
              <a:ext cx="0" cy="1981200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ounded Rectangle 38"/>
            <p:cNvSpPr/>
            <p:nvPr/>
          </p:nvSpPr>
          <p:spPr>
            <a:xfrm>
              <a:off x="30581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6677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2773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1061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7157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325379" y="2971800"/>
              <a:ext cx="533400" cy="914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058179" y="2590800"/>
              <a:ext cx="4800600" cy="304800"/>
              <a:chOff x="2362200" y="4495800"/>
              <a:chExt cx="4800600" cy="533400"/>
            </a:xfrm>
            <a:solidFill>
              <a:schemeClr val="accent6"/>
            </a:solidFill>
          </p:grpSpPr>
          <p:sp>
            <p:nvSpPr>
              <p:cNvPr id="79" name="Rounded Rectangle 78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058179" y="2209800"/>
              <a:ext cx="4800600" cy="304800"/>
              <a:chOff x="2362200" y="4495800"/>
              <a:chExt cx="4800600" cy="533400"/>
            </a:xfrm>
            <a:solidFill>
              <a:schemeClr val="accent6"/>
            </a:solidFill>
          </p:grpSpPr>
          <p:sp>
            <p:nvSpPr>
              <p:cNvPr id="71" name="Rounded Rectangle 70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7" name="Rounded Rectangle 76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3" name="Rounded Rectangle 62"/>
            <p:cNvSpPr/>
            <p:nvPr/>
          </p:nvSpPr>
          <p:spPr>
            <a:xfrm>
              <a:off x="30581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36677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2773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61061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7157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7325379" y="1828800"/>
              <a:ext cx="533400" cy="30480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058179" y="1066800"/>
              <a:ext cx="4800600" cy="304800"/>
              <a:chOff x="2362200" y="4495800"/>
              <a:chExt cx="4800600" cy="533400"/>
            </a:xfrm>
            <a:solidFill>
              <a:schemeClr val="accent6"/>
            </a:solidFill>
          </p:grpSpPr>
          <p:sp>
            <p:nvSpPr>
              <p:cNvPr id="55" name="Rounded Rectangle 54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5400000">
              <a:off x="7076341" y="132941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5400000">
              <a:off x="3428920" y="13477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 rot="5400000">
              <a:off x="5267899" y="135316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476061" y="28194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476061" y="214378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86400" y="99060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52400" y="3169636"/>
            <a:ext cx="2677262" cy="523220"/>
            <a:chOff x="195478" y="3169636"/>
            <a:chExt cx="2677262" cy="523220"/>
          </a:xfrm>
        </p:grpSpPr>
        <p:sp>
          <p:nvSpPr>
            <p:cNvPr id="121" name="TextBox 120"/>
            <p:cNvSpPr txBox="1"/>
            <p:nvPr/>
          </p:nvSpPr>
          <p:spPr>
            <a:xfrm>
              <a:off x="195478" y="3169636"/>
              <a:ext cx="22429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amplifiers</a:t>
              </a:r>
            </a:p>
          </p:txBody>
        </p:sp>
        <p:cxnSp>
          <p:nvCxnSpPr>
            <p:cNvPr id="123" name="Straight Arrow Connector 122"/>
            <p:cNvCxnSpPr>
              <a:stCxn id="121" idx="3"/>
            </p:cNvCxnSpPr>
            <p:nvPr/>
          </p:nvCxnSpPr>
          <p:spPr>
            <a:xfrm>
              <a:off x="2438400" y="3431246"/>
              <a:ext cx="434340" cy="0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ounded Rectangle 41"/>
          <p:cNvSpPr/>
          <p:nvPr/>
        </p:nvSpPr>
        <p:spPr>
          <a:xfrm>
            <a:off x="4886979" y="2971800"/>
            <a:ext cx="533400" cy="914400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3058179" y="3886200"/>
            <a:ext cx="4977111" cy="1981200"/>
            <a:chOff x="3058179" y="3962400"/>
            <a:chExt cx="4977111" cy="1981200"/>
          </a:xfrm>
        </p:grpSpPr>
        <p:cxnSp>
          <p:nvCxnSpPr>
            <p:cNvPr id="99" name="Straight Connector 98"/>
            <p:cNvCxnSpPr/>
            <p:nvPr/>
          </p:nvCxnSpPr>
          <p:spPr>
            <a:xfrm flipH="1" flipV="1">
              <a:off x="3058179" y="3962400"/>
              <a:ext cx="1144251" cy="1295400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4812030" y="3962400"/>
              <a:ext cx="3223260" cy="1295400"/>
            </a:xfrm>
            <a:prstGeom prst="line">
              <a:avLst/>
            </a:prstGeom>
            <a:ln w="25400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8" name="Picture 1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5257800"/>
              <a:ext cx="685800" cy="6858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239649" y="1079718"/>
            <a:ext cx="11225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1313" indent="-341313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/>
                </a:solidFill>
              </a:rPr>
              <a:t>Copy</a:t>
            </a:r>
          </a:p>
          <a:p>
            <a:pPr marL="341313" indent="-341313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/>
                </a:solidFill>
              </a:rPr>
              <a:t>AND</a:t>
            </a:r>
          </a:p>
          <a:p>
            <a:pPr marL="341313" indent="-341313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/>
                </a:solidFill>
              </a:rPr>
              <a:t>OR</a:t>
            </a:r>
          </a:p>
          <a:p>
            <a:pPr marL="341313" indent="-341313">
              <a:buFont typeface="+mj-lt"/>
              <a:buAutoNum type="arabicPeriod"/>
            </a:pPr>
            <a:r>
              <a:rPr lang="en-US" sz="2800" b="1" dirty="0" smtClean="0">
                <a:solidFill>
                  <a:schemeClr val="accent2"/>
                </a:solidFill>
              </a:rPr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209090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Comparison: Bitwise AND/OR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219200"/>
          <a:ext cx="838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38572" y="3805535"/>
            <a:ext cx="871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2-Core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8071" y="1905000"/>
            <a:ext cx="871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4-Core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796135"/>
            <a:ext cx="871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1-Core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88755" y="2357735"/>
            <a:ext cx="1895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Buddy (4 banks)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50493" y="4186535"/>
            <a:ext cx="1796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Buddy (1 bank)</a:t>
            </a:r>
          </a:p>
        </p:txBody>
      </p:sp>
      <p:sp>
        <p:nvSpPr>
          <p:cNvPr id="11" name="Oval 10"/>
          <p:cNvSpPr/>
          <p:nvPr/>
        </p:nvSpPr>
        <p:spPr>
          <a:xfrm>
            <a:off x="6920552" y="5105400"/>
            <a:ext cx="228600" cy="30480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348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6" grpId="0"/>
      <p:bldP spid="7" grpId="0"/>
      <p:bldP spid="8" grpId="0"/>
      <p:bldP spid="9" grpId="0"/>
      <p:bldP spid="10" grpId="0"/>
      <p:bldP spid="11" grpId="0" animBg="1"/>
      <p:bldP spid="11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and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53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752600"/>
          <a:ext cx="388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8200" y="1746956"/>
          <a:ext cx="4114800" cy="4501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819400" y="1262390"/>
            <a:ext cx="304800" cy="3048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1262390"/>
            <a:ext cx="304800" cy="3048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1153180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3787" y="1153180"/>
            <a:ext cx="2062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Buddy (1 bank)</a:t>
            </a:r>
          </a:p>
        </p:txBody>
      </p:sp>
    </p:spTree>
    <p:extLst>
      <p:ext uri="{BB962C8B-B14F-4D97-AF65-F5344CB8AC3E}">
        <p14:creationId xmlns:p14="http://schemas.microsoft.com/office/powerpoint/2010/main" val="140597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 set operations</a:t>
            </a:r>
          </a:p>
          <a:p>
            <a:pPr lvl="1"/>
            <a:r>
              <a:rPr lang="en-US" dirty="0" smtClean="0"/>
              <a:t>Buddy accelerates </a:t>
            </a:r>
            <a:r>
              <a:rPr lang="en-US" dirty="0" err="1" smtClean="0"/>
              <a:t>bitvector</a:t>
            </a:r>
            <a:r>
              <a:rPr lang="en-US" dirty="0" smtClean="0"/>
              <a:t> based implementations</a:t>
            </a:r>
          </a:p>
          <a:p>
            <a:pPr lvl="1"/>
            <a:r>
              <a:rPr lang="en-US" dirty="0" smtClean="0"/>
              <a:t>More attractive than red-black trees </a:t>
            </a:r>
          </a:p>
          <a:p>
            <a:pPr lvl="2"/>
            <a:r>
              <a:rPr lang="en-US" dirty="0" smtClean="0"/>
              <a:t>Insert, lookup, union, intersection, difference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In-memory bitmap indices</a:t>
            </a:r>
          </a:p>
          <a:p>
            <a:pPr lvl="1"/>
            <a:r>
              <a:rPr lang="en-US" dirty="0" smtClean="0"/>
              <a:t>Used by many online web applications</a:t>
            </a:r>
          </a:p>
          <a:p>
            <a:pPr lvl="1"/>
            <a:r>
              <a:rPr lang="en-US" dirty="0" smtClean="0"/>
              <a:t>Buddy improves query performance by 6X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049482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Page Overlays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efficient fine-grained memory management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RowClone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Buddy 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in-DRAM bulk copy + bitwise operations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24384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Gather-Scatter DRAM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accelerating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strided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access patterns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51816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Dirty-Block Index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maintaining coherence of dirty blocks</a:t>
            </a:r>
          </a:p>
        </p:txBody>
      </p:sp>
    </p:spTree>
    <p:extLst>
      <p:ext uri="{BB962C8B-B14F-4D97-AF65-F5344CB8AC3E}">
        <p14:creationId xmlns:p14="http://schemas.microsoft.com/office/powerpoint/2010/main" val="49627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553200" y="1295400"/>
            <a:ext cx="1828800" cy="3352800"/>
          </a:xfrm>
          <a:prstGeom prst="round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</a:t>
            </a:r>
            <a:endParaRPr 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3352800" y="2324100"/>
            <a:ext cx="3048000" cy="1295400"/>
          </a:xfrm>
          <a:prstGeom prst="leftRightArrow">
            <a:avLst>
              <a:gd name="adj1" fmla="val 50000"/>
              <a:gd name="adj2" fmla="val 2673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+mj-lt"/>
              </a:rPr>
              <a:t>Channel</a:t>
            </a:r>
            <a:endParaRPr lang="en-US" sz="3200" b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1866900"/>
            <a:ext cx="1524000" cy="22098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Cache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38400" y="2400300"/>
            <a:ext cx="762000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+mj-lt"/>
              </a:rPr>
              <a:t>MC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553200" y="1752600"/>
            <a:ext cx="1841500" cy="838200"/>
            <a:chOff x="6553200" y="1752600"/>
            <a:chExt cx="1841500" cy="838200"/>
          </a:xfrm>
        </p:grpSpPr>
        <p:sp>
          <p:nvSpPr>
            <p:cNvPr id="9" name="Rounded Rectangle 8"/>
            <p:cNvSpPr/>
            <p:nvPr/>
          </p:nvSpPr>
          <p:spPr>
            <a:xfrm>
              <a:off x="6553200" y="1752600"/>
              <a:ext cx="1828800" cy="304800"/>
            </a:xfrm>
            <a:prstGeom prst="round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137160"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  <a:latin typeface="+mj-lt"/>
                </a:rPr>
                <a:t>src</a:t>
              </a:r>
              <a:endParaRPr lang="en-US" sz="2800" b="1" dirty="0" smtClean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553200" y="2286000"/>
              <a:ext cx="1828800" cy="304800"/>
            </a:xfrm>
            <a:prstGeom prst="round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45720" rtlCol="0" anchor="ctr"/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latin typeface="+mj-lt"/>
                </a:rPr>
                <a:t>dst</a:t>
              </a:r>
              <a:endParaRPr lang="en-US" sz="2800" b="1" dirty="0" smtClean="0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14" name="Curved Connector 13"/>
            <p:cNvCxnSpPr>
              <a:stCxn id="9" idx="3"/>
              <a:endCxn id="10" idx="3"/>
            </p:cNvCxnSpPr>
            <p:nvPr/>
          </p:nvCxnSpPr>
          <p:spPr>
            <a:xfrm>
              <a:off x="8382000" y="1905000"/>
              <a:ext cx="12700" cy="533400"/>
            </a:xfrm>
            <a:prstGeom prst="curvedConnector3">
              <a:avLst>
                <a:gd name="adj1" fmla="val 2244449"/>
              </a:avLst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021017" y="4076701"/>
            <a:ext cx="4419599" cy="652164"/>
            <a:chOff x="1066801" y="4076701"/>
            <a:chExt cx="4419599" cy="652164"/>
          </a:xfrm>
        </p:grpSpPr>
        <p:sp>
          <p:nvSpPr>
            <p:cNvPr id="16" name="TextBox 15"/>
            <p:cNvSpPr txBox="1"/>
            <p:nvPr/>
          </p:nvSpPr>
          <p:spPr>
            <a:xfrm>
              <a:off x="2602277" y="4267200"/>
              <a:ext cx="2884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Is </a:t>
              </a:r>
              <a:r>
                <a:rPr lang="en-US" sz="2400" dirty="0" err="1" smtClean="0"/>
                <a:t>src</a:t>
              </a:r>
              <a:r>
                <a:rPr lang="en-US" sz="2400" dirty="0" smtClean="0"/>
                <a:t> block 1 dirty?</a:t>
              </a:r>
            </a:p>
          </p:txBody>
        </p:sp>
        <p:cxnSp>
          <p:nvCxnSpPr>
            <p:cNvPr id="22" name="Curved Connector 21"/>
            <p:cNvCxnSpPr>
              <a:stCxn id="16" idx="1"/>
              <a:endCxn id="7" idx="2"/>
            </p:cNvCxnSpPr>
            <p:nvPr/>
          </p:nvCxnSpPr>
          <p:spPr>
            <a:xfrm rot="10800000">
              <a:off x="1066801" y="4076701"/>
              <a:ext cx="1535477" cy="421333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021016" y="4076701"/>
            <a:ext cx="4408123" cy="1119544"/>
            <a:chOff x="1066800" y="4076701"/>
            <a:chExt cx="4408123" cy="1119544"/>
          </a:xfrm>
        </p:grpSpPr>
        <p:sp>
          <p:nvSpPr>
            <p:cNvPr id="17" name="TextBox 16"/>
            <p:cNvSpPr txBox="1"/>
            <p:nvPr/>
          </p:nvSpPr>
          <p:spPr>
            <a:xfrm>
              <a:off x="2590800" y="4734580"/>
              <a:ext cx="2884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Is </a:t>
              </a:r>
              <a:r>
                <a:rPr lang="en-US" sz="2400" dirty="0" err="1" smtClean="0"/>
                <a:t>src</a:t>
              </a:r>
              <a:r>
                <a:rPr lang="en-US" sz="2400" dirty="0" smtClean="0"/>
                <a:t> block 2 dirty?</a:t>
              </a:r>
            </a:p>
          </p:txBody>
        </p:sp>
        <p:cxnSp>
          <p:nvCxnSpPr>
            <p:cNvPr id="23" name="Curved Connector 22"/>
            <p:cNvCxnSpPr>
              <a:stCxn id="17" idx="1"/>
              <a:endCxn id="7" idx="2"/>
            </p:cNvCxnSpPr>
            <p:nvPr/>
          </p:nvCxnSpPr>
          <p:spPr>
            <a:xfrm rot="10800000">
              <a:off x="1066800" y="4076701"/>
              <a:ext cx="1524000" cy="888713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021016" y="4076701"/>
            <a:ext cx="4408123" cy="1566564"/>
            <a:chOff x="1066800" y="4076701"/>
            <a:chExt cx="4408123" cy="1566564"/>
          </a:xfrm>
        </p:grpSpPr>
        <p:sp>
          <p:nvSpPr>
            <p:cNvPr id="18" name="TextBox 17"/>
            <p:cNvSpPr txBox="1"/>
            <p:nvPr/>
          </p:nvSpPr>
          <p:spPr>
            <a:xfrm>
              <a:off x="2590800" y="5181600"/>
              <a:ext cx="28841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Is </a:t>
              </a:r>
              <a:r>
                <a:rPr lang="en-US" sz="2400" dirty="0" err="1" smtClean="0"/>
                <a:t>src</a:t>
              </a:r>
              <a:r>
                <a:rPr lang="en-US" sz="2400" dirty="0" smtClean="0"/>
                <a:t> block 3 dirty?</a:t>
              </a:r>
            </a:p>
          </p:txBody>
        </p:sp>
        <p:cxnSp>
          <p:nvCxnSpPr>
            <p:cNvPr id="26" name="Curved Connector 25"/>
            <p:cNvCxnSpPr>
              <a:stCxn id="18" idx="1"/>
              <a:endCxn id="7" idx="2"/>
            </p:cNvCxnSpPr>
            <p:nvPr/>
          </p:nvCxnSpPr>
          <p:spPr>
            <a:xfrm rot="10800000">
              <a:off x="1066800" y="4076701"/>
              <a:ext cx="1524000" cy="1335733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021016" y="4076700"/>
            <a:ext cx="4760784" cy="2400300"/>
            <a:chOff x="1066800" y="4076700"/>
            <a:chExt cx="4760784" cy="2400300"/>
          </a:xfrm>
        </p:grpSpPr>
        <p:sp>
          <p:nvSpPr>
            <p:cNvPr id="19" name="TextBox 18"/>
            <p:cNvSpPr txBox="1"/>
            <p:nvPr/>
          </p:nvSpPr>
          <p:spPr>
            <a:xfrm>
              <a:off x="2590800" y="6015335"/>
              <a:ext cx="32367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Is </a:t>
              </a:r>
              <a:r>
                <a:rPr lang="en-US" sz="2400" dirty="0" err="1" smtClean="0"/>
                <a:t>src</a:t>
              </a:r>
              <a:r>
                <a:rPr lang="en-US" sz="2400" dirty="0" smtClean="0"/>
                <a:t> block 128 dirty?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3606407" y="5537593"/>
              <a:ext cx="4732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…</a:t>
              </a:r>
            </a:p>
          </p:txBody>
        </p:sp>
        <p:cxnSp>
          <p:nvCxnSpPr>
            <p:cNvPr id="29" name="Curved Connector 28"/>
            <p:cNvCxnSpPr>
              <a:stCxn id="19" idx="1"/>
              <a:endCxn id="7" idx="2"/>
            </p:cNvCxnSpPr>
            <p:nvPr/>
          </p:nvCxnSpPr>
          <p:spPr>
            <a:xfrm rot="10800000">
              <a:off x="1066800" y="4076700"/>
              <a:ext cx="1524000" cy="2169468"/>
            </a:xfrm>
            <a:prstGeom prst="curvedConnector2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ross 23"/>
          <p:cNvSpPr/>
          <p:nvPr/>
        </p:nvSpPr>
        <p:spPr>
          <a:xfrm rot="2700000">
            <a:off x="3232624" y="3766024"/>
            <a:ext cx="3132778" cy="3132778"/>
          </a:xfrm>
          <a:prstGeom prst="plus">
            <a:avLst>
              <a:gd name="adj" fmla="val 484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" y="4076700"/>
            <a:ext cx="3048000" cy="2018654"/>
            <a:chOff x="228600" y="4076700"/>
            <a:chExt cx="3048000" cy="2018654"/>
          </a:xfrm>
        </p:grpSpPr>
        <p:sp>
          <p:nvSpPr>
            <p:cNvPr id="3" name="Rounded Rectangle 2"/>
            <p:cNvSpPr/>
            <p:nvPr/>
          </p:nvSpPr>
          <p:spPr>
            <a:xfrm>
              <a:off x="228600" y="5181600"/>
              <a:ext cx="3048000" cy="91375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+mj-lt"/>
                </a:rPr>
                <a:t>List all dirty blocks from the source row</a:t>
              </a:r>
            </a:p>
          </p:txBody>
        </p:sp>
        <p:cxnSp>
          <p:nvCxnSpPr>
            <p:cNvPr id="12" name="Straight Arrow Connector 11"/>
            <p:cNvCxnSpPr>
              <a:stCxn id="3" idx="0"/>
            </p:cNvCxnSpPr>
            <p:nvPr/>
          </p:nvCxnSpPr>
          <p:spPr>
            <a:xfrm flipV="1">
              <a:off x="1752600" y="4076700"/>
              <a:ext cx="0" cy="1104900"/>
            </a:xfrm>
            <a:prstGeom prst="straightConnector1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prstDash val="dash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821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4337665" y="3070579"/>
            <a:ext cx="2145070" cy="1343376"/>
          </a:xfrm>
          <a:prstGeom prst="round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+mj-lt"/>
              </a:rPr>
              <a:t>Dirty-Block Index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Dirty-Block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CC6F-3220-49CD-89DB-71B165F2F9D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52126" y="1910644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44415" y="1910644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3037" y="1910644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52126" y="2379133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44415" y="2379133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93037" y="2379133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52126" y="2841978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44415" y="2841978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3037" y="2841978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452126" y="3310467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844415" y="3310467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93037" y="3310467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452126" y="3781777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44415" y="3781777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993037" y="3781777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452126" y="4250266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844415" y="4250266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93037" y="4250266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452126" y="4713111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844415" y="4713111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93037" y="4713111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452126" y="5181600"/>
            <a:ext cx="381000" cy="457200"/>
          </a:xfrm>
          <a:prstGeom prst="round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V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844415" y="5181600"/>
            <a:ext cx="381000" cy="457200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+mj-lt"/>
              </a:rPr>
              <a:t>D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93037" y="5181600"/>
            <a:ext cx="1447800" cy="457200"/>
          </a:xfrm>
          <a:prstGeom prst="round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+mj-lt"/>
              </a:rPr>
              <a:t>tag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75250" y="1295400"/>
            <a:ext cx="1346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Tag Store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2037" y="5867400"/>
            <a:ext cx="1340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Valid bits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88508" y="5867400"/>
            <a:ext cx="1337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Dirty bits</a:t>
            </a:r>
          </a:p>
        </p:txBody>
      </p:sp>
      <p:cxnSp>
        <p:nvCxnSpPr>
          <p:cNvPr id="33" name="Curved Connector 32"/>
          <p:cNvCxnSpPr>
            <a:stCxn id="30" idx="3"/>
            <a:endCxn id="26" idx="2"/>
          </p:cNvCxnSpPr>
          <p:nvPr/>
        </p:nvCxnSpPr>
        <p:spPr>
          <a:xfrm flipV="1">
            <a:off x="1952084" y="5638800"/>
            <a:ext cx="690542" cy="490210"/>
          </a:xfrm>
          <a:prstGeom prst="curved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31" idx="1"/>
            <a:endCxn id="27" idx="2"/>
          </p:cNvCxnSpPr>
          <p:nvPr/>
        </p:nvCxnSpPr>
        <p:spPr>
          <a:xfrm rot="10800000">
            <a:off x="3034916" y="5638800"/>
            <a:ext cx="453593" cy="490210"/>
          </a:xfrm>
          <a:prstGeom prst="curved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5334000" y="1676400"/>
            <a:ext cx="2851230" cy="1394179"/>
            <a:chOff x="5715000" y="1828800"/>
            <a:chExt cx="2851230" cy="1394179"/>
          </a:xfrm>
        </p:grpSpPr>
        <p:sp>
          <p:nvSpPr>
            <p:cNvPr id="37" name="TextBox 36"/>
            <p:cNvSpPr txBox="1"/>
            <p:nvPr/>
          </p:nvSpPr>
          <p:spPr>
            <a:xfrm>
              <a:off x="5715000" y="1828800"/>
              <a:ext cx="2851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Is block X dirty?</a:t>
              </a:r>
            </a:p>
          </p:txBody>
        </p:sp>
        <p:cxnSp>
          <p:nvCxnSpPr>
            <p:cNvPr id="41" name="Curved Connector 40"/>
            <p:cNvCxnSpPr>
              <a:stCxn id="37" idx="2"/>
              <a:endCxn id="36" idx="0"/>
            </p:cNvCxnSpPr>
            <p:nvPr/>
          </p:nvCxnSpPr>
          <p:spPr>
            <a:xfrm rot="5400000">
              <a:off x="6030429" y="2112792"/>
              <a:ext cx="870959" cy="1349415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5257800" y="4413955"/>
            <a:ext cx="3384260" cy="1655732"/>
            <a:chOff x="5638800" y="4566355"/>
            <a:chExt cx="3384260" cy="1655732"/>
          </a:xfrm>
        </p:grpSpPr>
        <p:sp>
          <p:nvSpPr>
            <p:cNvPr id="39" name="TextBox 38"/>
            <p:cNvSpPr txBox="1"/>
            <p:nvPr/>
          </p:nvSpPr>
          <p:spPr>
            <a:xfrm>
              <a:off x="5638800" y="5267980"/>
              <a:ext cx="338426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List all dirty blocks</a:t>
              </a:r>
            </a:p>
            <a:p>
              <a:r>
                <a:rPr lang="en-US" sz="2800" b="1" i="1" dirty="0" smtClean="0"/>
                <a:t>of DRAM row R.</a:t>
              </a:r>
            </a:p>
          </p:txBody>
        </p:sp>
        <p:cxnSp>
          <p:nvCxnSpPr>
            <p:cNvPr id="44" name="Curved Connector 43"/>
            <p:cNvCxnSpPr>
              <a:stCxn id="39" idx="0"/>
              <a:endCxn id="36" idx="2"/>
            </p:cNvCxnSpPr>
            <p:nvPr/>
          </p:nvCxnSpPr>
          <p:spPr>
            <a:xfrm rot="16200000" flipV="1">
              <a:off x="6210253" y="4147303"/>
              <a:ext cx="701625" cy="1539730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ounded Rectangle 47"/>
          <p:cNvSpPr/>
          <p:nvPr/>
        </p:nvSpPr>
        <p:spPr>
          <a:xfrm>
            <a:off x="457200" y="4713111"/>
            <a:ext cx="8077200" cy="87952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Simple. Several Applications!</a:t>
            </a:r>
          </a:p>
        </p:txBody>
      </p:sp>
    </p:spTree>
    <p:extLst>
      <p:ext uri="{BB962C8B-B14F-4D97-AF65-F5344CB8AC3E}">
        <p14:creationId xmlns:p14="http://schemas.microsoft.com/office/powerpoint/2010/main" val="6642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2535E-8 L 0.24306 0.198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99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91304E-6 L 0.24306 0.13067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652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1045E-6 L 0.24306 0.0633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316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15449E-6 L 0.24306 -0.0640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-321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08973E-6 L 0.25139 -0.1315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-65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77058E-7 L 0.24306 -0.19981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-999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5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8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0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3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6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5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18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27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0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4" grpId="1" animBg="1"/>
      <p:bldP spid="25" grpId="0" animBg="1"/>
      <p:bldP spid="26" grpId="0" animBg="1"/>
      <p:bldP spid="27" grpId="0" animBg="1"/>
      <p:bldP spid="27" grpId="1" animBg="1"/>
      <p:bldP spid="28" grpId="0" animBg="1"/>
      <p:bldP spid="29" grpId="0"/>
      <p:bldP spid="30" grpId="0"/>
      <p:bldP spid="31" grpId="0"/>
      <p:bldP spid="4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Todd </a:t>
            </a:r>
            <a:r>
              <a:rPr lang="en-US" dirty="0" err="1" smtClean="0"/>
              <a:t>Mowry</a:t>
            </a:r>
            <a:r>
              <a:rPr lang="en-US" dirty="0" smtClean="0"/>
              <a:t> and </a:t>
            </a:r>
            <a:r>
              <a:rPr lang="en-US" dirty="0" err="1" smtClean="0"/>
              <a:t>Onur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endParaRPr lang="en-US" dirty="0" smtClean="0"/>
          </a:p>
          <a:p>
            <a:r>
              <a:rPr lang="en-US" dirty="0" smtClean="0"/>
              <a:t>Phil Gibbons and Mike </a:t>
            </a:r>
            <a:r>
              <a:rPr lang="en-US" dirty="0" err="1" smtClean="0"/>
              <a:t>Kozuch</a:t>
            </a:r>
            <a:endParaRPr lang="en-US" dirty="0" smtClean="0"/>
          </a:p>
          <a:p>
            <a:r>
              <a:rPr lang="en-US" dirty="0" smtClean="0"/>
              <a:t>Dave Andersen and Rajeev </a:t>
            </a:r>
            <a:r>
              <a:rPr lang="en-US" dirty="0" err="1" smtClean="0"/>
              <a:t>Balasubramonian</a:t>
            </a:r>
            <a:endParaRPr lang="en-US" dirty="0" smtClean="0"/>
          </a:p>
          <a:p>
            <a:r>
              <a:rPr lang="en-US" dirty="0" smtClean="0"/>
              <a:t>LBA and SAFARI</a:t>
            </a:r>
          </a:p>
          <a:p>
            <a:r>
              <a:rPr lang="en-US" dirty="0" smtClean="0"/>
              <a:t>Deb!</a:t>
            </a:r>
          </a:p>
          <a:p>
            <a:r>
              <a:rPr lang="en-US" dirty="0" smtClean="0"/>
              <a:t>CALCM and PDL</a:t>
            </a:r>
          </a:p>
          <a:p>
            <a:r>
              <a:rPr lang="en-US" dirty="0" smtClean="0"/>
              <a:t>Squash partners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Family – parents and brother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Different memory resources are managed and accessed at different granularities</a:t>
            </a:r>
          </a:p>
          <a:p>
            <a:pPr lvl="1"/>
            <a:r>
              <a:rPr lang="en-US" dirty="0" smtClean="0"/>
              <a:t>Results in significant inefficiency for many operations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Simple, low-cost abstractions</a:t>
            </a:r>
          </a:p>
          <a:p>
            <a:pPr lvl="1"/>
            <a:r>
              <a:rPr lang="en-US" dirty="0" smtClean="0"/>
              <a:t>New virtual memory framework for fine-grained management</a:t>
            </a:r>
          </a:p>
          <a:p>
            <a:pPr lvl="1"/>
            <a:r>
              <a:rPr lang="en-US" dirty="0" smtClean="0"/>
              <a:t>Techniques to use DRAM to do more than store data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Our mechanisms eliminate unnecessary work</a:t>
            </a:r>
          </a:p>
          <a:p>
            <a:pPr lvl="1"/>
            <a:r>
              <a:rPr lang="en-US" dirty="0" smtClean="0"/>
              <a:t>Reduce memory capacity consumption</a:t>
            </a:r>
          </a:p>
          <a:p>
            <a:pPr lvl="1"/>
            <a:r>
              <a:rPr lang="en-US" dirty="0" smtClean="0"/>
              <a:t>Improve performance</a:t>
            </a:r>
          </a:p>
          <a:p>
            <a:pPr lvl="1"/>
            <a:r>
              <a:rPr lang="en-US" dirty="0" smtClean="0"/>
              <a:t>Reduce energy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4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049482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Page Overlays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efficient fine-grained memory management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" y="38100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RowClone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Buddy 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in-DRAM bulk copy + bitwise operations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2403764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Gather-Scatter DRAM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accelerating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strided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access patterns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5181600"/>
            <a:ext cx="8229600" cy="1177636"/>
          </a:xfrm>
          <a:prstGeom prst="roundRect">
            <a:avLst>
              <a:gd name="adj" fmla="val 36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pPr>
              <a:lnSpc>
                <a:spcPct val="120000"/>
              </a:lnSpc>
              <a:tabLst>
                <a:tab pos="461963" algn="l"/>
              </a:tabLs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	Dirty-Block Index</a:t>
            </a:r>
          </a:p>
          <a:p>
            <a:pPr>
              <a:lnSpc>
                <a:spcPct val="120000"/>
              </a:lnSpc>
              <a:tabLst>
                <a:tab pos="461963" algn="l"/>
                <a:tab pos="914400" algn="l"/>
              </a:tabLst>
            </a:pP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– 	maintaining coherence of dirty blocks</a:t>
            </a:r>
          </a:p>
        </p:txBody>
      </p:sp>
    </p:spTree>
    <p:extLst>
      <p:ext uri="{BB962C8B-B14F-4D97-AF65-F5344CB8AC3E}">
        <p14:creationId xmlns:p14="http://schemas.microsoft.com/office/powerpoint/2010/main" val="276345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97180" y="685800"/>
            <a:ext cx="854964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Simple DRAM and Virtual Memory Abstractions for Highly Efficient Memory Systems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Thesis Oral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533400" y="3505200"/>
            <a:ext cx="6400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Committee: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Todd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Mowry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(Co-chair)</a:t>
            </a:r>
          </a:p>
          <a:p>
            <a:pPr algn="l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Onur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Mutlu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(Co-chair)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Phillip B. Gibbons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Andersen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Rajeev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Balasubramonian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University of Utah</a:t>
            </a:r>
          </a:p>
          <a:p>
            <a:pPr algn="l"/>
            <a:endParaRPr lang="en-US" dirty="0"/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1371600" y="27432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Vivek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Seshadri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096000"/>
            <a:ext cx="7876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Presented in partial fulfillment of the requirements  for the degree of Doctor of Philosophy</a:t>
            </a:r>
          </a:p>
        </p:txBody>
      </p:sp>
    </p:spTree>
    <p:extLst>
      <p:ext uri="{BB962C8B-B14F-4D97-AF65-F5344CB8AC3E}">
        <p14:creationId xmlns:p14="http://schemas.microsoft.com/office/powerpoint/2010/main" val="26778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system </a:t>
            </a:r>
            <a:r>
              <a:rPr lang="en-US" dirty="0"/>
              <a:t>s</a:t>
            </a:r>
            <a:r>
              <a:rPr lang="en-US" dirty="0" smtClean="0"/>
              <a:t>upport for GS-DRAM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62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 rot="16200000">
            <a:off x="5709637" y="3205859"/>
            <a:ext cx="4201821" cy="990505"/>
            <a:chOff x="1840839" y="4724400"/>
            <a:chExt cx="6464961" cy="1524000"/>
          </a:xfrm>
        </p:grpSpPr>
        <p:sp>
          <p:nvSpPr>
            <p:cNvPr id="6" name="Rounded Rectangle 5"/>
            <p:cNvSpPr/>
            <p:nvPr/>
          </p:nvSpPr>
          <p:spPr>
            <a:xfrm>
              <a:off x="1905000" y="4724400"/>
              <a:ext cx="6400800" cy="1524000"/>
            </a:xfrm>
            <a:prstGeom prst="roundRect">
              <a:avLst>
                <a:gd name="adj" fmla="val 7500"/>
              </a:avLst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209800" y="5105400"/>
              <a:ext cx="5825490" cy="1066800"/>
              <a:chOff x="2209800" y="4800600"/>
              <a:chExt cx="5825490" cy="10668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22098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87274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354711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20243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543306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09600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77037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425690" y="4800600"/>
                <a:ext cx="609600" cy="1066800"/>
              </a:xfrm>
              <a:prstGeom prst="roundRect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840839" y="4888839"/>
              <a:ext cx="5779161" cy="216561"/>
              <a:chOff x="1840839" y="4584039"/>
              <a:chExt cx="5779161" cy="216561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840839" y="4584039"/>
                <a:ext cx="128322" cy="1283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1905000" y="4648200"/>
                <a:ext cx="5715000" cy="152400"/>
                <a:chOff x="1905000" y="4648200"/>
                <a:chExt cx="5715000" cy="1524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7614062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69342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63246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6388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44196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7338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30480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362200" y="4648200"/>
                  <a:ext cx="0" cy="15240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1905000" y="4648200"/>
                  <a:ext cx="5715000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" name="Group 27"/>
            <p:cNvGrpSpPr/>
            <p:nvPr/>
          </p:nvGrpSpPr>
          <p:grpSpPr>
            <a:xfrm>
              <a:off x="2209800" y="5000625"/>
              <a:ext cx="5583384" cy="76200"/>
              <a:chOff x="2389908" y="5867400"/>
              <a:chExt cx="5583384" cy="76200"/>
            </a:xfrm>
          </p:grpSpPr>
          <p:sp>
            <p:nvSpPr>
              <p:cNvPr id="29" name="Rounded Rectangle 28"/>
              <p:cNvSpPr/>
              <p:nvPr/>
            </p:nvSpPr>
            <p:spPr>
              <a:xfrm>
                <a:off x="2389908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66472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3743036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4419600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5638800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315364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991928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668492" y="5867400"/>
                <a:ext cx="304800" cy="76200"/>
              </a:xfrm>
              <a:prstGeom prst="round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8" name="Rounded Rectangle 37"/>
          <p:cNvSpPr/>
          <p:nvPr/>
        </p:nvSpPr>
        <p:spPr>
          <a:xfrm>
            <a:off x="3261604" y="4817363"/>
            <a:ext cx="2910691" cy="97384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controller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5014204" y="1776015"/>
            <a:ext cx="1158091" cy="2268930"/>
          </a:xfrm>
          <a:prstGeom prst="roundRect">
            <a:avLst>
              <a:gd name="adj" fmla="val 824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Cache Data Store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337804" y="1765205"/>
            <a:ext cx="929491" cy="2268930"/>
          </a:xfrm>
          <a:prstGeom prst="roundRect">
            <a:avLst>
              <a:gd name="adj" fmla="val 824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</a:p>
          <a:p>
            <a:pPr algn="ctr"/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Store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282386" y="1765205"/>
            <a:ext cx="670709" cy="22689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 ID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81000" y="3071099"/>
            <a:ext cx="1752600" cy="976683"/>
          </a:xfrm>
          <a:prstGeom prst="roundRect">
            <a:avLst>
              <a:gd name="adj" fmla="val 1096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CPU</a:t>
            </a:r>
          </a:p>
        </p:txBody>
      </p:sp>
      <p:cxnSp>
        <p:nvCxnSpPr>
          <p:cNvPr id="47" name="Straight Arrow Connector 46"/>
          <p:cNvCxnSpPr>
            <a:stCxn id="42" idx="3"/>
          </p:cNvCxnSpPr>
          <p:nvPr/>
        </p:nvCxnSpPr>
        <p:spPr>
          <a:xfrm>
            <a:off x="2133600" y="3559441"/>
            <a:ext cx="1204204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2"/>
          </p:cNvCxnSpPr>
          <p:nvPr/>
        </p:nvCxnSpPr>
        <p:spPr>
          <a:xfrm flipH="1">
            <a:off x="3802549" y="4034135"/>
            <a:ext cx="1" cy="78322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3"/>
          </p:cNvCxnSpPr>
          <p:nvPr/>
        </p:nvCxnSpPr>
        <p:spPr>
          <a:xfrm flipV="1">
            <a:off x="6172295" y="5304285"/>
            <a:ext cx="1142999" cy="1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57276" y="1255693"/>
            <a:ext cx="25383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New instructions: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pattload</a:t>
            </a:r>
            <a:r>
              <a:rPr lang="en-US" sz="2800" b="1" dirty="0" smtClean="0">
                <a:solidFill>
                  <a:srgbClr val="C00000"/>
                </a:solidFill>
              </a:rPr>
              <a:t>/</a:t>
            </a:r>
            <a:r>
              <a:rPr lang="en-US" sz="2800" b="1" dirty="0" err="1" smtClean="0">
                <a:solidFill>
                  <a:srgbClr val="C00000"/>
                </a:solidFill>
              </a:rPr>
              <a:t>pattstore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62800" y="990600"/>
            <a:ext cx="1333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GS-DRAM</a:t>
            </a:r>
          </a:p>
        </p:txBody>
      </p:sp>
      <p:cxnSp>
        <p:nvCxnSpPr>
          <p:cNvPr id="59" name="Straight Arrow Connector 58"/>
          <p:cNvCxnSpPr>
            <a:stCxn id="39" idx="2"/>
          </p:cNvCxnSpPr>
          <p:nvPr/>
        </p:nvCxnSpPr>
        <p:spPr>
          <a:xfrm flipH="1">
            <a:off x="5593249" y="4044945"/>
            <a:ext cx="1" cy="772418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ight Arrow 60"/>
          <p:cNvSpPr/>
          <p:nvPr/>
        </p:nvSpPr>
        <p:spPr>
          <a:xfrm>
            <a:off x="2133600" y="3380551"/>
            <a:ext cx="1204204" cy="3698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Down Arrow 61"/>
          <p:cNvSpPr/>
          <p:nvPr/>
        </p:nvSpPr>
        <p:spPr>
          <a:xfrm>
            <a:off x="3648184" y="4034136"/>
            <a:ext cx="343476" cy="78322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164797" y="5131351"/>
            <a:ext cx="1150497" cy="3698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05688" y="4191000"/>
            <a:ext cx="742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miss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304800" y="3680276"/>
            <a:ext cx="2804166" cy="1186344"/>
            <a:chOff x="304800" y="3680276"/>
            <a:chExt cx="2804166" cy="1186344"/>
          </a:xfrm>
        </p:grpSpPr>
        <p:sp>
          <p:nvSpPr>
            <p:cNvPr id="65" name="TextBox 64"/>
            <p:cNvSpPr txBox="1"/>
            <p:nvPr/>
          </p:nvSpPr>
          <p:spPr>
            <a:xfrm>
              <a:off x="304800" y="4343400"/>
              <a:ext cx="28041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acheline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(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addr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), 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patt</a:t>
              </a:r>
              <a:endPara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cxnSp>
          <p:nvCxnSpPr>
            <p:cNvPr id="67" name="Curved Connector 66"/>
            <p:cNvCxnSpPr/>
            <p:nvPr/>
          </p:nvCxnSpPr>
          <p:spPr>
            <a:xfrm rot="5400000" flipH="1" flipV="1">
              <a:off x="2083979" y="3760380"/>
              <a:ext cx="739325" cy="579117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648200" y="5373707"/>
            <a:ext cx="3342197" cy="1103293"/>
            <a:chOff x="4648200" y="5373707"/>
            <a:chExt cx="3342197" cy="1103293"/>
          </a:xfrm>
        </p:grpSpPr>
        <p:sp>
          <p:nvSpPr>
            <p:cNvPr id="69" name="TextBox 68"/>
            <p:cNvSpPr txBox="1"/>
            <p:nvPr/>
          </p:nvSpPr>
          <p:spPr>
            <a:xfrm>
              <a:off x="4648200" y="5953780"/>
              <a:ext cx="334219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DRAM column(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addr</a:t>
              </a:r>
              <a:r>
                <a:rPr lang="en-US" sz="28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), </a:t>
              </a:r>
              <a:r>
                <a:rPr lang="en-US" sz="2800" b="1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patt</a:t>
              </a:r>
              <a:endPara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cxnSp>
          <p:nvCxnSpPr>
            <p:cNvPr id="70" name="Curved Connector 69"/>
            <p:cNvCxnSpPr/>
            <p:nvPr/>
          </p:nvCxnSpPr>
          <p:spPr>
            <a:xfrm rot="5400000" flipH="1" flipV="1">
              <a:off x="6466894" y="5460013"/>
              <a:ext cx="499310" cy="326698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353288" y="2510135"/>
            <a:ext cx="2762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pattload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4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reg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24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addr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2400" b="1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patt</a:t>
            </a:r>
            <a:endParaRPr lang="en-US" sz="24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43200" y="762000"/>
            <a:ext cx="4166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Support for coherence of overlapping cache lines</a:t>
            </a:r>
          </a:p>
        </p:txBody>
      </p:sp>
    </p:spTree>
    <p:extLst>
      <p:ext uri="{BB962C8B-B14F-4D97-AF65-F5344CB8AC3E}">
        <p14:creationId xmlns:p14="http://schemas.microsoft.com/office/powerpoint/2010/main" val="100957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6" grpId="0"/>
      <p:bldP spid="61" grpId="0" animBg="1"/>
      <p:bldP spid="62" grpId="0" animBg="1"/>
      <p:bldP spid="63" grpId="0" animBg="1"/>
      <p:bldP spid="64" grpId="0"/>
      <p:bldP spid="76" grpId="0"/>
      <p:bldP spid="79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GS-DRAM improves transaction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63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933012"/>
              </p:ext>
            </p:extLst>
          </p:nvPr>
        </p:nvGraphicFramePr>
        <p:xfrm>
          <a:off x="228600" y="1371600"/>
          <a:ext cx="8610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GS-DRAM with Odd Stride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Odd stride =&gt; minimal chip conflicts</a:t>
            </a:r>
          </a:p>
          <a:p>
            <a:pPr lvl="1"/>
            <a:r>
              <a:rPr lang="en-US" dirty="0" smtClean="0"/>
              <a:t>No shuffling required</a:t>
            </a:r>
          </a:p>
          <a:p>
            <a:r>
              <a:rPr lang="en-US" dirty="0" smtClean="0"/>
              <a:t>Alignment problem</a:t>
            </a:r>
          </a:p>
          <a:p>
            <a:pPr lvl="1"/>
            <a:r>
              <a:rPr lang="en-US" dirty="0" smtClean="0"/>
              <a:t>Objects do not fit perfectly into a DRAM row</a:t>
            </a:r>
          </a:p>
          <a:p>
            <a:pPr lvl="1"/>
            <a:r>
              <a:rPr lang="en-US" dirty="0" smtClean="0"/>
              <a:t>Data may be part of different DRAM rows</a:t>
            </a:r>
          </a:p>
          <a:p>
            <a:r>
              <a:rPr lang="en-US" dirty="0" smtClean="0"/>
              <a:t>Addressing problem</a:t>
            </a:r>
          </a:p>
          <a:p>
            <a:pPr lvl="1"/>
            <a:r>
              <a:rPr lang="en-US" dirty="0" smtClean="0"/>
              <a:t>A value may be part of different addresses in the same pattern</a:t>
            </a:r>
          </a:p>
          <a:p>
            <a:pPr lvl="1"/>
            <a:r>
              <a:rPr lang="en-US" dirty="0" smtClean="0"/>
              <a:t>Difficult to maintain coherence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Buddy </a:t>
            </a:r>
            <a:r>
              <a:rPr lang="en-US" dirty="0" smtClean="0"/>
              <a:t>RAM –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65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058179" y="5410200"/>
            <a:ext cx="4800600" cy="914400"/>
            <a:chOff x="2362200" y="4495800"/>
            <a:chExt cx="4800600" cy="533400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9718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5814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1910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006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102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0198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629400" y="4495800"/>
              <a:ext cx="533400" cy="5334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58179" y="4800600"/>
            <a:ext cx="4800600" cy="533400"/>
            <a:chOff x="2362200" y="4495800"/>
            <a:chExt cx="4800600" cy="5334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23622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718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5814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1910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8006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4102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0198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629400" y="4495800"/>
              <a:ext cx="533400" cy="5334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058179" y="3657600"/>
            <a:ext cx="4800600" cy="1066800"/>
            <a:chOff x="3058179" y="3657600"/>
            <a:chExt cx="4800600" cy="1066800"/>
          </a:xfrm>
        </p:grpSpPr>
        <p:grpSp>
          <p:nvGrpSpPr>
            <p:cNvPr id="23" name="Group 22"/>
            <p:cNvGrpSpPr/>
            <p:nvPr/>
          </p:nvGrpSpPr>
          <p:grpSpPr>
            <a:xfrm>
              <a:off x="3058179" y="4419600"/>
              <a:ext cx="4800600" cy="304800"/>
              <a:chOff x="2362200" y="4495800"/>
              <a:chExt cx="4800600" cy="53340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4" name="Rounded Rectangle 23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058179" y="4038600"/>
              <a:ext cx="4800600" cy="304800"/>
              <a:chOff x="2362200" y="4495800"/>
              <a:chExt cx="4800600" cy="53340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1" name="Rounded Rectangle 50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058179" y="3657600"/>
              <a:ext cx="4800600" cy="304800"/>
              <a:chOff x="2362200" y="4495800"/>
              <a:chExt cx="4800600" cy="53340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60" name="Rounded Rectangle 59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1" name="Rounded Rectangle 60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" name="Rounded Rectangle 64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6" name="Rounded Rectangle 65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7" name="Rounded Rectangle 66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3058179" y="2895600"/>
            <a:ext cx="4800600" cy="685800"/>
            <a:chOff x="3058179" y="2895600"/>
            <a:chExt cx="4800600" cy="685800"/>
          </a:xfrm>
        </p:grpSpPr>
        <p:grpSp>
          <p:nvGrpSpPr>
            <p:cNvPr id="68" name="Group 67"/>
            <p:cNvGrpSpPr/>
            <p:nvPr/>
          </p:nvGrpSpPr>
          <p:grpSpPr>
            <a:xfrm>
              <a:off x="3058179" y="3276600"/>
              <a:ext cx="4800600" cy="304800"/>
              <a:chOff x="2362200" y="4495800"/>
              <a:chExt cx="4800600" cy="533400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69" name="Rounded Rectangle 68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70" name="Rounded Rectangle 69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71" name="Rounded Rectangle 70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72" name="Rounded Rectangle 71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058179" y="2895600"/>
              <a:ext cx="4800600" cy="304800"/>
              <a:chOff x="2362200" y="4495800"/>
              <a:chExt cx="4800600" cy="533400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78" name="Rounded Rectangle 77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0" name="Rounded Rectangle 79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1" name="Rounded Rectangle 80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</a:p>
            </p:txBody>
          </p:sp>
        </p:grpSp>
      </p:grpSp>
      <p:grpSp>
        <p:nvGrpSpPr>
          <p:cNvPr id="140" name="Group 139"/>
          <p:cNvGrpSpPr/>
          <p:nvPr/>
        </p:nvGrpSpPr>
        <p:grpSpPr>
          <a:xfrm>
            <a:off x="3058179" y="990600"/>
            <a:ext cx="4866621" cy="1828800"/>
            <a:chOff x="3058179" y="990600"/>
            <a:chExt cx="4866621" cy="1828800"/>
          </a:xfrm>
        </p:grpSpPr>
        <p:grpSp>
          <p:nvGrpSpPr>
            <p:cNvPr id="86" name="Group 85"/>
            <p:cNvGrpSpPr/>
            <p:nvPr/>
          </p:nvGrpSpPr>
          <p:grpSpPr>
            <a:xfrm>
              <a:off x="3058179" y="2514600"/>
              <a:ext cx="4800600" cy="304800"/>
              <a:chOff x="2362200" y="4495800"/>
              <a:chExt cx="4800600" cy="53340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87" name="Rounded Rectangle 86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9" name="Rounded Rectangle 88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1" name="Rounded Rectangle 90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3058179" y="2133600"/>
              <a:ext cx="4800600" cy="304800"/>
              <a:chOff x="2362200" y="4495800"/>
              <a:chExt cx="4800600" cy="53340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96" name="Rounded Rectangle 95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3058179" y="1752600"/>
              <a:ext cx="4800600" cy="304800"/>
              <a:chOff x="2362200" y="4495800"/>
              <a:chExt cx="4800600" cy="53340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105" name="Rounded Rectangle 104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7" name="Rounded Rectangle 106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8" name="Rounded Rectangle 107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9" name="Rounded Rectangle 108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0" name="Rounded Rectangle 109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1" name="Rounded Rectangle 110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2" name="Rounded Rectangle 111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3058179" y="990600"/>
              <a:ext cx="4800600" cy="304800"/>
              <a:chOff x="2362200" y="4495800"/>
              <a:chExt cx="4800600" cy="533400"/>
            </a:xfrm>
            <a:solidFill>
              <a:schemeClr val="accent3">
                <a:lumMod val="60000"/>
                <a:lumOff val="40000"/>
              </a:schemeClr>
            </a:solidFill>
          </p:grpSpPr>
          <p:sp>
            <p:nvSpPr>
              <p:cNvPr id="123" name="Rounded Rectangle 122"/>
              <p:cNvSpPr/>
              <p:nvPr/>
            </p:nvSpPr>
            <p:spPr>
              <a:xfrm>
                <a:off x="2362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4" name="Rounded Rectangle 123"/>
              <p:cNvSpPr/>
              <p:nvPr/>
            </p:nvSpPr>
            <p:spPr>
              <a:xfrm>
                <a:off x="2971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3581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>
                <a:off x="41910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7" name="Rounded Rectangle 126"/>
              <p:cNvSpPr/>
              <p:nvPr/>
            </p:nvSpPr>
            <p:spPr>
              <a:xfrm>
                <a:off x="48006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54102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9" name="Rounded Rectangle 128"/>
              <p:cNvSpPr/>
              <p:nvPr/>
            </p:nvSpPr>
            <p:spPr>
              <a:xfrm>
                <a:off x="60198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0" name="Rounded Rectangle 129"/>
              <p:cNvSpPr/>
              <p:nvPr/>
            </p:nvSpPr>
            <p:spPr>
              <a:xfrm>
                <a:off x="6629400" y="4495800"/>
                <a:ext cx="533400" cy="5334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 rot="5400000">
              <a:off x="7391320" y="125321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 rot="5400000">
              <a:off x="3174874" y="127157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 rot="5400000">
              <a:off x="5267899" y="127696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…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1425326" y="5334000"/>
            <a:ext cx="14702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Sense</a:t>
            </a:r>
          </a:p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Amplifiers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43579" y="4795650"/>
            <a:ext cx="2401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Dual Contact Cells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46032" y="3657600"/>
            <a:ext cx="23888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Temporary Rows</a:t>
            </a:r>
          </a:p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Triple Activate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431530" y="1447800"/>
            <a:ext cx="14907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</a:t>
            </a:r>
          </a:p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Rows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28600" y="2905780"/>
            <a:ext cx="267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Pre-initialized Rows</a:t>
            </a:r>
          </a:p>
        </p:txBody>
      </p:sp>
    </p:spTree>
    <p:extLst>
      <p:ext uri="{BB962C8B-B14F-4D97-AF65-F5344CB8AC3E}">
        <p14:creationId xmlns:p14="http://schemas.microsoft.com/office/powerpoint/2010/main" val="337939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137" grpId="0"/>
      <p:bldP spid="138" grpId="0"/>
      <p:bldP spid="139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Buddy RAM – Activate </a:t>
            </a:r>
            <a:r>
              <a:rPr lang="en-US" dirty="0" smtClean="0"/>
              <a:t>Activate</a:t>
            </a:r>
            <a:r>
              <a:rPr lang="en-US" dirty="0" smtClean="0"/>
              <a:t> Precharge (AAP)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AAP copies result of first activation into row corresponding to second activation</a:t>
            </a:r>
          </a:p>
          <a:p>
            <a:pPr lvl="1"/>
            <a:r>
              <a:rPr lang="en-US" dirty="0" smtClean="0"/>
              <a:t>Can be used to perform a simple copy</a:t>
            </a:r>
          </a:p>
          <a:p>
            <a:pPr lvl="1"/>
            <a:r>
              <a:rPr lang="en-US" dirty="0" smtClean="0"/>
              <a:t>Bitwise operation if first activation correspond to triple row activation</a:t>
            </a:r>
          </a:p>
          <a:p>
            <a:r>
              <a:rPr lang="en-US" dirty="0" smtClean="0"/>
              <a:t>Example: Bitwise AND</a:t>
            </a:r>
          </a:p>
          <a:p>
            <a:pPr lvl="1"/>
            <a:r>
              <a:rPr lang="en-US" dirty="0" smtClean="0"/>
              <a:t>AAP(d1, t1) -&gt; copy row d1 to temporary row t1</a:t>
            </a:r>
          </a:p>
          <a:p>
            <a:pPr lvl="1"/>
            <a:r>
              <a:rPr lang="en-US" dirty="0" smtClean="0"/>
              <a:t>AAP(d2, t2) -&gt; copy row d2 to temporary row t2</a:t>
            </a:r>
          </a:p>
          <a:p>
            <a:pPr lvl="1"/>
            <a:r>
              <a:rPr lang="en-US" dirty="0" smtClean="0"/>
              <a:t>AAP(c0, t3) -&gt; copy control row zero to temporary row t3</a:t>
            </a:r>
          </a:p>
          <a:p>
            <a:pPr lvl="1"/>
            <a:r>
              <a:rPr lang="en-US" dirty="0" smtClean="0"/>
              <a:t>AAP(t1/t2/t3, d3) -&gt; copy t1&amp;t2 to d3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Indices: Buddy improves performance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232450" cy="3581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45185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</a:rPr>
              <a:t>irtual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Physical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177822" y="4168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Curved Connector 22"/>
          <p:cNvCxnSpPr>
            <a:stCxn id="7" idx="3"/>
            <a:endCxn id="21" idx="3"/>
          </p:cNvCxnSpPr>
          <p:nvPr/>
        </p:nvCxnSpPr>
        <p:spPr>
          <a:xfrm>
            <a:off x="5943600" y="2638001"/>
            <a:ext cx="304800" cy="2286000"/>
          </a:xfrm>
          <a:prstGeom prst="curvedConnector3">
            <a:avLst>
              <a:gd name="adj1" fmla="val 317500"/>
            </a:avLst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924001"/>
            <a:ext cx="2354644" cy="2270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85800" y="4925833"/>
            <a:ext cx="1602089" cy="614065"/>
            <a:chOff x="685800" y="4643735"/>
            <a:chExt cx="1602089" cy="614065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4643735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1457678" y="4874568"/>
              <a:ext cx="599722" cy="2689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502920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0" name="Rounded Rectangle 39"/>
          <p:cNvSpPr/>
          <p:nvPr/>
        </p:nvSpPr>
        <p:spPr>
          <a:xfrm>
            <a:off x="5484511" y="5257800"/>
            <a:ext cx="230489" cy="228600"/>
          </a:xfrm>
          <a:prstGeom prst="roundRect">
            <a:avLst/>
          </a:prstGeom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553200" y="2316796"/>
            <a:ext cx="2108814" cy="784702"/>
            <a:chOff x="6553200" y="2034698"/>
            <a:chExt cx="2108814" cy="784702"/>
          </a:xfrm>
        </p:grpSpPr>
        <p:sp>
          <p:nvSpPr>
            <p:cNvPr id="44" name="TextBox 43"/>
            <p:cNvSpPr txBox="1"/>
            <p:nvPr/>
          </p:nvSpPr>
          <p:spPr>
            <a:xfrm>
              <a:off x="6996514" y="2034698"/>
              <a:ext cx="16655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Copy entire page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553200" y="2189183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00400" y="5029200"/>
            <a:ext cx="1828800" cy="784702"/>
            <a:chOff x="3200400" y="5082698"/>
            <a:chExt cx="1828800" cy="784702"/>
          </a:xfrm>
        </p:grpSpPr>
        <p:sp>
          <p:nvSpPr>
            <p:cNvPr id="48" name="TextBox 47"/>
            <p:cNvSpPr txBox="1"/>
            <p:nvPr/>
          </p:nvSpPr>
          <p:spPr>
            <a:xfrm>
              <a:off x="3643714" y="5082698"/>
              <a:ext cx="1385486" cy="784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2800" b="1"/>
              </a:lvl1pPr>
            </a:lstStyle>
            <a:p>
              <a:r>
                <a:rPr lang="en-US" dirty="0"/>
                <a:t>Change mapping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200400" y="5197476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0286" y="5029200"/>
            <a:ext cx="1869314" cy="784702"/>
            <a:chOff x="6360286" y="5181600"/>
            <a:chExt cx="1869314" cy="784702"/>
          </a:xfrm>
        </p:grpSpPr>
        <p:sp>
          <p:nvSpPr>
            <p:cNvPr id="43" name="Oval 42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92700" y="5181600"/>
              <a:ext cx="14369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Allocate new page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83605" y="2698412"/>
            <a:ext cx="1059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Copy-on-Write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317503"/>
            <a:ext cx="840089" cy="873497"/>
            <a:chOff x="1447800" y="3025298"/>
            <a:chExt cx="840089" cy="873497"/>
          </a:xfrm>
        </p:grpSpPr>
        <p:cxnSp>
          <p:nvCxnSpPr>
            <p:cNvPr id="52" name="Straight Arrow Connector 51"/>
            <p:cNvCxnSpPr>
              <a:stCxn id="5" idx="2"/>
              <a:endCxn id="6" idx="0"/>
            </p:cNvCxnSpPr>
            <p:nvPr/>
          </p:nvCxnSpPr>
          <p:spPr>
            <a:xfrm>
              <a:off x="2135489" y="3025298"/>
              <a:ext cx="152400" cy="873497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47800" y="3276600"/>
              <a:ext cx="693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Copy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</p:spTree>
    <p:extLst>
      <p:ext uri="{BB962C8B-B14F-4D97-AF65-F5344CB8AC3E}">
        <p14:creationId xmlns:p14="http://schemas.microsoft.com/office/powerpoint/2010/main" val="239013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8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40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45185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Page-granularity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</a:rPr>
              <a:t>irtual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Physical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177822" y="4168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Curved Connector 22"/>
          <p:cNvCxnSpPr>
            <a:stCxn id="7" idx="3"/>
            <a:endCxn id="21" idx="3"/>
          </p:cNvCxnSpPr>
          <p:nvPr/>
        </p:nvCxnSpPr>
        <p:spPr>
          <a:xfrm>
            <a:off x="5943600" y="2638001"/>
            <a:ext cx="304800" cy="2286000"/>
          </a:xfrm>
          <a:prstGeom prst="curvedConnector3">
            <a:avLst>
              <a:gd name="adj1" fmla="val 317500"/>
            </a:avLst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924001"/>
            <a:ext cx="2354644" cy="2270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85800" y="4925833"/>
            <a:ext cx="1602089" cy="614065"/>
            <a:chOff x="685800" y="4643735"/>
            <a:chExt cx="1602089" cy="614065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4643735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1457678" y="4874568"/>
              <a:ext cx="599722" cy="2689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502920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53200" y="2316796"/>
            <a:ext cx="2108814" cy="784702"/>
            <a:chOff x="6553200" y="2034698"/>
            <a:chExt cx="2108814" cy="784702"/>
          </a:xfrm>
        </p:grpSpPr>
        <p:sp>
          <p:nvSpPr>
            <p:cNvPr id="44" name="TextBox 43"/>
            <p:cNvSpPr txBox="1"/>
            <p:nvPr/>
          </p:nvSpPr>
          <p:spPr>
            <a:xfrm>
              <a:off x="6996514" y="2034698"/>
              <a:ext cx="16655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Copy entire page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553200" y="2189183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00400" y="5029200"/>
            <a:ext cx="1828800" cy="784702"/>
            <a:chOff x="3200400" y="5082698"/>
            <a:chExt cx="1828800" cy="784702"/>
          </a:xfrm>
        </p:grpSpPr>
        <p:sp>
          <p:nvSpPr>
            <p:cNvPr id="48" name="TextBox 47"/>
            <p:cNvSpPr txBox="1"/>
            <p:nvPr/>
          </p:nvSpPr>
          <p:spPr>
            <a:xfrm>
              <a:off x="3643714" y="5082698"/>
              <a:ext cx="1385486" cy="784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2800" b="1"/>
              </a:lvl1pPr>
            </a:lstStyle>
            <a:p>
              <a:r>
                <a:rPr lang="en-US" dirty="0"/>
                <a:t>Change mapping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200400" y="5197476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0286" y="5029200"/>
            <a:ext cx="1869314" cy="784702"/>
            <a:chOff x="6360286" y="5181600"/>
            <a:chExt cx="1869314" cy="784702"/>
          </a:xfrm>
        </p:grpSpPr>
        <p:sp>
          <p:nvSpPr>
            <p:cNvPr id="43" name="Oval 42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92700" y="5181600"/>
              <a:ext cx="14369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Allocate new page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83605" y="2698412"/>
            <a:ext cx="1059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Copy-on-Write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317503"/>
            <a:ext cx="840089" cy="873497"/>
            <a:chOff x="1447800" y="3025298"/>
            <a:chExt cx="840089" cy="873497"/>
          </a:xfrm>
        </p:grpSpPr>
        <p:cxnSp>
          <p:nvCxnSpPr>
            <p:cNvPr id="52" name="Straight Arrow Connector 51"/>
            <p:cNvCxnSpPr>
              <a:stCxn id="5" idx="2"/>
              <a:endCxn id="6" idx="0"/>
            </p:cNvCxnSpPr>
            <p:nvPr/>
          </p:nvCxnSpPr>
          <p:spPr>
            <a:xfrm>
              <a:off x="2135489" y="3025298"/>
              <a:ext cx="152400" cy="873497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47800" y="3276600"/>
              <a:ext cx="693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Copy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181600" y="4169305"/>
            <a:ext cx="1070578" cy="1511405"/>
          </a:xfrm>
          <a:prstGeom prst="roundRect">
            <a:avLst>
              <a:gd name="adj" fmla="val 9608"/>
            </a:avLst>
          </a:prstGeom>
          <a:pattFill prst="wdUpDiag">
            <a:fgClr>
              <a:schemeClr val="bg1"/>
            </a:fgClr>
            <a:bgClr>
              <a:schemeClr val="tx1">
                <a:lumMod val="75000"/>
                <a:lumOff val="25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484511" y="5257800"/>
            <a:ext cx="230489" cy="228600"/>
          </a:xfrm>
          <a:prstGeom prst="roundRect">
            <a:avLst/>
          </a:prstGeom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14400" y="3048000"/>
            <a:ext cx="4802489" cy="1121305"/>
            <a:chOff x="914400" y="3048000"/>
            <a:chExt cx="4802489" cy="1121305"/>
          </a:xfrm>
        </p:grpSpPr>
        <p:sp>
          <p:nvSpPr>
            <p:cNvPr id="3" name="Rounded Rectangle 2"/>
            <p:cNvSpPr/>
            <p:nvPr/>
          </p:nvSpPr>
          <p:spPr>
            <a:xfrm>
              <a:off x="914400" y="3048000"/>
              <a:ext cx="3655711" cy="70189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High memory redundancy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Curved Connector 8"/>
            <p:cNvCxnSpPr>
              <a:stCxn id="3" idx="3"/>
              <a:endCxn id="35" idx="0"/>
            </p:cNvCxnSpPr>
            <p:nvPr/>
          </p:nvCxnSpPr>
          <p:spPr>
            <a:xfrm>
              <a:off x="4570111" y="3398948"/>
              <a:ext cx="1146778" cy="770357"/>
            </a:xfrm>
            <a:prstGeom prst="curvedConnector2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221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5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0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6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9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2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5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8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1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4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60" grpId="0"/>
      <p:bldP spid="72" grpId="0"/>
      <p:bldP spid="75" grpId="0"/>
      <p:bldP spid="76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>
            <a:off x="3657600" y="1882298"/>
            <a:ext cx="0" cy="451850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Page-granularity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AEA72-A156-47E1-8CF5-744DC386C618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600200" y="18060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>
              <a:lnSpc>
                <a:spcPct val="80000"/>
              </a:lnSpc>
            </a:pPr>
            <a:r>
              <a:rPr lang="en-US" sz="2400" b="1" dirty="0">
                <a:solidFill>
                  <a:schemeClr val="bg1"/>
                </a:solidFill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</a:rPr>
              <a:t>irtual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52600" y="4191000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3022" y="1882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Physical Page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5" idx="3"/>
            <a:endCxn id="7" idx="1"/>
          </p:cNvCxnSpPr>
          <p:nvPr/>
        </p:nvCxnSpPr>
        <p:spPr>
          <a:xfrm>
            <a:off x="2670778" y="2561801"/>
            <a:ext cx="2202244" cy="7620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 flipV="1">
            <a:off x="2823178" y="2638001"/>
            <a:ext cx="2049844" cy="2308702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177822" y="4168298"/>
            <a:ext cx="1070578" cy="1511405"/>
          </a:xfrm>
          <a:prstGeom prst="roundRect">
            <a:avLst>
              <a:gd name="adj" fmla="val 9608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18288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3" name="Curved Connector 22"/>
          <p:cNvCxnSpPr>
            <a:stCxn id="7" idx="3"/>
            <a:endCxn id="21" idx="3"/>
          </p:cNvCxnSpPr>
          <p:nvPr/>
        </p:nvCxnSpPr>
        <p:spPr>
          <a:xfrm>
            <a:off x="5943600" y="2638001"/>
            <a:ext cx="304800" cy="2286000"/>
          </a:xfrm>
          <a:prstGeom prst="curvedConnector3">
            <a:avLst>
              <a:gd name="adj1" fmla="val 317500"/>
            </a:avLst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21" idx="1"/>
          </p:cNvCxnSpPr>
          <p:nvPr/>
        </p:nvCxnSpPr>
        <p:spPr>
          <a:xfrm flipV="1">
            <a:off x="2823178" y="4924001"/>
            <a:ext cx="2354644" cy="22702"/>
          </a:xfrm>
          <a:prstGeom prst="straightConnector1">
            <a:avLst/>
          </a:prstGeom>
          <a:ln w="254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685800" y="4925833"/>
            <a:ext cx="1602089" cy="614065"/>
            <a:chOff x="685800" y="4643735"/>
            <a:chExt cx="1602089" cy="614065"/>
          </a:xfrm>
        </p:grpSpPr>
        <p:sp>
          <p:nvSpPr>
            <p:cNvPr id="34" name="TextBox 33"/>
            <p:cNvSpPr txBox="1"/>
            <p:nvPr/>
          </p:nvSpPr>
          <p:spPr>
            <a:xfrm>
              <a:off x="685800" y="4643735"/>
              <a:ext cx="7718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Write</a:t>
              </a:r>
            </a:p>
          </p:txBody>
        </p:sp>
        <p:cxnSp>
          <p:nvCxnSpPr>
            <p:cNvPr id="36" name="Straight Arrow Connector 35"/>
            <p:cNvCxnSpPr>
              <a:stCxn id="34" idx="3"/>
              <a:endCxn id="37" idx="1"/>
            </p:cNvCxnSpPr>
            <p:nvPr/>
          </p:nvCxnSpPr>
          <p:spPr>
            <a:xfrm>
              <a:off x="1457678" y="4874568"/>
              <a:ext cx="599722" cy="268932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ounded Rectangle 36"/>
            <p:cNvSpPr/>
            <p:nvPr/>
          </p:nvSpPr>
          <p:spPr>
            <a:xfrm>
              <a:off x="2057400" y="5029200"/>
              <a:ext cx="230489" cy="228600"/>
            </a:xfrm>
            <a:prstGeom prst="roundRect">
              <a:avLst/>
            </a:prstGeom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553200" y="2316796"/>
            <a:ext cx="2108814" cy="784702"/>
            <a:chOff x="6553200" y="2034698"/>
            <a:chExt cx="2108814" cy="784702"/>
          </a:xfrm>
        </p:grpSpPr>
        <p:sp>
          <p:nvSpPr>
            <p:cNvPr id="44" name="TextBox 43"/>
            <p:cNvSpPr txBox="1"/>
            <p:nvPr/>
          </p:nvSpPr>
          <p:spPr>
            <a:xfrm>
              <a:off x="6996514" y="2034698"/>
              <a:ext cx="16655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Copy entire page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6553200" y="2189183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00400" y="5029200"/>
            <a:ext cx="1828800" cy="784702"/>
            <a:chOff x="3200400" y="5082698"/>
            <a:chExt cx="1828800" cy="784702"/>
          </a:xfrm>
        </p:grpSpPr>
        <p:sp>
          <p:nvSpPr>
            <p:cNvPr id="48" name="TextBox 47"/>
            <p:cNvSpPr txBox="1"/>
            <p:nvPr/>
          </p:nvSpPr>
          <p:spPr>
            <a:xfrm>
              <a:off x="3643714" y="5082698"/>
              <a:ext cx="1385486" cy="784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2800" b="1"/>
              </a:lvl1pPr>
            </a:lstStyle>
            <a:p>
              <a:r>
                <a:rPr lang="en-US" dirty="0"/>
                <a:t>Change mapping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200400" y="5197476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360286" y="5029200"/>
            <a:ext cx="1869314" cy="784702"/>
            <a:chOff x="6360286" y="5181600"/>
            <a:chExt cx="1869314" cy="784702"/>
          </a:xfrm>
        </p:grpSpPr>
        <p:sp>
          <p:nvSpPr>
            <p:cNvPr id="43" name="Oval 42"/>
            <p:cNvSpPr/>
            <p:nvPr/>
          </p:nvSpPr>
          <p:spPr>
            <a:xfrm>
              <a:off x="6360286" y="5357744"/>
              <a:ext cx="432414" cy="4324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92700" y="5181600"/>
              <a:ext cx="1436900" cy="7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800" b="1" dirty="0" smtClean="0"/>
                <a:t>Allocate new page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883605" y="2698412"/>
            <a:ext cx="1059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Copy-on-Write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447800" y="3317503"/>
            <a:ext cx="840089" cy="873497"/>
            <a:chOff x="1447800" y="3025298"/>
            <a:chExt cx="840089" cy="873497"/>
          </a:xfrm>
        </p:grpSpPr>
        <p:cxnSp>
          <p:nvCxnSpPr>
            <p:cNvPr id="52" name="Straight Arrow Connector 51"/>
            <p:cNvCxnSpPr>
              <a:stCxn id="5" idx="2"/>
              <a:endCxn id="6" idx="0"/>
            </p:cNvCxnSpPr>
            <p:nvPr/>
          </p:nvCxnSpPr>
          <p:spPr>
            <a:xfrm>
              <a:off x="2135489" y="3025298"/>
              <a:ext cx="152400" cy="873497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1447800" y="3276600"/>
              <a:ext cx="693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Copy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228733" y="1066800"/>
            <a:ext cx="857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Page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Tables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4800" y="1138535"/>
            <a:ext cx="2469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Virtual Address Space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00600" y="1143000"/>
            <a:ext cx="260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Address Space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484511" y="5257800"/>
            <a:ext cx="230489" cy="228600"/>
          </a:xfrm>
          <a:prstGeom prst="roundRect">
            <a:avLst/>
          </a:prstGeom>
          <a:ln>
            <a:noFill/>
          </a:ln>
          <a:effectLst>
            <a:outerShdw blurRad="38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5311" y="3141717"/>
            <a:ext cx="6337389" cy="701896"/>
            <a:chOff x="914400" y="3120022"/>
            <a:chExt cx="6337389" cy="701896"/>
          </a:xfrm>
        </p:grpSpPr>
        <p:sp>
          <p:nvSpPr>
            <p:cNvPr id="3" name="Rounded Rectangle 2"/>
            <p:cNvSpPr/>
            <p:nvPr/>
          </p:nvSpPr>
          <p:spPr>
            <a:xfrm>
              <a:off x="914400" y="3120022"/>
              <a:ext cx="3655711" cy="70189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81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4KB copy: High Latency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" name="Curved Connector 8"/>
            <p:cNvCxnSpPr/>
            <p:nvPr/>
          </p:nvCxnSpPr>
          <p:spPr>
            <a:xfrm>
              <a:off x="4570111" y="3479327"/>
              <a:ext cx="2681678" cy="342591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ounded Rectangle 37"/>
          <p:cNvSpPr/>
          <p:nvPr/>
        </p:nvSpPr>
        <p:spPr>
          <a:xfrm rot="21364223">
            <a:off x="1101244" y="2813869"/>
            <a:ext cx="6781800" cy="1451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Wouldn’t it be nice to map pages at a 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finer granularity (smaller than 4KB)?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0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2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5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8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1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4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7" dur="indefinite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0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3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2" grpId="0"/>
      <p:bldP spid="75" grpId="0"/>
      <p:bldP spid="76" grpId="0"/>
      <p:bldP spid="38" grpId="0" animBg="1"/>
    </p:bldLst>
  </p:timing>
</p:sld>
</file>

<file path=ppt/theme/theme1.xml><?xml version="1.0" encoding="utf-8"?>
<a:theme xmlns:a="http://schemas.openxmlformats.org/drawingml/2006/main" name="1_sesha-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0"/>
      </a:accent1>
      <a:accent2>
        <a:srgbClr val="C00000"/>
      </a:accent2>
      <a:accent3>
        <a:srgbClr val="0061FF"/>
      </a:accent3>
      <a:accent4>
        <a:srgbClr val="3C3C3C"/>
      </a:accent4>
      <a:accent5>
        <a:srgbClr val="009900"/>
      </a:accent5>
      <a:accent6>
        <a:srgbClr val="777777"/>
      </a:accent6>
      <a:hlink>
        <a:srgbClr val="0000FF"/>
      </a:hlink>
      <a:folHlink>
        <a:srgbClr val="800080"/>
      </a:folHlink>
    </a:clrScheme>
    <a:fontScheme name="Sesha">
      <a:majorFont>
        <a:latin typeface="Myriad Pro Cond"/>
        <a:ea typeface=""/>
        <a:cs typeface=""/>
      </a:majorFont>
      <a:minorFont>
        <a:latin typeface="Myriad Pro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>
              <a:lumMod val="75000"/>
              <a:lumOff val="2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800" b="1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E8E595"/>
    </a:accent1>
    <a:accent2>
      <a:srgbClr val="C00000"/>
    </a:accent2>
    <a:accent3>
      <a:srgbClr val="40627C"/>
    </a:accent3>
    <a:accent4>
      <a:srgbClr val="26393D"/>
    </a:accent4>
    <a:accent5>
      <a:srgbClr val="FFFAE4"/>
    </a:accent5>
    <a:accent6>
      <a:srgbClr val="5A5A5A"/>
    </a:accent6>
    <a:hlink>
      <a:srgbClr val="0000FF"/>
    </a:hlink>
    <a:folHlink>
      <a:srgbClr val="800080"/>
    </a:folHlink>
  </a:clrScheme>
  <a:fontScheme name="Sesha">
    <a:majorFont>
      <a:latin typeface="Myriad Pro Cond"/>
      <a:ea typeface=""/>
      <a:cs typeface=""/>
    </a:majorFont>
    <a:minorFont>
      <a:latin typeface="Myriad Pro Cond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17931</TotalTime>
  <Words>2480</Words>
  <Application>Microsoft Office PowerPoint</Application>
  <PresentationFormat>On-screen Show (4:3)</PresentationFormat>
  <Paragraphs>837</Paragraphs>
  <Slides>67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2" baseType="lpstr">
      <vt:lpstr>Arial</vt:lpstr>
      <vt:lpstr>Myriad Pro Cond</vt:lpstr>
      <vt:lpstr>Inconsolata</vt:lpstr>
      <vt:lpstr>Calibri</vt:lpstr>
      <vt:lpstr>1_sesha-theme</vt:lpstr>
      <vt:lpstr>Simple DRAM and Virtual Memory Abstractions for Highly Efficient Memory Systems</vt:lpstr>
      <vt:lpstr>PowerPoint Presentation</vt:lpstr>
      <vt:lpstr>The Curse of Multiple Granularities</vt:lpstr>
      <vt:lpstr>Thesis Statement</vt:lpstr>
      <vt:lpstr>Contributions of this Dissertation</vt:lpstr>
      <vt:lpstr>Outline for the Talk</vt:lpstr>
      <vt:lpstr>Copy-on-Write</vt:lpstr>
      <vt:lpstr>Shortcomings of Page-granularity Management</vt:lpstr>
      <vt:lpstr>Shortcomings of Page-granularity Management</vt:lpstr>
      <vt:lpstr>Fine-grained Memory Management</vt:lpstr>
      <vt:lpstr>The Page Overlay Framework</vt:lpstr>
      <vt:lpstr>Overlay-on-Write: An Efficient Copy-on-Write</vt:lpstr>
      <vt:lpstr>Implementation Overview</vt:lpstr>
      <vt:lpstr>Addressing Overlay Cache Lines: Naïve Approach</vt:lpstr>
      <vt:lpstr>Addressing Overlay Cache Lines: Dual Address Design</vt:lpstr>
      <vt:lpstr>Virtual-to-Overlay Mappings</vt:lpstr>
      <vt:lpstr>Methodology</vt:lpstr>
      <vt:lpstr>Overlay-on-Write</vt:lpstr>
      <vt:lpstr>Fork Benchmark</vt:lpstr>
      <vt:lpstr>Overlay-on-Write vs. Copy-on-Write on Fork</vt:lpstr>
      <vt:lpstr>Page Overlays: Applications</vt:lpstr>
      <vt:lpstr>Outline for the Talk</vt:lpstr>
      <vt:lpstr>Example 2: Strided access pattern</vt:lpstr>
      <vt:lpstr>Shortcomings of existing systems</vt:lpstr>
      <vt:lpstr>Goal: Eliminate inefficiency</vt:lpstr>
      <vt:lpstr>DRAM modules have multiple chips</vt:lpstr>
      <vt:lpstr>Challenge 1: Chip conflicts</vt:lpstr>
      <vt:lpstr>Challenge 2: Shared address bus</vt:lpstr>
      <vt:lpstr>Gather-Scatter DRAM</vt:lpstr>
      <vt:lpstr>Cacheline-ID-based data shuffling</vt:lpstr>
      <vt:lpstr>Effect of data shuffling</vt:lpstr>
      <vt:lpstr>Gather-Scatter DRAM</vt:lpstr>
      <vt:lpstr>Per-chip column translation logic</vt:lpstr>
      <vt:lpstr>Gather-Scatter DRAM (GS-DRAM)</vt:lpstr>
      <vt:lpstr>Methodology</vt:lpstr>
      <vt:lpstr>In-memory databases</vt:lpstr>
      <vt:lpstr>Workload</vt:lpstr>
      <vt:lpstr>Transaction throughput and energy</vt:lpstr>
      <vt:lpstr>Analytics performance and energy</vt:lpstr>
      <vt:lpstr>Hybrid Transactions/Analytical Processing</vt:lpstr>
      <vt:lpstr>Outline for the Talk</vt:lpstr>
      <vt:lpstr>Today, DRAM is just a storage device!</vt:lpstr>
      <vt:lpstr>Inside a DRAM Chip</vt:lpstr>
      <vt:lpstr>DRAM Cell Operation</vt:lpstr>
      <vt:lpstr>DRAM Cell Operation</vt:lpstr>
      <vt:lpstr>RowClone: In-DRAM Bulk Data Copy</vt:lpstr>
      <vt:lpstr>Triple-Row Activation</vt:lpstr>
      <vt:lpstr>Bitwise AND/OR Using Triple-Row Activation</vt:lpstr>
      <vt:lpstr>Negation Using the Sense Amplifier</vt:lpstr>
      <vt:lpstr>Negation Using the Sense Amplifier</vt:lpstr>
      <vt:lpstr>Summary of operations</vt:lpstr>
      <vt:lpstr>Throughput Comparison: Bitwise AND/OR</vt:lpstr>
      <vt:lpstr>Throughput and Energy</vt:lpstr>
      <vt:lpstr>Applications</vt:lpstr>
      <vt:lpstr>Outline for the Talk</vt:lpstr>
      <vt:lpstr>Cache Coherence Problem</vt:lpstr>
      <vt:lpstr>Dirty-Block Index</vt:lpstr>
      <vt:lpstr>Acknowledgments</vt:lpstr>
      <vt:lpstr>Conclusion</vt:lpstr>
      <vt:lpstr>Simple DRAM and Virtual Memory Abstractions for Highly Efficient Memory Systems</vt:lpstr>
      <vt:lpstr>Backup Slides</vt:lpstr>
      <vt:lpstr>End-to-end system support for GS-DRAM</vt:lpstr>
      <vt:lpstr>GS-DRAM improves transaction performance</vt:lpstr>
      <vt:lpstr>GS-DRAM with Odd Stride</vt:lpstr>
      <vt:lpstr>Buddy RAM – Implementation</vt:lpstr>
      <vt:lpstr>Buddy RAM – Activate Activate Precharge (AAP)</vt:lpstr>
      <vt:lpstr>Bitmap Indices: Buddy improves performance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Seshadri</dc:creator>
  <cp:lastModifiedBy>Vivek Seshadri</cp:lastModifiedBy>
  <cp:revision>265</cp:revision>
  <dcterms:created xsi:type="dcterms:W3CDTF">2015-08-16T21:47:06Z</dcterms:created>
  <dcterms:modified xsi:type="dcterms:W3CDTF">2016-03-21T13:44:59Z</dcterms:modified>
</cp:coreProperties>
</file>