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422" r:id="rId2"/>
    <p:sldId id="298" r:id="rId3"/>
    <p:sldId id="299" r:id="rId4"/>
    <p:sldId id="258" r:id="rId5"/>
    <p:sldId id="414" r:id="rId6"/>
    <p:sldId id="430" r:id="rId7"/>
    <p:sldId id="641" r:id="rId8"/>
    <p:sldId id="436" r:id="rId9"/>
    <p:sldId id="439" r:id="rId10"/>
    <p:sldId id="643" r:id="rId11"/>
    <p:sldId id="323" r:id="rId12"/>
    <p:sldId id="486" r:id="rId13"/>
    <p:sldId id="596" r:id="rId14"/>
    <p:sldId id="639" r:id="rId15"/>
    <p:sldId id="343" r:id="rId16"/>
    <p:sldId id="645" r:id="rId17"/>
    <p:sldId id="566" r:id="rId18"/>
    <p:sldId id="576" r:id="rId19"/>
    <p:sldId id="575" r:id="rId20"/>
    <p:sldId id="532" r:id="rId21"/>
    <p:sldId id="635" r:id="rId22"/>
    <p:sldId id="605" r:id="rId23"/>
    <p:sldId id="604" r:id="rId24"/>
    <p:sldId id="331" r:id="rId25"/>
    <p:sldId id="332" r:id="rId26"/>
    <p:sldId id="333" r:id="rId27"/>
    <p:sldId id="653" r:id="rId28"/>
    <p:sldId id="564" r:id="rId29"/>
    <p:sldId id="587" r:id="rId30"/>
    <p:sldId id="574" r:id="rId31"/>
    <p:sldId id="338" r:id="rId32"/>
    <p:sldId id="565" r:id="rId33"/>
    <p:sldId id="339" r:id="rId34"/>
    <p:sldId id="340" r:id="rId35"/>
    <p:sldId id="617" r:id="rId36"/>
    <p:sldId id="646" r:id="rId37"/>
    <p:sldId id="521" r:id="rId38"/>
    <p:sldId id="526" r:id="rId39"/>
    <p:sldId id="609" r:id="rId40"/>
    <p:sldId id="527" r:id="rId41"/>
    <p:sldId id="529" r:id="rId42"/>
    <p:sldId id="650" r:id="rId43"/>
    <p:sldId id="266" r:id="rId44"/>
    <p:sldId id="530" r:id="rId45"/>
    <p:sldId id="651" r:id="rId46"/>
    <p:sldId id="273" r:id="rId47"/>
    <p:sldId id="533" r:id="rId48"/>
    <p:sldId id="279" r:id="rId49"/>
    <p:sldId id="589" r:id="rId50"/>
    <p:sldId id="618" r:id="rId51"/>
    <p:sldId id="647" r:id="rId52"/>
    <p:sldId id="613" r:id="rId53"/>
    <p:sldId id="614" r:id="rId54"/>
    <p:sldId id="652" r:id="rId55"/>
    <p:sldId id="648" r:id="rId56"/>
    <p:sldId id="649" r:id="rId57"/>
    <p:sldId id="654" r:id="rId58"/>
    <p:sldId id="631" r:id="rId59"/>
    <p:sldId id="594" r:id="rId60"/>
    <p:sldId id="600" r:id="rId61"/>
    <p:sldId id="534" r:id="rId62"/>
    <p:sldId id="580" r:id="rId63"/>
    <p:sldId id="632" r:id="rId64"/>
    <p:sldId id="599" r:id="rId65"/>
    <p:sldId id="561" r:id="rId66"/>
    <p:sldId id="426" r:id="rId67"/>
    <p:sldId id="598" r:id="rId68"/>
    <p:sldId id="562" r:id="rId69"/>
    <p:sldId id="535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136"/>
    <a:srgbClr val="3366FF"/>
    <a:srgbClr val="064FBA"/>
    <a:srgbClr val="E67E22"/>
    <a:srgbClr val="F1C40F"/>
    <a:srgbClr val="FF040A"/>
    <a:srgbClr val="FF0000"/>
    <a:srgbClr val="E74C3C"/>
    <a:srgbClr val="C0392B"/>
    <a:srgbClr val="001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00" autoAdjust="0"/>
    <p:restoredTop sz="65625"/>
  </p:normalViewPr>
  <p:slideViewPr>
    <p:cSldViewPr snapToGrid="0">
      <p:cViewPr varScale="1">
        <p:scale>
          <a:sx n="103" d="100"/>
          <a:sy n="103" d="100"/>
        </p:scale>
        <p:origin x="1608" y="184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/Users\kevincha\projects\writeups\thesis\slides\latency_trend_tal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kevincha/Dropbox/meetings/industry_meetings/intel/isra-LIS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kevincha/Dropbox/meetings/industry_meetings/intel/isra-LI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package" Target="../embeddings/Microsoft_Excel_Worksheet1.xlsx"/><Relationship Id="rId1" Type="http://schemas.microsoft.com/office/2011/relationships/chartStyle" Target="style4.xml"/><Relationship Id="rId2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package" Target="../embeddings/Microsoft_Excel_Worksheet2.xlsx"/><Relationship Id="rId1" Type="http://schemas.microsoft.com/office/2011/relationships/chartStyle" Target="style5.xml"/><Relationship Id="rId2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4" Type="http://schemas.openxmlformats.org/officeDocument/2006/relationships/oleObject" Target="Chart%20in%20Microsoft%20Office%20PowerPoint" TargetMode="External"/><Relationship Id="rId1" Type="http://schemas.microsoft.com/office/2011/relationships/chartStyle" Target="style6.xml"/><Relationship Id="rId2" Type="http://schemas.microsoft.com/office/2011/relationships/chartColorStyle" Target="colors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005066227187"/>
          <c:y val="0.160714805802904"/>
          <c:w val="0.82732323043042"/>
          <c:h val="0.666413038915243"/>
        </c:manualLayout>
      </c:layout>
      <c:lineChart>
        <c:grouping val="standard"/>
        <c:varyColors val="0"/>
        <c:ser>
          <c:idx val="4"/>
          <c:order val="2"/>
          <c:tx>
            <c:strRef>
              <c:f>Trend!$N$56</c:f>
              <c:strCache>
                <c:ptCount val="1"/>
                <c:pt idx="0">
                  <c:v>Capacity</c:v>
                </c:pt>
              </c:strCache>
            </c:strRef>
          </c:tx>
          <c:spPr>
            <a:ln w="3810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triangle"/>
            <c:size val="14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Trend!$O$56:$X$56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64.0</c:v>
                </c:pt>
                <c:pt idx="8">
                  <c:v>128.0</c:v>
                </c:pt>
                <c:pt idx="9">
                  <c:v>128.0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Trend!$N$55</c:f>
              <c:strCache>
                <c:ptCount val="1"/>
                <c:pt idx="0">
                  <c:v>Bandwidth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square"/>
            <c:size val="14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Trend!$O$55:$X$55</c:f>
              <c:numCache>
                <c:formatCode>General</c:formatCode>
                <c:ptCount val="10"/>
                <c:pt idx="0">
                  <c:v>1.0</c:v>
                </c:pt>
                <c:pt idx="1">
                  <c:v>3.007518796992481</c:v>
                </c:pt>
                <c:pt idx="2">
                  <c:v>6.015037593984962</c:v>
                </c:pt>
                <c:pt idx="3">
                  <c:v>8.01503759398496</c:v>
                </c:pt>
                <c:pt idx="4">
                  <c:v>10.02255639097744</c:v>
                </c:pt>
                <c:pt idx="5">
                  <c:v>12.03007518796992</c:v>
                </c:pt>
                <c:pt idx="6">
                  <c:v>14.03007518796992</c:v>
                </c:pt>
                <c:pt idx="7">
                  <c:v>16.03759398496241</c:v>
                </c:pt>
                <c:pt idx="8">
                  <c:v>18.04511278195488</c:v>
                </c:pt>
                <c:pt idx="9">
                  <c:v>19.54887218045113</c:v>
                </c:pt>
              </c:numCache>
            </c:numRef>
          </c:val>
          <c:smooth val="0"/>
        </c:ser>
        <c:ser>
          <c:idx val="2"/>
          <c:order val="4"/>
          <c:tx>
            <c:strRef>
              <c:f>Trend!$N$57</c:f>
              <c:strCache>
                <c:ptCount val="1"/>
                <c:pt idx="0">
                  <c:v>Latency</c:v>
                </c:pt>
              </c:strCache>
            </c:strRef>
          </c:tx>
          <c:spPr>
            <a:ln w="38100" cap="rnd">
              <a:solidFill>
                <a:srgbClr val="FF4136"/>
              </a:solidFill>
              <a:round/>
            </a:ln>
            <a:effectLst/>
          </c:spPr>
          <c:marker>
            <c:symbol val="circle"/>
            <c:size val="14"/>
            <c:spPr>
              <a:solidFill>
                <a:srgbClr val="FF4136"/>
              </a:solidFill>
              <a:ln w="9525">
                <a:solidFill>
                  <a:srgbClr val="FF4136"/>
                </a:solidFill>
              </a:ln>
              <a:effectLst/>
            </c:spPr>
          </c:marker>
          <c:cat>
            <c:numRef>
              <c:f>Trend!$O$51:$X$51</c:f>
              <c:numCache>
                <c:formatCode>General</c:formatCode>
                <c:ptCount val="10"/>
                <c:pt idx="0">
                  <c:v>1999.0</c:v>
                </c:pt>
                <c:pt idx="1">
                  <c:v>2003.0</c:v>
                </c:pt>
                <c:pt idx="2">
                  <c:v>2006.0</c:v>
                </c:pt>
                <c:pt idx="3">
                  <c:v>2008.0</c:v>
                </c:pt>
                <c:pt idx="4">
                  <c:v>2011.0</c:v>
                </c:pt>
                <c:pt idx="5">
                  <c:v>2013.0</c:v>
                </c:pt>
                <c:pt idx="6">
                  <c:v>2014.0</c:v>
                </c:pt>
                <c:pt idx="7">
                  <c:v>2015.0</c:v>
                </c:pt>
                <c:pt idx="8">
                  <c:v>2016.0</c:v>
                </c:pt>
                <c:pt idx="9">
                  <c:v>2017.0</c:v>
                </c:pt>
              </c:numCache>
            </c:numRef>
          </c:cat>
          <c:val>
            <c:numRef>
              <c:f>Trend!$O$58:$X$58</c:f>
              <c:numCache>
                <c:formatCode>General</c:formatCode>
                <c:ptCount val="10"/>
                <c:pt idx="0">
                  <c:v>1.0</c:v>
                </c:pt>
                <c:pt idx="1">
                  <c:v>1.0</c:v>
                </c:pt>
                <c:pt idx="2">
                  <c:v>1.043478260869565</c:v>
                </c:pt>
                <c:pt idx="3">
                  <c:v>1.142857142857143</c:v>
                </c:pt>
                <c:pt idx="4">
                  <c:v>1.212121212121212</c:v>
                </c:pt>
                <c:pt idx="5">
                  <c:v>1.263157894736842</c:v>
                </c:pt>
                <c:pt idx="6">
                  <c:v>1.252086811352254</c:v>
                </c:pt>
                <c:pt idx="7">
                  <c:v>1.274968125796855</c:v>
                </c:pt>
                <c:pt idx="8">
                  <c:v>1.299826689774697</c:v>
                </c:pt>
                <c:pt idx="9">
                  <c:v>1.31868131868132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5488528"/>
        <c:axId val="-199581481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Trend!$N$52</c15:sqref>
                        </c15:formulaRef>
                      </c:ext>
                    </c:extLst>
                    <c:strCache>
                      <c:ptCount val="1"/>
                      <c:pt idx="0">
                        <c:v>Activation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14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1999.0</c:v>
                      </c:pt>
                      <c:pt idx="1">
                        <c:v>2003.0</c:v>
                      </c:pt>
                      <c:pt idx="2">
                        <c:v>2006.0</c:v>
                      </c:pt>
                      <c:pt idx="3">
                        <c:v>2008.0</c:v>
                      </c:pt>
                      <c:pt idx="4">
                        <c:v>2011.0</c:v>
                      </c:pt>
                      <c:pt idx="5">
                        <c:v>2013.0</c:v>
                      </c:pt>
                      <c:pt idx="6">
                        <c:v>2014.0</c:v>
                      </c:pt>
                      <c:pt idx="7">
                        <c:v>2015.0</c:v>
                      </c:pt>
                      <c:pt idx="8">
                        <c:v>2016.0</c:v>
                      </c:pt>
                      <c:pt idx="9">
                        <c:v>2017.0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Trend!$O$52:$V$52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1.0</c:v>
                      </c:pt>
                      <c:pt idx="1">
                        <c:v>1.0</c:v>
                      </c:pt>
                      <c:pt idx="2">
                        <c:v>1.0</c:v>
                      </c:pt>
                      <c:pt idx="3">
                        <c:v>1.0</c:v>
                      </c:pt>
                      <c:pt idx="4">
                        <c:v>0.9</c:v>
                      </c:pt>
                      <c:pt idx="5">
                        <c:v>0.833333333333333</c:v>
                      </c:pt>
                      <c:pt idx="6">
                        <c:v>0.928</c:v>
                      </c:pt>
                      <c:pt idx="7">
                        <c:v>0.937333333333333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Trend!$N$53</c15:sqref>
                        </c15:formulaRef>
                      </c:ext>
                    </c:extLst>
                    <c:strCache>
                      <c:ptCount val="1"/>
                      <c:pt idx="0">
                        <c:v>Precharge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x"/>
                  <c:size val="14"/>
                  <c:spPr>
                    <a:noFill/>
                    <a:ln w="9525">
                      <a:solidFill>
                        <a:schemeClr val="accent4"/>
                      </a:solidFill>
                    </a:ln>
                    <a:effectLst/>
                  </c:spPr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Trend!$O$51:$X$51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1999.0</c:v>
                      </c:pt>
                      <c:pt idx="1">
                        <c:v>2003.0</c:v>
                      </c:pt>
                      <c:pt idx="2">
                        <c:v>2006.0</c:v>
                      </c:pt>
                      <c:pt idx="3">
                        <c:v>2008.0</c:v>
                      </c:pt>
                      <c:pt idx="4">
                        <c:v>2011.0</c:v>
                      </c:pt>
                      <c:pt idx="5">
                        <c:v>2013.0</c:v>
                      </c:pt>
                      <c:pt idx="6">
                        <c:v>2014.0</c:v>
                      </c:pt>
                      <c:pt idx="7">
                        <c:v>2015.0</c:v>
                      </c:pt>
                      <c:pt idx="8">
                        <c:v>2016.0</c:v>
                      </c:pt>
                      <c:pt idx="9">
                        <c:v>2017.0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Trend!$O$53:$V$53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1.0</c:v>
                      </c:pt>
                      <c:pt idx="1">
                        <c:v>1.0</c:v>
                      </c:pt>
                      <c:pt idx="2">
                        <c:v>1.0</c:v>
                      </c:pt>
                      <c:pt idx="3">
                        <c:v>1.0</c:v>
                      </c:pt>
                      <c:pt idx="4">
                        <c:v>0.9</c:v>
                      </c:pt>
                      <c:pt idx="5">
                        <c:v>0.833333333333333</c:v>
                      </c:pt>
                      <c:pt idx="6">
                        <c:v>0.928</c:v>
                      </c:pt>
                      <c:pt idx="7">
                        <c:v>0.937333333333333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8548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-1995814816"/>
        <c:crosses val="autoZero"/>
        <c:auto val="1"/>
        <c:lblAlgn val="ctr"/>
        <c:lblOffset val="100"/>
        <c:noMultiLvlLbl val="0"/>
      </c:catAx>
      <c:valAx>
        <c:axId val="-1995814816"/>
        <c:scaling>
          <c:logBase val="10.0"/>
          <c:orientation val="minMax"/>
          <c:max val="150.0"/>
          <c:min val="1.0"/>
        </c:scaling>
        <c:delete val="0"/>
        <c:axPos val="l"/>
        <c:majorGridlines>
          <c:spPr>
            <a:ln w="190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mtClean="0"/>
                  <a:t>DRAM Improvement </a:t>
                </a:r>
                <a:r>
                  <a:rPr lang="en-US"/>
                  <a:t>(log)</a:t>
                </a:r>
              </a:p>
            </c:rich>
          </c:tx>
          <c:layout>
            <c:manualLayout>
              <c:xMode val="edge"/>
              <c:yMode val="edge"/>
              <c:x val="0.00391802270431953"/>
              <c:y val="0.1036548669196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85488528"/>
        <c:crosses val="autoZero"/>
        <c:crossBetween val="between"/>
        <c:majorUnit val="1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817285683346"/>
          <c:y val="0.0014274251973468"/>
          <c:w val="0.665895758649534"/>
          <c:h val="0.09928233762076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latin typeface="Gill Sans MT" panose="020B05020201040202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'clone results'!$W$96</c:f>
              <c:strCache>
                <c:ptCount val="1"/>
                <c:pt idx="0">
                  <c:v>RowClone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'clone results'!$V$97</c:f>
              <c:strCache>
                <c:ptCount val="1"/>
                <c:pt idx="0">
                  <c:v>Normalized Speedup</c:v>
                </c:pt>
              </c:strCache>
            </c:strRef>
          </c:cat>
          <c:val>
            <c:numRef>
              <c:f>'clone results'!$W$97</c:f>
              <c:numCache>
                <c:formatCode>General</c:formatCode>
                <c:ptCount val="1"/>
                <c:pt idx="0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'clone results'!$X$96</c:f>
              <c:strCache>
                <c:ptCount val="1"/>
                <c:pt idx="0">
                  <c:v>RISC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'clone results'!$V$97</c:f>
              <c:strCache>
                <c:ptCount val="1"/>
                <c:pt idx="0">
                  <c:v>Normalized Speedup</c:v>
                </c:pt>
              </c:strCache>
            </c:strRef>
          </c:cat>
          <c:val>
            <c:numRef>
              <c:f>'clone results'!$X$97</c:f>
              <c:numCache>
                <c:formatCode>General</c:formatCode>
                <c:ptCount val="1"/>
                <c:pt idx="0">
                  <c:v>1.662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12276640"/>
        <c:axId val="1812278960"/>
      </c:barChart>
      <c:catAx>
        <c:axId val="18122766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2278960"/>
        <c:crosses val="autoZero"/>
        <c:auto val="1"/>
        <c:lblAlgn val="ctr"/>
        <c:lblOffset val="100"/>
        <c:noMultiLvlLbl val="0"/>
      </c:catAx>
      <c:valAx>
        <c:axId val="181227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 sz="2400" dirty="0"/>
                  <a:t>Normalized Speedup</a:t>
                </a:r>
              </a:p>
            </c:rich>
          </c:tx>
          <c:layout>
            <c:manualLayout>
              <c:xMode val="edge"/>
              <c:yMode val="edge"/>
              <c:x val="0.0135658918868916"/>
              <c:y val="0.15583100380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1812276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096272297704"/>
          <c:y val="0.0"/>
          <c:w val="0.89903727702296"/>
          <c:h val="0.1117261354143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" charset="0"/>
              <a:ea typeface="Gill Sans" charset="0"/>
              <a:cs typeface="Gill Sans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9410442547141"/>
          <c:y val="0.148862184183266"/>
          <c:w val="0.618304884020645"/>
          <c:h val="0.7920192242081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'clone results'!$W$96</c:f>
              <c:strCache>
                <c:ptCount val="1"/>
                <c:pt idx="0">
                  <c:v>RowClone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'clone results'!$V$98</c:f>
              <c:numCache>
                <c:formatCode>General</c:formatCode>
                <c:ptCount val="1"/>
              </c:numCache>
            </c:numRef>
          </c:cat>
          <c:val>
            <c:numRef>
              <c:f>'clone results'!$W$98</c:f>
              <c:numCache>
                <c:formatCode>General</c:formatCode>
                <c:ptCount val="1"/>
                <c:pt idx="0">
                  <c:v>0.949</c:v>
                </c:pt>
              </c:numCache>
            </c:numRef>
          </c:val>
        </c:ser>
        <c:ser>
          <c:idx val="1"/>
          <c:order val="1"/>
          <c:tx>
            <c:strRef>
              <c:f>'clone results'!$X$96</c:f>
              <c:strCache>
                <c:ptCount val="1"/>
                <c:pt idx="0">
                  <c:v>RISC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'clone results'!$V$98</c:f>
              <c:numCache>
                <c:formatCode>General</c:formatCode>
                <c:ptCount val="1"/>
              </c:numCache>
            </c:numRef>
          </c:cat>
          <c:val>
            <c:numRef>
              <c:f>'clone results'!$X$98</c:f>
              <c:numCache>
                <c:formatCode>General</c:formatCode>
                <c:ptCount val="1"/>
                <c:pt idx="0">
                  <c:v>0.446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12301760"/>
        <c:axId val="1812304080"/>
      </c:barChart>
      <c:catAx>
        <c:axId val="1812301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12304080"/>
        <c:crosses val="autoZero"/>
        <c:auto val="1"/>
        <c:lblAlgn val="ctr"/>
        <c:lblOffset val="100"/>
        <c:noMultiLvlLbl val="0"/>
      </c:catAx>
      <c:valAx>
        <c:axId val="1812304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" charset="0"/>
                    <a:ea typeface="Gill Sans" charset="0"/>
                    <a:cs typeface="Gill Sans" charset="0"/>
                  </a:defRPr>
                </a:pPr>
                <a:r>
                  <a:rPr lang="en-US" sz="2400"/>
                  <a:t>Normalized </a:t>
                </a:r>
                <a:r>
                  <a:rPr lang="en-US" sz="2400" smtClean="0"/>
                  <a:t>DRAM</a:t>
                </a:r>
                <a:r>
                  <a:rPr lang="en-US" sz="2400" baseline="0" smtClean="0"/>
                  <a:t> Energy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135658918868916"/>
              <c:y val="0.1558310038054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" charset="0"/>
                  <a:ea typeface="Gill Sans" charset="0"/>
                  <a:cs typeface="Gill Sans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" charset="0"/>
                <a:ea typeface="Gill Sans" charset="0"/>
                <a:cs typeface="Gill Sans" charset="0"/>
              </a:defRPr>
            </a:pPr>
            <a:endParaRPr lang="en-US"/>
          </a:p>
        </c:txPr>
        <c:crossAx val="18123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800">
          <a:latin typeface="Gill Sans" charset="0"/>
          <a:ea typeface="Gill Sans" charset="0"/>
          <a:cs typeface="Gill Sans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208520809899"/>
          <c:y val="0.0445068866685851"/>
          <c:w val="0.723127694975628"/>
          <c:h val="0.856133197043912"/>
        </c:manualLayout>
      </c:layout>
      <c:lineChart>
        <c:grouping val="standard"/>
        <c:varyColors val="0"/>
        <c:ser>
          <c:idx val="2"/>
          <c:order val="2"/>
          <c:tx>
            <c:v>VILLA</c:v>
          </c:tx>
          <c:spPr>
            <a:ln w="63500" cap="rnd">
              <a:solidFill>
                <a:srgbClr val="9BBB59">
                  <a:lumMod val="50000"/>
                </a:srgbClr>
              </a:solidFill>
              <a:round/>
            </a:ln>
            <a:effectLst/>
          </c:spPr>
          <c:marker>
            <c:symbol val="none"/>
          </c:marker>
          <c:val>
            <c:numRef>
              <c:f>scurves!$F$49:$BC$49</c:f>
              <c:numCache>
                <c:formatCode>General</c:formatCode>
                <c:ptCount val="50"/>
                <c:pt idx="0">
                  <c:v>0.999141294186</c:v>
                </c:pt>
                <c:pt idx="1">
                  <c:v>1.00493415189</c:v>
                </c:pt>
                <c:pt idx="2">
                  <c:v>1.01028615347</c:v>
                </c:pt>
                <c:pt idx="3">
                  <c:v>1.0140463429</c:v>
                </c:pt>
                <c:pt idx="4">
                  <c:v>1.01511355122</c:v>
                </c:pt>
                <c:pt idx="5">
                  <c:v>1.01891197396</c:v>
                </c:pt>
                <c:pt idx="6">
                  <c:v>1.01898769583</c:v>
                </c:pt>
                <c:pt idx="7">
                  <c:v>1.01994269403</c:v>
                </c:pt>
                <c:pt idx="8">
                  <c:v>1.02041827846</c:v>
                </c:pt>
                <c:pt idx="9">
                  <c:v>1.02060293806</c:v>
                </c:pt>
                <c:pt idx="10">
                  <c:v>1.02064415993</c:v>
                </c:pt>
                <c:pt idx="11">
                  <c:v>1.02175865167</c:v>
                </c:pt>
                <c:pt idx="12">
                  <c:v>1.0222267643</c:v>
                </c:pt>
                <c:pt idx="13">
                  <c:v>1.02245993998</c:v>
                </c:pt>
                <c:pt idx="14">
                  <c:v>1.02280278304</c:v>
                </c:pt>
                <c:pt idx="15">
                  <c:v>1.02290158961</c:v>
                </c:pt>
                <c:pt idx="16">
                  <c:v>1.02416631246</c:v>
                </c:pt>
                <c:pt idx="17">
                  <c:v>1.02494810286</c:v>
                </c:pt>
                <c:pt idx="18">
                  <c:v>1.02527012335</c:v>
                </c:pt>
                <c:pt idx="19">
                  <c:v>1.02719667181</c:v>
                </c:pt>
                <c:pt idx="20">
                  <c:v>1.02807589773</c:v>
                </c:pt>
                <c:pt idx="21">
                  <c:v>1.0296758831</c:v>
                </c:pt>
                <c:pt idx="22">
                  <c:v>1.02985061563</c:v>
                </c:pt>
                <c:pt idx="23">
                  <c:v>1.03041196109</c:v>
                </c:pt>
                <c:pt idx="24">
                  <c:v>1.03620231067</c:v>
                </c:pt>
                <c:pt idx="25">
                  <c:v>1.03942433937</c:v>
                </c:pt>
                <c:pt idx="26">
                  <c:v>1.04611323227</c:v>
                </c:pt>
                <c:pt idx="27">
                  <c:v>1.04614029986</c:v>
                </c:pt>
                <c:pt idx="28">
                  <c:v>1.05183874542</c:v>
                </c:pt>
                <c:pt idx="29">
                  <c:v>1.05202208026</c:v>
                </c:pt>
                <c:pt idx="30">
                  <c:v>1.05396981424</c:v>
                </c:pt>
                <c:pt idx="31">
                  <c:v>1.06102157217</c:v>
                </c:pt>
                <c:pt idx="32">
                  <c:v>1.06219201575</c:v>
                </c:pt>
                <c:pt idx="33">
                  <c:v>1.06422107035</c:v>
                </c:pt>
                <c:pt idx="34">
                  <c:v>1.06464894547</c:v>
                </c:pt>
                <c:pt idx="35">
                  <c:v>1.07140695787</c:v>
                </c:pt>
                <c:pt idx="36">
                  <c:v>1.07499895299</c:v>
                </c:pt>
                <c:pt idx="37">
                  <c:v>1.07541161529</c:v>
                </c:pt>
                <c:pt idx="38">
                  <c:v>1.07818458659</c:v>
                </c:pt>
                <c:pt idx="39">
                  <c:v>1.08157772261</c:v>
                </c:pt>
                <c:pt idx="40">
                  <c:v>1.08232490543</c:v>
                </c:pt>
                <c:pt idx="41">
                  <c:v>1.08386246757</c:v>
                </c:pt>
                <c:pt idx="42">
                  <c:v>1.08925971187</c:v>
                </c:pt>
                <c:pt idx="43">
                  <c:v>1.10175474289</c:v>
                </c:pt>
                <c:pt idx="44">
                  <c:v>1.10265060393</c:v>
                </c:pt>
                <c:pt idx="45">
                  <c:v>1.10391156782</c:v>
                </c:pt>
                <c:pt idx="46">
                  <c:v>1.11201865515</c:v>
                </c:pt>
                <c:pt idx="47">
                  <c:v>1.13339194553</c:v>
                </c:pt>
                <c:pt idx="48">
                  <c:v>1.14456548055</c:v>
                </c:pt>
                <c:pt idx="49">
                  <c:v>1.16052553053</c:v>
                </c:pt>
              </c:numCache>
            </c:numRef>
          </c:val>
          <c:smooth val="0"/>
        </c:ser>
        <c:ser>
          <c:idx val="0"/>
          <c:order val="3"/>
          <c:tx>
            <c:v>Baseline</c:v>
          </c:tx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scurves!$F$11:$BC$11</c:f>
              <c:numCache>
                <c:formatCode>General</c:formatCode>
                <c:ptCount val="5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459264"/>
        <c:axId val="1783463296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v>LIP</c:v>
                </c:tx>
                <c:spPr>
                  <a:ln w="6350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scurves!$F$13:$BC$13</c15:sqref>
                        </c15:formulaRef>
                      </c:ext>
                    </c:extLst>
                    <c:numCache>
                      <c:formatCode>General</c:formatCode>
                      <c:ptCount val="50"/>
                      <c:pt idx="0">
                        <c:v>1.02965934359</c:v>
                      </c:pt>
                      <c:pt idx="1">
                        <c:v>1.03281559536</c:v>
                      </c:pt>
                      <c:pt idx="2">
                        <c:v>1.03558943311</c:v>
                      </c:pt>
                      <c:pt idx="3">
                        <c:v>1.04476990343</c:v>
                      </c:pt>
                      <c:pt idx="4">
                        <c:v>1.04636161186</c:v>
                      </c:pt>
                      <c:pt idx="5">
                        <c:v>1.05214307617</c:v>
                      </c:pt>
                      <c:pt idx="6">
                        <c:v>1.05610929478</c:v>
                      </c:pt>
                      <c:pt idx="7">
                        <c:v>1.057628552019999</c:v>
                      </c:pt>
                      <c:pt idx="8">
                        <c:v>1.05850040269</c:v>
                      </c:pt>
                      <c:pt idx="9">
                        <c:v>1.06187178328</c:v>
                      </c:pt>
                      <c:pt idx="10">
                        <c:v>1.06220432641</c:v>
                      </c:pt>
                      <c:pt idx="11">
                        <c:v>1.06245477464</c:v>
                      </c:pt>
                      <c:pt idx="12">
                        <c:v>1.06421237149</c:v>
                      </c:pt>
                      <c:pt idx="13">
                        <c:v>1.06561546449</c:v>
                      </c:pt>
                      <c:pt idx="14">
                        <c:v>1.06748853106</c:v>
                      </c:pt>
                      <c:pt idx="15">
                        <c:v>1.07055394012</c:v>
                      </c:pt>
                      <c:pt idx="16">
                        <c:v>1.07062022574</c:v>
                      </c:pt>
                      <c:pt idx="17">
                        <c:v>1.07242549759</c:v>
                      </c:pt>
                      <c:pt idx="18">
                        <c:v>1.07269754576</c:v>
                      </c:pt>
                      <c:pt idx="19">
                        <c:v>1.07313932253</c:v>
                      </c:pt>
                      <c:pt idx="20">
                        <c:v>1.07402411892</c:v>
                      </c:pt>
                      <c:pt idx="21">
                        <c:v>1.07412962567</c:v>
                      </c:pt>
                      <c:pt idx="22">
                        <c:v>1.07516410141</c:v>
                      </c:pt>
                      <c:pt idx="23">
                        <c:v>1.07981711511</c:v>
                      </c:pt>
                      <c:pt idx="24">
                        <c:v>1.08038215015</c:v>
                      </c:pt>
                      <c:pt idx="25">
                        <c:v>1.08387277254</c:v>
                      </c:pt>
                      <c:pt idx="26">
                        <c:v>1.08618015897</c:v>
                      </c:pt>
                      <c:pt idx="27">
                        <c:v>1.08658386323</c:v>
                      </c:pt>
                      <c:pt idx="28">
                        <c:v>1.08781804671</c:v>
                      </c:pt>
                      <c:pt idx="29">
                        <c:v>1.08856367358</c:v>
                      </c:pt>
                      <c:pt idx="30">
                        <c:v>1.08927699616</c:v>
                      </c:pt>
                      <c:pt idx="31">
                        <c:v>1.09065768699</c:v>
                      </c:pt>
                      <c:pt idx="32">
                        <c:v>1.09075341393</c:v>
                      </c:pt>
                      <c:pt idx="33">
                        <c:v>1.09180684652</c:v>
                      </c:pt>
                      <c:pt idx="34">
                        <c:v>1.09206152298</c:v>
                      </c:pt>
                      <c:pt idx="35">
                        <c:v>1.09313383372</c:v>
                      </c:pt>
                      <c:pt idx="36">
                        <c:v>1.09394511026</c:v>
                      </c:pt>
                      <c:pt idx="37">
                        <c:v>1.09663919703</c:v>
                      </c:pt>
                      <c:pt idx="38">
                        <c:v>1.0974031417</c:v>
                      </c:pt>
                      <c:pt idx="39">
                        <c:v>1.09793001443</c:v>
                      </c:pt>
                      <c:pt idx="40">
                        <c:v>1.10088284052</c:v>
                      </c:pt>
                      <c:pt idx="41">
                        <c:v>1.10807919198</c:v>
                      </c:pt>
                      <c:pt idx="42">
                        <c:v>1.10902615226</c:v>
                      </c:pt>
                      <c:pt idx="43">
                        <c:v>1.10962451619</c:v>
                      </c:pt>
                      <c:pt idx="44">
                        <c:v>1.11486669986</c:v>
                      </c:pt>
                      <c:pt idx="45">
                        <c:v>1.115071292369999</c:v>
                      </c:pt>
                      <c:pt idx="46">
                        <c:v>1.12283448865</c:v>
                      </c:pt>
                      <c:pt idx="47">
                        <c:v>1.12473816424</c:v>
                      </c:pt>
                      <c:pt idx="48">
                        <c:v>1.13116757825</c:v>
                      </c:pt>
                      <c:pt idx="49">
                        <c:v>1.13182382365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0"/>
          <c:tx>
            <c:v>VILLA Cache Hit Rate</c:v>
          </c:tx>
          <c:spPr>
            <a:ln w="31750" cap="rnd">
              <a:solidFill>
                <a:sysClr val="windowText" lastClr="000000">
                  <a:lumMod val="65000"/>
                  <a:lumOff val="35000"/>
                </a:sysClr>
              </a:solidFill>
              <a:prstDash val="sysDash"/>
              <a:round/>
            </a:ln>
            <a:effectLst/>
          </c:spPr>
          <c:marker>
            <c:symbol val="none"/>
          </c:marker>
          <c:val>
            <c:numRef>
              <c:f>scurves!$F$46:$BC$46</c:f>
              <c:numCache>
                <c:formatCode>General</c:formatCode>
                <c:ptCount val="50"/>
                <c:pt idx="0">
                  <c:v>0.8</c:v>
                </c:pt>
                <c:pt idx="1">
                  <c:v>8.3</c:v>
                </c:pt>
                <c:pt idx="2">
                  <c:v>16.3</c:v>
                </c:pt>
                <c:pt idx="3">
                  <c:v>8.700000000000001</c:v>
                </c:pt>
                <c:pt idx="4">
                  <c:v>14.4</c:v>
                </c:pt>
                <c:pt idx="5">
                  <c:v>16.7</c:v>
                </c:pt>
                <c:pt idx="6">
                  <c:v>21.5</c:v>
                </c:pt>
                <c:pt idx="7">
                  <c:v>8.0</c:v>
                </c:pt>
                <c:pt idx="8">
                  <c:v>23.0</c:v>
                </c:pt>
                <c:pt idx="9">
                  <c:v>16.7</c:v>
                </c:pt>
                <c:pt idx="10">
                  <c:v>32.8</c:v>
                </c:pt>
                <c:pt idx="11">
                  <c:v>15.4</c:v>
                </c:pt>
                <c:pt idx="12">
                  <c:v>16.8</c:v>
                </c:pt>
                <c:pt idx="13">
                  <c:v>26.5</c:v>
                </c:pt>
                <c:pt idx="14">
                  <c:v>18.8</c:v>
                </c:pt>
                <c:pt idx="15">
                  <c:v>26.7</c:v>
                </c:pt>
                <c:pt idx="16">
                  <c:v>23.1</c:v>
                </c:pt>
                <c:pt idx="17">
                  <c:v>29.2</c:v>
                </c:pt>
                <c:pt idx="18">
                  <c:v>19.4</c:v>
                </c:pt>
                <c:pt idx="19">
                  <c:v>18.3</c:v>
                </c:pt>
                <c:pt idx="20">
                  <c:v>20.1</c:v>
                </c:pt>
                <c:pt idx="21">
                  <c:v>30.7</c:v>
                </c:pt>
                <c:pt idx="22">
                  <c:v>23.0</c:v>
                </c:pt>
                <c:pt idx="23">
                  <c:v>24.7</c:v>
                </c:pt>
                <c:pt idx="24">
                  <c:v>18.6</c:v>
                </c:pt>
                <c:pt idx="25">
                  <c:v>26.6</c:v>
                </c:pt>
                <c:pt idx="26">
                  <c:v>40.2</c:v>
                </c:pt>
                <c:pt idx="27">
                  <c:v>36.2</c:v>
                </c:pt>
                <c:pt idx="28">
                  <c:v>39.7</c:v>
                </c:pt>
                <c:pt idx="29">
                  <c:v>33.8</c:v>
                </c:pt>
                <c:pt idx="30">
                  <c:v>50.1</c:v>
                </c:pt>
                <c:pt idx="31">
                  <c:v>39.2</c:v>
                </c:pt>
                <c:pt idx="32">
                  <c:v>33.7</c:v>
                </c:pt>
                <c:pt idx="33">
                  <c:v>38.0</c:v>
                </c:pt>
                <c:pt idx="34">
                  <c:v>41.5</c:v>
                </c:pt>
                <c:pt idx="35">
                  <c:v>43.1</c:v>
                </c:pt>
                <c:pt idx="36">
                  <c:v>38.4</c:v>
                </c:pt>
                <c:pt idx="37">
                  <c:v>41.6</c:v>
                </c:pt>
                <c:pt idx="38">
                  <c:v>43.9</c:v>
                </c:pt>
                <c:pt idx="39">
                  <c:v>40.4</c:v>
                </c:pt>
                <c:pt idx="40">
                  <c:v>52.9</c:v>
                </c:pt>
                <c:pt idx="41">
                  <c:v>35.4</c:v>
                </c:pt>
                <c:pt idx="42">
                  <c:v>37.6</c:v>
                </c:pt>
                <c:pt idx="43">
                  <c:v>45.9</c:v>
                </c:pt>
                <c:pt idx="44">
                  <c:v>49.8</c:v>
                </c:pt>
                <c:pt idx="45">
                  <c:v>49.9</c:v>
                </c:pt>
                <c:pt idx="46">
                  <c:v>61.3</c:v>
                </c:pt>
                <c:pt idx="47">
                  <c:v>52.7</c:v>
                </c:pt>
                <c:pt idx="48">
                  <c:v>64.9</c:v>
                </c:pt>
                <c:pt idx="49">
                  <c:v>69.1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470816"/>
        <c:axId val="1783467056"/>
      </c:lineChart>
      <c:catAx>
        <c:axId val="178345926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dirty="0"/>
                  <a:t>Workloads (50)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83463296"/>
        <c:crosses val="autoZero"/>
        <c:auto val="1"/>
        <c:lblAlgn val="ctr"/>
        <c:lblOffset val="100"/>
        <c:noMultiLvlLbl val="0"/>
      </c:catAx>
      <c:valAx>
        <c:axId val="1783463296"/>
        <c:scaling>
          <c:orientation val="minMax"/>
          <c:max val="1.165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2400"/>
                  <a:t>Normalized Speedup</a:t>
                </a:r>
              </a:p>
            </c:rich>
          </c:tx>
          <c:layout>
            <c:manualLayout>
              <c:xMode val="edge"/>
              <c:yMode val="edge"/>
              <c:x val="0.000181971529462387"/>
              <c:y val="0.113853803324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83459264"/>
        <c:crosses val="autoZero"/>
        <c:crossBetween val="between"/>
      </c:valAx>
      <c:valAx>
        <c:axId val="1783467056"/>
        <c:scaling>
          <c:orientation val="minMax"/>
        </c:scaling>
        <c:delete val="0"/>
        <c:axPos val="r"/>
        <c:title>
          <c:tx>
            <c:rich>
              <a:bodyPr rot="5400000" spcFirstLastPara="1" vertOverflow="ellipsis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VILLA Cache </a:t>
                </a:r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Hit Rate (%)</a:t>
                </a:r>
              </a:p>
            </c:rich>
          </c:tx>
          <c:layout>
            <c:manualLayout>
              <c:xMode val="edge"/>
              <c:yMode val="edge"/>
              <c:x val="0.954122023809524"/>
              <c:y val="0.1546104906602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5400000" spcFirstLastPara="1" vertOverflow="ellipsis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83470816"/>
        <c:crosses val="max"/>
        <c:crossBetween val="between"/>
      </c:valAx>
      <c:catAx>
        <c:axId val="1783470816"/>
        <c:scaling>
          <c:orientation val="minMax"/>
        </c:scaling>
        <c:delete val="1"/>
        <c:axPos val="b"/>
        <c:majorTickMark val="out"/>
        <c:minorTickMark val="none"/>
        <c:tickLblPos val="nextTo"/>
        <c:crossAx val="1783467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50647028496438"/>
          <c:y val="0.0824107016115022"/>
          <c:w val="0.440126781027372"/>
          <c:h val="0.2162317604450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Gill Sans MT" panose="020B0502020104020203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208520809899"/>
          <c:y val="0.0445068866685851"/>
          <c:w val="0.723127694975628"/>
          <c:h val="0.856133197043912"/>
        </c:manualLayout>
      </c:layout>
      <c:lineChart>
        <c:grouping val="standard"/>
        <c:varyColors val="0"/>
        <c:ser>
          <c:idx val="1"/>
          <c:order val="1"/>
          <c:tx>
            <c:v>LIP</c:v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scurves!$F$13:$BC$13</c:f>
              <c:numCache>
                <c:formatCode>General</c:formatCode>
                <c:ptCount val="50"/>
                <c:pt idx="0">
                  <c:v>1.02965934359</c:v>
                </c:pt>
                <c:pt idx="1">
                  <c:v>1.03281559536</c:v>
                </c:pt>
                <c:pt idx="2">
                  <c:v>1.03558943311</c:v>
                </c:pt>
                <c:pt idx="3">
                  <c:v>1.04476990343</c:v>
                </c:pt>
                <c:pt idx="4">
                  <c:v>1.04636161186</c:v>
                </c:pt>
                <c:pt idx="5">
                  <c:v>1.05214307617</c:v>
                </c:pt>
                <c:pt idx="6">
                  <c:v>1.05610929478</c:v>
                </c:pt>
                <c:pt idx="7">
                  <c:v>1.057628552019999</c:v>
                </c:pt>
                <c:pt idx="8">
                  <c:v>1.05850040269</c:v>
                </c:pt>
                <c:pt idx="9">
                  <c:v>1.06187178328</c:v>
                </c:pt>
                <c:pt idx="10">
                  <c:v>1.06220432641</c:v>
                </c:pt>
                <c:pt idx="11">
                  <c:v>1.06245477464</c:v>
                </c:pt>
                <c:pt idx="12">
                  <c:v>1.06421237149</c:v>
                </c:pt>
                <c:pt idx="13">
                  <c:v>1.06561546449</c:v>
                </c:pt>
                <c:pt idx="14">
                  <c:v>1.06748853106</c:v>
                </c:pt>
                <c:pt idx="15">
                  <c:v>1.07055394012</c:v>
                </c:pt>
                <c:pt idx="16">
                  <c:v>1.07062022574</c:v>
                </c:pt>
                <c:pt idx="17">
                  <c:v>1.07242549759</c:v>
                </c:pt>
                <c:pt idx="18">
                  <c:v>1.07269754576</c:v>
                </c:pt>
                <c:pt idx="19">
                  <c:v>1.07313932253</c:v>
                </c:pt>
                <c:pt idx="20">
                  <c:v>1.07402411892</c:v>
                </c:pt>
                <c:pt idx="21">
                  <c:v>1.07412962567</c:v>
                </c:pt>
                <c:pt idx="22">
                  <c:v>1.07516410141</c:v>
                </c:pt>
                <c:pt idx="23">
                  <c:v>1.07981711511</c:v>
                </c:pt>
                <c:pt idx="24">
                  <c:v>1.08038215015</c:v>
                </c:pt>
                <c:pt idx="25">
                  <c:v>1.08387277254</c:v>
                </c:pt>
                <c:pt idx="26">
                  <c:v>1.08618015897</c:v>
                </c:pt>
                <c:pt idx="27">
                  <c:v>1.08658386323</c:v>
                </c:pt>
                <c:pt idx="28">
                  <c:v>1.08781804671</c:v>
                </c:pt>
                <c:pt idx="29">
                  <c:v>1.08856367358</c:v>
                </c:pt>
                <c:pt idx="30">
                  <c:v>1.08927699616</c:v>
                </c:pt>
                <c:pt idx="31">
                  <c:v>1.09065768699</c:v>
                </c:pt>
                <c:pt idx="32">
                  <c:v>1.09075341393</c:v>
                </c:pt>
                <c:pt idx="33">
                  <c:v>1.09180684652</c:v>
                </c:pt>
                <c:pt idx="34">
                  <c:v>1.09206152298</c:v>
                </c:pt>
                <c:pt idx="35">
                  <c:v>1.09313383372</c:v>
                </c:pt>
                <c:pt idx="36">
                  <c:v>1.09394511026</c:v>
                </c:pt>
                <c:pt idx="37">
                  <c:v>1.09663919703</c:v>
                </c:pt>
                <c:pt idx="38">
                  <c:v>1.0974031417</c:v>
                </c:pt>
                <c:pt idx="39">
                  <c:v>1.09793001443</c:v>
                </c:pt>
                <c:pt idx="40">
                  <c:v>1.10088284052</c:v>
                </c:pt>
                <c:pt idx="41">
                  <c:v>1.10807919198</c:v>
                </c:pt>
                <c:pt idx="42">
                  <c:v>1.10902615226</c:v>
                </c:pt>
                <c:pt idx="43">
                  <c:v>1.10962451619</c:v>
                </c:pt>
                <c:pt idx="44">
                  <c:v>1.11486669986</c:v>
                </c:pt>
                <c:pt idx="45">
                  <c:v>1.115071292369999</c:v>
                </c:pt>
                <c:pt idx="46">
                  <c:v>1.12283448865</c:v>
                </c:pt>
                <c:pt idx="47">
                  <c:v>1.12473816424</c:v>
                </c:pt>
                <c:pt idx="48">
                  <c:v>1.13116757825</c:v>
                </c:pt>
                <c:pt idx="49">
                  <c:v>1.13182382365</c:v>
                </c:pt>
              </c:numCache>
            </c:numRef>
          </c:val>
          <c:smooth val="0"/>
        </c:ser>
        <c:ser>
          <c:idx val="0"/>
          <c:order val="3"/>
          <c:tx>
            <c:v>Baseline</c:v>
          </c:tx>
          <c:spPr>
            <a:ln w="476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scurves!$F$11:$BC$11</c:f>
              <c:numCache>
                <c:formatCode>General</c:formatCode>
                <c:ptCount val="5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1.0</c:v>
                </c:pt>
                <c:pt idx="7">
                  <c:v>1.0</c:v>
                </c:pt>
                <c:pt idx="8">
                  <c:v>1.0</c:v>
                </c:pt>
                <c:pt idx="9">
                  <c:v>1.0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1.0</c:v>
                </c:pt>
                <c:pt idx="14">
                  <c:v>1.0</c:v>
                </c:pt>
                <c:pt idx="15">
                  <c:v>1.0</c:v>
                </c:pt>
                <c:pt idx="16">
                  <c:v>1.0</c:v>
                </c:pt>
                <c:pt idx="17">
                  <c:v>1.0</c:v>
                </c:pt>
                <c:pt idx="18">
                  <c:v>1.0</c:v>
                </c:pt>
                <c:pt idx="19">
                  <c:v>1.0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1.0</c:v>
                </c:pt>
                <c:pt idx="28">
                  <c:v>1.0</c:v>
                </c:pt>
                <c:pt idx="29">
                  <c:v>1.0</c:v>
                </c:pt>
                <c:pt idx="30">
                  <c:v>1.0</c:v>
                </c:pt>
                <c:pt idx="31">
                  <c:v>1.0</c:v>
                </c:pt>
                <c:pt idx="32">
                  <c:v>1.0</c:v>
                </c:pt>
                <c:pt idx="33">
                  <c:v>1.0</c:v>
                </c:pt>
                <c:pt idx="34">
                  <c:v>1.0</c:v>
                </c:pt>
                <c:pt idx="35">
                  <c:v>1.0</c:v>
                </c:pt>
                <c:pt idx="36">
                  <c:v>1.0</c:v>
                </c:pt>
                <c:pt idx="37">
                  <c:v>1.0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1.0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1.0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3430528"/>
        <c:axId val="1783433072"/>
        <c:extLst>
          <c:ext xmlns:c15="http://schemas.microsoft.com/office/drawing/2012/chart" uri="{02D57815-91ED-43cb-92C2-25804820EDAC}">
            <c15:filteredLineSeries>
              <c15:ser>
                <c:idx val="2"/>
                <c:order val="2"/>
                <c:tx>
                  <c:v>VILLA</c:v>
                </c:tx>
                <c:spPr>
                  <a:ln w="63500" cap="rnd">
                    <a:solidFill>
                      <a:srgbClr val="00B050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scurves!$F$49:$BC$49</c15:sqref>
                        </c15:formulaRef>
                      </c:ext>
                    </c:extLst>
                    <c:numCache>
                      <c:formatCode>General</c:formatCode>
                      <c:ptCount val="50"/>
                      <c:pt idx="0">
                        <c:v>0.999141294186</c:v>
                      </c:pt>
                      <c:pt idx="1">
                        <c:v>1.00493415189</c:v>
                      </c:pt>
                      <c:pt idx="2">
                        <c:v>1.01028615347</c:v>
                      </c:pt>
                      <c:pt idx="3">
                        <c:v>1.0140463429</c:v>
                      </c:pt>
                      <c:pt idx="4">
                        <c:v>1.01511355122</c:v>
                      </c:pt>
                      <c:pt idx="5">
                        <c:v>1.01891197396</c:v>
                      </c:pt>
                      <c:pt idx="6">
                        <c:v>1.01898769583</c:v>
                      </c:pt>
                      <c:pt idx="7">
                        <c:v>1.01994269403</c:v>
                      </c:pt>
                      <c:pt idx="8">
                        <c:v>1.02041827846</c:v>
                      </c:pt>
                      <c:pt idx="9">
                        <c:v>1.02060293806</c:v>
                      </c:pt>
                      <c:pt idx="10">
                        <c:v>1.02064415993</c:v>
                      </c:pt>
                      <c:pt idx="11">
                        <c:v>1.02175865167</c:v>
                      </c:pt>
                      <c:pt idx="12">
                        <c:v>1.0222267643</c:v>
                      </c:pt>
                      <c:pt idx="13">
                        <c:v>1.02245993998</c:v>
                      </c:pt>
                      <c:pt idx="14">
                        <c:v>1.02280278304</c:v>
                      </c:pt>
                      <c:pt idx="15">
                        <c:v>1.02290158961</c:v>
                      </c:pt>
                      <c:pt idx="16">
                        <c:v>1.02416631246</c:v>
                      </c:pt>
                      <c:pt idx="17">
                        <c:v>1.02494810286</c:v>
                      </c:pt>
                      <c:pt idx="18">
                        <c:v>1.02527012335</c:v>
                      </c:pt>
                      <c:pt idx="19">
                        <c:v>1.02719667181</c:v>
                      </c:pt>
                      <c:pt idx="20">
                        <c:v>1.02807589773</c:v>
                      </c:pt>
                      <c:pt idx="21">
                        <c:v>1.0296758831</c:v>
                      </c:pt>
                      <c:pt idx="22">
                        <c:v>1.02985061563</c:v>
                      </c:pt>
                      <c:pt idx="23">
                        <c:v>1.03041196109</c:v>
                      </c:pt>
                      <c:pt idx="24">
                        <c:v>1.03620231067</c:v>
                      </c:pt>
                      <c:pt idx="25">
                        <c:v>1.03942433937</c:v>
                      </c:pt>
                      <c:pt idx="26">
                        <c:v>1.04611323227</c:v>
                      </c:pt>
                      <c:pt idx="27">
                        <c:v>1.04614029986</c:v>
                      </c:pt>
                      <c:pt idx="28">
                        <c:v>1.05183874542</c:v>
                      </c:pt>
                      <c:pt idx="29">
                        <c:v>1.05202208026</c:v>
                      </c:pt>
                      <c:pt idx="30">
                        <c:v>1.05396981424</c:v>
                      </c:pt>
                      <c:pt idx="31">
                        <c:v>1.06102157217</c:v>
                      </c:pt>
                      <c:pt idx="32">
                        <c:v>1.06219201575</c:v>
                      </c:pt>
                      <c:pt idx="33">
                        <c:v>1.06422107035</c:v>
                      </c:pt>
                      <c:pt idx="34">
                        <c:v>1.06464894547</c:v>
                      </c:pt>
                      <c:pt idx="35">
                        <c:v>1.07140695787</c:v>
                      </c:pt>
                      <c:pt idx="36">
                        <c:v>1.07499895299</c:v>
                      </c:pt>
                      <c:pt idx="37">
                        <c:v>1.07541161529</c:v>
                      </c:pt>
                      <c:pt idx="38">
                        <c:v>1.07818458659</c:v>
                      </c:pt>
                      <c:pt idx="39">
                        <c:v>1.08157772261</c:v>
                      </c:pt>
                      <c:pt idx="40">
                        <c:v>1.08232490543</c:v>
                      </c:pt>
                      <c:pt idx="41">
                        <c:v>1.08386246757</c:v>
                      </c:pt>
                      <c:pt idx="42">
                        <c:v>1.08925971187</c:v>
                      </c:pt>
                      <c:pt idx="43">
                        <c:v>1.10175474289</c:v>
                      </c:pt>
                      <c:pt idx="44">
                        <c:v>1.10265060393</c:v>
                      </c:pt>
                      <c:pt idx="45">
                        <c:v>1.10391156782</c:v>
                      </c:pt>
                      <c:pt idx="46">
                        <c:v>1.11201865515</c:v>
                      </c:pt>
                      <c:pt idx="47">
                        <c:v>1.13339194553</c:v>
                      </c:pt>
                      <c:pt idx="48">
                        <c:v>1.14456548055</c:v>
                      </c:pt>
                      <c:pt idx="49">
                        <c:v>1.16052553053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04299408"/>
        <c:axId val="1785227904"/>
        <c:extLst>
          <c:ext xmlns:c15="http://schemas.microsoft.com/office/drawing/2012/chart" uri="{02D57815-91ED-43cb-92C2-25804820EDAC}">
            <c15:filteredLineSeries>
              <c15:ser>
                <c:idx val="3"/>
                <c:order val="0"/>
                <c:tx>
                  <c:v>VILLA Cache Hit Rate</c:v>
                </c:tx>
                <c:spPr>
                  <a:ln w="31750" cap="rnd">
                    <a:solidFill>
                      <a:schemeClr val="bg1">
                        <a:lumMod val="75000"/>
                      </a:schemeClr>
                    </a:solidFill>
                    <a:prstDash val="sysDash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scurves!$F$46:$BC$46</c15:sqref>
                        </c15:formulaRef>
                      </c:ext>
                    </c:extLst>
                    <c:numCache>
                      <c:formatCode>General</c:formatCode>
                      <c:ptCount val="50"/>
                      <c:pt idx="0">
                        <c:v>0.8</c:v>
                      </c:pt>
                      <c:pt idx="1">
                        <c:v>8.3</c:v>
                      </c:pt>
                      <c:pt idx="2">
                        <c:v>16.3</c:v>
                      </c:pt>
                      <c:pt idx="3">
                        <c:v>8.700000000000001</c:v>
                      </c:pt>
                      <c:pt idx="4">
                        <c:v>14.4</c:v>
                      </c:pt>
                      <c:pt idx="5">
                        <c:v>16.7</c:v>
                      </c:pt>
                      <c:pt idx="6">
                        <c:v>21.5</c:v>
                      </c:pt>
                      <c:pt idx="7">
                        <c:v>8.0</c:v>
                      </c:pt>
                      <c:pt idx="8">
                        <c:v>23.0</c:v>
                      </c:pt>
                      <c:pt idx="9">
                        <c:v>16.7</c:v>
                      </c:pt>
                      <c:pt idx="10">
                        <c:v>32.8</c:v>
                      </c:pt>
                      <c:pt idx="11">
                        <c:v>15.4</c:v>
                      </c:pt>
                      <c:pt idx="12">
                        <c:v>16.8</c:v>
                      </c:pt>
                      <c:pt idx="13">
                        <c:v>26.5</c:v>
                      </c:pt>
                      <c:pt idx="14">
                        <c:v>18.8</c:v>
                      </c:pt>
                      <c:pt idx="15">
                        <c:v>26.7</c:v>
                      </c:pt>
                      <c:pt idx="16">
                        <c:v>23.1</c:v>
                      </c:pt>
                      <c:pt idx="17">
                        <c:v>29.2</c:v>
                      </c:pt>
                      <c:pt idx="18">
                        <c:v>19.4</c:v>
                      </c:pt>
                      <c:pt idx="19">
                        <c:v>18.3</c:v>
                      </c:pt>
                      <c:pt idx="20">
                        <c:v>20.1</c:v>
                      </c:pt>
                      <c:pt idx="21">
                        <c:v>30.7</c:v>
                      </c:pt>
                      <c:pt idx="22">
                        <c:v>23.0</c:v>
                      </c:pt>
                      <c:pt idx="23">
                        <c:v>24.7</c:v>
                      </c:pt>
                      <c:pt idx="24">
                        <c:v>18.6</c:v>
                      </c:pt>
                      <c:pt idx="25">
                        <c:v>26.6</c:v>
                      </c:pt>
                      <c:pt idx="26">
                        <c:v>40.2</c:v>
                      </c:pt>
                      <c:pt idx="27">
                        <c:v>36.2</c:v>
                      </c:pt>
                      <c:pt idx="28">
                        <c:v>39.7</c:v>
                      </c:pt>
                      <c:pt idx="29">
                        <c:v>33.8</c:v>
                      </c:pt>
                      <c:pt idx="30">
                        <c:v>50.1</c:v>
                      </c:pt>
                      <c:pt idx="31">
                        <c:v>39.2</c:v>
                      </c:pt>
                      <c:pt idx="32">
                        <c:v>33.7</c:v>
                      </c:pt>
                      <c:pt idx="33">
                        <c:v>38.0</c:v>
                      </c:pt>
                      <c:pt idx="34">
                        <c:v>41.5</c:v>
                      </c:pt>
                      <c:pt idx="35">
                        <c:v>43.1</c:v>
                      </c:pt>
                      <c:pt idx="36">
                        <c:v>38.4</c:v>
                      </c:pt>
                      <c:pt idx="37">
                        <c:v>41.6</c:v>
                      </c:pt>
                      <c:pt idx="38">
                        <c:v>43.9</c:v>
                      </c:pt>
                      <c:pt idx="39">
                        <c:v>40.4</c:v>
                      </c:pt>
                      <c:pt idx="40">
                        <c:v>52.9</c:v>
                      </c:pt>
                      <c:pt idx="41">
                        <c:v>35.4</c:v>
                      </c:pt>
                      <c:pt idx="42">
                        <c:v>37.6</c:v>
                      </c:pt>
                      <c:pt idx="43">
                        <c:v>45.9</c:v>
                      </c:pt>
                      <c:pt idx="44">
                        <c:v>49.8</c:v>
                      </c:pt>
                      <c:pt idx="45">
                        <c:v>49.9</c:v>
                      </c:pt>
                      <c:pt idx="46">
                        <c:v>61.3</c:v>
                      </c:pt>
                      <c:pt idx="47">
                        <c:v>52.7</c:v>
                      </c:pt>
                      <c:pt idx="48">
                        <c:v>64.9</c:v>
                      </c:pt>
                      <c:pt idx="49">
                        <c:v>69.1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178343052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dirty="0"/>
                  <a:t>Workloads (50)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83433072"/>
        <c:crosses val="autoZero"/>
        <c:auto val="1"/>
        <c:lblAlgn val="ctr"/>
        <c:lblOffset val="100"/>
        <c:noMultiLvlLbl val="0"/>
      </c:catAx>
      <c:valAx>
        <c:axId val="1783433072"/>
        <c:scaling>
          <c:orientation val="minMax"/>
          <c:max val="1.165"/>
          <c:min val="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r>
                  <a:rPr lang="en-US" sz="2400"/>
                  <a:t>Normalized Speedup</a:t>
                </a:r>
              </a:p>
            </c:rich>
          </c:tx>
          <c:layout>
            <c:manualLayout>
              <c:xMode val="edge"/>
              <c:yMode val="edge"/>
              <c:x val="0.000181971529462387"/>
              <c:y val="0.113853803324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Gill Sans MT" panose="020B05020201040202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1783430528"/>
        <c:crosses val="autoZero"/>
        <c:crossBetween val="between"/>
      </c:valAx>
      <c:valAx>
        <c:axId val="1785227904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-2004299408"/>
        <c:crosses val="max"/>
        <c:crossBetween val="between"/>
      </c:valAx>
      <c:catAx>
        <c:axId val="-2004299408"/>
        <c:scaling>
          <c:orientation val="minMax"/>
        </c:scaling>
        <c:delete val="1"/>
        <c:axPos val="b"/>
        <c:majorTickMark val="out"/>
        <c:minorTickMark val="none"/>
        <c:tickLblPos val="nextTo"/>
        <c:crossAx val="17852279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133459528496438"/>
          <c:y val="0.0236449518027901"/>
          <c:w val="0.206616047994001"/>
          <c:h val="0.180797733017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800">
          <a:latin typeface="Gill Sans MT" panose="020B0502020104020203" pitchFamily="34" charset="0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Office PowerPoint]Sheet1'!$C$5</c:f>
              <c:strCache>
                <c:ptCount val="1"/>
                <c:pt idx="0">
                  <c:v>Baseline (DDR3)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'[Chart in Microsoft Office PowerPoint]Sheet1'!$B$6</c:f>
              <c:numCache>
                <c:formatCode>General</c:formatCode>
                <c:ptCount val="1"/>
              </c:numCache>
            </c:numRef>
          </c:cat>
          <c:val>
            <c:numRef>
              <c:f>'[Chart in Microsoft Office PowerPoint]Sheet1'!$C$6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2"/>
          <c:order val="1"/>
          <c:tx>
            <c:strRef>
              <c:f>'[Chart in Microsoft Office PowerPoint]Sheet1'!$E$41</c:f>
              <c:strCache>
                <c:ptCount val="1"/>
                <c:pt idx="0">
                  <c:v>FLY-DRAM (DIMM 1)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'[Chart in Microsoft Office PowerPoint]Sheet1'!$B$6</c:f>
              <c:numCache>
                <c:formatCode>General</c:formatCode>
                <c:ptCount val="1"/>
              </c:numCache>
            </c:numRef>
          </c:cat>
          <c:val>
            <c:numRef>
              <c:f>'[Chart in Microsoft Office PowerPoint]Sheet1'!$E$42</c:f>
              <c:numCache>
                <c:formatCode>General</c:formatCode>
                <c:ptCount val="1"/>
                <c:pt idx="0">
                  <c:v>1.176</c:v>
                </c:pt>
              </c:numCache>
            </c:numRef>
          </c:val>
        </c:ser>
        <c:ser>
          <c:idx val="3"/>
          <c:order val="2"/>
          <c:tx>
            <c:strRef>
              <c:f>'[Chart in Microsoft Office PowerPoint]Sheet1'!$F$41</c:f>
              <c:strCache>
                <c:ptCount val="1"/>
                <c:pt idx="0">
                  <c:v>FLY-DRAM (DIMM 2)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'[Chart in Microsoft Office PowerPoint]Sheet1'!$B$6</c:f>
              <c:numCache>
                <c:formatCode>General</c:formatCode>
                <c:ptCount val="1"/>
              </c:numCache>
            </c:numRef>
          </c:cat>
          <c:val>
            <c:numRef>
              <c:f>'[Chart in Microsoft Office PowerPoint]Sheet1'!$F$42</c:f>
              <c:numCache>
                <c:formatCode>General</c:formatCode>
                <c:ptCount val="1"/>
                <c:pt idx="0">
                  <c:v>1.195</c:v>
                </c:pt>
              </c:numCache>
            </c:numRef>
          </c:val>
        </c:ser>
        <c:ser>
          <c:idx val="4"/>
          <c:order val="3"/>
          <c:tx>
            <c:strRef>
              <c:f>'[Chart in Microsoft Office PowerPoint]Sheet1'!$G$5</c:f>
              <c:strCache>
                <c:ptCount val="1"/>
                <c:pt idx="0">
                  <c:v>Upper Bound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'[Chart in Microsoft Office PowerPoint]Sheet1'!$B$6</c:f>
              <c:numCache>
                <c:formatCode>General</c:formatCode>
                <c:ptCount val="1"/>
              </c:numCache>
            </c:numRef>
          </c:cat>
          <c:val>
            <c:numRef>
              <c:f>'[Chart in Microsoft Office PowerPoint]Sheet1'!$G$6</c:f>
              <c:numCache>
                <c:formatCode>General</c:formatCode>
                <c:ptCount val="1"/>
                <c:pt idx="0">
                  <c:v>1.197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98314432"/>
        <c:axId val="-1728156736"/>
      </c:barChart>
      <c:catAx>
        <c:axId val="-1998314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40 Workloads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28156736"/>
        <c:crosses val="autoZero"/>
        <c:auto val="1"/>
        <c:lblAlgn val="ctr"/>
        <c:lblOffset val="100"/>
        <c:noMultiLvlLbl val="0"/>
      </c:catAx>
      <c:valAx>
        <c:axId val="-172815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Normalized</a:t>
                </a:r>
                <a:r>
                  <a:rPr lang="en-US" sz="2400" baseline="0"/>
                  <a:t> Performance</a:t>
                </a:r>
                <a:endParaRPr lang="en-US" sz="2400"/>
              </a:p>
            </c:rich>
          </c:tx>
          <c:layout>
            <c:manualLayout>
              <c:xMode val="edge"/>
              <c:yMode val="edge"/>
              <c:x val="0.000513130413840481"/>
              <c:y val="0.09211231661683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9831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7873416809457"/>
          <c:y val="0.246205512607766"/>
          <c:w val="0.261844688415467"/>
          <c:h val="0.627588739613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9C68B-8AAC-E046-8005-B6F7D264D789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7AD76E-34CE-6241-9BDB-9603E1B7A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28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408DE-81FC-409A-9419-F203D052535F}" type="datetimeFigureOut">
              <a:rPr lang="en-US" smtClean="0"/>
              <a:t>5/5/17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9FE4A-0C21-4AC7-A29F-491DBFD0D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877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79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69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47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8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411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95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057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0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87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239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225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711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192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73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50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7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1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980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7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81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577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4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52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261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49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48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79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954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436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561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932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18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30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981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023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672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0492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96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655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9259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09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71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4958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05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4722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64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38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8665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71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79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2382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653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3793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05638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79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6725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5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32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9199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259C2D-02FE-4C64-AD33-18B082577A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89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59C2D-02FE-4C64-AD33-18B082577A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1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1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E9FE4A-0C21-4AC7-A29F-491DBFD0D0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83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MT" panose="020B05020201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1EC4E2-6E65-4B38-A9F0-2491CD0222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62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A4A0BD-C698-4141-B404-5A877B3AA90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941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8FC6B9-10FF-4561-B52B-0EFAB655D03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069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1066800"/>
            <a:ext cx="85344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56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2EE5E-49E3-41BC-B690-56250386BB7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33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3F18D-3D7C-411A-A3D5-BE9D715C217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633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9761C9-07B9-4029-8A9C-6B9D4FE4DEC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E2F76E-CE6C-410C-8FDC-D0091C24DEF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665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5B8DD-F4B6-4735-BE3E-A30AC9916A2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1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4FB2D7-3DDB-4FFD-8B82-F323B81C51B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56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811807-3D87-4FB5-A3F7-954D5D4F8EE2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19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96C65B-3C59-4ED5-9C7F-730621DD078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5/5/17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2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ill Sans MT" panose="020B0502020104020203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ill Sans MT" panose="020B0502020104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5.wdp"/><Relationship Id="rId5" Type="http://schemas.openxmlformats.org/officeDocument/2006/relationships/image" Target="../media/image5.png"/><Relationship Id="rId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microsoft.com/office/2007/relationships/hdphoto" Target="../media/hdphoto6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chart" Target="../charts/char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6" Type="http://schemas.microsoft.com/office/2007/relationships/hdphoto" Target="../media/hdphoto7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3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8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1" Type="http://schemas.microsoft.com/office/2007/relationships/hdphoto" Target="../media/hdphoto8.wdp"/><Relationship Id="rId12" Type="http://schemas.openxmlformats.org/officeDocument/2006/relationships/image" Target="../media/image34.png"/><Relationship Id="rId13" Type="http://schemas.microsoft.com/office/2007/relationships/hdphoto" Target="../media/hdphoto9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2.png"/><Relationship Id="rId4" Type="http://schemas.microsoft.com/office/2007/relationships/hdphoto" Target="../media/hdphoto5.wdp"/><Relationship Id="rId5" Type="http://schemas.openxmlformats.org/officeDocument/2006/relationships/image" Target="../media/image5.png"/><Relationship Id="rId6" Type="http://schemas.microsoft.com/office/2007/relationships/hdphoto" Target="../media/hdphoto4.wdp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eg"/><Relationship Id="rId7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9048"/>
            <a:ext cx="9144000" cy="20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3673028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endParaRPr lang="en-US" sz="44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912589"/>
            <a:ext cx="9144000" cy="1847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Understanding and Improving Latency </a:t>
            </a:r>
            <a:br>
              <a:rPr lang="en-US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of DRAM-Based Memory Systems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266700" y="3089148"/>
            <a:ext cx="8610600" cy="122758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Thesis Oral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Kevin Chang</a:t>
            </a:r>
            <a:r>
              <a:rPr lang="en-US" sz="3600" i="1" dirty="0" smtClean="0">
                <a:solidFill>
                  <a:srgbClr val="7FDBFF"/>
                </a:solidFill>
              </a:rPr>
              <a:t> </a:t>
            </a:r>
            <a:endParaRPr lang="en-US" sz="2800" b="1" dirty="0">
              <a:solidFill>
                <a:srgbClr val="7FDB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6700" y="4484050"/>
            <a:ext cx="6266811" cy="2664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Committee:</a:t>
            </a:r>
          </a:p>
          <a:p>
            <a:pPr algn="l">
              <a:lnSpc>
                <a:spcPct val="70000"/>
              </a:lnSpc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Onur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Mutlu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(Chair)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James Hoe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Kayvon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Fatahalian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Stephen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Keckler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(NVIDIA, UT Austin)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Moinuddin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Qureshi (Georgia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Tech.)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endParaRPr lang="en-US" sz="2200" dirty="0">
              <a:solidFill>
                <a:schemeClr val="bg1">
                  <a:lumMod val="6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4484050"/>
            <a:ext cx="6266811" cy="2664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Committee:</a:t>
            </a:r>
          </a:p>
          <a:p>
            <a:pPr algn="l">
              <a:lnSpc>
                <a:spcPct val="7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Onur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Mutlu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(Chair)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James Hoe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Kayvon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Fatahalian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Stephen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Keckler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(NVIDIA, UT Austin)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Moinuddin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Qureshi (Georgia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Tech.)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endParaRPr lang="en-US" sz="2200" dirty="0">
              <a:latin typeface="+mn-lt"/>
              <a:ea typeface="Gill Sans MT Ext Condensed Bold" charset="0"/>
              <a:cs typeface="Gill Sans MT Ext Condensed Bol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32" y="5328920"/>
            <a:ext cx="2144268" cy="1364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108153" y="3962400"/>
            <a:ext cx="1090822" cy="22406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DRAM"/>
          <p:cNvGrpSpPr>
            <a:grpSpLocks noChangeAspect="1"/>
          </p:cNvGrpSpPr>
          <p:nvPr/>
        </p:nvGrpSpPr>
        <p:grpSpPr>
          <a:xfrm>
            <a:off x="3219980" y="2696068"/>
            <a:ext cx="3014006" cy="1608508"/>
            <a:chOff x="770672" y="2094226"/>
            <a:chExt cx="2825325" cy="1507813"/>
          </a:xfrm>
        </p:grpSpPr>
        <p:sp>
          <p:nvSpPr>
            <p:cNvPr id="19" name="Rounded Rectangle 18"/>
            <p:cNvSpPr/>
            <p:nvPr/>
          </p:nvSpPr>
          <p:spPr>
            <a:xfrm>
              <a:off x="770672" y="2177974"/>
              <a:ext cx="2825325" cy="1424065"/>
            </a:xfrm>
            <a:prstGeom prst="roundRect">
              <a:avLst>
                <a:gd name="adj" fmla="val 5088"/>
              </a:avLst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R"/>
            <p:cNvSpPr/>
            <p:nvPr/>
          </p:nvSpPr>
          <p:spPr>
            <a:xfrm rot="5400000">
              <a:off x="1959638" y="1562910"/>
              <a:ext cx="447389" cy="1510022"/>
            </a:xfrm>
            <a:prstGeom prst="roundRect">
              <a:avLst>
                <a:gd name="adj" fmla="val 12195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DRAM</a:t>
              </a:r>
              <a:endParaRPr lang="en-US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35417" y="3866405"/>
            <a:ext cx="1351731" cy="416053"/>
          </a:xfrm>
          <a:prstGeom prst="roundRect">
            <a:avLst>
              <a:gd name="adj" fmla="val 5088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CPU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5" name="1"/>
          <p:cNvGrpSpPr/>
          <p:nvPr/>
        </p:nvGrpSpPr>
        <p:grpSpPr>
          <a:xfrm>
            <a:off x="184338" y="1710826"/>
            <a:ext cx="4142733" cy="2305993"/>
            <a:chOff x="184338" y="1710826"/>
            <a:chExt cx="4142733" cy="2305993"/>
          </a:xfrm>
        </p:grpSpPr>
        <p:sp>
          <p:nvSpPr>
            <p:cNvPr id="7" name="Rectangle 6"/>
            <p:cNvSpPr/>
            <p:nvPr/>
          </p:nvSpPr>
          <p:spPr>
            <a:xfrm>
              <a:off x="184338" y="1710826"/>
              <a:ext cx="414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1</a:t>
              </a:r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. Slow bulk data movement between two memory locations 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81802" y="2523840"/>
              <a:ext cx="618964" cy="1492979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"/>
          <p:cNvGrpSpPr/>
          <p:nvPr/>
        </p:nvGrpSpPr>
        <p:grpSpPr>
          <a:xfrm>
            <a:off x="184339" y="4320474"/>
            <a:ext cx="4757359" cy="906615"/>
            <a:chOff x="184339" y="4320474"/>
            <a:chExt cx="4757359" cy="906615"/>
          </a:xfrm>
        </p:grpSpPr>
        <p:sp>
          <p:nvSpPr>
            <p:cNvPr id="32" name="Rectangle 31"/>
            <p:cNvSpPr/>
            <p:nvPr/>
          </p:nvSpPr>
          <p:spPr>
            <a:xfrm>
              <a:off x="184339" y="4796202"/>
              <a:ext cx="47573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2. Refresh delays memory accesses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634085" y="4320474"/>
              <a:ext cx="12565" cy="57649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"/>
          <p:cNvGrpSpPr/>
          <p:nvPr/>
        </p:nvGrpSpPr>
        <p:grpSpPr>
          <a:xfrm>
            <a:off x="5532414" y="4265392"/>
            <a:ext cx="3766569" cy="961697"/>
            <a:chOff x="5532414" y="4265392"/>
            <a:chExt cx="3766569" cy="961697"/>
          </a:xfrm>
        </p:grpSpPr>
        <p:sp>
          <p:nvSpPr>
            <p:cNvPr id="38" name="Rectangle 37"/>
            <p:cNvSpPr/>
            <p:nvPr/>
          </p:nvSpPr>
          <p:spPr>
            <a:xfrm>
              <a:off x="5532414" y="4796202"/>
              <a:ext cx="37665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4. Voltage affects latency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714617" y="4265392"/>
              <a:ext cx="0" cy="48932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1650" y="3816764"/>
            <a:ext cx="1715576" cy="417908"/>
            <a:chOff x="6301650" y="3816764"/>
            <a:chExt cx="1715576" cy="417908"/>
          </a:xfrm>
        </p:grpSpPr>
        <p:sp>
          <p:nvSpPr>
            <p:cNvPr id="43" name="Right Arrow 42"/>
            <p:cNvSpPr/>
            <p:nvPr/>
          </p:nvSpPr>
          <p:spPr>
            <a:xfrm flipH="1">
              <a:off x="6301650" y="3866405"/>
              <a:ext cx="792997" cy="368267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79149" y="3816764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Voltage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337997" y="3158354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92437" y="3149302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46877" y="3140250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01317" y="3131198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98976" y="3276213"/>
            <a:ext cx="2797224" cy="803303"/>
            <a:chOff x="3198976" y="3276213"/>
            <a:chExt cx="2797224" cy="80330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198976" y="4063385"/>
              <a:ext cx="2797224" cy="0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996200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241634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64765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710198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sa"/>
          <p:cNvSpPr txBox="1"/>
          <p:nvPr/>
        </p:nvSpPr>
        <p:spPr>
          <a:xfrm>
            <a:off x="146423" y="1754505"/>
            <a:ext cx="42922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0638" indent="-20638"/>
            <a:r>
              <a:rPr lang="en-US" sz="2400" b="1" dirty="0" smtClean="0">
                <a:ea typeface="Futura Medium" charset="0"/>
                <a:cs typeface="Futura Medium" charset="0"/>
              </a:rPr>
              <a:t>Low-Cost Inter-Linked Subarrays</a:t>
            </a:r>
            <a:r>
              <a:rPr lang="en-US" sz="2400" b="1" dirty="0" smtClean="0"/>
              <a:t> </a:t>
            </a:r>
            <a:r>
              <a:rPr lang="en-US" sz="2200" dirty="0"/>
              <a:t>(</a:t>
            </a:r>
            <a:r>
              <a:rPr lang="en-US" sz="2200" dirty="0" smtClean="0"/>
              <a:t>LISA)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HPCA’16]</a:t>
            </a:r>
            <a:endParaRPr lang="en-US" dirty="0">
              <a:solidFill>
                <a:srgbClr val="064FBA"/>
              </a:solidFill>
            </a:endParaRPr>
          </a:p>
        </p:txBody>
      </p:sp>
      <p:sp>
        <p:nvSpPr>
          <p:cNvPr id="65" name="dsarp"/>
          <p:cNvSpPr txBox="1"/>
          <p:nvPr/>
        </p:nvSpPr>
        <p:spPr>
          <a:xfrm>
            <a:off x="146424" y="4801758"/>
            <a:ext cx="47686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 indent="-11113"/>
            <a:r>
              <a:rPr lang="en-US" sz="2400" b="1" dirty="0">
                <a:ea typeface="Futura Medium" charset="0"/>
                <a:cs typeface="Futura Medium" charset="0"/>
              </a:rPr>
              <a:t>Mitigating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Refresh Latency by Parallelizing </a:t>
            </a:r>
            <a:r>
              <a:rPr lang="en-US" sz="2400" b="1" dirty="0">
                <a:ea typeface="Futura Medium" charset="0"/>
                <a:cs typeface="Futura Medium" charset="0"/>
              </a:rPr>
              <a:t>Accesses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with Refreshes</a:t>
            </a:r>
            <a:r>
              <a:rPr lang="en-US" sz="2400" b="1" dirty="0" smtClean="0">
                <a:solidFill>
                  <a:prstClr val="black"/>
                </a:solidFill>
                <a:ea typeface="Futura Medium" charset="0"/>
                <a:cs typeface="Futura Medium" charset="0"/>
              </a:rPr>
              <a:t> </a:t>
            </a:r>
            <a:r>
              <a:rPr lang="en-US" sz="2200" dirty="0" smtClean="0"/>
              <a:t>(DSARP)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HPCA’14]</a:t>
            </a:r>
            <a:endParaRPr lang="en-US" sz="1600" dirty="0">
              <a:solidFill>
                <a:srgbClr val="064FBA"/>
              </a:solidFill>
            </a:endParaRPr>
          </a:p>
        </p:txBody>
      </p:sp>
      <p:grpSp>
        <p:nvGrpSpPr>
          <p:cNvPr id="78" name="3"/>
          <p:cNvGrpSpPr/>
          <p:nvPr/>
        </p:nvGrpSpPr>
        <p:grpSpPr>
          <a:xfrm>
            <a:off x="5532414" y="1710826"/>
            <a:ext cx="3367145" cy="1696051"/>
            <a:chOff x="5532414" y="1710826"/>
            <a:chExt cx="3367145" cy="1696051"/>
          </a:xfrm>
        </p:grpSpPr>
        <p:sp>
          <p:nvSpPr>
            <p:cNvPr id="79" name="Rectangle 78"/>
            <p:cNvSpPr/>
            <p:nvPr/>
          </p:nvSpPr>
          <p:spPr>
            <a:xfrm>
              <a:off x="5532414" y="1710826"/>
              <a:ext cx="33671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3. High standard latency to mitigate cell variation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5825613" y="2536634"/>
              <a:ext cx="727588" cy="870243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ly"/>
          <p:cNvSpPr txBox="1"/>
          <p:nvPr/>
        </p:nvSpPr>
        <p:spPr>
          <a:xfrm>
            <a:off x="4609210" y="1446729"/>
            <a:ext cx="453479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 </a:t>
            </a:r>
            <a:r>
              <a:rPr lang="en-US" sz="2400" b="1" dirty="0">
                <a:ea typeface="Futura Medium" charset="0"/>
                <a:cs typeface="Futura Medium" charset="0"/>
              </a:rPr>
              <a:t>Variation in DRAM</a:t>
            </a:r>
            <a:r>
              <a:rPr lang="en-US" sz="2400" b="1" dirty="0"/>
              <a:t>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(FLY-DRAM)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[SIGMETRICS’16]</a:t>
            </a:r>
            <a:endParaRPr lang="en-US" sz="1600" dirty="0">
              <a:solidFill>
                <a:srgbClr val="064FBA"/>
              </a:solidFill>
            </a:endParaRPr>
          </a:p>
        </p:txBody>
      </p:sp>
      <p:sp>
        <p:nvSpPr>
          <p:cNvPr id="67" name="voltron"/>
          <p:cNvSpPr txBox="1"/>
          <p:nvPr/>
        </p:nvSpPr>
        <p:spPr>
          <a:xfrm>
            <a:off x="4609210" y="4801758"/>
            <a:ext cx="453479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Latency-Voltage Trade-Off </a:t>
            </a:r>
            <a: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200" dirty="0" smtClean="0">
                <a:ea typeface="Futura Medium" charset="0"/>
                <a:cs typeface="Futura Medium" charset="0"/>
              </a:rPr>
              <a:t>(</a:t>
            </a:r>
            <a:r>
              <a:rPr lang="en-US" sz="2200" dirty="0" smtClean="0"/>
              <a:t>Voltron)</a:t>
            </a:r>
            <a:r>
              <a:rPr lang="en-US" sz="2200" dirty="0" smtClean="0">
                <a:solidFill>
                  <a:srgbClr val="064FBA"/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[SIGMETRICS’17]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sz="1600" dirty="0">
              <a:solidFill>
                <a:srgbClr val="064FBA"/>
              </a:solidFill>
            </a:endParaRPr>
          </a:p>
        </p:txBody>
      </p:sp>
      <p:grpSp>
        <p:nvGrpSpPr>
          <p:cNvPr id="68" name="highlight"/>
          <p:cNvGrpSpPr/>
          <p:nvPr/>
        </p:nvGrpSpPr>
        <p:grpSpPr>
          <a:xfrm>
            <a:off x="47899" y="1369118"/>
            <a:ext cx="8987612" cy="1320150"/>
            <a:chOff x="76185" y="3499816"/>
            <a:chExt cx="8638114" cy="1312634"/>
          </a:xfrm>
        </p:grpSpPr>
        <p:sp>
          <p:nvSpPr>
            <p:cNvPr id="69" name="Rounded Rectangle 68"/>
            <p:cNvSpPr/>
            <p:nvPr/>
          </p:nvSpPr>
          <p:spPr>
            <a:xfrm>
              <a:off x="76185" y="3812206"/>
              <a:ext cx="3738693" cy="956948"/>
            </a:xfrm>
            <a:prstGeom prst="roundRect">
              <a:avLst>
                <a:gd name="adj" fmla="val 0"/>
              </a:avLst>
            </a:prstGeom>
            <a:noFill/>
            <a:ln w="50800">
              <a:solidFill>
                <a:srgbClr val="E67E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4426917" y="3499816"/>
              <a:ext cx="4287382" cy="1312634"/>
            </a:xfrm>
            <a:prstGeom prst="roundRect">
              <a:avLst>
                <a:gd name="adj" fmla="val 0"/>
              </a:avLst>
            </a:prstGeom>
            <a:noFill/>
            <a:ln w="50800">
              <a:solidFill>
                <a:srgbClr val="E67E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Top"/>
          <p:cNvGrpSpPr/>
          <p:nvPr/>
        </p:nvGrpSpPr>
        <p:grpSpPr>
          <a:xfrm>
            <a:off x="31589" y="46494"/>
            <a:ext cx="9112411" cy="1483648"/>
            <a:chOff x="31589" y="46494"/>
            <a:chExt cx="9112411" cy="1483648"/>
          </a:xfrm>
        </p:grpSpPr>
        <p:sp>
          <p:nvSpPr>
            <p:cNvPr id="72" name="TextBox 71"/>
            <p:cNvSpPr txBox="1"/>
            <p:nvPr/>
          </p:nvSpPr>
          <p:spPr>
            <a:xfrm flipH="1">
              <a:off x="31589" y="46494"/>
              <a:ext cx="48835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Low-Cost Architectural</a:t>
              </a:r>
              <a:b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</a:br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Features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flipH="1">
              <a:off x="4633992" y="46494"/>
              <a:ext cx="45100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Understanding and overcoming the latency limitation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196" y="504797"/>
              <a:ext cx="885073" cy="88507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731" y="765190"/>
              <a:ext cx="796828" cy="764952"/>
            </a:xfrm>
            <a:prstGeom prst="rect">
              <a:avLst/>
            </a:prstGeom>
          </p:spPr>
        </p:pic>
      </p:grpSp>
      <p:sp>
        <p:nvSpPr>
          <p:cNvPr id="76" name="Rounded Rectangle 75"/>
          <p:cNvSpPr/>
          <p:nvPr/>
        </p:nvSpPr>
        <p:spPr>
          <a:xfrm>
            <a:off x="146423" y="4747481"/>
            <a:ext cx="4372140" cy="1320150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E67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/>
          <p:cNvSpPr/>
          <p:nvPr/>
        </p:nvSpPr>
        <p:spPr>
          <a:xfrm>
            <a:off x="4633992" y="4741847"/>
            <a:ext cx="4372140" cy="1320150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E67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76" grpId="0" animBg="1"/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4944" y="1969008"/>
            <a:ext cx="7778496" cy="29321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6000" b="1" dirty="0" smtClean="0">
                <a:latin typeface="Futura Medium" charset="0"/>
                <a:ea typeface="Futura Medium" charset="0"/>
                <a:cs typeface="Futura Medium" charset="0"/>
              </a:rPr>
              <a:t>DRAM Background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  <a:ea typeface="Futura Medium" charset="0"/>
                <a:cs typeface="Futura Medium" charset="0"/>
              </a:rPr>
              <a:t>What’s inside a DRAM chip? </a:t>
            </a:r>
          </a:p>
          <a:p>
            <a:pPr marL="0" indent="0">
              <a:buNone/>
            </a:pPr>
            <a:r>
              <a:rPr lang="en-US" dirty="0" smtClean="0">
                <a:latin typeface="+mn-lt"/>
                <a:ea typeface="Futura Medium" charset="0"/>
                <a:cs typeface="Futura Medium" charset="0"/>
              </a:rPr>
              <a:t>How to access DRAM?</a:t>
            </a:r>
          </a:p>
          <a:p>
            <a:pPr marL="0" indent="0">
              <a:buNone/>
            </a:pPr>
            <a:r>
              <a:rPr lang="en-US" i="1" dirty="0" smtClean="0">
                <a:latin typeface="+mn-lt"/>
                <a:ea typeface="Futura Medium" charset="0"/>
                <a:cs typeface="Futura Medium" charset="0"/>
              </a:rPr>
              <a:t>How long does accessing data take?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DRAM Organization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457200" y="2490704"/>
            <a:ext cx="2209800" cy="2057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2580620"/>
            <a:ext cx="4145280" cy="1877568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950427" y="3840198"/>
            <a:ext cx="12105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DRAM 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Channel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3986" y="4453161"/>
            <a:ext cx="39689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64FBA"/>
                </a:solidFill>
              </a:rPr>
              <a:t>DIMM</a:t>
            </a:r>
            <a:endParaRPr lang="en-US" sz="3200" dirty="0"/>
          </a:p>
          <a:p>
            <a:pPr algn="ctr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(Dual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in-line memory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module)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587015" y="3146370"/>
            <a:ext cx="2456509" cy="1077218"/>
            <a:chOff x="5587015" y="3146370"/>
            <a:chExt cx="2456509" cy="1077218"/>
          </a:xfrm>
        </p:grpSpPr>
        <p:sp>
          <p:nvSpPr>
            <p:cNvPr id="13" name="iso highlight"/>
            <p:cNvSpPr/>
            <p:nvPr/>
          </p:nvSpPr>
          <p:spPr>
            <a:xfrm>
              <a:off x="5587015" y="3352800"/>
              <a:ext cx="966186" cy="761999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68440" y="3146370"/>
              <a:ext cx="14750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FF00"/>
                  </a:solidFill>
                </a:rPr>
                <a:t>DRAM</a:t>
              </a:r>
            </a:p>
            <a:p>
              <a:r>
                <a:rPr lang="en-US" sz="3200" b="1" dirty="0" smtClean="0">
                  <a:solidFill>
                    <a:srgbClr val="FFFF00"/>
                  </a:solidFill>
                </a:rPr>
                <a:t>chip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Left-Right Arrow 2"/>
          <p:cNvSpPr/>
          <p:nvPr/>
        </p:nvSpPr>
        <p:spPr>
          <a:xfrm>
            <a:off x="2750820" y="3154398"/>
            <a:ext cx="1524000" cy="685800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bank3"/>
          <p:cNvSpPr/>
          <p:nvPr/>
        </p:nvSpPr>
        <p:spPr>
          <a:xfrm>
            <a:off x="5342220" y="1406253"/>
            <a:ext cx="3452245" cy="4750979"/>
          </a:xfrm>
          <a:prstGeom prst="roundRect">
            <a:avLst>
              <a:gd name="adj" fmla="val 748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bank2"/>
          <p:cNvSpPr/>
          <p:nvPr/>
        </p:nvSpPr>
        <p:spPr>
          <a:xfrm>
            <a:off x="5170873" y="1514907"/>
            <a:ext cx="3419845" cy="4801058"/>
          </a:xfrm>
          <a:prstGeom prst="roundRect">
            <a:avLst>
              <a:gd name="adj" fmla="val 7485"/>
            </a:avLst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13</a:t>
            </a:fld>
            <a:endParaRPr lang="en-US" dirty="0">
              <a:latin typeface="+mj-lt"/>
            </a:endParaRPr>
          </a:p>
        </p:txBody>
      </p:sp>
      <p:grpSp>
        <p:nvGrpSpPr>
          <p:cNvPr id="37" name="bank"/>
          <p:cNvGrpSpPr/>
          <p:nvPr/>
        </p:nvGrpSpPr>
        <p:grpSpPr>
          <a:xfrm>
            <a:off x="5003702" y="1542092"/>
            <a:ext cx="3463904" cy="4992966"/>
            <a:chOff x="5076854" y="1048316"/>
            <a:chExt cx="3463904" cy="4992966"/>
          </a:xfrm>
        </p:grpSpPr>
        <p:sp>
          <p:nvSpPr>
            <p:cNvPr id="34" name="Rounded Rectangle 33"/>
            <p:cNvSpPr/>
            <p:nvPr/>
          </p:nvSpPr>
          <p:spPr>
            <a:xfrm>
              <a:off x="5076854" y="1142999"/>
              <a:ext cx="3379524" cy="4898283"/>
            </a:xfrm>
            <a:prstGeom prst="roundRect">
              <a:avLst>
                <a:gd name="adj" fmla="val 7485"/>
              </a:avLst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34365" y="1048316"/>
              <a:ext cx="11063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/>
                <a:t>Bank</a:t>
              </a:r>
              <a:endParaRPr lang="en-US" sz="3200" i="1" dirty="0"/>
            </a:p>
          </p:txBody>
        </p:sp>
      </p:grpSp>
      <p:grpSp>
        <p:nvGrpSpPr>
          <p:cNvPr id="5" name="bitlines"/>
          <p:cNvGrpSpPr/>
          <p:nvPr/>
        </p:nvGrpSpPr>
        <p:grpSpPr>
          <a:xfrm>
            <a:off x="1227093" y="1753204"/>
            <a:ext cx="2226118" cy="2601233"/>
            <a:chOff x="1227093" y="1405824"/>
            <a:chExt cx="2226118" cy="2601233"/>
          </a:xfrm>
        </p:grpSpPr>
        <p:cxnSp>
          <p:nvCxnSpPr>
            <p:cNvPr id="157" name="Straight Connector 156"/>
            <p:cNvCxnSpPr/>
            <p:nvPr/>
          </p:nvCxnSpPr>
          <p:spPr>
            <a:xfrm flipH="1">
              <a:off x="1227093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Straight Connector 146"/>
            <p:cNvCxnSpPr/>
            <p:nvPr/>
          </p:nvCxnSpPr>
          <p:spPr>
            <a:xfrm flipH="1">
              <a:off x="1969132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>
            <a:xfrm flipH="1">
              <a:off x="2711171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 flipH="1">
              <a:off x="3453210" y="1799197"/>
              <a:ext cx="1" cy="220786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71" name="TextBox 170"/>
            <p:cNvSpPr txBox="1"/>
            <p:nvPr/>
          </p:nvSpPr>
          <p:spPr>
            <a:xfrm>
              <a:off x="2305028" y="1405824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Bitline</a:t>
              </a:r>
            </a:p>
          </p:txBody>
        </p:sp>
      </p:grpSp>
      <p:grpSp>
        <p:nvGrpSpPr>
          <p:cNvPr id="14" name="rowbuffer"/>
          <p:cNvGrpSpPr/>
          <p:nvPr/>
        </p:nvGrpSpPr>
        <p:grpSpPr>
          <a:xfrm>
            <a:off x="716638" y="4103010"/>
            <a:ext cx="3238500" cy="1273515"/>
            <a:chOff x="716638" y="3755630"/>
            <a:chExt cx="3238500" cy="1273515"/>
          </a:xfrm>
        </p:grpSpPr>
        <p:sp>
          <p:nvSpPr>
            <p:cNvPr id="162" name="Rounded Rectangle 161"/>
            <p:cNvSpPr/>
            <p:nvPr/>
          </p:nvSpPr>
          <p:spPr>
            <a:xfrm>
              <a:off x="1044214" y="3810877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1786253" y="3810877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2" name="Rounded Rectangle 141"/>
            <p:cNvSpPr/>
            <p:nvPr/>
          </p:nvSpPr>
          <p:spPr>
            <a:xfrm>
              <a:off x="2528292" y="3810877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3270331" y="3810877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84" name="row buffer"/>
            <p:cNvGrpSpPr/>
            <p:nvPr/>
          </p:nvGrpSpPr>
          <p:grpSpPr>
            <a:xfrm>
              <a:off x="716638" y="3755630"/>
              <a:ext cx="3238500" cy="1273515"/>
              <a:chOff x="6438900" y="4038385"/>
              <a:chExt cx="3238500" cy="1273515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6438900" y="4038385"/>
                <a:ext cx="3238500" cy="828890"/>
              </a:xfrm>
              <a:prstGeom prst="roundRect">
                <a:avLst/>
              </a:prstGeom>
              <a:noFill/>
              <a:ln w="38100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86" name="TextBox 185"/>
              <p:cNvSpPr txBox="1"/>
              <p:nvPr/>
            </p:nvSpPr>
            <p:spPr>
              <a:xfrm>
                <a:off x="7388926" y="4850235"/>
                <a:ext cx="15969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Row Buffer</a:t>
                </a:r>
              </a:p>
            </p:txBody>
          </p:sp>
        </p:grpSp>
      </p:grpSp>
      <p:grpSp>
        <p:nvGrpSpPr>
          <p:cNvPr id="12" name="sense amps"/>
          <p:cNvGrpSpPr/>
          <p:nvPr/>
        </p:nvGrpSpPr>
        <p:grpSpPr>
          <a:xfrm>
            <a:off x="1112944" y="4205596"/>
            <a:ext cx="2568110" cy="1738848"/>
            <a:chOff x="1112944" y="3858216"/>
            <a:chExt cx="2568110" cy="1738848"/>
          </a:xfrm>
        </p:grpSpPr>
        <p:grpSp>
          <p:nvGrpSpPr>
            <p:cNvPr id="10" name="Group 9"/>
            <p:cNvGrpSpPr/>
            <p:nvPr/>
          </p:nvGrpSpPr>
          <p:grpSpPr>
            <a:xfrm>
              <a:off x="1113097" y="5073845"/>
              <a:ext cx="2567957" cy="523219"/>
              <a:chOff x="1113097" y="5073845"/>
              <a:chExt cx="2567957" cy="523219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1394851" y="5073845"/>
                <a:ext cx="2286203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Sense amplifier</a:t>
                </a:r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1113097" y="5209724"/>
                <a:ext cx="301752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</a:p>
            </p:txBody>
          </p:sp>
        </p:grpSp>
        <p:grpSp>
          <p:nvGrpSpPr>
            <p:cNvPr id="8" name="senseamps"/>
            <p:cNvGrpSpPr/>
            <p:nvPr/>
          </p:nvGrpSpPr>
          <p:grpSpPr>
            <a:xfrm>
              <a:off x="1112944" y="3858216"/>
              <a:ext cx="2454416" cy="297683"/>
              <a:chOff x="1112944" y="3858216"/>
              <a:chExt cx="2454416" cy="297683"/>
            </a:xfrm>
          </p:grpSpPr>
          <p:sp>
            <p:nvSpPr>
              <p:cNvPr id="164" name="Rounded Rectangle 163"/>
              <p:cNvSpPr/>
              <p:nvPr/>
            </p:nvSpPr>
            <p:spPr>
              <a:xfrm>
                <a:off x="1112944" y="3858216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</a:p>
            </p:txBody>
          </p:sp>
          <p:sp>
            <p:nvSpPr>
              <p:cNvPr id="154" name="Rounded Rectangle 153"/>
              <p:cNvSpPr/>
              <p:nvPr/>
            </p:nvSpPr>
            <p:spPr>
              <a:xfrm>
                <a:off x="1854983" y="3858216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</a:p>
            </p:txBody>
          </p:sp>
          <p:sp>
            <p:nvSpPr>
              <p:cNvPr id="144" name="Rounded Rectangle 143"/>
              <p:cNvSpPr/>
              <p:nvPr/>
            </p:nvSpPr>
            <p:spPr>
              <a:xfrm>
                <a:off x="2597022" y="3858216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</a:p>
            </p:txBody>
          </p:sp>
          <p:sp>
            <p:nvSpPr>
              <p:cNvPr id="134" name="Rounded Rectangle 133"/>
              <p:cNvSpPr/>
              <p:nvPr/>
            </p:nvSpPr>
            <p:spPr>
              <a:xfrm>
                <a:off x="3339061" y="3858216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S</a:t>
                </a:r>
              </a:p>
            </p:txBody>
          </p:sp>
        </p:grpSp>
      </p:grpSp>
      <p:grpSp>
        <p:nvGrpSpPr>
          <p:cNvPr id="13" name="precharge units"/>
          <p:cNvGrpSpPr/>
          <p:nvPr/>
        </p:nvGrpSpPr>
        <p:grpSpPr>
          <a:xfrm>
            <a:off x="1110273" y="4503134"/>
            <a:ext cx="2457634" cy="1859646"/>
            <a:chOff x="1110273" y="4155754"/>
            <a:chExt cx="2457634" cy="1859646"/>
          </a:xfrm>
        </p:grpSpPr>
        <p:grpSp>
          <p:nvGrpSpPr>
            <p:cNvPr id="11" name="Group 10"/>
            <p:cNvGrpSpPr/>
            <p:nvPr/>
          </p:nvGrpSpPr>
          <p:grpSpPr>
            <a:xfrm>
              <a:off x="1110273" y="5492181"/>
              <a:ext cx="2457634" cy="523219"/>
              <a:chOff x="1110273" y="5492181"/>
              <a:chExt cx="2457634" cy="523219"/>
            </a:xfrm>
          </p:grpSpPr>
          <p:sp>
            <p:nvSpPr>
              <p:cNvPr id="101" name="TextBox 100"/>
              <p:cNvSpPr txBox="1"/>
              <p:nvPr/>
            </p:nvSpPr>
            <p:spPr>
              <a:xfrm>
                <a:off x="1392375" y="5492181"/>
                <a:ext cx="2175532" cy="523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Precharge unit</a:t>
                </a:r>
              </a:p>
            </p:txBody>
          </p:sp>
          <p:sp>
            <p:nvSpPr>
              <p:cNvPr id="103" name="Rounded Rectangle 102"/>
              <p:cNvSpPr/>
              <p:nvPr/>
            </p:nvSpPr>
            <p:spPr>
              <a:xfrm>
                <a:off x="1110273" y="5628059"/>
                <a:ext cx="301752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</a:p>
            </p:txBody>
          </p:sp>
        </p:grpSp>
        <p:grpSp>
          <p:nvGrpSpPr>
            <p:cNvPr id="9" name="precharge units"/>
            <p:cNvGrpSpPr/>
            <p:nvPr/>
          </p:nvGrpSpPr>
          <p:grpSpPr>
            <a:xfrm>
              <a:off x="1112945" y="4155754"/>
              <a:ext cx="2454416" cy="297683"/>
              <a:chOff x="1112945" y="4155754"/>
              <a:chExt cx="2454416" cy="297683"/>
            </a:xfrm>
          </p:grpSpPr>
          <p:sp>
            <p:nvSpPr>
              <p:cNvPr id="165" name="Rounded Rectangle 164"/>
              <p:cNvSpPr/>
              <p:nvPr/>
            </p:nvSpPr>
            <p:spPr>
              <a:xfrm>
                <a:off x="1112945" y="4155754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</a:p>
            </p:txBody>
          </p:sp>
          <p:sp>
            <p:nvSpPr>
              <p:cNvPr id="155" name="Rounded Rectangle 154"/>
              <p:cNvSpPr/>
              <p:nvPr/>
            </p:nvSpPr>
            <p:spPr>
              <a:xfrm>
                <a:off x="1854984" y="4155754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</a:p>
            </p:txBody>
          </p:sp>
          <p:sp>
            <p:nvSpPr>
              <p:cNvPr id="145" name="Rounded Rectangle 144"/>
              <p:cNvSpPr/>
              <p:nvPr/>
            </p:nvSpPr>
            <p:spPr>
              <a:xfrm>
                <a:off x="2597023" y="4155754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</a:p>
            </p:txBody>
          </p:sp>
          <p:sp>
            <p:nvSpPr>
              <p:cNvPr id="135" name="Rounded Rectangle 134"/>
              <p:cNvSpPr/>
              <p:nvPr/>
            </p:nvSpPr>
            <p:spPr>
              <a:xfrm>
                <a:off x="3339062" y="4155754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rPr>
                  <a:t>P</a:t>
                </a:r>
              </a:p>
            </p:txBody>
          </p:sp>
        </p:grpSp>
      </p:grpSp>
      <p:grpSp>
        <p:nvGrpSpPr>
          <p:cNvPr id="3" name="wordlines"/>
          <p:cNvGrpSpPr/>
          <p:nvPr/>
        </p:nvGrpSpPr>
        <p:grpSpPr>
          <a:xfrm>
            <a:off x="302176" y="2343538"/>
            <a:ext cx="4774677" cy="1692202"/>
            <a:chOff x="302176" y="1996158"/>
            <a:chExt cx="4774677" cy="1692202"/>
          </a:xfrm>
        </p:grpSpPr>
        <p:sp>
          <p:nvSpPr>
            <p:cNvPr id="117" name="Rounded Rectangle 116"/>
            <p:cNvSpPr/>
            <p:nvPr/>
          </p:nvSpPr>
          <p:spPr>
            <a:xfrm>
              <a:off x="302176" y="1996158"/>
              <a:ext cx="559159" cy="1692202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Row Decoder</a:t>
              </a:r>
            </a:p>
          </p:txBody>
        </p:sp>
        <p:cxnSp>
          <p:nvCxnSpPr>
            <p:cNvPr id="118" name="Straight Connector 117"/>
            <p:cNvCxnSpPr/>
            <p:nvPr/>
          </p:nvCxnSpPr>
          <p:spPr>
            <a:xfrm>
              <a:off x="859911" y="2180298"/>
              <a:ext cx="3018943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/>
            <p:nvPr/>
          </p:nvCxnSpPr>
          <p:spPr>
            <a:xfrm>
              <a:off x="861334" y="262456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>
            <a:xfrm>
              <a:off x="861335" y="3068838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>
            <a:xfrm>
              <a:off x="861335" y="3513108"/>
              <a:ext cx="3016102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68" name="TextBox 167"/>
            <p:cNvSpPr txBox="1"/>
            <p:nvPr/>
          </p:nvSpPr>
          <p:spPr>
            <a:xfrm>
              <a:off x="3834204" y="2370994"/>
              <a:ext cx="1242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Wordline</a:t>
              </a:r>
            </a:p>
          </p:txBody>
        </p:sp>
      </p:grpSp>
      <p:grpSp>
        <p:nvGrpSpPr>
          <p:cNvPr id="6" name="subarray cells"/>
          <p:cNvGrpSpPr/>
          <p:nvPr/>
        </p:nvGrpSpPr>
        <p:grpSpPr>
          <a:xfrm>
            <a:off x="1044214" y="2337170"/>
            <a:ext cx="2591877" cy="1698570"/>
            <a:chOff x="1044214" y="1989790"/>
            <a:chExt cx="2591877" cy="1698570"/>
          </a:xfrm>
        </p:grpSpPr>
        <p:sp>
          <p:nvSpPr>
            <p:cNvPr id="158" name="Oval 157"/>
            <p:cNvSpPr/>
            <p:nvPr/>
          </p:nvSpPr>
          <p:spPr>
            <a:xfrm>
              <a:off x="1044214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9" name="Oval 158"/>
            <p:cNvSpPr/>
            <p:nvPr/>
          </p:nvSpPr>
          <p:spPr>
            <a:xfrm>
              <a:off x="1044214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0" name="Oval 159"/>
            <p:cNvSpPr/>
            <p:nvPr/>
          </p:nvSpPr>
          <p:spPr>
            <a:xfrm>
              <a:off x="1044214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61" name="Oval 160"/>
            <p:cNvSpPr/>
            <p:nvPr/>
          </p:nvSpPr>
          <p:spPr>
            <a:xfrm>
              <a:off x="1044214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8" name="Oval 147"/>
            <p:cNvSpPr/>
            <p:nvPr/>
          </p:nvSpPr>
          <p:spPr>
            <a:xfrm>
              <a:off x="1786253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1786253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0" name="Oval 149"/>
            <p:cNvSpPr/>
            <p:nvPr/>
          </p:nvSpPr>
          <p:spPr>
            <a:xfrm>
              <a:off x="1786253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1" name="Oval 150"/>
            <p:cNvSpPr/>
            <p:nvPr/>
          </p:nvSpPr>
          <p:spPr>
            <a:xfrm>
              <a:off x="1786253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8" name="Oval 137"/>
            <p:cNvSpPr/>
            <p:nvPr/>
          </p:nvSpPr>
          <p:spPr>
            <a:xfrm>
              <a:off x="2528292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9" name="Oval 138"/>
            <p:cNvSpPr/>
            <p:nvPr/>
          </p:nvSpPr>
          <p:spPr>
            <a:xfrm>
              <a:off x="2528292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0" name="Oval 139"/>
            <p:cNvSpPr/>
            <p:nvPr/>
          </p:nvSpPr>
          <p:spPr>
            <a:xfrm>
              <a:off x="2528292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41" name="Oval 140"/>
            <p:cNvSpPr/>
            <p:nvPr/>
          </p:nvSpPr>
          <p:spPr>
            <a:xfrm>
              <a:off x="2528292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8" name="Oval 127"/>
            <p:cNvSpPr/>
            <p:nvPr/>
          </p:nvSpPr>
          <p:spPr>
            <a:xfrm>
              <a:off x="3270331" y="198979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9" name="Oval 128"/>
            <p:cNvSpPr/>
            <p:nvPr/>
          </p:nvSpPr>
          <p:spPr>
            <a:xfrm>
              <a:off x="3270331" y="243406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0" name="Oval 129"/>
            <p:cNvSpPr/>
            <p:nvPr/>
          </p:nvSpPr>
          <p:spPr>
            <a:xfrm>
              <a:off x="3270331" y="287833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3270331" y="3322600"/>
              <a:ext cx="365760" cy="365760"/>
            </a:xfrm>
            <a:prstGeom prst="ellips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21" name="bank sas"/>
          <p:cNvGrpSpPr/>
          <p:nvPr/>
        </p:nvGrpSpPr>
        <p:grpSpPr>
          <a:xfrm>
            <a:off x="5479725" y="1967820"/>
            <a:ext cx="1910573" cy="3887388"/>
            <a:chOff x="5552877" y="1218012"/>
            <a:chExt cx="1910573" cy="3887388"/>
          </a:xfrm>
        </p:grpSpPr>
        <p:grpSp>
          <p:nvGrpSpPr>
            <p:cNvPr id="17" name="Group 16"/>
            <p:cNvGrpSpPr/>
            <p:nvPr/>
          </p:nvGrpSpPr>
          <p:grpSpPr>
            <a:xfrm>
              <a:off x="5552877" y="1218012"/>
              <a:ext cx="1910573" cy="1216058"/>
              <a:chOff x="5552877" y="1218012"/>
              <a:chExt cx="1910573" cy="1216058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5750989" y="1218014"/>
                <a:ext cx="1712461" cy="927843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Subarray</a:t>
                </a: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5750989" y="2145863"/>
                <a:ext cx="1712461" cy="288207"/>
              </a:xfrm>
              <a:prstGeom prst="roundRect">
                <a:avLst>
                  <a:gd name="adj" fmla="val 0"/>
                </a:avLst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 rot="16200000">
                <a:off x="5188010" y="1582879"/>
                <a:ext cx="927845" cy="198112"/>
              </a:xfrm>
              <a:prstGeom prst="roundRect">
                <a:avLst>
                  <a:gd name="adj" fmla="val 0"/>
                </a:avLst>
              </a:prstGeom>
              <a:solidFill>
                <a:srgbClr val="FFC000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552877" y="3889342"/>
              <a:ext cx="1910573" cy="1216058"/>
              <a:chOff x="5552877" y="3637859"/>
              <a:chExt cx="1910573" cy="1216058"/>
            </a:xfrm>
          </p:grpSpPr>
          <p:sp>
            <p:nvSpPr>
              <p:cNvPr id="110" name="Rounded Rectangle 109"/>
              <p:cNvSpPr/>
              <p:nvPr/>
            </p:nvSpPr>
            <p:spPr>
              <a:xfrm>
                <a:off x="5750989" y="3637866"/>
                <a:ext cx="1712461" cy="927843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5750989" y="4565710"/>
                <a:ext cx="1712461" cy="288207"/>
              </a:xfrm>
              <a:prstGeom prst="roundRect">
                <a:avLst>
                  <a:gd name="adj" fmla="val 0"/>
                </a:avLst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12" name="Rounded Rectangle 111"/>
              <p:cNvSpPr/>
              <p:nvPr/>
            </p:nvSpPr>
            <p:spPr>
              <a:xfrm rot="16200000">
                <a:off x="5188010" y="4002726"/>
                <a:ext cx="927845" cy="198112"/>
              </a:xfrm>
              <a:prstGeom prst="roundRect">
                <a:avLst>
                  <a:gd name="adj" fmla="val 0"/>
                </a:avLst>
              </a:prstGeom>
              <a:solidFill>
                <a:srgbClr val="FFC000"/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552877" y="2553677"/>
              <a:ext cx="1910573" cy="1216058"/>
              <a:chOff x="5552877" y="2434059"/>
              <a:chExt cx="1910573" cy="1216058"/>
            </a:xfrm>
          </p:grpSpPr>
          <p:sp>
            <p:nvSpPr>
              <p:cNvPr id="107" name="Rounded Rectangle 106"/>
              <p:cNvSpPr/>
              <p:nvPr/>
            </p:nvSpPr>
            <p:spPr>
              <a:xfrm>
                <a:off x="5750989" y="2434066"/>
                <a:ext cx="1712461" cy="927843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5552877" y="2434059"/>
                <a:ext cx="1910573" cy="1216058"/>
                <a:chOff x="5552877" y="2434059"/>
                <a:chExt cx="1910573" cy="1216058"/>
              </a:xfrm>
            </p:grpSpPr>
            <p:sp>
              <p:nvSpPr>
                <p:cNvPr id="108" name="Rounded Rectangle 107"/>
                <p:cNvSpPr/>
                <p:nvPr/>
              </p:nvSpPr>
              <p:spPr>
                <a:xfrm>
                  <a:off x="5750989" y="3361910"/>
                  <a:ext cx="1712461" cy="288207"/>
                </a:xfrm>
                <a:prstGeom prst="roundRect">
                  <a:avLst>
                    <a:gd name="adj" fmla="val 0"/>
                  </a:avLst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09" name="Rounded Rectangle 108"/>
                <p:cNvSpPr/>
                <p:nvPr/>
              </p:nvSpPr>
              <p:spPr>
                <a:xfrm rot="16200000">
                  <a:off x="5188010" y="2798926"/>
                  <a:ext cx="927845" cy="19811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FFC000"/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70AD47">
                        <a:lumMod val="50000"/>
                      </a:srgbClr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42" name="dimension"/>
                <p:cNvGrpSpPr/>
                <p:nvPr/>
              </p:nvGrpSpPr>
              <p:grpSpPr>
                <a:xfrm>
                  <a:off x="5867401" y="2509716"/>
                  <a:ext cx="1585146" cy="812884"/>
                  <a:chOff x="5867401" y="2509716"/>
                  <a:chExt cx="1585146" cy="812884"/>
                </a:xfrm>
              </p:grpSpPr>
              <p:cxnSp>
                <p:nvCxnSpPr>
                  <p:cNvPr id="191" name="Straight Arrow Connector 190"/>
                  <p:cNvCxnSpPr/>
                  <p:nvPr/>
                </p:nvCxnSpPr>
                <p:spPr>
                  <a:xfrm>
                    <a:off x="5867401" y="2510286"/>
                    <a:ext cx="0" cy="812314"/>
                  </a:xfrm>
                  <a:prstGeom prst="straightConnector1">
                    <a:avLst/>
                  </a:prstGeom>
                  <a:ln w="31750" cap="rnd">
                    <a:solidFill>
                      <a:schemeClr val="tx1"/>
                    </a:solidFill>
                    <a:headEnd type="triangle" w="lg" len="lg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5912395" y="2685610"/>
                    <a:ext cx="147989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400" dirty="0" smtClean="0"/>
                      <a:t>512 x 8Kb</a:t>
                    </a:r>
                    <a:endParaRPr lang="en-US" sz="2400" dirty="0"/>
                  </a:p>
                </p:txBody>
              </p:sp>
              <p:cxnSp>
                <p:nvCxnSpPr>
                  <p:cNvPr id="193" name="Straight Arrow Connector 192"/>
                  <p:cNvCxnSpPr/>
                  <p:nvPr/>
                </p:nvCxnSpPr>
                <p:spPr>
                  <a:xfrm>
                    <a:off x="5884754" y="2509716"/>
                    <a:ext cx="1567793" cy="286"/>
                  </a:xfrm>
                  <a:prstGeom prst="straightConnector1">
                    <a:avLst/>
                  </a:prstGeom>
                  <a:ln w="31750" cap="rnd">
                    <a:solidFill>
                      <a:schemeClr val="tx1"/>
                    </a:solidFill>
                    <a:headEnd type="triangle" w="lg" len="lg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173" name="IO path"/>
          <p:cNvGrpSpPr/>
          <p:nvPr/>
        </p:nvGrpSpPr>
        <p:grpSpPr>
          <a:xfrm>
            <a:off x="7062595" y="2134360"/>
            <a:ext cx="1320630" cy="4330448"/>
            <a:chOff x="4068968" y="1607015"/>
            <a:chExt cx="1320630" cy="4330448"/>
          </a:xfrm>
        </p:grpSpPr>
        <p:cxnSp>
          <p:nvCxnSpPr>
            <p:cNvPr id="174" name="Straight Connector 173"/>
            <p:cNvCxnSpPr/>
            <p:nvPr/>
          </p:nvCxnSpPr>
          <p:spPr>
            <a:xfrm flipH="1">
              <a:off x="4068968" y="2515203"/>
              <a:ext cx="551767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>
            <a:xfrm flipH="1">
              <a:off x="4068968" y="3853262"/>
              <a:ext cx="551767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>
            <a:xfrm flipH="1">
              <a:off x="4068968" y="5168859"/>
              <a:ext cx="551767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>
            <a:xfrm flipV="1">
              <a:off x="4620735" y="1611483"/>
              <a:ext cx="0" cy="3980142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0800" cap="flat" cmpd="sng" algn="ctr">
              <a:solidFill>
                <a:schemeClr val="accent2"/>
              </a:solidFill>
              <a:prstDash val="solid"/>
              <a:miter lim="800000"/>
              <a:headEnd type="triangle" w="lg" len="lg"/>
              <a:tailEnd type="triangle" w="lg" len="lg"/>
            </a:ln>
            <a:effectLst/>
          </p:spPr>
        </p:cxnSp>
        <p:sp>
          <p:nvSpPr>
            <p:cNvPr id="178" name="Rounded Rectangle 177"/>
            <p:cNvSpPr/>
            <p:nvPr/>
          </p:nvSpPr>
          <p:spPr>
            <a:xfrm>
              <a:off x="4186725" y="5591625"/>
              <a:ext cx="868019" cy="345838"/>
            </a:xfrm>
            <a:prstGeom prst="roundRect">
              <a:avLst>
                <a:gd name="adj" fmla="val 12843"/>
              </a:avLst>
            </a:prstGeom>
            <a:solidFill>
              <a:sysClr val="windowText" lastClr="000000">
                <a:lumMod val="65000"/>
                <a:lumOff val="35000"/>
              </a:sys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rPr>
                <a:t>I/O</a:t>
              </a: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4666323" y="4470853"/>
              <a:ext cx="7232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</a:rPr>
                <a:t>64b</a:t>
              </a:r>
            </a:p>
          </p:txBody>
        </p:sp>
        <p:cxnSp>
          <p:nvCxnSpPr>
            <p:cNvPr id="180" name="Straight Connector 179"/>
            <p:cNvCxnSpPr/>
            <p:nvPr/>
          </p:nvCxnSpPr>
          <p:spPr>
            <a:xfrm flipH="1">
              <a:off x="4502975" y="4615190"/>
              <a:ext cx="249581" cy="229599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1" name="TextBox 180"/>
            <p:cNvSpPr txBox="1"/>
            <p:nvPr/>
          </p:nvSpPr>
          <p:spPr>
            <a:xfrm rot="16200000">
              <a:off x="3379685" y="2838763"/>
              <a:ext cx="29867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</a:rPr>
                <a:t>Internal Data Bus</a:t>
              </a:r>
            </a:p>
          </p:txBody>
        </p:sp>
      </p:grpSp>
      <p:grpSp>
        <p:nvGrpSpPr>
          <p:cNvPr id="170" name="dash"/>
          <p:cNvGrpSpPr/>
          <p:nvPr/>
        </p:nvGrpSpPr>
        <p:grpSpPr>
          <a:xfrm rot="6806668">
            <a:off x="3119064" y="2321014"/>
            <a:ext cx="2857912" cy="2697933"/>
            <a:chOff x="4194128" y="1842018"/>
            <a:chExt cx="2857912" cy="2697933"/>
          </a:xfrm>
        </p:grpSpPr>
        <p:cxnSp>
          <p:nvCxnSpPr>
            <p:cNvPr id="182" name="Straight Connector 181"/>
            <p:cNvCxnSpPr/>
            <p:nvPr/>
          </p:nvCxnSpPr>
          <p:spPr>
            <a:xfrm rot="14910335" flipH="1">
              <a:off x="5774883" y="2297795"/>
              <a:ext cx="1732933" cy="82138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3" name="Straight Connector 182"/>
            <p:cNvCxnSpPr/>
            <p:nvPr/>
          </p:nvCxnSpPr>
          <p:spPr>
            <a:xfrm rot="14910335" flipH="1" flipV="1">
              <a:off x="3710937" y="3151320"/>
              <a:ext cx="1871822" cy="905439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7" name="Subarray-text"/>
          <p:cNvSpPr txBox="1"/>
          <p:nvPr/>
        </p:nvSpPr>
        <p:spPr>
          <a:xfrm>
            <a:off x="1809082" y="1142637"/>
            <a:ext cx="1872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i="1" kern="0" dirty="0" smtClean="0">
                <a:solidFill>
                  <a:prstClr val="black"/>
                </a:solidFill>
              </a:rPr>
              <a:t>Subarray</a:t>
            </a:r>
            <a:endParaRPr lang="en-US" sz="3200" b="1" i="1" kern="0" dirty="0">
              <a:solidFill>
                <a:prstClr val="black"/>
              </a:solidFill>
            </a:endParaRPr>
          </a:p>
        </p:txBody>
      </p:sp>
      <p:pic>
        <p:nvPicPr>
          <p:cNvPr id="96" name="module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02" y="141231"/>
            <a:ext cx="2128065" cy="963888"/>
          </a:xfrm>
          <a:prstGeom prst="rect">
            <a:avLst/>
          </a:prstGeom>
        </p:spPr>
      </p:pic>
      <p:sp>
        <p:nvSpPr>
          <p:cNvPr id="98" name="chip-highlight"/>
          <p:cNvSpPr/>
          <p:nvPr/>
        </p:nvSpPr>
        <p:spPr>
          <a:xfrm>
            <a:off x="7235217" y="549870"/>
            <a:ext cx="510572" cy="345561"/>
          </a:xfrm>
          <a:prstGeom prst="rect">
            <a:avLst/>
          </a:prstGeom>
          <a:solidFill>
            <a:srgbClr val="FFFF00">
              <a:alpha val="25000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dash-to-chip"/>
          <p:cNvGrpSpPr/>
          <p:nvPr/>
        </p:nvGrpSpPr>
        <p:grpSpPr>
          <a:xfrm rot="2146817">
            <a:off x="5873049" y="306685"/>
            <a:ext cx="2569932" cy="1585494"/>
            <a:chOff x="4413334" y="2650252"/>
            <a:chExt cx="2569932" cy="1585494"/>
          </a:xfrm>
        </p:grpSpPr>
        <p:cxnSp>
          <p:nvCxnSpPr>
            <p:cNvPr id="116" name="Straight Connector 115"/>
            <p:cNvCxnSpPr/>
            <p:nvPr/>
          </p:nvCxnSpPr>
          <p:spPr>
            <a:xfrm rot="19453183">
              <a:off x="6138337" y="2650252"/>
              <a:ext cx="844929" cy="523299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>
            <a:xfrm rot="19453183" flipH="1">
              <a:off x="4413334" y="3662570"/>
              <a:ext cx="1502514" cy="573176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23" name="TextBox 122"/>
          <p:cNvSpPr txBox="1"/>
          <p:nvPr/>
        </p:nvSpPr>
        <p:spPr>
          <a:xfrm>
            <a:off x="6145523" y="67679"/>
            <a:ext cx="1192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smtClean="0">
                <a:solidFill>
                  <a:schemeClr val="bg1"/>
                </a:solidFill>
              </a:rPr>
              <a:t>Chips</a:t>
            </a:r>
            <a:endParaRPr lang="en-US" sz="3200" i="1" dirty="0">
              <a:solidFill>
                <a:schemeClr val="bg1"/>
              </a:solidFill>
            </a:endParaRPr>
          </a:p>
        </p:txBody>
      </p:sp>
      <p:grpSp>
        <p:nvGrpSpPr>
          <p:cNvPr id="25" name="dram cell"/>
          <p:cNvGrpSpPr/>
          <p:nvPr/>
        </p:nvGrpSpPr>
        <p:grpSpPr>
          <a:xfrm>
            <a:off x="243760" y="793549"/>
            <a:ext cx="1868856" cy="1726501"/>
            <a:chOff x="243760" y="793549"/>
            <a:chExt cx="1868856" cy="1726501"/>
          </a:xfrm>
        </p:grpSpPr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302176" y="1130973"/>
              <a:ext cx="1004603" cy="1004603"/>
            </a:xfrm>
            <a:prstGeom prst="ellipse">
              <a:avLst/>
            </a:prstGeom>
            <a:solidFill>
              <a:sysClr val="window" lastClr="FFFFFF">
                <a:lumMod val="85000"/>
                <a:alpha val="89000"/>
              </a:sysClr>
            </a:solidFill>
            <a:ln w="127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338174" y="793549"/>
              <a:ext cx="1774442" cy="1726501"/>
              <a:chOff x="338174" y="793549"/>
              <a:chExt cx="1774442" cy="1726501"/>
            </a:xfrm>
          </p:grpSpPr>
          <p:sp>
            <p:nvSpPr>
              <p:cNvPr id="114" name="Subarray-text"/>
              <p:cNvSpPr txBox="1"/>
              <p:nvPr/>
            </p:nvSpPr>
            <p:spPr>
              <a:xfrm>
                <a:off x="338174" y="793549"/>
                <a:ext cx="17744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000" kern="0" smtClean="0">
                    <a:solidFill>
                      <a:prstClr val="black"/>
                    </a:solidFill>
                  </a:rPr>
                  <a:t>DRAM Cell</a:t>
                </a:r>
                <a:endParaRPr lang="en-US" sz="2000" kern="0" dirty="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859911" y="1984036"/>
                <a:ext cx="367182" cy="536014"/>
              </a:xfrm>
              <a:prstGeom prst="straightConnector1">
                <a:avLst/>
              </a:prstGeom>
              <a:ln w="19050" cap="flat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5" name="Group 124"/>
            <p:cNvGrpSpPr/>
            <p:nvPr/>
          </p:nvGrpSpPr>
          <p:grpSpPr>
            <a:xfrm>
              <a:off x="243760" y="1019779"/>
              <a:ext cx="1030837" cy="1047755"/>
              <a:chOff x="6794502" y="899797"/>
              <a:chExt cx="1663698" cy="1691003"/>
            </a:xfrm>
          </p:grpSpPr>
          <p:cxnSp>
            <p:nvCxnSpPr>
              <p:cNvPr id="133" name="Straight Arrow Connector 132"/>
              <p:cNvCxnSpPr/>
              <p:nvPr/>
            </p:nvCxnSpPr>
            <p:spPr>
              <a:xfrm flipH="1">
                <a:off x="6794502" y="1287153"/>
                <a:ext cx="1663698" cy="0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>
              <a:xfrm>
                <a:off x="6988345" y="1301115"/>
                <a:ext cx="1241256" cy="1289685"/>
                <a:chOff x="3145581" y="1582420"/>
                <a:chExt cx="1482167" cy="1615192"/>
              </a:xfrm>
            </p:grpSpPr>
            <p:cxnSp>
              <p:nvCxnSpPr>
                <p:cNvPr id="146" name="Straight Arrow Connector 145"/>
                <p:cNvCxnSpPr/>
                <p:nvPr/>
              </p:nvCxnSpPr>
              <p:spPr>
                <a:xfrm>
                  <a:off x="4399148" y="2917386"/>
                  <a:ext cx="0" cy="280226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headEnd type="none" w="lg" len="med"/>
                  <a:tailEnd type="triangl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Arrow Connector 152"/>
                <p:cNvCxnSpPr/>
                <p:nvPr/>
              </p:nvCxnSpPr>
              <p:spPr>
                <a:xfrm flipH="1">
                  <a:off x="4170550" y="2802737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Arrow Connector 155"/>
                <p:cNvCxnSpPr/>
                <p:nvPr/>
              </p:nvCxnSpPr>
              <p:spPr>
                <a:xfrm flipV="1">
                  <a:off x="4399148" y="2802738"/>
                  <a:ext cx="0" cy="114648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/>
                <p:nvPr/>
              </p:nvCxnSpPr>
              <p:spPr>
                <a:xfrm flipV="1">
                  <a:off x="3689709" y="1737098"/>
                  <a:ext cx="0" cy="137012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Arrow Connector 165"/>
                <p:cNvCxnSpPr/>
                <p:nvPr/>
              </p:nvCxnSpPr>
              <p:spPr>
                <a:xfrm flipH="1">
                  <a:off x="3469196" y="1880461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Arrow Connector 166"/>
                <p:cNvCxnSpPr/>
                <p:nvPr/>
              </p:nvCxnSpPr>
              <p:spPr>
                <a:xfrm flipH="1" flipV="1">
                  <a:off x="3908674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Arrow Connector 168"/>
                <p:cNvCxnSpPr/>
                <p:nvPr/>
              </p:nvCxnSpPr>
              <p:spPr>
                <a:xfrm flipH="1">
                  <a:off x="3469196" y="1978413"/>
                  <a:ext cx="439480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Arrow Connector 171"/>
                <p:cNvCxnSpPr/>
                <p:nvPr/>
              </p:nvCxnSpPr>
              <p:spPr>
                <a:xfrm>
                  <a:off x="3908674" y="2207013"/>
                  <a:ext cx="170121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Arrow Connector 186"/>
                <p:cNvCxnSpPr/>
                <p:nvPr/>
              </p:nvCxnSpPr>
              <p:spPr>
                <a:xfrm>
                  <a:off x="3299074" y="2207013"/>
                  <a:ext cx="170122" cy="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Arrow Connector 187"/>
                <p:cNvCxnSpPr/>
                <p:nvPr/>
              </p:nvCxnSpPr>
              <p:spPr>
                <a:xfrm flipH="1" flipV="1">
                  <a:off x="3469195" y="1978413"/>
                  <a:ext cx="1" cy="228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Arrow Connector 188"/>
                <p:cNvCxnSpPr/>
                <p:nvPr/>
              </p:nvCxnSpPr>
              <p:spPr>
                <a:xfrm>
                  <a:off x="3689709" y="1582420"/>
                  <a:ext cx="1" cy="176039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Arrow Connector 189"/>
                <p:cNvCxnSpPr/>
                <p:nvPr/>
              </p:nvCxnSpPr>
              <p:spPr>
                <a:xfrm flipH="1" flipV="1">
                  <a:off x="3145581" y="2207013"/>
                  <a:ext cx="153494" cy="1293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Arrow Connector 193"/>
                <p:cNvCxnSpPr/>
                <p:nvPr/>
              </p:nvCxnSpPr>
              <p:spPr>
                <a:xfrm flipV="1">
                  <a:off x="4399148" y="2319211"/>
                  <a:ext cx="0" cy="133600"/>
                </a:xfrm>
                <a:prstGeom prst="straightConnector1">
                  <a:avLst/>
                </a:prstGeom>
                <a:ln w="254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Arrow Connector 194"/>
                <p:cNvCxnSpPr/>
                <p:nvPr/>
              </p:nvCxnSpPr>
              <p:spPr>
                <a:xfrm flipH="1">
                  <a:off x="4170550" y="2452811"/>
                  <a:ext cx="457198" cy="0"/>
                </a:xfrm>
                <a:prstGeom prst="straightConnector1">
                  <a:avLst/>
                </a:prstGeom>
                <a:ln w="50800" cap="rnd">
                  <a:solidFill>
                    <a:schemeClr val="tx1"/>
                  </a:solidFill>
                  <a:headEnd type="none" w="lg" len="med"/>
                  <a:tailEnd type="none" w="lg" len="med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Elbow Connector 195"/>
                <p:cNvCxnSpPr/>
                <p:nvPr/>
              </p:nvCxnSpPr>
              <p:spPr>
                <a:xfrm rot="10800000">
                  <a:off x="3995269" y="2207015"/>
                  <a:ext cx="403880" cy="228599"/>
                </a:xfrm>
                <a:prstGeom prst="bentConnector3">
                  <a:avLst>
                    <a:gd name="adj1" fmla="val -825"/>
                  </a:avLst>
                </a:prstGeom>
                <a:ln w="254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3" name="Straight Arrow Connector 142"/>
              <p:cNvCxnSpPr/>
              <p:nvPr/>
            </p:nvCxnSpPr>
            <p:spPr>
              <a:xfrm flipV="1">
                <a:off x="6988659" y="899797"/>
                <a:ext cx="0" cy="1691003"/>
              </a:xfrm>
              <a:prstGeom prst="straightConnector1">
                <a:avLst/>
              </a:prstGeom>
              <a:ln w="25400" cap="rnd">
                <a:solidFill>
                  <a:schemeClr val="tx1"/>
                </a:solidFill>
                <a:headEnd type="none" w="lg" len="med"/>
                <a:tailEnd type="none" w="lg" len="me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1448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99" grpId="0" animBg="1"/>
      <p:bldP spid="98" grpId="0" animBg="1"/>
      <p:bldP spid="1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databus"/>
          <p:cNvGrpSpPr/>
          <p:nvPr/>
        </p:nvGrpSpPr>
        <p:grpSpPr>
          <a:xfrm>
            <a:off x="993945" y="3086447"/>
            <a:ext cx="2993354" cy="1770343"/>
            <a:chOff x="8017783" y="2972336"/>
            <a:chExt cx="2838500" cy="1770343"/>
          </a:xfrm>
        </p:grpSpPr>
        <p:cxnSp>
          <p:nvCxnSpPr>
            <p:cNvPr id="264" name="Straight Connector 263"/>
            <p:cNvCxnSpPr/>
            <p:nvPr/>
          </p:nvCxnSpPr>
          <p:spPr>
            <a:xfrm flipH="1">
              <a:off x="8017783" y="3730928"/>
              <a:ext cx="2462551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5" name="Straight Connector 264"/>
            <p:cNvCxnSpPr/>
            <p:nvPr/>
          </p:nvCxnSpPr>
          <p:spPr>
            <a:xfrm flipV="1">
              <a:off x="10486334" y="3390960"/>
              <a:ext cx="0" cy="1351719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12700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triangle" w="lg" len="lg"/>
              <a:tailEnd type="none" w="med" len="med"/>
            </a:ln>
            <a:effectLst/>
          </p:spPr>
        </p:cxnSp>
        <p:sp>
          <p:nvSpPr>
            <p:cNvPr id="266" name="TextBox 265"/>
            <p:cNvSpPr txBox="1"/>
            <p:nvPr/>
          </p:nvSpPr>
          <p:spPr>
            <a:xfrm rot="16200000">
              <a:off x="9881794" y="3567414"/>
              <a:ext cx="1569567" cy="379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kern="0" noProof="0" dirty="0" smtClean="0">
                  <a:solidFill>
                    <a:prstClr val="black"/>
                  </a:solidFill>
                  <a:latin typeface="+mj-lt"/>
                </a:rPr>
                <a:t>T</a:t>
              </a: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o Bank I/O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Reading Data From DRAM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14</a:t>
            </a:fld>
            <a:endParaRPr lang="en-US" dirty="0">
              <a:latin typeface="+mj-lt"/>
            </a:endParaRPr>
          </a:p>
        </p:txBody>
      </p:sp>
      <p:sp>
        <p:nvSpPr>
          <p:cNvPr id="105" name="Act Text"/>
          <p:cNvSpPr txBox="1"/>
          <p:nvPr/>
        </p:nvSpPr>
        <p:spPr>
          <a:xfrm>
            <a:off x="4498939" y="1805634"/>
            <a:ext cx="43484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latin typeface="+mj-lt"/>
              </a:rPr>
              <a:t>ACTIVATE</a:t>
            </a:r>
            <a:r>
              <a:rPr lang="en-US" sz="2800" dirty="0" smtClean="0">
                <a:latin typeface="+mj-lt"/>
              </a:rPr>
              <a:t>: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Store the row </a:t>
            </a:r>
            <a:b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</a:b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into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the </a:t>
            </a:r>
            <a:r>
              <a:rPr lang="en-US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row buffer</a:t>
            </a:r>
            <a:endParaRPr lang="en-US" sz="2800" b="1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6" name="Read Text"/>
          <p:cNvSpPr txBox="1"/>
          <p:nvPr/>
        </p:nvSpPr>
        <p:spPr>
          <a:xfrm>
            <a:off x="4495800" y="3000268"/>
            <a:ext cx="40054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  <a:latin typeface="+mj-lt"/>
              </a:rPr>
              <a:t>READ</a:t>
            </a:r>
            <a:r>
              <a:rPr lang="en-US" sz="2800" dirty="0">
                <a:solidFill>
                  <a:prstClr val="black"/>
                </a:solidFill>
                <a:latin typeface="+mj-lt"/>
              </a:rPr>
              <a:t>: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Select </a:t>
            </a: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the target 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/>
            </a:r>
            <a:b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</a:b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column and drive to CPU 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sp>
        <p:nvSpPr>
          <p:cNvPr id="107" name="Pre Text"/>
          <p:cNvSpPr txBox="1"/>
          <p:nvPr/>
        </p:nvSpPr>
        <p:spPr>
          <a:xfrm>
            <a:off x="4500562" y="4210912"/>
            <a:ext cx="4780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PRECHARGE</a:t>
            </a:r>
            <a:r>
              <a:rPr lang="en-US" sz="2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j-lt"/>
              </a:rPr>
              <a:t>: Reset the bitlines for a new ACTIVATE</a:t>
            </a:r>
            <a:endParaRPr lang="en-US" sz="2800" dirty="0">
              <a:solidFill>
                <a:prstClr val="black">
                  <a:lumMod val="75000"/>
                  <a:lumOff val="25000"/>
                </a:prstClr>
              </a:solidFill>
              <a:latin typeface="+mj-lt"/>
            </a:endParaRPr>
          </a:p>
        </p:txBody>
      </p:sp>
      <p:grpSp>
        <p:nvGrpSpPr>
          <p:cNvPr id="210" name="subarray"/>
          <p:cNvGrpSpPr/>
          <p:nvPr/>
        </p:nvGrpSpPr>
        <p:grpSpPr>
          <a:xfrm>
            <a:off x="276692" y="1634900"/>
            <a:ext cx="3279652" cy="2701578"/>
            <a:chOff x="5416094" y="1054058"/>
            <a:chExt cx="3279652" cy="2701578"/>
          </a:xfrm>
        </p:grpSpPr>
        <p:sp>
          <p:nvSpPr>
            <p:cNvPr id="211" name="Rounded Rectangle 210"/>
            <p:cNvSpPr/>
            <p:nvPr/>
          </p:nvSpPr>
          <p:spPr>
            <a:xfrm>
              <a:off x="5416094" y="1251019"/>
              <a:ext cx="262132" cy="1692202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grpSp>
            <p:nvGrpSpPr>
              <p:cNvPr id="250" name="Group 249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56" name="Rounded Rectangle 25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57" name="Group 25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58" name="Rounded Rectangle 25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59" name="Rounded Rectangle 25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grpSp>
            <p:nvGrpSpPr>
              <p:cNvPr id="240" name="Group 239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46" name="Rounded Rectangle 24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47" name="Group 24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48" name="Rounded Rectangle 24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49" name="Rounded Rectangle 24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grpSp>
            <p:nvGrpSpPr>
              <p:cNvPr id="230" name="Group 229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36" name="Rounded Rectangle 23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37" name="Group 23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38" name="Rounded Rectangle 23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39" name="Rounded Rectangle 23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grpSp>
            <p:nvGrpSpPr>
              <p:cNvPr id="220" name="Group 219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26" name="Rounded Rectangle 22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27" name="Group 22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28" name="Rounded Rectangle 22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29" name="Rounded Rectangle 22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5" name="bit_value"/>
          <p:cNvGrpSpPr/>
          <p:nvPr/>
        </p:nvGrpSpPr>
        <p:grpSpPr>
          <a:xfrm>
            <a:off x="704037" y="2226026"/>
            <a:ext cx="2619259" cy="470357"/>
            <a:chOff x="704037" y="2226026"/>
            <a:chExt cx="2619259" cy="470357"/>
          </a:xfrm>
        </p:grpSpPr>
        <p:sp>
          <p:nvSpPr>
            <p:cNvPr id="114" name="1"/>
            <p:cNvSpPr txBox="1"/>
            <p:nvPr/>
          </p:nvSpPr>
          <p:spPr>
            <a:xfrm>
              <a:off x="2933446" y="2226026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5" name="1"/>
            <p:cNvSpPr txBox="1"/>
            <p:nvPr/>
          </p:nvSpPr>
          <p:spPr>
            <a:xfrm>
              <a:off x="2193733" y="2230314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6" name="1"/>
            <p:cNvSpPr txBox="1"/>
            <p:nvPr/>
          </p:nvSpPr>
          <p:spPr>
            <a:xfrm>
              <a:off x="1454024" y="2234718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  <p:sp>
          <p:nvSpPr>
            <p:cNvPr id="117" name="1"/>
            <p:cNvSpPr txBox="1"/>
            <p:nvPr/>
          </p:nvSpPr>
          <p:spPr>
            <a:xfrm>
              <a:off x="704037" y="2228723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 Black" panose="020B0A04020102020204" pitchFamily="34" charset="0"/>
                </a:rPr>
                <a:t>1</a:t>
              </a:r>
            </a:p>
          </p:txBody>
        </p:sp>
      </p:grpSp>
      <p:cxnSp>
        <p:nvCxnSpPr>
          <p:cNvPr id="267" name="ACT_WL"/>
          <p:cNvCxnSpPr/>
          <p:nvPr/>
        </p:nvCxnSpPr>
        <p:spPr>
          <a:xfrm>
            <a:off x="533400" y="2462855"/>
            <a:ext cx="3017520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72" name="ACT_BL"/>
          <p:cNvGrpSpPr/>
          <p:nvPr/>
        </p:nvGrpSpPr>
        <p:grpSpPr>
          <a:xfrm>
            <a:off x="904583" y="1635638"/>
            <a:ext cx="2226117" cy="2011680"/>
            <a:chOff x="904583" y="1273846"/>
            <a:chExt cx="2226117" cy="2011680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670879" y="3644332"/>
            <a:ext cx="2682603" cy="701291"/>
            <a:chOff x="7419799" y="5316086"/>
            <a:chExt cx="2682602" cy="701290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3029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3029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95" name="Column data"/>
          <p:cNvGrpSpPr/>
          <p:nvPr/>
        </p:nvGrpSpPr>
        <p:grpSpPr>
          <a:xfrm>
            <a:off x="1388110" y="3638333"/>
            <a:ext cx="2209048" cy="1239564"/>
            <a:chOff x="6620568" y="2954215"/>
            <a:chExt cx="2551106" cy="1239564"/>
          </a:xfrm>
          <a:solidFill>
            <a:srgbClr val="00B0F0"/>
          </a:solidFill>
        </p:grpSpPr>
        <p:sp>
          <p:nvSpPr>
            <p:cNvPr id="196" name="Rectangle 195"/>
            <p:cNvSpPr/>
            <p:nvPr/>
          </p:nvSpPr>
          <p:spPr>
            <a:xfrm>
              <a:off x="6620568" y="2954215"/>
              <a:ext cx="607647" cy="708256"/>
            </a:xfrm>
            <a:prstGeom prst="rect">
              <a:avLst/>
            </a:prstGeom>
            <a:grp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197" name="Straight Connector 196"/>
            <p:cNvCxnSpPr/>
            <p:nvPr/>
          </p:nvCxnSpPr>
          <p:spPr>
            <a:xfrm flipV="1">
              <a:off x="9171673" y="3152735"/>
              <a:ext cx="0" cy="1041044"/>
            </a:xfrm>
            <a:prstGeom prst="line">
              <a:avLst/>
            </a:prstGeom>
            <a:grpFill/>
            <a:ln w="76200" cap="flat" cmpd="sng" algn="ctr">
              <a:solidFill>
                <a:srgbClr val="00B0F0"/>
              </a:solidFill>
              <a:prstDash val="solid"/>
              <a:miter lim="800000"/>
              <a:headEnd type="stealth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>
            <a:xfrm flipH="1">
              <a:off x="7006954" y="3182028"/>
              <a:ext cx="2164720" cy="0"/>
            </a:xfrm>
            <a:prstGeom prst="line">
              <a:avLst/>
            </a:prstGeom>
            <a:grpFill/>
            <a:ln w="76200" cap="flat" cmpd="sng" algn="ctr">
              <a:solidFill>
                <a:srgbClr val="00B0F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11" name="1"/>
          <p:cNvSpPr txBox="1"/>
          <p:nvPr/>
        </p:nvSpPr>
        <p:spPr>
          <a:xfrm>
            <a:off x="3965585" y="1808677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12" name="2"/>
          <p:cNvSpPr txBox="1"/>
          <p:nvPr/>
        </p:nvSpPr>
        <p:spPr>
          <a:xfrm>
            <a:off x="3967008" y="302432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3" name="3"/>
          <p:cNvSpPr txBox="1"/>
          <p:nvPr/>
        </p:nvSpPr>
        <p:spPr>
          <a:xfrm>
            <a:off x="3962400" y="4204671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1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107" grpId="0"/>
      <p:bldP spid="111" grpId="0"/>
      <p:bldP spid="112" grpId="0"/>
      <p:bldP spid="1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DRAM Access Latency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15</a:t>
            </a:fld>
            <a:endParaRPr lang="en-US" dirty="0">
              <a:latin typeface="+mj-lt"/>
            </a:endParaRPr>
          </a:p>
        </p:txBody>
      </p:sp>
      <p:cxnSp>
        <p:nvCxnSpPr>
          <p:cNvPr id="267" name="ACT_WL"/>
          <p:cNvCxnSpPr/>
          <p:nvPr/>
        </p:nvCxnSpPr>
        <p:spPr>
          <a:xfrm>
            <a:off x="752133" y="1869783"/>
            <a:ext cx="2472878" cy="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10" name="subarray"/>
          <p:cNvGrpSpPr/>
          <p:nvPr/>
        </p:nvGrpSpPr>
        <p:grpSpPr>
          <a:xfrm>
            <a:off x="755299" y="1214437"/>
            <a:ext cx="2389565" cy="2138363"/>
            <a:chOff x="5676802" y="1054058"/>
            <a:chExt cx="3018944" cy="2701578"/>
          </a:xfrm>
        </p:grpSpPr>
        <p:cxnSp>
          <p:nvCxnSpPr>
            <p:cNvPr id="212" name="Straight Connector 211"/>
            <p:cNvCxnSpPr>
              <a:endCxn id="222" idx="6"/>
            </p:cNvCxnSpPr>
            <p:nvPr/>
          </p:nvCxnSpPr>
          <p:spPr>
            <a:xfrm flipV="1">
              <a:off x="5676802" y="142753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3" name="Straight Connector 212"/>
            <p:cNvCxnSpPr/>
            <p:nvPr/>
          </p:nvCxnSpPr>
          <p:spPr>
            <a:xfrm>
              <a:off x="5678225" y="187942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4" name="Straight Connector 213"/>
            <p:cNvCxnSpPr/>
            <p:nvPr/>
          </p:nvCxnSpPr>
          <p:spPr>
            <a:xfrm>
              <a:off x="5678226" y="2323699"/>
              <a:ext cx="3017520" cy="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15" name="Straight Connector 214"/>
            <p:cNvCxnSpPr>
              <a:endCxn id="225" idx="6"/>
            </p:cNvCxnSpPr>
            <p:nvPr/>
          </p:nvCxnSpPr>
          <p:spPr>
            <a:xfrm flipV="1">
              <a:off x="5678226" y="2760341"/>
              <a:ext cx="3017520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16" name="Group 215"/>
            <p:cNvGrpSpPr/>
            <p:nvPr/>
          </p:nvGrpSpPr>
          <p:grpSpPr>
            <a:xfrm>
              <a:off x="5861105" y="1054058"/>
              <a:ext cx="365760" cy="2701578"/>
              <a:chOff x="5861105" y="1054058"/>
              <a:chExt cx="365760" cy="2701578"/>
            </a:xfrm>
          </p:grpSpPr>
          <p:sp>
            <p:nvSpPr>
              <p:cNvPr id="256" name="Rounded Rectangle 25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51" name="Straight Connector 25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2" name="Oval 25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3" name="Oval 25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4" name="Oval 25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5" name="Oval 25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6603144" y="1054058"/>
              <a:ext cx="365760" cy="2701578"/>
              <a:chOff x="5861105" y="1054058"/>
              <a:chExt cx="365760" cy="2701578"/>
            </a:xfrm>
          </p:grpSpPr>
          <p:sp>
            <p:nvSpPr>
              <p:cNvPr id="246" name="Rounded Rectangle 24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41" name="Straight Connector 24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2" name="Oval 24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3" name="Oval 24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4" name="Oval 24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5" name="Oval 24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7345183" y="1054058"/>
              <a:ext cx="365760" cy="2701578"/>
              <a:chOff x="5861105" y="1054058"/>
              <a:chExt cx="365760" cy="2701578"/>
            </a:xfrm>
          </p:grpSpPr>
          <p:sp>
            <p:nvSpPr>
              <p:cNvPr id="236" name="Rounded Rectangle 23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31" name="Straight Connector 23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2" name="Oval 23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3" name="Oval 23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4" name="Oval 23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5" name="Oval 23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19" name="Group 218"/>
            <p:cNvGrpSpPr/>
            <p:nvPr/>
          </p:nvGrpSpPr>
          <p:grpSpPr>
            <a:xfrm>
              <a:off x="8087222" y="1054058"/>
              <a:ext cx="365760" cy="2701578"/>
              <a:chOff x="5861105" y="1054058"/>
              <a:chExt cx="365760" cy="2701578"/>
            </a:xfrm>
          </p:grpSpPr>
          <p:sp>
            <p:nvSpPr>
              <p:cNvPr id="226" name="Rounded Rectangle 225"/>
              <p:cNvSpPr/>
              <p:nvPr/>
            </p:nvSpPr>
            <p:spPr>
              <a:xfrm>
                <a:off x="5861105" y="3065738"/>
                <a:ext cx="365760" cy="689898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21" name="Straight Connector 220"/>
              <p:cNvCxnSpPr/>
              <p:nvPr/>
            </p:nvCxnSpPr>
            <p:spPr>
              <a:xfrm>
                <a:off x="6043985" y="1054058"/>
                <a:ext cx="0" cy="201168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2" name="Oval 221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3" name="Oval 222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4" name="Oval 22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25" name="Oval 22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272" name="ACT_BL"/>
          <p:cNvGrpSpPr/>
          <p:nvPr/>
        </p:nvGrpSpPr>
        <p:grpSpPr>
          <a:xfrm>
            <a:off x="1045933" y="1867738"/>
            <a:ext cx="1762024" cy="1104062"/>
            <a:chOff x="904583" y="2098480"/>
            <a:chExt cx="2226117" cy="1394857"/>
          </a:xfrm>
        </p:grpSpPr>
        <p:cxnSp>
          <p:nvCxnSpPr>
            <p:cNvPr id="268" name="Straight Connector 267"/>
            <p:cNvCxnSpPr/>
            <p:nvPr/>
          </p:nvCxnSpPr>
          <p:spPr>
            <a:xfrm>
              <a:off x="904583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69" name="Straight Connector 268"/>
            <p:cNvCxnSpPr/>
            <p:nvPr/>
          </p:nvCxnSpPr>
          <p:spPr>
            <a:xfrm>
              <a:off x="1646622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0" name="Straight Connector 269"/>
            <p:cNvCxnSpPr/>
            <p:nvPr/>
          </p:nvCxnSpPr>
          <p:spPr>
            <a:xfrm>
              <a:off x="2388661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  <p:cxnSp>
          <p:nvCxnSpPr>
            <p:cNvPr id="271" name="Straight Connector 270"/>
            <p:cNvCxnSpPr/>
            <p:nvPr/>
          </p:nvCxnSpPr>
          <p:spPr>
            <a:xfrm>
              <a:off x="3130700" y="2098480"/>
              <a:ext cx="0" cy="1394857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5715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arrow" w="sm" len="sm"/>
            </a:ln>
            <a:effectLst/>
          </p:spPr>
        </p:cxnSp>
      </p:grpSp>
      <p:grpSp>
        <p:nvGrpSpPr>
          <p:cNvPr id="190" name="act row buffer"/>
          <p:cNvGrpSpPr/>
          <p:nvPr/>
        </p:nvGrpSpPr>
        <p:grpSpPr>
          <a:xfrm>
            <a:off x="860951" y="2804950"/>
            <a:ext cx="2123344" cy="546072"/>
            <a:chOff x="7419799" y="5316086"/>
            <a:chExt cx="2682602" cy="689899"/>
          </a:xfrm>
        </p:grpSpPr>
        <p:sp>
          <p:nvSpPr>
            <p:cNvPr id="191" name="Rectangle 190"/>
            <p:cNvSpPr/>
            <p:nvPr/>
          </p:nvSpPr>
          <p:spPr>
            <a:xfrm>
              <a:off x="7419799" y="5318334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8159098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8897524" y="5318903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9645201" y="5316086"/>
              <a:ext cx="457200" cy="687082"/>
            </a:xfrm>
            <a:prstGeom prst="rect">
              <a:avLst/>
            </a:prstGeom>
            <a:solidFill>
              <a:srgbClr val="FF0000">
                <a:alpha val="49000"/>
              </a:srgb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21" name="timelines"/>
          <p:cNvGrpSpPr/>
          <p:nvPr/>
        </p:nvGrpSpPr>
        <p:grpSpPr>
          <a:xfrm>
            <a:off x="86042" y="3944966"/>
            <a:ext cx="8498471" cy="1655767"/>
            <a:chOff x="605258" y="2062265"/>
            <a:chExt cx="8498471" cy="1655767"/>
          </a:xfrm>
        </p:grpSpPr>
        <p:cxnSp>
          <p:nvCxnSpPr>
            <p:cNvPr id="122" name="timeline"/>
            <p:cNvCxnSpPr/>
            <p:nvPr/>
          </p:nvCxnSpPr>
          <p:spPr>
            <a:xfrm>
              <a:off x="1985396" y="2246926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605258" y="2062265"/>
              <a:ext cx="12698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Command</a:t>
              </a:r>
              <a:endParaRPr lang="en-US" sz="2000" dirty="0"/>
            </a:p>
          </p:txBody>
        </p:sp>
        <p:cxnSp>
          <p:nvCxnSpPr>
            <p:cNvPr id="125" name="timeline"/>
            <p:cNvCxnSpPr/>
            <p:nvPr/>
          </p:nvCxnSpPr>
          <p:spPr>
            <a:xfrm>
              <a:off x="1985396" y="2872727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195163" y="2672672"/>
              <a:ext cx="679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Data</a:t>
              </a:r>
              <a:endParaRPr lang="en-US" sz="2000" dirty="0"/>
            </a:p>
          </p:txBody>
        </p:sp>
        <p:cxnSp>
          <p:nvCxnSpPr>
            <p:cNvPr id="174" name="timeline"/>
            <p:cNvCxnSpPr/>
            <p:nvPr/>
          </p:nvCxnSpPr>
          <p:spPr>
            <a:xfrm>
              <a:off x="1985395" y="3584325"/>
              <a:ext cx="7118333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753065" y="3317922"/>
              <a:ext cx="1125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Duration</a:t>
              </a:r>
              <a:endParaRPr lang="en-US" sz="2000" dirty="0"/>
            </a:p>
          </p:txBody>
        </p:sp>
      </p:grpSp>
      <p:sp>
        <p:nvSpPr>
          <p:cNvPr id="127" name="cmd:act"/>
          <p:cNvSpPr/>
          <p:nvPr/>
        </p:nvSpPr>
        <p:spPr>
          <a:xfrm>
            <a:off x="1686565" y="3940101"/>
            <a:ext cx="1347277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/>
                </a:solidFill>
                <a:latin typeface="+mj-lt"/>
                <a:cs typeface="Tw Cen MT"/>
              </a:rPr>
              <a:t>ACTIVATE</a:t>
            </a:r>
          </a:p>
        </p:txBody>
      </p:sp>
      <p:sp>
        <p:nvSpPr>
          <p:cNvPr id="128" name="cmd:read"/>
          <p:cNvSpPr/>
          <p:nvPr/>
        </p:nvSpPr>
        <p:spPr>
          <a:xfrm>
            <a:off x="3896662" y="3940101"/>
            <a:ext cx="910808" cy="374767"/>
          </a:xfrm>
          <a:prstGeom prst="roundRect">
            <a:avLst/>
          </a:prstGeom>
          <a:solidFill>
            <a:schemeClr val="bg1"/>
          </a:solidFill>
          <a:ln w="25400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  <a:latin typeface="+mj-lt"/>
                <a:cs typeface="Tw Cen MT"/>
              </a:rPr>
              <a:t>READ</a:t>
            </a:r>
          </a:p>
        </p:txBody>
      </p:sp>
      <p:sp>
        <p:nvSpPr>
          <p:cNvPr id="129" name="cmd:pre"/>
          <p:cNvSpPr/>
          <p:nvPr/>
        </p:nvSpPr>
        <p:spPr>
          <a:xfrm>
            <a:off x="6316642" y="3940101"/>
            <a:ext cx="1663897" cy="374767"/>
          </a:xfrm>
          <a:prstGeom prst="roundRect">
            <a:avLst/>
          </a:prstGeom>
          <a:solidFill>
            <a:srgbClr val="FFFFFF"/>
          </a:solidFill>
          <a:ln w="25400" cmpd="sng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  <a:cs typeface="Tw Cen MT"/>
              </a:rPr>
              <a:t>PRECHARGE</a:t>
            </a:r>
          </a:p>
        </p:txBody>
      </p:sp>
      <p:cxnSp>
        <p:nvCxnSpPr>
          <p:cNvPr id="130" name="act line"/>
          <p:cNvCxnSpPr/>
          <p:nvPr/>
        </p:nvCxnSpPr>
        <p:spPr>
          <a:xfrm flipV="1">
            <a:off x="1686565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ad line"/>
          <p:cNvCxnSpPr/>
          <p:nvPr/>
        </p:nvCxnSpPr>
        <p:spPr>
          <a:xfrm flipV="1">
            <a:off x="3894569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pre line"/>
          <p:cNvCxnSpPr/>
          <p:nvPr/>
        </p:nvCxnSpPr>
        <p:spPr>
          <a:xfrm flipV="1">
            <a:off x="6316642" y="4345076"/>
            <a:ext cx="0" cy="1848195"/>
          </a:xfrm>
          <a:prstGeom prst="line">
            <a:avLst/>
          </a:prstGeom>
          <a:ln w="19050" cap="rnd">
            <a:solidFill>
              <a:srgbClr val="064FBA"/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ct lat duration"/>
          <p:cNvSpPr/>
          <p:nvPr/>
        </p:nvSpPr>
        <p:spPr>
          <a:xfrm>
            <a:off x="1689933" y="5321904"/>
            <a:ext cx="2191936" cy="29024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7" name="pre lat duration"/>
          <p:cNvSpPr/>
          <p:nvPr/>
        </p:nvSpPr>
        <p:spPr>
          <a:xfrm>
            <a:off x="6316642" y="5283919"/>
            <a:ext cx="2047190" cy="33082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39" name="data"/>
          <p:cNvGrpSpPr/>
          <p:nvPr/>
        </p:nvGrpSpPr>
        <p:grpSpPr>
          <a:xfrm>
            <a:off x="4469713" y="4551492"/>
            <a:ext cx="1911101" cy="710919"/>
            <a:chOff x="4560715" y="2668791"/>
            <a:chExt cx="1911101" cy="710919"/>
          </a:xfrm>
        </p:grpSpPr>
        <p:grpSp>
          <p:nvGrpSpPr>
            <p:cNvPr id="140" name="databit"/>
            <p:cNvGrpSpPr/>
            <p:nvPr/>
          </p:nvGrpSpPr>
          <p:grpSpPr>
            <a:xfrm>
              <a:off x="4838486" y="2668791"/>
              <a:ext cx="389850" cy="461665"/>
              <a:chOff x="4838486" y="5410200"/>
              <a:chExt cx="389850" cy="461665"/>
            </a:xfrm>
          </p:grpSpPr>
          <p:sp>
            <p:nvSpPr>
              <p:cNvPr id="151" name="Oval 150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1" name="databit"/>
            <p:cNvGrpSpPr/>
            <p:nvPr/>
          </p:nvGrpSpPr>
          <p:grpSpPr>
            <a:xfrm>
              <a:off x="5137451" y="2668791"/>
              <a:ext cx="389850" cy="461665"/>
              <a:chOff x="4838486" y="5410200"/>
              <a:chExt cx="389850" cy="461665"/>
            </a:xfrm>
          </p:grpSpPr>
          <p:sp>
            <p:nvSpPr>
              <p:cNvPr id="149" name="Oval 148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2" name="databit"/>
            <p:cNvGrpSpPr/>
            <p:nvPr/>
          </p:nvGrpSpPr>
          <p:grpSpPr>
            <a:xfrm>
              <a:off x="5437275" y="2668791"/>
              <a:ext cx="389850" cy="461665"/>
              <a:chOff x="4838486" y="5410200"/>
              <a:chExt cx="389850" cy="461665"/>
            </a:xfrm>
          </p:grpSpPr>
          <p:sp>
            <p:nvSpPr>
              <p:cNvPr id="147" name="Oval 146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grpSp>
          <p:nvGrpSpPr>
            <p:cNvPr id="143" name="databit"/>
            <p:cNvGrpSpPr/>
            <p:nvPr/>
          </p:nvGrpSpPr>
          <p:grpSpPr>
            <a:xfrm>
              <a:off x="5727572" y="2668791"/>
              <a:ext cx="389850" cy="461665"/>
              <a:chOff x="4838486" y="5410200"/>
              <a:chExt cx="389850" cy="461665"/>
            </a:xfrm>
          </p:grpSpPr>
          <p:sp>
            <p:nvSpPr>
              <p:cNvPr id="145" name="Oval 144"/>
              <p:cNvSpPr/>
              <p:nvPr/>
            </p:nvSpPr>
            <p:spPr>
              <a:xfrm>
                <a:off x="4896251" y="5483945"/>
                <a:ext cx="274320" cy="27643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1"/>
              <p:cNvSpPr txBox="1"/>
              <p:nvPr/>
            </p:nvSpPr>
            <p:spPr>
              <a:xfrm>
                <a:off x="4838486" y="5410200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Arial Black" panose="020B0A04020102020204" pitchFamily="34" charset="0"/>
                  </a:rPr>
                  <a:t>1</a:t>
                </a:r>
              </a:p>
            </p:txBody>
          </p:sp>
        </p:grpSp>
        <p:sp>
          <p:nvSpPr>
            <p:cNvPr id="144" name="TextBox 143"/>
            <p:cNvSpPr txBox="1"/>
            <p:nvPr/>
          </p:nvSpPr>
          <p:spPr>
            <a:xfrm>
              <a:off x="4560715" y="2979600"/>
              <a:ext cx="19111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Cache line (64B)</a:t>
              </a:r>
              <a:endParaRPr lang="en-US" sz="2000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852964" y="5159403"/>
            <a:ext cx="829073" cy="1380580"/>
            <a:chOff x="8427056" y="3332369"/>
            <a:chExt cx="829073" cy="1380580"/>
          </a:xfrm>
        </p:grpSpPr>
        <p:cxnSp>
          <p:nvCxnSpPr>
            <p:cNvPr id="156" name="pre line"/>
            <p:cNvCxnSpPr/>
            <p:nvPr/>
          </p:nvCxnSpPr>
          <p:spPr>
            <a:xfrm flipV="1">
              <a:off x="8937924" y="3332369"/>
              <a:ext cx="0" cy="745423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imings label"/>
            <p:cNvSpPr txBox="1"/>
            <p:nvPr/>
          </p:nvSpPr>
          <p:spPr>
            <a:xfrm>
              <a:off x="8427056" y="3881952"/>
              <a:ext cx="82907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Next</a:t>
              </a:r>
            </a:p>
            <a:p>
              <a:pPr algn="ctr"/>
              <a:r>
                <a:rPr lang="en-US" sz="2400" dirty="0" smtClean="0">
                  <a:solidFill>
                    <a:schemeClr val="accent2"/>
                  </a:solidFill>
                </a:rPr>
                <a:t>ACT</a:t>
              </a:r>
              <a:endParaRPr lang="en-US" sz="24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58" name="actlat"/>
          <p:cNvGrpSpPr/>
          <p:nvPr/>
        </p:nvGrpSpPr>
        <p:grpSpPr>
          <a:xfrm>
            <a:off x="2907304" y="1279701"/>
            <a:ext cx="5965904" cy="4196030"/>
            <a:chOff x="511954" y="3941544"/>
            <a:chExt cx="5965904" cy="4196030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511954" y="4523543"/>
              <a:ext cx="1272187" cy="3614031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imings label"/>
            <p:cNvSpPr txBox="1"/>
            <p:nvPr/>
          </p:nvSpPr>
          <p:spPr>
            <a:xfrm>
              <a:off x="2028242" y="4005559"/>
              <a:ext cx="4449616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Activation latency: </a:t>
              </a:r>
              <a:r>
                <a:rPr lang="en-US" sz="2800" b="1" dirty="0" err="1" smtClean="0">
                  <a:solidFill>
                    <a:srgbClr val="064FBA"/>
                  </a:solidFill>
                </a:rPr>
                <a:t>tRCD</a:t>
              </a:r>
              <a:r>
                <a:rPr lang="en-US" sz="2800" b="1" dirty="0" smtClean="0"/>
                <a:t>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sp>
          <p:nvSpPr>
            <p:cNvPr id="161" name="1"/>
            <p:cNvSpPr txBox="1"/>
            <p:nvPr/>
          </p:nvSpPr>
          <p:spPr>
            <a:xfrm>
              <a:off x="1671311" y="3941544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162" name="prelat"/>
          <p:cNvGrpSpPr/>
          <p:nvPr/>
        </p:nvGrpSpPr>
        <p:grpSpPr>
          <a:xfrm>
            <a:off x="4048374" y="2388052"/>
            <a:ext cx="4466018" cy="3087679"/>
            <a:chOff x="4622466" y="561018"/>
            <a:chExt cx="4466018" cy="3087679"/>
          </a:xfrm>
        </p:grpSpPr>
        <p:sp>
          <p:nvSpPr>
            <p:cNvPr id="163" name="timings label"/>
            <p:cNvSpPr txBox="1"/>
            <p:nvPr/>
          </p:nvSpPr>
          <p:spPr>
            <a:xfrm>
              <a:off x="4997684" y="653353"/>
              <a:ext cx="409080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Precharge latency: </a:t>
              </a:r>
              <a:r>
                <a:rPr lang="en-US" sz="2800" b="1" dirty="0" err="1" smtClean="0">
                  <a:solidFill>
                    <a:srgbClr val="064FBA"/>
                  </a:solidFill>
                </a:rPr>
                <a:t>tRP</a:t>
              </a:r>
              <a:r>
                <a:rPr lang="en-US" sz="2800" b="1" dirty="0" smtClean="0"/>
                <a:t> </a:t>
              </a:r>
              <a:r>
                <a:rPr lang="en-US" sz="2400" b="1" dirty="0" smtClean="0"/>
                <a:t/>
              </a:r>
              <a:br>
                <a:rPr lang="en-US" sz="2400" b="1" dirty="0" smtClean="0"/>
              </a:br>
              <a:r>
                <a:rPr lang="en-US" sz="2400" dirty="0" smtClean="0"/>
                <a:t>(13ns / 50 cycles)</a:t>
              </a:r>
              <a:endParaRPr lang="en-US" sz="2400" dirty="0"/>
            </a:p>
          </p:txBody>
        </p:sp>
        <p:cxnSp>
          <p:nvCxnSpPr>
            <p:cNvPr id="164" name="Straight Arrow Connector 163"/>
            <p:cNvCxnSpPr/>
            <p:nvPr/>
          </p:nvCxnSpPr>
          <p:spPr>
            <a:xfrm flipH="1" flipV="1">
              <a:off x="6411139" y="1521758"/>
              <a:ext cx="766266" cy="2126939"/>
            </a:xfrm>
            <a:prstGeom prst="straightConnector1">
              <a:avLst/>
            </a:prstGeom>
            <a:ln w="34925" cap="rnd">
              <a:solidFill>
                <a:schemeClr val="bg1">
                  <a:lumMod val="50000"/>
                </a:schemeClr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3"/>
            <p:cNvSpPr txBox="1"/>
            <p:nvPr/>
          </p:nvSpPr>
          <p:spPr>
            <a:xfrm>
              <a:off x="4622466" y="561018"/>
              <a:ext cx="4924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34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 animBg="1"/>
      <p:bldP spid="129" grpId="0" animBg="1"/>
      <p:bldP spid="134" grpId="0" animBg="1"/>
      <p:bldP spid="1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108153" y="3962400"/>
            <a:ext cx="1090822" cy="22406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DRAM"/>
          <p:cNvGrpSpPr>
            <a:grpSpLocks noChangeAspect="1"/>
          </p:cNvGrpSpPr>
          <p:nvPr/>
        </p:nvGrpSpPr>
        <p:grpSpPr>
          <a:xfrm>
            <a:off x="3219980" y="2696068"/>
            <a:ext cx="3014006" cy="1608508"/>
            <a:chOff x="770672" y="2094226"/>
            <a:chExt cx="2825325" cy="1507813"/>
          </a:xfrm>
        </p:grpSpPr>
        <p:sp>
          <p:nvSpPr>
            <p:cNvPr id="19" name="Rounded Rectangle 18"/>
            <p:cNvSpPr/>
            <p:nvPr/>
          </p:nvSpPr>
          <p:spPr>
            <a:xfrm>
              <a:off x="770672" y="2177974"/>
              <a:ext cx="2825325" cy="1424065"/>
            </a:xfrm>
            <a:prstGeom prst="roundRect">
              <a:avLst>
                <a:gd name="adj" fmla="val 5088"/>
              </a:avLst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R"/>
            <p:cNvSpPr/>
            <p:nvPr/>
          </p:nvSpPr>
          <p:spPr>
            <a:xfrm rot="5400000">
              <a:off x="1959638" y="1562910"/>
              <a:ext cx="447389" cy="1510022"/>
            </a:xfrm>
            <a:prstGeom prst="roundRect">
              <a:avLst>
                <a:gd name="adj" fmla="val 12195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DRAM</a:t>
              </a:r>
              <a:endParaRPr lang="en-US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35417" y="3866405"/>
            <a:ext cx="1351731" cy="416053"/>
          </a:xfrm>
          <a:prstGeom prst="roundRect">
            <a:avLst>
              <a:gd name="adj" fmla="val 5088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CPU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5" name="1"/>
          <p:cNvGrpSpPr/>
          <p:nvPr/>
        </p:nvGrpSpPr>
        <p:grpSpPr>
          <a:xfrm>
            <a:off x="184338" y="1710826"/>
            <a:ext cx="4142733" cy="2305993"/>
            <a:chOff x="184338" y="1710826"/>
            <a:chExt cx="4142733" cy="2305993"/>
          </a:xfrm>
        </p:grpSpPr>
        <p:sp>
          <p:nvSpPr>
            <p:cNvPr id="7" name="Rectangle 6"/>
            <p:cNvSpPr/>
            <p:nvPr/>
          </p:nvSpPr>
          <p:spPr>
            <a:xfrm>
              <a:off x="184338" y="1710826"/>
              <a:ext cx="414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1</a:t>
              </a:r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. Slow bulk data movement between two memory locations 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81802" y="2523840"/>
              <a:ext cx="618964" cy="1492979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"/>
          <p:cNvGrpSpPr/>
          <p:nvPr/>
        </p:nvGrpSpPr>
        <p:grpSpPr>
          <a:xfrm>
            <a:off x="184339" y="4320474"/>
            <a:ext cx="4757359" cy="906615"/>
            <a:chOff x="184339" y="4320474"/>
            <a:chExt cx="4757359" cy="906615"/>
          </a:xfrm>
        </p:grpSpPr>
        <p:sp>
          <p:nvSpPr>
            <p:cNvPr id="32" name="Rectangle 31"/>
            <p:cNvSpPr/>
            <p:nvPr/>
          </p:nvSpPr>
          <p:spPr>
            <a:xfrm>
              <a:off x="184339" y="4796202"/>
              <a:ext cx="47573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2. Refresh delays memory accesses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634085" y="4320474"/>
              <a:ext cx="12565" cy="57649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"/>
          <p:cNvGrpSpPr/>
          <p:nvPr/>
        </p:nvGrpSpPr>
        <p:grpSpPr>
          <a:xfrm>
            <a:off x="5532414" y="4265392"/>
            <a:ext cx="3766569" cy="961697"/>
            <a:chOff x="5532414" y="4265392"/>
            <a:chExt cx="3766569" cy="961697"/>
          </a:xfrm>
        </p:grpSpPr>
        <p:sp>
          <p:nvSpPr>
            <p:cNvPr id="38" name="Rectangle 37"/>
            <p:cNvSpPr/>
            <p:nvPr/>
          </p:nvSpPr>
          <p:spPr>
            <a:xfrm>
              <a:off x="5532414" y="4796202"/>
              <a:ext cx="37665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4. Voltage affects latency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714617" y="4265392"/>
              <a:ext cx="0" cy="48932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1650" y="3816764"/>
            <a:ext cx="1715576" cy="417908"/>
            <a:chOff x="6301650" y="3816764"/>
            <a:chExt cx="1715576" cy="417908"/>
          </a:xfrm>
        </p:grpSpPr>
        <p:sp>
          <p:nvSpPr>
            <p:cNvPr id="43" name="Right Arrow 42"/>
            <p:cNvSpPr/>
            <p:nvPr/>
          </p:nvSpPr>
          <p:spPr>
            <a:xfrm flipH="1">
              <a:off x="6301650" y="3866405"/>
              <a:ext cx="792997" cy="368267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79149" y="3816764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Voltage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337997" y="3158354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92437" y="3149302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46877" y="3140250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01317" y="3131198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98976" y="3276213"/>
            <a:ext cx="2797224" cy="803303"/>
            <a:chOff x="3198976" y="3276213"/>
            <a:chExt cx="2797224" cy="80330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198976" y="4063385"/>
              <a:ext cx="2797224" cy="0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996200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241634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64765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710198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sa"/>
          <p:cNvSpPr txBox="1"/>
          <p:nvPr/>
        </p:nvSpPr>
        <p:spPr>
          <a:xfrm>
            <a:off x="146423" y="1754505"/>
            <a:ext cx="42922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0638" indent="-20638"/>
            <a:r>
              <a:rPr lang="en-US" sz="2400" b="1" dirty="0" smtClean="0">
                <a:ea typeface="Futura Medium" charset="0"/>
                <a:cs typeface="Futura Medium" charset="0"/>
              </a:rPr>
              <a:t>Low-Cost Inter-Linked Subarrays</a:t>
            </a:r>
            <a:r>
              <a:rPr lang="en-US" sz="2400" b="1" dirty="0" smtClean="0"/>
              <a:t> </a:t>
            </a:r>
            <a:r>
              <a:rPr lang="en-US" sz="2200" dirty="0"/>
              <a:t>(</a:t>
            </a:r>
            <a:r>
              <a:rPr lang="en-US" sz="2200" dirty="0" smtClean="0"/>
              <a:t>LISA)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HPCA’16]</a:t>
            </a:r>
            <a:endParaRPr lang="en-US" dirty="0">
              <a:solidFill>
                <a:srgbClr val="064FBA"/>
              </a:solidFill>
            </a:endParaRPr>
          </a:p>
        </p:txBody>
      </p:sp>
      <p:sp>
        <p:nvSpPr>
          <p:cNvPr id="65" name="dsarp"/>
          <p:cNvSpPr txBox="1"/>
          <p:nvPr/>
        </p:nvSpPr>
        <p:spPr>
          <a:xfrm>
            <a:off x="146424" y="4801758"/>
            <a:ext cx="47686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 indent="-11113"/>
            <a:r>
              <a:rPr lang="en-US" sz="2400" b="1" dirty="0">
                <a:ea typeface="Futura Medium" charset="0"/>
                <a:cs typeface="Futura Medium" charset="0"/>
              </a:rPr>
              <a:t>Mitigating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Refresh Latency by Parallelizing </a:t>
            </a:r>
            <a:r>
              <a:rPr lang="en-US" sz="2400" b="1" dirty="0">
                <a:ea typeface="Futura Medium" charset="0"/>
                <a:cs typeface="Futura Medium" charset="0"/>
              </a:rPr>
              <a:t>Accesses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with Refreshes</a:t>
            </a:r>
            <a:r>
              <a:rPr lang="en-US" sz="2400" b="1" dirty="0" smtClean="0">
                <a:solidFill>
                  <a:prstClr val="black"/>
                </a:solidFill>
                <a:ea typeface="Futura Medium" charset="0"/>
                <a:cs typeface="Futura Medium" charset="0"/>
              </a:rPr>
              <a:t> </a:t>
            </a:r>
            <a:r>
              <a:rPr lang="en-US" sz="2200" dirty="0" smtClean="0"/>
              <a:t>(DSARP)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HPCA’14]</a:t>
            </a:r>
            <a:endParaRPr lang="en-US" sz="1600" dirty="0">
              <a:solidFill>
                <a:srgbClr val="064FBA"/>
              </a:solidFill>
            </a:endParaRPr>
          </a:p>
        </p:txBody>
      </p:sp>
      <p:grpSp>
        <p:nvGrpSpPr>
          <p:cNvPr id="78" name="3"/>
          <p:cNvGrpSpPr/>
          <p:nvPr/>
        </p:nvGrpSpPr>
        <p:grpSpPr>
          <a:xfrm>
            <a:off x="5532414" y="1710826"/>
            <a:ext cx="3367145" cy="1696051"/>
            <a:chOff x="5532414" y="1710826"/>
            <a:chExt cx="3367145" cy="1696051"/>
          </a:xfrm>
        </p:grpSpPr>
        <p:sp>
          <p:nvSpPr>
            <p:cNvPr id="79" name="Rectangle 78"/>
            <p:cNvSpPr/>
            <p:nvPr/>
          </p:nvSpPr>
          <p:spPr>
            <a:xfrm>
              <a:off x="5532414" y="1710826"/>
              <a:ext cx="33671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3. High standard latency to mitigate cell variation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5825613" y="2536634"/>
              <a:ext cx="727588" cy="870243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ly"/>
          <p:cNvSpPr txBox="1"/>
          <p:nvPr/>
        </p:nvSpPr>
        <p:spPr>
          <a:xfrm>
            <a:off x="4609210" y="1446729"/>
            <a:ext cx="453479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 </a:t>
            </a:r>
            <a:r>
              <a:rPr lang="en-US" sz="2400" b="1" dirty="0">
                <a:ea typeface="Futura Medium" charset="0"/>
                <a:cs typeface="Futura Medium" charset="0"/>
              </a:rPr>
              <a:t>Variation in DRAM</a:t>
            </a:r>
            <a:r>
              <a:rPr lang="en-US" sz="2400" b="1" dirty="0"/>
              <a:t>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(FLY-DRAM)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[SIGMETRICS’16]</a:t>
            </a:r>
            <a:endParaRPr lang="en-US" sz="1600" dirty="0">
              <a:solidFill>
                <a:srgbClr val="064FBA"/>
              </a:solidFill>
            </a:endParaRPr>
          </a:p>
        </p:txBody>
      </p:sp>
      <p:sp>
        <p:nvSpPr>
          <p:cNvPr id="67" name="voltron"/>
          <p:cNvSpPr txBox="1"/>
          <p:nvPr/>
        </p:nvSpPr>
        <p:spPr>
          <a:xfrm>
            <a:off x="4609210" y="4801758"/>
            <a:ext cx="453479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Latency-Voltage Trade-Off </a:t>
            </a:r>
            <a: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200" dirty="0" smtClean="0">
                <a:ea typeface="Futura Medium" charset="0"/>
                <a:cs typeface="Futura Medium" charset="0"/>
              </a:rPr>
              <a:t>(</a:t>
            </a:r>
            <a:r>
              <a:rPr lang="en-US" sz="2200" dirty="0" smtClean="0"/>
              <a:t>Voltron)</a:t>
            </a:r>
            <a:r>
              <a:rPr lang="en-US" sz="2200" dirty="0" smtClean="0">
                <a:solidFill>
                  <a:srgbClr val="064FBA"/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[SIGMETRICS’17]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sz="1600" dirty="0">
              <a:solidFill>
                <a:srgbClr val="064FBA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7899" y="1683295"/>
            <a:ext cx="3889960" cy="962427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E67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Top"/>
          <p:cNvGrpSpPr/>
          <p:nvPr/>
        </p:nvGrpSpPr>
        <p:grpSpPr>
          <a:xfrm>
            <a:off x="31589" y="46494"/>
            <a:ext cx="9112411" cy="1483648"/>
            <a:chOff x="31589" y="46494"/>
            <a:chExt cx="9112411" cy="1483648"/>
          </a:xfrm>
        </p:grpSpPr>
        <p:sp>
          <p:nvSpPr>
            <p:cNvPr id="72" name="TextBox 71"/>
            <p:cNvSpPr txBox="1"/>
            <p:nvPr/>
          </p:nvSpPr>
          <p:spPr>
            <a:xfrm flipH="1">
              <a:off x="31589" y="46494"/>
              <a:ext cx="48835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Low-Cost Architectural</a:t>
              </a:r>
              <a:b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</a:br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Features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flipH="1">
              <a:off x="4633992" y="46494"/>
              <a:ext cx="45100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Understanding and overcoming the latency limitation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196" y="504797"/>
              <a:ext cx="885073" cy="88507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731" y="765190"/>
              <a:ext cx="796828" cy="76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0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Problem: Inefficient Bulk Data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39372" cy="53340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Bulk data movement is a key operation in many </a:t>
            </a:r>
            <a:r>
              <a:rPr lang="en-US" i="1" dirty="0" smtClean="0"/>
              <a:t>applications</a:t>
            </a:r>
            <a:endParaRPr lang="en-US" dirty="0" smtClean="0"/>
          </a:p>
          <a:p>
            <a:pPr marL="457200" lvl="1" indent="-228600"/>
            <a:r>
              <a:rPr lang="en-US" i="1" spc="-7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memmove</a:t>
            </a:r>
            <a:r>
              <a:rPr lang="en-US" spc="-70" dirty="0"/>
              <a:t> </a:t>
            </a:r>
            <a:r>
              <a:rPr lang="en-US" spc="-70" dirty="0" smtClean="0"/>
              <a:t>&amp; </a:t>
            </a:r>
            <a:r>
              <a:rPr lang="en-US" i="1" spc="-7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memcpy</a:t>
            </a:r>
            <a:r>
              <a:rPr lang="en-US" i="1" spc="-7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800" spc="-7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pc="-70" dirty="0" smtClean="0"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  <a:r>
              <a:rPr lang="en-US" spc="-70" dirty="0">
                <a:ea typeface="Verdana" panose="020B0604030504040204" pitchFamily="34" charset="0"/>
                <a:cs typeface="Verdana" panose="020B0604030504040204" pitchFamily="34" charset="0"/>
              </a:rPr>
              <a:t>% cycles </a:t>
            </a:r>
            <a:r>
              <a:rPr lang="en-US" spc="-70" dirty="0" smtClean="0">
                <a:ea typeface="Verdana" panose="020B0604030504040204" pitchFamily="34" charset="0"/>
                <a:cs typeface="Verdana" panose="020B0604030504040204" pitchFamily="34" charset="0"/>
              </a:rPr>
              <a:t>in Google’s datacenter </a:t>
            </a:r>
            <a:r>
              <a:rPr lang="en-US" sz="1800" spc="-7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en-US" sz="1800" spc="-70" dirty="0" err="1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Kanev</a:t>
            </a:r>
            <a:r>
              <a:rPr lang="en-US" sz="1800" spc="-7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+, ISCA’15</a:t>
            </a:r>
            <a:r>
              <a:rPr lang="en-US" sz="1800" spc="-70" dirty="0">
                <a:solidFill>
                  <a:schemeClr val="tx1">
                    <a:lumMod val="65000"/>
                    <a:lumOff val="3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endParaRPr lang="en-US" spc="-70" dirty="0">
              <a:solidFill>
                <a:schemeClr val="tx1">
                  <a:lumMod val="65000"/>
                  <a:lumOff val="35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endParaRPr lang="en-US" dirty="0"/>
          </a:p>
        </p:txBody>
      </p:sp>
      <p:grpSp>
        <p:nvGrpSpPr>
          <p:cNvPr id="40" name="system"/>
          <p:cNvGrpSpPr/>
          <p:nvPr/>
        </p:nvGrpSpPr>
        <p:grpSpPr>
          <a:xfrm>
            <a:off x="479513" y="2624436"/>
            <a:ext cx="7795741" cy="2730899"/>
            <a:chOff x="409575" y="2286000"/>
            <a:chExt cx="7795741" cy="2730899"/>
          </a:xfrm>
        </p:grpSpPr>
        <p:grpSp>
          <p:nvGrpSpPr>
            <p:cNvPr id="5" name="Group 4"/>
            <p:cNvGrpSpPr/>
            <p:nvPr/>
          </p:nvGrpSpPr>
          <p:grpSpPr>
            <a:xfrm>
              <a:off x="409575" y="2286000"/>
              <a:ext cx="7795741" cy="2730899"/>
              <a:chOff x="2638425" y="4058951"/>
              <a:chExt cx="7795741" cy="2730899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7904627" y="4058951"/>
                <a:ext cx="2529539" cy="2093026"/>
              </a:xfrm>
              <a:prstGeom prst="roundRect">
                <a:avLst>
                  <a:gd name="adj" fmla="val 4531"/>
                </a:avLst>
              </a:prstGeom>
              <a:noFill/>
              <a:ln w="381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b="1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9" name="R"/>
              <p:cNvSpPr/>
              <p:nvPr/>
            </p:nvSpPr>
            <p:spPr>
              <a:xfrm>
                <a:off x="2638425" y="4058951"/>
                <a:ext cx="2630586" cy="2139438"/>
              </a:xfrm>
              <a:prstGeom prst="roundRect">
                <a:avLst>
                  <a:gd name="adj" fmla="val 5494"/>
                </a:avLst>
              </a:prstGeom>
              <a:noFill/>
              <a:ln w="254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b="1" i="1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0" name="R"/>
              <p:cNvSpPr/>
              <p:nvPr/>
            </p:nvSpPr>
            <p:spPr>
              <a:xfrm>
                <a:off x="4337139" y="4347937"/>
                <a:ext cx="793573" cy="1560949"/>
              </a:xfrm>
              <a:prstGeom prst="roundRect">
                <a:avLst>
                  <a:gd name="adj" fmla="val 5494"/>
                </a:avLst>
              </a:prstGeom>
              <a:solidFill>
                <a:schemeClr val="bg1"/>
              </a:solidFill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Memory Controller</a:t>
                </a:r>
                <a:endParaRPr lang="en-US" sz="2400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1" name="R"/>
              <p:cNvSpPr/>
              <p:nvPr/>
            </p:nvSpPr>
            <p:spPr>
              <a:xfrm>
                <a:off x="3492523" y="6128031"/>
                <a:ext cx="922390" cy="661819"/>
              </a:xfrm>
              <a:prstGeom prst="roundRect">
                <a:avLst>
                  <a:gd name="adj" fmla="val 549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CPU</a:t>
                </a:r>
                <a:endParaRPr lang="en-US" sz="2400" b="1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  <p:sp>
            <p:nvSpPr>
              <p:cNvPr id="13" name="R"/>
              <p:cNvSpPr/>
              <p:nvPr/>
            </p:nvSpPr>
            <p:spPr>
              <a:xfrm>
                <a:off x="8037449" y="6128031"/>
                <a:ext cx="2396717" cy="661819"/>
              </a:xfrm>
              <a:prstGeom prst="roundRect">
                <a:avLst>
                  <a:gd name="adj" fmla="val 5494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chemeClr val="tx1"/>
                    </a:solidFill>
                    <a:latin typeface="Gill Sans MT" panose="020B0502020104020203" pitchFamily="34" charset="0"/>
                  </a:rPr>
                  <a:t>Memory</a:t>
                </a:r>
                <a:endParaRPr lang="en-US" sz="2400" b="1" dirty="0">
                  <a:solidFill>
                    <a:schemeClr val="tx1"/>
                  </a:solidFill>
                  <a:latin typeface="Gill Sans MT" panose="020B0502020104020203" pitchFamily="34" charset="0"/>
                </a:endParaRPr>
              </a:p>
            </p:txBody>
          </p:sp>
        </p:grpSp>
        <p:sp>
          <p:nvSpPr>
            <p:cNvPr id="34" name="channel"/>
            <p:cNvSpPr/>
            <p:nvPr/>
          </p:nvSpPr>
          <p:spPr>
            <a:xfrm>
              <a:off x="3081394" y="3069814"/>
              <a:ext cx="2511442" cy="571640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i="1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Channel</a:t>
              </a:r>
              <a:endParaRPr lang="en-US" sz="2800" b="1" i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6" name="src"/>
          <p:cNvGrpSpPr/>
          <p:nvPr/>
        </p:nvGrpSpPr>
        <p:grpSpPr>
          <a:xfrm>
            <a:off x="5925246" y="3183808"/>
            <a:ext cx="2170475" cy="290680"/>
            <a:chOff x="8306006" y="5221985"/>
            <a:chExt cx="2170475" cy="290680"/>
          </a:xfrm>
        </p:grpSpPr>
        <p:sp>
          <p:nvSpPr>
            <p:cNvPr id="17" name="Rectangle 16"/>
            <p:cNvSpPr/>
            <p:nvPr/>
          </p:nvSpPr>
          <p:spPr>
            <a:xfrm>
              <a:off x="10113408" y="5221985"/>
              <a:ext cx="363073" cy="290680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306006" y="5221985"/>
              <a:ext cx="363073" cy="290680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757856" y="5221985"/>
              <a:ext cx="363073" cy="290680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209706" y="5221985"/>
              <a:ext cx="363073" cy="290680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661557" y="5221985"/>
              <a:ext cx="363073" cy="290680"/>
            </a:xfrm>
            <a:prstGeom prst="rect">
              <a:avLst/>
            </a:prstGeom>
            <a:solidFill>
              <a:srgbClr val="66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MT" panose="020B0502020104020203" pitchFamily="34" charset="0"/>
              </a:endParaRPr>
            </a:p>
          </p:txBody>
        </p:sp>
      </p:grpSp>
      <p:sp>
        <p:nvSpPr>
          <p:cNvPr id="22" name="dst  blk"/>
          <p:cNvSpPr/>
          <p:nvPr/>
        </p:nvSpPr>
        <p:spPr>
          <a:xfrm>
            <a:off x="5925246" y="3860040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23" name="src blk"/>
          <p:cNvSpPr/>
          <p:nvPr/>
        </p:nvSpPr>
        <p:spPr>
          <a:xfrm>
            <a:off x="5925246" y="3184222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24" name="src"/>
          <p:cNvSpPr/>
          <p:nvPr/>
        </p:nvSpPr>
        <p:spPr>
          <a:xfrm>
            <a:off x="5835787" y="3766134"/>
            <a:ext cx="2325961" cy="47849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25" name="dst"/>
          <p:cNvSpPr/>
          <p:nvPr/>
        </p:nvSpPr>
        <p:spPr>
          <a:xfrm>
            <a:off x="5835787" y="3081636"/>
            <a:ext cx="2325961" cy="47849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26" name="R"/>
          <p:cNvSpPr/>
          <p:nvPr/>
        </p:nvSpPr>
        <p:spPr>
          <a:xfrm>
            <a:off x="8266720" y="3766134"/>
            <a:ext cx="594661" cy="401893"/>
          </a:xfrm>
          <a:prstGeom prst="roundRect">
            <a:avLst>
              <a:gd name="adj" fmla="val 54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dst</a:t>
            </a: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R"/>
          <p:cNvSpPr/>
          <p:nvPr/>
        </p:nvSpPr>
        <p:spPr>
          <a:xfrm>
            <a:off x="8223338" y="3119002"/>
            <a:ext cx="615862" cy="401893"/>
          </a:xfrm>
          <a:prstGeom prst="roundRect">
            <a:avLst>
              <a:gd name="adj" fmla="val 549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Gill Sans MT" panose="020B0502020104020203" pitchFamily="34" charset="0"/>
              </a:rPr>
              <a:t>src</a:t>
            </a:r>
            <a:endParaRPr lang="en-US" sz="24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6" name="punch"/>
          <p:cNvSpPr/>
          <p:nvPr/>
        </p:nvSpPr>
        <p:spPr>
          <a:xfrm>
            <a:off x="0" y="5318504"/>
            <a:ext cx="9144000" cy="1031529"/>
          </a:xfrm>
          <a:prstGeom prst="roundRect">
            <a:avLst>
              <a:gd name="adj" fmla="val 9280"/>
            </a:avLst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Long latency and high energy</a:t>
            </a:r>
            <a:endParaRPr lang="en-US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651317" y="2770617"/>
            <a:ext cx="426202" cy="1817000"/>
          </a:xfrm>
          <a:prstGeom prst="round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LLC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7740" y="2782505"/>
            <a:ext cx="941740" cy="1793225"/>
            <a:chOff x="597813" y="2793972"/>
            <a:chExt cx="941740" cy="1793225"/>
          </a:xfrm>
        </p:grpSpPr>
        <p:sp>
          <p:nvSpPr>
            <p:cNvPr id="6" name="Rounded Rectangle 5"/>
            <p:cNvSpPr/>
            <p:nvPr/>
          </p:nvSpPr>
          <p:spPr>
            <a:xfrm>
              <a:off x="607813" y="2793972"/>
              <a:ext cx="425634" cy="800817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Core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597813" y="3786380"/>
              <a:ext cx="425634" cy="800817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Core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1113303" y="2793972"/>
              <a:ext cx="425634" cy="800817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Core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113919" y="3786380"/>
              <a:ext cx="425634" cy="800817"/>
            </a:xfrm>
            <a:prstGeom prst="roundRect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Core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62358" y="3860040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64 bits</a:t>
            </a:r>
            <a:endParaRPr lang="en-US" sz="2400" dirty="0"/>
          </a:p>
        </p:txBody>
      </p:sp>
      <p:sp>
        <p:nvSpPr>
          <p:cNvPr id="33" name="src blk2"/>
          <p:cNvSpPr/>
          <p:nvPr/>
        </p:nvSpPr>
        <p:spPr>
          <a:xfrm>
            <a:off x="6377778" y="3184222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36" name="src blk3"/>
          <p:cNvSpPr/>
          <p:nvPr/>
        </p:nvSpPr>
        <p:spPr>
          <a:xfrm>
            <a:off x="6832816" y="3177491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38" name="src blk4"/>
          <p:cNvSpPr/>
          <p:nvPr/>
        </p:nvSpPr>
        <p:spPr>
          <a:xfrm>
            <a:off x="7282091" y="3177491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39" name="src blk5"/>
          <p:cNvSpPr/>
          <p:nvPr/>
        </p:nvSpPr>
        <p:spPr>
          <a:xfrm>
            <a:off x="7731292" y="3177491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41" name="dst  blk2"/>
          <p:cNvSpPr/>
          <p:nvPr/>
        </p:nvSpPr>
        <p:spPr>
          <a:xfrm>
            <a:off x="6371260" y="3854637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44" name="dst  blk3"/>
          <p:cNvSpPr/>
          <p:nvPr/>
        </p:nvSpPr>
        <p:spPr>
          <a:xfrm>
            <a:off x="6823792" y="3854637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45" name="dst  blk4"/>
          <p:cNvSpPr/>
          <p:nvPr/>
        </p:nvSpPr>
        <p:spPr>
          <a:xfrm>
            <a:off x="7276868" y="3854637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  <p:sp>
        <p:nvSpPr>
          <p:cNvPr id="47" name="dst  blk5"/>
          <p:cNvSpPr/>
          <p:nvPr/>
        </p:nvSpPr>
        <p:spPr>
          <a:xfrm>
            <a:off x="7729944" y="3856675"/>
            <a:ext cx="363073" cy="290680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09375 0.04722 L -0.45521 0.04722 L -0.525 0.00556 " pathEditMode="relative" ptsTypes="AA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 0.00555 L -0.44983 0.03912 L -0.08976 0.03912 L -0.00104 0.09791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98" y="460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10261 0.05046 L -0.49775 0.05046 L -0.57396 0.00555 " pathEditMode="relative" rAng="0" ptsTypes="AAAA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98" y="252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57448 0.00555 L -0.49271 0.03796 L -0.10035 0.03796 L -0.00364 0.0949 " pathEditMode="relative" rAng="0" ptsTypes="AAAA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4468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416 0.00602 L -0.10695 0.05648 L -0.53455 0.05648 L -0.61702 0.01158 " pathEditMode="relative" rAng="0" ptsTypes="AAAA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9" y="25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61701 0.01157 L -0.52916 0.04167 L -0.10763 0.04167 L -0.00364 0.09491 " pathEditMode="relative" rAng="0" ptsTypes="AAAA">
                                      <p:cBhvr>
                                        <p:cTn id="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60" y="41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3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5E-6 7.40741E-7 L -0.12066 0.05046 L -0.58507 0.05046 L -0.67448 0.00555 " pathEditMode="relative" rAng="0" ptsTypes="AAAA">
                                      <p:cBhvr>
                                        <p:cTn id="6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33" y="2523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6698 0.00949 L -0.57448 0.04028 L -0.11667 0.04028 L -0.00365 0.09491 " pathEditMode="relative" rAng="0" ptsTypes="AAAA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99" y="4259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0034 0.00393 L -0.1283 0.05439 L -0.62361 0.05439 L -0.71893 0.00949 " pathEditMode="relative" rAng="0" ptsTypes="AAAA">
                                      <p:cBhvr>
                                        <p:cTn id="7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55" y="252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-0.71893 0.00949 L -0.61667 0.04028 L -0.12518 0.04028 L -0.00365 0.09491 " pathEditMode="relative" rAng="0" ptsTypes="AAAA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64" y="425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3" grpId="1" animBg="1"/>
      <p:bldP spid="23" grpId="2" animBg="1"/>
      <p:bldP spid="23" grpId="3" animBg="1"/>
      <p:bldP spid="24" grpId="0" animBg="1"/>
      <p:bldP spid="25" grpId="0" animBg="1"/>
      <p:bldP spid="26" grpId="0"/>
      <p:bldP spid="27" grpId="0"/>
      <p:bldP spid="46" grpId="0"/>
      <p:bldP spid="35" grpId="0" animBg="1"/>
      <p:bldP spid="3" grpId="0"/>
      <p:bldP spid="33" grpId="0" animBg="1"/>
      <p:bldP spid="33" grpId="1" animBg="1"/>
      <p:bldP spid="33" grpId="2" animBg="1"/>
      <p:bldP spid="33" grpId="3" animBg="1"/>
      <p:bldP spid="36" grpId="0" animBg="1"/>
      <p:bldP spid="36" grpId="1" animBg="1"/>
      <p:bldP spid="36" grpId="2" animBg="1"/>
      <p:bldP spid="36" grpId="3" animBg="1"/>
      <p:bldP spid="38" grpId="0" animBg="1"/>
      <p:bldP spid="38" grpId="1" animBg="1"/>
      <p:bldP spid="38" grpId="2" animBg="1"/>
      <p:bldP spid="38" grpId="3" animBg="1"/>
      <p:bldP spid="39" grpId="0" animBg="1"/>
      <p:bldP spid="39" grpId="1" animBg="1"/>
      <p:bldP spid="39" grpId="2" animBg="1"/>
      <p:bldP spid="39" grpId="3" animBg="1"/>
      <p:bldP spid="41" grpId="0" animBg="1"/>
      <p:bldP spid="44" grpId="0" animBg="1"/>
      <p:bldP spid="45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2791968"/>
            <a:ext cx="8595360" cy="1139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  <a:t>Move Data inside DRAM?</a:t>
            </a:r>
            <a:endParaRPr lang="en-US" sz="2000" i="1" dirty="0" smtClean="0">
              <a:latin typeface="+mn-lt"/>
              <a:ea typeface="Futura Medium" charset="0"/>
              <a:cs typeface="Futura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Data Inside DRAM?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376374" y="1726216"/>
            <a:ext cx="5246880" cy="2534871"/>
          </a:xfrm>
          <a:prstGeom prst="roundRect">
            <a:avLst>
              <a:gd name="adj" fmla="val 4531"/>
            </a:avLst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6" name="subarrays"/>
          <p:cNvGrpSpPr/>
          <p:nvPr/>
        </p:nvGrpSpPr>
        <p:grpSpPr>
          <a:xfrm>
            <a:off x="3448175" y="1858371"/>
            <a:ext cx="5107923" cy="2231042"/>
            <a:chOff x="1770761" y="2804420"/>
            <a:chExt cx="5553484" cy="2231042"/>
          </a:xfrm>
        </p:grpSpPr>
        <p:sp>
          <p:nvSpPr>
            <p:cNvPr id="249" name="Rounded Rectangle 248"/>
            <p:cNvSpPr/>
            <p:nvPr/>
          </p:nvSpPr>
          <p:spPr>
            <a:xfrm>
              <a:off x="1770761" y="2804420"/>
              <a:ext cx="5553484" cy="382447"/>
            </a:xfrm>
            <a:prstGeom prst="roundRect">
              <a:avLst>
                <a:gd name="adj" fmla="val 3181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Subarray 1</a:t>
              </a:r>
            </a:p>
          </p:txBody>
        </p:sp>
        <p:sp>
          <p:nvSpPr>
            <p:cNvPr id="250" name="Rounded Rectangle 249"/>
            <p:cNvSpPr/>
            <p:nvPr/>
          </p:nvSpPr>
          <p:spPr>
            <a:xfrm>
              <a:off x="1770761" y="3262777"/>
              <a:ext cx="5553484" cy="382447"/>
            </a:xfrm>
            <a:prstGeom prst="roundRect">
              <a:avLst>
                <a:gd name="adj" fmla="val 3181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Subarray 2</a:t>
              </a: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1770761" y="3730169"/>
              <a:ext cx="5553484" cy="382447"/>
            </a:xfrm>
            <a:prstGeom prst="roundRect">
              <a:avLst>
                <a:gd name="adj" fmla="val 3181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Subarray 3</a:t>
              </a: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1770761" y="4653015"/>
              <a:ext cx="5553484" cy="382447"/>
            </a:xfrm>
            <a:prstGeom prst="roundRect">
              <a:avLst>
                <a:gd name="adj" fmla="val 3181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31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Subarray N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5400000">
              <a:off x="4501161" y="4165067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…</a:t>
              </a:r>
              <a:endParaRPr lang="en-US" sz="2400" b="1" dirty="0"/>
            </a:p>
          </p:txBody>
        </p:sp>
      </p:grpSp>
      <p:grpSp>
        <p:nvGrpSpPr>
          <p:cNvPr id="35" name="DataBus"/>
          <p:cNvGrpSpPr/>
          <p:nvPr/>
        </p:nvGrpSpPr>
        <p:grpSpPr>
          <a:xfrm>
            <a:off x="6105346" y="1726216"/>
            <a:ext cx="2391359" cy="3302984"/>
            <a:chOff x="4656522" y="1981200"/>
            <a:chExt cx="2391359" cy="3302984"/>
          </a:xfrm>
        </p:grpSpPr>
        <p:grpSp>
          <p:nvGrpSpPr>
            <p:cNvPr id="25" name="DataBus"/>
            <p:cNvGrpSpPr/>
            <p:nvPr/>
          </p:nvGrpSpPr>
          <p:grpSpPr>
            <a:xfrm>
              <a:off x="4656522" y="2194599"/>
              <a:ext cx="2391359" cy="3089585"/>
              <a:chOff x="5161595" y="2885664"/>
              <a:chExt cx="2391359" cy="3089585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5161595" y="5144252"/>
                <a:ext cx="239135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chemeClr val="accent2"/>
                    </a:solidFill>
                  </a:rPr>
                  <a:t>Internal </a:t>
                </a:r>
                <a:br>
                  <a:rPr lang="en-US" sz="2400" b="1" dirty="0" smtClean="0">
                    <a:solidFill>
                      <a:schemeClr val="accent2"/>
                    </a:solidFill>
                  </a:rPr>
                </a:br>
                <a:r>
                  <a:rPr lang="en-US" sz="2400" b="1" dirty="0" smtClean="0">
                    <a:solidFill>
                      <a:schemeClr val="accent2"/>
                    </a:solidFill>
                  </a:rPr>
                  <a:t>Data Bus (64b)</a:t>
                </a:r>
                <a:endParaRPr lang="en-US" sz="2400" b="1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6172274" y="2885664"/>
                <a:ext cx="384136" cy="2086523"/>
                <a:chOff x="6172274" y="2885664"/>
                <a:chExt cx="384136" cy="2086523"/>
              </a:xfrm>
            </p:grpSpPr>
            <p:sp>
              <p:nvSpPr>
                <p:cNvPr id="23" name="Left-Right Arrow 22"/>
                <p:cNvSpPr/>
                <p:nvPr/>
              </p:nvSpPr>
              <p:spPr>
                <a:xfrm>
                  <a:off x="6172274" y="2885664"/>
                  <a:ext cx="370002" cy="247547"/>
                </a:xfrm>
                <a:prstGeom prst="leftRightArrow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4" name="Left-Right Arrow 253"/>
                <p:cNvSpPr/>
                <p:nvPr/>
              </p:nvSpPr>
              <p:spPr>
                <a:xfrm>
                  <a:off x="6186408" y="3332981"/>
                  <a:ext cx="370002" cy="247547"/>
                </a:xfrm>
                <a:prstGeom prst="leftRightArrow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Left-Right Arrow 254"/>
                <p:cNvSpPr/>
                <p:nvPr/>
              </p:nvSpPr>
              <p:spPr>
                <a:xfrm>
                  <a:off x="6181202" y="3801443"/>
                  <a:ext cx="370002" cy="247547"/>
                </a:xfrm>
                <a:prstGeom prst="leftRightArrow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Left-Right Arrow 255"/>
                <p:cNvSpPr/>
                <p:nvPr/>
              </p:nvSpPr>
              <p:spPr>
                <a:xfrm>
                  <a:off x="6179681" y="4724640"/>
                  <a:ext cx="370002" cy="247547"/>
                </a:xfrm>
                <a:prstGeom prst="leftRightArrow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3" name="Up-Down Arrow 32"/>
            <p:cNvSpPr/>
            <p:nvPr/>
          </p:nvSpPr>
          <p:spPr>
            <a:xfrm>
              <a:off x="5972403" y="1981200"/>
              <a:ext cx="398221" cy="2486949"/>
            </a:xfrm>
            <a:prstGeom prst="up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A_Size"/>
          <p:cNvGrpSpPr/>
          <p:nvPr/>
        </p:nvGrpSpPr>
        <p:grpSpPr>
          <a:xfrm>
            <a:off x="2428832" y="1283563"/>
            <a:ext cx="6121083" cy="1169430"/>
            <a:chOff x="691905" y="1690947"/>
            <a:chExt cx="6121083" cy="1169430"/>
          </a:xfrm>
        </p:grpSpPr>
        <p:grpSp>
          <p:nvGrpSpPr>
            <p:cNvPr id="79" name="Group 78"/>
            <p:cNvGrpSpPr/>
            <p:nvPr/>
          </p:nvGrpSpPr>
          <p:grpSpPr>
            <a:xfrm>
              <a:off x="1711248" y="1690947"/>
              <a:ext cx="5101740" cy="461665"/>
              <a:chOff x="1682924" y="3712335"/>
              <a:chExt cx="5101740" cy="461665"/>
            </a:xfrm>
          </p:grpSpPr>
          <p:cxnSp>
            <p:nvCxnSpPr>
              <p:cNvPr id="44" name="Straight Arrow Connector 43"/>
              <p:cNvCxnSpPr/>
              <p:nvPr/>
            </p:nvCxnSpPr>
            <p:spPr>
              <a:xfrm>
                <a:off x="1682924" y="3943167"/>
                <a:ext cx="2192441" cy="0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3875365" y="3712335"/>
                <a:ext cx="6944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8Kb</a:t>
                </a:r>
                <a:endParaRPr lang="en-US" sz="2400" dirty="0"/>
              </a:p>
            </p:txBody>
          </p:sp>
          <p:cxnSp>
            <p:nvCxnSpPr>
              <p:cNvPr id="121" name="Straight Arrow Connector 120"/>
              <p:cNvCxnSpPr>
                <a:stCxn id="49" idx="3"/>
              </p:cNvCxnSpPr>
              <p:nvPr/>
            </p:nvCxnSpPr>
            <p:spPr>
              <a:xfrm flipV="1">
                <a:off x="4569786" y="3943167"/>
                <a:ext cx="2214878" cy="1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non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0" name="Straight Arrow Connector 259"/>
            <p:cNvCxnSpPr/>
            <p:nvPr/>
          </p:nvCxnSpPr>
          <p:spPr>
            <a:xfrm>
              <a:off x="1495302" y="2201419"/>
              <a:ext cx="0" cy="486921"/>
            </a:xfrm>
            <a:prstGeom prst="straightConnector1">
              <a:avLst/>
            </a:prstGeom>
            <a:ln w="38100" cap="rnd">
              <a:solidFill>
                <a:schemeClr val="tx1"/>
              </a:solidFill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1" name="TextBox 260"/>
            <p:cNvSpPr txBox="1"/>
            <p:nvPr/>
          </p:nvSpPr>
          <p:spPr>
            <a:xfrm>
              <a:off x="691905" y="2029380"/>
              <a:ext cx="8061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512</a:t>
              </a:r>
              <a:br>
                <a:rPr lang="en-US" sz="2400" dirty="0" smtClean="0"/>
              </a:br>
              <a:r>
                <a:rPr lang="en-US" sz="2400" dirty="0" smtClean="0"/>
                <a:t>rows</a:t>
              </a:r>
              <a:endParaRPr lang="en-US" sz="2400" dirty="0"/>
            </a:p>
          </p:txBody>
        </p:sp>
      </p:grpSp>
      <p:grpSp>
        <p:nvGrpSpPr>
          <p:cNvPr id="7" name="DRAM"/>
          <p:cNvGrpSpPr/>
          <p:nvPr/>
        </p:nvGrpSpPr>
        <p:grpSpPr>
          <a:xfrm>
            <a:off x="57714" y="1491262"/>
            <a:ext cx="2396717" cy="3223357"/>
            <a:chOff x="57714" y="2029380"/>
            <a:chExt cx="2396717" cy="3223357"/>
          </a:xfrm>
        </p:grpSpPr>
        <p:sp>
          <p:nvSpPr>
            <p:cNvPr id="110" name="Rounded Rectangle 109"/>
            <p:cNvSpPr/>
            <p:nvPr/>
          </p:nvSpPr>
          <p:spPr>
            <a:xfrm>
              <a:off x="387175" y="2029380"/>
              <a:ext cx="1741977" cy="3126976"/>
            </a:xfrm>
            <a:prstGeom prst="roundRect">
              <a:avLst>
                <a:gd name="adj" fmla="val 4531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bg1">
                  <a:lumMod val="6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707833" y="2149011"/>
              <a:ext cx="1103344" cy="559920"/>
            </a:xfrm>
            <a:prstGeom prst="roundRect">
              <a:avLst>
                <a:gd name="adj" fmla="val 4531"/>
              </a:avLst>
            </a:prstGeom>
            <a:solidFill>
              <a:schemeClr val="bg1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Bank</a:t>
              </a:r>
              <a:endParaRPr lang="en-US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704401" y="2799957"/>
              <a:ext cx="1103344" cy="559920"/>
            </a:xfrm>
            <a:prstGeom prst="roundRect">
              <a:avLst>
                <a:gd name="adj" fmla="val 4531"/>
              </a:avLst>
            </a:prstGeom>
            <a:solidFill>
              <a:schemeClr val="bg1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Bank</a:t>
              </a:r>
              <a:endParaRPr lang="en-US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700969" y="3450903"/>
              <a:ext cx="1103344" cy="559920"/>
            </a:xfrm>
            <a:prstGeom prst="roundRect">
              <a:avLst>
                <a:gd name="adj" fmla="val 4531"/>
              </a:avLst>
            </a:prstGeom>
            <a:solidFill>
              <a:schemeClr val="bg1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Bank</a:t>
              </a:r>
              <a:endParaRPr lang="en-US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697537" y="4101849"/>
              <a:ext cx="1103344" cy="559920"/>
            </a:xfrm>
            <a:prstGeom prst="roundRect">
              <a:avLst>
                <a:gd name="adj" fmla="val 4531"/>
              </a:avLst>
            </a:prstGeom>
            <a:solidFill>
              <a:schemeClr val="bg1"/>
            </a:solidFill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Bank</a:t>
              </a:r>
              <a:endParaRPr lang="en-US" sz="28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17" name="R"/>
            <p:cNvSpPr/>
            <p:nvPr/>
          </p:nvSpPr>
          <p:spPr>
            <a:xfrm>
              <a:off x="57714" y="4590918"/>
              <a:ext cx="2396717" cy="661819"/>
            </a:xfrm>
            <a:prstGeom prst="roundRect">
              <a:avLst>
                <a:gd name="adj" fmla="val 549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DRAM</a:t>
              </a:r>
              <a:endParaRPr lang="en-US" sz="2800" b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grpSp>
        <p:nvGrpSpPr>
          <p:cNvPr id="118" name="dash"/>
          <p:cNvGrpSpPr/>
          <p:nvPr/>
        </p:nvGrpSpPr>
        <p:grpSpPr>
          <a:xfrm rot="14910335" flipH="1">
            <a:off x="1355872" y="1954170"/>
            <a:ext cx="2454309" cy="2012126"/>
            <a:chOff x="3425991" y="2139992"/>
            <a:chExt cx="2454309" cy="2012126"/>
          </a:xfrm>
        </p:grpSpPr>
        <p:cxnSp>
          <p:nvCxnSpPr>
            <p:cNvPr id="119" name="Straight Connector 118"/>
            <p:cNvCxnSpPr/>
            <p:nvPr/>
          </p:nvCxnSpPr>
          <p:spPr>
            <a:xfrm rot="14910335" flipH="1">
              <a:off x="4379829" y="2186837"/>
              <a:ext cx="1547316" cy="1453626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/>
            <p:nvPr/>
          </p:nvCxnSpPr>
          <p:spPr>
            <a:xfrm rot="14910335" flipH="1" flipV="1">
              <a:off x="2985273" y="3105380"/>
              <a:ext cx="1487456" cy="60602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22" name="..."/>
          <p:cNvSpPr txBox="1"/>
          <p:nvPr/>
        </p:nvSpPr>
        <p:spPr>
          <a:xfrm rot="5400000">
            <a:off x="5941531" y="3237538"/>
            <a:ext cx="492443" cy="424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…</a:t>
            </a:r>
            <a:endParaRPr lang="en-US" sz="2400" b="1" dirty="0"/>
          </a:p>
        </p:txBody>
      </p:sp>
      <p:grpSp>
        <p:nvGrpSpPr>
          <p:cNvPr id="268" name="goal"/>
          <p:cNvGrpSpPr/>
          <p:nvPr/>
        </p:nvGrpSpPr>
        <p:grpSpPr>
          <a:xfrm>
            <a:off x="228600" y="1721836"/>
            <a:ext cx="8534399" cy="4374164"/>
            <a:chOff x="228600" y="2140360"/>
            <a:chExt cx="8534399" cy="4374164"/>
          </a:xfrm>
        </p:grpSpPr>
        <p:grpSp>
          <p:nvGrpSpPr>
            <p:cNvPr id="266" name="goal"/>
            <p:cNvGrpSpPr/>
            <p:nvPr/>
          </p:nvGrpSpPr>
          <p:grpSpPr>
            <a:xfrm>
              <a:off x="228600" y="2140360"/>
              <a:ext cx="8534399" cy="4374164"/>
              <a:chOff x="228600" y="2140360"/>
              <a:chExt cx="8534399" cy="4374164"/>
            </a:xfrm>
          </p:grpSpPr>
          <p:grpSp>
            <p:nvGrpSpPr>
              <p:cNvPr id="113" name="goal_parallel_transfer"/>
              <p:cNvGrpSpPr/>
              <p:nvPr/>
            </p:nvGrpSpPr>
            <p:grpSpPr>
              <a:xfrm>
                <a:off x="3373653" y="2140360"/>
                <a:ext cx="5205607" cy="2502527"/>
                <a:chOff x="1460256" y="1851096"/>
                <a:chExt cx="2867148" cy="3518673"/>
              </a:xfrm>
            </p:grpSpPr>
            <p:sp>
              <p:nvSpPr>
                <p:cNvPr id="112" name="blind"/>
                <p:cNvSpPr/>
                <p:nvPr/>
              </p:nvSpPr>
              <p:spPr>
                <a:xfrm>
                  <a:off x="1460256" y="1851096"/>
                  <a:ext cx="2866658" cy="3518673"/>
                </a:xfrm>
                <a:prstGeom prst="roundRect">
                  <a:avLst>
                    <a:gd name="adj" fmla="val 8700"/>
                  </a:avLst>
                </a:prstGeom>
                <a:solidFill>
                  <a:schemeClr val="bg1">
                    <a:alpha val="6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04" name="parallel transfer"/>
                <p:cNvGrpSpPr/>
                <p:nvPr/>
              </p:nvGrpSpPr>
              <p:grpSpPr>
                <a:xfrm>
                  <a:off x="1518437" y="2424960"/>
                  <a:ext cx="2808967" cy="2308991"/>
                  <a:chOff x="4589620" y="1916257"/>
                  <a:chExt cx="1910254" cy="1384129"/>
                </a:xfrm>
                <a:solidFill>
                  <a:srgbClr val="6699FF"/>
                </a:solidFill>
              </p:grpSpPr>
              <p:sp>
                <p:nvSpPr>
                  <p:cNvPr id="105" name="Up-Down Arrow 104"/>
                  <p:cNvSpPr/>
                  <p:nvPr/>
                </p:nvSpPr>
                <p:spPr>
                  <a:xfrm>
                    <a:off x="4589620" y="1916261"/>
                    <a:ext cx="273999" cy="1384125"/>
                  </a:xfrm>
                  <a:prstGeom prst="upDownArrow">
                    <a:avLst/>
                  </a:prstGeom>
                  <a:grp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Up-Down Arrow 105"/>
                  <p:cNvSpPr/>
                  <p:nvPr/>
                </p:nvSpPr>
                <p:spPr>
                  <a:xfrm>
                    <a:off x="5009450" y="1916260"/>
                    <a:ext cx="273999" cy="1384125"/>
                  </a:xfrm>
                  <a:prstGeom prst="upDownArrow">
                    <a:avLst/>
                  </a:prstGeom>
                  <a:grp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Up-Down Arrow 106"/>
                  <p:cNvSpPr/>
                  <p:nvPr/>
                </p:nvSpPr>
                <p:spPr>
                  <a:xfrm>
                    <a:off x="5407516" y="1916259"/>
                    <a:ext cx="273999" cy="1384125"/>
                  </a:xfrm>
                  <a:prstGeom prst="upDownArrow">
                    <a:avLst/>
                  </a:prstGeom>
                  <a:grp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Up-Down Arrow 107"/>
                  <p:cNvSpPr/>
                  <p:nvPr/>
                </p:nvSpPr>
                <p:spPr>
                  <a:xfrm>
                    <a:off x="5819613" y="1916258"/>
                    <a:ext cx="273999" cy="1384125"/>
                  </a:xfrm>
                  <a:prstGeom prst="upDownArrow">
                    <a:avLst/>
                  </a:prstGeom>
                  <a:grp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Up-Down Arrow 108"/>
                  <p:cNvSpPr/>
                  <p:nvPr/>
                </p:nvSpPr>
                <p:spPr>
                  <a:xfrm>
                    <a:off x="6225875" y="1916257"/>
                    <a:ext cx="273999" cy="1384125"/>
                  </a:xfrm>
                  <a:prstGeom prst="upDownArrow">
                    <a:avLst/>
                  </a:prstGeom>
                  <a:grpFill/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265" name="TextBox 264"/>
              <p:cNvSpPr txBox="1"/>
              <p:nvPr/>
            </p:nvSpPr>
            <p:spPr>
              <a:xfrm>
                <a:off x="228600" y="5812793"/>
                <a:ext cx="8534399" cy="7017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endParaRPr lang="en-US" sz="3600" b="1" dirty="0">
                  <a:solidFill>
                    <a:srgbClr val="064FBA"/>
                  </a:solidFill>
                  <a:latin typeface="+mj-lt"/>
                </a:endParaRPr>
              </a:p>
            </p:txBody>
          </p:sp>
        </p:grpSp>
        <p:sp>
          <p:nvSpPr>
            <p:cNvPr id="267" name="blind"/>
            <p:cNvSpPr/>
            <p:nvPr/>
          </p:nvSpPr>
          <p:spPr>
            <a:xfrm>
              <a:off x="2146427" y="4714388"/>
              <a:ext cx="6476827" cy="750715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3" name="challenge"/>
          <p:cNvSpPr/>
          <p:nvPr/>
        </p:nvSpPr>
        <p:spPr>
          <a:xfrm>
            <a:off x="0" y="5221925"/>
            <a:ext cx="9144000" cy="1031631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Low connectivity in DRAM is the fundamental bottleneck for bulk data movement</a:t>
            </a:r>
          </a:p>
        </p:txBody>
      </p:sp>
      <p:sp>
        <p:nvSpPr>
          <p:cNvPr id="124" name="goal"/>
          <p:cNvSpPr/>
          <p:nvPr/>
        </p:nvSpPr>
        <p:spPr>
          <a:xfrm>
            <a:off x="0" y="5184593"/>
            <a:ext cx="9144000" cy="106800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Goal: Provide a new substrate to enable </a:t>
            </a: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wide connectivity between </a:t>
            </a:r>
            <a:r>
              <a:rPr lang="en-US" sz="32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subarrays</a:t>
            </a:r>
          </a:p>
        </p:txBody>
      </p:sp>
    </p:spTree>
    <p:extLst>
      <p:ext uri="{BB962C8B-B14F-4D97-AF65-F5344CB8AC3E}">
        <p14:creationId xmlns:p14="http://schemas.microsoft.com/office/powerpoint/2010/main" val="152492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March For “Moore”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1833" y1="67778" x2="51833" y2="67778"/>
                        <a14:foregroundMark x1="64417" y1="70952" x2="64417" y2="709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21" y="1793421"/>
            <a:ext cx="2266777" cy="11900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4525" y="3680038"/>
            <a:ext cx="1174698" cy="1177052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rot="5400000">
            <a:off x="-854711" y="263815"/>
            <a:ext cx="4899584" cy="3109913"/>
          </a:xfrm>
          <a:prstGeom prst="arc">
            <a:avLst>
              <a:gd name="adj1" fmla="val 18690971"/>
              <a:gd name="adj2" fmla="val 0"/>
            </a:avLst>
          </a:prstGeom>
          <a:ln w="101600" cap="rnd">
            <a:solidFill>
              <a:schemeClr val="tx1"/>
            </a:solidFill>
            <a:round/>
            <a:headEnd type="triangle" w="lg" len="med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963233" y="5282306"/>
            <a:ext cx="18547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/>
              <a:t>Processor</a:t>
            </a:r>
            <a:endParaRPr lang="en-US" sz="3200"/>
          </a:p>
        </p:txBody>
      </p:sp>
      <p:sp>
        <p:nvSpPr>
          <p:cNvPr id="21" name="TextBox 20"/>
          <p:cNvSpPr txBox="1"/>
          <p:nvPr/>
        </p:nvSpPr>
        <p:spPr>
          <a:xfrm>
            <a:off x="379098" y="3427424"/>
            <a:ext cx="1952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4K transistors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27034" y="1393577"/>
            <a:ext cx="1923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B transistors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117497" y="-643017"/>
            <a:ext cx="4514248" cy="7088267"/>
            <a:chOff x="4117497" y="-643017"/>
            <a:chExt cx="4514248" cy="708826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000" b="96500" l="13000" r="873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67" t="7986" r="12159" b="6033"/>
            <a:stretch/>
          </p:blipFill>
          <p:spPr>
            <a:xfrm>
              <a:off x="4571914" y="3831460"/>
              <a:ext cx="1140920" cy="8529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6159" y="1811197"/>
              <a:ext cx="1996005" cy="904073"/>
            </a:xfrm>
            <a:prstGeom prst="rect">
              <a:avLst/>
            </a:prstGeom>
          </p:spPr>
        </p:pic>
        <p:sp>
          <p:nvSpPr>
            <p:cNvPr id="17" name="Arc 16"/>
            <p:cNvSpPr/>
            <p:nvPr/>
          </p:nvSpPr>
          <p:spPr>
            <a:xfrm rot="5400000">
              <a:off x="3475732" y="251818"/>
              <a:ext cx="4899584" cy="3109913"/>
            </a:xfrm>
            <a:prstGeom prst="arc">
              <a:avLst>
                <a:gd name="adj1" fmla="val 18690971"/>
                <a:gd name="adj2" fmla="val 0"/>
              </a:avLst>
            </a:prstGeom>
            <a:ln w="101600" cap="rnd">
              <a:solidFill>
                <a:schemeClr val="tx1"/>
              </a:solidFill>
              <a:round/>
              <a:headEnd type="triangle" w="lg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954557" y="5148469"/>
              <a:ext cx="31972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Main Memory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59283" y="3425507"/>
              <a:ext cx="694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/>
                <a:t>1Kb</a:t>
              </a:r>
              <a:endParaRPr lang="en-US" sz="2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890202" y="1349281"/>
              <a:ext cx="720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8</a:t>
              </a:r>
              <a:r>
                <a:rPr lang="en-US" sz="2400" dirty="0"/>
                <a:t>G</a:t>
              </a:r>
              <a:r>
                <a:rPr lang="en-US" sz="2400" dirty="0" smtClean="0"/>
                <a:t>b</a:t>
              </a:r>
              <a:endParaRPr lang="en-US" sz="2400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117497" y="5860475"/>
              <a:ext cx="451424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rgbClr val="064FBA"/>
                  </a:solidFill>
                </a:rPr>
                <a:t>DRAM</a:t>
              </a:r>
              <a:r>
                <a:rPr lang="en-US" sz="1600" dirty="0"/>
                <a:t> </a:t>
              </a:r>
              <a:r>
                <a:rPr lang="en-US" sz="1600" dirty="0" smtClean="0"/>
                <a:t>(</a:t>
              </a:r>
              <a:r>
                <a:rPr lang="en-US" sz="1600" dirty="0">
                  <a:solidFill>
                    <a:srgbClr val="064FBA"/>
                  </a:solidFill>
                </a:rPr>
                <a:t>D</a:t>
              </a:r>
              <a:r>
                <a:rPr lang="en-US" sz="1600" dirty="0"/>
                <a:t>ynamic </a:t>
              </a:r>
              <a:r>
                <a:rPr lang="en-US" sz="1600" dirty="0">
                  <a:solidFill>
                    <a:srgbClr val="064FBA"/>
                  </a:solidFill>
                </a:rPr>
                <a:t>R</a:t>
              </a:r>
              <a:r>
                <a:rPr lang="en-US" sz="1600" dirty="0"/>
                <a:t>andom </a:t>
              </a:r>
              <a:r>
                <a:rPr lang="en-US" sz="1600" dirty="0">
                  <a:solidFill>
                    <a:srgbClr val="064FBA"/>
                  </a:solidFill>
                </a:rPr>
                <a:t>A</a:t>
              </a:r>
              <a:r>
                <a:rPr lang="en-US" sz="1600" dirty="0"/>
                <a:t>ccess </a:t>
              </a:r>
              <a:r>
                <a:rPr lang="en-US" sz="1600" dirty="0" smtClean="0">
                  <a:solidFill>
                    <a:srgbClr val="064FBA"/>
                  </a:solidFill>
                </a:rPr>
                <a:t>M</a:t>
              </a:r>
              <a:r>
                <a:rPr lang="en-US" sz="1600" dirty="0" smtClean="0"/>
                <a:t>emory)</a:t>
              </a:r>
              <a:endParaRPr lang="en-US" sz="16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88594" y="4625080"/>
            <a:ext cx="216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Intel 8080, 1974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2775" y="4625080"/>
            <a:ext cx="216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Intel 1103, 1970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0832" y="563624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smtClean="0"/>
              <a:t>or</a:t>
            </a:r>
            <a:endParaRPr lang="en-US" sz="2000" u="sng" dirty="0" smtClean="0"/>
          </a:p>
        </p:txBody>
      </p:sp>
    </p:spTree>
    <p:extLst>
      <p:ext uri="{BB962C8B-B14F-4D97-AF65-F5344CB8AC3E}">
        <p14:creationId xmlns:p14="http://schemas.microsoft.com/office/powerpoint/2010/main" val="68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1"/>
          <p:cNvSpPr txBox="1"/>
          <p:nvPr/>
        </p:nvSpPr>
        <p:spPr>
          <a:xfrm>
            <a:off x="386925" y="1992996"/>
            <a:ext cx="847132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>
                <a:latin typeface="Futura Medium" charset="0"/>
                <a:ea typeface="Futura Medium" charset="0"/>
                <a:cs typeface="Futura Medium" charset="0"/>
              </a:rPr>
              <a:t>Our proposal:</a:t>
            </a:r>
            <a:r>
              <a:rPr lang="en-US" sz="48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48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48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L</a:t>
            </a:r>
            <a: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  <a:t>ow-Cost </a:t>
            </a:r>
            <a:r>
              <a:rPr lang="en-US" sz="48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I</a:t>
            </a:r>
            <a: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  <a:t>nter-Linked </a:t>
            </a:r>
            <a:r>
              <a:rPr lang="en-US" sz="4800" b="1" dirty="0" err="1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S</a:t>
            </a:r>
            <a:r>
              <a:rPr lang="en-US" sz="4800" b="1" dirty="0" err="1" smtClean="0">
                <a:latin typeface="Futura Medium" charset="0"/>
                <a:ea typeface="Futura Medium" charset="0"/>
                <a:cs typeface="Futura Medium" charset="0"/>
              </a:rPr>
              <a:t>ub</a:t>
            </a:r>
            <a:r>
              <a:rPr lang="en-US" sz="4800" b="1" dirty="0" err="1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A</a:t>
            </a:r>
            <a:r>
              <a:rPr lang="en-US" sz="4800" b="1" dirty="0" err="1" smtClean="0">
                <a:latin typeface="Futura Medium" charset="0"/>
                <a:ea typeface="Futura Medium" charset="0"/>
                <a:cs typeface="Futura Medium" charset="0"/>
              </a:rPr>
              <a:t>rrays</a:t>
            </a:r>
            <a: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  <a:t> (LISA)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1" y="4579122"/>
            <a:ext cx="1352950" cy="16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306" name="bank"/>
          <p:cNvGrpSpPr/>
          <p:nvPr/>
        </p:nvGrpSpPr>
        <p:grpSpPr>
          <a:xfrm>
            <a:off x="533400" y="1893010"/>
            <a:ext cx="2294345" cy="4367307"/>
            <a:chOff x="838200" y="1893010"/>
            <a:chExt cx="2294345" cy="4367307"/>
          </a:xfrm>
        </p:grpSpPr>
        <p:grpSp>
          <p:nvGrpSpPr>
            <p:cNvPr id="307" name="databus"/>
            <p:cNvGrpSpPr/>
            <p:nvPr/>
          </p:nvGrpSpPr>
          <p:grpSpPr>
            <a:xfrm>
              <a:off x="1241232" y="2301228"/>
              <a:ext cx="1891313" cy="3553243"/>
              <a:chOff x="872304" y="2006632"/>
              <a:chExt cx="2460450" cy="3553243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 flipH="1">
                <a:off x="872304" y="4955220"/>
                <a:ext cx="246045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7" name="Straight Connector 396"/>
              <p:cNvCxnSpPr/>
              <p:nvPr/>
            </p:nvCxnSpPr>
            <p:spPr>
              <a:xfrm flipV="1">
                <a:off x="3332754" y="2006632"/>
                <a:ext cx="0" cy="3553243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398" name="Straight Connector 397"/>
              <p:cNvCxnSpPr/>
              <p:nvPr/>
            </p:nvCxnSpPr>
            <p:spPr>
              <a:xfrm flipH="1">
                <a:off x="872304" y="2899674"/>
                <a:ext cx="246045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8" name="sa 1"/>
            <p:cNvGrpSpPr/>
            <p:nvPr/>
          </p:nvGrpSpPr>
          <p:grpSpPr>
            <a:xfrm>
              <a:off x="838200" y="1893010"/>
              <a:ext cx="1948113" cy="1689560"/>
              <a:chOff x="2852487" y="2123752"/>
              <a:chExt cx="1948113" cy="1689560"/>
            </a:xfrm>
          </p:grpSpPr>
          <p:grpSp>
            <p:nvGrpSpPr>
              <p:cNvPr id="353" name="Group 352"/>
              <p:cNvGrpSpPr/>
              <p:nvPr/>
            </p:nvGrpSpPr>
            <p:grpSpPr>
              <a:xfrm>
                <a:off x="3348370" y="2123752"/>
                <a:ext cx="1250172" cy="1144705"/>
                <a:chOff x="6856240" y="2176752"/>
                <a:chExt cx="1250172" cy="1588746"/>
              </a:xfrm>
            </p:grpSpPr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6856240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7272964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4" name="Straight Connector 393"/>
                <p:cNvCxnSpPr/>
                <p:nvPr/>
              </p:nvCxnSpPr>
              <p:spPr>
                <a:xfrm>
                  <a:off x="7689688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8106412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54" name="Rounded Rectangle 353"/>
              <p:cNvSpPr/>
              <p:nvPr/>
            </p:nvSpPr>
            <p:spPr>
              <a:xfrm>
                <a:off x="2852487" y="2181102"/>
                <a:ext cx="207022" cy="990597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55" name="Group 354"/>
              <p:cNvGrpSpPr/>
              <p:nvPr/>
            </p:nvGrpSpPr>
            <p:grpSpPr>
              <a:xfrm>
                <a:off x="3059509" y="2331558"/>
                <a:ext cx="1741091" cy="701733"/>
                <a:chOff x="6567379" y="2828598"/>
                <a:chExt cx="2383118" cy="701733"/>
              </a:xfrm>
            </p:grpSpPr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6567379" y="2828598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0" name="Straight Connector 389"/>
                <p:cNvCxnSpPr/>
                <p:nvPr/>
              </p:nvCxnSpPr>
              <p:spPr>
                <a:xfrm>
                  <a:off x="6567379" y="3179465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91" name="Straight Connector 390"/>
                <p:cNvCxnSpPr/>
                <p:nvPr/>
              </p:nvCxnSpPr>
              <p:spPr>
                <a:xfrm flipV="1">
                  <a:off x="6567379" y="3524307"/>
                  <a:ext cx="2383118" cy="6024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57" name="Group 356"/>
              <p:cNvGrpSpPr/>
              <p:nvPr/>
            </p:nvGrpSpPr>
            <p:grpSpPr>
              <a:xfrm>
                <a:off x="3203938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85" name="Rounded Rectangle 384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86" name="Group 385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87" name="Rounded Rectangle 386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88" name="Rounded Rectangle 387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58" name="Oval 357"/>
              <p:cNvSpPr/>
              <p:nvPr/>
            </p:nvSpPr>
            <p:spPr>
              <a:xfrm>
                <a:off x="3203938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59" name="Oval 358"/>
              <p:cNvSpPr/>
              <p:nvPr/>
            </p:nvSpPr>
            <p:spPr>
              <a:xfrm>
                <a:off x="3203938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60" name="Oval 359"/>
              <p:cNvSpPr/>
              <p:nvPr/>
            </p:nvSpPr>
            <p:spPr>
              <a:xfrm>
                <a:off x="3203938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61" name="Group 360"/>
              <p:cNvGrpSpPr/>
              <p:nvPr/>
            </p:nvGrpSpPr>
            <p:grpSpPr>
              <a:xfrm>
                <a:off x="3620662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81" name="Rounded Rectangle 380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82" name="Group 381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83" name="Rounded Rectangle 382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84" name="Rounded Rectangle 383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62" name="Oval 361"/>
              <p:cNvSpPr/>
              <p:nvPr/>
            </p:nvSpPr>
            <p:spPr>
              <a:xfrm>
                <a:off x="3620662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63" name="Oval 362"/>
              <p:cNvSpPr/>
              <p:nvPr/>
            </p:nvSpPr>
            <p:spPr>
              <a:xfrm>
                <a:off x="3620662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64" name="Oval 363"/>
              <p:cNvSpPr/>
              <p:nvPr/>
            </p:nvSpPr>
            <p:spPr>
              <a:xfrm>
                <a:off x="3620662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65" name="Group 364"/>
              <p:cNvGrpSpPr/>
              <p:nvPr/>
            </p:nvGrpSpPr>
            <p:grpSpPr>
              <a:xfrm>
                <a:off x="4037386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77" name="Rounded Rectangle 376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78" name="Group 377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79" name="Rounded Rectangle 378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80" name="Rounded Rectangle 379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66" name="Oval 365"/>
              <p:cNvSpPr/>
              <p:nvPr/>
            </p:nvSpPr>
            <p:spPr>
              <a:xfrm>
                <a:off x="4037386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67" name="Oval 366"/>
              <p:cNvSpPr/>
              <p:nvPr/>
            </p:nvSpPr>
            <p:spPr>
              <a:xfrm>
                <a:off x="4037386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68" name="Oval 367"/>
              <p:cNvSpPr/>
              <p:nvPr/>
            </p:nvSpPr>
            <p:spPr>
              <a:xfrm>
                <a:off x="4037386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69" name="Group 368"/>
              <p:cNvGrpSpPr/>
              <p:nvPr/>
            </p:nvGrpSpPr>
            <p:grpSpPr>
              <a:xfrm>
                <a:off x="4454110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73" name="Rounded Rectangle 372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74" name="Group 373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75" name="Rounded Rectangle 374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76" name="Rounded Rectangle 375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70" name="Oval 369"/>
              <p:cNvSpPr>
                <a:spLocks noChangeAspect="1"/>
              </p:cNvSpPr>
              <p:nvPr/>
            </p:nvSpPr>
            <p:spPr>
              <a:xfrm>
                <a:off x="4454110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71" name="Oval 370"/>
              <p:cNvSpPr>
                <a:spLocks noChangeAspect="1"/>
              </p:cNvSpPr>
              <p:nvPr/>
            </p:nvSpPr>
            <p:spPr>
              <a:xfrm>
                <a:off x="4454110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72" name="Oval 371"/>
              <p:cNvSpPr>
                <a:spLocks noChangeAspect="1"/>
              </p:cNvSpPr>
              <p:nvPr/>
            </p:nvSpPr>
            <p:spPr>
              <a:xfrm>
                <a:off x="4454110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309" name="sa 2"/>
            <p:cNvGrpSpPr/>
            <p:nvPr/>
          </p:nvGrpSpPr>
          <p:grpSpPr>
            <a:xfrm>
              <a:off x="838200" y="3950175"/>
              <a:ext cx="1948113" cy="1689560"/>
              <a:chOff x="2852487" y="2123752"/>
              <a:chExt cx="1948113" cy="1689560"/>
            </a:xfrm>
          </p:grpSpPr>
          <p:grpSp>
            <p:nvGrpSpPr>
              <p:cNvPr id="311" name="Group 310"/>
              <p:cNvGrpSpPr/>
              <p:nvPr/>
            </p:nvGrpSpPr>
            <p:grpSpPr>
              <a:xfrm>
                <a:off x="3348370" y="2123752"/>
                <a:ext cx="1250172" cy="1144705"/>
                <a:chOff x="6856240" y="2176752"/>
                <a:chExt cx="1250172" cy="1588746"/>
              </a:xfrm>
            </p:grpSpPr>
            <p:cxnSp>
              <p:nvCxnSpPr>
                <p:cNvPr id="349" name="Straight Connector 348"/>
                <p:cNvCxnSpPr/>
                <p:nvPr/>
              </p:nvCxnSpPr>
              <p:spPr>
                <a:xfrm>
                  <a:off x="6856240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0" name="Straight Connector 349"/>
                <p:cNvCxnSpPr/>
                <p:nvPr/>
              </p:nvCxnSpPr>
              <p:spPr>
                <a:xfrm>
                  <a:off x="7272964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1" name="Straight Connector 350"/>
                <p:cNvCxnSpPr/>
                <p:nvPr/>
              </p:nvCxnSpPr>
              <p:spPr>
                <a:xfrm>
                  <a:off x="7689688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8106412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2" name="Rounded Rectangle 311"/>
              <p:cNvSpPr/>
              <p:nvPr/>
            </p:nvSpPr>
            <p:spPr>
              <a:xfrm>
                <a:off x="2852487" y="2181102"/>
                <a:ext cx="207022" cy="990597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13" name="Group 312"/>
              <p:cNvGrpSpPr/>
              <p:nvPr/>
            </p:nvGrpSpPr>
            <p:grpSpPr>
              <a:xfrm>
                <a:off x="3059509" y="2331558"/>
                <a:ext cx="1741091" cy="701733"/>
                <a:chOff x="6567379" y="2828598"/>
                <a:chExt cx="2383118" cy="701733"/>
              </a:xfrm>
            </p:grpSpPr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6567379" y="2828598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7" name="Straight Connector 346"/>
                <p:cNvCxnSpPr/>
                <p:nvPr/>
              </p:nvCxnSpPr>
              <p:spPr>
                <a:xfrm>
                  <a:off x="6567379" y="3179465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8" name="Straight Connector 347"/>
                <p:cNvCxnSpPr/>
                <p:nvPr/>
              </p:nvCxnSpPr>
              <p:spPr>
                <a:xfrm flipV="1">
                  <a:off x="6567379" y="3524307"/>
                  <a:ext cx="2383118" cy="6024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314" name="Group 313"/>
              <p:cNvGrpSpPr/>
              <p:nvPr/>
            </p:nvGrpSpPr>
            <p:grpSpPr>
              <a:xfrm>
                <a:off x="3203938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42" name="Rounded Rectangle 341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43" name="Group 342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44" name="Rounded Rectangle 343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45" name="Rounded Rectangle 344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15" name="Oval 314"/>
              <p:cNvSpPr/>
              <p:nvPr/>
            </p:nvSpPr>
            <p:spPr>
              <a:xfrm>
                <a:off x="3203938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3203938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3203938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18" name="Group 317"/>
              <p:cNvGrpSpPr/>
              <p:nvPr/>
            </p:nvGrpSpPr>
            <p:grpSpPr>
              <a:xfrm>
                <a:off x="3620662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38" name="Rounded Rectangle 337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39" name="Group 338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40" name="Rounded Rectangle 339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41" name="Rounded Rectangle 340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19" name="Oval 318"/>
              <p:cNvSpPr/>
              <p:nvPr/>
            </p:nvSpPr>
            <p:spPr>
              <a:xfrm>
                <a:off x="3620662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3620662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3620662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22" name="Group 321"/>
              <p:cNvGrpSpPr/>
              <p:nvPr/>
            </p:nvGrpSpPr>
            <p:grpSpPr>
              <a:xfrm>
                <a:off x="4037386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34" name="Rounded Rectangle 333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35" name="Group 334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36" name="Rounded Rectangle 335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37" name="Rounded Rectangle 336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23" name="Oval 322"/>
              <p:cNvSpPr/>
              <p:nvPr/>
            </p:nvSpPr>
            <p:spPr>
              <a:xfrm>
                <a:off x="4037386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4" name="Oval 323"/>
              <p:cNvSpPr/>
              <p:nvPr/>
            </p:nvSpPr>
            <p:spPr>
              <a:xfrm>
                <a:off x="4037386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5" name="Oval 324"/>
              <p:cNvSpPr/>
              <p:nvPr/>
            </p:nvSpPr>
            <p:spPr>
              <a:xfrm>
                <a:off x="4037386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26" name="Group 325"/>
              <p:cNvGrpSpPr/>
              <p:nvPr/>
            </p:nvGrpSpPr>
            <p:grpSpPr>
              <a:xfrm>
                <a:off x="4454110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330" name="Rounded Rectangle 329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331" name="Group 330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32" name="Rounded Rectangle 331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333" name="Rounded Rectangle 332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327" name="Oval 326"/>
              <p:cNvSpPr>
                <a:spLocks noChangeAspect="1"/>
              </p:cNvSpPr>
              <p:nvPr/>
            </p:nvSpPr>
            <p:spPr>
              <a:xfrm>
                <a:off x="4454110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8" name="Oval 327"/>
              <p:cNvSpPr>
                <a:spLocks noChangeAspect="1"/>
              </p:cNvSpPr>
              <p:nvPr/>
            </p:nvSpPr>
            <p:spPr>
              <a:xfrm>
                <a:off x="4454110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29" name="Oval 328"/>
              <p:cNvSpPr>
                <a:spLocks noChangeAspect="1"/>
              </p:cNvSpPr>
              <p:nvPr/>
            </p:nvSpPr>
            <p:spPr>
              <a:xfrm>
                <a:off x="4454110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310" name="TextBox 309"/>
            <p:cNvSpPr txBox="1"/>
            <p:nvPr/>
          </p:nvSpPr>
          <p:spPr>
            <a:xfrm rot="5400000">
              <a:off x="1811370" y="572683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grpSp>
        <p:nvGrpSpPr>
          <p:cNvPr id="176" name="ACT_BL"/>
          <p:cNvGrpSpPr/>
          <p:nvPr/>
        </p:nvGrpSpPr>
        <p:grpSpPr>
          <a:xfrm>
            <a:off x="1038211" y="1829269"/>
            <a:ext cx="1247789" cy="1218731"/>
            <a:chOff x="888511" y="1273846"/>
            <a:chExt cx="2242189" cy="201168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888511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>
            <a:xfrm>
              <a:off x="1621288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>
            <a:xfrm>
              <a:off x="2388662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>
            <a:xfrm>
              <a:off x="3130700" y="1273846"/>
              <a:ext cx="0" cy="2011680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173" name="src row"/>
          <p:cNvSpPr/>
          <p:nvPr/>
        </p:nvSpPr>
        <p:spPr>
          <a:xfrm>
            <a:off x="789671" y="2266250"/>
            <a:ext cx="1692634" cy="332391"/>
          </a:xfrm>
          <a:prstGeom prst="rect">
            <a:avLst/>
          </a:prstGeom>
          <a:solidFill>
            <a:srgbClr val="064FBA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81" name="Rectangle 180" hidden="1"/>
          <p:cNvSpPr/>
          <p:nvPr/>
        </p:nvSpPr>
        <p:spPr>
          <a:xfrm>
            <a:off x="842907" y="4125765"/>
            <a:ext cx="1692634" cy="332391"/>
          </a:xfrm>
          <a:prstGeom prst="rect">
            <a:avLst/>
          </a:prstGeom>
          <a:solidFill>
            <a:srgbClr val="064FBA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1" name="ob1"/>
          <p:cNvGrpSpPr/>
          <p:nvPr/>
        </p:nvGrpSpPr>
        <p:grpSpPr>
          <a:xfrm>
            <a:off x="3276600" y="2034348"/>
            <a:ext cx="5486400" cy="1154161"/>
            <a:chOff x="4199236" y="2693817"/>
            <a:chExt cx="5486400" cy="1154161"/>
          </a:xfrm>
        </p:grpSpPr>
        <p:sp>
          <p:nvSpPr>
            <p:cNvPr id="10" name="TextBox 9"/>
            <p:cNvSpPr txBox="1"/>
            <p:nvPr/>
          </p:nvSpPr>
          <p:spPr>
            <a:xfrm>
              <a:off x="4795855" y="2832315"/>
              <a:ext cx="488978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-70" dirty="0" smtClean="0"/>
                <a:t>Bitlines serve as a</a:t>
              </a:r>
              <a:r>
                <a:rPr lang="en-US" sz="3000" spc="-70" dirty="0" smtClean="0">
                  <a:solidFill>
                    <a:srgbClr val="064FBA"/>
                  </a:solidFill>
                </a:rPr>
                <a:t> </a:t>
              </a:r>
              <a:r>
                <a:rPr lang="en-US" sz="3000" b="1" spc="-70" dirty="0" smtClean="0"/>
                <a:t>bus</a:t>
              </a:r>
              <a:r>
                <a:rPr lang="en-US" sz="3000" spc="-70" dirty="0" smtClean="0">
                  <a:solidFill>
                    <a:srgbClr val="064FBA"/>
                  </a:solidFill>
                </a:rPr>
                <a:t> </a:t>
              </a:r>
              <a:r>
                <a:rPr lang="en-US" sz="3000" spc="-70" dirty="0" smtClean="0"/>
                <a:t>that is </a:t>
              </a:r>
              <a:br>
                <a:rPr lang="en-US" sz="3000" spc="-70" dirty="0" smtClean="0"/>
              </a:br>
              <a:r>
                <a:rPr lang="en-US" sz="3000" spc="-70" dirty="0" smtClean="0">
                  <a:solidFill>
                    <a:srgbClr val="064FBA"/>
                  </a:solidFill>
                </a:rPr>
                <a:t>as wide as a row</a:t>
              </a:r>
              <a:endParaRPr lang="en-US" sz="3000" spc="-70" dirty="0">
                <a:solidFill>
                  <a:srgbClr val="064FBA"/>
                </a:solidFill>
              </a:endParaRP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199236" y="2693817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83" name="ob2"/>
          <p:cNvGrpSpPr/>
          <p:nvPr/>
        </p:nvGrpSpPr>
        <p:grpSpPr>
          <a:xfrm>
            <a:off x="3276600" y="3725543"/>
            <a:ext cx="5867400" cy="1015663"/>
            <a:chOff x="4174848" y="2477733"/>
            <a:chExt cx="5867400" cy="1015663"/>
          </a:xfrm>
        </p:grpSpPr>
        <p:sp>
          <p:nvSpPr>
            <p:cNvPr id="185" name="TextBox 184"/>
            <p:cNvSpPr txBox="1"/>
            <p:nvPr/>
          </p:nvSpPr>
          <p:spPr>
            <a:xfrm>
              <a:off x="4772828" y="2477733"/>
              <a:ext cx="52694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spc="-70" dirty="0" smtClean="0"/>
                <a:t>Bitlines</a:t>
              </a:r>
              <a:r>
                <a:rPr lang="en-US" sz="3000" spc="-70" dirty="0" smtClean="0">
                  <a:solidFill>
                    <a:srgbClr val="064FBA"/>
                  </a:solidFill>
                </a:rPr>
                <a:t> </a:t>
              </a:r>
              <a:r>
                <a:rPr lang="en-US" sz="3000" spc="-70" dirty="0"/>
                <a:t>between </a:t>
              </a:r>
              <a:r>
                <a:rPr lang="en-US" sz="3000" spc="-70" dirty="0" smtClean="0"/>
                <a:t>subarrays are</a:t>
              </a:r>
              <a:r>
                <a:rPr lang="en-US" sz="3000" spc="-70" dirty="0" smtClean="0">
                  <a:solidFill>
                    <a:srgbClr val="064FBA"/>
                  </a:solidFill>
                </a:rPr>
                <a:t> close but disconnected</a:t>
              </a:r>
              <a:endParaRPr lang="en-US" sz="3000" spc="-7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4174848" y="2539289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8" name="Rounded Rectangle 117"/>
          <p:cNvSpPr/>
          <p:nvPr/>
        </p:nvSpPr>
        <p:spPr>
          <a:xfrm>
            <a:off x="818336" y="3497501"/>
            <a:ext cx="1702837" cy="551421"/>
          </a:xfrm>
          <a:prstGeom prst="roundRect">
            <a:avLst/>
          </a:prstGeom>
          <a:noFill/>
          <a:ln w="88900">
            <a:solidFill>
              <a:srgbClr val="064FBA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TextBox 398"/>
          <p:cNvSpPr txBox="1"/>
          <p:nvPr/>
        </p:nvSpPr>
        <p:spPr>
          <a:xfrm rot="16200000">
            <a:off x="1729657" y="3890593"/>
            <a:ext cx="26100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</a:rPr>
              <a:t>Internal Data Bus (64b)</a:t>
            </a:r>
          </a:p>
        </p:txBody>
      </p:sp>
    </p:spTree>
    <p:extLst>
      <p:ext uri="{BB962C8B-B14F-4D97-AF65-F5344CB8AC3E}">
        <p14:creationId xmlns:p14="http://schemas.microsoft.com/office/powerpoint/2010/main" val="213920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5.55556E-7 0.1090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3" grpId="1" animBg="1"/>
      <p:bldP spid="173" grpId="2" animBg="1"/>
      <p:bldP spid="173" grpId="3" animBg="1"/>
      <p:bldP spid="173" grpId="4" animBg="1"/>
      <p:bldP spid="1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Low-Cost Interlinked Subarrays (LISA)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29" name="iso1"/>
          <p:cNvGrpSpPr/>
          <p:nvPr/>
        </p:nvGrpSpPr>
        <p:grpSpPr>
          <a:xfrm>
            <a:off x="774997" y="3541187"/>
            <a:ext cx="1648889" cy="467501"/>
            <a:chOff x="1341483" y="3114827"/>
            <a:chExt cx="1648889" cy="467501"/>
          </a:xfrm>
        </p:grpSpPr>
        <p:sp>
          <p:nvSpPr>
            <p:cNvPr id="19" name="iso highlight"/>
            <p:cNvSpPr/>
            <p:nvPr/>
          </p:nvSpPr>
          <p:spPr>
            <a:xfrm>
              <a:off x="1341483" y="3133897"/>
              <a:ext cx="1648889" cy="4484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iso"/>
            <p:cNvGrpSpPr/>
            <p:nvPr/>
          </p:nvGrpSpPr>
          <p:grpSpPr>
            <a:xfrm>
              <a:off x="1466475" y="3114827"/>
              <a:ext cx="1379335" cy="467501"/>
              <a:chOff x="1466475" y="3114827"/>
              <a:chExt cx="1379335" cy="467501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1466475" y="3118824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8" name="Group 107"/>
              <p:cNvGrpSpPr/>
              <p:nvPr/>
            </p:nvGrpSpPr>
            <p:grpSpPr>
              <a:xfrm>
                <a:off x="1883198" y="3119987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6" name="Group 115"/>
              <p:cNvGrpSpPr/>
              <p:nvPr/>
            </p:nvGrpSpPr>
            <p:grpSpPr>
              <a:xfrm>
                <a:off x="2301789" y="3119987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117" name="Straight Connector 116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0" name="Group 119"/>
              <p:cNvGrpSpPr/>
              <p:nvPr/>
            </p:nvGrpSpPr>
            <p:grpSpPr>
              <a:xfrm>
                <a:off x="2714189" y="3114827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bank"/>
          <p:cNvGrpSpPr/>
          <p:nvPr/>
        </p:nvGrpSpPr>
        <p:grpSpPr>
          <a:xfrm>
            <a:off x="533400" y="1893010"/>
            <a:ext cx="2294345" cy="4367307"/>
            <a:chOff x="838200" y="1893010"/>
            <a:chExt cx="2294345" cy="4367307"/>
          </a:xfrm>
        </p:grpSpPr>
        <p:grpSp>
          <p:nvGrpSpPr>
            <p:cNvPr id="122" name="databus"/>
            <p:cNvGrpSpPr/>
            <p:nvPr/>
          </p:nvGrpSpPr>
          <p:grpSpPr>
            <a:xfrm>
              <a:off x="1241232" y="2301228"/>
              <a:ext cx="1891313" cy="3553243"/>
              <a:chOff x="872304" y="2006632"/>
              <a:chExt cx="2460450" cy="3553243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H="1">
                <a:off x="872304" y="4955220"/>
                <a:ext cx="246045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3332754" y="2006632"/>
                <a:ext cx="0" cy="3553243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872304" y="2899674"/>
                <a:ext cx="246045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" name="sa 1"/>
            <p:cNvGrpSpPr/>
            <p:nvPr/>
          </p:nvGrpSpPr>
          <p:grpSpPr>
            <a:xfrm>
              <a:off x="838200" y="1893010"/>
              <a:ext cx="1948113" cy="1689560"/>
              <a:chOff x="2852487" y="2123752"/>
              <a:chExt cx="1948113" cy="1689560"/>
            </a:xfrm>
          </p:grpSpPr>
          <p:grpSp>
            <p:nvGrpSpPr>
              <p:cNvPr id="297" name="Group 296"/>
              <p:cNvGrpSpPr/>
              <p:nvPr/>
            </p:nvGrpSpPr>
            <p:grpSpPr>
              <a:xfrm>
                <a:off x="3348370" y="2123752"/>
                <a:ext cx="1250172" cy="1144705"/>
                <a:chOff x="6856240" y="2176752"/>
                <a:chExt cx="1250172" cy="1588746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856240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7272964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7689688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8106412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4" name="Rounded Rectangle 243"/>
              <p:cNvSpPr/>
              <p:nvPr/>
            </p:nvSpPr>
            <p:spPr>
              <a:xfrm>
                <a:off x="2852487" y="2181102"/>
                <a:ext cx="207022" cy="990597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3059509" y="2331558"/>
                <a:ext cx="1741091" cy="701733"/>
                <a:chOff x="6567379" y="2828598"/>
                <a:chExt cx="2383118" cy="701733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6567379" y="2828598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567379" y="3179465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6567379" y="3524307"/>
                  <a:ext cx="2383118" cy="6024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3" name="Group 282"/>
              <p:cNvGrpSpPr/>
              <p:nvPr/>
            </p:nvGrpSpPr>
            <p:grpSpPr>
              <a:xfrm>
                <a:off x="3203938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89" name="Rounded Rectangle 28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91" name="Rounded Rectangle 29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92" name="Rounded Rectangle 29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86" name="Oval 285"/>
              <p:cNvSpPr/>
              <p:nvPr/>
            </p:nvSpPr>
            <p:spPr>
              <a:xfrm>
                <a:off x="3203938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3203938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203938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273" name="Group 272"/>
              <p:cNvGrpSpPr/>
              <p:nvPr/>
            </p:nvGrpSpPr>
            <p:grpSpPr>
              <a:xfrm>
                <a:off x="3620662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79" name="Rounded Rectangle 27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80" name="Group 27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81" name="Rounded Rectangle 28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82" name="Rounded Rectangle 28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76" name="Oval 275"/>
              <p:cNvSpPr/>
              <p:nvPr/>
            </p:nvSpPr>
            <p:spPr>
              <a:xfrm>
                <a:off x="3620662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620662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3620662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263" name="Group 262"/>
              <p:cNvGrpSpPr/>
              <p:nvPr/>
            </p:nvGrpSpPr>
            <p:grpSpPr>
              <a:xfrm>
                <a:off x="4037386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69" name="Rounded Rectangle 26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70" name="Group 26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71" name="Rounded Rectangle 27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72" name="Rounded Rectangle 27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66" name="Oval 265"/>
              <p:cNvSpPr/>
              <p:nvPr/>
            </p:nvSpPr>
            <p:spPr>
              <a:xfrm>
                <a:off x="4037386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037386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037386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253" name="Group 252"/>
              <p:cNvGrpSpPr/>
              <p:nvPr/>
            </p:nvGrpSpPr>
            <p:grpSpPr>
              <a:xfrm>
                <a:off x="4454110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59" name="Rounded Rectangle 25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61" name="Rounded Rectangle 26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62" name="Rounded Rectangle 26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56" name="Oval 255"/>
              <p:cNvSpPr>
                <a:spLocks noChangeAspect="1"/>
              </p:cNvSpPr>
              <p:nvPr/>
            </p:nvSpPr>
            <p:spPr>
              <a:xfrm>
                <a:off x="4454110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7" name="Oval 256"/>
              <p:cNvSpPr>
                <a:spLocks noChangeAspect="1"/>
              </p:cNvSpPr>
              <p:nvPr/>
            </p:nvSpPr>
            <p:spPr>
              <a:xfrm>
                <a:off x="4454110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8" name="Oval 257"/>
              <p:cNvSpPr>
                <a:spLocks noChangeAspect="1"/>
              </p:cNvSpPr>
              <p:nvPr/>
            </p:nvSpPr>
            <p:spPr>
              <a:xfrm>
                <a:off x="4454110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23" name="sa 2"/>
            <p:cNvGrpSpPr/>
            <p:nvPr/>
          </p:nvGrpSpPr>
          <p:grpSpPr>
            <a:xfrm>
              <a:off x="838200" y="3950175"/>
              <a:ext cx="1948113" cy="1689560"/>
              <a:chOff x="2852487" y="2123752"/>
              <a:chExt cx="1948113" cy="1689560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3348370" y="2123752"/>
                <a:ext cx="1250172" cy="1144705"/>
                <a:chOff x="6856240" y="2176752"/>
                <a:chExt cx="1250172" cy="1588746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856240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7272964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7689688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8106412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9" name="Rounded Rectangle 128"/>
              <p:cNvSpPr/>
              <p:nvPr/>
            </p:nvSpPr>
            <p:spPr>
              <a:xfrm>
                <a:off x="2852487" y="2181102"/>
                <a:ext cx="207022" cy="990597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3059509" y="2331558"/>
                <a:ext cx="1741091" cy="701733"/>
                <a:chOff x="6567379" y="2828598"/>
                <a:chExt cx="2383118" cy="701733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6567379" y="2828598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6567379" y="3179465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6567379" y="3524307"/>
                  <a:ext cx="2383118" cy="6024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3203938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60" name="Rounded Rectangle 159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61" name="Group 160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62" name="Rounded Rectangle 161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63" name="Rounded Rectangle 162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33" name="Oval 132"/>
              <p:cNvSpPr/>
              <p:nvPr/>
            </p:nvSpPr>
            <p:spPr>
              <a:xfrm>
                <a:off x="3203938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203938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203938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3620662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56" name="Rounded Rectangle 15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58" name="Rounded Rectangle 15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59" name="Rounded Rectangle 15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37" name="Oval 136"/>
              <p:cNvSpPr/>
              <p:nvPr/>
            </p:nvSpPr>
            <p:spPr>
              <a:xfrm>
                <a:off x="3620662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620662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620662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4037386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52" name="Rounded Rectangle 151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54" name="Rounded Rectangle 153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55" name="Rounded Rectangle 154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41" name="Oval 140"/>
              <p:cNvSpPr/>
              <p:nvPr/>
            </p:nvSpPr>
            <p:spPr>
              <a:xfrm>
                <a:off x="4037386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037386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037386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4454110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50" name="Rounded Rectangle 149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51" name="Rounded Rectangle 150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4454110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4454110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4454110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 rot="5400000">
              <a:off x="1811370" y="572683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2481137" y="3654883"/>
            <a:ext cx="1557463" cy="136327"/>
          </a:xfrm>
          <a:prstGeom prst="straightConnector1">
            <a:avLst/>
          </a:prstGeom>
          <a:ln w="34925" cap="rnd">
            <a:solidFill>
              <a:schemeClr val="tx2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xplanation"/>
          <p:cNvSpPr txBox="1"/>
          <p:nvPr/>
        </p:nvSpPr>
        <p:spPr>
          <a:xfrm>
            <a:off x="3429000" y="2942973"/>
            <a:ext cx="5158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Interconnect bitlines </a:t>
            </a:r>
            <a:r>
              <a:rPr lang="en-US" sz="2800" dirty="0" smtClean="0"/>
              <a:t>of adjacent subarrays in a bank using </a:t>
            </a:r>
            <a:br>
              <a:rPr lang="en-US" sz="2800" dirty="0" smtClean="0"/>
            </a:br>
            <a:r>
              <a:rPr lang="en-US" sz="2800" b="1" dirty="0" smtClean="0">
                <a:solidFill>
                  <a:schemeClr val="tx2"/>
                </a:solidFill>
              </a:rPr>
              <a:t>isolation transistors (links)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171" name="closed iso3"/>
          <p:cNvGrpSpPr/>
          <p:nvPr/>
        </p:nvGrpSpPr>
        <p:grpSpPr>
          <a:xfrm>
            <a:off x="778444" y="3548620"/>
            <a:ext cx="1648889" cy="463504"/>
            <a:chOff x="6235520" y="3805186"/>
            <a:chExt cx="1648889" cy="463504"/>
          </a:xfrm>
        </p:grpSpPr>
        <p:sp>
          <p:nvSpPr>
            <p:cNvPr id="172" name="iso highlight"/>
            <p:cNvSpPr/>
            <p:nvPr/>
          </p:nvSpPr>
          <p:spPr>
            <a:xfrm>
              <a:off x="6235520" y="3820259"/>
              <a:ext cx="1648889" cy="4484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6489806" y="3805186"/>
              <a:ext cx="2327" cy="462341"/>
              <a:chOff x="2205369" y="3911669"/>
              <a:chExt cx="2327" cy="462341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4" name="Group 173"/>
            <p:cNvGrpSpPr/>
            <p:nvPr/>
          </p:nvGrpSpPr>
          <p:grpSpPr>
            <a:xfrm>
              <a:off x="6906529" y="3806349"/>
              <a:ext cx="2327" cy="462341"/>
              <a:chOff x="2205369" y="3911669"/>
              <a:chExt cx="2327" cy="462341"/>
            </a:xfrm>
          </p:grpSpPr>
          <p:cxnSp>
            <p:nvCxnSpPr>
              <p:cNvPr id="191" name="Straight Connector 190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7323605" y="3806349"/>
              <a:ext cx="2327" cy="462341"/>
              <a:chOff x="2205369" y="3911669"/>
              <a:chExt cx="2327" cy="462341"/>
            </a:xfrm>
          </p:grpSpPr>
          <p:cxnSp>
            <p:nvCxnSpPr>
              <p:cNvPr id="188" name="Straight Connector 187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0" name="Straight Connector 179"/>
            <p:cNvCxnSpPr/>
            <p:nvPr/>
          </p:nvCxnSpPr>
          <p:spPr>
            <a:xfrm>
              <a:off x="6490969" y="3905674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>
              <a:off x="6907692" y="3899642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324768" y="3893610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closed iso1"/>
          <p:cNvGrpSpPr/>
          <p:nvPr/>
        </p:nvGrpSpPr>
        <p:grpSpPr>
          <a:xfrm>
            <a:off x="778443" y="3544105"/>
            <a:ext cx="1648889" cy="467501"/>
            <a:chOff x="6235520" y="3801189"/>
            <a:chExt cx="1648889" cy="467501"/>
          </a:xfrm>
        </p:grpSpPr>
        <p:sp>
          <p:nvSpPr>
            <p:cNvPr id="204" name="iso highlight"/>
            <p:cNvSpPr/>
            <p:nvPr/>
          </p:nvSpPr>
          <p:spPr>
            <a:xfrm>
              <a:off x="6235520" y="3820259"/>
              <a:ext cx="1648889" cy="4484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6489806" y="3805186"/>
              <a:ext cx="2327" cy="462341"/>
              <a:chOff x="2205369" y="3911669"/>
              <a:chExt cx="2327" cy="462341"/>
            </a:xfrm>
          </p:grpSpPr>
          <p:cxnSp>
            <p:nvCxnSpPr>
              <p:cNvPr id="243" name="Straight Connector 242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6" name="Group 205"/>
            <p:cNvGrpSpPr/>
            <p:nvPr/>
          </p:nvGrpSpPr>
          <p:grpSpPr>
            <a:xfrm>
              <a:off x="6906529" y="3806349"/>
              <a:ext cx="2327" cy="462341"/>
              <a:chOff x="2205369" y="3911669"/>
              <a:chExt cx="2327" cy="462341"/>
            </a:xfrm>
          </p:grpSpPr>
          <p:cxnSp>
            <p:nvCxnSpPr>
              <p:cNvPr id="241" name="Straight Connector 240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7" name="Group 206"/>
            <p:cNvGrpSpPr/>
            <p:nvPr/>
          </p:nvGrpSpPr>
          <p:grpSpPr>
            <a:xfrm>
              <a:off x="7323605" y="3806349"/>
              <a:ext cx="2327" cy="462341"/>
              <a:chOff x="2205369" y="3911669"/>
              <a:chExt cx="2327" cy="462341"/>
            </a:xfrm>
          </p:grpSpPr>
          <p:cxnSp>
            <p:nvCxnSpPr>
              <p:cNvPr id="239" name="Straight Connector 238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7737520" y="3801189"/>
              <a:ext cx="2327" cy="462341"/>
              <a:chOff x="2205369" y="3911669"/>
              <a:chExt cx="2327" cy="462341"/>
            </a:xfrm>
          </p:grpSpPr>
          <p:cxnSp>
            <p:nvCxnSpPr>
              <p:cNvPr id="214" name="Straight Connector 213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9" name="Straight Connector 208"/>
            <p:cNvCxnSpPr/>
            <p:nvPr/>
          </p:nvCxnSpPr>
          <p:spPr>
            <a:xfrm>
              <a:off x="6490969" y="3905674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6907692" y="3899642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7324768" y="3893610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7738683" y="3887578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n"/>
          <p:cNvSpPr txBox="1"/>
          <p:nvPr/>
        </p:nvSpPr>
        <p:spPr>
          <a:xfrm>
            <a:off x="2416687" y="3213151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</a:t>
            </a:r>
            <a:endParaRPr lang="en-US" sz="2800" b="1" dirty="0"/>
          </a:p>
        </p:txBody>
      </p:sp>
      <p:pic>
        <p:nvPicPr>
          <p:cNvPr id="250" name="brid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7363">
            <a:off x="393814" y="3204286"/>
            <a:ext cx="2098460" cy="1300042"/>
          </a:xfrm>
          <a:prstGeom prst="rect">
            <a:avLst/>
          </a:prstGeom>
        </p:spPr>
      </p:pic>
      <p:cxnSp>
        <p:nvCxnSpPr>
          <p:cNvPr id="193" name="Straight Connector 192"/>
          <p:cNvCxnSpPr/>
          <p:nvPr/>
        </p:nvCxnSpPr>
        <p:spPr>
          <a:xfrm flipH="1">
            <a:off x="2674224" y="4376523"/>
            <a:ext cx="249581" cy="229599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2855003" y="41504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</a:rPr>
              <a:t>64b</a:t>
            </a:r>
          </a:p>
        </p:txBody>
      </p:sp>
      <p:sp>
        <p:nvSpPr>
          <p:cNvPr id="201" name="8kb"/>
          <p:cNvSpPr txBox="1"/>
          <p:nvPr/>
        </p:nvSpPr>
        <p:spPr>
          <a:xfrm>
            <a:off x="56896" y="349098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8kb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31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1" grpId="0"/>
      <p:bldP spid="20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Low-Cost Interlinked Subarrays (LISA)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14" name="bank"/>
          <p:cNvGrpSpPr/>
          <p:nvPr/>
        </p:nvGrpSpPr>
        <p:grpSpPr>
          <a:xfrm>
            <a:off x="533400" y="1893010"/>
            <a:ext cx="2294345" cy="4367307"/>
            <a:chOff x="838200" y="1893010"/>
            <a:chExt cx="2294345" cy="4367307"/>
          </a:xfrm>
        </p:grpSpPr>
        <p:grpSp>
          <p:nvGrpSpPr>
            <p:cNvPr id="122" name="databus"/>
            <p:cNvGrpSpPr/>
            <p:nvPr/>
          </p:nvGrpSpPr>
          <p:grpSpPr>
            <a:xfrm>
              <a:off x="1241232" y="2301228"/>
              <a:ext cx="1891313" cy="3553243"/>
              <a:chOff x="872304" y="2006632"/>
              <a:chExt cx="2460450" cy="3553243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 flipH="1">
                <a:off x="872304" y="4955220"/>
                <a:ext cx="246045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3332754" y="2006632"/>
                <a:ext cx="0" cy="3553243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triangle" w="lg" len="lg"/>
                <a:tailEnd type="triangle" w="lg" len="lg"/>
              </a:ln>
              <a:effectLst/>
            </p:spPr>
          </p:cxnSp>
          <p:cxnSp>
            <p:nvCxnSpPr>
              <p:cNvPr id="113" name="Straight Connector 112"/>
              <p:cNvCxnSpPr/>
              <p:nvPr/>
            </p:nvCxnSpPr>
            <p:spPr>
              <a:xfrm flipH="1">
                <a:off x="872304" y="2899674"/>
                <a:ext cx="2460450" cy="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5400" cap="flat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7" name="sa 1"/>
            <p:cNvGrpSpPr/>
            <p:nvPr/>
          </p:nvGrpSpPr>
          <p:grpSpPr>
            <a:xfrm>
              <a:off x="838200" y="1893010"/>
              <a:ext cx="1948113" cy="1689560"/>
              <a:chOff x="2852487" y="2123752"/>
              <a:chExt cx="1948113" cy="1689560"/>
            </a:xfrm>
          </p:grpSpPr>
          <p:grpSp>
            <p:nvGrpSpPr>
              <p:cNvPr id="297" name="Group 296"/>
              <p:cNvGrpSpPr/>
              <p:nvPr/>
            </p:nvGrpSpPr>
            <p:grpSpPr>
              <a:xfrm>
                <a:off x="3348370" y="2123752"/>
                <a:ext cx="1250172" cy="1144705"/>
                <a:chOff x="6856240" y="2176752"/>
                <a:chExt cx="1250172" cy="1588746"/>
              </a:xfrm>
            </p:grpSpPr>
            <p:cxnSp>
              <p:nvCxnSpPr>
                <p:cNvPr id="284" name="Straight Connector 283"/>
                <p:cNvCxnSpPr/>
                <p:nvPr/>
              </p:nvCxnSpPr>
              <p:spPr>
                <a:xfrm>
                  <a:off x="6856240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4" name="Straight Connector 273"/>
                <p:cNvCxnSpPr/>
                <p:nvPr/>
              </p:nvCxnSpPr>
              <p:spPr>
                <a:xfrm>
                  <a:off x="7272964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4" name="Straight Connector 263"/>
                <p:cNvCxnSpPr/>
                <p:nvPr/>
              </p:nvCxnSpPr>
              <p:spPr>
                <a:xfrm>
                  <a:off x="7689688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4" name="Straight Connector 253"/>
                <p:cNvCxnSpPr/>
                <p:nvPr/>
              </p:nvCxnSpPr>
              <p:spPr>
                <a:xfrm>
                  <a:off x="8106412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244" name="Rounded Rectangle 243"/>
              <p:cNvSpPr/>
              <p:nvPr/>
            </p:nvSpPr>
            <p:spPr>
              <a:xfrm>
                <a:off x="2852487" y="2181102"/>
                <a:ext cx="207022" cy="990597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15" name="Group 114"/>
              <p:cNvGrpSpPr/>
              <p:nvPr/>
            </p:nvGrpSpPr>
            <p:grpSpPr>
              <a:xfrm>
                <a:off x="3059509" y="2331558"/>
                <a:ext cx="1741091" cy="701733"/>
                <a:chOff x="6567379" y="2828598"/>
                <a:chExt cx="2383118" cy="701733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>
                  <a:off x="6567379" y="2828598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" name="Straight Connector 246"/>
                <p:cNvCxnSpPr/>
                <p:nvPr/>
              </p:nvCxnSpPr>
              <p:spPr>
                <a:xfrm>
                  <a:off x="6567379" y="3179465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" name="Straight Connector 247"/>
                <p:cNvCxnSpPr/>
                <p:nvPr/>
              </p:nvCxnSpPr>
              <p:spPr>
                <a:xfrm flipV="1">
                  <a:off x="6567379" y="3524307"/>
                  <a:ext cx="2383118" cy="6024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283" name="Group 282"/>
              <p:cNvGrpSpPr/>
              <p:nvPr/>
            </p:nvGrpSpPr>
            <p:grpSpPr>
              <a:xfrm>
                <a:off x="3203938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89" name="Rounded Rectangle 28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90" name="Group 28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91" name="Rounded Rectangle 29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92" name="Rounded Rectangle 29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86" name="Oval 285"/>
              <p:cNvSpPr/>
              <p:nvPr/>
            </p:nvSpPr>
            <p:spPr>
              <a:xfrm>
                <a:off x="3203938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87" name="Oval 286"/>
              <p:cNvSpPr/>
              <p:nvPr/>
            </p:nvSpPr>
            <p:spPr>
              <a:xfrm>
                <a:off x="3203938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88" name="Oval 287"/>
              <p:cNvSpPr/>
              <p:nvPr/>
            </p:nvSpPr>
            <p:spPr>
              <a:xfrm>
                <a:off x="3203938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273" name="Group 272"/>
              <p:cNvGrpSpPr/>
              <p:nvPr/>
            </p:nvGrpSpPr>
            <p:grpSpPr>
              <a:xfrm>
                <a:off x="3620662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79" name="Rounded Rectangle 27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80" name="Group 27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81" name="Rounded Rectangle 28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82" name="Rounded Rectangle 28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76" name="Oval 275"/>
              <p:cNvSpPr/>
              <p:nvPr/>
            </p:nvSpPr>
            <p:spPr>
              <a:xfrm>
                <a:off x="3620662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77" name="Oval 276"/>
              <p:cNvSpPr/>
              <p:nvPr/>
            </p:nvSpPr>
            <p:spPr>
              <a:xfrm>
                <a:off x="3620662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78" name="Oval 277"/>
              <p:cNvSpPr/>
              <p:nvPr/>
            </p:nvSpPr>
            <p:spPr>
              <a:xfrm>
                <a:off x="3620662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263" name="Group 262"/>
              <p:cNvGrpSpPr/>
              <p:nvPr/>
            </p:nvGrpSpPr>
            <p:grpSpPr>
              <a:xfrm>
                <a:off x="4037386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69" name="Rounded Rectangle 26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70" name="Group 26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71" name="Rounded Rectangle 27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72" name="Rounded Rectangle 27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66" name="Oval 265"/>
              <p:cNvSpPr/>
              <p:nvPr/>
            </p:nvSpPr>
            <p:spPr>
              <a:xfrm>
                <a:off x="4037386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7" name="Oval 266"/>
              <p:cNvSpPr/>
              <p:nvPr/>
            </p:nvSpPr>
            <p:spPr>
              <a:xfrm>
                <a:off x="4037386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4037386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253" name="Group 252"/>
              <p:cNvGrpSpPr/>
              <p:nvPr/>
            </p:nvGrpSpPr>
            <p:grpSpPr>
              <a:xfrm>
                <a:off x="4454110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259" name="Rounded Rectangle 258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60" name="Group 259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61" name="Rounded Rectangle 260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262" name="Rounded Rectangle 261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256" name="Oval 255"/>
              <p:cNvSpPr>
                <a:spLocks noChangeAspect="1"/>
              </p:cNvSpPr>
              <p:nvPr/>
            </p:nvSpPr>
            <p:spPr>
              <a:xfrm>
                <a:off x="4454110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7" name="Oval 256"/>
              <p:cNvSpPr>
                <a:spLocks noChangeAspect="1"/>
              </p:cNvSpPr>
              <p:nvPr/>
            </p:nvSpPr>
            <p:spPr>
              <a:xfrm>
                <a:off x="4454110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8" name="Oval 257"/>
              <p:cNvSpPr>
                <a:spLocks noChangeAspect="1"/>
              </p:cNvSpPr>
              <p:nvPr/>
            </p:nvSpPr>
            <p:spPr>
              <a:xfrm>
                <a:off x="4454110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23" name="sa 2"/>
            <p:cNvGrpSpPr/>
            <p:nvPr/>
          </p:nvGrpSpPr>
          <p:grpSpPr>
            <a:xfrm>
              <a:off x="838200" y="3950175"/>
              <a:ext cx="1948113" cy="1689560"/>
              <a:chOff x="2852487" y="2123752"/>
              <a:chExt cx="1948113" cy="1689560"/>
            </a:xfrm>
          </p:grpSpPr>
          <p:grpSp>
            <p:nvGrpSpPr>
              <p:cNvPr id="125" name="Group 124"/>
              <p:cNvGrpSpPr/>
              <p:nvPr/>
            </p:nvGrpSpPr>
            <p:grpSpPr>
              <a:xfrm>
                <a:off x="3348370" y="2123752"/>
                <a:ext cx="1250172" cy="1144705"/>
                <a:chOff x="6856240" y="2176752"/>
                <a:chExt cx="1250172" cy="1588746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6856240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7272964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7689688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8106412" y="2176752"/>
                  <a:ext cx="0" cy="1588746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9" name="Rounded Rectangle 128"/>
              <p:cNvSpPr/>
              <p:nvPr/>
            </p:nvSpPr>
            <p:spPr>
              <a:xfrm>
                <a:off x="2852487" y="2181102"/>
                <a:ext cx="207022" cy="990597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30" name="Group 129"/>
              <p:cNvGrpSpPr/>
              <p:nvPr/>
            </p:nvGrpSpPr>
            <p:grpSpPr>
              <a:xfrm>
                <a:off x="3059509" y="2331558"/>
                <a:ext cx="1741091" cy="701733"/>
                <a:chOff x="6567379" y="2828598"/>
                <a:chExt cx="2383118" cy="701733"/>
              </a:xfrm>
            </p:grpSpPr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6567379" y="2828598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6567379" y="3179465"/>
                  <a:ext cx="2383118" cy="0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6567379" y="3524307"/>
                  <a:ext cx="2383118" cy="6024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32" name="Group 131"/>
              <p:cNvGrpSpPr/>
              <p:nvPr/>
            </p:nvGrpSpPr>
            <p:grpSpPr>
              <a:xfrm>
                <a:off x="3203938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60" name="Rounded Rectangle 159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61" name="Group 160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62" name="Rounded Rectangle 161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63" name="Rounded Rectangle 162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33" name="Oval 132"/>
              <p:cNvSpPr/>
              <p:nvPr/>
            </p:nvSpPr>
            <p:spPr>
              <a:xfrm>
                <a:off x="3203938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3203938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3203938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36" name="Group 135"/>
              <p:cNvGrpSpPr/>
              <p:nvPr/>
            </p:nvGrpSpPr>
            <p:grpSpPr>
              <a:xfrm>
                <a:off x="3620662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56" name="Rounded Rectangle 15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57" name="Group 15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58" name="Rounded Rectangle 15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59" name="Rounded Rectangle 15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37" name="Oval 136"/>
              <p:cNvSpPr/>
              <p:nvPr/>
            </p:nvSpPr>
            <p:spPr>
              <a:xfrm>
                <a:off x="3620662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3620662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3620662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40" name="Group 139"/>
              <p:cNvGrpSpPr/>
              <p:nvPr/>
            </p:nvGrpSpPr>
            <p:grpSpPr>
              <a:xfrm>
                <a:off x="4037386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52" name="Rounded Rectangle 151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53" name="Group 152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54" name="Rounded Rectangle 153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55" name="Rounded Rectangle 154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41" name="Oval 140"/>
              <p:cNvSpPr/>
              <p:nvPr/>
            </p:nvSpPr>
            <p:spPr>
              <a:xfrm>
                <a:off x="4037386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4037386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4037386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144" name="Group 143"/>
              <p:cNvGrpSpPr/>
              <p:nvPr/>
            </p:nvGrpSpPr>
            <p:grpSpPr>
              <a:xfrm>
                <a:off x="4454110" y="3268458"/>
                <a:ext cx="288863" cy="544854"/>
                <a:chOff x="7527818" y="3399502"/>
                <a:chExt cx="365760" cy="689898"/>
              </a:xfrm>
            </p:grpSpPr>
            <p:sp>
              <p:nvSpPr>
                <p:cNvPr id="148" name="Rounded Rectangle 147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49" name="Group 148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150" name="Rounded Rectangle 149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S</a:t>
                    </a:r>
                  </a:p>
                </p:txBody>
              </p:sp>
              <p:sp>
                <p:nvSpPr>
                  <p:cNvPr id="151" name="Rounded Rectangle 150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j-lt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4454110" y="2181102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4454110" y="2531969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4454110" y="2882836"/>
                <a:ext cx="288863" cy="288863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202" name="TextBox 201"/>
            <p:cNvSpPr txBox="1"/>
            <p:nvPr/>
          </p:nvSpPr>
          <p:spPr>
            <a:xfrm rot="5400000">
              <a:off x="1811370" y="5726838"/>
              <a:ext cx="543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…</a:t>
              </a:r>
              <a:endParaRPr lang="en-US" sz="2800" dirty="0"/>
            </a:p>
          </p:txBody>
        </p:sp>
      </p:grpSp>
      <p:sp>
        <p:nvSpPr>
          <p:cNvPr id="200" name="punchline" hidden="1"/>
          <p:cNvSpPr/>
          <p:nvPr/>
        </p:nvSpPr>
        <p:spPr>
          <a:xfrm>
            <a:off x="0" y="4634406"/>
            <a:ext cx="9144000" cy="16901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-7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L</a:t>
            </a:r>
            <a:r>
              <a:rPr lang="en-US" sz="3200" spc="-7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ISA forms a </a:t>
            </a:r>
            <a:r>
              <a:rPr lang="en-US" sz="3200" spc="-7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wide </a:t>
            </a:r>
            <a:r>
              <a:rPr lang="en-US" sz="3200" spc="-7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datapath b/w </a:t>
            </a:r>
            <a:r>
              <a:rPr lang="en-US" sz="3200" spc="-7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subarrays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184058" y="1887165"/>
            <a:ext cx="180000" cy="3781672"/>
            <a:chOff x="2184058" y="1887165"/>
            <a:chExt cx="180000" cy="3781672"/>
          </a:xfrm>
        </p:grpSpPr>
        <p:grpSp>
          <p:nvGrpSpPr>
            <p:cNvPr id="10" name="bl_highlight"/>
            <p:cNvGrpSpPr/>
            <p:nvPr/>
          </p:nvGrpSpPr>
          <p:grpSpPr>
            <a:xfrm>
              <a:off x="2279882" y="1887165"/>
              <a:ext cx="8647" cy="3781672"/>
              <a:chOff x="2584682" y="1213355"/>
              <a:chExt cx="8647" cy="3781672"/>
            </a:xfrm>
          </p:grpSpPr>
          <p:cxnSp>
            <p:nvCxnSpPr>
              <p:cNvPr id="197" name="Straight Connector 196"/>
              <p:cNvCxnSpPr/>
              <p:nvPr/>
            </p:nvCxnSpPr>
            <p:spPr>
              <a:xfrm>
                <a:off x="2593329" y="1213355"/>
                <a:ext cx="0" cy="168452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2584682" y="3252380"/>
                <a:ext cx="0" cy="17426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26" name="resisto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058" y="3551648"/>
              <a:ext cx="180000" cy="398572"/>
            </a:xfrm>
            <a:prstGeom prst="rect">
              <a:avLst/>
            </a:prstGeom>
            <a:noFill/>
          </p:spPr>
        </p:pic>
      </p:grpSp>
      <p:cxnSp>
        <p:nvCxnSpPr>
          <p:cNvPr id="193" name="Straight Connector 192"/>
          <p:cNvCxnSpPr/>
          <p:nvPr/>
        </p:nvCxnSpPr>
        <p:spPr>
          <a:xfrm flipH="1">
            <a:off x="2674224" y="4376523"/>
            <a:ext cx="249581" cy="229599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9" name="TextBox 198"/>
          <p:cNvSpPr txBox="1"/>
          <p:nvPr/>
        </p:nvSpPr>
        <p:spPr>
          <a:xfrm>
            <a:off x="2855003" y="41504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</a:rPr>
              <a:t>64b</a:t>
            </a:r>
          </a:p>
        </p:txBody>
      </p:sp>
      <p:sp>
        <p:nvSpPr>
          <p:cNvPr id="201" name="8kb"/>
          <p:cNvSpPr txBox="1"/>
          <p:nvPr/>
        </p:nvSpPr>
        <p:spPr>
          <a:xfrm>
            <a:off x="56896" y="3490982"/>
            <a:ext cx="875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</a:rPr>
              <a:t>8kb</a:t>
            </a:r>
          </a:p>
        </p:txBody>
      </p:sp>
      <p:grpSp>
        <p:nvGrpSpPr>
          <p:cNvPr id="185" name="Group 184"/>
          <p:cNvGrpSpPr/>
          <p:nvPr/>
        </p:nvGrpSpPr>
        <p:grpSpPr>
          <a:xfrm>
            <a:off x="1768668" y="1885008"/>
            <a:ext cx="180000" cy="3781672"/>
            <a:chOff x="2184058" y="1887165"/>
            <a:chExt cx="180000" cy="3781672"/>
          </a:xfrm>
        </p:grpSpPr>
        <p:grpSp>
          <p:nvGrpSpPr>
            <p:cNvPr id="186" name="bl_highlight"/>
            <p:cNvGrpSpPr/>
            <p:nvPr/>
          </p:nvGrpSpPr>
          <p:grpSpPr>
            <a:xfrm>
              <a:off x="2279882" y="1887165"/>
              <a:ext cx="8647" cy="3781672"/>
              <a:chOff x="2584682" y="1213355"/>
              <a:chExt cx="8647" cy="3781672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2593329" y="1213355"/>
                <a:ext cx="0" cy="168452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2584682" y="3252380"/>
                <a:ext cx="0" cy="17426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187" name="resisto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058" y="3551648"/>
              <a:ext cx="180000" cy="398572"/>
            </a:xfrm>
            <a:prstGeom prst="rect">
              <a:avLst/>
            </a:prstGeom>
            <a:noFill/>
          </p:spPr>
        </p:pic>
      </p:grpSp>
      <p:grpSp>
        <p:nvGrpSpPr>
          <p:cNvPr id="215" name="Group 214"/>
          <p:cNvGrpSpPr/>
          <p:nvPr/>
        </p:nvGrpSpPr>
        <p:grpSpPr>
          <a:xfrm>
            <a:off x="1343143" y="1885008"/>
            <a:ext cx="180000" cy="3781672"/>
            <a:chOff x="2184058" y="1887165"/>
            <a:chExt cx="180000" cy="3781672"/>
          </a:xfrm>
        </p:grpSpPr>
        <p:grpSp>
          <p:nvGrpSpPr>
            <p:cNvPr id="216" name="bl_highlight"/>
            <p:cNvGrpSpPr/>
            <p:nvPr/>
          </p:nvGrpSpPr>
          <p:grpSpPr>
            <a:xfrm>
              <a:off x="2279882" y="1887165"/>
              <a:ext cx="8647" cy="3781672"/>
              <a:chOff x="2584682" y="1213355"/>
              <a:chExt cx="8647" cy="3781672"/>
            </a:xfrm>
          </p:grpSpPr>
          <p:cxnSp>
            <p:nvCxnSpPr>
              <p:cNvPr id="218" name="Straight Connector 217"/>
              <p:cNvCxnSpPr/>
              <p:nvPr/>
            </p:nvCxnSpPr>
            <p:spPr>
              <a:xfrm>
                <a:off x="2593329" y="1213355"/>
                <a:ext cx="0" cy="168452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2584682" y="3252380"/>
                <a:ext cx="0" cy="17426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217" name="resisto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058" y="3551648"/>
              <a:ext cx="180000" cy="398572"/>
            </a:xfrm>
            <a:prstGeom prst="rect">
              <a:avLst/>
            </a:prstGeom>
            <a:noFill/>
          </p:spPr>
        </p:pic>
      </p:grpSp>
      <p:grpSp>
        <p:nvGrpSpPr>
          <p:cNvPr id="220" name="Group 219"/>
          <p:cNvGrpSpPr/>
          <p:nvPr/>
        </p:nvGrpSpPr>
        <p:grpSpPr>
          <a:xfrm>
            <a:off x="930483" y="1893010"/>
            <a:ext cx="180000" cy="3781672"/>
            <a:chOff x="2184058" y="1887165"/>
            <a:chExt cx="180000" cy="3781672"/>
          </a:xfrm>
        </p:grpSpPr>
        <p:grpSp>
          <p:nvGrpSpPr>
            <p:cNvPr id="221" name="bl_highlight"/>
            <p:cNvGrpSpPr/>
            <p:nvPr/>
          </p:nvGrpSpPr>
          <p:grpSpPr>
            <a:xfrm>
              <a:off x="2279882" y="1887165"/>
              <a:ext cx="8647" cy="3781672"/>
              <a:chOff x="2584682" y="1213355"/>
              <a:chExt cx="8647" cy="3781672"/>
            </a:xfrm>
          </p:grpSpPr>
          <p:cxnSp>
            <p:nvCxnSpPr>
              <p:cNvPr id="223" name="Straight Connector 222"/>
              <p:cNvCxnSpPr/>
              <p:nvPr/>
            </p:nvCxnSpPr>
            <p:spPr>
              <a:xfrm>
                <a:off x="2593329" y="1213355"/>
                <a:ext cx="0" cy="1684520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2584682" y="3252380"/>
                <a:ext cx="0" cy="17426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762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pic>
          <p:nvPicPr>
            <p:cNvPr id="222" name="resistor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058" y="3551648"/>
              <a:ext cx="180000" cy="398572"/>
            </a:xfrm>
            <a:prstGeom prst="rect">
              <a:avLst/>
            </a:prstGeom>
            <a:noFill/>
          </p:spPr>
        </p:pic>
      </p:grpSp>
      <p:sp>
        <p:nvSpPr>
          <p:cNvPr id="225" name="iso highlight"/>
          <p:cNvSpPr/>
          <p:nvPr/>
        </p:nvSpPr>
        <p:spPr>
          <a:xfrm>
            <a:off x="832624" y="3582640"/>
            <a:ext cx="1648889" cy="44843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n"/>
          <p:cNvSpPr txBox="1"/>
          <p:nvPr/>
        </p:nvSpPr>
        <p:spPr>
          <a:xfrm>
            <a:off x="2416687" y="3213151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ON</a:t>
            </a:r>
            <a:endParaRPr lang="en-US" sz="2800" b="1" dirty="0"/>
          </a:p>
        </p:txBody>
      </p:sp>
      <p:sp>
        <p:nvSpPr>
          <p:cNvPr id="227" name="Content Placeholder 2"/>
          <p:cNvSpPr>
            <a:spLocks noGrp="1"/>
          </p:cNvSpPr>
          <p:nvPr>
            <p:ph idx="1"/>
          </p:nvPr>
        </p:nvSpPr>
        <p:spPr>
          <a:xfrm>
            <a:off x="3279846" y="1884841"/>
            <a:ext cx="5812959" cy="437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Row Buffer Movement (RBM)</a:t>
            </a:r>
            <a:r>
              <a:rPr lang="en-US" dirty="0" smtClean="0"/>
              <a:t>: </a:t>
            </a:r>
            <a:r>
              <a:rPr lang="en-US" sz="2600" dirty="0" smtClean="0"/>
              <a:t>Move a row of data in an activated row buffer to a </a:t>
            </a:r>
            <a:r>
              <a:rPr lang="en-US" sz="2600" dirty="0" err="1" smtClean="0"/>
              <a:t>precharged</a:t>
            </a:r>
            <a:r>
              <a:rPr lang="en-US" sz="2600" dirty="0" smtClean="0"/>
              <a:t> one</a:t>
            </a:r>
          </a:p>
          <a:p>
            <a:pPr indent="-228600"/>
            <a:r>
              <a:rPr lang="en-US" sz="2600" b="1" dirty="0" smtClean="0">
                <a:solidFill>
                  <a:srgbClr val="064FBA"/>
                </a:solidFill>
              </a:rPr>
              <a:t>4KB </a:t>
            </a:r>
            <a:r>
              <a:rPr lang="en-US" sz="2600" b="1" dirty="0">
                <a:solidFill>
                  <a:srgbClr val="064FBA"/>
                </a:solidFill>
              </a:rPr>
              <a:t>data in </a:t>
            </a:r>
            <a:r>
              <a:rPr lang="en-US" sz="2600" b="1" dirty="0" smtClean="0">
                <a:solidFill>
                  <a:srgbClr val="064FBA"/>
                </a:solidFill>
              </a:rPr>
              <a:t>8ns</a:t>
            </a:r>
            <a:r>
              <a:rPr lang="en-US" sz="2600" dirty="0">
                <a:solidFill>
                  <a:srgbClr val="064FBA"/>
                </a:solidFill>
                <a:ea typeface="Cambria Math" panose="02040503050406030204" pitchFamily="18" charset="0"/>
              </a:rPr>
              <a:t/>
            </a:r>
            <a:br>
              <a:rPr lang="en-US" sz="2600" dirty="0">
                <a:solidFill>
                  <a:srgbClr val="064FBA"/>
                </a:solidFill>
                <a:ea typeface="Cambria Math" panose="02040503050406030204" pitchFamily="18" charset="0"/>
              </a:rPr>
            </a:br>
            <a:r>
              <a:rPr lang="en-US" sz="2600" dirty="0">
                <a:solidFill>
                  <a:srgbClr val="064FBA"/>
                </a:solidFill>
                <a:ea typeface="Cambria Math" panose="02040503050406030204" pitchFamily="18" charset="0"/>
              </a:rPr>
              <a:t>→ </a:t>
            </a:r>
            <a:r>
              <a:rPr lang="en-US" sz="2600" b="1" dirty="0">
                <a:solidFill>
                  <a:srgbClr val="064FBA"/>
                </a:solidFill>
                <a:ea typeface="Cambria Math" panose="02040503050406030204" pitchFamily="18" charset="0"/>
              </a:rPr>
              <a:t>500 GB/s, </a:t>
            </a:r>
            <a:r>
              <a:rPr lang="en-US" sz="2600" b="1" dirty="0">
                <a:solidFill>
                  <a:srgbClr val="064FBA"/>
                </a:solidFill>
              </a:rPr>
              <a:t>26x </a:t>
            </a:r>
            <a:r>
              <a:rPr lang="en-US" sz="2600" dirty="0">
                <a:solidFill>
                  <a:srgbClr val="064FBA"/>
                </a:solidFill>
              </a:rPr>
              <a:t>bandwidth of a DDR4-2400 channel</a:t>
            </a:r>
          </a:p>
          <a:p>
            <a:pPr indent="-228600"/>
            <a:r>
              <a:rPr lang="en-US" sz="2600" b="1" dirty="0">
                <a:solidFill>
                  <a:srgbClr val="064FBA"/>
                </a:solidFill>
              </a:rPr>
              <a:t>0.8% </a:t>
            </a:r>
            <a:r>
              <a:rPr lang="en-US" sz="2600" dirty="0">
                <a:solidFill>
                  <a:srgbClr val="064FBA"/>
                </a:solidFill>
              </a:rPr>
              <a:t>DRAM chip area overhead 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228" name="src row"/>
          <p:cNvSpPr/>
          <p:nvPr/>
        </p:nvSpPr>
        <p:spPr>
          <a:xfrm>
            <a:off x="799495" y="3037214"/>
            <a:ext cx="1692634" cy="332391"/>
          </a:xfrm>
          <a:prstGeom prst="rect">
            <a:avLst/>
          </a:prstGeom>
          <a:solidFill>
            <a:srgbClr val="FF0000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29" name="act_bl"/>
          <p:cNvGrpSpPr/>
          <p:nvPr/>
        </p:nvGrpSpPr>
        <p:grpSpPr>
          <a:xfrm>
            <a:off x="1033486" y="1894241"/>
            <a:ext cx="1250172" cy="1144705"/>
            <a:chOff x="7131828" y="2978323"/>
            <a:chExt cx="1250172" cy="1144705"/>
          </a:xfrm>
        </p:grpSpPr>
        <p:cxnSp>
          <p:nvCxnSpPr>
            <p:cNvPr id="230" name="Straight Connector 229"/>
            <p:cNvCxnSpPr/>
            <p:nvPr/>
          </p:nvCxnSpPr>
          <p:spPr>
            <a:xfrm>
              <a:off x="7131828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1" name="Straight Connector 230"/>
            <p:cNvCxnSpPr/>
            <p:nvPr/>
          </p:nvCxnSpPr>
          <p:spPr>
            <a:xfrm>
              <a:off x="7548552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2" name="Straight Connector 231"/>
            <p:cNvCxnSpPr/>
            <p:nvPr/>
          </p:nvCxnSpPr>
          <p:spPr>
            <a:xfrm>
              <a:off x="7965276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/>
            <p:nvPr/>
          </p:nvCxnSpPr>
          <p:spPr>
            <a:xfrm>
              <a:off x="8382000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4" name="charge sharing"/>
          <p:cNvGrpSpPr/>
          <p:nvPr/>
        </p:nvGrpSpPr>
        <p:grpSpPr>
          <a:xfrm>
            <a:off x="1039109" y="3192651"/>
            <a:ext cx="3185593" cy="1007669"/>
            <a:chOff x="3459912" y="3610219"/>
            <a:chExt cx="3185593" cy="1007669"/>
          </a:xfrm>
        </p:grpSpPr>
        <p:grpSp>
          <p:nvGrpSpPr>
            <p:cNvPr id="235" name="act_bl"/>
            <p:cNvGrpSpPr/>
            <p:nvPr/>
          </p:nvGrpSpPr>
          <p:grpSpPr>
            <a:xfrm>
              <a:off x="3459912" y="3808295"/>
              <a:ext cx="1250172" cy="809593"/>
              <a:chOff x="7131828" y="2978323"/>
              <a:chExt cx="1250172" cy="1144705"/>
            </a:xfrm>
          </p:grpSpPr>
          <p:cxnSp>
            <p:nvCxnSpPr>
              <p:cNvPr id="249" name="Straight Connector 248"/>
              <p:cNvCxnSpPr/>
              <p:nvPr/>
            </p:nvCxnSpPr>
            <p:spPr>
              <a:xfrm>
                <a:off x="7131828" y="2978323"/>
                <a:ext cx="0" cy="1144705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rnd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251" name="Straight Connector 250"/>
              <p:cNvCxnSpPr/>
              <p:nvPr/>
            </p:nvCxnSpPr>
            <p:spPr>
              <a:xfrm>
                <a:off x="7548552" y="2978323"/>
                <a:ext cx="0" cy="1144705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rnd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252" name="Straight Connector 251"/>
              <p:cNvCxnSpPr/>
              <p:nvPr/>
            </p:nvCxnSpPr>
            <p:spPr>
              <a:xfrm>
                <a:off x="7965276" y="2978323"/>
                <a:ext cx="0" cy="1144705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rnd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255" name="Straight Connector 254"/>
              <p:cNvCxnSpPr/>
              <p:nvPr/>
            </p:nvCxnSpPr>
            <p:spPr>
              <a:xfrm>
                <a:off x="8382000" y="2978323"/>
                <a:ext cx="0" cy="1144705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57150" cap="rnd" cmpd="sng" algn="ctr">
                <a:solidFill>
                  <a:schemeClr val="accent2"/>
                </a:solidFill>
                <a:prstDash val="solid"/>
                <a:miter lim="800000"/>
                <a:headEnd type="none" w="med" len="med"/>
                <a:tailEnd type="arrow" w="lg" len="lg"/>
              </a:ln>
              <a:effectLst/>
            </p:spPr>
          </p:cxnSp>
        </p:grpSp>
        <p:sp>
          <p:nvSpPr>
            <p:cNvPr id="236" name="TextBox 235"/>
            <p:cNvSpPr txBox="1"/>
            <p:nvPr/>
          </p:nvSpPr>
          <p:spPr>
            <a:xfrm>
              <a:off x="5450178" y="3610219"/>
              <a:ext cx="1195327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 smtClean="0">
                  <a:solidFill>
                    <a:schemeClr val="accent2"/>
                  </a:solidFill>
                </a:rPr>
                <a:t>Charge</a:t>
              </a:r>
            </a:p>
            <a:p>
              <a:r>
                <a:rPr lang="en-US" sz="2800" i="1" dirty="0" smtClean="0">
                  <a:solidFill>
                    <a:schemeClr val="accent2"/>
                  </a:solidFill>
                </a:rPr>
                <a:t>Sharing</a:t>
              </a:r>
              <a:endParaRPr lang="en-US" sz="2800" i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295" name="dst  row"/>
          <p:cNvSpPr/>
          <p:nvPr/>
        </p:nvSpPr>
        <p:spPr>
          <a:xfrm>
            <a:off x="792003" y="5099037"/>
            <a:ext cx="1692634" cy="332391"/>
          </a:xfrm>
          <a:prstGeom prst="rect">
            <a:avLst/>
          </a:prstGeom>
          <a:solidFill>
            <a:srgbClr val="FF0000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96" name="dst_act_bl"/>
          <p:cNvGrpSpPr/>
          <p:nvPr/>
        </p:nvGrpSpPr>
        <p:grpSpPr>
          <a:xfrm>
            <a:off x="1024363" y="3926120"/>
            <a:ext cx="1250172" cy="1144705"/>
            <a:chOff x="7131828" y="2978323"/>
            <a:chExt cx="1250172" cy="1144705"/>
          </a:xfrm>
        </p:grpSpPr>
        <p:cxnSp>
          <p:nvCxnSpPr>
            <p:cNvPr id="298" name="Straight Connector 297"/>
            <p:cNvCxnSpPr/>
            <p:nvPr/>
          </p:nvCxnSpPr>
          <p:spPr>
            <a:xfrm>
              <a:off x="7131828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99" name="Straight Connector 298"/>
            <p:cNvCxnSpPr/>
            <p:nvPr/>
          </p:nvCxnSpPr>
          <p:spPr>
            <a:xfrm>
              <a:off x="7548552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0" name="Straight Connector 299"/>
            <p:cNvCxnSpPr/>
            <p:nvPr/>
          </p:nvCxnSpPr>
          <p:spPr>
            <a:xfrm>
              <a:off x="7965276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301" name="Straight Connector 300"/>
            <p:cNvCxnSpPr/>
            <p:nvPr/>
          </p:nvCxnSpPr>
          <p:spPr>
            <a:xfrm>
              <a:off x="8382000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1755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uiExpand="1" build="p"/>
      <p:bldP spid="228" grpId="0" animBg="1"/>
      <p:bldP spid="29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0176"/>
            <a:ext cx="9144000" cy="2566416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4400" b="1" dirty="0" smtClean="0">
                <a:latin typeface="Futura Medium" charset="0"/>
                <a:ea typeface="Futura Medium" charset="0"/>
                <a:cs typeface="Futura Medium" charset="0"/>
              </a:rPr>
              <a:t>Three New Applications of LISA to Reduce Latency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1"/>
          <p:cNvSpPr txBox="1"/>
          <p:nvPr/>
        </p:nvSpPr>
        <p:spPr>
          <a:xfrm>
            <a:off x="136329" y="3690938"/>
            <a:ext cx="85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 bulk data copy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3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>
                <a:latin typeface="Arial Black" panose="020B0A04020102020204" pitchFamily="34" charset="0"/>
              </a:rPr>
              <a:t>1</a:t>
            </a:r>
            <a:r>
              <a:rPr lang="en-US" sz="3500" dirty="0" smtClean="0">
                <a:latin typeface="+mj-lt"/>
              </a:rPr>
              <a:t>.</a:t>
            </a:r>
            <a:r>
              <a:rPr lang="en-US" sz="3500" dirty="0" smtClean="0"/>
              <a:t> </a:t>
            </a:r>
            <a:r>
              <a:rPr lang="en-US" sz="3500" dirty="0"/>
              <a:t>Rapid Inter-Subarray Copying (RISC)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Goal: </a:t>
            </a:r>
            <a:r>
              <a:rPr lang="en-US" dirty="0" smtClean="0"/>
              <a:t>Efficiently copy a row across subarrays</a:t>
            </a:r>
          </a:p>
          <a:p>
            <a:r>
              <a:rPr lang="en-US" b="1" dirty="0" smtClean="0"/>
              <a:t>Key idea</a:t>
            </a:r>
            <a:r>
              <a:rPr lang="en-US" dirty="0" smtClean="0"/>
              <a:t>: Use </a:t>
            </a:r>
            <a:r>
              <a:rPr lang="en-US" i="1" dirty="0"/>
              <a:t>RBM</a:t>
            </a:r>
            <a:r>
              <a:rPr lang="en-US" dirty="0"/>
              <a:t> to form a new </a:t>
            </a:r>
            <a:r>
              <a:rPr lang="en-US" dirty="0" smtClean="0"/>
              <a:t>command sequence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08" name="iso1"/>
          <p:cNvGrpSpPr/>
          <p:nvPr/>
        </p:nvGrpSpPr>
        <p:grpSpPr>
          <a:xfrm>
            <a:off x="5105400" y="4073652"/>
            <a:ext cx="1648889" cy="467501"/>
            <a:chOff x="1341483" y="3114827"/>
            <a:chExt cx="1648889" cy="467501"/>
          </a:xfrm>
        </p:grpSpPr>
        <p:sp>
          <p:nvSpPr>
            <p:cNvPr id="109" name="iso highlight"/>
            <p:cNvSpPr/>
            <p:nvPr/>
          </p:nvSpPr>
          <p:spPr>
            <a:xfrm>
              <a:off x="1341483" y="3133897"/>
              <a:ext cx="1648889" cy="4484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0" name="iso"/>
            <p:cNvGrpSpPr/>
            <p:nvPr/>
          </p:nvGrpSpPr>
          <p:grpSpPr>
            <a:xfrm>
              <a:off x="1466475" y="3114827"/>
              <a:ext cx="1379335" cy="467501"/>
              <a:chOff x="1466475" y="3114827"/>
              <a:chExt cx="1379335" cy="467501"/>
            </a:xfrm>
          </p:grpSpPr>
          <p:grpSp>
            <p:nvGrpSpPr>
              <p:cNvPr id="111" name="Group 110"/>
              <p:cNvGrpSpPr/>
              <p:nvPr/>
            </p:nvGrpSpPr>
            <p:grpSpPr>
              <a:xfrm>
                <a:off x="1466475" y="3118824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124" name="Straight Connector 123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" name="Group 111"/>
              <p:cNvGrpSpPr/>
              <p:nvPr/>
            </p:nvGrpSpPr>
            <p:grpSpPr>
              <a:xfrm>
                <a:off x="1883198" y="3119987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121" name="Straight Connector 120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oup 112"/>
              <p:cNvGrpSpPr/>
              <p:nvPr/>
            </p:nvGrpSpPr>
            <p:grpSpPr>
              <a:xfrm>
                <a:off x="2301789" y="3119987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118" name="Straight Connector 117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4" name="Group 113"/>
              <p:cNvGrpSpPr/>
              <p:nvPr/>
            </p:nvGrpSpPr>
            <p:grpSpPr>
              <a:xfrm>
                <a:off x="2714189" y="3114827"/>
                <a:ext cx="131621" cy="462341"/>
                <a:chOff x="2076075" y="3911669"/>
                <a:chExt cx="131621" cy="462341"/>
              </a:xfrm>
            </p:grpSpPr>
            <p:cxnSp>
              <p:nvCxnSpPr>
                <p:cNvPr id="115" name="Straight Connector 114"/>
                <p:cNvCxnSpPr/>
                <p:nvPr/>
              </p:nvCxnSpPr>
              <p:spPr>
                <a:xfrm flipH="1" flipV="1">
                  <a:off x="2076075" y="4072843"/>
                  <a:ext cx="129295" cy="248922"/>
                </a:xfrm>
                <a:prstGeom prst="line">
                  <a:avLst/>
                </a:prstGeom>
                <a:ln w="38100" cap="rnd">
                  <a:solidFill>
                    <a:schemeClr val="tx2"/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4" name="subarrays"/>
          <p:cNvGrpSpPr/>
          <p:nvPr/>
        </p:nvGrpSpPr>
        <p:grpSpPr>
          <a:xfrm>
            <a:off x="4863803" y="2256555"/>
            <a:ext cx="3332388" cy="3915645"/>
            <a:chOff x="2964031" y="1964680"/>
            <a:chExt cx="3332388" cy="3915645"/>
          </a:xfrm>
        </p:grpSpPr>
        <p:grpSp>
          <p:nvGrpSpPr>
            <p:cNvPr id="283" name="subarrays"/>
            <p:cNvGrpSpPr/>
            <p:nvPr/>
          </p:nvGrpSpPr>
          <p:grpSpPr>
            <a:xfrm>
              <a:off x="2964031" y="2133600"/>
              <a:ext cx="1948113" cy="3746725"/>
              <a:chOff x="2964031" y="2133600"/>
              <a:chExt cx="1948113" cy="3746725"/>
            </a:xfrm>
          </p:grpSpPr>
          <p:grpSp>
            <p:nvGrpSpPr>
              <p:cNvPr id="10" name="sa 1"/>
              <p:cNvGrpSpPr/>
              <p:nvPr/>
            </p:nvGrpSpPr>
            <p:grpSpPr>
              <a:xfrm>
                <a:off x="2964031" y="2133600"/>
                <a:ext cx="1948113" cy="1689560"/>
                <a:chOff x="2852487" y="2123752"/>
                <a:chExt cx="1948113" cy="168956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348370" y="2123752"/>
                  <a:ext cx="1250172" cy="1144705"/>
                  <a:chOff x="6856240" y="2176752"/>
                  <a:chExt cx="1250172" cy="1588746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6856240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>
                    <a:off x="7272964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7689688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8106412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2" name="Rounded Rectangle 11"/>
                <p:cNvSpPr/>
                <p:nvPr/>
              </p:nvSpPr>
              <p:spPr>
                <a:xfrm>
                  <a:off x="2852487" y="2181102"/>
                  <a:ext cx="207022" cy="990597"/>
                </a:xfrm>
                <a:prstGeom prst="round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3059509" y="2331558"/>
                  <a:ext cx="1741091" cy="701733"/>
                  <a:chOff x="6567379" y="2828598"/>
                  <a:chExt cx="2383118" cy="701733"/>
                </a:xfrm>
              </p:grpSpPr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6567379" y="2828598"/>
                    <a:ext cx="2383118" cy="0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/>
                  <p:nvPr/>
                </p:nvCxnSpPr>
                <p:spPr>
                  <a:xfrm>
                    <a:off x="6567379" y="3179465"/>
                    <a:ext cx="2383118" cy="0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6567379" y="3524307"/>
                    <a:ext cx="2383118" cy="6024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14" name="Group 13"/>
                <p:cNvGrpSpPr/>
                <p:nvPr/>
              </p:nvGrpSpPr>
              <p:grpSpPr>
                <a:xfrm>
                  <a:off x="3203938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42" name="Rounded Rectangle 41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43" name="Group 42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44" name="Rounded Rectangle 43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45" name="Rounded Rectangle 44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15" name="Oval 14"/>
                <p:cNvSpPr/>
                <p:nvPr/>
              </p:nvSpPr>
              <p:spPr>
                <a:xfrm>
                  <a:off x="3203938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203938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3203938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3620662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38" name="Rounded Rectangle 37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39" name="Group 38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40" name="Rounded Rectangle 39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41" name="Rounded Rectangle 40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19" name="Oval 18"/>
                <p:cNvSpPr/>
                <p:nvPr/>
              </p:nvSpPr>
              <p:spPr>
                <a:xfrm>
                  <a:off x="3620662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3620662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620662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2" name="Group 21"/>
                <p:cNvGrpSpPr/>
                <p:nvPr/>
              </p:nvGrpSpPr>
              <p:grpSpPr>
                <a:xfrm>
                  <a:off x="4037386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36" name="Rounded Rectangle 35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37" name="Rounded Rectangle 36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23" name="Oval 22"/>
                <p:cNvSpPr/>
                <p:nvPr/>
              </p:nvSpPr>
              <p:spPr>
                <a:xfrm>
                  <a:off x="4037386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4037386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037386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26" name="Group 25"/>
                <p:cNvGrpSpPr/>
                <p:nvPr/>
              </p:nvGrpSpPr>
              <p:grpSpPr>
                <a:xfrm>
                  <a:off x="4454110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32" name="Rounded Rectangle 31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33" name="Rounded Rectangle 32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27" name="Oval 26"/>
                <p:cNvSpPr>
                  <a:spLocks noChangeAspect="1"/>
                </p:cNvSpPr>
                <p:nvPr/>
              </p:nvSpPr>
              <p:spPr>
                <a:xfrm>
                  <a:off x="4454110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8" name="Oval 27"/>
                <p:cNvSpPr>
                  <a:spLocks noChangeAspect="1"/>
                </p:cNvSpPr>
                <p:nvPr/>
              </p:nvSpPr>
              <p:spPr>
                <a:xfrm>
                  <a:off x="4454110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29" name="Oval 28"/>
                <p:cNvSpPr>
                  <a:spLocks noChangeAspect="1"/>
                </p:cNvSpPr>
                <p:nvPr/>
              </p:nvSpPr>
              <p:spPr>
                <a:xfrm>
                  <a:off x="4454110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53" name="sa 2"/>
              <p:cNvGrpSpPr/>
              <p:nvPr/>
            </p:nvGrpSpPr>
            <p:grpSpPr>
              <a:xfrm>
                <a:off x="2964031" y="4190765"/>
                <a:ext cx="1948113" cy="1689560"/>
                <a:chOff x="2852487" y="2123752"/>
                <a:chExt cx="1948113" cy="1689560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3348370" y="2123752"/>
                  <a:ext cx="1250172" cy="1144705"/>
                  <a:chOff x="6856240" y="2176752"/>
                  <a:chExt cx="1250172" cy="1588746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>
                  <a:xfrm>
                    <a:off x="6856240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>
                  <a:xfrm>
                    <a:off x="7272964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4" name="Straight Connector 93"/>
                  <p:cNvCxnSpPr/>
                  <p:nvPr/>
                </p:nvCxnSpPr>
                <p:spPr>
                  <a:xfrm>
                    <a:off x="7689688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/>
                  <p:nvPr/>
                </p:nvCxnSpPr>
                <p:spPr>
                  <a:xfrm>
                    <a:off x="8106412" y="2176752"/>
                    <a:ext cx="0" cy="1588746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5" name="Rounded Rectangle 54"/>
                <p:cNvSpPr/>
                <p:nvPr/>
              </p:nvSpPr>
              <p:spPr>
                <a:xfrm>
                  <a:off x="2852487" y="2181102"/>
                  <a:ext cx="207022" cy="990597"/>
                </a:xfrm>
                <a:prstGeom prst="roundRect">
                  <a:avLst/>
                </a:prstGeom>
                <a:solidFill>
                  <a:srgbClr val="FFC000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vert="vert270"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56" name="Group 55"/>
                <p:cNvGrpSpPr/>
                <p:nvPr/>
              </p:nvGrpSpPr>
              <p:grpSpPr>
                <a:xfrm>
                  <a:off x="3059509" y="2331558"/>
                  <a:ext cx="1741091" cy="701733"/>
                  <a:chOff x="6567379" y="2828598"/>
                  <a:chExt cx="2383118" cy="701733"/>
                </a:xfrm>
              </p:grpSpPr>
              <p:cxnSp>
                <p:nvCxnSpPr>
                  <p:cNvPr id="89" name="Straight Connector 88"/>
                  <p:cNvCxnSpPr/>
                  <p:nvPr/>
                </p:nvCxnSpPr>
                <p:spPr>
                  <a:xfrm>
                    <a:off x="6567379" y="2828598"/>
                    <a:ext cx="2383118" cy="0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0" name="Straight Connector 89"/>
                  <p:cNvCxnSpPr/>
                  <p:nvPr/>
                </p:nvCxnSpPr>
                <p:spPr>
                  <a:xfrm>
                    <a:off x="6567379" y="3179465"/>
                    <a:ext cx="2383118" cy="0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1" name="Straight Connector 90"/>
                  <p:cNvCxnSpPr/>
                  <p:nvPr/>
                </p:nvCxnSpPr>
                <p:spPr>
                  <a:xfrm flipV="1">
                    <a:off x="6567379" y="3524307"/>
                    <a:ext cx="2383118" cy="6024"/>
                  </a:xfrm>
                  <a:prstGeom prst="line">
                    <a:avLst/>
                  </a:prstGeom>
                  <a:solidFill>
                    <a:sysClr val="window" lastClr="FFFFFF">
                      <a:lumMod val="85000"/>
                    </a:sysClr>
                  </a:solidFill>
                  <a:ln w="28575" cap="flat" cmpd="sng" algn="ctr">
                    <a:solidFill>
                      <a:sysClr val="windowText" lastClr="000000">
                        <a:lumMod val="85000"/>
                        <a:lumOff val="15000"/>
                      </a:sys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03938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85" name="Rounded Rectangle 84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86" name="Group 85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87" name="Rounded Rectangle 86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88" name="Rounded Rectangle 87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58" name="Oval 57"/>
                <p:cNvSpPr/>
                <p:nvPr/>
              </p:nvSpPr>
              <p:spPr>
                <a:xfrm>
                  <a:off x="3203938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03938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3203938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61" name="Group 60"/>
                <p:cNvGrpSpPr/>
                <p:nvPr/>
              </p:nvGrpSpPr>
              <p:grpSpPr>
                <a:xfrm>
                  <a:off x="3620662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81" name="Rounded Rectangle 80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82" name="Group 81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83" name="Rounded Rectangle 82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84" name="Rounded Rectangle 83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62" name="Oval 61"/>
                <p:cNvSpPr/>
                <p:nvPr/>
              </p:nvSpPr>
              <p:spPr>
                <a:xfrm>
                  <a:off x="3620662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3620662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3620662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65" name="Group 64"/>
                <p:cNvGrpSpPr/>
                <p:nvPr/>
              </p:nvGrpSpPr>
              <p:grpSpPr>
                <a:xfrm>
                  <a:off x="4037386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77" name="Rounded Rectangle 76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79" name="Rounded Rectangle 78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80" name="Rounded Rectangle 79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66" name="Oval 65"/>
                <p:cNvSpPr/>
                <p:nvPr/>
              </p:nvSpPr>
              <p:spPr>
                <a:xfrm>
                  <a:off x="4037386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4037386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4037386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grpSp>
              <p:nvGrpSpPr>
                <p:cNvPr id="69" name="Group 68"/>
                <p:cNvGrpSpPr/>
                <p:nvPr/>
              </p:nvGrpSpPr>
              <p:grpSpPr>
                <a:xfrm>
                  <a:off x="4454110" y="3268458"/>
                  <a:ext cx="288863" cy="544854"/>
                  <a:chOff x="7527818" y="3399502"/>
                  <a:chExt cx="365760" cy="689898"/>
                </a:xfrm>
              </p:grpSpPr>
              <p:sp>
                <p:nvSpPr>
                  <p:cNvPr id="73" name="Rounded Rectangle 72"/>
                  <p:cNvSpPr/>
                  <p:nvPr/>
                </p:nvSpPr>
                <p:spPr>
                  <a:xfrm>
                    <a:off x="7527818" y="3399502"/>
                    <a:ext cx="365760" cy="689898"/>
                  </a:xfrm>
                  <a:prstGeom prst="roundRect">
                    <a:avLst/>
                  </a:prstGeom>
                  <a:solidFill>
                    <a:srgbClr val="5B9BD5">
                      <a:lumMod val="60000"/>
                      <a:lumOff val="40000"/>
                    </a:srgbClr>
                  </a:solidFill>
                  <a:ln w="12700" cap="flat" cmpd="sng" algn="ctr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+mj-lt"/>
                    </a:endParaRPr>
                  </a:p>
                </p:txBody>
              </p: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7596548" y="3446841"/>
                    <a:ext cx="228300" cy="595221"/>
                    <a:chOff x="6229860" y="2963660"/>
                    <a:chExt cx="228300" cy="595221"/>
                  </a:xfrm>
                </p:grpSpPr>
                <p:sp>
                  <p:nvSpPr>
                    <p:cNvPr id="75" name="Rounded Rectangle 74"/>
                    <p:cNvSpPr/>
                    <p:nvPr/>
                  </p:nvSpPr>
                  <p:spPr>
                    <a:xfrm>
                      <a:off x="6229860" y="2963660"/>
                      <a:ext cx="228299" cy="297683"/>
                    </a:xfrm>
                    <a:prstGeom prst="roundRect">
                      <a:avLst/>
                    </a:prstGeom>
                    <a:solidFill>
                      <a:srgbClr val="5B9BD5">
                        <a:lumMod val="50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S</a:t>
                      </a:r>
                    </a:p>
                  </p:txBody>
                </p:sp>
                <p:sp>
                  <p:nvSpPr>
                    <p:cNvPr id="76" name="Rounded Rectangle 75"/>
                    <p:cNvSpPr/>
                    <p:nvPr/>
                  </p:nvSpPr>
                  <p:spPr>
                    <a:xfrm>
                      <a:off x="6229861" y="3261198"/>
                      <a:ext cx="228299" cy="297683"/>
                    </a:xfrm>
                    <a:prstGeom prst="roundRect">
                      <a:avLst/>
                    </a:prstGeom>
                    <a:solidFill>
                      <a:srgbClr val="ED7D31">
                        <a:lumMod val="75000"/>
                      </a:srgb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j-lt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70" name="Oval 69"/>
                <p:cNvSpPr>
                  <a:spLocks noChangeAspect="1"/>
                </p:cNvSpPr>
                <p:nvPr/>
              </p:nvSpPr>
              <p:spPr>
                <a:xfrm>
                  <a:off x="4454110" y="2181102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1" name="Oval 70"/>
                <p:cNvSpPr>
                  <a:spLocks noChangeAspect="1"/>
                </p:cNvSpPr>
                <p:nvPr/>
              </p:nvSpPr>
              <p:spPr>
                <a:xfrm>
                  <a:off x="4454110" y="2531969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72" name="Oval 71"/>
                <p:cNvSpPr>
                  <a:spLocks noChangeAspect="1"/>
                </p:cNvSpPr>
                <p:nvPr/>
              </p:nvSpPr>
              <p:spPr>
                <a:xfrm>
                  <a:off x="4454110" y="2882836"/>
                  <a:ext cx="288863" cy="288863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  <p:grpSp>
          <p:nvGrpSpPr>
            <p:cNvPr id="259" name="sa labels"/>
            <p:cNvGrpSpPr/>
            <p:nvPr/>
          </p:nvGrpSpPr>
          <p:grpSpPr>
            <a:xfrm>
              <a:off x="4798188" y="1964680"/>
              <a:ext cx="1498231" cy="2509039"/>
              <a:chOff x="4798188" y="1964680"/>
              <a:chExt cx="1498231" cy="2509039"/>
            </a:xfrm>
          </p:grpSpPr>
          <p:sp>
            <p:nvSpPr>
              <p:cNvPr id="257" name="TextBox 256"/>
              <p:cNvSpPr txBox="1"/>
              <p:nvPr/>
            </p:nvSpPr>
            <p:spPr>
              <a:xfrm>
                <a:off x="4798188" y="1964680"/>
                <a:ext cx="149823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Subarray 1</a:t>
                </a:r>
                <a:endParaRPr lang="en-US" sz="24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4798188" y="4012054"/>
                <a:ext cx="14496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chemeClr val="bg1">
                        <a:lumMod val="50000"/>
                      </a:schemeClr>
                    </a:solidFill>
                  </a:rPr>
                  <a:t>Subarray 2</a:t>
                </a:r>
                <a:endParaRPr lang="en-US" sz="24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48" name="src row buffer"/>
          <p:cNvSpPr/>
          <p:nvPr/>
        </p:nvSpPr>
        <p:spPr>
          <a:xfrm>
            <a:off x="5112037" y="3570616"/>
            <a:ext cx="1692634" cy="332391"/>
          </a:xfrm>
          <a:prstGeom prst="rect">
            <a:avLst/>
          </a:prstGeom>
          <a:solidFill>
            <a:srgbClr val="FF0000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88" name="closed iso"/>
          <p:cNvGrpSpPr/>
          <p:nvPr/>
        </p:nvGrpSpPr>
        <p:grpSpPr>
          <a:xfrm>
            <a:off x="5105399" y="4075820"/>
            <a:ext cx="1648889" cy="467501"/>
            <a:chOff x="6235520" y="3801189"/>
            <a:chExt cx="1648889" cy="467501"/>
          </a:xfrm>
        </p:grpSpPr>
        <p:sp>
          <p:nvSpPr>
            <p:cNvPr id="160" name="iso highlight"/>
            <p:cNvSpPr/>
            <p:nvPr/>
          </p:nvSpPr>
          <p:spPr>
            <a:xfrm>
              <a:off x="6235520" y="3820259"/>
              <a:ext cx="1648889" cy="4484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Group 161"/>
            <p:cNvGrpSpPr/>
            <p:nvPr/>
          </p:nvGrpSpPr>
          <p:grpSpPr>
            <a:xfrm>
              <a:off x="6489806" y="3805186"/>
              <a:ext cx="2327" cy="462341"/>
              <a:chOff x="2205369" y="3911669"/>
              <a:chExt cx="2327" cy="462341"/>
            </a:xfrm>
          </p:grpSpPr>
          <p:cxnSp>
            <p:nvCxnSpPr>
              <p:cNvPr id="176" name="Straight Connector 175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oup 162"/>
            <p:cNvGrpSpPr/>
            <p:nvPr/>
          </p:nvGrpSpPr>
          <p:grpSpPr>
            <a:xfrm>
              <a:off x="6906529" y="3806349"/>
              <a:ext cx="2327" cy="462341"/>
              <a:chOff x="2205369" y="3911669"/>
              <a:chExt cx="2327" cy="462341"/>
            </a:xfrm>
          </p:grpSpPr>
          <p:cxnSp>
            <p:nvCxnSpPr>
              <p:cNvPr id="173" name="Straight Connector 172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oup 163"/>
            <p:cNvGrpSpPr/>
            <p:nvPr/>
          </p:nvGrpSpPr>
          <p:grpSpPr>
            <a:xfrm>
              <a:off x="7323605" y="3806349"/>
              <a:ext cx="2327" cy="462341"/>
              <a:chOff x="2205369" y="3911669"/>
              <a:chExt cx="2327" cy="462341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>
              <a:off x="7737520" y="3801189"/>
              <a:ext cx="2327" cy="462341"/>
              <a:chOff x="2205369" y="3911669"/>
              <a:chExt cx="2327" cy="462341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>
                <a:off x="2206532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flipV="1">
                <a:off x="2205369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2" name="Straight Connector 181"/>
            <p:cNvCxnSpPr/>
            <p:nvPr/>
          </p:nvCxnSpPr>
          <p:spPr>
            <a:xfrm>
              <a:off x="6490969" y="3905674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6907692" y="3899642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>
              <a:off x="7324768" y="3893610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>
              <a:off x="7738683" y="3887578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4" name="src row"/>
          <p:cNvSpPr/>
          <p:nvPr/>
        </p:nvSpPr>
        <p:spPr>
          <a:xfrm>
            <a:off x="5112037" y="2826081"/>
            <a:ext cx="1692634" cy="332391"/>
          </a:xfrm>
          <a:prstGeom prst="rect">
            <a:avLst/>
          </a:prstGeom>
          <a:solidFill>
            <a:srgbClr val="FF0000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17" name="dst  row"/>
          <p:cNvSpPr/>
          <p:nvPr/>
        </p:nvSpPr>
        <p:spPr>
          <a:xfrm>
            <a:off x="5125091" y="4891553"/>
            <a:ext cx="1692634" cy="332391"/>
          </a:xfrm>
          <a:prstGeom prst="rect">
            <a:avLst/>
          </a:prstGeom>
          <a:solidFill>
            <a:srgbClr val="FF0000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18" name="src_act_bl"/>
          <p:cNvGrpSpPr/>
          <p:nvPr/>
        </p:nvGrpSpPr>
        <p:grpSpPr>
          <a:xfrm>
            <a:off x="5359684" y="3065961"/>
            <a:ext cx="1250172" cy="541854"/>
            <a:chOff x="7131828" y="2978323"/>
            <a:chExt cx="1250172" cy="1144705"/>
          </a:xfrm>
        </p:grpSpPr>
        <p:cxnSp>
          <p:nvCxnSpPr>
            <p:cNvPr id="219" name="Straight Connector 218"/>
            <p:cNvCxnSpPr/>
            <p:nvPr/>
          </p:nvCxnSpPr>
          <p:spPr>
            <a:xfrm>
              <a:off x="7131828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  <p:cxnSp>
          <p:nvCxnSpPr>
            <p:cNvPr id="220" name="Straight Connector 219"/>
            <p:cNvCxnSpPr/>
            <p:nvPr/>
          </p:nvCxnSpPr>
          <p:spPr>
            <a:xfrm>
              <a:off x="7548552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  <p:cxnSp>
          <p:nvCxnSpPr>
            <p:cNvPr id="221" name="Straight Connector 220"/>
            <p:cNvCxnSpPr/>
            <p:nvPr/>
          </p:nvCxnSpPr>
          <p:spPr>
            <a:xfrm>
              <a:off x="7965276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  <p:cxnSp>
          <p:nvCxnSpPr>
            <p:cNvPr id="222" name="Straight Connector 221"/>
            <p:cNvCxnSpPr/>
            <p:nvPr/>
          </p:nvCxnSpPr>
          <p:spPr>
            <a:xfrm>
              <a:off x="8382000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</p:grpSp>
      <p:grpSp>
        <p:nvGrpSpPr>
          <p:cNvPr id="223" name="dst_act_bl"/>
          <p:cNvGrpSpPr/>
          <p:nvPr/>
        </p:nvGrpSpPr>
        <p:grpSpPr>
          <a:xfrm flipV="1">
            <a:off x="5357360" y="5122878"/>
            <a:ext cx="1250172" cy="541854"/>
            <a:chOff x="7131828" y="2978323"/>
            <a:chExt cx="1250172" cy="1144705"/>
          </a:xfrm>
        </p:grpSpPr>
        <p:cxnSp>
          <p:nvCxnSpPr>
            <p:cNvPr id="224" name="Straight Connector 223"/>
            <p:cNvCxnSpPr/>
            <p:nvPr/>
          </p:nvCxnSpPr>
          <p:spPr>
            <a:xfrm>
              <a:off x="7131828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  <p:cxnSp>
          <p:nvCxnSpPr>
            <p:cNvPr id="225" name="Straight Connector 224"/>
            <p:cNvCxnSpPr/>
            <p:nvPr/>
          </p:nvCxnSpPr>
          <p:spPr>
            <a:xfrm>
              <a:off x="7548552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  <p:cxnSp>
          <p:nvCxnSpPr>
            <p:cNvPr id="226" name="Straight Connector 225"/>
            <p:cNvCxnSpPr/>
            <p:nvPr/>
          </p:nvCxnSpPr>
          <p:spPr>
            <a:xfrm>
              <a:off x="7965276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  <p:cxnSp>
          <p:nvCxnSpPr>
            <p:cNvPr id="227" name="Straight Connector 226"/>
            <p:cNvCxnSpPr/>
            <p:nvPr/>
          </p:nvCxnSpPr>
          <p:spPr>
            <a:xfrm>
              <a:off x="8382000" y="2978323"/>
              <a:ext cx="0" cy="1144705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76200" cap="flat" cmpd="sng" algn="ctr">
              <a:solidFill>
                <a:schemeClr val="accent2"/>
              </a:solidFill>
              <a:prstDash val="solid"/>
              <a:miter lim="800000"/>
              <a:headEnd type="none" w="med" len="med"/>
              <a:tailEnd type="stealth" w="med" len="lg"/>
            </a:ln>
            <a:effectLst/>
          </p:spPr>
        </p:cxnSp>
      </p:grpSp>
      <p:cxnSp>
        <p:nvCxnSpPr>
          <p:cNvPr id="6" name="Straight Arrow Connector 5"/>
          <p:cNvCxnSpPr>
            <a:endCxn id="12" idx="3"/>
          </p:cNvCxnSpPr>
          <p:nvPr/>
        </p:nvCxnSpPr>
        <p:spPr>
          <a:xfrm flipV="1">
            <a:off x="3379545" y="2978124"/>
            <a:ext cx="1691280" cy="88092"/>
          </a:xfrm>
          <a:prstGeom prst="straightConnector1">
            <a:avLst/>
          </a:prstGeom>
          <a:ln w="34925" cap="rnd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3379545" y="4359287"/>
            <a:ext cx="1725854" cy="0"/>
          </a:xfrm>
          <a:prstGeom prst="straightConnector1">
            <a:avLst/>
          </a:prstGeom>
          <a:ln w="34925" cap="rnd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endCxn id="55" idx="3"/>
          </p:cNvCxnSpPr>
          <p:nvPr/>
        </p:nvCxnSpPr>
        <p:spPr>
          <a:xfrm flipV="1">
            <a:off x="3425742" y="5035289"/>
            <a:ext cx="1645083" cy="323240"/>
          </a:xfrm>
          <a:prstGeom prst="straightConnector1">
            <a:avLst/>
          </a:prstGeom>
          <a:ln w="34925" cap="rnd">
            <a:solidFill>
              <a:schemeClr val="tx2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7" name="act dst"/>
          <p:cNvGrpSpPr/>
          <p:nvPr/>
        </p:nvGrpSpPr>
        <p:grpSpPr>
          <a:xfrm>
            <a:off x="376526" y="5136487"/>
            <a:ext cx="4710119" cy="870523"/>
            <a:chOff x="319870" y="4607859"/>
            <a:chExt cx="4710119" cy="870523"/>
          </a:xfrm>
        </p:grpSpPr>
        <p:sp>
          <p:nvSpPr>
            <p:cNvPr id="213" name="act dst"/>
            <p:cNvSpPr txBox="1"/>
            <p:nvPr/>
          </p:nvSpPr>
          <p:spPr>
            <a:xfrm>
              <a:off x="838200" y="4607859"/>
              <a:ext cx="419178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Activate </a:t>
              </a:r>
              <a:r>
                <a:rPr lang="en-US" sz="2400" dirty="0" err="1" smtClean="0">
                  <a:solidFill>
                    <a:schemeClr val="accent3">
                      <a:lumMod val="50000"/>
                    </a:schemeClr>
                  </a:solidFill>
                </a:rPr>
                <a:t>dst</a:t>
              </a:r>
              <a:r>
                <a:rPr lang="en-US" sz="2400" dirty="0" smtClean="0">
                  <a:solidFill>
                    <a:schemeClr val="accent3">
                      <a:lumMod val="50000"/>
                    </a:schemeClr>
                  </a:solidFill>
                </a:rPr>
                <a:t> row</a:t>
              </a:r>
              <a:r>
                <a:rPr lang="en-US" sz="2400" b="1" dirty="0" smtClean="0">
                  <a:solidFill>
                    <a:srgbClr val="00B050"/>
                  </a:solidFill>
                </a:rPr>
                <a:t/>
              </a:r>
              <a:br>
                <a:rPr lang="en-US" sz="2400" b="1" dirty="0" smtClean="0">
                  <a:solidFill>
                    <a:srgbClr val="00B050"/>
                  </a:solidFill>
                </a:rPr>
              </a:br>
              <a:r>
                <a:rPr lang="en-US" sz="2400" dirty="0" smtClean="0"/>
                <a:t>(write row buffer into </a:t>
              </a:r>
              <a:r>
                <a:rPr lang="en-US" sz="2400" dirty="0" err="1" smtClean="0"/>
                <a:t>dst</a:t>
              </a:r>
              <a:r>
                <a:rPr lang="en-US" sz="2400" dirty="0" smtClean="0"/>
                <a:t> row)</a:t>
              </a:r>
              <a:endParaRPr lang="en-US" sz="2400" dirty="0"/>
            </a:p>
          </p:txBody>
        </p:sp>
        <p:sp>
          <p:nvSpPr>
            <p:cNvPr id="254" name="act dst"/>
            <p:cNvSpPr txBox="1"/>
            <p:nvPr/>
          </p:nvSpPr>
          <p:spPr>
            <a:xfrm>
              <a:off x="319870" y="4647385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28" name="rbm"/>
          <p:cNvGrpSpPr/>
          <p:nvPr/>
        </p:nvGrpSpPr>
        <p:grpSpPr>
          <a:xfrm>
            <a:off x="404860" y="3943320"/>
            <a:ext cx="3241845" cy="830997"/>
            <a:chOff x="348204" y="3414692"/>
            <a:chExt cx="3241845" cy="830997"/>
          </a:xfrm>
        </p:grpSpPr>
        <p:sp>
          <p:nvSpPr>
            <p:cNvPr id="155" name="RBM"/>
            <p:cNvSpPr txBox="1"/>
            <p:nvPr/>
          </p:nvSpPr>
          <p:spPr>
            <a:xfrm>
              <a:off x="838200" y="3574643"/>
              <a:ext cx="275184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RBM </a:t>
              </a:r>
              <a:r>
                <a:rPr lang="en-US" sz="2400" dirty="0" smtClean="0"/>
                <a:t>SA1</a:t>
              </a:r>
              <a:r>
                <a:rPr lang="en-US" sz="2400" dirty="0" smtClean="0">
                  <a:latin typeface="Cambria Math" panose="02040503050406030204" pitchFamily="18" charset="0"/>
                  <a:ea typeface="Cambria Math" panose="02040503050406030204" pitchFamily="18" charset="0"/>
                </a:rPr>
                <a:t>→</a:t>
              </a:r>
              <a:r>
                <a:rPr lang="en-US" sz="2400" dirty="0" smtClean="0"/>
                <a:t>SA2</a:t>
              </a:r>
              <a:endParaRPr lang="en-US" sz="2400" dirty="0"/>
            </a:p>
          </p:txBody>
        </p:sp>
        <p:sp>
          <p:nvSpPr>
            <p:cNvPr id="249" name="RBM"/>
            <p:cNvSpPr txBox="1"/>
            <p:nvPr/>
          </p:nvSpPr>
          <p:spPr>
            <a:xfrm>
              <a:off x="348204" y="3414692"/>
              <a:ext cx="5383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46" name="act src"/>
          <p:cNvGrpSpPr/>
          <p:nvPr/>
        </p:nvGrpSpPr>
        <p:grpSpPr>
          <a:xfrm>
            <a:off x="378674" y="2587427"/>
            <a:ext cx="3047068" cy="830997"/>
            <a:chOff x="322018" y="2058799"/>
            <a:chExt cx="3047068" cy="830997"/>
          </a:xfrm>
        </p:grpSpPr>
        <p:sp>
          <p:nvSpPr>
            <p:cNvPr id="288" name="act src"/>
            <p:cNvSpPr txBox="1"/>
            <p:nvPr/>
          </p:nvSpPr>
          <p:spPr>
            <a:xfrm>
              <a:off x="838200" y="2225526"/>
              <a:ext cx="2530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Activate </a:t>
              </a:r>
              <a:r>
                <a:rPr lang="en-US" sz="2400" dirty="0" err="1" smtClean="0">
                  <a:solidFill>
                    <a:srgbClr val="0070C0"/>
                  </a:solidFill>
                </a:rPr>
                <a:t>src</a:t>
              </a:r>
              <a:r>
                <a:rPr lang="en-US" sz="2400" dirty="0" smtClean="0">
                  <a:solidFill>
                    <a:srgbClr val="0070C0"/>
                  </a:solidFill>
                </a:rPr>
                <a:t> row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45" name="act src"/>
            <p:cNvSpPr txBox="1"/>
            <p:nvPr/>
          </p:nvSpPr>
          <p:spPr>
            <a:xfrm>
              <a:off x="322018" y="2058799"/>
              <a:ext cx="5950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>
                  <a:solidFill>
                    <a:schemeClr val="bg1">
                      <a:lumMod val="50000"/>
                    </a:schemeClr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pic>
        <p:nvPicPr>
          <p:cNvPr id="169" name="Picture 1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861" y="4378805"/>
            <a:ext cx="819205" cy="838911"/>
          </a:xfrm>
          <a:prstGeom prst="rect">
            <a:avLst/>
          </a:prstGeom>
        </p:spPr>
      </p:pic>
      <p:sp>
        <p:nvSpPr>
          <p:cNvPr id="243" name="Text src row"/>
          <p:cNvSpPr txBox="1"/>
          <p:nvPr/>
        </p:nvSpPr>
        <p:spPr>
          <a:xfrm>
            <a:off x="6804671" y="2707272"/>
            <a:ext cx="1139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</a:rPr>
              <a:t>src</a:t>
            </a:r>
            <a:r>
              <a:rPr lang="en-US" sz="2400" dirty="0" smtClean="0">
                <a:solidFill>
                  <a:srgbClr val="0070C0"/>
                </a:solidFill>
              </a:rPr>
              <a:t> row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244" name="Text dst row"/>
          <p:cNvSpPr txBox="1"/>
          <p:nvPr/>
        </p:nvSpPr>
        <p:spPr>
          <a:xfrm>
            <a:off x="6804671" y="4760403"/>
            <a:ext cx="1150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</a:rPr>
              <a:t>dst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</a:rPr>
              <a:t> row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6" name="punchline"/>
          <p:cNvSpPr/>
          <p:nvPr/>
        </p:nvSpPr>
        <p:spPr>
          <a:xfrm>
            <a:off x="0" y="4482006"/>
            <a:ext cx="9144000" cy="16901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 algn="ctr">
              <a:defRPr/>
            </a:pP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Reduces row-copy latency by 9x,</a:t>
            </a:r>
            <a:b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DRAM </a:t>
            </a:r>
            <a:r>
              <a:rPr lang="en-US" sz="320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energy </a:t>
            </a: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by 48x</a:t>
            </a:r>
            <a:endParaRPr lang="en-US" sz="32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172" name="src row buffer"/>
          <p:cNvSpPr/>
          <p:nvPr/>
        </p:nvSpPr>
        <p:spPr>
          <a:xfrm>
            <a:off x="5112037" y="3570566"/>
            <a:ext cx="1692634" cy="332391"/>
          </a:xfrm>
          <a:prstGeom prst="rect">
            <a:avLst/>
          </a:prstGeom>
          <a:solidFill>
            <a:srgbClr val="FF0000">
              <a:alpha val="49000"/>
            </a:srgbClr>
          </a:solidFill>
          <a:ln w="12700" cap="rnd" cmpd="sng" algn="ctr">
            <a:noFill/>
            <a:prstDash val="solid"/>
            <a:round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351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2.5E-6 0.30092 " pathEditMode="relative" rAng="0" ptsTypes="AA">
                                      <p:cBhvr>
                                        <p:cTn id="37" dur="1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046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  <p:bldP spid="148" grpId="1" animBg="1"/>
      <p:bldP spid="214" grpId="0" animBg="1"/>
      <p:bldP spid="217" grpId="0" animBg="1"/>
      <p:bldP spid="243" grpId="0"/>
      <p:bldP spid="244" grpId="0"/>
      <p:bldP spid="166" grpId="0" animBg="1"/>
      <p:bldP spid="1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Cycle-level simulator: </a:t>
            </a:r>
            <a:r>
              <a:rPr lang="en-US" dirty="0" err="1" smtClean="0"/>
              <a:t>Ramulator</a:t>
            </a:r>
            <a:r>
              <a:rPr lang="en-US" dirty="0" smtClean="0"/>
              <a:t>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[Kim+, CAL’15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 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/>
              <a:t>Four out-of-order cores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b="1" dirty="0" smtClean="0"/>
              <a:t>Two DDR3-1600 channels</a:t>
            </a:r>
            <a:endParaRPr lang="en-US" b="1" dirty="0"/>
          </a:p>
          <a:p>
            <a:pPr>
              <a:lnSpc>
                <a:spcPct val="150000"/>
              </a:lnSpc>
            </a:pPr>
            <a:r>
              <a:rPr lang="en-US" dirty="0" smtClean="0"/>
              <a:t>Benchmarks: TPC, STREAM, SPEC2006, </a:t>
            </a:r>
            <a:r>
              <a:rPr lang="en-US" dirty="0" err="1" smtClean="0"/>
              <a:t>DynoGraph</a:t>
            </a:r>
            <a:r>
              <a:rPr lang="en-US" dirty="0" smtClean="0"/>
              <a:t>, random, </a:t>
            </a:r>
            <a:r>
              <a:rPr lang="en-US" dirty="0" err="1"/>
              <a:t>b</a:t>
            </a:r>
            <a:r>
              <a:rPr lang="en-US" dirty="0" err="1" smtClean="0"/>
              <a:t>ootup</a:t>
            </a:r>
            <a:r>
              <a:rPr lang="en-US" dirty="0" smtClean="0"/>
              <a:t>, </a:t>
            </a:r>
            <a:r>
              <a:rPr lang="en-US" dirty="0" err="1" smtClean="0"/>
              <a:t>forkbench</a:t>
            </a:r>
            <a:r>
              <a:rPr lang="en-US" dirty="0" smtClean="0"/>
              <a:t>, </a:t>
            </a:r>
            <a:r>
              <a:rPr lang="en-US" dirty="0"/>
              <a:t>shell </a:t>
            </a:r>
            <a:r>
              <a:rPr lang="en-US" dirty="0" smtClean="0"/>
              <a:t>script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RISC Outperforms Prior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/>
          </p:nvPr>
        </p:nvGraphicFramePr>
        <p:xfrm>
          <a:off x="310244" y="1308375"/>
          <a:ext cx="3904550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9954" y="1662318"/>
            <a:ext cx="2104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[Seshadri+,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MICRO’13]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/>
          </p:nvPr>
        </p:nvGraphicFramePr>
        <p:xfrm>
          <a:off x="4600956" y="1325798"/>
          <a:ext cx="3904488" cy="452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1657965" y="3876538"/>
            <a:ext cx="2442087" cy="0"/>
          </a:xfrm>
          <a:prstGeom prst="line">
            <a:avLst/>
          </a:prstGeom>
          <a:ln w="38100" cap="rnd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66689" y="3856359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2D2D"/>
                </a:solidFill>
                <a:latin typeface="+mj-lt"/>
              </a:rPr>
              <a:t>-24%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031" y="5977365"/>
            <a:ext cx="4991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FF0000"/>
                </a:solidFill>
              </a:rPr>
              <a:t>RowClone</a:t>
            </a:r>
            <a:r>
              <a:rPr lang="en-US" sz="2400" i="1" dirty="0" smtClean="0">
                <a:solidFill>
                  <a:srgbClr val="FF0000"/>
                </a:solidFill>
              </a:rPr>
              <a:t> limits bank-level parallelism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90078" y="2258649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800" kern="0" dirty="0" smtClean="0">
                <a:solidFill>
                  <a:srgbClr val="064FBA"/>
                </a:solidFill>
                <a:latin typeface="+mj-lt"/>
              </a:rPr>
              <a:t>66%</a:t>
            </a:r>
            <a:endParaRPr lang="en-US" sz="2800" kern="0" dirty="0">
              <a:solidFill>
                <a:srgbClr val="064FBA"/>
              </a:solidFill>
              <a:latin typeface="+mj-lt"/>
            </a:endParaRPr>
          </a:p>
        </p:txBody>
      </p:sp>
      <p:grpSp>
        <p:nvGrpSpPr>
          <p:cNvPr id="24" name="chart 2 text"/>
          <p:cNvGrpSpPr/>
          <p:nvPr/>
        </p:nvGrpSpPr>
        <p:grpSpPr>
          <a:xfrm>
            <a:off x="5908034" y="1989818"/>
            <a:ext cx="2442087" cy="1963619"/>
            <a:chOff x="5908034" y="2281643"/>
            <a:chExt cx="2442087" cy="1963619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908034" y="2281643"/>
              <a:ext cx="2442087" cy="0"/>
            </a:xfrm>
            <a:prstGeom prst="line">
              <a:avLst/>
            </a:prstGeom>
            <a:ln w="38100" cap="rnd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7129405" y="3722042"/>
              <a:ext cx="9012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800" kern="0" smtClean="0">
                  <a:solidFill>
                    <a:srgbClr val="064FBA"/>
                  </a:solidFill>
                  <a:latin typeface="+mj-lt"/>
                </a:rPr>
                <a:t>-55</a:t>
              </a:r>
              <a:r>
                <a:rPr lang="en-US" sz="2800" kern="0" dirty="0" smtClean="0">
                  <a:solidFill>
                    <a:srgbClr val="064FBA"/>
                  </a:solidFill>
                  <a:latin typeface="+mj-lt"/>
                </a:rPr>
                <a:t>%</a:t>
              </a:r>
              <a:endParaRPr lang="en-US" sz="2800" kern="0" dirty="0">
                <a:solidFill>
                  <a:srgbClr val="064FBA"/>
                </a:solidFill>
                <a:latin typeface="+mj-l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505431" y="2408680"/>
              <a:ext cx="7216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sz="2800" kern="0" smtClean="0">
                  <a:solidFill>
                    <a:srgbClr val="064FBA"/>
                  </a:solidFill>
                  <a:latin typeface="+mj-lt"/>
                </a:rPr>
                <a:t>-5</a:t>
              </a:r>
              <a:r>
                <a:rPr lang="en-US" sz="2800" kern="0" dirty="0" smtClean="0">
                  <a:solidFill>
                    <a:srgbClr val="064FBA"/>
                  </a:solidFill>
                  <a:latin typeface="+mj-lt"/>
                </a:rPr>
                <a:t>%</a:t>
              </a:r>
              <a:endParaRPr lang="en-US" sz="2800" kern="0" dirty="0">
                <a:solidFill>
                  <a:srgbClr val="064FBA"/>
                </a:solidFill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997901" y="5621388"/>
            <a:ext cx="1737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workloads</a:t>
            </a:r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0506" y="5619586"/>
            <a:ext cx="1737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 workloads</a:t>
            </a:r>
            <a:endParaRPr lang="en-US" sz="2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punchline"/>
          <p:cNvSpPr/>
          <p:nvPr/>
        </p:nvSpPr>
        <p:spPr>
          <a:xfrm>
            <a:off x="0" y="4634406"/>
            <a:ext cx="9144000" cy="169019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228600" algn="ctr">
              <a:defRPr/>
            </a:pPr>
            <a:r>
              <a:rPr lang="en-US" sz="3200" spc="-15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Rapid Inter-Subarray Copying (RISC) using LISA improves system performance</a:t>
            </a:r>
            <a:endParaRPr lang="en-US" sz="3200" spc="-15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0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5" grpId="0"/>
      <p:bldP spid="20" grpId="0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0176"/>
            <a:ext cx="9144000" cy="2566416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4400" b="1" dirty="0" smtClean="0">
                <a:latin typeface="Futura Medium" charset="0"/>
                <a:ea typeface="Futura Medium" charset="0"/>
                <a:cs typeface="Futura Medium" charset="0"/>
              </a:rPr>
              <a:t>Three New Applications of LISA to Reduce Latency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1"/>
          <p:cNvSpPr txBox="1"/>
          <p:nvPr/>
        </p:nvSpPr>
        <p:spPr>
          <a:xfrm>
            <a:off x="136329" y="3690938"/>
            <a:ext cx="85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 bulk data copy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6" name="1"/>
          <p:cNvSpPr txBox="1"/>
          <p:nvPr/>
        </p:nvSpPr>
        <p:spPr>
          <a:xfrm>
            <a:off x="136328" y="4464426"/>
            <a:ext cx="85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US" sz="3200" dirty="0" smtClean="0">
                <a:solidFill>
                  <a:srgbClr val="008F00"/>
                </a:solidFill>
              </a:rPr>
              <a:t> </a:t>
            </a:r>
            <a:r>
              <a:rPr lang="en-US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In-DRAM caching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1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2</a:t>
            </a:r>
            <a:r>
              <a:rPr lang="en-US" dirty="0" smtClean="0">
                <a:latin typeface="+mj-lt"/>
              </a:rPr>
              <a:t>.</a:t>
            </a:r>
            <a:r>
              <a:rPr lang="en-US" dirty="0" smtClean="0"/>
              <a:t> Variable </a:t>
            </a:r>
            <a:r>
              <a:rPr lang="en-US" dirty="0"/>
              <a:t>Latency DRAM (VILLA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06" y="1219200"/>
            <a:ext cx="8534400" cy="5334000"/>
          </a:xfrm>
        </p:spPr>
        <p:txBody>
          <a:bodyPr/>
          <a:lstStyle/>
          <a:p>
            <a:r>
              <a:rPr lang="en-US" b="1" spc="-30" dirty="0" smtClean="0"/>
              <a:t>Goal</a:t>
            </a:r>
            <a:r>
              <a:rPr lang="en-US" spc="-30" dirty="0" smtClean="0"/>
              <a:t>: Reduce access latency with low area overhead</a:t>
            </a:r>
          </a:p>
          <a:p>
            <a:r>
              <a:rPr lang="en-US" b="1" dirty="0" smtClean="0"/>
              <a:t>Motivation</a:t>
            </a:r>
            <a:r>
              <a:rPr lang="en-US" dirty="0" smtClean="0"/>
              <a:t>: Trade-off between area and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5" name="short sa"/>
          <p:cNvGrpSpPr/>
          <p:nvPr/>
        </p:nvGrpSpPr>
        <p:grpSpPr>
          <a:xfrm>
            <a:off x="5896295" y="2913654"/>
            <a:ext cx="1507434" cy="2265048"/>
            <a:chOff x="6553200" y="2702143"/>
            <a:chExt cx="1507434" cy="2265048"/>
          </a:xfrm>
        </p:grpSpPr>
        <p:grpSp>
          <p:nvGrpSpPr>
            <p:cNvPr id="119" name="subarray"/>
            <p:cNvGrpSpPr/>
            <p:nvPr/>
          </p:nvGrpSpPr>
          <p:grpSpPr>
            <a:xfrm>
              <a:off x="6553200" y="2702143"/>
              <a:ext cx="1505702" cy="1079738"/>
              <a:chOff x="5380382" y="2126823"/>
              <a:chExt cx="1588522" cy="1253040"/>
            </a:xfrm>
          </p:grpSpPr>
          <p:sp>
            <p:nvSpPr>
              <p:cNvPr id="163" name="Rounded Rectangle 162"/>
              <p:cNvSpPr/>
              <p:nvPr/>
            </p:nvSpPr>
            <p:spPr>
              <a:xfrm>
                <a:off x="5380382" y="2126823"/>
                <a:ext cx="297844" cy="816398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  <p:cxnSp>
            <p:nvCxnSpPr>
              <p:cNvPr id="164" name="Straight Connector 163"/>
              <p:cNvCxnSpPr>
                <a:endCxn id="170" idx="6"/>
              </p:cNvCxnSpPr>
              <p:nvPr/>
            </p:nvCxnSpPr>
            <p:spPr>
              <a:xfrm flipV="1">
                <a:off x="5678226" y="2316071"/>
                <a:ext cx="1290678" cy="7628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5" name="Straight Connector 164"/>
              <p:cNvCxnSpPr>
                <a:endCxn id="171" idx="6"/>
              </p:cNvCxnSpPr>
              <p:nvPr/>
            </p:nvCxnSpPr>
            <p:spPr>
              <a:xfrm flipV="1">
                <a:off x="5678226" y="2760341"/>
                <a:ext cx="1290678" cy="7628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66" name="Group 165"/>
              <p:cNvGrpSpPr/>
              <p:nvPr/>
            </p:nvGrpSpPr>
            <p:grpSpPr>
              <a:xfrm>
                <a:off x="5861105" y="2133191"/>
                <a:ext cx="365760" cy="1246672"/>
                <a:chOff x="5861105" y="2133191"/>
                <a:chExt cx="365760" cy="1246672"/>
              </a:xfrm>
            </p:grpSpPr>
            <p:sp>
              <p:nvSpPr>
                <p:cNvPr id="172" name="Rounded Rectangle 171"/>
                <p:cNvSpPr/>
                <p:nvPr/>
              </p:nvSpPr>
              <p:spPr>
                <a:xfrm>
                  <a:off x="5861105" y="3065738"/>
                  <a:ext cx="365760" cy="314125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173" name="Straight Connector 172"/>
                <p:cNvCxnSpPr>
                  <a:stCxn id="174" idx="0"/>
                  <a:endCxn id="172" idx="0"/>
                </p:cNvCxnSpPr>
                <p:nvPr/>
              </p:nvCxnSpPr>
              <p:spPr>
                <a:xfrm>
                  <a:off x="6043985" y="2133191"/>
                  <a:ext cx="0" cy="932547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4" name="Oval 173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175" name="Oval 174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</p:grpSp>
          <p:grpSp>
            <p:nvGrpSpPr>
              <p:cNvPr id="167" name="Group 166"/>
              <p:cNvGrpSpPr/>
              <p:nvPr/>
            </p:nvGrpSpPr>
            <p:grpSpPr>
              <a:xfrm>
                <a:off x="6603144" y="2133191"/>
                <a:ext cx="365760" cy="1246672"/>
                <a:chOff x="5861105" y="2133191"/>
                <a:chExt cx="365760" cy="1246672"/>
              </a:xfrm>
            </p:grpSpPr>
            <p:sp>
              <p:nvSpPr>
                <p:cNvPr id="168" name="Rounded Rectangle 167"/>
                <p:cNvSpPr/>
                <p:nvPr/>
              </p:nvSpPr>
              <p:spPr>
                <a:xfrm>
                  <a:off x="5861105" y="3065738"/>
                  <a:ext cx="365760" cy="314125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169" name="Straight Connector 168"/>
                <p:cNvCxnSpPr>
                  <a:stCxn id="170" idx="0"/>
                </p:cNvCxnSpPr>
                <p:nvPr/>
              </p:nvCxnSpPr>
              <p:spPr>
                <a:xfrm>
                  <a:off x="6043985" y="2133191"/>
                  <a:ext cx="0" cy="932547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0" name="Oval 169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171" name="Oval 170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</p:grpSp>
        </p:grpSp>
        <p:grpSp>
          <p:nvGrpSpPr>
            <p:cNvPr id="120" name="subarray"/>
            <p:cNvGrpSpPr/>
            <p:nvPr/>
          </p:nvGrpSpPr>
          <p:grpSpPr>
            <a:xfrm>
              <a:off x="6554932" y="3887453"/>
              <a:ext cx="1505702" cy="1079738"/>
              <a:chOff x="5380382" y="2126823"/>
              <a:chExt cx="1588522" cy="1253040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5380382" y="2126823"/>
                <a:ext cx="297844" cy="816398"/>
              </a:xfrm>
              <a:prstGeom prst="roundRect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vert27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  <p:cxnSp>
            <p:nvCxnSpPr>
              <p:cNvPr id="151" name="Straight Connector 150"/>
              <p:cNvCxnSpPr>
                <a:endCxn id="157" idx="6"/>
              </p:cNvCxnSpPr>
              <p:nvPr/>
            </p:nvCxnSpPr>
            <p:spPr>
              <a:xfrm flipV="1">
                <a:off x="5678226" y="2316071"/>
                <a:ext cx="1290678" cy="7628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52" name="Straight Connector 151"/>
              <p:cNvCxnSpPr>
                <a:endCxn id="158" idx="6"/>
              </p:cNvCxnSpPr>
              <p:nvPr/>
            </p:nvCxnSpPr>
            <p:spPr>
              <a:xfrm flipV="1">
                <a:off x="5678226" y="2760341"/>
                <a:ext cx="1290678" cy="7628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53" name="Group 152"/>
              <p:cNvGrpSpPr/>
              <p:nvPr/>
            </p:nvGrpSpPr>
            <p:grpSpPr>
              <a:xfrm>
                <a:off x="5861105" y="2133191"/>
                <a:ext cx="365760" cy="1246672"/>
                <a:chOff x="5861105" y="2133191"/>
                <a:chExt cx="365760" cy="1246672"/>
              </a:xfrm>
            </p:grpSpPr>
            <p:sp>
              <p:nvSpPr>
                <p:cNvPr id="159" name="Rounded Rectangle 158"/>
                <p:cNvSpPr/>
                <p:nvPr/>
              </p:nvSpPr>
              <p:spPr>
                <a:xfrm>
                  <a:off x="5861105" y="3065738"/>
                  <a:ext cx="365760" cy="314125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160" name="Straight Connector 159"/>
                <p:cNvCxnSpPr>
                  <a:stCxn id="161" idx="0"/>
                  <a:endCxn id="159" idx="0"/>
                </p:cNvCxnSpPr>
                <p:nvPr/>
              </p:nvCxnSpPr>
              <p:spPr>
                <a:xfrm>
                  <a:off x="6043985" y="2133191"/>
                  <a:ext cx="0" cy="932547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61" name="Oval 160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162" name="Oval 161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</p:grpSp>
          <p:grpSp>
            <p:nvGrpSpPr>
              <p:cNvPr id="154" name="Group 153"/>
              <p:cNvGrpSpPr/>
              <p:nvPr/>
            </p:nvGrpSpPr>
            <p:grpSpPr>
              <a:xfrm>
                <a:off x="6603144" y="2133191"/>
                <a:ext cx="365760" cy="1246672"/>
                <a:chOff x="5861105" y="2133191"/>
                <a:chExt cx="365760" cy="1246672"/>
              </a:xfrm>
            </p:grpSpPr>
            <p:sp>
              <p:nvSpPr>
                <p:cNvPr id="155" name="Rounded Rectangle 154"/>
                <p:cNvSpPr/>
                <p:nvPr/>
              </p:nvSpPr>
              <p:spPr>
                <a:xfrm>
                  <a:off x="5861105" y="3065738"/>
                  <a:ext cx="365760" cy="314125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7" idx="0"/>
                </p:cNvCxnSpPr>
                <p:nvPr/>
              </p:nvCxnSpPr>
              <p:spPr>
                <a:xfrm>
                  <a:off x="6043985" y="2133191"/>
                  <a:ext cx="0" cy="932547"/>
                </a:xfrm>
                <a:prstGeom prst="lin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28575" cap="flat" cmpd="sng" algn="ctr">
                  <a:solidFill>
                    <a:sysClr val="windowText" lastClr="000000">
                      <a:lumMod val="85000"/>
                      <a:lumOff val="15000"/>
                    </a:sys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7" name="Oval 156"/>
                <p:cNvSpPr/>
                <p:nvPr/>
              </p:nvSpPr>
              <p:spPr>
                <a:xfrm>
                  <a:off x="5861105" y="213319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5861105" y="2577461"/>
                  <a:ext cx="365760" cy="365760"/>
                </a:xfrm>
                <a:prstGeom prst="ellipse">
                  <a:avLst/>
                </a:prstGeom>
                <a:solidFill>
                  <a:sysClr val="window" lastClr="FFFFFF">
                    <a:lumMod val="85000"/>
                  </a:sysClr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</a:endParaRPr>
                </a:p>
              </p:txBody>
            </p:sp>
          </p:grpSp>
        </p:grpSp>
      </p:grpSp>
      <p:grpSp>
        <p:nvGrpSpPr>
          <p:cNvPr id="177" name="long sa"/>
          <p:cNvGrpSpPr/>
          <p:nvPr/>
        </p:nvGrpSpPr>
        <p:grpSpPr>
          <a:xfrm>
            <a:off x="1023297" y="2913654"/>
            <a:ext cx="1407109" cy="1891365"/>
            <a:chOff x="5380382" y="1244651"/>
            <a:chExt cx="1588522" cy="2135212"/>
          </a:xfrm>
        </p:grpSpPr>
        <p:sp>
          <p:nvSpPr>
            <p:cNvPr id="199" name="Rounded Rectangle 198"/>
            <p:cNvSpPr/>
            <p:nvPr/>
          </p:nvSpPr>
          <p:spPr>
            <a:xfrm>
              <a:off x="5380382" y="1251019"/>
              <a:ext cx="297844" cy="1692202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200" name="Straight Connector 199"/>
            <p:cNvCxnSpPr>
              <a:endCxn id="208" idx="6"/>
            </p:cNvCxnSpPr>
            <p:nvPr/>
          </p:nvCxnSpPr>
          <p:spPr>
            <a:xfrm flipV="1">
              <a:off x="5676802" y="1427531"/>
              <a:ext cx="1292102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>
              <a:endCxn id="209" idx="6"/>
            </p:cNvCxnSpPr>
            <p:nvPr/>
          </p:nvCxnSpPr>
          <p:spPr>
            <a:xfrm flipV="1">
              <a:off x="5678226" y="1871801"/>
              <a:ext cx="1290678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>
              <a:endCxn id="210" idx="6"/>
            </p:cNvCxnSpPr>
            <p:nvPr/>
          </p:nvCxnSpPr>
          <p:spPr>
            <a:xfrm flipV="1">
              <a:off x="5678226" y="2316071"/>
              <a:ext cx="1290678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>
              <a:endCxn id="211" idx="6"/>
            </p:cNvCxnSpPr>
            <p:nvPr/>
          </p:nvCxnSpPr>
          <p:spPr>
            <a:xfrm flipV="1">
              <a:off x="5678226" y="2760341"/>
              <a:ext cx="1290678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04" name="Group 203"/>
            <p:cNvGrpSpPr/>
            <p:nvPr/>
          </p:nvGrpSpPr>
          <p:grpSpPr>
            <a:xfrm>
              <a:off x="5861105" y="1244651"/>
              <a:ext cx="365760" cy="2135212"/>
              <a:chOff x="5861105" y="1244651"/>
              <a:chExt cx="365760" cy="2135212"/>
            </a:xfrm>
          </p:grpSpPr>
          <p:sp>
            <p:nvSpPr>
              <p:cNvPr id="212" name="Rounded Rectangle 211"/>
              <p:cNvSpPr/>
              <p:nvPr/>
            </p:nvSpPr>
            <p:spPr>
              <a:xfrm>
                <a:off x="5861105" y="3065738"/>
                <a:ext cx="365760" cy="314125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13" name="Straight Connector 212"/>
              <p:cNvCxnSpPr>
                <a:stCxn id="214" idx="0"/>
                <a:endCxn id="212" idx="0"/>
              </p:cNvCxnSpPr>
              <p:nvPr/>
            </p:nvCxnSpPr>
            <p:spPr>
              <a:xfrm>
                <a:off x="6043985" y="1244651"/>
                <a:ext cx="0" cy="182108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4" name="Oval 213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5" name="Oval 214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6" name="Oval 215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7" name="Oval 216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205" name="Group 204"/>
            <p:cNvGrpSpPr/>
            <p:nvPr/>
          </p:nvGrpSpPr>
          <p:grpSpPr>
            <a:xfrm>
              <a:off x="6603144" y="1244651"/>
              <a:ext cx="365760" cy="2135212"/>
              <a:chOff x="5861105" y="1244651"/>
              <a:chExt cx="365760" cy="2135212"/>
            </a:xfrm>
          </p:grpSpPr>
          <p:sp>
            <p:nvSpPr>
              <p:cNvPr id="206" name="Rounded Rectangle 205"/>
              <p:cNvSpPr/>
              <p:nvPr/>
            </p:nvSpPr>
            <p:spPr>
              <a:xfrm>
                <a:off x="5861105" y="3065738"/>
                <a:ext cx="365760" cy="314125"/>
              </a:xfrm>
              <a:prstGeom prst="roundRect">
                <a:avLst/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cxnSp>
            <p:nvCxnSpPr>
              <p:cNvPr id="207" name="Straight Connector 206"/>
              <p:cNvCxnSpPr>
                <a:stCxn id="208" idx="0"/>
                <a:endCxn id="206" idx="0"/>
              </p:cNvCxnSpPr>
              <p:nvPr/>
            </p:nvCxnSpPr>
            <p:spPr>
              <a:xfrm>
                <a:off x="6043985" y="1244651"/>
                <a:ext cx="0" cy="182108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8" name="Oval 207"/>
              <p:cNvSpPr/>
              <p:nvPr/>
            </p:nvSpPr>
            <p:spPr>
              <a:xfrm>
                <a:off x="5861105" y="124465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5861105" y="168892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0" name="Oval 209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11" name="Oval 210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sp>
        <p:nvSpPr>
          <p:cNvPr id="218" name="Content Placeholder 2"/>
          <p:cNvSpPr txBox="1">
            <a:spLocks/>
          </p:cNvSpPr>
          <p:nvPr/>
        </p:nvSpPr>
        <p:spPr>
          <a:xfrm>
            <a:off x="4737413" y="5847980"/>
            <a:ext cx="3949387" cy="5083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</a:rPr>
              <a:t>High area overhead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1022403" y="2310991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64FBA"/>
                </a:solidFill>
              </a:rPr>
              <a:t>Long </a:t>
            </a:r>
            <a:r>
              <a:rPr lang="en-US" sz="2400" dirty="0" err="1" smtClean="0">
                <a:solidFill>
                  <a:srgbClr val="064FBA"/>
                </a:solidFill>
              </a:rPr>
              <a:t>Bitline</a:t>
            </a:r>
            <a:r>
              <a:rPr lang="en-US" sz="2400" dirty="0" smtClean="0">
                <a:solidFill>
                  <a:srgbClr val="064FBA"/>
                </a:solidFill>
              </a:rPr>
              <a:t> </a:t>
            </a:r>
            <a:endParaRPr lang="en-US" sz="2400" dirty="0">
              <a:solidFill>
                <a:srgbClr val="064FBA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5751464" y="2310991"/>
            <a:ext cx="1829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64FBA"/>
                </a:solidFill>
              </a:rPr>
              <a:t>Short </a:t>
            </a:r>
            <a:r>
              <a:rPr lang="en-US" sz="2400" dirty="0" err="1" smtClean="0">
                <a:solidFill>
                  <a:srgbClr val="064FBA"/>
                </a:solidFill>
              </a:rPr>
              <a:t>Bitline</a:t>
            </a:r>
            <a:r>
              <a:rPr lang="en-US" sz="2400" dirty="0" smtClean="0">
                <a:solidFill>
                  <a:srgbClr val="064FBA"/>
                </a:solidFill>
              </a:rPr>
              <a:t> </a:t>
            </a:r>
            <a:endParaRPr lang="en-US" sz="2400" dirty="0">
              <a:solidFill>
                <a:srgbClr val="064FBA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268411" y="3075649"/>
            <a:ext cx="0" cy="1451119"/>
          </a:xfrm>
          <a:prstGeom prst="line">
            <a:avLst/>
          </a:prstGeom>
          <a:ln w="101600" cap="rnd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522298" y="3063101"/>
            <a:ext cx="20809" cy="1841035"/>
            <a:chOff x="6522298" y="3063101"/>
            <a:chExt cx="20809" cy="1841035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6522298" y="3063101"/>
              <a:ext cx="0" cy="659611"/>
            </a:xfrm>
            <a:prstGeom prst="line">
              <a:avLst/>
            </a:prstGeom>
            <a:ln w="101600" cap="rnd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6543107" y="4244525"/>
              <a:ext cx="0" cy="659611"/>
            </a:xfrm>
            <a:prstGeom prst="line">
              <a:avLst/>
            </a:prstGeom>
            <a:ln w="101600" cap="rnd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960338" y="5223204"/>
            <a:ext cx="1866793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</a:rPr>
              <a:t>High latency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004054" y="5223204"/>
            <a:ext cx="1750607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i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Low </a:t>
            </a:r>
            <a:r>
              <a:rPr lang="en-US" sz="2800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latency</a:t>
            </a:r>
            <a:endParaRPr lang="en-US" sz="2800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412346" y="2945701"/>
            <a:ext cx="3992113" cy="2145588"/>
            <a:chOff x="2412346" y="2945701"/>
            <a:chExt cx="3992113" cy="2145588"/>
          </a:xfrm>
        </p:grpSpPr>
        <p:sp>
          <p:nvSpPr>
            <p:cNvPr id="225" name="Content Placeholder 2"/>
            <p:cNvSpPr txBox="1">
              <a:spLocks/>
            </p:cNvSpPr>
            <p:nvPr/>
          </p:nvSpPr>
          <p:spPr>
            <a:xfrm>
              <a:off x="2412346" y="4235176"/>
              <a:ext cx="3388853" cy="85611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Wingdings" panose="05000000000000000000" pitchFamily="2" charset="2"/>
                <a:buChar char="§"/>
                <a:defRPr sz="2800" kern="120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Wingdings" panose="05000000000000000000" pitchFamily="2" charset="2"/>
                <a:buChar char="Ø"/>
                <a:defRPr sz="2000" kern="120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marR="0" lvl="1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800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  <a:ea typeface="Cambria Math" panose="02040503050406030204" pitchFamily="18" charset="0"/>
                  <a:cs typeface="Tw Cen MT"/>
                </a:rPr>
                <a:t>Low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cs typeface="Tw Cen MT"/>
                </a:rPr>
                <a:t>er</a:t>
              </a: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+mj-lt"/>
                  <a:ea typeface="Cambria Math" panose="02040503050406030204" pitchFamily="18" charset="0"/>
                  <a:cs typeface="Tw Cen MT"/>
                </a:rPr>
                <a:t> </a:t>
              </a:r>
              <a:r>
                <a:rPr kumimoji="0" lang="en-US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accent3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resistance and capacitance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535065" y="2945701"/>
              <a:ext cx="3869394" cy="1701747"/>
              <a:chOff x="3526853" y="1479832"/>
              <a:chExt cx="6407213" cy="1701747"/>
            </a:xfrm>
          </p:grpSpPr>
          <p:grpSp>
            <p:nvGrpSpPr>
              <p:cNvPr id="83" name="Group 82"/>
              <p:cNvGrpSpPr/>
              <p:nvPr/>
            </p:nvGrpSpPr>
            <p:grpSpPr>
              <a:xfrm>
                <a:off x="3526853" y="1479832"/>
                <a:ext cx="6213568" cy="1701747"/>
                <a:chOff x="3526853" y="1479832"/>
                <a:chExt cx="6213568" cy="1701747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 flipV="1">
                  <a:off x="3724004" y="1820387"/>
                  <a:ext cx="6016417" cy="560710"/>
                </a:xfrm>
                <a:prstGeom prst="straightConnector1">
                  <a:avLst/>
                </a:prstGeom>
                <a:noFill/>
                <a:ln w="76200" cap="rnd" cmpd="sng" algn="ctr">
                  <a:solidFill>
                    <a:schemeClr val="accent3">
                      <a:lumMod val="50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87" name="Left Bracket 86"/>
                <p:cNvSpPr/>
                <p:nvPr/>
              </p:nvSpPr>
              <p:spPr>
                <a:xfrm flipH="1">
                  <a:off x="3526853" y="1479832"/>
                  <a:ext cx="69401" cy="1701747"/>
                </a:xfrm>
                <a:prstGeom prst="leftBracket">
                  <a:avLst/>
                </a:prstGeom>
                <a:noFill/>
                <a:ln w="28575" cap="flat" cmpd="sng" algn="ctr">
                  <a:solidFill>
                    <a:schemeClr val="accent3">
                      <a:lumMod val="75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cxnSp>
            <p:nvCxnSpPr>
              <p:cNvPr id="85" name="Straight Arrow Connector 84"/>
              <p:cNvCxnSpPr>
                <a:endCxn id="161" idx="3"/>
              </p:cNvCxnSpPr>
              <p:nvPr/>
            </p:nvCxnSpPr>
            <p:spPr>
              <a:xfrm>
                <a:off x="3677117" y="2493691"/>
                <a:ext cx="6256949" cy="413909"/>
              </a:xfrm>
              <a:prstGeom prst="straightConnector1">
                <a:avLst/>
              </a:prstGeom>
              <a:noFill/>
              <a:ln w="76200" cap="rnd" cmpd="sng" algn="ctr">
                <a:solidFill>
                  <a:schemeClr val="accent3">
                    <a:lumMod val="50000"/>
                  </a:schemeClr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grpSp>
        <p:nvGrpSpPr>
          <p:cNvPr id="244" name="redbox"/>
          <p:cNvGrpSpPr/>
          <p:nvPr/>
        </p:nvGrpSpPr>
        <p:grpSpPr>
          <a:xfrm>
            <a:off x="5730836" y="4012325"/>
            <a:ext cx="1784041" cy="1834290"/>
            <a:chOff x="6396692" y="2906282"/>
            <a:chExt cx="1784041" cy="1834290"/>
          </a:xfrm>
        </p:grpSpPr>
        <p:cxnSp>
          <p:nvCxnSpPr>
            <p:cNvPr id="234" name="Straight Arrow Connector 233"/>
            <p:cNvCxnSpPr/>
            <p:nvPr/>
          </p:nvCxnSpPr>
          <p:spPr>
            <a:xfrm flipV="1">
              <a:off x="6396692" y="3938762"/>
              <a:ext cx="534001" cy="801810"/>
            </a:xfrm>
            <a:prstGeom prst="straightConnector1">
              <a:avLst/>
            </a:prstGeom>
            <a:ln w="76200" cap="rnd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Freeform 240"/>
            <p:cNvSpPr/>
            <p:nvPr/>
          </p:nvSpPr>
          <p:spPr>
            <a:xfrm>
              <a:off x="6475758" y="2906282"/>
              <a:ext cx="1704975" cy="1209675"/>
            </a:xfrm>
            <a:custGeom>
              <a:avLst/>
              <a:gdLst>
                <a:gd name="connsiteX0" fmla="*/ 4763 w 1704975"/>
                <a:gd name="connsiteY0" fmla="*/ 0 h 1209675"/>
                <a:gd name="connsiteX1" fmla="*/ 409575 w 1704975"/>
                <a:gd name="connsiteY1" fmla="*/ 0 h 1209675"/>
                <a:gd name="connsiteX2" fmla="*/ 409575 w 1704975"/>
                <a:gd name="connsiteY2" fmla="*/ 814388 h 1209675"/>
                <a:gd name="connsiteX3" fmla="*/ 1704975 w 1704975"/>
                <a:gd name="connsiteY3" fmla="*/ 814388 h 1209675"/>
                <a:gd name="connsiteX4" fmla="*/ 1704975 w 1704975"/>
                <a:gd name="connsiteY4" fmla="*/ 1209675 h 1209675"/>
                <a:gd name="connsiteX5" fmla="*/ 0 w 1704975"/>
                <a:gd name="connsiteY5" fmla="*/ 1209675 h 1209675"/>
                <a:gd name="connsiteX6" fmla="*/ 4763 w 1704975"/>
                <a:gd name="connsiteY6" fmla="*/ 0 h 1209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04975" h="1209675">
                  <a:moveTo>
                    <a:pt x="4763" y="0"/>
                  </a:moveTo>
                  <a:lnTo>
                    <a:pt x="409575" y="0"/>
                  </a:lnTo>
                  <a:lnTo>
                    <a:pt x="409575" y="814388"/>
                  </a:lnTo>
                  <a:lnTo>
                    <a:pt x="1704975" y="814388"/>
                  </a:lnTo>
                  <a:lnTo>
                    <a:pt x="1704975" y="1209675"/>
                  </a:lnTo>
                  <a:lnTo>
                    <a:pt x="0" y="1209675"/>
                  </a:lnTo>
                  <a:cubicBezTo>
                    <a:pt x="1588" y="806450"/>
                    <a:pt x="3175" y="403225"/>
                    <a:pt x="4763" y="0"/>
                  </a:cubicBezTo>
                  <a:close/>
                </a:path>
              </a:pathLst>
            </a:custGeom>
            <a:solidFill>
              <a:srgbClr val="FF0000">
                <a:alpha val="15000"/>
              </a:srgbClr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3289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build="p"/>
      <p:bldP spid="231" grpId="0"/>
      <p:bldP spid="232" grpId="0"/>
      <p:bldP spid="80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341" y="2721114"/>
            <a:ext cx="8243347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Futura Medium" charset="0"/>
                <a:ea typeface="Futura Medium" charset="0"/>
                <a:cs typeface="Futura Medium" charset="0"/>
              </a:rPr>
              <a:t>PROBLEM</a:t>
            </a:r>
            <a:endParaRPr lang="en-US" sz="6000" b="1" dirty="0" smtClean="0">
              <a:latin typeface="Futura Medium" charset="0"/>
              <a:ea typeface="Futura Medium" charset="0"/>
              <a:cs typeface="Futura Medium" charset="0"/>
            </a:endParaRPr>
          </a:p>
          <a:p>
            <a:pPr algn="ctr"/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DRAM latency has been relatively stagnant</a:t>
            </a:r>
          </a:p>
        </p:txBody>
      </p:sp>
    </p:spTree>
    <p:extLst>
      <p:ext uri="{BB962C8B-B14F-4D97-AF65-F5344CB8AC3E}">
        <p14:creationId xmlns:p14="http://schemas.microsoft.com/office/powerpoint/2010/main" val="118231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2</a:t>
            </a:r>
            <a:r>
              <a:rPr lang="en-US" dirty="0"/>
              <a:t>. Variable Latency DRAM (VILLA)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 smtClean="0"/>
              <a:t>Key idea</a:t>
            </a:r>
            <a:r>
              <a:rPr lang="en-US" sz="2600" dirty="0" smtClean="0"/>
              <a:t>: </a:t>
            </a:r>
            <a:r>
              <a:rPr lang="en-US" sz="2600" b="1" dirty="0" smtClean="0"/>
              <a:t>Heterogeneous DRAM </a:t>
            </a:r>
            <a:r>
              <a:rPr lang="en-US" sz="2600" dirty="0" smtClean="0"/>
              <a:t>design by adding a few fast subarrays as a </a:t>
            </a:r>
            <a:r>
              <a:rPr lang="en-US" sz="2600" dirty="0" smtClean="0">
                <a:solidFill>
                  <a:srgbClr val="064FBA"/>
                </a:solidFill>
              </a:rPr>
              <a:t>low-cost cache</a:t>
            </a:r>
            <a:r>
              <a:rPr lang="en-US" sz="2600" dirty="0" smtClean="0"/>
              <a:t> in each bank</a:t>
            </a:r>
          </a:p>
          <a:p>
            <a:r>
              <a:rPr lang="en-US" sz="2600" b="1" dirty="0" smtClean="0"/>
              <a:t>Benefits</a:t>
            </a:r>
            <a:r>
              <a:rPr lang="en-US" sz="2600" dirty="0" smtClean="0"/>
              <a:t>: </a:t>
            </a:r>
            <a:r>
              <a:rPr lang="en-US" sz="2500" dirty="0" smtClean="0">
                <a:solidFill>
                  <a:srgbClr val="064FBA"/>
                </a:solidFill>
              </a:rPr>
              <a:t>Reduce access latency for frequently-accessed data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064FBA"/>
              </a:solidFill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21" name="bank"/>
          <p:cNvGrpSpPr/>
          <p:nvPr/>
        </p:nvGrpSpPr>
        <p:grpSpPr>
          <a:xfrm>
            <a:off x="533400" y="3048000"/>
            <a:ext cx="2462342" cy="3153685"/>
            <a:chOff x="609600" y="2971800"/>
            <a:chExt cx="2462342" cy="3153685"/>
          </a:xfrm>
        </p:grpSpPr>
        <p:grpSp>
          <p:nvGrpSpPr>
            <p:cNvPr id="76" name="Group 75"/>
            <p:cNvGrpSpPr/>
            <p:nvPr/>
          </p:nvGrpSpPr>
          <p:grpSpPr>
            <a:xfrm>
              <a:off x="609602" y="2971800"/>
              <a:ext cx="2462340" cy="1043350"/>
              <a:chOff x="762001" y="3276600"/>
              <a:chExt cx="2462340" cy="1043350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960112" y="3276601"/>
                <a:ext cx="2264229" cy="860469"/>
              </a:xfrm>
              <a:prstGeom prst="roundRect">
                <a:avLst>
                  <a:gd name="adj" fmla="val 0"/>
                </a:avLst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Slow Subarray</a:t>
                </a:r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960112" y="4137070"/>
                <a:ext cx="2264229" cy="182880"/>
              </a:xfrm>
              <a:prstGeom prst="roundRect">
                <a:avLst>
                  <a:gd name="adj" fmla="val 0"/>
                </a:avLst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  <p:sp>
            <p:nvSpPr>
              <p:cNvPr id="67" name="Rounded Rectangle 66"/>
              <p:cNvSpPr/>
              <p:nvPr/>
            </p:nvSpPr>
            <p:spPr>
              <a:xfrm rot="16200000">
                <a:off x="430821" y="3607780"/>
                <a:ext cx="860471" cy="198112"/>
              </a:xfrm>
              <a:prstGeom prst="roundRect">
                <a:avLst>
                  <a:gd name="adj" fmla="val 0"/>
                </a:avLst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09602" y="5082135"/>
              <a:ext cx="2462340" cy="1043350"/>
              <a:chOff x="762001" y="4404346"/>
              <a:chExt cx="2462340" cy="1043350"/>
            </a:xfrm>
          </p:grpSpPr>
          <p:sp>
            <p:nvSpPr>
              <p:cNvPr id="68" name="Rounded Rectangle 67"/>
              <p:cNvSpPr/>
              <p:nvPr/>
            </p:nvSpPr>
            <p:spPr>
              <a:xfrm>
                <a:off x="960112" y="4404347"/>
                <a:ext cx="2264229" cy="860469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Slow Subarray</a:t>
                </a:r>
              </a:p>
            </p:txBody>
          </p:sp>
          <p:sp>
            <p:nvSpPr>
              <p:cNvPr id="69" name="Rounded Rectangle 68"/>
              <p:cNvSpPr/>
              <p:nvPr/>
            </p:nvSpPr>
            <p:spPr>
              <a:xfrm>
                <a:off x="960112" y="5264816"/>
                <a:ext cx="2264229" cy="182880"/>
              </a:xfrm>
              <a:prstGeom prst="roundRect">
                <a:avLst>
                  <a:gd name="adj" fmla="val 0"/>
                </a:avLst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  <p:sp>
            <p:nvSpPr>
              <p:cNvPr id="70" name="Rounded Rectangle 69"/>
              <p:cNvSpPr/>
              <p:nvPr/>
            </p:nvSpPr>
            <p:spPr>
              <a:xfrm rot="16200000">
                <a:off x="430821" y="4735526"/>
                <a:ext cx="860471" cy="198112"/>
              </a:xfrm>
              <a:prstGeom prst="roundRect">
                <a:avLst>
                  <a:gd name="adj" fmla="val 0"/>
                </a:avLst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09600" y="4237094"/>
              <a:ext cx="2462342" cy="623097"/>
              <a:chOff x="761999" y="5520735"/>
              <a:chExt cx="2462342" cy="623097"/>
            </a:xfrm>
          </p:grpSpPr>
          <p:sp>
            <p:nvSpPr>
              <p:cNvPr id="71" name="Rounded Rectangle 70"/>
              <p:cNvSpPr/>
              <p:nvPr/>
            </p:nvSpPr>
            <p:spPr>
              <a:xfrm>
                <a:off x="960112" y="5520735"/>
                <a:ext cx="2264229" cy="440218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64FBA"/>
                    </a:solidFill>
                    <a:effectLst/>
                    <a:uLnTx/>
                    <a:uFillTx/>
                    <a:latin typeface="+mj-lt"/>
                  </a:rPr>
                  <a:t>Fast Subarray</a:t>
                </a:r>
              </a:p>
            </p:txBody>
          </p:sp>
          <p:sp>
            <p:nvSpPr>
              <p:cNvPr id="72" name="Rounded Rectangle 71"/>
              <p:cNvSpPr/>
              <p:nvPr/>
            </p:nvSpPr>
            <p:spPr>
              <a:xfrm>
                <a:off x="960112" y="5960952"/>
                <a:ext cx="2264229" cy="182880"/>
              </a:xfrm>
              <a:prstGeom prst="roundRect">
                <a:avLst>
                  <a:gd name="adj" fmla="val 0"/>
                </a:avLst>
              </a:prstGeom>
              <a:solidFill>
                <a:srgbClr val="5B9BD5">
                  <a:lumMod val="60000"/>
                  <a:lumOff val="40000"/>
                </a:srgbClr>
              </a:solidFill>
              <a:ln w="127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  <p:sp>
            <p:nvSpPr>
              <p:cNvPr id="73" name="Rounded Rectangle 72"/>
              <p:cNvSpPr/>
              <p:nvPr/>
            </p:nvSpPr>
            <p:spPr>
              <a:xfrm rot="16200000">
                <a:off x="640947" y="5641787"/>
                <a:ext cx="440218" cy="198113"/>
              </a:xfrm>
              <a:prstGeom prst="roundRect">
                <a:avLst>
                  <a:gd name="adj" fmla="val 0"/>
                </a:avLst>
              </a:prstGeom>
              <a:solidFill>
                <a:srgbClr val="FFC000"/>
              </a:solidFill>
              <a:ln w="2857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Tw Cen MT" panose="020B0602020104020603" pitchFamily="34" charset="0"/>
                </a:endParaRPr>
              </a:p>
            </p:txBody>
          </p:sp>
        </p:grpSp>
      </p:grpSp>
      <p:grpSp>
        <p:nvGrpSpPr>
          <p:cNvPr id="5" name="lisa"/>
          <p:cNvGrpSpPr/>
          <p:nvPr/>
        </p:nvGrpSpPr>
        <p:grpSpPr>
          <a:xfrm>
            <a:off x="724129" y="3940473"/>
            <a:ext cx="8308457" cy="1290091"/>
            <a:chOff x="787487" y="3938000"/>
            <a:chExt cx="8308457" cy="1290091"/>
          </a:xfrm>
        </p:grpSpPr>
        <p:sp>
          <p:nvSpPr>
            <p:cNvPr id="81" name="Rectangle 80"/>
            <p:cNvSpPr/>
            <p:nvPr/>
          </p:nvSpPr>
          <p:spPr>
            <a:xfrm>
              <a:off x="3272188" y="4273984"/>
              <a:ext cx="58237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 smtClean="0">
                  <a:solidFill>
                    <a:srgbClr val="064FBA"/>
                  </a:solidFill>
                </a:rPr>
                <a:t>LISA:</a:t>
              </a:r>
              <a:r>
                <a:rPr lang="en-US" sz="2800" dirty="0" smtClean="0">
                  <a:solidFill>
                    <a:srgbClr val="064FBA"/>
                  </a:solidFill>
                </a:rPr>
                <a:t> Cache </a:t>
              </a:r>
              <a:r>
                <a:rPr lang="en-US" sz="2800" dirty="0">
                  <a:solidFill>
                    <a:srgbClr val="064FBA"/>
                  </a:solidFill>
                </a:rPr>
                <a:t>rows rapidly from slow to fast subarrays</a:t>
              </a:r>
              <a:endParaRPr lang="en-US" sz="2800" b="1" dirty="0">
                <a:solidFill>
                  <a:srgbClr val="064FBA"/>
                </a:solidFill>
              </a:endParaRPr>
            </a:p>
          </p:txBody>
        </p:sp>
        <p:grpSp>
          <p:nvGrpSpPr>
            <p:cNvPr id="133" name="closed iso"/>
            <p:cNvGrpSpPr/>
            <p:nvPr/>
          </p:nvGrpSpPr>
          <p:grpSpPr>
            <a:xfrm>
              <a:off x="787487" y="3938000"/>
              <a:ext cx="2227957" cy="364916"/>
              <a:chOff x="6235520" y="3801189"/>
              <a:chExt cx="1648889" cy="467504"/>
            </a:xfrm>
          </p:grpSpPr>
          <p:sp>
            <p:nvSpPr>
              <p:cNvPr id="134" name="iso highlight" hidden="1"/>
              <p:cNvSpPr/>
              <p:nvPr/>
            </p:nvSpPr>
            <p:spPr>
              <a:xfrm>
                <a:off x="6235520" y="3820261"/>
                <a:ext cx="1648889" cy="448432"/>
              </a:xfrm>
              <a:prstGeom prst="rect">
                <a:avLst/>
              </a:prstGeom>
              <a:solidFill>
                <a:srgbClr val="FFFF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6489806" y="3805186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6" name="Group 135"/>
              <p:cNvGrpSpPr/>
              <p:nvPr/>
            </p:nvGrpSpPr>
            <p:grpSpPr>
              <a:xfrm>
                <a:off x="6906529" y="3806349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7" name="Group 136"/>
              <p:cNvGrpSpPr/>
              <p:nvPr/>
            </p:nvGrpSpPr>
            <p:grpSpPr>
              <a:xfrm>
                <a:off x="7323605" y="3806349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8" name="Group 137"/>
              <p:cNvGrpSpPr/>
              <p:nvPr/>
            </p:nvGrpSpPr>
            <p:grpSpPr>
              <a:xfrm>
                <a:off x="7737520" y="3801189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9" name="Straight Connector 138"/>
              <p:cNvCxnSpPr/>
              <p:nvPr/>
            </p:nvCxnSpPr>
            <p:spPr>
              <a:xfrm>
                <a:off x="6490969" y="3905674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907692" y="3899642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7324768" y="3893610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7738683" y="3887578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1" name="closed iso"/>
            <p:cNvGrpSpPr/>
            <p:nvPr/>
          </p:nvGrpSpPr>
          <p:grpSpPr>
            <a:xfrm>
              <a:off x="790145" y="4792805"/>
              <a:ext cx="2227957" cy="364924"/>
              <a:chOff x="6235520" y="3801189"/>
              <a:chExt cx="1648889" cy="467515"/>
            </a:xfrm>
          </p:grpSpPr>
          <p:sp>
            <p:nvSpPr>
              <p:cNvPr id="152" name="iso highlight" hidden="1"/>
              <p:cNvSpPr/>
              <p:nvPr/>
            </p:nvSpPr>
            <p:spPr>
              <a:xfrm>
                <a:off x="6235520" y="3820271"/>
                <a:ext cx="1648889" cy="448433"/>
              </a:xfrm>
              <a:prstGeom prst="rect">
                <a:avLst/>
              </a:prstGeom>
              <a:solidFill>
                <a:srgbClr val="FFFF00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53" name="Group 152"/>
              <p:cNvGrpSpPr/>
              <p:nvPr/>
            </p:nvGrpSpPr>
            <p:grpSpPr>
              <a:xfrm>
                <a:off x="6489806" y="3805186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4" name="Group 153"/>
              <p:cNvGrpSpPr/>
              <p:nvPr/>
            </p:nvGrpSpPr>
            <p:grpSpPr>
              <a:xfrm>
                <a:off x="6906529" y="3806349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5" name="Group 154"/>
              <p:cNvGrpSpPr/>
              <p:nvPr/>
            </p:nvGrpSpPr>
            <p:grpSpPr>
              <a:xfrm>
                <a:off x="7323605" y="3806349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6" name="Group 155"/>
              <p:cNvGrpSpPr/>
              <p:nvPr/>
            </p:nvGrpSpPr>
            <p:grpSpPr>
              <a:xfrm>
                <a:off x="7737520" y="3801189"/>
                <a:ext cx="2327" cy="462341"/>
                <a:chOff x="2205369" y="3911669"/>
                <a:chExt cx="2327" cy="462341"/>
              </a:xfrm>
            </p:grpSpPr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2206532" y="3911669"/>
                  <a:ext cx="0" cy="106781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flipV="1">
                  <a:off x="2205369" y="4318103"/>
                  <a:ext cx="2327" cy="55907"/>
                </a:xfrm>
                <a:prstGeom prst="line">
                  <a:avLst/>
                </a:prstGeom>
                <a:ln w="28575">
                  <a:solidFill>
                    <a:schemeClr val="tx2"/>
                  </a:solidFill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7" name="Straight Connector 156"/>
              <p:cNvCxnSpPr/>
              <p:nvPr/>
            </p:nvCxnSpPr>
            <p:spPr>
              <a:xfrm>
                <a:off x="6490969" y="3905674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907692" y="3899642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>
                <a:off x="7324768" y="3893610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7738683" y="3887578"/>
                <a:ext cx="0" cy="27760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size"/>
          <p:cNvGrpSpPr/>
          <p:nvPr/>
        </p:nvGrpSpPr>
        <p:grpSpPr>
          <a:xfrm>
            <a:off x="3352800" y="3048000"/>
            <a:ext cx="907805" cy="2004619"/>
            <a:chOff x="3352800" y="3247115"/>
            <a:chExt cx="907805" cy="2004619"/>
          </a:xfrm>
        </p:grpSpPr>
        <p:grpSp>
          <p:nvGrpSpPr>
            <p:cNvPr id="10" name="Group 9"/>
            <p:cNvGrpSpPr/>
            <p:nvPr/>
          </p:nvGrpSpPr>
          <p:grpSpPr>
            <a:xfrm>
              <a:off x="3352800" y="4420737"/>
              <a:ext cx="907805" cy="830997"/>
              <a:chOff x="3429000" y="4335322"/>
              <a:chExt cx="907805" cy="830997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>
                <a:off x="3429000" y="4420254"/>
                <a:ext cx="0" cy="629837"/>
              </a:xfrm>
              <a:prstGeom prst="straightConnector1">
                <a:avLst/>
              </a:prstGeom>
              <a:ln w="38100" cap="rnd">
                <a:solidFill>
                  <a:srgbClr val="008F00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Box 77"/>
              <p:cNvSpPr txBox="1"/>
              <p:nvPr/>
            </p:nvSpPr>
            <p:spPr>
              <a:xfrm>
                <a:off x="3530687" y="4335322"/>
                <a:ext cx="8061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F00"/>
                    </a:solidFill>
                  </a:rPr>
                  <a:t>32</a:t>
                </a:r>
                <a:br>
                  <a:rPr lang="en-US" sz="2400" dirty="0" smtClean="0">
                    <a:solidFill>
                      <a:srgbClr val="008F00"/>
                    </a:solidFill>
                  </a:rPr>
                </a:br>
                <a:r>
                  <a:rPr lang="en-US" sz="2400" dirty="0" smtClean="0">
                    <a:solidFill>
                      <a:srgbClr val="008F00"/>
                    </a:solidFill>
                  </a:rPr>
                  <a:t>rows</a:t>
                </a:r>
                <a:endParaRPr lang="en-US" sz="2400" dirty="0">
                  <a:solidFill>
                    <a:srgbClr val="008F00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3352800" y="3247115"/>
              <a:ext cx="907805" cy="1059377"/>
              <a:chOff x="3429000" y="3161700"/>
              <a:chExt cx="907805" cy="1059377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3530687" y="3265076"/>
                <a:ext cx="80611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512</a:t>
                </a:r>
                <a:br>
                  <a:rPr lang="en-US" sz="2400" dirty="0" smtClean="0"/>
                </a:br>
                <a:r>
                  <a:rPr lang="en-US" sz="2400" dirty="0" smtClean="0"/>
                  <a:t>rows</a:t>
                </a:r>
                <a:endParaRPr lang="en-US" sz="2400" dirty="0"/>
              </a:p>
            </p:txBody>
          </p:sp>
          <p:cxnSp>
            <p:nvCxnSpPr>
              <p:cNvPr id="79" name="Straight Arrow Connector 78"/>
              <p:cNvCxnSpPr/>
              <p:nvPr/>
            </p:nvCxnSpPr>
            <p:spPr>
              <a:xfrm>
                <a:off x="3429000" y="3161700"/>
                <a:ext cx="0" cy="1059377"/>
              </a:xfrm>
              <a:prstGeom prst="straightConnector1">
                <a:avLst/>
              </a:prstGeom>
              <a:ln w="38100" cap="rnd">
                <a:solidFill>
                  <a:schemeClr val="tx1"/>
                </a:solidFill>
                <a:headEnd type="triangle" w="lg" len="lg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2" name="Rectangle 121"/>
          <p:cNvSpPr/>
          <p:nvPr/>
        </p:nvSpPr>
        <p:spPr>
          <a:xfrm>
            <a:off x="457200" y="4207561"/>
            <a:ext cx="2634444" cy="843909"/>
          </a:xfrm>
          <a:prstGeom prst="rect">
            <a:avLst/>
          </a:prstGeom>
          <a:noFill/>
          <a:ln w="50800">
            <a:solidFill>
              <a:srgbClr val="008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punchline"/>
          <p:cNvSpPr/>
          <p:nvPr/>
        </p:nvSpPr>
        <p:spPr>
          <a:xfrm>
            <a:off x="0" y="4621472"/>
            <a:ext cx="9144000" cy="16061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spc="-7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Reduces hot data access latency by 2.2x </a:t>
            </a:r>
            <a:br>
              <a:rPr lang="en-US" sz="3200" kern="0" spc="-7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spc="-7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at only 1.6% area overhead</a:t>
            </a:r>
            <a:endParaRPr lang="en-US" sz="3200" kern="0" spc="-7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63" name="cache label"/>
          <p:cNvSpPr txBox="1"/>
          <p:nvPr/>
        </p:nvSpPr>
        <p:spPr>
          <a:xfrm>
            <a:off x="3173826" y="3167064"/>
            <a:ext cx="586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Challenge</a:t>
            </a:r>
            <a:r>
              <a:rPr lang="en-US" sz="2800" dirty="0" smtClean="0">
                <a:latin typeface="+mj-lt"/>
              </a:rPr>
              <a:t>: How to move data efficiently from slow to fast subarrays?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13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2" grpId="1" animBg="1"/>
      <p:bldP spid="62" grpId="0" animBg="1"/>
      <p:bldP spid="6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VILLA Improves System Performance by Caching Hot Data</a:t>
            </a:r>
            <a:endParaRPr lang="en-US" sz="3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31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22421"/>
              </p:ext>
            </p:extLst>
          </p:nvPr>
        </p:nvGraphicFramePr>
        <p:xfrm>
          <a:off x="304800" y="1329117"/>
          <a:ext cx="8534400" cy="49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villa perf"/>
          <p:cNvGrpSpPr/>
          <p:nvPr/>
        </p:nvGrpSpPr>
        <p:grpSpPr>
          <a:xfrm>
            <a:off x="5105400" y="1553252"/>
            <a:ext cx="2590800" cy="4195467"/>
            <a:chOff x="5105400" y="1443335"/>
            <a:chExt cx="2590800" cy="4195467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5105400" y="4452939"/>
              <a:ext cx="0" cy="1185863"/>
            </a:xfrm>
            <a:prstGeom prst="straightConnector1">
              <a:avLst/>
            </a:prstGeom>
            <a:ln w="34925" cap="rnd">
              <a:solidFill>
                <a:schemeClr val="accent3">
                  <a:lumMod val="50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696200" y="1785939"/>
              <a:ext cx="0" cy="3852863"/>
            </a:xfrm>
            <a:prstGeom prst="straightConnector1">
              <a:avLst/>
            </a:prstGeom>
            <a:ln w="34925" cap="rnd">
              <a:solidFill>
                <a:schemeClr val="accent3">
                  <a:lumMod val="50000"/>
                </a:schemeClr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villa perf"/>
            <p:cNvSpPr txBox="1"/>
            <p:nvPr/>
          </p:nvSpPr>
          <p:spPr>
            <a:xfrm>
              <a:off x="5347778" y="4136515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Avg</a:t>
              </a:r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: 5%</a:t>
              </a:r>
            </a:p>
          </p:txBody>
        </p:sp>
        <p:sp>
          <p:nvSpPr>
            <p:cNvPr id="15" name="villa perf"/>
            <p:cNvSpPr txBox="1"/>
            <p:nvPr/>
          </p:nvSpPr>
          <p:spPr>
            <a:xfrm>
              <a:off x="6207010" y="1443335"/>
              <a:ext cx="1489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3">
                      <a:lumMod val="50000"/>
                    </a:schemeClr>
                  </a:solidFill>
                  <a:latin typeface="+mj-lt"/>
                </a:rPr>
                <a:t>Max: 16%</a:t>
              </a:r>
            </a:p>
          </p:txBody>
        </p:sp>
      </p:grpSp>
      <p:sp>
        <p:nvSpPr>
          <p:cNvPr id="9" name="villa text"/>
          <p:cNvSpPr/>
          <p:nvPr/>
        </p:nvSpPr>
        <p:spPr>
          <a:xfrm>
            <a:off x="0" y="5090985"/>
            <a:ext cx="9144000" cy="1295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0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LISA enables an effective </a:t>
            </a:r>
            <a:r>
              <a:rPr lang="en-US" sz="3000" kern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in-DRAM caching scheme</a:t>
            </a:r>
            <a:endParaRPr lang="en-US" sz="30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4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0176"/>
            <a:ext cx="9144000" cy="2566416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4400" b="1" dirty="0" smtClean="0">
                <a:latin typeface="Futura Medium" charset="0"/>
                <a:ea typeface="Futura Medium" charset="0"/>
                <a:cs typeface="Futura Medium" charset="0"/>
              </a:rPr>
              <a:t>Three New Applications of LISA to Reduce Latency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1"/>
          <p:cNvSpPr txBox="1"/>
          <p:nvPr/>
        </p:nvSpPr>
        <p:spPr>
          <a:xfrm>
            <a:off x="136329" y="3690938"/>
            <a:ext cx="85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Fast bulk data copy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6" name="1"/>
          <p:cNvSpPr txBox="1"/>
          <p:nvPr/>
        </p:nvSpPr>
        <p:spPr>
          <a:xfrm>
            <a:off x="136328" y="4464426"/>
            <a:ext cx="85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US" sz="3200" dirty="0" smtClean="0">
                <a:solidFill>
                  <a:srgbClr val="008F00"/>
                </a:solidFill>
              </a:rPr>
              <a:t> </a:t>
            </a:r>
            <a:r>
              <a:rPr lang="en-US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In-DRAM caching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7" name="1"/>
          <p:cNvSpPr txBox="1"/>
          <p:nvPr/>
        </p:nvSpPr>
        <p:spPr>
          <a:xfrm>
            <a:off x="136327" y="5211700"/>
            <a:ext cx="8550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3</a:t>
            </a:r>
            <a:r>
              <a:rPr lang="en-US" sz="3200" dirty="0" smtClean="0">
                <a:solidFill>
                  <a:srgbClr val="008F00"/>
                </a:solidFill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Fast precharge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8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</a:rPr>
              <a:t>3</a:t>
            </a:r>
            <a:r>
              <a:rPr lang="en-US" dirty="0">
                <a:solidFill>
                  <a:prstClr val="black"/>
                </a:solidFill>
              </a:rPr>
              <a:t>. Linked Precharge (LIP)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5923" y="1287624"/>
            <a:ext cx="8586496" cy="488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Problem</a:t>
            </a:r>
            <a:r>
              <a:rPr lang="en-US" dirty="0" smtClean="0">
                <a:solidFill>
                  <a:srgbClr val="FF0000"/>
                </a:solidFill>
              </a:rPr>
              <a:t>: The precharge time is limited by the strength of one precharge unit</a:t>
            </a:r>
          </a:p>
          <a:p>
            <a:r>
              <a:rPr lang="en-US" b="1" u="sng" dirty="0" smtClean="0"/>
              <a:t>Linked Precharge (LIP)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64FBA"/>
                </a:solidFill>
              </a:rPr>
              <a:t>LISA </a:t>
            </a:r>
            <a:r>
              <a:rPr lang="en-US" dirty="0" err="1" smtClean="0">
                <a:solidFill>
                  <a:srgbClr val="064FBA"/>
                </a:solidFill>
              </a:rPr>
              <a:t>precharges</a:t>
            </a:r>
            <a:r>
              <a:rPr lang="en-US" dirty="0" smtClean="0">
                <a:solidFill>
                  <a:srgbClr val="064FBA"/>
                </a:solidFill>
              </a:rPr>
              <a:t> a subarray using multiple precharge units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95" name="Rounded Rectangle 194"/>
          <p:cNvSpPr/>
          <p:nvPr/>
        </p:nvSpPr>
        <p:spPr>
          <a:xfrm>
            <a:off x="501524" y="4737825"/>
            <a:ext cx="322970" cy="60752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96" name="Straight Connector 195"/>
          <p:cNvCxnSpPr>
            <a:endCxn id="227" idx="6"/>
          </p:cNvCxnSpPr>
          <p:nvPr/>
        </p:nvCxnSpPr>
        <p:spPr>
          <a:xfrm flipV="1">
            <a:off x="824494" y="4874985"/>
            <a:ext cx="2081067" cy="5721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97" name="Straight Connector 196"/>
          <p:cNvCxnSpPr>
            <a:endCxn id="228" idx="6"/>
          </p:cNvCxnSpPr>
          <p:nvPr/>
        </p:nvCxnSpPr>
        <p:spPr>
          <a:xfrm flipV="1">
            <a:off x="824494" y="5208188"/>
            <a:ext cx="2081067" cy="5721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198" name="Group 197"/>
          <p:cNvGrpSpPr/>
          <p:nvPr/>
        </p:nvGrpSpPr>
        <p:grpSpPr>
          <a:xfrm>
            <a:off x="961653" y="5437235"/>
            <a:ext cx="274320" cy="517424"/>
            <a:chOff x="7527818" y="3399502"/>
            <a:chExt cx="365760" cy="689898"/>
          </a:xfrm>
        </p:grpSpPr>
        <p:sp>
          <p:nvSpPr>
            <p:cNvPr id="199" name="Rounded Rectangle 198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201" name="Rounded Rectangle 200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202" name="Rounded Rectangle 201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203" name="Oval 202"/>
          <p:cNvSpPr/>
          <p:nvPr/>
        </p:nvSpPr>
        <p:spPr>
          <a:xfrm>
            <a:off x="961653" y="4737825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4" name="Oval 203"/>
          <p:cNvSpPr/>
          <p:nvPr/>
        </p:nvSpPr>
        <p:spPr>
          <a:xfrm>
            <a:off x="961653" y="5071028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05" name="Straight Connector 204"/>
          <p:cNvCxnSpPr>
            <a:stCxn id="203" idx="0"/>
            <a:endCxn id="199" idx="0"/>
          </p:cNvCxnSpPr>
          <p:nvPr/>
        </p:nvCxnSpPr>
        <p:spPr>
          <a:xfrm>
            <a:off x="1098813" y="4737826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06" name="Group 205"/>
          <p:cNvGrpSpPr/>
          <p:nvPr/>
        </p:nvGrpSpPr>
        <p:grpSpPr>
          <a:xfrm>
            <a:off x="1518182" y="5437235"/>
            <a:ext cx="274320" cy="517424"/>
            <a:chOff x="7527818" y="3399502"/>
            <a:chExt cx="365760" cy="689898"/>
          </a:xfrm>
        </p:grpSpPr>
        <p:sp>
          <p:nvSpPr>
            <p:cNvPr id="207" name="Rounded Rectangle 206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209" name="Rounded Rectangle 208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211" name="Oval 210"/>
          <p:cNvSpPr/>
          <p:nvPr/>
        </p:nvSpPr>
        <p:spPr>
          <a:xfrm>
            <a:off x="1518182" y="4737825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12" name="Oval 211"/>
          <p:cNvSpPr/>
          <p:nvPr/>
        </p:nvSpPr>
        <p:spPr>
          <a:xfrm>
            <a:off x="1518182" y="5071028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13" name="Straight Connector 212"/>
          <p:cNvCxnSpPr>
            <a:stCxn id="211" idx="0"/>
            <a:endCxn id="207" idx="0"/>
          </p:cNvCxnSpPr>
          <p:nvPr/>
        </p:nvCxnSpPr>
        <p:spPr>
          <a:xfrm>
            <a:off x="1655342" y="4737826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14" name="Group 213"/>
          <p:cNvGrpSpPr/>
          <p:nvPr/>
        </p:nvGrpSpPr>
        <p:grpSpPr>
          <a:xfrm>
            <a:off x="2074712" y="5437235"/>
            <a:ext cx="274320" cy="517424"/>
            <a:chOff x="7527818" y="3399502"/>
            <a:chExt cx="365760" cy="689898"/>
          </a:xfrm>
        </p:grpSpPr>
        <p:sp>
          <p:nvSpPr>
            <p:cNvPr id="215" name="Rounded Rectangle 214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16" name="Group 215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217" name="Rounded Rectangle 216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218" name="Rounded Rectangle 217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219" name="Oval 218"/>
          <p:cNvSpPr/>
          <p:nvPr/>
        </p:nvSpPr>
        <p:spPr>
          <a:xfrm>
            <a:off x="2074712" y="4737825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0" name="Oval 219"/>
          <p:cNvSpPr/>
          <p:nvPr/>
        </p:nvSpPr>
        <p:spPr>
          <a:xfrm>
            <a:off x="2074712" y="5071028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21" name="Straight Connector 220"/>
          <p:cNvCxnSpPr>
            <a:stCxn id="219" idx="0"/>
            <a:endCxn id="215" idx="0"/>
          </p:cNvCxnSpPr>
          <p:nvPr/>
        </p:nvCxnSpPr>
        <p:spPr>
          <a:xfrm>
            <a:off x="2211872" y="4737826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22" name="Group 221"/>
          <p:cNvGrpSpPr/>
          <p:nvPr/>
        </p:nvGrpSpPr>
        <p:grpSpPr>
          <a:xfrm>
            <a:off x="2631241" y="5437235"/>
            <a:ext cx="274320" cy="517424"/>
            <a:chOff x="7527818" y="3399502"/>
            <a:chExt cx="365760" cy="689898"/>
          </a:xfrm>
        </p:grpSpPr>
        <p:sp>
          <p:nvSpPr>
            <p:cNvPr id="223" name="Rounded Rectangle 222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226" name="Rounded Rectangle 225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227" name="Oval 226"/>
          <p:cNvSpPr/>
          <p:nvPr/>
        </p:nvSpPr>
        <p:spPr>
          <a:xfrm>
            <a:off x="2631241" y="4737825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28" name="Oval 227"/>
          <p:cNvSpPr/>
          <p:nvPr/>
        </p:nvSpPr>
        <p:spPr>
          <a:xfrm>
            <a:off x="2631241" y="5071028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229" name="Straight Connector 228"/>
          <p:cNvCxnSpPr>
            <a:stCxn id="227" idx="0"/>
            <a:endCxn id="223" idx="0"/>
          </p:cNvCxnSpPr>
          <p:nvPr/>
        </p:nvCxnSpPr>
        <p:spPr>
          <a:xfrm>
            <a:off x="2768401" y="4737826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230" name="subarray"/>
          <p:cNvGrpSpPr/>
          <p:nvPr/>
        </p:nvGrpSpPr>
        <p:grpSpPr>
          <a:xfrm>
            <a:off x="4722692" y="3317783"/>
            <a:ext cx="2404037" cy="1216834"/>
            <a:chOff x="5247599" y="2133191"/>
            <a:chExt cx="3205383" cy="1622445"/>
          </a:xfrm>
        </p:grpSpPr>
        <p:sp>
          <p:nvSpPr>
            <p:cNvPr id="231" name="Rounded Rectangle 230"/>
            <p:cNvSpPr/>
            <p:nvPr/>
          </p:nvSpPr>
          <p:spPr>
            <a:xfrm>
              <a:off x="5247599" y="2133191"/>
              <a:ext cx="430627" cy="81003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32" name="Straight Connector 231"/>
            <p:cNvCxnSpPr>
              <a:endCxn id="240" idx="6"/>
            </p:cNvCxnSpPr>
            <p:nvPr/>
          </p:nvCxnSpPr>
          <p:spPr>
            <a:xfrm flipV="1">
              <a:off x="5678226" y="2316071"/>
              <a:ext cx="2774756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33" name="Straight Connector 232"/>
            <p:cNvCxnSpPr>
              <a:endCxn id="241" idx="6"/>
            </p:cNvCxnSpPr>
            <p:nvPr/>
          </p:nvCxnSpPr>
          <p:spPr>
            <a:xfrm flipV="1">
              <a:off x="5678226" y="2760341"/>
              <a:ext cx="2774756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34" name="Group 233"/>
            <p:cNvGrpSpPr/>
            <p:nvPr/>
          </p:nvGrpSpPr>
          <p:grpSpPr>
            <a:xfrm>
              <a:off x="5861105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262" name="Group 261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66" name="Rounded Rectangle 26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68" name="Rounded Rectangle 26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269" name="Rounded Rectangle 26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63" name="Straight Connector 262"/>
              <p:cNvCxnSpPr>
                <a:stCxn id="264" idx="0"/>
                <a:endCxn id="266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4" name="Oval 26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65" name="Oval 26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35" name="Group 234"/>
            <p:cNvGrpSpPr/>
            <p:nvPr/>
          </p:nvGrpSpPr>
          <p:grpSpPr>
            <a:xfrm>
              <a:off x="6603144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254" name="Group 253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58" name="Rounded Rectangle 257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259" name="Group 258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60" name="Rounded Rectangle 259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261" name="Rounded Rectangle 260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55" name="Straight Connector 254"/>
              <p:cNvCxnSpPr>
                <a:stCxn id="256" idx="0"/>
                <a:endCxn id="258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6" name="Oval 255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57" name="Oval 256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36" name="Group 235"/>
            <p:cNvGrpSpPr/>
            <p:nvPr/>
          </p:nvGrpSpPr>
          <p:grpSpPr>
            <a:xfrm>
              <a:off x="7345183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246" name="Group 245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50" name="Rounded Rectangle 249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251" name="Group 250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52" name="Rounded Rectangle 251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253" name="Rounded Rectangle 252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47" name="Straight Connector 246"/>
              <p:cNvCxnSpPr>
                <a:stCxn id="248" idx="0"/>
                <a:endCxn id="250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8" name="Oval 247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9" name="Oval 248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8087222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238" name="Group 237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42" name="Rounded Rectangle 241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243" name="Group 242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44" name="Rounded Rectangle 243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245" name="Rounded Rectangle 244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39" name="Straight Connector 238"/>
              <p:cNvCxnSpPr>
                <a:stCxn id="240" idx="0"/>
                <a:endCxn id="242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0" name="Oval 239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1" name="Oval 240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270" name="subarray"/>
          <p:cNvGrpSpPr/>
          <p:nvPr/>
        </p:nvGrpSpPr>
        <p:grpSpPr>
          <a:xfrm>
            <a:off x="501524" y="3322525"/>
            <a:ext cx="2404037" cy="1216834"/>
            <a:chOff x="5247599" y="2133191"/>
            <a:chExt cx="3205383" cy="1622445"/>
          </a:xfrm>
        </p:grpSpPr>
        <p:sp>
          <p:nvSpPr>
            <p:cNvPr id="271" name="Rounded Rectangle 270"/>
            <p:cNvSpPr/>
            <p:nvPr/>
          </p:nvSpPr>
          <p:spPr>
            <a:xfrm>
              <a:off x="5247599" y="2133191"/>
              <a:ext cx="430627" cy="810030"/>
            </a:xfrm>
            <a:prstGeom prst="round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272" name="Straight Connector 271"/>
            <p:cNvCxnSpPr>
              <a:endCxn id="280" idx="6"/>
            </p:cNvCxnSpPr>
            <p:nvPr/>
          </p:nvCxnSpPr>
          <p:spPr>
            <a:xfrm flipV="1">
              <a:off x="5678226" y="2316071"/>
              <a:ext cx="2774756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73" name="Straight Connector 272"/>
            <p:cNvCxnSpPr>
              <a:endCxn id="281" idx="6"/>
            </p:cNvCxnSpPr>
            <p:nvPr/>
          </p:nvCxnSpPr>
          <p:spPr>
            <a:xfrm flipV="1">
              <a:off x="5678226" y="2760341"/>
              <a:ext cx="2774756" cy="7628"/>
            </a:xfrm>
            <a:prstGeom prst="line">
              <a:avLst/>
            </a:prstGeom>
            <a:solidFill>
              <a:sysClr val="window" lastClr="FFFFFF">
                <a:lumMod val="85000"/>
              </a:sysClr>
            </a:solidFill>
            <a:ln w="28575" cap="flat" cmpd="sng" algn="ctr">
              <a:solidFill>
                <a:sysClr val="windowText" lastClr="000000">
                  <a:lumMod val="85000"/>
                  <a:lumOff val="15000"/>
                </a:sys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74" name="Group 273"/>
            <p:cNvGrpSpPr/>
            <p:nvPr/>
          </p:nvGrpSpPr>
          <p:grpSpPr>
            <a:xfrm>
              <a:off x="5861105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306" name="Rounded Rectangle 305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307" name="Group 306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08" name="Rounded Rectangle 307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309" name="Rounded Rectangle 308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303" name="Straight Connector 302"/>
              <p:cNvCxnSpPr>
                <a:stCxn id="304" idx="0"/>
                <a:endCxn id="306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04" name="Oval 303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6603144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294" name="Group 293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98" name="Rounded Rectangle 297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299" name="Group 298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300" name="Rounded Rectangle 299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301" name="Rounded Rectangle 300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95" name="Straight Connector 294"/>
              <p:cNvCxnSpPr>
                <a:stCxn id="296" idx="0"/>
                <a:endCxn id="298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96" name="Oval 295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97" name="Oval 296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6" name="Group 275"/>
            <p:cNvGrpSpPr/>
            <p:nvPr/>
          </p:nvGrpSpPr>
          <p:grpSpPr>
            <a:xfrm>
              <a:off x="7345183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286" name="Group 285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90" name="Rounded Rectangle 289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291" name="Group 290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92" name="Rounded Rectangle 291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293" name="Rounded Rectangle 292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87" name="Straight Connector 286"/>
              <p:cNvCxnSpPr>
                <a:stCxn id="288" idx="0"/>
                <a:endCxn id="290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8" name="Oval 287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9" name="Oval 288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grpSp>
          <p:nvGrpSpPr>
            <p:cNvPr id="277" name="Group 276"/>
            <p:cNvGrpSpPr/>
            <p:nvPr/>
          </p:nvGrpSpPr>
          <p:grpSpPr>
            <a:xfrm>
              <a:off x="8087222" y="2133191"/>
              <a:ext cx="365760" cy="1622445"/>
              <a:chOff x="5861105" y="2133191"/>
              <a:chExt cx="365760" cy="1622445"/>
            </a:xfrm>
          </p:grpSpPr>
          <p:grpSp>
            <p:nvGrpSpPr>
              <p:cNvPr id="278" name="Group 277"/>
              <p:cNvGrpSpPr/>
              <p:nvPr/>
            </p:nvGrpSpPr>
            <p:grpSpPr>
              <a:xfrm>
                <a:off x="5861105" y="3065738"/>
                <a:ext cx="365760" cy="689898"/>
                <a:chOff x="7527818" y="3399502"/>
                <a:chExt cx="365760" cy="689898"/>
              </a:xfrm>
            </p:grpSpPr>
            <p:sp>
              <p:nvSpPr>
                <p:cNvPr id="282" name="Rounded Rectangle 281"/>
                <p:cNvSpPr/>
                <p:nvPr/>
              </p:nvSpPr>
              <p:spPr>
                <a:xfrm>
                  <a:off x="7527818" y="3399502"/>
                  <a:ext cx="365760" cy="689898"/>
                </a:xfrm>
                <a:prstGeom prst="roundRect">
                  <a:avLst/>
                </a:prstGeom>
                <a:solidFill>
                  <a:srgbClr val="5B9BD5">
                    <a:lumMod val="60000"/>
                    <a:lumOff val="4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grpSp>
              <p:nvGrpSpPr>
                <p:cNvPr id="283" name="Group 282"/>
                <p:cNvGrpSpPr/>
                <p:nvPr/>
              </p:nvGrpSpPr>
              <p:grpSpPr>
                <a:xfrm>
                  <a:off x="7596548" y="3446841"/>
                  <a:ext cx="228300" cy="595221"/>
                  <a:chOff x="6229860" y="2963660"/>
                  <a:chExt cx="228300" cy="595221"/>
                </a:xfrm>
              </p:grpSpPr>
              <p:sp>
                <p:nvSpPr>
                  <p:cNvPr id="284" name="Rounded Rectangle 283"/>
                  <p:cNvSpPr/>
                  <p:nvPr/>
                </p:nvSpPr>
                <p:spPr>
                  <a:xfrm>
                    <a:off x="6229860" y="2963660"/>
                    <a:ext cx="228299" cy="297683"/>
                  </a:xfrm>
                  <a:prstGeom prst="roundRect">
                    <a:avLst/>
                  </a:prstGeom>
                  <a:solidFill>
                    <a:srgbClr val="5B9BD5">
                      <a:lumMod val="5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S</a:t>
                    </a:r>
                  </a:p>
                </p:txBody>
              </p:sp>
              <p:sp>
                <p:nvSpPr>
                  <p:cNvPr id="285" name="Rounded Rectangle 284"/>
                  <p:cNvSpPr/>
                  <p:nvPr/>
                </p:nvSpPr>
                <p:spPr>
                  <a:xfrm>
                    <a:off x="6229861" y="3261198"/>
                    <a:ext cx="228299" cy="297683"/>
                  </a:xfrm>
                  <a:prstGeom prst="roundRect">
                    <a:avLst/>
                  </a:prstGeom>
                  <a:solidFill>
                    <a:srgbClr val="ED7D31">
                      <a:lumMod val="75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35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</a:rPr>
                      <a:t>P</a:t>
                    </a:r>
                  </a:p>
                </p:txBody>
              </p:sp>
            </p:grpSp>
          </p:grpSp>
          <p:cxnSp>
            <p:nvCxnSpPr>
              <p:cNvPr id="279" name="Straight Connector 278"/>
              <p:cNvCxnSpPr>
                <a:stCxn id="280" idx="0"/>
                <a:endCxn id="282" idx="0"/>
              </p:cNvCxnSpPr>
              <p:nvPr/>
            </p:nvCxnSpPr>
            <p:spPr>
              <a:xfrm>
                <a:off x="6043985" y="2133191"/>
                <a:ext cx="0" cy="932547"/>
              </a:xfrm>
              <a:prstGeom prst="line">
                <a:avLst/>
              </a:prstGeom>
              <a:solidFill>
                <a:sysClr val="window" lastClr="FFFFFF">
                  <a:lumMod val="85000"/>
                </a:sysClr>
              </a:solidFill>
              <a:ln w="28575" cap="flat" cmpd="sng" algn="ctr">
                <a:solidFill>
                  <a:sysClr val="windowText" lastClr="000000">
                    <a:lumMod val="85000"/>
                    <a:lumOff val="15000"/>
                  </a:sys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0" name="Oval 279"/>
              <p:cNvSpPr/>
              <p:nvPr/>
            </p:nvSpPr>
            <p:spPr>
              <a:xfrm>
                <a:off x="5861105" y="213319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81" name="Oval 280"/>
              <p:cNvSpPr/>
              <p:nvPr/>
            </p:nvSpPr>
            <p:spPr>
              <a:xfrm>
                <a:off x="5861105" y="2577461"/>
                <a:ext cx="365760" cy="365760"/>
              </a:xfrm>
              <a:prstGeom prst="ellipse">
                <a:avLst/>
              </a:prstGeom>
              <a:solidFill>
                <a:sysClr val="window" lastClr="FFFFFF">
                  <a:lumMod val="85000"/>
                </a:sys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1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grpSp>
        <p:nvGrpSpPr>
          <p:cNvPr id="311" name="Group 310"/>
          <p:cNvGrpSpPr/>
          <p:nvPr/>
        </p:nvGrpSpPr>
        <p:grpSpPr>
          <a:xfrm>
            <a:off x="1134177" y="5147915"/>
            <a:ext cx="3441781" cy="670049"/>
            <a:chOff x="1512236" y="5544955"/>
            <a:chExt cx="4589041" cy="893398"/>
          </a:xfrm>
        </p:grpSpPr>
        <p:grpSp>
          <p:nvGrpSpPr>
            <p:cNvPr id="312" name="Group 311"/>
            <p:cNvGrpSpPr/>
            <p:nvPr/>
          </p:nvGrpSpPr>
          <p:grpSpPr>
            <a:xfrm>
              <a:off x="1512236" y="5626100"/>
              <a:ext cx="2570125" cy="812253"/>
              <a:chOff x="1512236" y="5626100"/>
              <a:chExt cx="2570125" cy="812253"/>
            </a:xfrm>
          </p:grpSpPr>
          <p:sp>
            <p:nvSpPr>
              <p:cNvPr id="314" name="Freeform 313"/>
              <p:cNvSpPr/>
              <p:nvPr/>
            </p:nvSpPr>
            <p:spPr>
              <a:xfrm>
                <a:off x="3759201" y="5626100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5" name="Freeform 314"/>
              <p:cNvSpPr/>
              <p:nvPr/>
            </p:nvSpPr>
            <p:spPr>
              <a:xfrm>
                <a:off x="3009241" y="5626100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6" name="Freeform 315"/>
              <p:cNvSpPr/>
              <p:nvPr/>
            </p:nvSpPr>
            <p:spPr>
              <a:xfrm>
                <a:off x="2262488" y="5638253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17" name="Freeform 316"/>
              <p:cNvSpPr/>
              <p:nvPr/>
            </p:nvSpPr>
            <p:spPr>
              <a:xfrm>
                <a:off x="1512236" y="5638253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  <a:headEnd type="none" w="med" len="med"/>
                <a:tailEnd type="triangle" w="lg" len="lg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sp>
          <p:nvSpPr>
            <p:cNvPr id="313" name="ref1"/>
            <p:cNvSpPr/>
            <p:nvPr/>
          </p:nvSpPr>
          <p:spPr>
            <a:xfrm>
              <a:off x="3877536" y="5544955"/>
              <a:ext cx="2223741" cy="374766"/>
            </a:xfrm>
            <a:prstGeom prst="roundRect">
              <a:avLst/>
            </a:prstGeom>
            <a:noFill/>
            <a:ln w="571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Tw Cen MT"/>
                </a:rPr>
                <a:t>Precharging</a:t>
              </a:r>
            </a:p>
          </p:txBody>
        </p:sp>
      </p:grpSp>
      <p:sp>
        <p:nvSpPr>
          <p:cNvPr id="318" name="Rounded Rectangle 317"/>
          <p:cNvSpPr/>
          <p:nvPr/>
        </p:nvSpPr>
        <p:spPr>
          <a:xfrm>
            <a:off x="4722692" y="4776208"/>
            <a:ext cx="322970" cy="607523"/>
          </a:xfrm>
          <a:prstGeom prst="round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19" name="Straight Connector 318"/>
          <p:cNvCxnSpPr>
            <a:endCxn id="350" idx="6"/>
          </p:cNvCxnSpPr>
          <p:nvPr/>
        </p:nvCxnSpPr>
        <p:spPr>
          <a:xfrm flipV="1">
            <a:off x="5045662" y="4913369"/>
            <a:ext cx="2081067" cy="5721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0" name="Straight Connector 319"/>
          <p:cNvCxnSpPr>
            <a:endCxn id="351" idx="6"/>
          </p:cNvCxnSpPr>
          <p:nvPr/>
        </p:nvCxnSpPr>
        <p:spPr>
          <a:xfrm flipV="1">
            <a:off x="5045662" y="5246571"/>
            <a:ext cx="2081067" cy="5721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28575" cap="flat" cmpd="sng" algn="ctr">
            <a:solidFill>
              <a:sysClr val="windowText" lastClr="000000">
                <a:lumMod val="85000"/>
                <a:lumOff val="15000"/>
              </a:sys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21" name="Group 320"/>
          <p:cNvGrpSpPr/>
          <p:nvPr/>
        </p:nvGrpSpPr>
        <p:grpSpPr>
          <a:xfrm>
            <a:off x="5182821" y="5475619"/>
            <a:ext cx="274320" cy="517424"/>
            <a:chOff x="7527818" y="3399502"/>
            <a:chExt cx="365760" cy="689898"/>
          </a:xfrm>
        </p:grpSpPr>
        <p:sp>
          <p:nvSpPr>
            <p:cNvPr id="322" name="Rounded Rectangle 321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23" name="Group 322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324" name="Rounded Rectangle 323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325" name="Rounded Rectangle 324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326" name="Oval 325"/>
          <p:cNvSpPr/>
          <p:nvPr/>
        </p:nvSpPr>
        <p:spPr>
          <a:xfrm>
            <a:off x="5182821" y="4776209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27" name="Oval 326"/>
          <p:cNvSpPr/>
          <p:nvPr/>
        </p:nvSpPr>
        <p:spPr>
          <a:xfrm>
            <a:off x="5182821" y="5109411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28" name="Straight Connector 327"/>
          <p:cNvCxnSpPr>
            <a:stCxn id="326" idx="0"/>
            <a:endCxn id="322" idx="0"/>
          </p:cNvCxnSpPr>
          <p:nvPr/>
        </p:nvCxnSpPr>
        <p:spPr>
          <a:xfrm>
            <a:off x="5319981" y="4776209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29" name="Group 328"/>
          <p:cNvGrpSpPr/>
          <p:nvPr/>
        </p:nvGrpSpPr>
        <p:grpSpPr>
          <a:xfrm>
            <a:off x="5739350" y="5475619"/>
            <a:ext cx="274320" cy="517424"/>
            <a:chOff x="7527818" y="3399502"/>
            <a:chExt cx="365760" cy="689898"/>
          </a:xfrm>
        </p:grpSpPr>
        <p:sp>
          <p:nvSpPr>
            <p:cNvPr id="330" name="Rounded Rectangle 329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332" name="Rounded Rectangle 331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333" name="Rounded Rectangle 332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334" name="Oval 333"/>
          <p:cNvSpPr/>
          <p:nvPr/>
        </p:nvSpPr>
        <p:spPr>
          <a:xfrm>
            <a:off x="5739350" y="4776209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35" name="Oval 334"/>
          <p:cNvSpPr/>
          <p:nvPr/>
        </p:nvSpPr>
        <p:spPr>
          <a:xfrm>
            <a:off x="5739350" y="5109411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6" name="Straight Connector 335"/>
          <p:cNvCxnSpPr>
            <a:stCxn id="334" idx="0"/>
            <a:endCxn id="330" idx="0"/>
          </p:cNvCxnSpPr>
          <p:nvPr/>
        </p:nvCxnSpPr>
        <p:spPr>
          <a:xfrm>
            <a:off x="5876510" y="4776209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37" name="Group 336"/>
          <p:cNvGrpSpPr/>
          <p:nvPr/>
        </p:nvGrpSpPr>
        <p:grpSpPr>
          <a:xfrm>
            <a:off x="6295880" y="5475619"/>
            <a:ext cx="274320" cy="517424"/>
            <a:chOff x="7527818" y="3399502"/>
            <a:chExt cx="365760" cy="689898"/>
          </a:xfrm>
        </p:grpSpPr>
        <p:sp>
          <p:nvSpPr>
            <p:cNvPr id="338" name="Rounded Rectangle 337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39" name="Group 338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340" name="Rounded Rectangle 339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341" name="Rounded Rectangle 340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342" name="Oval 341"/>
          <p:cNvSpPr/>
          <p:nvPr/>
        </p:nvSpPr>
        <p:spPr>
          <a:xfrm>
            <a:off x="6295880" y="4776209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3" name="Oval 342"/>
          <p:cNvSpPr/>
          <p:nvPr/>
        </p:nvSpPr>
        <p:spPr>
          <a:xfrm>
            <a:off x="6295880" y="5109411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44" name="Straight Connector 343"/>
          <p:cNvCxnSpPr>
            <a:stCxn id="342" idx="0"/>
            <a:endCxn id="338" idx="0"/>
          </p:cNvCxnSpPr>
          <p:nvPr/>
        </p:nvCxnSpPr>
        <p:spPr>
          <a:xfrm>
            <a:off x="6433040" y="4776209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345" name="Group 344"/>
          <p:cNvGrpSpPr/>
          <p:nvPr/>
        </p:nvGrpSpPr>
        <p:grpSpPr>
          <a:xfrm>
            <a:off x="6852409" y="5475619"/>
            <a:ext cx="274320" cy="517424"/>
            <a:chOff x="7527818" y="3399502"/>
            <a:chExt cx="365760" cy="689898"/>
          </a:xfrm>
        </p:grpSpPr>
        <p:sp>
          <p:nvSpPr>
            <p:cNvPr id="346" name="Rounded Rectangle 345"/>
            <p:cNvSpPr/>
            <p:nvPr/>
          </p:nvSpPr>
          <p:spPr>
            <a:xfrm>
              <a:off x="7527818" y="3399502"/>
              <a:ext cx="365760" cy="689898"/>
            </a:xfrm>
            <a:prstGeom prst="roundRect">
              <a:avLst/>
            </a:prstGeom>
            <a:solidFill>
              <a:srgbClr val="5B9BD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47" name="Group 346"/>
            <p:cNvGrpSpPr/>
            <p:nvPr/>
          </p:nvGrpSpPr>
          <p:grpSpPr>
            <a:xfrm>
              <a:off x="7596548" y="3446841"/>
              <a:ext cx="228300" cy="595221"/>
              <a:chOff x="6229860" y="2963660"/>
              <a:chExt cx="228300" cy="595221"/>
            </a:xfrm>
          </p:grpSpPr>
          <p:sp>
            <p:nvSpPr>
              <p:cNvPr id="348" name="Rounded Rectangle 347"/>
              <p:cNvSpPr/>
              <p:nvPr/>
            </p:nvSpPr>
            <p:spPr>
              <a:xfrm>
                <a:off x="6229860" y="2963660"/>
                <a:ext cx="228299" cy="297683"/>
              </a:xfrm>
              <a:prstGeom prst="roundRect">
                <a:avLst/>
              </a:prstGeom>
              <a:solidFill>
                <a:srgbClr val="5B9BD5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</a:p>
            </p:txBody>
          </p:sp>
          <p:sp>
            <p:nvSpPr>
              <p:cNvPr id="349" name="Rounded Rectangle 348"/>
              <p:cNvSpPr/>
              <p:nvPr/>
            </p:nvSpPr>
            <p:spPr>
              <a:xfrm>
                <a:off x="6229861" y="3261198"/>
                <a:ext cx="228299" cy="297683"/>
              </a:xfrm>
              <a:prstGeom prst="roundRect">
                <a:avLst/>
              </a:prstGeom>
              <a:solidFill>
                <a:srgbClr val="ED7D31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35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rPr>
                  <a:t>P</a:t>
                </a:r>
              </a:p>
            </p:txBody>
          </p:sp>
        </p:grpSp>
      </p:grpSp>
      <p:sp>
        <p:nvSpPr>
          <p:cNvPr id="350" name="Oval 349"/>
          <p:cNvSpPr/>
          <p:nvPr/>
        </p:nvSpPr>
        <p:spPr>
          <a:xfrm>
            <a:off x="6852409" y="4776209"/>
            <a:ext cx="274320" cy="274320"/>
          </a:xfrm>
          <a:prstGeom prst="ellipse">
            <a:avLst/>
          </a:prstGeom>
          <a:solidFill>
            <a:srgbClr val="FF4136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51" name="Oval 350"/>
          <p:cNvSpPr/>
          <p:nvPr/>
        </p:nvSpPr>
        <p:spPr>
          <a:xfrm>
            <a:off x="6852409" y="5109411"/>
            <a:ext cx="274320" cy="274320"/>
          </a:xfrm>
          <a:prstGeom prst="ellipse">
            <a:avLst/>
          </a:prstGeom>
          <a:solidFill>
            <a:sysClr val="window" lastClr="FFFFFF">
              <a:lumMod val="85000"/>
            </a:sys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52" name="Straight Connector 351"/>
          <p:cNvCxnSpPr>
            <a:stCxn id="350" idx="0"/>
            <a:endCxn id="346" idx="0"/>
          </p:cNvCxnSpPr>
          <p:nvPr/>
        </p:nvCxnSpPr>
        <p:spPr>
          <a:xfrm>
            <a:off x="6989569" y="4776209"/>
            <a:ext cx="0" cy="699410"/>
          </a:xfrm>
          <a:prstGeom prst="line">
            <a:avLst/>
          </a:prstGeom>
          <a:solidFill>
            <a:sysClr val="window" lastClr="FFFFFF">
              <a:lumMod val="85000"/>
            </a:sysClr>
          </a:solidFill>
          <a:ln w="57150" cap="flat" cmpd="sng" algn="ctr">
            <a:solidFill>
              <a:srgbClr val="FF413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3" name="ref1"/>
          <p:cNvSpPr/>
          <p:nvPr/>
        </p:nvSpPr>
        <p:spPr>
          <a:xfrm>
            <a:off x="7086454" y="4817683"/>
            <a:ext cx="1729997" cy="281075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4136"/>
                </a:solidFill>
                <a:effectLst/>
                <a:uLnTx/>
                <a:uFillTx/>
                <a:latin typeface="Calibri"/>
                <a:cs typeface="Tw Cen MT"/>
              </a:rPr>
              <a:t>Activated row</a:t>
            </a:r>
          </a:p>
        </p:txBody>
      </p:sp>
      <p:grpSp>
        <p:nvGrpSpPr>
          <p:cNvPr id="194" name="closed iso"/>
          <p:cNvGrpSpPr/>
          <p:nvPr/>
        </p:nvGrpSpPr>
        <p:grpSpPr>
          <a:xfrm>
            <a:off x="4964479" y="4481110"/>
            <a:ext cx="2243432" cy="310138"/>
            <a:chOff x="6235520" y="3801189"/>
            <a:chExt cx="1648889" cy="467501"/>
          </a:xfrm>
        </p:grpSpPr>
        <p:sp>
          <p:nvSpPr>
            <p:cNvPr id="383" name="iso highlight"/>
            <p:cNvSpPr/>
            <p:nvPr/>
          </p:nvSpPr>
          <p:spPr>
            <a:xfrm>
              <a:off x="6235520" y="3820259"/>
              <a:ext cx="1648889" cy="448431"/>
            </a:xfrm>
            <a:prstGeom prst="rect">
              <a:avLst/>
            </a:prstGeom>
            <a:solidFill>
              <a:srgbClr val="FFFF00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6495645" y="3805186"/>
              <a:ext cx="2327" cy="462341"/>
              <a:chOff x="2211208" y="3911669"/>
              <a:chExt cx="2327" cy="462341"/>
            </a:xfrm>
          </p:grpSpPr>
          <p:cxnSp>
            <p:nvCxnSpPr>
              <p:cNvPr id="399" name="Straight Connector 398"/>
              <p:cNvCxnSpPr/>
              <p:nvPr/>
            </p:nvCxnSpPr>
            <p:spPr>
              <a:xfrm>
                <a:off x="2212371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>
              <a:xfrm flipV="1">
                <a:off x="2211208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6" name="Group 385"/>
            <p:cNvGrpSpPr/>
            <p:nvPr/>
          </p:nvGrpSpPr>
          <p:grpSpPr>
            <a:xfrm>
              <a:off x="6905534" y="3806349"/>
              <a:ext cx="2327" cy="462341"/>
              <a:chOff x="2204374" y="3911669"/>
              <a:chExt cx="2327" cy="462341"/>
            </a:xfrm>
          </p:grpSpPr>
          <p:cxnSp>
            <p:nvCxnSpPr>
              <p:cNvPr id="397" name="Straight Connector 396"/>
              <p:cNvCxnSpPr/>
              <p:nvPr/>
            </p:nvCxnSpPr>
            <p:spPr>
              <a:xfrm>
                <a:off x="2205537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flipV="1">
                <a:off x="2204374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7" name="Group 386"/>
            <p:cNvGrpSpPr/>
            <p:nvPr/>
          </p:nvGrpSpPr>
          <p:grpSpPr>
            <a:xfrm>
              <a:off x="7312195" y="3806349"/>
              <a:ext cx="2115" cy="462341"/>
              <a:chOff x="2193959" y="3911669"/>
              <a:chExt cx="2115" cy="462341"/>
            </a:xfrm>
          </p:grpSpPr>
          <p:cxnSp>
            <p:nvCxnSpPr>
              <p:cNvPr id="395" name="Straight Connector 394"/>
              <p:cNvCxnSpPr/>
              <p:nvPr/>
            </p:nvCxnSpPr>
            <p:spPr>
              <a:xfrm>
                <a:off x="2195019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Straight Connector 395"/>
              <p:cNvCxnSpPr/>
              <p:nvPr/>
            </p:nvCxnSpPr>
            <p:spPr>
              <a:xfrm flipV="1">
                <a:off x="2193959" y="4318103"/>
                <a:ext cx="2115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8" name="Group 387"/>
            <p:cNvGrpSpPr/>
            <p:nvPr/>
          </p:nvGrpSpPr>
          <p:grpSpPr>
            <a:xfrm>
              <a:off x="7722766" y="3801189"/>
              <a:ext cx="2327" cy="462341"/>
              <a:chOff x="2190615" y="3911669"/>
              <a:chExt cx="2327" cy="462341"/>
            </a:xfrm>
          </p:grpSpPr>
          <p:cxnSp>
            <p:nvCxnSpPr>
              <p:cNvPr id="393" name="Straight Connector 392"/>
              <p:cNvCxnSpPr/>
              <p:nvPr/>
            </p:nvCxnSpPr>
            <p:spPr>
              <a:xfrm>
                <a:off x="2191777" y="3911669"/>
                <a:ext cx="0" cy="106781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Connector 393"/>
              <p:cNvCxnSpPr/>
              <p:nvPr/>
            </p:nvCxnSpPr>
            <p:spPr>
              <a:xfrm flipV="1">
                <a:off x="2190615" y="4318103"/>
                <a:ext cx="2327" cy="55907"/>
              </a:xfrm>
              <a:prstGeom prst="line">
                <a:avLst/>
              </a:prstGeom>
              <a:ln w="28575">
                <a:solidFill>
                  <a:schemeClr val="tx2"/>
                </a:solidFill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9" name="Straight Connector 388"/>
            <p:cNvCxnSpPr/>
            <p:nvPr/>
          </p:nvCxnSpPr>
          <p:spPr>
            <a:xfrm>
              <a:off x="6496809" y="3905674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>
              <a:off x="6906697" y="3899642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/>
            <p:nvPr/>
          </p:nvCxnSpPr>
          <p:spPr>
            <a:xfrm>
              <a:off x="7313252" y="3893610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/>
            <p:nvPr/>
          </p:nvCxnSpPr>
          <p:spPr>
            <a:xfrm>
              <a:off x="7723929" y="3887578"/>
              <a:ext cx="0" cy="277600"/>
            </a:xfrm>
            <a:prstGeom prst="line">
              <a:avLst/>
            </a:prstGeom>
            <a:ln w="38100" cap="rnd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iso_highlight"/>
          <p:cNvGrpSpPr/>
          <p:nvPr/>
        </p:nvGrpSpPr>
        <p:grpSpPr>
          <a:xfrm>
            <a:off x="824495" y="5551204"/>
            <a:ext cx="2785433" cy="461665"/>
            <a:chOff x="824495" y="5551204"/>
            <a:chExt cx="2785433" cy="461665"/>
          </a:xfrm>
        </p:grpSpPr>
        <p:sp>
          <p:nvSpPr>
            <p:cNvPr id="355" name="left_iso_highlight"/>
            <p:cNvSpPr/>
            <p:nvPr/>
          </p:nvSpPr>
          <p:spPr>
            <a:xfrm>
              <a:off x="824495" y="5652316"/>
              <a:ext cx="2299706" cy="310588"/>
            </a:xfrm>
            <a:prstGeom prst="roundRect">
              <a:avLst/>
            </a:prstGeom>
            <a:solidFill>
              <a:schemeClr val="accent3">
                <a:lumMod val="75000"/>
                <a:alpha val="30000"/>
              </a:schemeClr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01455" y="5551204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on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56" name="iso_highlight"/>
          <p:cNvGrpSpPr/>
          <p:nvPr/>
        </p:nvGrpSpPr>
        <p:grpSpPr>
          <a:xfrm>
            <a:off x="5024730" y="5597740"/>
            <a:ext cx="2785433" cy="461665"/>
            <a:chOff x="824495" y="5551204"/>
            <a:chExt cx="2785433" cy="461665"/>
          </a:xfrm>
        </p:grpSpPr>
        <p:sp>
          <p:nvSpPr>
            <p:cNvPr id="357" name="left_iso_highlight"/>
            <p:cNvSpPr/>
            <p:nvPr/>
          </p:nvSpPr>
          <p:spPr>
            <a:xfrm>
              <a:off x="824495" y="5652316"/>
              <a:ext cx="2299706" cy="310588"/>
            </a:xfrm>
            <a:prstGeom prst="roundRect">
              <a:avLst/>
            </a:prstGeom>
            <a:solidFill>
              <a:schemeClr val="accent3">
                <a:lumMod val="75000"/>
                <a:alpha val="30000"/>
              </a:schemeClr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3101455" y="5551204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on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359" name="iso_highlight"/>
          <p:cNvGrpSpPr/>
          <p:nvPr/>
        </p:nvGrpSpPr>
        <p:grpSpPr>
          <a:xfrm>
            <a:off x="5024730" y="4143048"/>
            <a:ext cx="2785433" cy="461665"/>
            <a:chOff x="824495" y="5551204"/>
            <a:chExt cx="2785433" cy="461665"/>
          </a:xfrm>
        </p:grpSpPr>
        <p:sp>
          <p:nvSpPr>
            <p:cNvPr id="360" name="left_iso_highlight"/>
            <p:cNvSpPr/>
            <p:nvPr/>
          </p:nvSpPr>
          <p:spPr>
            <a:xfrm>
              <a:off x="824495" y="5652316"/>
              <a:ext cx="2299706" cy="310588"/>
            </a:xfrm>
            <a:prstGeom prst="roundRect">
              <a:avLst/>
            </a:prstGeom>
            <a:solidFill>
              <a:schemeClr val="accent3">
                <a:lumMod val="75000"/>
                <a:alpha val="30000"/>
              </a:schemeClr>
            </a:solidFill>
            <a:ln w="28575" cap="flat" cmpd="sng" algn="ctr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3101455" y="5551204"/>
              <a:ext cx="5084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on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401" name="linked_pre"/>
          <p:cNvGrpSpPr/>
          <p:nvPr/>
        </p:nvGrpSpPr>
        <p:grpSpPr>
          <a:xfrm>
            <a:off x="5335650" y="4453997"/>
            <a:ext cx="3541459" cy="1533523"/>
            <a:chOff x="6983729" y="4507306"/>
            <a:chExt cx="4645193" cy="1982225"/>
          </a:xfrm>
        </p:grpSpPr>
        <p:grpSp>
          <p:nvGrpSpPr>
            <p:cNvPr id="402" name="Group 401"/>
            <p:cNvGrpSpPr/>
            <p:nvPr/>
          </p:nvGrpSpPr>
          <p:grpSpPr>
            <a:xfrm>
              <a:off x="6988060" y="5620188"/>
              <a:ext cx="4640862" cy="869343"/>
              <a:chOff x="1512236" y="5569010"/>
              <a:chExt cx="4640862" cy="869343"/>
            </a:xfrm>
          </p:grpSpPr>
          <p:grpSp>
            <p:nvGrpSpPr>
              <p:cNvPr id="408" name="Group 407"/>
              <p:cNvGrpSpPr/>
              <p:nvPr/>
            </p:nvGrpSpPr>
            <p:grpSpPr>
              <a:xfrm>
                <a:off x="1512236" y="5626100"/>
                <a:ext cx="2570125" cy="812253"/>
                <a:chOff x="1512236" y="5626100"/>
                <a:chExt cx="2570125" cy="812253"/>
              </a:xfrm>
            </p:grpSpPr>
            <p:sp>
              <p:nvSpPr>
                <p:cNvPr id="410" name="Freeform 409"/>
                <p:cNvSpPr/>
                <p:nvPr/>
              </p:nvSpPr>
              <p:spPr>
                <a:xfrm>
                  <a:off x="3759201" y="5626100"/>
                  <a:ext cx="323160" cy="800100"/>
                </a:xfrm>
                <a:custGeom>
                  <a:avLst/>
                  <a:gdLst>
                    <a:gd name="connsiteX0" fmla="*/ 0 w 421029"/>
                    <a:gd name="connsiteY0" fmla="*/ 0 h 800100"/>
                    <a:gd name="connsiteX1" fmla="*/ 419100 w 421029"/>
                    <a:gd name="connsiteY1" fmla="*/ 177800 h 800100"/>
                    <a:gd name="connsiteX2" fmla="*/ 127000 w 421029"/>
                    <a:gd name="connsiteY2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029" h="800100">
                      <a:moveTo>
                        <a:pt x="0" y="0"/>
                      </a:moveTo>
                      <a:cubicBezTo>
                        <a:pt x="198966" y="22225"/>
                        <a:pt x="397933" y="44450"/>
                        <a:pt x="419100" y="177800"/>
                      </a:cubicBezTo>
                      <a:cubicBezTo>
                        <a:pt x="440267" y="311150"/>
                        <a:pt x="283633" y="555625"/>
                        <a:pt x="127000" y="80010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" name="Freeform 410"/>
                <p:cNvSpPr/>
                <p:nvPr/>
              </p:nvSpPr>
              <p:spPr>
                <a:xfrm>
                  <a:off x="3009241" y="5626100"/>
                  <a:ext cx="323160" cy="800100"/>
                </a:xfrm>
                <a:custGeom>
                  <a:avLst/>
                  <a:gdLst>
                    <a:gd name="connsiteX0" fmla="*/ 0 w 421029"/>
                    <a:gd name="connsiteY0" fmla="*/ 0 h 800100"/>
                    <a:gd name="connsiteX1" fmla="*/ 419100 w 421029"/>
                    <a:gd name="connsiteY1" fmla="*/ 177800 h 800100"/>
                    <a:gd name="connsiteX2" fmla="*/ 127000 w 421029"/>
                    <a:gd name="connsiteY2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029" h="800100">
                      <a:moveTo>
                        <a:pt x="0" y="0"/>
                      </a:moveTo>
                      <a:cubicBezTo>
                        <a:pt x="198966" y="22225"/>
                        <a:pt x="397933" y="44450"/>
                        <a:pt x="419100" y="177800"/>
                      </a:cubicBezTo>
                      <a:cubicBezTo>
                        <a:pt x="440267" y="311150"/>
                        <a:pt x="283633" y="555625"/>
                        <a:pt x="127000" y="80010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Freeform 411"/>
                <p:cNvSpPr/>
                <p:nvPr/>
              </p:nvSpPr>
              <p:spPr>
                <a:xfrm>
                  <a:off x="2262488" y="5638253"/>
                  <a:ext cx="323160" cy="800100"/>
                </a:xfrm>
                <a:custGeom>
                  <a:avLst/>
                  <a:gdLst>
                    <a:gd name="connsiteX0" fmla="*/ 0 w 421029"/>
                    <a:gd name="connsiteY0" fmla="*/ 0 h 800100"/>
                    <a:gd name="connsiteX1" fmla="*/ 419100 w 421029"/>
                    <a:gd name="connsiteY1" fmla="*/ 177800 h 800100"/>
                    <a:gd name="connsiteX2" fmla="*/ 127000 w 421029"/>
                    <a:gd name="connsiteY2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029" h="800100">
                      <a:moveTo>
                        <a:pt x="0" y="0"/>
                      </a:moveTo>
                      <a:cubicBezTo>
                        <a:pt x="198966" y="22225"/>
                        <a:pt x="397933" y="44450"/>
                        <a:pt x="419100" y="177800"/>
                      </a:cubicBezTo>
                      <a:cubicBezTo>
                        <a:pt x="440267" y="311150"/>
                        <a:pt x="283633" y="555625"/>
                        <a:pt x="127000" y="80010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" name="Freeform 412"/>
                <p:cNvSpPr/>
                <p:nvPr/>
              </p:nvSpPr>
              <p:spPr>
                <a:xfrm>
                  <a:off x="1512236" y="5638253"/>
                  <a:ext cx="323160" cy="800100"/>
                </a:xfrm>
                <a:custGeom>
                  <a:avLst/>
                  <a:gdLst>
                    <a:gd name="connsiteX0" fmla="*/ 0 w 421029"/>
                    <a:gd name="connsiteY0" fmla="*/ 0 h 800100"/>
                    <a:gd name="connsiteX1" fmla="*/ 419100 w 421029"/>
                    <a:gd name="connsiteY1" fmla="*/ 177800 h 800100"/>
                    <a:gd name="connsiteX2" fmla="*/ 127000 w 421029"/>
                    <a:gd name="connsiteY2" fmla="*/ 800100 h 800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029" h="800100">
                      <a:moveTo>
                        <a:pt x="0" y="0"/>
                      </a:moveTo>
                      <a:cubicBezTo>
                        <a:pt x="198966" y="22225"/>
                        <a:pt x="397933" y="44450"/>
                        <a:pt x="419100" y="177800"/>
                      </a:cubicBezTo>
                      <a:cubicBezTo>
                        <a:pt x="440267" y="311150"/>
                        <a:pt x="283633" y="555625"/>
                        <a:pt x="127000" y="800100"/>
                      </a:cubicBez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headEnd type="none" w="med" len="med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09" name="ref1"/>
              <p:cNvSpPr/>
              <p:nvPr/>
            </p:nvSpPr>
            <p:spPr>
              <a:xfrm>
                <a:off x="3929356" y="5569010"/>
                <a:ext cx="2223742" cy="374767"/>
              </a:xfrm>
              <a:prstGeom prst="roundRect">
                <a:avLst/>
              </a:prstGeom>
              <a:noFill/>
              <a:ln w="57150" cmpd="sng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+mj-lt"/>
                    <a:cs typeface="Tw Cen MT"/>
                  </a:rPr>
                  <a:t>Linked</a:t>
                </a:r>
                <a:br>
                  <a:rPr lang="en-US" sz="2000" b="1" dirty="0" smtClean="0">
                    <a:solidFill>
                      <a:schemeClr val="tx1"/>
                    </a:solidFill>
                    <a:latin typeface="+mj-lt"/>
                    <a:cs typeface="Tw Cen MT"/>
                  </a:rPr>
                </a:br>
                <a:r>
                  <a:rPr lang="en-US" sz="2000" b="1" dirty="0" smtClean="0">
                    <a:solidFill>
                      <a:schemeClr val="tx1"/>
                    </a:solidFill>
                    <a:latin typeface="+mj-lt"/>
                    <a:cs typeface="Tw Cen MT"/>
                  </a:rPr>
                  <a:t>Precharging</a:t>
                </a:r>
                <a:endParaRPr lang="en-US" sz="2000" b="1" dirty="0">
                  <a:solidFill>
                    <a:schemeClr val="tx1"/>
                  </a:solidFill>
                  <a:latin typeface="+mj-lt"/>
                  <a:cs typeface="Tw Cen MT"/>
                </a:endParaRPr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 flipV="1">
              <a:off x="6983729" y="4507306"/>
              <a:ext cx="2570125" cy="812253"/>
              <a:chOff x="1512236" y="5626100"/>
              <a:chExt cx="2570125" cy="812253"/>
            </a:xfrm>
          </p:grpSpPr>
          <p:sp>
            <p:nvSpPr>
              <p:cNvPr id="404" name="Freeform 403"/>
              <p:cNvSpPr/>
              <p:nvPr/>
            </p:nvSpPr>
            <p:spPr>
              <a:xfrm>
                <a:off x="3759201" y="5626100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5" name="Freeform 404"/>
              <p:cNvSpPr/>
              <p:nvPr/>
            </p:nvSpPr>
            <p:spPr>
              <a:xfrm>
                <a:off x="3009241" y="5626100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Freeform 405"/>
              <p:cNvSpPr/>
              <p:nvPr/>
            </p:nvSpPr>
            <p:spPr>
              <a:xfrm>
                <a:off x="2262488" y="5638253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7" name="Freeform 406"/>
              <p:cNvSpPr/>
              <p:nvPr/>
            </p:nvSpPr>
            <p:spPr>
              <a:xfrm>
                <a:off x="1512236" y="5638253"/>
                <a:ext cx="323160" cy="800100"/>
              </a:xfrm>
              <a:custGeom>
                <a:avLst/>
                <a:gdLst>
                  <a:gd name="connsiteX0" fmla="*/ 0 w 421029"/>
                  <a:gd name="connsiteY0" fmla="*/ 0 h 800100"/>
                  <a:gd name="connsiteX1" fmla="*/ 419100 w 421029"/>
                  <a:gd name="connsiteY1" fmla="*/ 177800 h 800100"/>
                  <a:gd name="connsiteX2" fmla="*/ 127000 w 421029"/>
                  <a:gd name="connsiteY2" fmla="*/ 800100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029" h="800100">
                    <a:moveTo>
                      <a:pt x="0" y="0"/>
                    </a:moveTo>
                    <a:cubicBezTo>
                      <a:pt x="198966" y="22225"/>
                      <a:pt x="397933" y="44450"/>
                      <a:pt x="419100" y="177800"/>
                    </a:cubicBezTo>
                    <a:cubicBezTo>
                      <a:pt x="440267" y="311150"/>
                      <a:pt x="283633" y="555625"/>
                      <a:pt x="127000" y="800100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82" name="blind"/>
          <p:cNvSpPr/>
          <p:nvPr/>
        </p:nvSpPr>
        <p:spPr>
          <a:xfrm>
            <a:off x="276621" y="3200400"/>
            <a:ext cx="3750538" cy="1433957"/>
          </a:xfrm>
          <a:prstGeom prst="roundRect">
            <a:avLst>
              <a:gd name="adj" fmla="val 0"/>
            </a:avLst>
          </a:prstGeom>
          <a:solidFill>
            <a:srgbClr val="FFFFFF">
              <a:alpha val="7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228" y="6090001"/>
            <a:ext cx="3146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Conventional DRAM</a:t>
            </a:r>
            <a:endParaRPr lang="en-US" sz="2400" b="1" dirty="0"/>
          </a:p>
        </p:txBody>
      </p:sp>
      <p:sp>
        <p:nvSpPr>
          <p:cNvPr id="354" name="TextBox 353"/>
          <p:cNvSpPr txBox="1"/>
          <p:nvPr/>
        </p:nvSpPr>
        <p:spPr>
          <a:xfrm>
            <a:off x="5314857" y="6091535"/>
            <a:ext cx="195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/>
              <a:t>LISA DRAM</a:t>
            </a:r>
            <a:endParaRPr lang="en-US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343400" y="3200400"/>
            <a:ext cx="0" cy="3204865"/>
          </a:xfrm>
          <a:prstGeom prst="line">
            <a:avLst/>
          </a:prstGeom>
          <a:ln w="34925" cap="rnd">
            <a:solidFill>
              <a:schemeClr val="bg1">
                <a:lumMod val="7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5" name="banner"/>
          <p:cNvSpPr/>
          <p:nvPr/>
        </p:nvSpPr>
        <p:spPr>
          <a:xfrm>
            <a:off x="0" y="4943696"/>
            <a:ext cx="9144000" cy="1533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Reduces precharge latency </a:t>
            </a:r>
            <a:r>
              <a:rPr lang="en-US" sz="3200" kern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by 2.6x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10" name="activated-row"/>
          <p:cNvSpPr/>
          <p:nvPr/>
        </p:nvSpPr>
        <p:spPr>
          <a:xfrm>
            <a:off x="2746944" y="4735988"/>
            <a:ext cx="1729997" cy="281075"/>
          </a:xfrm>
          <a:prstGeom prst="roundRect">
            <a:avLst/>
          </a:prstGeom>
          <a:noFill/>
          <a:ln w="571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4136"/>
                </a:solidFill>
                <a:effectLst/>
                <a:uLnTx/>
                <a:uFillTx/>
                <a:latin typeface="Calibri"/>
                <a:cs typeface="Tw Cen MT"/>
              </a:rPr>
              <a:t>Activated row</a:t>
            </a:r>
          </a:p>
        </p:txBody>
      </p:sp>
    </p:spTree>
    <p:extLst>
      <p:ext uri="{BB962C8B-B14F-4D97-AF65-F5344CB8AC3E}">
        <p14:creationId xmlns:p14="http://schemas.microsoft.com/office/powerpoint/2010/main" val="91454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3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17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D9D9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318" grpId="0" animBg="1"/>
      <p:bldP spid="326" grpId="0" animBg="1"/>
      <p:bldP spid="327" grpId="0" animBg="1"/>
      <p:bldP spid="334" grpId="0" animBg="1"/>
      <p:bldP spid="335" grpId="0" animBg="1"/>
      <p:bldP spid="342" grpId="0" animBg="1"/>
      <p:bldP spid="343" grpId="0" animBg="1"/>
      <p:bldP spid="350" grpId="0" animBg="1"/>
      <p:bldP spid="351" grpId="0" animBg="1"/>
      <p:bldP spid="353" grpId="0"/>
      <p:bldP spid="353" grpId="1"/>
      <p:bldP spid="382" grpId="0" animBg="1"/>
      <p:bldP spid="354" grpId="0"/>
      <p:bldP spid="385" grpId="0" animBg="1"/>
      <p:bldP spid="3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LIP Improves System Performance by Accelerating Precharge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070823"/>
              </p:ext>
            </p:extLst>
          </p:nvPr>
        </p:nvGraphicFramePr>
        <p:xfrm>
          <a:off x="304800" y="1310829"/>
          <a:ext cx="8534400" cy="49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2" name="lip perf"/>
          <p:cNvGrpSpPr/>
          <p:nvPr/>
        </p:nvGrpSpPr>
        <p:grpSpPr>
          <a:xfrm>
            <a:off x="3713895" y="2112655"/>
            <a:ext cx="3982305" cy="3620045"/>
            <a:chOff x="3713895" y="2021026"/>
            <a:chExt cx="3982305" cy="3620045"/>
          </a:xfrm>
        </p:grpSpPr>
        <p:sp>
          <p:nvSpPr>
            <p:cNvPr id="16" name="lip perf"/>
            <p:cNvSpPr txBox="1"/>
            <p:nvPr/>
          </p:nvSpPr>
          <p:spPr>
            <a:xfrm>
              <a:off x="3713895" y="3012377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rgbClr val="ED7D31"/>
                  </a:solidFill>
                  <a:latin typeface="+mj-lt"/>
                </a:rPr>
                <a:t>Avg</a:t>
              </a:r>
              <a:r>
                <a:rPr lang="en-US" sz="2400" b="1" dirty="0" smtClean="0">
                  <a:solidFill>
                    <a:srgbClr val="ED7D31"/>
                  </a:solidFill>
                  <a:latin typeface="+mj-lt"/>
                </a:rPr>
                <a:t>: 8%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4689579" y="3599162"/>
              <a:ext cx="0" cy="2039638"/>
            </a:xfrm>
            <a:prstGeom prst="straightConnector1">
              <a:avLst/>
            </a:prstGeom>
            <a:ln w="34925" cap="rnd">
              <a:solidFill>
                <a:srgbClr val="FF8C69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lip perf"/>
            <p:cNvSpPr txBox="1"/>
            <p:nvPr/>
          </p:nvSpPr>
          <p:spPr>
            <a:xfrm>
              <a:off x="5943600" y="2021026"/>
              <a:ext cx="14891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ED7D31"/>
                  </a:solidFill>
                  <a:latin typeface="+mj-lt"/>
                </a:rPr>
                <a:t>Max: 13%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7696200" y="2362200"/>
              <a:ext cx="0" cy="3278871"/>
            </a:xfrm>
            <a:prstGeom prst="straightConnector1">
              <a:avLst/>
            </a:prstGeom>
            <a:ln w="34925" cap="rnd">
              <a:solidFill>
                <a:srgbClr val="FF8C69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lip text"/>
          <p:cNvSpPr/>
          <p:nvPr/>
        </p:nvSpPr>
        <p:spPr>
          <a:xfrm>
            <a:off x="0" y="5105400"/>
            <a:ext cx="914400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LISA reduces precharge latency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8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Latency Reduction of LISA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35</a:t>
            </a:fld>
            <a:endParaRPr lang="en-US" dirty="0">
              <a:latin typeface="+mj-lt"/>
            </a:endParaRPr>
          </a:p>
        </p:txBody>
      </p:sp>
      <p:grpSp>
        <p:nvGrpSpPr>
          <p:cNvPr id="35" name="3ops"/>
          <p:cNvGrpSpPr/>
          <p:nvPr/>
        </p:nvGrpSpPr>
        <p:grpSpPr>
          <a:xfrm>
            <a:off x="304800" y="1054530"/>
            <a:ext cx="8382000" cy="1158902"/>
            <a:chOff x="304800" y="1054530"/>
            <a:chExt cx="8382000" cy="1158902"/>
          </a:xfrm>
        </p:grpSpPr>
        <p:cxnSp>
          <p:nvCxnSpPr>
            <p:cNvPr id="174" name="timeline"/>
            <p:cNvCxnSpPr/>
            <p:nvPr/>
          </p:nvCxnSpPr>
          <p:spPr>
            <a:xfrm>
              <a:off x="304800" y="1937376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3551732" y="1054530"/>
              <a:ext cx="3217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Latency </a:t>
              </a:r>
              <a:r>
                <a:rPr lang="en-US" sz="2400" b="1" i="1" smtClean="0"/>
                <a:t>of Operations</a:t>
              </a:r>
              <a:endParaRPr lang="en-US" sz="2400" b="1" i="1" dirty="0"/>
            </a:p>
          </p:txBody>
        </p:sp>
        <p:sp>
          <p:nvSpPr>
            <p:cNvPr id="134" name="src row buffer"/>
            <p:cNvSpPr/>
            <p:nvPr/>
          </p:nvSpPr>
          <p:spPr>
            <a:xfrm>
              <a:off x="3551732" y="1600482"/>
              <a:ext cx="2191936" cy="61035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ACTIVATE</a:t>
              </a:r>
            </a:p>
          </p:txBody>
        </p:sp>
        <p:sp>
          <p:nvSpPr>
            <p:cNvPr id="137" name="src row buffer"/>
            <p:cNvSpPr/>
            <p:nvPr/>
          </p:nvSpPr>
          <p:spPr>
            <a:xfrm>
              <a:off x="6154536" y="1603079"/>
              <a:ext cx="2194560" cy="61035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PRECHARGE</a:t>
              </a:r>
            </a:p>
          </p:txBody>
        </p:sp>
      </p:grpSp>
      <p:grpSp>
        <p:nvGrpSpPr>
          <p:cNvPr id="32" name="VILLA"/>
          <p:cNvGrpSpPr/>
          <p:nvPr/>
        </p:nvGrpSpPr>
        <p:grpSpPr>
          <a:xfrm>
            <a:off x="3562405" y="1600483"/>
            <a:ext cx="4838723" cy="2546380"/>
            <a:chOff x="3562405" y="1600483"/>
            <a:chExt cx="4838723" cy="2546380"/>
          </a:xfrm>
        </p:grpSpPr>
        <p:cxnSp>
          <p:nvCxnSpPr>
            <p:cNvPr id="130" name="act line"/>
            <p:cNvCxnSpPr/>
            <p:nvPr/>
          </p:nvCxnSpPr>
          <p:spPr>
            <a:xfrm flipV="1">
              <a:off x="5740442" y="1731454"/>
              <a:ext cx="0" cy="1848195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pre line"/>
            <p:cNvCxnSpPr/>
            <p:nvPr/>
          </p:nvCxnSpPr>
          <p:spPr>
            <a:xfrm flipV="1">
              <a:off x="8315705" y="1600483"/>
              <a:ext cx="0" cy="2546380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src row buffer"/>
            <p:cNvSpPr/>
            <p:nvPr/>
          </p:nvSpPr>
          <p:spPr>
            <a:xfrm>
              <a:off x="3562405" y="2652700"/>
              <a:ext cx="128016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VILLA</a:t>
              </a:r>
            </a:p>
          </p:txBody>
        </p:sp>
        <p:sp>
          <p:nvSpPr>
            <p:cNvPr id="43" name="src row buffer"/>
            <p:cNvSpPr/>
            <p:nvPr/>
          </p:nvSpPr>
          <p:spPr>
            <a:xfrm>
              <a:off x="6154537" y="2652700"/>
              <a:ext cx="141732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VILLA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842565" y="2956451"/>
              <a:ext cx="911776" cy="2851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7522361" y="2957876"/>
              <a:ext cx="793344" cy="0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910042" y="2393941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1.7x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22361" y="2351751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1.5x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LIP"/>
          <p:cNvGrpSpPr/>
          <p:nvPr/>
        </p:nvGrpSpPr>
        <p:grpSpPr>
          <a:xfrm>
            <a:off x="6154536" y="3343365"/>
            <a:ext cx="2131339" cy="803498"/>
            <a:chOff x="6154536" y="3343365"/>
            <a:chExt cx="2131339" cy="803498"/>
          </a:xfrm>
        </p:grpSpPr>
        <p:sp>
          <p:nvSpPr>
            <p:cNvPr id="44" name="src row buffer"/>
            <p:cNvSpPr/>
            <p:nvPr/>
          </p:nvSpPr>
          <p:spPr>
            <a:xfrm>
              <a:off x="6154536" y="3536510"/>
              <a:ext cx="82296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LIP</a:t>
              </a:r>
            </a:p>
          </p:txBody>
        </p:sp>
        <p:cxnSp>
          <p:nvCxnSpPr>
            <p:cNvPr id="50" name="Straight Arrow Connector 49"/>
            <p:cNvCxnSpPr>
              <a:endCxn id="44" idx="3"/>
            </p:cNvCxnSpPr>
            <p:nvPr/>
          </p:nvCxnSpPr>
          <p:spPr>
            <a:xfrm flipH="1">
              <a:off x="6977496" y="3829568"/>
              <a:ext cx="1308379" cy="12119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281960" y="3343365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2.6x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LISA"/>
          <p:cNvGrpSpPr/>
          <p:nvPr/>
        </p:nvGrpSpPr>
        <p:grpSpPr>
          <a:xfrm>
            <a:off x="511526" y="1233477"/>
            <a:ext cx="2758637" cy="2474487"/>
            <a:chOff x="3310477" y="2281411"/>
            <a:chExt cx="2758637" cy="2474487"/>
          </a:xfrm>
        </p:grpSpPr>
        <p:sp>
          <p:nvSpPr>
            <p:cNvPr id="58" name="src row buffer"/>
            <p:cNvSpPr/>
            <p:nvPr/>
          </p:nvSpPr>
          <p:spPr>
            <a:xfrm>
              <a:off x="3395179" y="2652700"/>
              <a:ext cx="1084702" cy="610353"/>
            </a:xfrm>
            <a:prstGeom prst="rect">
              <a:avLst/>
            </a:prstGeom>
            <a:solidFill>
              <a:srgbClr val="001F3F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READ</a:t>
              </a:r>
            </a:p>
          </p:txBody>
        </p:sp>
        <p:sp>
          <p:nvSpPr>
            <p:cNvPr id="61" name="src row buffer"/>
            <p:cNvSpPr/>
            <p:nvPr/>
          </p:nvSpPr>
          <p:spPr>
            <a:xfrm>
              <a:off x="4509711" y="2652700"/>
              <a:ext cx="1254030" cy="610353"/>
            </a:xfrm>
            <a:prstGeom prst="rect">
              <a:avLst/>
            </a:prstGeom>
            <a:solidFill>
              <a:srgbClr val="001F3F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WRITE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56738" y="2281411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x64</a:t>
              </a:r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09061" y="2281411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x64</a:t>
              </a:r>
              <a:endParaRPr lang="en-US" sz="2000" dirty="0"/>
            </a:p>
          </p:txBody>
        </p:sp>
        <p:sp>
          <p:nvSpPr>
            <p:cNvPr id="65" name="src row buffer"/>
            <p:cNvSpPr/>
            <p:nvPr/>
          </p:nvSpPr>
          <p:spPr>
            <a:xfrm>
              <a:off x="3392101" y="3695845"/>
              <a:ext cx="27432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66" name="act line"/>
            <p:cNvCxnSpPr/>
            <p:nvPr/>
          </p:nvCxnSpPr>
          <p:spPr>
            <a:xfrm flipV="1">
              <a:off x="5747699" y="2677429"/>
              <a:ext cx="0" cy="1457315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65" idx="3"/>
            </p:cNvCxnSpPr>
            <p:nvPr/>
          </p:nvCxnSpPr>
          <p:spPr>
            <a:xfrm flipH="1">
              <a:off x="3666421" y="4001022"/>
              <a:ext cx="2079067" cy="0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318097" y="3437288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9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0477" y="4294233"/>
              <a:ext cx="275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4KB data copying</a:t>
              </a:r>
              <a:endParaRPr lang="en-US" sz="2400" i="1" dirty="0"/>
            </a:p>
          </p:txBody>
        </p:sp>
      </p:grpSp>
      <p:sp>
        <p:nvSpPr>
          <p:cNvPr id="36" name="lip text"/>
          <p:cNvSpPr/>
          <p:nvPr/>
        </p:nvSpPr>
        <p:spPr>
          <a:xfrm>
            <a:off x="0" y="5105400"/>
            <a:ext cx="914400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LISA is a versatile substrate that enables </a:t>
            </a:r>
            <a:b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many new techniques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108153" y="3962400"/>
            <a:ext cx="1090822" cy="22406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DRAM"/>
          <p:cNvGrpSpPr>
            <a:grpSpLocks noChangeAspect="1"/>
          </p:cNvGrpSpPr>
          <p:nvPr/>
        </p:nvGrpSpPr>
        <p:grpSpPr>
          <a:xfrm>
            <a:off x="3219980" y="2696068"/>
            <a:ext cx="3014006" cy="1608508"/>
            <a:chOff x="770672" y="2094226"/>
            <a:chExt cx="2825325" cy="1507813"/>
          </a:xfrm>
        </p:grpSpPr>
        <p:sp>
          <p:nvSpPr>
            <p:cNvPr id="19" name="Rounded Rectangle 18"/>
            <p:cNvSpPr/>
            <p:nvPr/>
          </p:nvSpPr>
          <p:spPr>
            <a:xfrm>
              <a:off x="770672" y="2177974"/>
              <a:ext cx="2825325" cy="1424065"/>
            </a:xfrm>
            <a:prstGeom prst="roundRect">
              <a:avLst>
                <a:gd name="adj" fmla="val 5088"/>
              </a:avLst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R"/>
            <p:cNvSpPr/>
            <p:nvPr/>
          </p:nvSpPr>
          <p:spPr>
            <a:xfrm rot="5400000">
              <a:off x="1959638" y="1562910"/>
              <a:ext cx="447389" cy="1510022"/>
            </a:xfrm>
            <a:prstGeom prst="roundRect">
              <a:avLst>
                <a:gd name="adj" fmla="val 12195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DRAM</a:t>
              </a:r>
              <a:endParaRPr lang="en-US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35417" y="3866405"/>
            <a:ext cx="1351731" cy="416053"/>
          </a:xfrm>
          <a:prstGeom prst="roundRect">
            <a:avLst>
              <a:gd name="adj" fmla="val 5088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CPU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5" name="1"/>
          <p:cNvGrpSpPr/>
          <p:nvPr/>
        </p:nvGrpSpPr>
        <p:grpSpPr>
          <a:xfrm>
            <a:off x="184338" y="1710826"/>
            <a:ext cx="4142733" cy="2305993"/>
            <a:chOff x="184338" y="1710826"/>
            <a:chExt cx="4142733" cy="2305993"/>
          </a:xfrm>
        </p:grpSpPr>
        <p:sp>
          <p:nvSpPr>
            <p:cNvPr id="7" name="Rectangle 6"/>
            <p:cNvSpPr/>
            <p:nvPr/>
          </p:nvSpPr>
          <p:spPr>
            <a:xfrm>
              <a:off x="184338" y="1710826"/>
              <a:ext cx="414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1</a:t>
              </a:r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. Slow bulk data movement between two memory locations 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81802" y="2523840"/>
              <a:ext cx="618964" cy="1492979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"/>
          <p:cNvGrpSpPr/>
          <p:nvPr/>
        </p:nvGrpSpPr>
        <p:grpSpPr>
          <a:xfrm>
            <a:off x="184339" y="4320474"/>
            <a:ext cx="4757359" cy="906615"/>
            <a:chOff x="184339" y="4320474"/>
            <a:chExt cx="4757359" cy="906615"/>
          </a:xfrm>
        </p:grpSpPr>
        <p:sp>
          <p:nvSpPr>
            <p:cNvPr id="32" name="Rectangle 31"/>
            <p:cNvSpPr/>
            <p:nvPr/>
          </p:nvSpPr>
          <p:spPr>
            <a:xfrm>
              <a:off x="184339" y="4796202"/>
              <a:ext cx="47573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2. Refresh delays memory accesses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634085" y="4320474"/>
              <a:ext cx="12565" cy="57649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"/>
          <p:cNvGrpSpPr/>
          <p:nvPr/>
        </p:nvGrpSpPr>
        <p:grpSpPr>
          <a:xfrm>
            <a:off x="5532414" y="4265392"/>
            <a:ext cx="3766569" cy="961697"/>
            <a:chOff x="5532414" y="4265392"/>
            <a:chExt cx="3766569" cy="961697"/>
          </a:xfrm>
        </p:grpSpPr>
        <p:sp>
          <p:nvSpPr>
            <p:cNvPr id="38" name="Rectangle 37"/>
            <p:cNvSpPr/>
            <p:nvPr/>
          </p:nvSpPr>
          <p:spPr>
            <a:xfrm>
              <a:off x="5532414" y="4796202"/>
              <a:ext cx="37665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4. Voltage affects latency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714617" y="4265392"/>
              <a:ext cx="0" cy="48932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1650" y="3816764"/>
            <a:ext cx="1715576" cy="417908"/>
            <a:chOff x="6301650" y="3816764"/>
            <a:chExt cx="1715576" cy="417908"/>
          </a:xfrm>
        </p:grpSpPr>
        <p:sp>
          <p:nvSpPr>
            <p:cNvPr id="43" name="Right Arrow 42"/>
            <p:cNvSpPr/>
            <p:nvPr/>
          </p:nvSpPr>
          <p:spPr>
            <a:xfrm flipH="1">
              <a:off x="6301650" y="3866405"/>
              <a:ext cx="792997" cy="368267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79149" y="3816764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Voltage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337997" y="3158354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92437" y="3149302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46877" y="3140250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01317" y="3131198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98976" y="3276213"/>
            <a:ext cx="2797224" cy="803303"/>
            <a:chOff x="3198976" y="3276213"/>
            <a:chExt cx="2797224" cy="80330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198976" y="4063385"/>
              <a:ext cx="2797224" cy="0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996200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241634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64765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710198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sa"/>
          <p:cNvSpPr txBox="1"/>
          <p:nvPr/>
        </p:nvSpPr>
        <p:spPr>
          <a:xfrm>
            <a:off x="146423" y="1754505"/>
            <a:ext cx="42922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0638" indent="-20638"/>
            <a:r>
              <a:rPr lang="en-US" sz="2400" b="1" dirty="0" smtClean="0">
                <a:ea typeface="Futura Medium" charset="0"/>
                <a:cs typeface="Futura Medium" charset="0"/>
              </a:rPr>
              <a:t>Low-Cost Inter-Linked Subarrays</a:t>
            </a:r>
            <a:r>
              <a:rPr lang="en-US" sz="2400" b="1" dirty="0" smtClean="0"/>
              <a:t> </a:t>
            </a:r>
            <a:r>
              <a:rPr lang="en-US" sz="2200" dirty="0"/>
              <a:t>(</a:t>
            </a:r>
            <a:r>
              <a:rPr lang="en-US" sz="2200" dirty="0" smtClean="0"/>
              <a:t>LISA)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HPCA’16]</a:t>
            </a:r>
            <a:endParaRPr lang="en-US" dirty="0">
              <a:solidFill>
                <a:srgbClr val="064FBA"/>
              </a:solidFill>
            </a:endParaRPr>
          </a:p>
        </p:txBody>
      </p:sp>
      <p:sp>
        <p:nvSpPr>
          <p:cNvPr id="65" name="dsarp"/>
          <p:cNvSpPr txBox="1"/>
          <p:nvPr/>
        </p:nvSpPr>
        <p:spPr>
          <a:xfrm>
            <a:off x="146424" y="4801758"/>
            <a:ext cx="47686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 indent="-11113"/>
            <a:r>
              <a:rPr lang="en-US" sz="2400" b="1" dirty="0">
                <a:ea typeface="Futura Medium" charset="0"/>
                <a:cs typeface="Futura Medium" charset="0"/>
              </a:rPr>
              <a:t>Mitigating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Refresh Latency by Parallelizing </a:t>
            </a:r>
            <a:r>
              <a:rPr lang="en-US" sz="2400" b="1" dirty="0">
                <a:ea typeface="Futura Medium" charset="0"/>
                <a:cs typeface="Futura Medium" charset="0"/>
              </a:rPr>
              <a:t>Accesses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with Refreshes</a:t>
            </a:r>
            <a:r>
              <a:rPr lang="en-US" sz="2400" b="1" dirty="0" smtClean="0">
                <a:solidFill>
                  <a:prstClr val="black"/>
                </a:solidFill>
                <a:ea typeface="Futura Medium" charset="0"/>
                <a:cs typeface="Futura Medium" charset="0"/>
              </a:rPr>
              <a:t> </a:t>
            </a:r>
            <a:r>
              <a:rPr lang="en-US" sz="2200" dirty="0" smtClean="0"/>
              <a:t>(DSARP)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HPCA’14]</a:t>
            </a:r>
            <a:endParaRPr lang="en-US" sz="1600" dirty="0">
              <a:solidFill>
                <a:srgbClr val="064FBA"/>
              </a:solidFill>
            </a:endParaRPr>
          </a:p>
        </p:txBody>
      </p:sp>
      <p:grpSp>
        <p:nvGrpSpPr>
          <p:cNvPr id="78" name="3"/>
          <p:cNvGrpSpPr/>
          <p:nvPr/>
        </p:nvGrpSpPr>
        <p:grpSpPr>
          <a:xfrm>
            <a:off x="5532414" y="1710826"/>
            <a:ext cx="3367145" cy="1696051"/>
            <a:chOff x="5532414" y="1710826"/>
            <a:chExt cx="3367145" cy="1696051"/>
          </a:xfrm>
        </p:grpSpPr>
        <p:sp>
          <p:nvSpPr>
            <p:cNvPr id="79" name="Rectangle 78"/>
            <p:cNvSpPr/>
            <p:nvPr/>
          </p:nvSpPr>
          <p:spPr>
            <a:xfrm>
              <a:off x="5532414" y="1710826"/>
              <a:ext cx="33671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3. High standard latency to mitigate cell variation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5825613" y="2536634"/>
              <a:ext cx="727588" cy="870243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ly"/>
          <p:cNvSpPr txBox="1"/>
          <p:nvPr/>
        </p:nvSpPr>
        <p:spPr>
          <a:xfrm>
            <a:off x="4609210" y="1446729"/>
            <a:ext cx="453479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 </a:t>
            </a:r>
            <a:r>
              <a:rPr lang="en-US" sz="2400" b="1" dirty="0">
                <a:ea typeface="Futura Medium" charset="0"/>
                <a:cs typeface="Futura Medium" charset="0"/>
              </a:rPr>
              <a:t>Variation in DRAM</a:t>
            </a:r>
            <a:r>
              <a:rPr lang="en-US" sz="2400" b="1" dirty="0"/>
              <a:t>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(FLY-DRAM)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[SIGMETRICS’16]</a:t>
            </a:r>
            <a:endParaRPr lang="en-US" sz="1600" dirty="0">
              <a:solidFill>
                <a:srgbClr val="064FBA"/>
              </a:solidFill>
            </a:endParaRPr>
          </a:p>
        </p:txBody>
      </p:sp>
      <p:sp>
        <p:nvSpPr>
          <p:cNvPr id="67" name="voltron"/>
          <p:cNvSpPr txBox="1"/>
          <p:nvPr/>
        </p:nvSpPr>
        <p:spPr>
          <a:xfrm>
            <a:off x="4609210" y="4801758"/>
            <a:ext cx="453479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Latency-Voltage Trade-Off </a:t>
            </a:r>
            <a: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200" dirty="0" smtClean="0">
                <a:ea typeface="Futura Medium" charset="0"/>
                <a:cs typeface="Futura Medium" charset="0"/>
              </a:rPr>
              <a:t>(</a:t>
            </a:r>
            <a:r>
              <a:rPr lang="en-US" sz="2200" dirty="0" smtClean="0"/>
              <a:t>Voltron)</a:t>
            </a:r>
            <a:r>
              <a:rPr lang="en-US" sz="2200" dirty="0" smtClean="0">
                <a:solidFill>
                  <a:srgbClr val="064FBA"/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[SIGMETRICS’17]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sz="1600" dirty="0">
              <a:solidFill>
                <a:srgbClr val="064FBA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633992" y="1449186"/>
            <a:ext cx="4436068" cy="1186659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E67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Top"/>
          <p:cNvGrpSpPr/>
          <p:nvPr/>
        </p:nvGrpSpPr>
        <p:grpSpPr>
          <a:xfrm>
            <a:off x="31589" y="46494"/>
            <a:ext cx="9112411" cy="1483648"/>
            <a:chOff x="31589" y="46494"/>
            <a:chExt cx="9112411" cy="1483648"/>
          </a:xfrm>
        </p:grpSpPr>
        <p:sp>
          <p:nvSpPr>
            <p:cNvPr id="72" name="TextBox 71"/>
            <p:cNvSpPr txBox="1"/>
            <p:nvPr/>
          </p:nvSpPr>
          <p:spPr>
            <a:xfrm flipH="1">
              <a:off x="31589" y="46494"/>
              <a:ext cx="48835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Low-Cost Architectural</a:t>
              </a:r>
              <a:b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</a:br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Features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flipH="1">
              <a:off x="4633992" y="46494"/>
              <a:ext cx="45100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Understanding and overcoming the latency limitation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196" y="504797"/>
              <a:ext cx="885073" cy="88507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731" y="765190"/>
              <a:ext cx="796828" cy="76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043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DRAM Latency Mean to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DRAM latency: Delay as specified in </a:t>
            </a:r>
            <a:r>
              <a:rPr lang="en-US" dirty="0">
                <a:solidFill>
                  <a:srgbClr val="0070C0"/>
                </a:solidFill>
              </a:rPr>
              <a:t>DRAM </a:t>
            </a:r>
            <a:r>
              <a:rPr lang="en-US" dirty="0" smtClean="0">
                <a:solidFill>
                  <a:srgbClr val="0070C0"/>
                </a:solidFill>
              </a:rPr>
              <a:t>standards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Memory controllers use these standardized latency to access DRAM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sz="900" dirty="0"/>
          </a:p>
          <a:p>
            <a:r>
              <a:rPr lang="en-US" dirty="0" smtClean="0"/>
              <a:t>Key question: How does reducing latency affect DRAM accesses?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8650" y="4276117"/>
            <a:ext cx="821055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“The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purpose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of this Standard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is to </a:t>
            </a:r>
            <a:r>
              <a:rPr lang="en-US" sz="2400" dirty="0">
                <a:solidFill>
                  <a:srgbClr val="0070C0"/>
                </a:solidFill>
                <a:latin typeface="Helvetica" charset="0"/>
                <a:ea typeface="Helvetica" charset="0"/>
                <a:cs typeface="Helvetica" charset="0"/>
              </a:rPr>
              <a:t>define the minimum set of requirements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JEDEC compliant </a:t>
            </a:r>
            <a:r>
              <a:rPr lang="mr-IN" sz="2400" dirty="0" smtClean="0">
                <a:latin typeface="Helvetica" charset="0"/>
                <a:ea typeface="Helvetica" charset="0"/>
                <a:cs typeface="Helvetica" charset="0"/>
              </a:rPr>
              <a:t>…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 SDRAM devices” </a:t>
            </a:r>
            <a:b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(p.1) JEDEC DDRx standard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34" y="1737468"/>
            <a:ext cx="7561750" cy="15619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213684" y="1737468"/>
            <a:ext cx="994611" cy="1561965"/>
          </a:xfrm>
          <a:prstGeom prst="roundRect">
            <a:avLst/>
          </a:prstGeom>
          <a:noFill/>
          <a:ln w="63500">
            <a:solidFill>
              <a:srgbClr val="007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9" name="1 content"/>
          <p:cNvSpPr txBox="1"/>
          <p:nvPr/>
        </p:nvSpPr>
        <p:spPr>
          <a:xfrm>
            <a:off x="288729" y="1676400"/>
            <a:ext cx="85504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1 </a:t>
            </a:r>
            <a:r>
              <a:rPr lang="en-US" sz="3200" dirty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U</a:t>
            </a:r>
            <a:r>
              <a:rPr lang="en-US" sz="3200" dirty="0" smtClean="0">
                <a:solidFill>
                  <a:srgbClr val="0070C0"/>
                </a:solidFill>
                <a:latin typeface="Gill Sans MT" charset="0"/>
                <a:ea typeface="Gill Sans MT" charset="0"/>
                <a:cs typeface="Gill Sans MT" charset="0"/>
              </a:rPr>
              <a:t>nderstand and characterize</a:t>
            </a:r>
            <a:r>
              <a:rPr lang="en-US" sz="3200" dirty="0" smtClean="0">
                <a:solidFill>
                  <a:schemeClr val="accent2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sz="3200" dirty="0" smtClean="0">
                <a:latin typeface="Gill Sans MT" charset="0"/>
                <a:ea typeface="Gill Sans MT" charset="0"/>
                <a:cs typeface="Gill Sans MT" charset="0"/>
              </a:rPr>
              <a:t>reduced-latency 	behavior in modern DRAM chips</a:t>
            </a:r>
            <a:endParaRPr lang="en-US" sz="32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30" name="2 content"/>
          <p:cNvSpPr txBox="1"/>
          <p:nvPr/>
        </p:nvSpPr>
        <p:spPr>
          <a:xfrm>
            <a:off x="288729" y="3634205"/>
            <a:ext cx="8702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75" indent="-587375">
              <a:tabLst>
                <a:tab pos="622300" algn="l"/>
              </a:tabLst>
            </a:pPr>
            <a:r>
              <a:rPr lang="en-US" sz="4800" dirty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/>
              <a:t>Develop a mechanism that exploits </a:t>
            </a:r>
            <a:r>
              <a:rPr lang="en-US" sz="3200" dirty="0" smtClean="0"/>
              <a:t>our observation </a:t>
            </a:r>
            <a:r>
              <a:rPr lang="en-US" sz="3200" dirty="0"/>
              <a:t>to </a:t>
            </a:r>
            <a:r>
              <a:rPr lang="en-US" sz="3200" dirty="0" smtClean="0">
                <a:solidFill>
                  <a:srgbClr val="0070C0"/>
                </a:solidFill>
              </a:rPr>
              <a:t>improve DRAM </a:t>
            </a:r>
            <a:r>
              <a:rPr lang="en-US" sz="3200" dirty="0">
                <a:solidFill>
                  <a:srgbClr val="0070C0"/>
                </a:solidFill>
              </a:rPr>
              <a:t>latency</a:t>
            </a:r>
            <a:endParaRPr lang="en-US" sz="3200" dirty="0">
              <a:solidFill>
                <a:srgbClr val="0070C0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  <p:sp>
        <p:nvSpPr>
          <p:cNvPr id="8" name="2"/>
          <p:cNvSpPr txBox="1"/>
          <p:nvPr/>
        </p:nvSpPr>
        <p:spPr>
          <a:xfrm>
            <a:off x="288728" y="3634205"/>
            <a:ext cx="8702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22300" algn="l"/>
              </a:tabLst>
            </a:pPr>
            <a:r>
              <a:rPr lang="en-US" sz="480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2</a:t>
            </a:r>
            <a:endParaRPr lang="en-US" sz="3200" dirty="0">
              <a:solidFill>
                <a:schemeClr val="accent2"/>
              </a:solidFill>
              <a:latin typeface="Gill Sans MT" charset="0"/>
              <a:ea typeface="Gill Sans MT" charset="0"/>
              <a:cs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3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Custom FPGA-based infrastructure</a:t>
            </a:r>
          </a:p>
          <a:p>
            <a:pPr lvl="1"/>
            <a:r>
              <a:rPr lang="en-US" spc="-80" dirty="0">
                <a:solidFill>
                  <a:srgbClr val="FF0000"/>
                </a:solidFill>
              </a:rPr>
              <a:t>Existing systems: Commands are generated and controlled by </a:t>
            </a:r>
            <a:r>
              <a:rPr lang="en-US" spc="-80" dirty="0" smtClean="0">
                <a:solidFill>
                  <a:srgbClr val="FF0000"/>
                </a:solidFill>
              </a:rPr>
              <a:t>HW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 smtClean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Picture 4" descr="computer_imag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7" y="3108783"/>
            <a:ext cx="1808162" cy="1808162"/>
          </a:xfrm>
          <a:prstGeom prst="rect">
            <a:avLst/>
          </a:prstGeom>
        </p:spPr>
      </p:pic>
      <p:pic>
        <p:nvPicPr>
          <p:cNvPr id="8" name="Picture 7" descr="sp605-boar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216" y="3212764"/>
            <a:ext cx="3166375" cy="1880827"/>
          </a:xfrm>
          <a:prstGeom prst="rect">
            <a:avLst/>
          </a:prstGeom>
        </p:spPr>
      </p:pic>
      <p:sp>
        <p:nvSpPr>
          <p:cNvPr id="7" name="Left-Right Arrow 6"/>
          <p:cNvSpPr/>
          <p:nvPr/>
        </p:nvSpPr>
        <p:spPr>
          <a:xfrm>
            <a:off x="1801926" y="3731001"/>
            <a:ext cx="1371600" cy="6096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PCIe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586" y="3586513"/>
            <a:ext cx="2142214" cy="970297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>
            <a:off x="5630186" y="3766862"/>
            <a:ext cx="1219200" cy="60960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DDR3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2096" y="4921625"/>
            <a:ext cx="641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PC</a:t>
            </a:r>
            <a:endParaRPr lang="en-US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39787" y="4937933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FPGA</a:t>
            </a:r>
            <a:endParaRPr lang="en-US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986443" y="4921625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DIMM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9146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203170"/>
              </p:ext>
            </p:extLst>
          </p:nvPr>
        </p:nvGraphicFramePr>
        <p:xfrm>
          <a:off x="74706" y="1204631"/>
          <a:ext cx="8994588" cy="4647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Memory Latency Lags Behind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44727" y="1230673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4D3B62"/>
                </a:solidFill>
              </a:rPr>
              <a:t>128x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49911" y="2556978"/>
            <a:ext cx="800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20x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60143" y="4202002"/>
            <a:ext cx="889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4136"/>
                </a:solidFill>
              </a:rPr>
              <a:t>1.3x</a:t>
            </a:r>
            <a:endParaRPr lang="en-US" sz="3200" dirty="0" smtClean="0">
              <a:solidFill>
                <a:srgbClr val="FF413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23778"/>
            <a:ext cx="9144000" cy="615553"/>
          </a:xfrm>
          <a:prstGeom prst="rect">
            <a:avLst/>
          </a:prstGeom>
          <a:solidFill>
            <a:srgbClr val="FF413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</a:rPr>
              <a:t>Memory latency remains almost constant</a:t>
            </a:r>
            <a:endParaRPr lang="en-US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1" uiExpand="1">
        <p:bldSub>
          <a:bldChart bld="series"/>
        </p:bldSub>
      </p:bldGraphic>
      <p:bldP spid="10" grpId="0"/>
      <p:bldP spid="11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Swept </a:t>
            </a:r>
            <a:r>
              <a:rPr lang="en-US" dirty="0"/>
              <a:t>each timing parameter to read data</a:t>
            </a:r>
          </a:p>
          <a:p>
            <a:pPr lvl="1"/>
            <a:r>
              <a:rPr lang="en-US" dirty="0"/>
              <a:t>Time step of 2.5ns (FPGA cycle time)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Check the correctness of data read back from DRAM</a:t>
            </a:r>
          </a:p>
          <a:p>
            <a:pPr lvl="1"/>
            <a:r>
              <a:rPr lang="en-US" dirty="0" smtClean="0"/>
              <a:t>Any errors (bit flips)?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Tested 240 DDR3 DRAM chips from three vendors</a:t>
            </a:r>
          </a:p>
          <a:p>
            <a:pPr lvl="1"/>
            <a:r>
              <a:rPr lang="en-US" dirty="0" smtClean="0"/>
              <a:t>30 DIMMs</a:t>
            </a:r>
          </a:p>
          <a:p>
            <a:pPr lvl="1"/>
            <a:r>
              <a:rPr lang="en-US" dirty="0" smtClean="0"/>
              <a:t>Capacity</a:t>
            </a:r>
            <a:r>
              <a:rPr lang="en-US" dirty="0"/>
              <a:t>: 1GB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2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0176"/>
            <a:ext cx="9144000" cy="2097024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4400" b="1" dirty="0" smtClean="0">
                <a:latin typeface="Futura Medium" charset="0"/>
                <a:ea typeface="Futura Medium" charset="0"/>
                <a:cs typeface="Futura Medium" charset="0"/>
              </a:rPr>
              <a:t>Experimental Results</a:t>
            </a:r>
            <a:r>
              <a:rPr lang="en-US" sz="4400" b="1" smtClean="0"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4400" b="1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smtClean="0">
                <a:latin typeface="Futura Medium" charset="0"/>
                <a:ea typeface="Futura Medium" charset="0"/>
                <a:cs typeface="Futura Medium" charset="0"/>
              </a:rPr>
              <a:t>Activation Latency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  <a:p>
            <a:pPr marL="127000" indent="0">
              <a:buNone/>
            </a:pPr>
            <a:endParaRPr lang="en-US" sz="2000" dirty="0">
              <a:solidFill>
                <a:schemeClr val="accent3">
                  <a:lumMod val="50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in Activation Errors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58" y="1793591"/>
            <a:ext cx="8635483" cy="3959352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504614" y="5500390"/>
            <a:ext cx="6344269" cy="671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Different characteristics across cells</a:t>
            </a: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u="sng" dirty="0" smtClean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3600" y="1206182"/>
            <a:ext cx="499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Results from 7500 rounds over 240 chips</a:t>
            </a:r>
            <a:endParaRPr lang="en-US" sz="2400" i="1" dirty="0"/>
          </a:p>
        </p:txBody>
      </p:sp>
      <p:grpSp>
        <p:nvGrpSpPr>
          <p:cNvPr id="24" name="very few errors"/>
          <p:cNvGrpSpPr/>
          <p:nvPr/>
        </p:nvGrpSpPr>
        <p:grpSpPr>
          <a:xfrm>
            <a:off x="4623537" y="3607715"/>
            <a:ext cx="2674328" cy="1071827"/>
            <a:chOff x="4538671" y="3347772"/>
            <a:chExt cx="2674328" cy="1071827"/>
          </a:xfrm>
        </p:grpSpPr>
        <p:sp>
          <p:nvSpPr>
            <p:cNvPr id="22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6EA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1384" y="3347772"/>
              <a:ext cx="2151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Very few errors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many errors"/>
          <p:cNvGrpSpPr/>
          <p:nvPr/>
        </p:nvGrpSpPr>
        <p:grpSpPr>
          <a:xfrm>
            <a:off x="4597693" y="1824511"/>
            <a:ext cx="2204852" cy="1164230"/>
            <a:chOff x="4538671" y="3255369"/>
            <a:chExt cx="2204852" cy="1164230"/>
          </a:xfrm>
        </p:grpSpPr>
        <p:sp>
          <p:nvSpPr>
            <p:cNvPr id="30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8245" y="3255369"/>
              <a:ext cx="1715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4136"/>
                  </a:solidFill>
                </a:rPr>
                <a:t>M</a:t>
              </a:r>
              <a:r>
                <a:rPr lang="en-US" sz="2400" dirty="0" smtClean="0">
                  <a:solidFill>
                    <a:srgbClr val="FF4136"/>
                  </a:solidFill>
                </a:rPr>
                <a:t>any errors</a:t>
              </a:r>
              <a:endParaRPr lang="en-US" sz="2400" dirty="0">
                <a:solidFill>
                  <a:srgbClr val="FF4136"/>
                </a:solidFill>
              </a:endParaRPr>
            </a:p>
          </p:txBody>
        </p:sp>
      </p:grpSp>
      <p:grpSp>
        <p:nvGrpSpPr>
          <p:cNvPr id="21" name="error label"/>
          <p:cNvGrpSpPr/>
          <p:nvPr/>
        </p:nvGrpSpPr>
        <p:grpSpPr>
          <a:xfrm>
            <a:off x="1670099" y="3381593"/>
            <a:ext cx="1639787" cy="1334327"/>
            <a:chOff x="1670099" y="3381593"/>
            <a:chExt cx="1639787" cy="1334327"/>
          </a:xfrm>
        </p:grpSpPr>
        <p:sp>
          <p:nvSpPr>
            <p:cNvPr id="8" name="TextBox 7"/>
            <p:cNvSpPr txBox="1"/>
            <p:nvPr/>
          </p:nvSpPr>
          <p:spPr>
            <a:xfrm>
              <a:off x="1670099" y="4346588"/>
              <a:ext cx="98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&lt;10 bits</a:t>
              </a:r>
              <a:endParaRPr lang="en-US" b="1" i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4567" y="3381593"/>
              <a:ext cx="1635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8KB (one row)</a:t>
              </a:r>
              <a:endParaRPr lang="en-US" b="1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791073" y="4917604"/>
            <a:ext cx="999754" cy="413122"/>
            <a:chOff x="6449424" y="3019969"/>
            <a:chExt cx="1580672" cy="41312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564352" y="3019969"/>
              <a:ext cx="1435720" cy="0"/>
            </a:xfrm>
            <a:prstGeom prst="straightConnector1">
              <a:avLst/>
            </a:prstGeom>
            <a:ln w="31750" cap="flat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449424" y="3032981"/>
              <a:ext cx="1580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  <a:r>
                <a:rPr lang="en-US" sz="2000" dirty="0" smtClean="0"/>
                <a:t>tep size</a:t>
              </a:r>
              <a:endParaRPr lang="en-US" sz="2000" dirty="0"/>
            </a:p>
          </p:txBody>
        </p:sp>
      </p:grpSp>
      <p:grpSp>
        <p:nvGrpSpPr>
          <p:cNvPr id="61" name="rife with errors"/>
          <p:cNvGrpSpPr/>
          <p:nvPr/>
        </p:nvGrpSpPr>
        <p:grpSpPr>
          <a:xfrm>
            <a:off x="1628658" y="1650856"/>
            <a:ext cx="2459069" cy="1245760"/>
            <a:chOff x="1628658" y="1650856"/>
            <a:chExt cx="2459069" cy="1245760"/>
          </a:xfrm>
        </p:grpSpPr>
        <p:grpSp>
          <p:nvGrpSpPr>
            <p:cNvPr id="26" name="rife with errors"/>
            <p:cNvGrpSpPr/>
            <p:nvPr/>
          </p:nvGrpSpPr>
          <p:grpSpPr>
            <a:xfrm>
              <a:off x="1628658" y="1650856"/>
              <a:ext cx="2459069" cy="1210122"/>
              <a:chOff x="4538671" y="3209477"/>
              <a:chExt cx="2459069" cy="1210122"/>
            </a:xfrm>
          </p:grpSpPr>
          <p:sp>
            <p:nvSpPr>
              <p:cNvPr id="27" name="First"/>
              <p:cNvSpPr/>
              <p:nvPr/>
            </p:nvSpPr>
            <p:spPr>
              <a:xfrm>
                <a:off x="4538671" y="3657600"/>
                <a:ext cx="947731" cy="76199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31826" y="3209477"/>
                <a:ext cx="2165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4136"/>
                    </a:solidFill>
                  </a:rPr>
                  <a:t>Rife with errors</a:t>
                </a:r>
                <a:endParaRPr lang="en-US" sz="2400" dirty="0">
                  <a:solidFill>
                    <a:srgbClr val="FF4136"/>
                  </a:solidFill>
                </a:endParaRPr>
              </a:p>
            </p:txBody>
          </p:sp>
        </p:grpSp>
        <p:sp>
          <p:nvSpPr>
            <p:cNvPr id="53" name="First"/>
            <p:cNvSpPr/>
            <p:nvPr/>
          </p:nvSpPr>
          <p:spPr>
            <a:xfrm>
              <a:off x="3073716" y="2134617"/>
              <a:ext cx="947731" cy="761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no error"/>
          <p:cNvGrpSpPr/>
          <p:nvPr/>
        </p:nvGrpSpPr>
        <p:grpSpPr>
          <a:xfrm>
            <a:off x="6564351" y="1770375"/>
            <a:ext cx="1919091" cy="2914132"/>
            <a:chOff x="2424309" y="1201794"/>
            <a:chExt cx="1919091" cy="2976506"/>
          </a:xfrm>
        </p:grpSpPr>
        <p:sp>
          <p:nvSpPr>
            <p:cNvPr id="58" name="noerr box"/>
            <p:cNvSpPr/>
            <p:nvPr/>
          </p:nvSpPr>
          <p:spPr>
            <a:xfrm>
              <a:off x="2424309" y="1621602"/>
              <a:ext cx="1919091" cy="2556698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21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09087" y="1201794"/>
              <a:ext cx="1477777" cy="47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No </a:t>
              </a:r>
              <a:r>
                <a:rPr lang="en-US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Errors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standard latency"/>
          <p:cNvGrpSpPr/>
          <p:nvPr/>
        </p:nvGrpSpPr>
        <p:grpSpPr>
          <a:xfrm>
            <a:off x="7988921" y="2254984"/>
            <a:ext cx="1024319" cy="3707334"/>
            <a:chOff x="1088041" y="2102702"/>
            <a:chExt cx="1024319" cy="3294854"/>
          </a:xfrm>
        </p:grpSpPr>
        <p:sp>
          <p:nvSpPr>
            <p:cNvPr id="3" name="TextBox 2"/>
            <p:cNvSpPr txBox="1"/>
            <p:nvPr/>
          </p:nvSpPr>
          <p:spPr>
            <a:xfrm>
              <a:off x="1088041" y="4689670"/>
              <a:ext cx="10243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13.1ns</a:t>
              </a:r>
            </a:p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r>
                <a:rPr lang="en-U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tandard</a:t>
              </a:r>
              <a:endPara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600201" y="2102702"/>
              <a:ext cx="1" cy="2514601"/>
            </a:xfrm>
            <a:prstGeom prst="line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004770" y="5110930"/>
            <a:ext cx="38747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Activation Latency/</a:t>
            </a:r>
            <a:r>
              <a:rPr lang="en-US" sz="2400" dirty="0" err="1" smtClean="0"/>
              <a:t>tRCD</a:t>
            </a:r>
            <a:r>
              <a:rPr lang="en-US" sz="2400" dirty="0" smtClean="0"/>
              <a:t> (ns)</a:t>
            </a:r>
            <a:endParaRPr lang="en-US" sz="2400" dirty="0"/>
          </a:p>
        </p:txBody>
      </p:sp>
      <p:sp>
        <p:nvSpPr>
          <p:cNvPr id="55" name="banner"/>
          <p:cNvSpPr/>
          <p:nvPr/>
        </p:nvSpPr>
        <p:spPr>
          <a:xfrm>
            <a:off x="-7154" y="5165812"/>
            <a:ext cx="9144000" cy="11230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Modern DRAM chips exhibit </a:t>
            </a:r>
            <a:b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significant variation in activation latency</a:t>
            </a:r>
            <a:endParaRPr lang="en-US" sz="32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0" grpId="0"/>
      <p:bldP spid="5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DRAM Latency Variation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41777" y="4953000"/>
            <a:ext cx="8040641" cy="992612"/>
            <a:chOff x="224591" y="5243899"/>
            <a:chExt cx="8510476" cy="992613"/>
          </a:xfrm>
        </p:grpSpPr>
        <p:grpSp>
          <p:nvGrpSpPr>
            <p:cNvPr id="6" name="Group 5"/>
            <p:cNvGrpSpPr/>
            <p:nvPr/>
          </p:nvGrpSpPr>
          <p:grpSpPr>
            <a:xfrm>
              <a:off x="224591" y="5243899"/>
              <a:ext cx="8510476" cy="523229"/>
              <a:chOff x="352625" y="3223796"/>
              <a:chExt cx="8510476" cy="523229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>
                <a:off x="1161179" y="3511042"/>
                <a:ext cx="6781800" cy="0"/>
              </a:xfrm>
              <a:prstGeom prst="straightConnector1">
                <a:avLst/>
              </a:prstGeom>
              <a:ln w="44450" cap="rnd">
                <a:solidFill>
                  <a:schemeClr val="tx1">
                    <a:lumMod val="65000"/>
                    <a:lumOff val="35000"/>
                  </a:schemeClr>
                </a:solidFill>
                <a:headEnd type="arrow" w="lg" len="lg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TextBox 8"/>
              <p:cNvSpPr txBox="1"/>
              <p:nvPr/>
            </p:nvSpPr>
            <p:spPr>
              <a:xfrm>
                <a:off x="7871906" y="3223804"/>
                <a:ext cx="991195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High</a:t>
                </a:r>
                <a:endPara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52625" y="3223796"/>
                <a:ext cx="876704" cy="523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i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Low</a:t>
                </a:r>
                <a:endPara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64359" y="5713292"/>
              <a:ext cx="29278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DRAM</a:t>
              </a:r>
              <a:r>
                <a:rPr lang="en-US" sz="2800" b="1" i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en-US" sz="2800" b="1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Latency</a:t>
              </a:r>
              <a:endPara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138538" y="2878490"/>
            <a:ext cx="1202573" cy="1358640"/>
            <a:chOff x="2373000" y="3289560"/>
            <a:chExt cx="1202573" cy="1358640"/>
          </a:xfrm>
        </p:grpSpPr>
        <p:pic>
          <p:nvPicPr>
            <p:cNvPr id="21" name="Content Placeholder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699" y="3742440"/>
              <a:ext cx="905760" cy="90576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373000" y="3289560"/>
              <a:ext cx="1202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DRAM B</a:t>
              </a:r>
              <a:endPara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286832" y="2878490"/>
            <a:ext cx="4300665" cy="2578172"/>
            <a:chOff x="2286832" y="2878490"/>
            <a:chExt cx="4300665" cy="2578172"/>
          </a:xfrm>
        </p:grpSpPr>
        <p:grpSp>
          <p:nvGrpSpPr>
            <p:cNvPr id="11" name="dram a"/>
            <p:cNvGrpSpPr/>
            <p:nvPr/>
          </p:nvGrpSpPr>
          <p:grpSpPr>
            <a:xfrm>
              <a:off x="2286832" y="2878490"/>
              <a:ext cx="1181157" cy="2578172"/>
              <a:chOff x="2445298" y="3289228"/>
              <a:chExt cx="1181157" cy="257817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3035877" y="4647868"/>
                <a:ext cx="1" cy="79444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821185" y="5442309"/>
                <a:ext cx="429385" cy="42509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445298" y="3289228"/>
                <a:ext cx="1181157" cy="1358640"/>
                <a:chOff x="2373000" y="3289560"/>
                <a:chExt cx="1181157" cy="1358640"/>
              </a:xfrm>
            </p:grpSpPr>
            <p:pic>
              <p:nvPicPr>
                <p:cNvPr id="15" name="Content Placeholder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0699" y="3742440"/>
                  <a:ext cx="905760" cy="905760"/>
                </a:xfrm>
                <a:prstGeom prst="rect">
                  <a:avLst/>
                </a:prstGeom>
              </p:spPr>
            </p:pic>
            <p:sp>
              <p:nvSpPr>
                <p:cNvPr id="16" name="TextBox 15"/>
                <p:cNvSpPr txBox="1"/>
                <p:nvPr/>
              </p:nvSpPr>
              <p:spPr>
                <a:xfrm>
                  <a:off x="2373000" y="3289560"/>
                  <a:ext cx="11811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DRAM A</a:t>
                  </a:r>
                  <a:endParaRPr lang="en-US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cxnSp>
          <p:nvCxnSpPr>
            <p:cNvPr id="18" name="Straight Connector 17"/>
            <p:cNvCxnSpPr/>
            <p:nvPr/>
          </p:nvCxnSpPr>
          <p:spPr>
            <a:xfrm flipH="1" flipV="1">
              <a:off x="4729117" y="4237130"/>
              <a:ext cx="1" cy="794441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514425" y="5031571"/>
              <a:ext cx="429385" cy="4250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23" name="dram c"/>
            <p:cNvGrpSpPr/>
            <p:nvPr/>
          </p:nvGrpSpPr>
          <p:grpSpPr>
            <a:xfrm>
              <a:off x="5372100" y="2878490"/>
              <a:ext cx="1215397" cy="2578172"/>
              <a:chOff x="2445298" y="3289228"/>
              <a:chExt cx="1215397" cy="257817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flipH="1" flipV="1">
                <a:off x="3035877" y="4647868"/>
                <a:ext cx="1" cy="794441"/>
              </a:xfrm>
              <a:prstGeom prst="line">
                <a:avLst/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headEnd type="none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2821185" y="5442309"/>
                <a:ext cx="429385" cy="42509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2445298" y="3289228"/>
                <a:ext cx="1215397" cy="1358640"/>
                <a:chOff x="2373000" y="3289560"/>
                <a:chExt cx="1215397" cy="1358640"/>
              </a:xfrm>
            </p:grpSpPr>
            <p:pic>
              <p:nvPicPr>
                <p:cNvPr id="27" name="Content Placeholder 4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10699" y="3742440"/>
                  <a:ext cx="905760" cy="905760"/>
                </a:xfrm>
                <a:prstGeom prst="rect">
                  <a:avLst/>
                </a:prstGeom>
              </p:spPr>
            </p:pic>
            <p:sp>
              <p:nvSpPr>
                <p:cNvPr id="28" name="TextBox 27"/>
                <p:cNvSpPr txBox="1"/>
                <p:nvPr/>
              </p:nvSpPr>
              <p:spPr>
                <a:xfrm>
                  <a:off x="2373000" y="3289560"/>
                  <a:ext cx="12153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i="1" dirty="0" smtClean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DRAM C</a:t>
                  </a:r>
                  <a:endParaRPr lang="en-US" sz="2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3647581" y="4237130"/>
            <a:ext cx="2030017" cy="1219532"/>
            <a:chOff x="3647581" y="4237130"/>
            <a:chExt cx="2030017" cy="1219532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248213" y="5031571"/>
              <a:ext cx="429385" cy="425091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181125" y="5031571"/>
              <a:ext cx="429385" cy="42509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647581" y="5031571"/>
              <a:ext cx="429385" cy="42509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451347" y="5031571"/>
              <a:ext cx="429385" cy="42509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714669" y="5031571"/>
              <a:ext cx="429385" cy="42509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44" name="Straight Connector 43"/>
            <p:cNvCxnSpPr>
              <a:stCxn id="51" idx="0"/>
            </p:cNvCxnSpPr>
            <p:nvPr/>
          </p:nvCxnSpPr>
          <p:spPr>
            <a:xfrm flipH="1" flipV="1">
              <a:off x="4943811" y="4237131"/>
              <a:ext cx="519095" cy="794440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4" idx="0"/>
            </p:cNvCxnSpPr>
            <p:nvPr/>
          </p:nvCxnSpPr>
          <p:spPr>
            <a:xfrm flipV="1">
              <a:off x="3862274" y="4249027"/>
              <a:ext cx="650052" cy="782544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52" idx="0"/>
            </p:cNvCxnSpPr>
            <p:nvPr/>
          </p:nvCxnSpPr>
          <p:spPr>
            <a:xfrm flipH="1" flipV="1">
              <a:off x="4845377" y="4242062"/>
              <a:ext cx="83985" cy="789509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6" idx="0"/>
              <a:endCxn id="21" idx="2"/>
            </p:cNvCxnSpPr>
            <p:nvPr/>
          </p:nvCxnSpPr>
          <p:spPr>
            <a:xfrm flipV="1">
              <a:off x="4666040" y="4237130"/>
              <a:ext cx="63077" cy="794441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53" idx="0"/>
            </p:cNvCxnSpPr>
            <p:nvPr/>
          </p:nvCxnSpPr>
          <p:spPr>
            <a:xfrm flipV="1">
              <a:off x="4395818" y="4237130"/>
              <a:ext cx="207144" cy="794441"/>
            </a:xfrm>
            <a:prstGeom prst="line">
              <a:avLst/>
            </a:prstGeom>
            <a:ln w="317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headEnd type="non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245076" y="4042855"/>
            <a:ext cx="3281668" cy="1133852"/>
            <a:chOff x="5245076" y="4042855"/>
            <a:chExt cx="3281668" cy="1133852"/>
          </a:xfrm>
        </p:grpSpPr>
        <p:cxnSp>
          <p:nvCxnSpPr>
            <p:cNvPr id="55" name="Straight Arrow Connector 54"/>
            <p:cNvCxnSpPr/>
            <p:nvPr/>
          </p:nvCxnSpPr>
          <p:spPr>
            <a:xfrm flipH="1">
              <a:off x="5529975" y="4445804"/>
              <a:ext cx="707587" cy="730903"/>
            </a:xfrm>
            <a:prstGeom prst="straightConnector1">
              <a:avLst/>
            </a:prstGeom>
            <a:ln w="31750" cap="rnd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label: dram cell"/>
            <p:cNvSpPr txBox="1"/>
            <p:nvPr/>
          </p:nvSpPr>
          <p:spPr>
            <a:xfrm>
              <a:off x="5245076" y="4042855"/>
              <a:ext cx="32816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rPr>
                <a:t>Slow</a:t>
              </a:r>
              <a:r>
                <a:rPr lang="en-US" sz="2400" b="1" kern="0" noProof="0" dirty="0" smtClean="0">
                  <a:solidFill>
                    <a:prstClr val="black"/>
                  </a:solidFill>
                  <a:latin typeface="+mj-lt"/>
                </a:rPr>
                <a:t> </a:t>
              </a:r>
              <a:r>
                <a:rPr lang="en-US" sz="2400" b="1" kern="0" dirty="0" smtClean="0">
                  <a:solidFill>
                    <a:prstClr val="black"/>
                  </a:solidFill>
                  <a:latin typeface="+mj-lt"/>
                </a:rPr>
                <a:t>cells</a:t>
              </a:r>
              <a:endParaRPr kumimoji="0" lang="en-US" sz="2400" b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04800" y="1282205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Imperfect manufacturing process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b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	</a:t>
            </a:r>
            <a:r>
              <a:rPr lang="en-US" sz="2800" dirty="0" smtClean="0">
                <a:solidFill>
                  <a:schemeClr val="accent2"/>
                </a:solidFill>
              </a:rPr>
              <a:t>latency variation in timing parameters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0176"/>
            <a:ext cx="9144000" cy="1968687"/>
          </a:xfrm>
        </p:spPr>
        <p:txBody>
          <a:bodyPr>
            <a:normAutofit/>
          </a:bodyPr>
          <a:lstStyle/>
          <a:p>
            <a:pPr marL="127000" indent="0">
              <a:buNone/>
            </a:pPr>
            <a:r>
              <a:rPr lang="en-US" sz="4400" b="1" dirty="0" smtClean="0">
                <a:latin typeface="Futura Medium" charset="0"/>
                <a:ea typeface="Futura Medium" charset="0"/>
                <a:cs typeface="Futura Medium" charset="0"/>
              </a:rPr>
              <a:t>Experimental Results</a:t>
            </a:r>
            <a:br>
              <a:rPr lang="en-US" sz="4400" b="1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Precharge Latency</a:t>
            </a:r>
            <a:endParaRPr lang="en-US" sz="1400" dirty="0">
              <a:solidFill>
                <a:schemeClr val="accent3">
                  <a:lumMod val="50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4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Variation in Precharge Errors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85" y="1866743"/>
            <a:ext cx="8341929" cy="3886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1206182"/>
            <a:ext cx="4994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Results from 4000 rounds over 240 chips</a:t>
            </a:r>
            <a:endParaRPr lang="en-US" sz="2400" i="1" dirty="0"/>
          </a:p>
        </p:txBody>
      </p:sp>
      <p:grpSp>
        <p:nvGrpSpPr>
          <p:cNvPr id="24" name="very few errors"/>
          <p:cNvGrpSpPr/>
          <p:nvPr/>
        </p:nvGrpSpPr>
        <p:grpSpPr>
          <a:xfrm>
            <a:off x="4623537" y="3607715"/>
            <a:ext cx="2674328" cy="1071827"/>
            <a:chOff x="4538671" y="3347772"/>
            <a:chExt cx="2674328" cy="1071827"/>
          </a:xfrm>
        </p:grpSpPr>
        <p:sp>
          <p:nvSpPr>
            <p:cNvPr id="22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6EAE3F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1384" y="3347772"/>
              <a:ext cx="21516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accent3">
                      <a:lumMod val="75000"/>
                    </a:schemeClr>
                  </a:solidFill>
                </a:rPr>
                <a:t>Very few errors</a:t>
              </a:r>
              <a:endParaRPr lang="en-US" sz="24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29" name="many errors"/>
          <p:cNvGrpSpPr/>
          <p:nvPr/>
        </p:nvGrpSpPr>
        <p:grpSpPr>
          <a:xfrm>
            <a:off x="4597693" y="1824511"/>
            <a:ext cx="2204852" cy="1164230"/>
            <a:chOff x="4538671" y="3255369"/>
            <a:chExt cx="2204852" cy="1164230"/>
          </a:xfrm>
        </p:grpSpPr>
        <p:sp>
          <p:nvSpPr>
            <p:cNvPr id="30" name="First"/>
            <p:cNvSpPr/>
            <p:nvPr/>
          </p:nvSpPr>
          <p:spPr>
            <a:xfrm>
              <a:off x="4538671" y="3657600"/>
              <a:ext cx="947731" cy="761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28245" y="3255369"/>
              <a:ext cx="1715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4136"/>
                  </a:solidFill>
                </a:rPr>
                <a:t>M</a:t>
              </a:r>
              <a:r>
                <a:rPr lang="en-US" sz="2400" dirty="0" smtClean="0">
                  <a:solidFill>
                    <a:srgbClr val="FF4136"/>
                  </a:solidFill>
                </a:rPr>
                <a:t>any errors</a:t>
              </a:r>
              <a:endParaRPr lang="en-US" sz="2400" dirty="0">
                <a:solidFill>
                  <a:srgbClr val="FF4136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674567" y="4310210"/>
            <a:ext cx="1635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8KB (one row)</a:t>
            </a:r>
            <a:endParaRPr lang="en-US" b="1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6726905" y="4917604"/>
            <a:ext cx="999754" cy="413122"/>
            <a:chOff x="6449424" y="3019969"/>
            <a:chExt cx="1580672" cy="41312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564352" y="3019969"/>
              <a:ext cx="1435720" cy="0"/>
            </a:xfrm>
            <a:prstGeom prst="straightConnector1">
              <a:avLst/>
            </a:prstGeom>
            <a:ln w="31750" cap="flat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6449424" y="3032981"/>
              <a:ext cx="15806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s</a:t>
              </a:r>
              <a:r>
                <a:rPr lang="en-US" sz="2000" dirty="0" smtClean="0"/>
                <a:t>tep size</a:t>
              </a:r>
              <a:endParaRPr lang="en-US" sz="2000" dirty="0"/>
            </a:p>
          </p:txBody>
        </p:sp>
      </p:grpSp>
      <p:grpSp>
        <p:nvGrpSpPr>
          <p:cNvPr id="61" name="rife with errors"/>
          <p:cNvGrpSpPr/>
          <p:nvPr/>
        </p:nvGrpSpPr>
        <p:grpSpPr>
          <a:xfrm>
            <a:off x="1628658" y="1650856"/>
            <a:ext cx="2459069" cy="1245760"/>
            <a:chOff x="1628658" y="1650856"/>
            <a:chExt cx="2459069" cy="1245760"/>
          </a:xfrm>
        </p:grpSpPr>
        <p:grpSp>
          <p:nvGrpSpPr>
            <p:cNvPr id="26" name="rife with errors"/>
            <p:cNvGrpSpPr/>
            <p:nvPr/>
          </p:nvGrpSpPr>
          <p:grpSpPr>
            <a:xfrm>
              <a:off x="1628658" y="1650856"/>
              <a:ext cx="2459069" cy="1210122"/>
              <a:chOff x="4538671" y="3209477"/>
              <a:chExt cx="2459069" cy="1210122"/>
            </a:xfrm>
          </p:grpSpPr>
          <p:sp>
            <p:nvSpPr>
              <p:cNvPr id="27" name="First"/>
              <p:cNvSpPr/>
              <p:nvPr/>
            </p:nvSpPr>
            <p:spPr>
              <a:xfrm>
                <a:off x="4538671" y="3657600"/>
                <a:ext cx="947731" cy="76199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831826" y="3209477"/>
                <a:ext cx="216591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4136"/>
                    </a:solidFill>
                  </a:rPr>
                  <a:t>Rife with errors</a:t>
                </a:r>
                <a:endParaRPr lang="en-US" sz="2400" dirty="0">
                  <a:solidFill>
                    <a:srgbClr val="FF4136"/>
                  </a:solidFill>
                </a:endParaRPr>
              </a:p>
            </p:txBody>
          </p:sp>
        </p:grpSp>
        <p:sp>
          <p:nvSpPr>
            <p:cNvPr id="53" name="First"/>
            <p:cNvSpPr/>
            <p:nvPr/>
          </p:nvSpPr>
          <p:spPr>
            <a:xfrm>
              <a:off x="3073716" y="2134617"/>
              <a:ext cx="947731" cy="76199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no error"/>
          <p:cNvGrpSpPr/>
          <p:nvPr/>
        </p:nvGrpSpPr>
        <p:grpSpPr>
          <a:xfrm>
            <a:off x="6520777" y="1850580"/>
            <a:ext cx="1962666" cy="2833922"/>
            <a:chOff x="2380735" y="1283719"/>
            <a:chExt cx="1962666" cy="2894581"/>
          </a:xfrm>
        </p:grpSpPr>
        <p:sp>
          <p:nvSpPr>
            <p:cNvPr id="58" name="noerr box"/>
            <p:cNvSpPr/>
            <p:nvPr/>
          </p:nvSpPr>
          <p:spPr>
            <a:xfrm>
              <a:off x="2380735" y="1714420"/>
              <a:ext cx="1962666" cy="2463880"/>
            </a:xfrm>
            <a:prstGeom prst="rect">
              <a:avLst/>
            </a:prstGeom>
            <a:solidFill>
              <a:schemeClr val="bg1">
                <a:lumMod val="50000"/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709087" y="1283719"/>
              <a:ext cx="1477777" cy="471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smtClean="0">
                  <a:solidFill>
                    <a:schemeClr val="bg1">
                      <a:lumMod val="50000"/>
                    </a:schemeClr>
                  </a:solidFill>
                </a:rPr>
                <a:t>No </a:t>
              </a:r>
              <a:r>
                <a:rPr lang="en-US" sz="2400" dirty="0" smtClean="0">
                  <a:solidFill>
                    <a:schemeClr val="bg1">
                      <a:lumMod val="50000"/>
                    </a:schemeClr>
                  </a:solidFill>
                </a:rPr>
                <a:t>Errors</a:t>
              </a:r>
              <a:endParaRPr lang="en-US" sz="24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" name="standard latency"/>
          <p:cNvGrpSpPr/>
          <p:nvPr/>
        </p:nvGrpSpPr>
        <p:grpSpPr>
          <a:xfrm>
            <a:off x="7988921" y="2254984"/>
            <a:ext cx="1024319" cy="3707334"/>
            <a:chOff x="1088041" y="2102702"/>
            <a:chExt cx="1024319" cy="3294854"/>
          </a:xfrm>
        </p:grpSpPr>
        <p:sp>
          <p:nvSpPr>
            <p:cNvPr id="3" name="TextBox 2"/>
            <p:cNvSpPr txBox="1"/>
            <p:nvPr/>
          </p:nvSpPr>
          <p:spPr>
            <a:xfrm>
              <a:off x="1088041" y="4689670"/>
              <a:ext cx="10243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13.1ns</a:t>
              </a:r>
            </a:p>
            <a:p>
              <a:pPr algn="ctr"/>
              <a:r>
                <a:rPr lang="en-US" sz="20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</a:t>
              </a:r>
              <a:r>
                <a:rPr lang="en-US" sz="2000" i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tandard</a:t>
              </a:r>
              <a:endPara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 flipV="1">
              <a:off x="1600201" y="2102702"/>
              <a:ext cx="1" cy="2514601"/>
            </a:xfrm>
            <a:prstGeom prst="line">
              <a:avLst/>
            </a:prstGeom>
            <a:ln w="34925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682393" y="3525510"/>
            <a:ext cx="1072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100 rows</a:t>
            </a:r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3004770" y="5110930"/>
            <a:ext cx="355443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Precharge Latency/</a:t>
            </a:r>
            <a:r>
              <a:rPr lang="en-US" sz="2400" dirty="0" err="1" smtClean="0"/>
              <a:t>tRP</a:t>
            </a:r>
            <a:r>
              <a:rPr lang="en-US" sz="2400" dirty="0" smtClean="0"/>
              <a:t> (ns)</a:t>
            </a:r>
            <a:endParaRPr lang="en-US" sz="2400" dirty="0"/>
          </a:p>
        </p:txBody>
      </p:sp>
      <p:sp>
        <p:nvSpPr>
          <p:cNvPr id="54" name="banner"/>
          <p:cNvSpPr/>
          <p:nvPr/>
        </p:nvSpPr>
        <p:spPr>
          <a:xfrm>
            <a:off x="0" y="5256841"/>
            <a:ext cx="9144000" cy="11230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Modern DRAM chips exhibit significant variation in precharge latency</a:t>
            </a:r>
            <a:endParaRPr lang="en-US" sz="32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3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57" y="1872813"/>
            <a:ext cx="4205589" cy="284759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Locality of Slow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9" name="noerr box"/>
          <p:cNvSpPr/>
          <p:nvPr/>
        </p:nvSpPr>
        <p:spPr>
          <a:xfrm rot="5400000">
            <a:off x="-24522" y="2990144"/>
            <a:ext cx="2007587" cy="203886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anner"/>
          <p:cNvSpPr/>
          <p:nvPr/>
        </p:nvSpPr>
        <p:spPr>
          <a:xfrm>
            <a:off x="0" y="4989416"/>
            <a:ext cx="9144000" cy="11230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Slow cells are </a:t>
            </a: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concentrated </a:t>
            </a:r>
            <a:b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at certain regions</a:t>
            </a:r>
            <a:endParaRPr lang="en-US" sz="32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4970" y="1410802"/>
            <a:ext cx="3077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/>
              <a:t>One DIMM: </a:t>
            </a:r>
            <a:r>
              <a:rPr lang="en-US" sz="2400" i="1" dirty="0" err="1" smtClean="0"/>
              <a:t>tRCD</a:t>
            </a:r>
            <a:r>
              <a:rPr lang="en-US" sz="2400" i="1" dirty="0" smtClean="0"/>
              <a:t>=7.5ns</a:t>
            </a:r>
            <a:endParaRPr lang="en-US" sz="2400" i="1" dirty="0"/>
          </a:p>
        </p:txBody>
      </p:sp>
      <p:grpSp>
        <p:nvGrpSpPr>
          <p:cNvPr id="5" name="trp"/>
          <p:cNvGrpSpPr/>
          <p:nvPr/>
        </p:nvGrpSpPr>
        <p:grpSpPr>
          <a:xfrm>
            <a:off x="4570553" y="1406273"/>
            <a:ext cx="4116247" cy="3310249"/>
            <a:chOff x="4570553" y="1406273"/>
            <a:chExt cx="4116247" cy="3310249"/>
          </a:xfrm>
        </p:grpSpPr>
        <p:pic>
          <p:nvPicPr>
            <p:cNvPr id="10" name="Content Placeholder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553" y="1927763"/>
              <a:ext cx="4116247" cy="2788759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5038445" y="1406273"/>
              <a:ext cx="2843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smtClean="0"/>
                <a:t>One DIMM: </a:t>
              </a:r>
              <a:r>
                <a:rPr lang="en-US" sz="2400" i="1" dirty="0" err="1" smtClean="0"/>
                <a:t>tRP</a:t>
              </a:r>
              <a:r>
                <a:rPr lang="en-US" sz="2400" i="1" dirty="0" smtClean="0"/>
                <a:t>=7.5ns</a:t>
              </a:r>
              <a:endParaRPr lang="en-US" sz="2400" i="1" dirty="0"/>
            </a:p>
          </p:txBody>
        </p:sp>
      </p:grpSp>
      <p:sp>
        <p:nvSpPr>
          <p:cNvPr id="8" name="trp noerr box"/>
          <p:cNvSpPr/>
          <p:nvPr/>
        </p:nvSpPr>
        <p:spPr>
          <a:xfrm>
            <a:off x="5197205" y="3657599"/>
            <a:ext cx="2526209" cy="18391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p noerr box"/>
          <p:cNvSpPr/>
          <p:nvPr/>
        </p:nvSpPr>
        <p:spPr>
          <a:xfrm>
            <a:off x="5197205" y="2149623"/>
            <a:ext cx="2526209" cy="510637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err box"/>
          <p:cNvSpPr/>
          <p:nvPr/>
        </p:nvSpPr>
        <p:spPr>
          <a:xfrm rot="5400000">
            <a:off x="451104" y="2996213"/>
            <a:ext cx="2007587" cy="191751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8" grpId="0" animBg="1"/>
      <p:bldP spid="11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25117" y="4850192"/>
            <a:ext cx="1472346" cy="1322607"/>
            <a:chOff x="2107368" y="4850192"/>
            <a:chExt cx="1472346" cy="132260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7368" y="4850192"/>
              <a:ext cx="1416409" cy="132260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234474" y="5249469"/>
              <a:ext cx="134524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pc="700" dirty="0" smtClean="0">
                  <a:latin typeface="Calibri" charset="0"/>
                  <a:ea typeface="Calibri" charset="0"/>
                  <a:cs typeface="Calibri" charset="0"/>
                </a:rPr>
                <a:t>FLY</a:t>
              </a:r>
              <a:endParaRPr lang="en-US" sz="5400" spc="70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9" name="1"/>
          <p:cNvSpPr txBox="1"/>
          <p:nvPr/>
        </p:nvSpPr>
        <p:spPr>
          <a:xfrm>
            <a:off x="386925" y="2207131"/>
            <a:ext cx="86018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utura Medium" charset="0"/>
                <a:ea typeface="Futura Medium" charset="0"/>
                <a:cs typeface="Futura Medium" charset="0"/>
              </a:rPr>
              <a:t>Mechanism:</a:t>
            </a:r>
            <a:r>
              <a:rPr lang="en-US" sz="43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43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43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F</a:t>
            </a:r>
            <a:r>
              <a:rPr lang="en-US" sz="4300" b="1" dirty="0" smtClean="0">
                <a:latin typeface="Futura Medium" charset="0"/>
                <a:ea typeface="Futura Medium" charset="0"/>
                <a:cs typeface="Futura Medium" charset="0"/>
              </a:rPr>
              <a:t>lexible-</a:t>
            </a:r>
            <a:r>
              <a:rPr lang="en-US" sz="43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L</a:t>
            </a:r>
            <a:r>
              <a:rPr lang="en-US" sz="4300" b="1" dirty="0" smtClean="0">
                <a:latin typeface="Futura Medium" charset="0"/>
                <a:ea typeface="Futura Medium" charset="0"/>
                <a:cs typeface="Futura Medium" charset="0"/>
              </a:rPr>
              <a:t>atenc</a:t>
            </a:r>
            <a:r>
              <a:rPr lang="en-US" sz="4300" b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y</a:t>
            </a:r>
            <a:r>
              <a:rPr lang="en-US" sz="4300" b="1" dirty="0" smtClean="0">
                <a:latin typeface="Futura Medium" charset="0"/>
                <a:ea typeface="Futura Medium" charset="0"/>
                <a:cs typeface="Futura Medium" charset="0"/>
              </a:rPr>
              <a:t> (FLY) DRAM</a:t>
            </a:r>
          </a:p>
        </p:txBody>
      </p:sp>
    </p:spTree>
    <p:extLst>
      <p:ext uri="{BB962C8B-B14F-4D97-AF65-F5344CB8AC3E}">
        <p14:creationId xmlns:p14="http://schemas.microsoft.com/office/powerpoint/2010/main" val="3170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Mechanism to Reduce DRAM Latency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Observation: </a:t>
            </a:r>
            <a:r>
              <a:rPr lang="en-US" dirty="0"/>
              <a:t>DRAM timing errors (slow DRAM cells) are concentrated on certain regions</a:t>
            </a:r>
          </a:p>
          <a:p>
            <a:pPr lvl="1">
              <a:lnSpc>
                <a:spcPct val="110000"/>
              </a:lnSpc>
            </a:pP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Flexible-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LatencY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(FLY)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DRAM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 memory controller design that reduces latency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</a:p>
          <a:p>
            <a:pPr lvl="1">
              <a:lnSpc>
                <a:spcPct val="110000"/>
              </a:lnSpc>
            </a:pPr>
            <a:endParaRPr lang="en-US" sz="1000" dirty="0" smtClean="0"/>
          </a:p>
          <a:p>
            <a:pPr>
              <a:lnSpc>
                <a:spcPct val="110000"/>
              </a:lnSpc>
            </a:pPr>
            <a:r>
              <a:rPr lang="en-US" b="1" dirty="0"/>
              <a:t>Key idea</a:t>
            </a:r>
            <a:r>
              <a:rPr lang="en-US" dirty="0" smtClean="0"/>
              <a:t>: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/>
              <a:t>1) Divide memory into regions of different latencies</a:t>
            </a:r>
          </a:p>
          <a:p>
            <a:pPr marL="747713" lvl="1" indent="-290513">
              <a:lnSpc>
                <a:spcPct val="110000"/>
              </a:lnSpc>
              <a:buNone/>
              <a:tabLst>
                <a:tab pos="676275" algn="l"/>
                <a:tab pos="741363" algn="l"/>
                <a:tab pos="788988" algn="l"/>
                <a:tab pos="3311525" algn="l"/>
              </a:tabLst>
            </a:pPr>
            <a:r>
              <a:rPr lang="en-US" dirty="0" smtClean="0"/>
              <a:t>2) </a:t>
            </a:r>
            <a:r>
              <a:rPr lang="en-US" i="1" dirty="0" smtClean="0"/>
              <a:t>Memory controller: </a:t>
            </a:r>
            <a:r>
              <a:rPr lang="en-US" dirty="0" smtClean="0">
                <a:solidFill>
                  <a:srgbClr val="0070C0"/>
                </a:solidFill>
              </a:rPr>
              <a:t>Use</a:t>
            </a:r>
            <a:r>
              <a:rPr lang="en-US" i="1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lower latency for regions without slow cells;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higher latency for other regions</a:t>
            </a:r>
          </a:p>
          <a:p>
            <a:pPr marL="747713" lvl="1" indent="-290513">
              <a:lnSpc>
                <a:spcPct val="110000"/>
              </a:lnSpc>
              <a:buNone/>
              <a:tabLst>
                <a:tab pos="676275" algn="l"/>
                <a:tab pos="741363" algn="l"/>
                <a:tab pos="788988" algn="l"/>
                <a:tab pos="3311525" algn="l"/>
              </a:tabLst>
            </a:pPr>
            <a:endParaRPr lang="en-US" sz="1000" dirty="0" smtClean="0">
              <a:solidFill>
                <a:srgbClr val="0070C0"/>
              </a:solidFill>
            </a:endParaRPr>
          </a:p>
          <a:p>
            <a:pPr>
              <a:lnSpc>
                <a:spcPct val="110000"/>
              </a:lnSpc>
            </a:pPr>
            <a:r>
              <a:rPr lang="en-US" dirty="0" smtClean="0"/>
              <a:t>Latency profile through DRAM vendors or online tests</a:t>
            </a:r>
            <a:endParaRPr lang="en-US" dirty="0"/>
          </a:p>
          <a:p>
            <a:pPr marL="747713" lvl="1" indent="-290513">
              <a:lnSpc>
                <a:spcPct val="110000"/>
              </a:lnSpc>
              <a:buNone/>
              <a:tabLst>
                <a:tab pos="676275" algn="l"/>
                <a:tab pos="741363" algn="l"/>
                <a:tab pos="788988" algn="l"/>
                <a:tab pos="3311525" algn="l"/>
              </a:tabLst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2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2520878"/>
              </p:ext>
            </p:extLst>
          </p:nvPr>
        </p:nvGraphicFramePr>
        <p:xfrm>
          <a:off x="497256" y="1478786"/>
          <a:ext cx="8105152" cy="476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FLY-DRAM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56909" y="4419600"/>
            <a:ext cx="3830659" cy="0"/>
          </a:xfrm>
          <a:prstGeom prst="line">
            <a:avLst/>
          </a:prstGeom>
          <a:ln w="34925" cap="rnd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988438" y="2157933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17.6%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646085" y="1953965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19.5%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366938" y="1812687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19.7%</a:t>
            </a:r>
            <a:endParaRPr lang="en-US" sz="2000" dirty="0"/>
          </a:p>
        </p:txBody>
      </p:sp>
      <p:sp>
        <p:nvSpPr>
          <p:cNvPr id="15" name="banner"/>
          <p:cNvSpPr/>
          <p:nvPr/>
        </p:nvSpPr>
        <p:spPr>
          <a:xfrm>
            <a:off x="0" y="4846637"/>
            <a:ext cx="9144000" cy="1509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FLY-DRAM improves performance </a:t>
            </a:r>
            <a:b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by exploiting latency variation in DRAM</a:t>
            </a:r>
            <a:endParaRPr lang="en-US" sz="3200" dirty="0">
              <a:solidFill>
                <a:schemeClr val="bg1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425620" y="2322575"/>
            <a:ext cx="1700758" cy="2977855"/>
            <a:chOff x="7553636" y="2285999"/>
            <a:chExt cx="1700758" cy="2977855"/>
          </a:xfrm>
        </p:grpSpPr>
        <p:sp>
          <p:nvSpPr>
            <p:cNvPr id="12" name="TextBox 11"/>
            <p:cNvSpPr txBox="1"/>
            <p:nvPr/>
          </p:nvSpPr>
          <p:spPr>
            <a:xfrm>
              <a:off x="7989761" y="3403828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8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3%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89761" y="4133786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99%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989761" y="2689253"/>
              <a:ext cx="685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</a:t>
              </a:r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%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871089" y="4863744"/>
              <a:ext cx="8044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100%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53636" y="2285999"/>
              <a:ext cx="1700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u="sng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Fast cells (%)</a:t>
              </a:r>
              <a:endParaRPr lang="en-US" sz="2000" u="sng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54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 smtClean="0"/>
              <a:t>DRAM </a:t>
            </a:r>
            <a:r>
              <a:rPr lang="en-US" sz="3300" smtClean="0"/>
              <a:t>Latency Is </a:t>
            </a:r>
            <a:r>
              <a:rPr lang="en-US" sz="3300" dirty="0" smtClean="0"/>
              <a:t>Critical for Performance</a:t>
            </a:r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8964" y="5669810"/>
            <a:ext cx="46522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In-Memory Data Analytics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[Clapp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 (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IISWC’15;  </a:t>
            </a:r>
          </a:p>
          <a:p>
            <a:pPr marL="63500" indent="-6350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Awan+, BDCloud’15]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6963" y="5669810"/>
            <a:ext cx="3618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Datacenter workloads </a:t>
            </a:r>
            <a:br>
              <a:rPr lang="en-US" sz="2400" b="1" dirty="0" smtClean="0"/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Kanev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Google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), ISCA’15]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236" y="1362433"/>
            <a:ext cx="1362886" cy="13628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8964" y="2964364"/>
            <a:ext cx="34604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In-memory Databases </a:t>
            </a:r>
          </a:p>
          <a:p>
            <a:pPr marL="63500" indent="-63500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Mao+,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EuroSys’12;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Clapp+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IISWC’15]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1" y="1144943"/>
            <a:ext cx="1872533" cy="187253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836963" y="2964364"/>
            <a:ext cx="3607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Graph/Tree Processing 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[Xu+, IISWC’12;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Umuroglu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+, FPL’15]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0" y="4306517"/>
            <a:ext cx="2155604" cy="114659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1" y="4081069"/>
            <a:ext cx="2133599" cy="15465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3408899"/>
            <a:ext cx="9144000" cy="1169233"/>
          </a:xfrm>
          <a:prstGeom prst="rect">
            <a:avLst/>
          </a:prstGeom>
          <a:solidFill>
            <a:srgbClr val="FF4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Long memory </a:t>
            </a:r>
            <a:r>
              <a:rPr lang="en-US" sz="3200" smtClean="0">
                <a:latin typeface="Futura Medium" charset="0"/>
                <a:ea typeface="Futura Medium" charset="0"/>
                <a:cs typeface="Futura Medium" charset="0"/>
              </a:rPr>
              <a:t>latency </a:t>
            </a:r>
            <a:r>
              <a:rPr lang="en-US" sz="320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smtClean="0">
                <a:latin typeface="Futura Medium" charset="0"/>
                <a:ea typeface="Futura Medium" charset="0"/>
                <a:cs typeface="Futura Medium" charset="0"/>
              </a:rPr>
              <a:t>performance </a:t>
            </a: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bottleneck</a:t>
            </a:r>
            <a:endParaRPr lang="en-US" sz="3200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Latency Reduction of FLY-DRAM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>
                <a:latin typeface="+mj-lt"/>
              </a:rPr>
              <a:pPr/>
              <a:t>50</a:t>
            </a:fld>
            <a:endParaRPr lang="en-US" dirty="0">
              <a:latin typeface="+mj-lt"/>
            </a:endParaRPr>
          </a:p>
        </p:txBody>
      </p:sp>
      <p:grpSp>
        <p:nvGrpSpPr>
          <p:cNvPr id="35" name="3ops"/>
          <p:cNvGrpSpPr/>
          <p:nvPr/>
        </p:nvGrpSpPr>
        <p:grpSpPr>
          <a:xfrm>
            <a:off x="304800" y="1054530"/>
            <a:ext cx="8382000" cy="1158902"/>
            <a:chOff x="304800" y="1054530"/>
            <a:chExt cx="8382000" cy="1158902"/>
          </a:xfrm>
        </p:grpSpPr>
        <p:cxnSp>
          <p:nvCxnSpPr>
            <p:cNvPr id="174" name="timeline"/>
            <p:cNvCxnSpPr/>
            <p:nvPr/>
          </p:nvCxnSpPr>
          <p:spPr>
            <a:xfrm>
              <a:off x="304800" y="1937376"/>
              <a:ext cx="8382000" cy="0"/>
            </a:xfrm>
            <a:prstGeom prst="line">
              <a:avLst/>
            </a:prstGeom>
            <a:ln w="1905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/>
            <p:cNvSpPr txBox="1"/>
            <p:nvPr/>
          </p:nvSpPr>
          <p:spPr>
            <a:xfrm>
              <a:off x="3551732" y="1054530"/>
              <a:ext cx="32178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/>
                <a:t>Latency </a:t>
              </a:r>
              <a:r>
                <a:rPr lang="en-US" sz="2400" b="1" i="1" smtClean="0"/>
                <a:t>of Operations</a:t>
              </a:r>
              <a:endParaRPr lang="en-US" sz="2400" b="1" i="1" dirty="0"/>
            </a:p>
          </p:txBody>
        </p:sp>
        <p:sp>
          <p:nvSpPr>
            <p:cNvPr id="134" name="src row buffer"/>
            <p:cNvSpPr/>
            <p:nvPr/>
          </p:nvSpPr>
          <p:spPr>
            <a:xfrm>
              <a:off x="3551732" y="1600482"/>
              <a:ext cx="2191936" cy="61035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ACTIVATE</a:t>
              </a:r>
            </a:p>
          </p:txBody>
        </p:sp>
        <p:sp>
          <p:nvSpPr>
            <p:cNvPr id="137" name="src row buffer"/>
            <p:cNvSpPr/>
            <p:nvPr/>
          </p:nvSpPr>
          <p:spPr>
            <a:xfrm>
              <a:off x="6154536" y="1603079"/>
              <a:ext cx="2194560" cy="61035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PRECHARGE</a:t>
              </a:r>
            </a:p>
          </p:txBody>
        </p:sp>
      </p:grpSp>
      <p:grpSp>
        <p:nvGrpSpPr>
          <p:cNvPr id="32" name="VILLA"/>
          <p:cNvGrpSpPr/>
          <p:nvPr/>
        </p:nvGrpSpPr>
        <p:grpSpPr>
          <a:xfrm>
            <a:off x="3562405" y="2351751"/>
            <a:ext cx="4838723" cy="911302"/>
            <a:chOff x="3562405" y="2351751"/>
            <a:chExt cx="4838723" cy="911302"/>
          </a:xfrm>
        </p:grpSpPr>
        <p:sp>
          <p:nvSpPr>
            <p:cNvPr id="41" name="src row buffer"/>
            <p:cNvSpPr/>
            <p:nvPr/>
          </p:nvSpPr>
          <p:spPr>
            <a:xfrm>
              <a:off x="3562405" y="2652700"/>
              <a:ext cx="128016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VILLA</a:t>
              </a:r>
            </a:p>
          </p:txBody>
        </p:sp>
        <p:sp>
          <p:nvSpPr>
            <p:cNvPr id="43" name="src row buffer"/>
            <p:cNvSpPr/>
            <p:nvPr/>
          </p:nvSpPr>
          <p:spPr>
            <a:xfrm>
              <a:off x="6154537" y="2652700"/>
              <a:ext cx="141732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VILLA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4842565" y="2956451"/>
              <a:ext cx="911776" cy="2851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7522361" y="2957876"/>
              <a:ext cx="793344" cy="0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910042" y="2393941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1.7x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522361" y="2351751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1.5x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3" name="LIP"/>
          <p:cNvGrpSpPr/>
          <p:nvPr/>
        </p:nvGrpSpPr>
        <p:grpSpPr>
          <a:xfrm>
            <a:off x="6154536" y="3343365"/>
            <a:ext cx="2131339" cy="803498"/>
            <a:chOff x="6154536" y="3343365"/>
            <a:chExt cx="2131339" cy="803498"/>
          </a:xfrm>
        </p:grpSpPr>
        <p:sp>
          <p:nvSpPr>
            <p:cNvPr id="44" name="src row buffer"/>
            <p:cNvSpPr/>
            <p:nvPr/>
          </p:nvSpPr>
          <p:spPr>
            <a:xfrm>
              <a:off x="6154536" y="3536510"/>
              <a:ext cx="82296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LIP</a:t>
              </a:r>
            </a:p>
          </p:txBody>
        </p:sp>
        <p:cxnSp>
          <p:nvCxnSpPr>
            <p:cNvPr id="50" name="Straight Arrow Connector 49"/>
            <p:cNvCxnSpPr>
              <a:endCxn id="44" idx="3"/>
            </p:cNvCxnSpPr>
            <p:nvPr/>
          </p:nvCxnSpPr>
          <p:spPr>
            <a:xfrm flipH="1">
              <a:off x="6977496" y="3829568"/>
              <a:ext cx="1308379" cy="12119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7281960" y="3343365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2.6x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4" name="LISA"/>
          <p:cNvGrpSpPr/>
          <p:nvPr/>
        </p:nvGrpSpPr>
        <p:grpSpPr>
          <a:xfrm>
            <a:off x="511526" y="1233477"/>
            <a:ext cx="2758637" cy="2474487"/>
            <a:chOff x="3310477" y="2281411"/>
            <a:chExt cx="2758637" cy="2474487"/>
          </a:xfrm>
        </p:grpSpPr>
        <p:sp>
          <p:nvSpPr>
            <p:cNvPr id="58" name="src row buffer"/>
            <p:cNvSpPr/>
            <p:nvPr/>
          </p:nvSpPr>
          <p:spPr>
            <a:xfrm>
              <a:off x="3395179" y="2652700"/>
              <a:ext cx="1084702" cy="610353"/>
            </a:xfrm>
            <a:prstGeom prst="rect">
              <a:avLst/>
            </a:prstGeom>
            <a:solidFill>
              <a:srgbClr val="001F3F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READ</a:t>
              </a:r>
            </a:p>
          </p:txBody>
        </p:sp>
        <p:sp>
          <p:nvSpPr>
            <p:cNvPr id="61" name="src row buffer"/>
            <p:cNvSpPr/>
            <p:nvPr/>
          </p:nvSpPr>
          <p:spPr>
            <a:xfrm>
              <a:off x="4509711" y="2652700"/>
              <a:ext cx="1254030" cy="610353"/>
            </a:xfrm>
            <a:prstGeom prst="rect">
              <a:avLst/>
            </a:prstGeom>
            <a:solidFill>
              <a:srgbClr val="001F3F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WRITE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856738" y="2281411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x64</a:t>
              </a:r>
              <a:endParaRPr lang="en-US" sz="20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09061" y="2281411"/>
              <a:ext cx="5693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smtClean="0"/>
                <a:t>x64</a:t>
              </a:r>
              <a:endParaRPr lang="en-US" sz="2000" dirty="0"/>
            </a:p>
          </p:txBody>
        </p:sp>
        <p:sp>
          <p:nvSpPr>
            <p:cNvPr id="65" name="src row buffer"/>
            <p:cNvSpPr/>
            <p:nvPr/>
          </p:nvSpPr>
          <p:spPr>
            <a:xfrm>
              <a:off x="3392101" y="3695845"/>
              <a:ext cx="274320" cy="610353"/>
            </a:xfrm>
            <a:prstGeom prst="rect">
              <a:avLst/>
            </a:prstGeom>
            <a:solidFill>
              <a:schemeClr val="accent2"/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cxnSp>
          <p:nvCxnSpPr>
            <p:cNvPr id="66" name="act line"/>
            <p:cNvCxnSpPr/>
            <p:nvPr/>
          </p:nvCxnSpPr>
          <p:spPr>
            <a:xfrm flipV="1">
              <a:off x="5747699" y="2677429"/>
              <a:ext cx="0" cy="1457315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endCxn id="65" idx="3"/>
            </p:cNvCxnSpPr>
            <p:nvPr/>
          </p:nvCxnSpPr>
          <p:spPr>
            <a:xfrm flipH="1">
              <a:off x="3666421" y="4001022"/>
              <a:ext cx="2079067" cy="0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4318097" y="3437288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70C0"/>
                  </a:solidFill>
                </a:rPr>
                <a:t>9</a:t>
              </a:r>
              <a:r>
                <a:rPr lang="en-US" sz="2800" b="1" dirty="0" smtClean="0">
                  <a:solidFill>
                    <a:srgbClr val="0070C0"/>
                  </a:solidFill>
                </a:rPr>
                <a:t>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10477" y="4294233"/>
              <a:ext cx="275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/>
                <a:t>4KB data copying</a:t>
              </a:r>
              <a:endParaRPr lang="en-US" sz="2400" i="1" dirty="0"/>
            </a:p>
          </p:txBody>
        </p:sp>
      </p:grpSp>
      <p:grpSp>
        <p:nvGrpSpPr>
          <p:cNvPr id="37" name="FLY"/>
          <p:cNvGrpSpPr/>
          <p:nvPr/>
        </p:nvGrpSpPr>
        <p:grpSpPr>
          <a:xfrm>
            <a:off x="3551732" y="1684961"/>
            <a:ext cx="4797364" cy="3463342"/>
            <a:chOff x="3551732" y="1731455"/>
            <a:chExt cx="4797364" cy="3463342"/>
          </a:xfrm>
        </p:grpSpPr>
        <p:cxnSp>
          <p:nvCxnSpPr>
            <p:cNvPr id="38" name="act line"/>
            <p:cNvCxnSpPr/>
            <p:nvPr/>
          </p:nvCxnSpPr>
          <p:spPr>
            <a:xfrm flipV="1">
              <a:off x="5733173" y="1731455"/>
              <a:ext cx="0" cy="3458208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re line"/>
            <p:cNvCxnSpPr/>
            <p:nvPr/>
          </p:nvCxnSpPr>
          <p:spPr>
            <a:xfrm flipV="1">
              <a:off x="8315705" y="1731455"/>
              <a:ext cx="0" cy="3458208"/>
            </a:xfrm>
            <a:prstGeom prst="line">
              <a:avLst/>
            </a:prstGeom>
            <a:ln w="19050" cap="rnd">
              <a:solidFill>
                <a:srgbClr val="064FBA"/>
              </a:solidFill>
              <a:prstDash val="dash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src row buffer"/>
            <p:cNvSpPr/>
            <p:nvPr/>
          </p:nvSpPr>
          <p:spPr>
            <a:xfrm>
              <a:off x="3551732" y="4584444"/>
              <a:ext cx="1283563" cy="61035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FLY</a:t>
              </a:r>
            </a:p>
          </p:txBody>
        </p:sp>
        <p:sp>
          <p:nvSpPr>
            <p:cNvPr id="42" name="src row buffer"/>
            <p:cNvSpPr/>
            <p:nvPr/>
          </p:nvSpPr>
          <p:spPr>
            <a:xfrm>
              <a:off x="6154536" y="4579310"/>
              <a:ext cx="1283563" cy="61035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12700" cap="rnd" cmpd="sng" algn="ctr">
              <a:noFill/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</a:rPr>
                <a:t>FLY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 flipV="1">
              <a:off x="4820085" y="4946627"/>
              <a:ext cx="911776" cy="2851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887562" y="4384117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1.7x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 flipV="1">
              <a:off x="7402852" y="4936943"/>
              <a:ext cx="911776" cy="2851"/>
            </a:xfrm>
            <a:prstGeom prst="straightConnector1">
              <a:avLst/>
            </a:prstGeom>
            <a:ln w="41275" cap="rnd">
              <a:solidFill>
                <a:srgbClr val="0070C0"/>
              </a:solidFill>
              <a:tailEnd type="arrow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470329" y="4374433"/>
              <a:ext cx="878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0070C0"/>
                  </a:solidFill>
                </a:rPr>
                <a:t>1.7x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1" name="lip text"/>
          <p:cNvSpPr/>
          <p:nvPr/>
        </p:nvSpPr>
        <p:spPr>
          <a:xfrm>
            <a:off x="0" y="5287206"/>
            <a:ext cx="914400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Experimental demonstration of latency variation enables techniques to reduce latency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2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108153" y="3962400"/>
            <a:ext cx="1090822" cy="22406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DRAM"/>
          <p:cNvGrpSpPr>
            <a:grpSpLocks noChangeAspect="1"/>
          </p:cNvGrpSpPr>
          <p:nvPr/>
        </p:nvGrpSpPr>
        <p:grpSpPr>
          <a:xfrm>
            <a:off x="3219980" y="2696068"/>
            <a:ext cx="3014006" cy="1608508"/>
            <a:chOff x="770672" y="2094226"/>
            <a:chExt cx="2825325" cy="1507813"/>
          </a:xfrm>
        </p:grpSpPr>
        <p:sp>
          <p:nvSpPr>
            <p:cNvPr id="19" name="Rounded Rectangle 18"/>
            <p:cNvSpPr/>
            <p:nvPr/>
          </p:nvSpPr>
          <p:spPr>
            <a:xfrm>
              <a:off x="770672" y="2177974"/>
              <a:ext cx="2825325" cy="1424065"/>
            </a:xfrm>
            <a:prstGeom prst="roundRect">
              <a:avLst>
                <a:gd name="adj" fmla="val 5088"/>
              </a:avLst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R"/>
            <p:cNvSpPr/>
            <p:nvPr/>
          </p:nvSpPr>
          <p:spPr>
            <a:xfrm rot="5400000">
              <a:off x="1959638" y="1562910"/>
              <a:ext cx="447389" cy="1510022"/>
            </a:xfrm>
            <a:prstGeom prst="roundRect">
              <a:avLst>
                <a:gd name="adj" fmla="val 12195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DRAM</a:t>
              </a:r>
              <a:endParaRPr lang="en-US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35417" y="3866405"/>
            <a:ext cx="1351731" cy="416053"/>
          </a:xfrm>
          <a:prstGeom prst="roundRect">
            <a:avLst>
              <a:gd name="adj" fmla="val 5088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CPU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5" name="1"/>
          <p:cNvGrpSpPr/>
          <p:nvPr/>
        </p:nvGrpSpPr>
        <p:grpSpPr>
          <a:xfrm>
            <a:off x="184338" y="1710826"/>
            <a:ext cx="4142733" cy="2305993"/>
            <a:chOff x="184338" y="1710826"/>
            <a:chExt cx="4142733" cy="2305993"/>
          </a:xfrm>
        </p:grpSpPr>
        <p:sp>
          <p:nvSpPr>
            <p:cNvPr id="7" name="Rectangle 6"/>
            <p:cNvSpPr/>
            <p:nvPr/>
          </p:nvSpPr>
          <p:spPr>
            <a:xfrm>
              <a:off x="184338" y="1710826"/>
              <a:ext cx="414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1</a:t>
              </a:r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. Slow bulk data movement between two memory locations 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81802" y="2523840"/>
              <a:ext cx="618964" cy="1492979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"/>
          <p:cNvGrpSpPr/>
          <p:nvPr/>
        </p:nvGrpSpPr>
        <p:grpSpPr>
          <a:xfrm>
            <a:off x="184339" y="4320474"/>
            <a:ext cx="4757359" cy="906615"/>
            <a:chOff x="184339" y="4320474"/>
            <a:chExt cx="4757359" cy="906615"/>
          </a:xfrm>
        </p:grpSpPr>
        <p:sp>
          <p:nvSpPr>
            <p:cNvPr id="32" name="Rectangle 31"/>
            <p:cNvSpPr/>
            <p:nvPr/>
          </p:nvSpPr>
          <p:spPr>
            <a:xfrm>
              <a:off x="184339" y="4796202"/>
              <a:ext cx="47573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2. Refresh delays memory accesses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634085" y="4320474"/>
              <a:ext cx="12565" cy="57649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"/>
          <p:cNvGrpSpPr/>
          <p:nvPr/>
        </p:nvGrpSpPr>
        <p:grpSpPr>
          <a:xfrm>
            <a:off x="5532414" y="4265392"/>
            <a:ext cx="3766569" cy="961697"/>
            <a:chOff x="5532414" y="4265392"/>
            <a:chExt cx="3766569" cy="961697"/>
          </a:xfrm>
        </p:grpSpPr>
        <p:sp>
          <p:nvSpPr>
            <p:cNvPr id="38" name="Rectangle 37"/>
            <p:cNvSpPr/>
            <p:nvPr/>
          </p:nvSpPr>
          <p:spPr>
            <a:xfrm>
              <a:off x="5532414" y="4796202"/>
              <a:ext cx="37665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4. Voltage affects latency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714617" y="4265392"/>
              <a:ext cx="0" cy="48932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1650" y="3816764"/>
            <a:ext cx="1715576" cy="417908"/>
            <a:chOff x="6301650" y="3816764"/>
            <a:chExt cx="1715576" cy="417908"/>
          </a:xfrm>
        </p:grpSpPr>
        <p:sp>
          <p:nvSpPr>
            <p:cNvPr id="43" name="Right Arrow 42"/>
            <p:cNvSpPr/>
            <p:nvPr/>
          </p:nvSpPr>
          <p:spPr>
            <a:xfrm flipH="1">
              <a:off x="6301650" y="3866405"/>
              <a:ext cx="792997" cy="368267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79149" y="3816764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Voltage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337997" y="3158354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92437" y="3149302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46877" y="3140250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01317" y="3131198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98976" y="3276213"/>
            <a:ext cx="2797224" cy="803303"/>
            <a:chOff x="3198976" y="3276213"/>
            <a:chExt cx="2797224" cy="80330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198976" y="4063385"/>
              <a:ext cx="2797224" cy="0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996200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241634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64765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710198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lisa"/>
          <p:cNvSpPr txBox="1"/>
          <p:nvPr/>
        </p:nvSpPr>
        <p:spPr>
          <a:xfrm>
            <a:off x="146423" y="1754505"/>
            <a:ext cx="42922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0638" indent="-20638"/>
            <a:r>
              <a:rPr lang="en-US" sz="2400" b="1" dirty="0" smtClean="0">
                <a:ea typeface="Futura Medium" charset="0"/>
                <a:cs typeface="Futura Medium" charset="0"/>
              </a:rPr>
              <a:t>Low-Cost Inter-Linked Subarrays</a:t>
            </a:r>
            <a:r>
              <a:rPr lang="en-US" sz="2400" b="1" dirty="0" smtClean="0"/>
              <a:t> </a:t>
            </a:r>
            <a:r>
              <a:rPr lang="en-US" sz="2200" dirty="0"/>
              <a:t>(</a:t>
            </a:r>
            <a:r>
              <a:rPr lang="en-US" sz="2200" dirty="0" smtClean="0"/>
              <a:t>LISA)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HPCA’16]</a:t>
            </a:r>
            <a:endParaRPr lang="en-US" dirty="0">
              <a:solidFill>
                <a:srgbClr val="064FBA"/>
              </a:solidFill>
            </a:endParaRPr>
          </a:p>
        </p:txBody>
      </p:sp>
      <p:sp>
        <p:nvSpPr>
          <p:cNvPr id="65" name="dsarp"/>
          <p:cNvSpPr txBox="1"/>
          <p:nvPr/>
        </p:nvSpPr>
        <p:spPr>
          <a:xfrm>
            <a:off x="146424" y="4801758"/>
            <a:ext cx="47686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 indent="-11113"/>
            <a:r>
              <a:rPr lang="en-US" sz="2400" b="1" dirty="0">
                <a:ea typeface="Futura Medium" charset="0"/>
                <a:cs typeface="Futura Medium" charset="0"/>
              </a:rPr>
              <a:t>Mitigating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Refresh Latency by Parallelizing </a:t>
            </a:r>
            <a:r>
              <a:rPr lang="en-US" sz="2400" b="1" dirty="0">
                <a:ea typeface="Futura Medium" charset="0"/>
                <a:cs typeface="Futura Medium" charset="0"/>
              </a:rPr>
              <a:t>Accesses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with Refreshes</a:t>
            </a:r>
            <a:r>
              <a:rPr lang="en-US" sz="2400" b="1" dirty="0" smtClean="0">
                <a:solidFill>
                  <a:prstClr val="black"/>
                </a:solidFill>
                <a:ea typeface="Futura Medium" charset="0"/>
                <a:cs typeface="Futura Medium" charset="0"/>
              </a:rPr>
              <a:t> </a:t>
            </a:r>
            <a:r>
              <a:rPr lang="en-US" sz="2200" dirty="0" smtClean="0"/>
              <a:t>(DSARP)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HPCA’14]</a:t>
            </a:r>
            <a:endParaRPr lang="en-US" sz="1600" dirty="0">
              <a:solidFill>
                <a:srgbClr val="064FBA"/>
              </a:solidFill>
            </a:endParaRPr>
          </a:p>
        </p:txBody>
      </p:sp>
      <p:grpSp>
        <p:nvGrpSpPr>
          <p:cNvPr id="78" name="3"/>
          <p:cNvGrpSpPr/>
          <p:nvPr/>
        </p:nvGrpSpPr>
        <p:grpSpPr>
          <a:xfrm>
            <a:off x="5532414" y="1710826"/>
            <a:ext cx="3367145" cy="1696051"/>
            <a:chOff x="5532414" y="1710826"/>
            <a:chExt cx="3367145" cy="1696051"/>
          </a:xfrm>
        </p:grpSpPr>
        <p:sp>
          <p:nvSpPr>
            <p:cNvPr id="79" name="Rectangle 78"/>
            <p:cNvSpPr/>
            <p:nvPr/>
          </p:nvSpPr>
          <p:spPr>
            <a:xfrm>
              <a:off x="5532414" y="1710826"/>
              <a:ext cx="33671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3. High standard latency to mitigate cell variation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80" name="Straight Arrow Connector 79"/>
            <p:cNvCxnSpPr/>
            <p:nvPr/>
          </p:nvCxnSpPr>
          <p:spPr>
            <a:xfrm flipH="1">
              <a:off x="5825613" y="2536634"/>
              <a:ext cx="727588" cy="870243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fly"/>
          <p:cNvSpPr txBox="1"/>
          <p:nvPr/>
        </p:nvSpPr>
        <p:spPr>
          <a:xfrm>
            <a:off x="4609210" y="1446729"/>
            <a:ext cx="453479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 </a:t>
            </a:r>
            <a:r>
              <a:rPr lang="en-US" sz="2400" b="1" dirty="0">
                <a:ea typeface="Futura Medium" charset="0"/>
                <a:cs typeface="Futura Medium" charset="0"/>
              </a:rPr>
              <a:t>Variation in DRAM</a:t>
            </a:r>
            <a:r>
              <a:rPr lang="en-US" sz="2400" b="1" dirty="0"/>
              <a:t>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(FLY-DRAM)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[SIGMETRICS’16]</a:t>
            </a:r>
            <a:endParaRPr lang="en-US" sz="1600" dirty="0">
              <a:solidFill>
                <a:srgbClr val="064FBA"/>
              </a:solidFill>
            </a:endParaRPr>
          </a:p>
        </p:txBody>
      </p:sp>
      <p:sp>
        <p:nvSpPr>
          <p:cNvPr id="67" name="voltron"/>
          <p:cNvSpPr txBox="1"/>
          <p:nvPr/>
        </p:nvSpPr>
        <p:spPr>
          <a:xfrm>
            <a:off x="4609210" y="4801758"/>
            <a:ext cx="453479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Latency-Voltage Trade-Off </a:t>
            </a:r>
            <a: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200" dirty="0" smtClean="0">
                <a:ea typeface="Futura Medium" charset="0"/>
                <a:cs typeface="Futura Medium" charset="0"/>
              </a:rPr>
              <a:t>(</a:t>
            </a:r>
            <a:r>
              <a:rPr lang="en-US" sz="2200" dirty="0" smtClean="0"/>
              <a:t>Voltron)</a:t>
            </a:r>
            <a:r>
              <a:rPr lang="en-US" sz="2200" dirty="0" smtClean="0">
                <a:solidFill>
                  <a:srgbClr val="064FBA"/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[SIGMETRICS’17]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sz="1600" dirty="0">
              <a:solidFill>
                <a:srgbClr val="064FBA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4609210" y="4796202"/>
            <a:ext cx="4436068" cy="1186659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E67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Top"/>
          <p:cNvGrpSpPr/>
          <p:nvPr/>
        </p:nvGrpSpPr>
        <p:grpSpPr>
          <a:xfrm>
            <a:off x="31589" y="46494"/>
            <a:ext cx="9112411" cy="1483648"/>
            <a:chOff x="31589" y="46494"/>
            <a:chExt cx="9112411" cy="1483648"/>
          </a:xfrm>
        </p:grpSpPr>
        <p:sp>
          <p:nvSpPr>
            <p:cNvPr id="72" name="TextBox 71"/>
            <p:cNvSpPr txBox="1"/>
            <p:nvPr/>
          </p:nvSpPr>
          <p:spPr>
            <a:xfrm flipH="1">
              <a:off x="31589" y="46494"/>
              <a:ext cx="48835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Low-Cost Architectural</a:t>
              </a:r>
              <a:b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</a:br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Features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 flipH="1">
              <a:off x="4633992" y="46494"/>
              <a:ext cx="45100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Understanding and overcoming the latency limitation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196" y="504797"/>
              <a:ext cx="885073" cy="885073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731" y="765190"/>
              <a:ext cx="796828" cy="764952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324" y="2517332"/>
            <a:ext cx="1321586" cy="2222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DRAM voltage is an important factor that affects:</a:t>
            </a:r>
            <a:br>
              <a:rPr lang="en-US" dirty="0" smtClean="0"/>
            </a:br>
            <a:r>
              <a:rPr lang="en-US" dirty="0">
                <a:solidFill>
                  <a:srgbClr val="FF4136"/>
                </a:solidFill>
              </a:rPr>
              <a:t>l</a:t>
            </a:r>
            <a:r>
              <a:rPr lang="en-US" dirty="0" smtClean="0">
                <a:solidFill>
                  <a:srgbClr val="FF4136"/>
                </a:solidFill>
              </a:rPr>
              <a:t>atency, power, and reliability</a:t>
            </a:r>
          </a:p>
          <a:p>
            <a:endParaRPr lang="en-US" dirty="0" smtClean="0"/>
          </a:p>
          <a:p>
            <a:r>
              <a:rPr lang="en-US" u="sng" dirty="0" smtClean="0"/>
              <a:t>Goal</a:t>
            </a:r>
            <a:r>
              <a:rPr lang="en-US" dirty="0" smtClean="0"/>
              <a:t>: Understand the relationship between </a:t>
            </a:r>
            <a:r>
              <a:rPr lang="en-US" dirty="0" smtClean="0">
                <a:solidFill>
                  <a:srgbClr val="0070C0"/>
                </a:solidFill>
              </a:rPr>
              <a:t>latency and DRAM voltage </a:t>
            </a:r>
            <a:r>
              <a:rPr lang="en-US" dirty="0" smtClean="0"/>
              <a:t>and exploit this trade-off</a:t>
            </a:r>
            <a:endParaRPr lang="en-US" dirty="0">
              <a:solidFill>
                <a:srgbClr val="0070C0"/>
              </a:solidFill>
            </a:endParaRPr>
          </a:p>
          <a:p>
            <a:endParaRPr lang="en-US" sz="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1"/>
          <p:cNvSpPr txBox="1"/>
          <p:nvPr/>
        </p:nvSpPr>
        <p:spPr>
          <a:xfrm>
            <a:off x="186900" y="289781"/>
            <a:ext cx="26436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+mj-lt"/>
                <a:ea typeface="Gill Sans MT Ext Condensed Bold" charset="0"/>
                <a:cs typeface="Gill Sans MT Ext Condensed Bold" charset="0"/>
              </a:rPr>
              <a:t>Motivation</a:t>
            </a:r>
            <a:endParaRPr lang="en-US" sz="3800" b="1" dirty="0">
              <a:latin typeface="+mj-lt"/>
              <a:ea typeface="Gill Sans MT Ext Condensed Bold" charset="0"/>
              <a:cs typeface="Gill Sans MT Ext Condense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FPGA platform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Tested 124 DDR3L DRAM chips (31 DIMMs)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764" y="2234085"/>
            <a:ext cx="5040144" cy="2538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9465" y="1298376"/>
            <a:ext cx="25785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Voltage</a:t>
            </a:r>
          </a:p>
          <a:p>
            <a:r>
              <a:rPr lang="en-US" sz="2800" b="1" dirty="0" smtClean="0"/>
              <a:t>Controller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326423" y="2602314"/>
            <a:ext cx="873147" cy="1417978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60658" y="2252483"/>
            <a:ext cx="653812" cy="785096"/>
          </a:xfrm>
          <a:prstGeom prst="straightConnector1">
            <a:avLst/>
          </a:prstGeom>
          <a:ln w="57150" cap="rnd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447888" y="1631689"/>
            <a:ext cx="142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DIMM</a:t>
            </a:r>
            <a:endParaRPr lang="en-US" sz="28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348377" y="2089431"/>
            <a:ext cx="580814" cy="759856"/>
          </a:xfrm>
          <a:prstGeom prst="straightConnector1">
            <a:avLst/>
          </a:prstGeom>
          <a:ln w="57150" cap="flat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Result: Voltage vs. 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1757586"/>
            <a:ext cx="8116707" cy="31363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55579" y="1795237"/>
            <a:ext cx="3261021" cy="835317"/>
            <a:chOff x="1255579" y="1795237"/>
            <a:chExt cx="3261021" cy="835317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1918481" y="2149024"/>
              <a:ext cx="240140" cy="481530"/>
            </a:xfrm>
            <a:prstGeom prst="straightConnector1">
              <a:avLst/>
            </a:prstGeom>
            <a:ln w="34925" cap="flat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55579" y="1795237"/>
              <a:ext cx="32610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Circuit-level SPICE simulation</a:t>
              </a:r>
              <a:endParaRPr lang="en-US" sz="2000" dirty="0"/>
            </a:p>
          </p:txBody>
        </p:sp>
      </p:grpSp>
      <p:sp>
        <p:nvSpPr>
          <p:cNvPr id="15" name="lip text"/>
          <p:cNvSpPr/>
          <p:nvPr/>
        </p:nvSpPr>
        <p:spPr>
          <a:xfrm>
            <a:off x="0" y="5046343"/>
            <a:ext cx="9144000" cy="128016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kern="0" dirty="0" smtClean="0">
                <a:solidFill>
                  <a:prstClr val="white"/>
                </a:solidFill>
                <a:latin typeface="Futura Medium" charset="0"/>
                <a:ea typeface="Futura Medium" charset="0"/>
                <a:cs typeface="Futura Medium" charset="0"/>
              </a:rPr>
              <a:t>Trade-off between access latency and voltage</a:t>
            </a:r>
            <a:endParaRPr lang="en-US" sz="3200" kern="0" dirty="0">
              <a:solidFill>
                <a:prstClr val="white"/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06644" y="2464540"/>
            <a:ext cx="1508527" cy="998507"/>
            <a:chOff x="261008" y="2957497"/>
            <a:chExt cx="1508527" cy="998507"/>
          </a:xfrm>
        </p:grpSpPr>
        <p:sp>
          <p:nvSpPr>
            <p:cNvPr id="14" name="TextBox 13"/>
            <p:cNvSpPr txBox="1"/>
            <p:nvPr/>
          </p:nvSpPr>
          <p:spPr>
            <a:xfrm>
              <a:off x="261008" y="3102807"/>
              <a:ext cx="15039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/>
                <a:t>Potential latency range</a:t>
              </a:r>
              <a:endParaRPr lang="en-US" sz="2000" i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769535" y="2957497"/>
              <a:ext cx="0" cy="998507"/>
            </a:xfrm>
            <a:prstGeom prst="straightConnector1">
              <a:avLst/>
            </a:prstGeom>
            <a:ln w="34925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94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and Key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spc="-30" dirty="0" smtClean="0"/>
              <a:t>Goal</a:t>
            </a:r>
            <a:r>
              <a:rPr lang="en-US" spc="-30" dirty="0" smtClean="0"/>
              <a:t>: Exploit the trade-off between voltage and latency to reduce energy consumption</a:t>
            </a:r>
          </a:p>
          <a:p>
            <a:endParaRPr lang="en-US" sz="800" u="sng" dirty="0" smtClean="0"/>
          </a:p>
          <a:p>
            <a:r>
              <a:rPr lang="en-US" u="sng" dirty="0" smtClean="0"/>
              <a:t>Approach</a:t>
            </a:r>
            <a:r>
              <a:rPr lang="en-US" dirty="0" smtClean="0"/>
              <a:t>: Reduce voltage</a:t>
            </a:r>
          </a:p>
          <a:p>
            <a:pPr lvl="1"/>
            <a:r>
              <a:rPr lang="en-US" dirty="0" smtClean="0">
                <a:solidFill>
                  <a:srgbClr val="FF4136"/>
                </a:solidFill>
              </a:rPr>
              <a:t>Performance loss</a:t>
            </a:r>
            <a:r>
              <a:rPr lang="en-US" dirty="0" smtClean="0"/>
              <a:t> due to increased latency</a:t>
            </a:r>
          </a:p>
          <a:p>
            <a:pPr lvl="1"/>
            <a:r>
              <a:rPr lang="en-US" dirty="0" smtClean="0"/>
              <a:t>Energy: Function of time (performance) and power (voltage)</a:t>
            </a:r>
          </a:p>
          <a:p>
            <a:pPr lvl="1"/>
            <a:endParaRPr lang="en-US" sz="700" dirty="0" smtClean="0"/>
          </a:p>
          <a:p>
            <a:r>
              <a:rPr lang="en-US" u="sng" dirty="0" smtClean="0"/>
              <a:t>Observation</a:t>
            </a:r>
            <a:r>
              <a:rPr lang="en-US" dirty="0" smtClean="0"/>
              <a:t>: Application’s performance </a:t>
            </a:r>
            <a:r>
              <a:rPr lang="en-US" dirty="0"/>
              <a:t>loss due to higher latency has a strong </a:t>
            </a:r>
            <a:r>
              <a:rPr lang="en-US" dirty="0" smtClean="0">
                <a:solidFill>
                  <a:srgbClr val="0070C0"/>
                </a:solidFill>
              </a:rPr>
              <a:t>linear </a:t>
            </a:r>
            <a:r>
              <a:rPr lang="en-US" dirty="0">
                <a:solidFill>
                  <a:srgbClr val="0070C0"/>
                </a:solidFill>
              </a:rPr>
              <a:t>relationship </a:t>
            </a:r>
            <a:r>
              <a:rPr lang="en-US" dirty="0"/>
              <a:t>with </a:t>
            </a:r>
            <a:r>
              <a:rPr lang="en-US" dirty="0" smtClean="0"/>
              <a:t>its memory intensity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988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Mechanism: Voltron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 a </a:t>
            </a:r>
            <a:r>
              <a:rPr lang="en-US" dirty="0" smtClean="0">
                <a:solidFill>
                  <a:srgbClr val="0070C0"/>
                </a:solidFill>
              </a:rPr>
              <a:t>performance (linear) </a:t>
            </a:r>
            <a:r>
              <a:rPr lang="en-US" dirty="0">
                <a:solidFill>
                  <a:srgbClr val="0070C0"/>
                </a:solidFill>
              </a:rPr>
              <a:t>model </a:t>
            </a:r>
            <a:r>
              <a:rPr lang="en-US" dirty="0"/>
              <a:t>to predict performance loss based on the selected voltage </a:t>
            </a:r>
            <a:r>
              <a:rPr lang="en-US" dirty="0" smtClean="0"/>
              <a:t>value</a:t>
            </a:r>
          </a:p>
          <a:p>
            <a:endParaRPr lang="en-US" sz="800" dirty="0" smtClean="0"/>
          </a:p>
          <a:p>
            <a:r>
              <a:rPr lang="en-US" dirty="0" smtClean="0"/>
              <a:t>Use the model to select a minimum voltage that satisfies a </a:t>
            </a:r>
            <a:r>
              <a:rPr lang="en-US" dirty="0" smtClean="0">
                <a:solidFill>
                  <a:srgbClr val="0070C0"/>
                </a:solidFill>
              </a:rPr>
              <a:t>performance loss target </a:t>
            </a:r>
            <a:r>
              <a:rPr lang="en-US" dirty="0" smtClean="0"/>
              <a:t>specified by the user</a:t>
            </a:r>
            <a:endParaRPr lang="en-US" dirty="0"/>
          </a:p>
          <a:p>
            <a:endParaRPr lang="en-US" sz="800" dirty="0" smtClean="0"/>
          </a:p>
          <a:p>
            <a:r>
              <a:rPr lang="en-US" u="sng" dirty="0" smtClean="0"/>
              <a:t>Results</a:t>
            </a:r>
            <a:r>
              <a:rPr lang="en-US" dirty="0" smtClean="0"/>
              <a:t>: Reduces system energy by 7.3% with a small performance loss of 1.8%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22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Reducing Latency by Exploiting </a:t>
            </a:r>
            <a:br>
              <a:rPr lang="en-US" dirty="0" smtClean="0"/>
            </a:br>
            <a:r>
              <a:rPr lang="en-US" dirty="0" smtClean="0"/>
              <a:t>Voltage-Latency Trade-Off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Voltron exploits the latency-voltage trade-off to improve energy efficiency</a:t>
            </a:r>
          </a:p>
          <a:p>
            <a:endParaRPr lang="en-US" dirty="0"/>
          </a:p>
          <a:p>
            <a:r>
              <a:rPr lang="en-US" spc="-10" dirty="0" smtClean="0"/>
              <a:t>Another perspective: </a:t>
            </a:r>
            <a:r>
              <a:rPr lang="en-US" spc="-10" dirty="0" smtClean="0">
                <a:solidFill>
                  <a:srgbClr val="0070C0"/>
                </a:solidFill>
              </a:rPr>
              <a:t>Increase voltage to reduce latency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7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108153" y="3962400"/>
            <a:ext cx="1090822" cy="22406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735417" y="3866405"/>
            <a:ext cx="1351731" cy="416053"/>
          </a:xfrm>
          <a:prstGeom prst="roundRect">
            <a:avLst>
              <a:gd name="adj" fmla="val 5088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CPU</a:t>
            </a: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4338" y="1710826"/>
            <a:ext cx="4254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1</a:t>
            </a:r>
            <a:r>
              <a:rPr lang="en-US" sz="2200" b="1" i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. Slow bulk data movement between two memory locations </a:t>
            </a:r>
            <a:endParaRPr lang="en-US" sz="2200" dirty="0">
              <a:solidFill>
                <a:srgbClr val="FF413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84339" y="4796202"/>
            <a:ext cx="475735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2. Refresh delays memory accesses</a:t>
            </a:r>
            <a:endParaRPr lang="en-US" sz="2200" dirty="0">
              <a:solidFill>
                <a:srgbClr val="FF4136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532414" y="1710826"/>
            <a:ext cx="33671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3. High standard latency to mitigate cell variation</a:t>
            </a:r>
            <a:endParaRPr lang="en-US" sz="2200" dirty="0">
              <a:solidFill>
                <a:srgbClr val="FF4136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532414" y="4796202"/>
            <a:ext cx="37665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FF4136"/>
                </a:solidFill>
                <a:latin typeface="Futura Medium" charset="0"/>
                <a:ea typeface="Futura Medium" charset="0"/>
                <a:cs typeface="Futura Medium" charset="0"/>
              </a:rPr>
              <a:t>4. Voltage affects latency</a:t>
            </a:r>
            <a:endParaRPr lang="en-US" sz="2200" dirty="0">
              <a:solidFill>
                <a:srgbClr val="FF4136"/>
              </a:solidFill>
            </a:endParaRPr>
          </a:p>
        </p:txBody>
      </p:sp>
      <p:sp>
        <p:nvSpPr>
          <p:cNvPr id="43" name="Right Arrow 42"/>
          <p:cNvSpPr/>
          <p:nvPr/>
        </p:nvSpPr>
        <p:spPr>
          <a:xfrm flipH="1">
            <a:off x="6301650" y="3866405"/>
            <a:ext cx="792997" cy="368267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079149" y="3816764"/>
            <a:ext cx="938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Voltage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lisa"/>
          <p:cNvSpPr txBox="1"/>
          <p:nvPr/>
        </p:nvSpPr>
        <p:spPr>
          <a:xfrm>
            <a:off x="146423" y="1754505"/>
            <a:ext cx="429228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0638" indent="-20638"/>
            <a:r>
              <a:rPr lang="en-US" sz="2400" b="1" dirty="0" smtClean="0">
                <a:ea typeface="Futura Medium" charset="0"/>
                <a:cs typeface="Futura Medium" charset="0"/>
              </a:rPr>
              <a:t>Low-Cost Inter-Linked Subarrays</a:t>
            </a:r>
            <a:r>
              <a:rPr lang="en-US" sz="2400" b="1" dirty="0" smtClean="0"/>
              <a:t> </a:t>
            </a:r>
            <a:r>
              <a:rPr lang="en-US" sz="2200" dirty="0"/>
              <a:t>(</a:t>
            </a:r>
            <a:r>
              <a:rPr lang="en-US" sz="2200" dirty="0" smtClean="0"/>
              <a:t>LISA)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HPCA’16]</a:t>
            </a:r>
            <a:endParaRPr lang="en-US" dirty="0">
              <a:solidFill>
                <a:srgbClr val="064FBA"/>
              </a:solidFill>
            </a:endParaRPr>
          </a:p>
        </p:txBody>
      </p:sp>
      <p:sp>
        <p:nvSpPr>
          <p:cNvPr id="23" name="dsarp"/>
          <p:cNvSpPr txBox="1"/>
          <p:nvPr/>
        </p:nvSpPr>
        <p:spPr>
          <a:xfrm>
            <a:off x="146424" y="4801758"/>
            <a:ext cx="476867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 indent="-11113"/>
            <a:r>
              <a:rPr lang="en-US" sz="2400" b="1" dirty="0">
                <a:ea typeface="Futura Medium" charset="0"/>
                <a:cs typeface="Futura Medium" charset="0"/>
              </a:rPr>
              <a:t>Mitigating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Refresh Latency by Parallelizing </a:t>
            </a:r>
            <a:r>
              <a:rPr lang="en-US" sz="2400" b="1" dirty="0">
                <a:ea typeface="Futura Medium" charset="0"/>
                <a:cs typeface="Futura Medium" charset="0"/>
              </a:rPr>
              <a:t>Accesses </a:t>
            </a:r>
            <a:r>
              <a:rPr lang="en-US" sz="2400" b="1" dirty="0" smtClean="0">
                <a:ea typeface="Futura Medium" charset="0"/>
                <a:cs typeface="Futura Medium" charset="0"/>
              </a:rPr>
              <a:t>with Refreshes</a:t>
            </a:r>
            <a:r>
              <a:rPr lang="en-US" sz="2400" b="1" dirty="0" smtClean="0">
                <a:solidFill>
                  <a:prstClr val="black"/>
                </a:solidFill>
                <a:ea typeface="Futura Medium" charset="0"/>
                <a:cs typeface="Futura Medium" charset="0"/>
              </a:rPr>
              <a:t> </a:t>
            </a:r>
            <a:r>
              <a:rPr lang="en-US" sz="2200" dirty="0" smtClean="0"/>
              <a:t>(DSARP)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</a:t>
            </a:r>
            <a:r>
              <a:rPr lang="en-US" sz="1600" dirty="0">
                <a:solidFill>
                  <a:prstClr val="black">
                    <a:lumMod val="50000"/>
                    <a:lumOff val="50000"/>
                  </a:prstClr>
                </a:solidFill>
              </a:rPr>
              <a:t>HPCA’14]</a:t>
            </a:r>
            <a:endParaRPr lang="en-US" sz="1600" dirty="0">
              <a:solidFill>
                <a:srgbClr val="064FBA"/>
              </a:solidFill>
            </a:endParaRPr>
          </a:p>
        </p:txBody>
      </p:sp>
      <p:grpSp>
        <p:nvGrpSpPr>
          <p:cNvPr id="16" name="DRAM"/>
          <p:cNvGrpSpPr>
            <a:grpSpLocks noChangeAspect="1"/>
          </p:cNvGrpSpPr>
          <p:nvPr/>
        </p:nvGrpSpPr>
        <p:grpSpPr>
          <a:xfrm>
            <a:off x="3219980" y="2785409"/>
            <a:ext cx="3014006" cy="1519167"/>
            <a:chOff x="770672" y="2177974"/>
            <a:chExt cx="2825325" cy="1424065"/>
          </a:xfrm>
        </p:grpSpPr>
        <p:sp>
          <p:nvSpPr>
            <p:cNvPr id="19" name="Rounded Rectangle 18"/>
            <p:cNvSpPr/>
            <p:nvPr/>
          </p:nvSpPr>
          <p:spPr>
            <a:xfrm>
              <a:off x="770672" y="2177974"/>
              <a:ext cx="2825325" cy="1424065"/>
            </a:xfrm>
            <a:prstGeom prst="roundRect">
              <a:avLst>
                <a:gd name="adj" fmla="val 5088"/>
              </a:avLst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R"/>
            <p:cNvSpPr/>
            <p:nvPr/>
          </p:nvSpPr>
          <p:spPr>
            <a:xfrm rot="5400000">
              <a:off x="1959638" y="2147064"/>
              <a:ext cx="447389" cy="1510022"/>
            </a:xfrm>
            <a:prstGeom prst="roundRect">
              <a:avLst>
                <a:gd name="adj" fmla="val 12195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b="1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DRAM</a:t>
              </a:r>
              <a:endParaRPr lang="en-US" sz="2800" b="1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cxnSp>
        <p:nvCxnSpPr>
          <p:cNvPr id="9" name="Straight Arrow Connector 8"/>
          <p:cNvCxnSpPr>
            <a:endCxn id="3" idx="1"/>
          </p:cNvCxnSpPr>
          <p:nvPr/>
        </p:nvCxnSpPr>
        <p:spPr>
          <a:xfrm>
            <a:off x="2281802" y="2523840"/>
            <a:ext cx="371762" cy="1494575"/>
          </a:xfrm>
          <a:prstGeom prst="straightConnector1">
            <a:avLst/>
          </a:prstGeom>
          <a:ln w="34925" cap="flat">
            <a:solidFill>
              <a:srgbClr val="FF41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795304" y="4022201"/>
            <a:ext cx="18238" cy="836754"/>
          </a:xfrm>
          <a:prstGeom prst="straightConnector1">
            <a:avLst/>
          </a:prstGeom>
          <a:ln w="34925" cap="flat">
            <a:solidFill>
              <a:srgbClr val="FF41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y"/>
          <p:cNvSpPr txBox="1"/>
          <p:nvPr/>
        </p:nvSpPr>
        <p:spPr>
          <a:xfrm>
            <a:off x="4609210" y="1446729"/>
            <a:ext cx="4534790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 </a:t>
            </a:r>
            <a:r>
              <a:rPr lang="en-US" sz="2400" b="1" dirty="0">
                <a:ea typeface="Futura Medium" charset="0"/>
                <a:cs typeface="Futura Medium" charset="0"/>
              </a:rPr>
              <a:t>Variation in DRAM</a:t>
            </a:r>
            <a:r>
              <a:rPr lang="en-US" sz="2400" b="1" dirty="0"/>
              <a:t> 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(FLY-DRAM)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[SIGMETRICS’16]</a:t>
            </a:r>
            <a:endParaRPr lang="en-US" sz="1600" dirty="0">
              <a:solidFill>
                <a:srgbClr val="064FBA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5862198" y="2536634"/>
            <a:ext cx="691002" cy="505163"/>
          </a:xfrm>
          <a:prstGeom prst="straightConnector1">
            <a:avLst/>
          </a:prstGeom>
          <a:ln w="34925" cap="flat">
            <a:solidFill>
              <a:srgbClr val="FF41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voltron"/>
          <p:cNvSpPr txBox="1"/>
          <p:nvPr/>
        </p:nvSpPr>
        <p:spPr>
          <a:xfrm>
            <a:off x="4609210" y="4801758"/>
            <a:ext cx="4534790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1113"/>
            <a:r>
              <a:rPr lang="en-US" sz="2400" b="1" dirty="0" smtClean="0">
                <a:ea typeface="Futura Medium" charset="0"/>
                <a:cs typeface="Futura Medium" charset="0"/>
              </a:rPr>
              <a:t>Understanding and Exploiting </a:t>
            </a:r>
            <a:br>
              <a:rPr lang="en-US" sz="2400" b="1" dirty="0" smtClean="0">
                <a:ea typeface="Futura Medium" charset="0"/>
                <a:cs typeface="Futura Medium" charset="0"/>
              </a:rPr>
            </a:br>
            <a:r>
              <a:rPr lang="en-US" sz="2400" b="1" dirty="0" smtClean="0">
                <a:ea typeface="Futura Medium" charset="0"/>
                <a:cs typeface="Futura Medium" charset="0"/>
              </a:rPr>
              <a:t>Latency-Voltage Trade-Off </a:t>
            </a:r>
            <a: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  <a:t/>
            </a:r>
            <a:br>
              <a:rPr lang="en-US" sz="2000" b="1" dirty="0" smtClean="0"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sz="2200" dirty="0" smtClean="0">
                <a:ea typeface="Futura Medium" charset="0"/>
                <a:cs typeface="Futura Medium" charset="0"/>
              </a:rPr>
              <a:t>(</a:t>
            </a:r>
            <a:r>
              <a:rPr lang="en-US" sz="2200" dirty="0" smtClean="0"/>
              <a:t>Voltron)</a:t>
            </a:r>
            <a:r>
              <a:rPr lang="en-US" sz="2200" dirty="0" smtClean="0">
                <a:solidFill>
                  <a:srgbClr val="064FBA"/>
                </a:solidFill>
              </a:rPr>
              <a:t> </a:t>
            </a:r>
            <a:r>
              <a:rPr lang="en-US" sz="1600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[SIGMETRICS’17]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/>
            </a:r>
            <a:b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</a:br>
            <a:endParaRPr lang="en-US" sz="1600" dirty="0">
              <a:solidFill>
                <a:srgbClr val="064FBA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714617" y="4265392"/>
            <a:ext cx="0" cy="489327"/>
          </a:xfrm>
          <a:prstGeom prst="straightConnector1">
            <a:avLst/>
          </a:prstGeom>
          <a:ln w="34925" cap="flat">
            <a:solidFill>
              <a:srgbClr val="FF41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81098" y="4769294"/>
            <a:ext cx="4460849" cy="1320150"/>
          </a:xfrm>
          <a:prstGeom prst="roundRect">
            <a:avLst>
              <a:gd name="adj" fmla="val 0"/>
            </a:avLst>
          </a:prstGeom>
          <a:noFill/>
          <a:ln w="50800">
            <a:solidFill>
              <a:srgbClr val="E67E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Top"/>
          <p:cNvGrpSpPr/>
          <p:nvPr/>
        </p:nvGrpSpPr>
        <p:grpSpPr>
          <a:xfrm>
            <a:off x="31589" y="46494"/>
            <a:ext cx="9112411" cy="1483648"/>
            <a:chOff x="31589" y="46494"/>
            <a:chExt cx="9112411" cy="1483648"/>
          </a:xfrm>
        </p:grpSpPr>
        <p:sp>
          <p:nvSpPr>
            <p:cNvPr id="24" name="TextBox 23"/>
            <p:cNvSpPr txBox="1"/>
            <p:nvPr/>
          </p:nvSpPr>
          <p:spPr>
            <a:xfrm flipH="1">
              <a:off x="31589" y="46494"/>
              <a:ext cx="4883514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Low-Cost Architectural</a:t>
              </a:r>
              <a:b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</a:br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Features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flipH="1">
              <a:off x="4633992" y="46494"/>
              <a:ext cx="451000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0070C0"/>
                  </a:solidFill>
                  <a:latin typeface="Futura Medium" charset="0"/>
                  <a:ea typeface="Futura Medium" charset="0"/>
                  <a:cs typeface="Futura Medium" charset="0"/>
                </a:rPr>
                <a:t>Understanding and overcoming the latency limitation in DRAM</a:t>
              </a:r>
              <a:endParaRPr lang="en-US" sz="2400" b="1" dirty="0">
                <a:solidFill>
                  <a:srgbClr val="0070C0"/>
                </a:solidFill>
                <a:latin typeface="Futura Medium" charset="0"/>
                <a:ea typeface="Futura Medium" charset="0"/>
                <a:cs typeface="Futura Medium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196" y="504797"/>
              <a:ext cx="885073" cy="88507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731" y="765190"/>
              <a:ext cx="796828" cy="764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07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600" u="sng" dirty="0" smtClean="0"/>
              <a:t>Problem</a:t>
            </a:r>
            <a:r>
              <a:rPr lang="en-US" sz="2600" dirty="0" smtClean="0"/>
              <a:t>: </a:t>
            </a:r>
            <a:r>
              <a:rPr lang="en-US" sz="2600" dirty="0" smtClean="0">
                <a:solidFill>
                  <a:srgbClr val="FF4136"/>
                </a:solidFill>
              </a:rPr>
              <a:t>Refreshing DRAM blocks </a:t>
            </a:r>
            <a:r>
              <a:rPr lang="en-US" sz="2600" dirty="0">
                <a:solidFill>
                  <a:srgbClr val="FF4136"/>
                </a:solidFill>
              </a:rPr>
              <a:t>memory accesses </a:t>
            </a:r>
          </a:p>
          <a:p>
            <a:pPr lvl="1"/>
            <a:r>
              <a:rPr lang="en-US" dirty="0" smtClean="0"/>
              <a:t>Prolongs latency of memory requests</a:t>
            </a:r>
          </a:p>
          <a:p>
            <a:pPr lvl="1"/>
            <a:endParaRPr lang="en-US" sz="400" dirty="0">
              <a:solidFill>
                <a:srgbClr val="FF4136"/>
              </a:solidFill>
            </a:endParaRPr>
          </a:p>
          <a:p>
            <a:r>
              <a:rPr lang="en-US" sz="2600" u="sng" dirty="0"/>
              <a:t>Goal</a:t>
            </a:r>
            <a:r>
              <a:rPr lang="en-US" sz="2600" dirty="0"/>
              <a:t>: </a:t>
            </a:r>
            <a:r>
              <a:rPr lang="en-US" sz="2600" dirty="0" smtClean="0"/>
              <a:t>Reduce refresh-induced latency on </a:t>
            </a:r>
            <a:r>
              <a:rPr lang="en-US" sz="2600" dirty="0"/>
              <a:t>demand </a:t>
            </a:r>
            <a:r>
              <a:rPr lang="en-US" sz="2600" dirty="0" smtClean="0"/>
              <a:t>requests</a:t>
            </a:r>
          </a:p>
          <a:p>
            <a:endParaRPr lang="en-US" sz="400" dirty="0" smtClean="0"/>
          </a:p>
          <a:p>
            <a:r>
              <a:rPr lang="en-US" sz="2600" u="sng" dirty="0" smtClean="0"/>
              <a:t>Key observation</a:t>
            </a:r>
            <a:r>
              <a:rPr lang="en-US" sz="2600" dirty="0" smtClean="0"/>
              <a:t>: Some subarrays and I/O remain completely </a:t>
            </a:r>
            <a:r>
              <a:rPr lang="en-US" sz="2600" b="1" dirty="0" smtClean="0"/>
              <a:t>idle</a:t>
            </a:r>
            <a:r>
              <a:rPr lang="en-US" sz="2600" dirty="0" smtClean="0"/>
              <a:t> during refresh</a:t>
            </a:r>
          </a:p>
          <a:p>
            <a:endParaRPr lang="en-US" sz="400" dirty="0"/>
          </a:p>
          <a:p>
            <a:r>
              <a:rPr lang="en-US" sz="2600" dirty="0" smtClean="0">
                <a:solidFill>
                  <a:srgbClr val="0070C0"/>
                </a:solidFill>
              </a:rPr>
              <a:t>Dynamic Subarray Access-Refresh Parallelization (</a:t>
            </a:r>
            <a:r>
              <a:rPr lang="en-US" sz="2600" b="1" dirty="0" smtClean="0">
                <a:solidFill>
                  <a:srgbClr val="0070C0"/>
                </a:solidFill>
              </a:rPr>
              <a:t>DSARP</a:t>
            </a:r>
            <a:r>
              <a:rPr lang="en-US" sz="2600" dirty="0" smtClean="0">
                <a:solidFill>
                  <a:srgbClr val="0070C0"/>
                </a:solidFill>
              </a:rPr>
              <a:t>)</a:t>
            </a:r>
            <a:r>
              <a:rPr lang="en-US" sz="2600" dirty="0" smtClean="0"/>
              <a:t>:</a:t>
            </a:r>
            <a:endParaRPr lang="en-US" sz="2600" dirty="0"/>
          </a:p>
          <a:p>
            <a:pPr lvl="1"/>
            <a:r>
              <a:rPr lang="en-US" dirty="0" smtClean="0"/>
              <a:t>DRAM modification to enable idle DRAM subarrays to serve accesses during refresh</a:t>
            </a:r>
          </a:p>
          <a:p>
            <a:pPr lvl="1"/>
            <a:r>
              <a:rPr lang="en-US" b="1" dirty="0" smtClean="0"/>
              <a:t>0.7%</a:t>
            </a:r>
            <a:r>
              <a:rPr lang="en-US" dirty="0" smtClean="0"/>
              <a:t> DRAM area overhead</a:t>
            </a:r>
          </a:p>
          <a:p>
            <a:pPr lvl="1"/>
            <a:endParaRPr lang="en-US" sz="400" dirty="0"/>
          </a:p>
          <a:p>
            <a:r>
              <a:rPr lang="en-US" sz="2600" dirty="0" smtClean="0"/>
              <a:t>20.2</a:t>
            </a:r>
            <a:r>
              <a:rPr lang="en-US" sz="2600" dirty="0"/>
              <a:t>% </a:t>
            </a:r>
            <a:r>
              <a:rPr lang="en-US" sz="2600" dirty="0" smtClean="0"/>
              <a:t>system performance improvement for </a:t>
            </a:r>
            <a:r>
              <a:rPr lang="en-US" sz="2600" dirty="0"/>
              <a:t>8-core systems using 32Gb </a:t>
            </a:r>
            <a:r>
              <a:rPr lang="en-US" sz="2600" dirty="0" smtClean="0"/>
              <a:t>DRAM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1"/>
          <p:cNvSpPr txBox="1"/>
          <p:nvPr/>
        </p:nvSpPr>
        <p:spPr>
          <a:xfrm>
            <a:off x="186900" y="289781"/>
            <a:ext cx="485709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 smtClean="0">
                <a:latin typeface="+mj-lt"/>
                <a:ea typeface="Gill Sans MT Ext Condensed Bold" charset="0"/>
                <a:cs typeface="Gill Sans MT Ext Condensed Bold" charset="0"/>
              </a:rPr>
              <a:t>Summary of DSARP</a:t>
            </a:r>
            <a:endParaRPr lang="en-US" sz="3800" b="1" dirty="0">
              <a:latin typeface="+mj-lt"/>
              <a:ea typeface="Gill Sans MT Ext Condensed Bold" charset="0"/>
              <a:cs typeface="Gill Sans MT Ext Condense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9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99" y="2690336"/>
            <a:ext cx="89710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atin typeface="Futura Medium" charset="0"/>
                <a:ea typeface="Futura Medium" charset="0"/>
                <a:cs typeface="Futura Medium" charset="0"/>
              </a:rPr>
              <a:t>Goal</a:t>
            </a:r>
          </a:p>
          <a:p>
            <a:pPr algn="ctr"/>
            <a:r>
              <a:rPr lang="en-US" sz="3600" dirty="0" smtClean="0">
                <a:latin typeface="Futura Medium" charset="0"/>
                <a:ea typeface="Futura Medium" charset="0"/>
                <a:cs typeface="Futura Medium" charset="0"/>
              </a:rPr>
              <a:t>Improve latency of DRAM (main memory)</a:t>
            </a:r>
          </a:p>
        </p:txBody>
      </p:sp>
    </p:spTree>
    <p:extLst>
      <p:ext uri="{BB962C8B-B14F-4D97-AF65-F5344CB8AC3E}">
        <p14:creationId xmlns:p14="http://schemas.microsoft.com/office/powerpoint/2010/main" val="1493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 on Low-Latency DRAM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Uniform short-bitlines DRAM: </a:t>
            </a:r>
            <a:r>
              <a:rPr lang="en-US" i="1" dirty="0" smtClean="0"/>
              <a:t>FCRAM</a:t>
            </a:r>
            <a:r>
              <a:rPr lang="en-US" dirty="0" smtClean="0"/>
              <a:t>, </a:t>
            </a:r>
            <a:r>
              <a:rPr lang="en-US" i="1" dirty="0" smtClean="0"/>
              <a:t>RLDRAM</a:t>
            </a:r>
          </a:p>
          <a:p>
            <a:pPr lvl="1"/>
            <a:r>
              <a:rPr lang="en-US" dirty="0">
                <a:solidFill>
                  <a:srgbClr val="FF4136"/>
                </a:solidFill>
              </a:rPr>
              <a:t>Large area overhead </a:t>
            </a:r>
            <a:r>
              <a:rPr lang="en-US" dirty="0" smtClean="0">
                <a:solidFill>
                  <a:srgbClr val="FF4136"/>
                </a:solidFill>
              </a:rPr>
              <a:t>(</a:t>
            </a:r>
            <a:r>
              <a:rPr lang="en-US" dirty="0">
                <a:solidFill>
                  <a:srgbClr val="FF4136"/>
                </a:solidFill>
              </a:rPr>
              <a:t>30% - 80</a:t>
            </a:r>
            <a:r>
              <a:rPr lang="en-US" dirty="0" smtClean="0">
                <a:solidFill>
                  <a:srgbClr val="FF4136"/>
                </a:solidFill>
              </a:rPr>
              <a:t>%)</a:t>
            </a:r>
          </a:p>
          <a:p>
            <a:r>
              <a:rPr lang="en-US" dirty="0" smtClean="0"/>
              <a:t>Heterogeneous </a:t>
            </a:r>
            <a:r>
              <a:rPr lang="en-US" dirty="0" err="1" smtClean="0"/>
              <a:t>bitline</a:t>
            </a:r>
            <a:r>
              <a:rPr lang="en-US" dirty="0" smtClean="0"/>
              <a:t> design</a:t>
            </a:r>
          </a:p>
          <a:p>
            <a:pPr lvl="1"/>
            <a:r>
              <a:rPr lang="en-US" dirty="0" smtClean="0"/>
              <a:t>TL-DRAM: Intra-subarray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[Lee+, HPCA’13]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rgbClr val="FF4136"/>
                </a:solidFill>
              </a:rPr>
              <a:t>Requires two fast rows to cache one slow row</a:t>
            </a:r>
          </a:p>
          <a:p>
            <a:pPr lvl="1"/>
            <a:r>
              <a:rPr lang="en-US" dirty="0" smtClean="0"/>
              <a:t>CHARM: Inter-bank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[Son+, ISCA’13]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rgbClr val="FF4136"/>
                </a:solidFill>
              </a:rPr>
              <a:t>High movement cost between slow and fast banks</a:t>
            </a:r>
          </a:p>
          <a:p>
            <a:r>
              <a:rPr lang="en-US" dirty="0" smtClean="0"/>
              <a:t>SRAM cache in DRAM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[Hidaka+, IEEE Micro’90]</a:t>
            </a:r>
            <a:endParaRPr lang="en-US" sz="1800" dirty="0" smtClean="0"/>
          </a:p>
          <a:p>
            <a:pPr lvl="1"/>
            <a:r>
              <a:rPr lang="en-US" dirty="0" smtClean="0">
                <a:solidFill>
                  <a:srgbClr val="FF4136"/>
                </a:solidFill>
              </a:rPr>
              <a:t> </a:t>
            </a:r>
            <a:r>
              <a:rPr lang="en-US" dirty="0">
                <a:solidFill>
                  <a:srgbClr val="FF4136"/>
                </a:solidFill>
              </a:rPr>
              <a:t>Large area overhead </a:t>
            </a:r>
            <a:r>
              <a:rPr lang="en-US" dirty="0" smtClean="0">
                <a:solidFill>
                  <a:srgbClr val="FF4136"/>
                </a:solidFill>
              </a:rPr>
              <a:t>(38% for 64KB) and complex control</a:t>
            </a:r>
          </a:p>
          <a:p>
            <a:r>
              <a:rPr lang="en-US" dirty="0" smtClean="0"/>
              <a:t>Our work:</a:t>
            </a:r>
          </a:p>
          <a:p>
            <a:pPr lvl="1"/>
            <a:r>
              <a:rPr lang="en-US" dirty="0" smtClean="0"/>
              <a:t>Low cost </a:t>
            </a:r>
          </a:p>
          <a:p>
            <a:pPr lvl="1"/>
            <a:r>
              <a:rPr lang="en-US" dirty="0" smtClean="0"/>
              <a:t>Detailed experimental understanding via characterization of commodity chips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57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1"/>
          <p:cNvSpPr txBox="1"/>
          <p:nvPr/>
        </p:nvSpPr>
        <p:spPr>
          <a:xfrm>
            <a:off x="1937430" y="2729217"/>
            <a:ext cx="5338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Futura Medium" charset="0"/>
                <a:ea typeface="Futura Medium" charset="0"/>
                <a:cs typeface="Futura Medium" charset="0"/>
              </a:rPr>
              <a:t>CONCLUSION</a:t>
            </a:r>
            <a:endParaRPr lang="en-US" sz="2400" dirty="0"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4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latency has remained mostly constant over the past decade</a:t>
            </a:r>
          </a:p>
          <a:p>
            <a:pPr lvl="1"/>
            <a:r>
              <a:rPr lang="en-US" dirty="0" smtClean="0">
                <a:solidFill>
                  <a:srgbClr val="FF4136"/>
                </a:solidFill>
              </a:rPr>
              <a:t>System performance bottleneck for modern applications</a:t>
            </a:r>
          </a:p>
          <a:p>
            <a:pPr lvl="1"/>
            <a:endParaRPr lang="en-US" dirty="0" smtClean="0">
              <a:solidFill>
                <a:srgbClr val="FF4136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Simple and low-cost architectural mechanisms </a:t>
            </a:r>
          </a:p>
          <a:p>
            <a:pPr lvl="1"/>
            <a:r>
              <a:rPr lang="en-US" sz="2200" dirty="0" smtClean="0"/>
              <a:t>New DRAM substrate for fast inter-subarray data movement</a:t>
            </a:r>
          </a:p>
          <a:p>
            <a:pPr lvl="1"/>
            <a:r>
              <a:rPr lang="en-US" sz="2200" dirty="0" smtClean="0"/>
              <a:t>Refresh architecture to mitigate refresh interference</a:t>
            </a:r>
          </a:p>
          <a:p>
            <a:pPr lvl="1"/>
            <a:endParaRPr lang="en-US" sz="2200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Understanding latency behavior in commodity DRAM</a:t>
            </a:r>
          </a:p>
          <a:p>
            <a:pPr lvl="1"/>
            <a:r>
              <a:rPr lang="en-US" sz="2200" dirty="0" smtClean="0"/>
              <a:t>Experimental characterization of:</a:t>
            </a:r>
            <a:br>
              <a:rPr lang="en-US" sz="2200" dirty="0" smtClean="0"/>
            </a:br>
            <a:r>
              <a:rPr lang="en-US" sz="2200" dirty="0" smtClean="0"/>
              <a:t>1) Latency variation inside DRAM </a:t>
            </a:r>
            <a:br>
              <a:rPr lang="en-US" sz="2200" dirty="0" smtClean="0"/>
            </a:br>
            <a:r>
              <a:rPr lang="en-US" sz="2200" dirty="0" smtClean="0"/>
              <a:t>2) Relationship between latency and DRAM voltage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30" y="2593786"/>
            <a:ext cx="8965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Memory </a:t>
            </a:r>
            <a:r>
              <a:rPr lang="en-US" sz="3200" dirty="0">
                <a:latin typeface="Futura Medium" charset="0"/>
                <a:ea typeface="Futura Medium" charset="0"/>
                <a:cs typeface="Futura Medium" charset="0"/>
              </a:rPr>
              <a:t>latency can be significantly </a:t>
            </a: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reduced with </a:t>
            </a:r>
            <a:r>
              <a:rPr lang="en-US" sz="3200" dirty="0">
                <a:latin typeface="Futura Medium" charset="0"/>
                <a:ea typeface="Futura Medium" charset="0"/>
                <a:cs typeface="Futura Medium" charset="0"/>
              </a:rPr>
              <a:t>a multitude of </a:t>
            </a:r>
            <a:r>
              <a:rPr lang="en-US" sz="3000" b="1" dirty="0" smtClean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low-cost </a:t>
            </a:r>
            <a:r>
              <a:rPr lang="en-US" sz="3000" b="1" dirty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architectural </a:t>
            </a:r>
            <a:r>
              <a:rPr lang="en-US" sz="3000" b="1" dirty="0" smtClean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techniques</a:t>
            </a:r>
            <a:r>
              <a:rPr lang="en-US" sz="3000" b="1" dirty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that aim to</a:t>
            </a:r>
            <a:r>
              <a:rPr lang="en-US" sz="3200" b="1" dirty="0" smtClean="0"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reduce different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causes of long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latency 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6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Research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 characterization and optimization for </a:t>
            </a:r>
            <a:r>
              <a:rPr lang="en-US" dirty="0"/>
              <a:t>other memory </a:t>
            </a:r>
            <a:r>
              <a:rPr lang="en-US" dirty="0" smtClean="0"/>
              <a:t>technologies</a:t>
            </a:r>
            <a:endParaRPr lang="en-US" dirty="0"/>
          </a:p>
          <a:p>
            <a:pPr lvl="1"/>
            <a:r>
              <a:rPr lang="en-US" dirty="0" err="1" smtClean="0"/>
              <a:t>eDRAM</a:t>
            </a:r>
            <a:endParaRPr lang="en-US" dirty="0"/>
          </a:p>
          <a:p>
            <a:pPr lvl="1"/>
            <a:r>
              <a:rPr lang="en-US" dirty="0"/>
              <a:t>Non-volatile memory: PCM, STT-RAM, etc.</a:t>
            </a:r>
          </a:p>
          <a:p>
            <a:endParaRPr lang="en-US" dirty="0"/>
          </a:p>
          <a:p>
            <a:r>
              <a:rPr lang="en-US" dirty="0" smtClean="0"/>
              <a:t>Understanding other aspects of DRAM</a:t>
            </a:r>
          </a:p>
          <a:p>
            <a:pPr lvl="1"/>
            <a:r>
              <a:rPr lang="en-US" dirty="0" smtClean="0"/>
              <a:t>Variation in power/energy consumption</a:t>
            </a:r>
          </a:p>
          <a:p>
            <a:pPr lvl="1"/>
            <a:r>
              <a:rPr lang="en-US" smtClean="0"/>
              <a:t>Security/reliability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Areas Investigated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4755" r="12351" b="2541"/>
          <a:stretch/>
        </p:blipFill>
        <p:spPr>
          <a:xfrm>
            <a:off x="862584" y="1272694"/>
            <a:ext cx="1752600" cy="1631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98" y="4429496"/>
            <a:ext cx="3113667" cy="1492279"/>
          </a:xfrm>
          <a:prstGeom prst="rect">
            <a:avLst/>
          </a:prstGeom>
        </p:spPr>
      </p:pic>
      <p:sp>
        <p:nvSpPr>
          <p:cNvPr id="11" name="Left-Right Arrow 10"/>
          <p:cNvSpPr/>
          <p:nvPr/>
        </p:nvSpPr>
        <p:spPr>
          <a:xfrm rot="5400000">
            <a:off x="1124438" y="3428884"/>
            <a:ext cx="1313667" cy="476504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107898" y="1347037"/>
            <a:ext cx="7106839" cy="1393377"/>
            <a:chOff x="836361" y="1515671"/>
            <a:chExt cx="7106839" cy="1393377"/>
          </a:xfrm>
        </p:grpSpPr>
        <p:sp>
          <p:nvSpPr>
            <p:cNvPr id="18" name="TextBox 17"/>
            <p:cNvSpPr txBox="1"/>
            <p:nvPr/>
          </p:nvSpPr>
          <p:spPr>
            <a:xfrm>
              <a:off x="3602848" y="1624490"/>
              <a:ext cx="4340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Energy Efficient Networks-On-Chip</a:t>
              </a:r>
              <a:br>
                <a:rPr lang="en-US" sz="2000" dirty="0" smtClean="0"/>
              </a:br>
              <a:r>
                <a:rPr lang="en-US" sz="2000" dirty="0" smtClean="0">
                  <a:solidFill>
                    <a:schemeClr val="accent1"/>
                  </a:solidFill>
                </a:rPr>
                <a:t>[NOCS’12, SBACPAD’12, SBACPAD’14]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61" y="1515671"/>
              <a:ext cx="1247865" cy="1393377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2661519" y="5149245"/>
            <a:ext cx="5553218" cy="1246295"/>
            <a:chOff x="4952962" y="4672607"/>
            <a:chExt cx="5553218" cy="1246295"/>
          </a:xfrm>
        </p:grpSpPr>
        <p:sp>
          <p:nvSpPr>
            <p:cNvPr id="32" name="TextBox 31"/>
            <p:cNvSpPr txBox="1"/>
            <p:nvPr/>
          </p:nvSpPr>
          <p:spPr>
            <a:xfrm>
              <a:off x="6165828" y="5008003"/>
              <a:ext cx="4340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DRAM Testing Platform</a:t>
              </a:r>
              <a:br>
                <a:rPr lang="en-US" sz="2000" dirty="0" smtClean="0"/>
              </a:br>
              <a:r>
                <a:rPr lang="en-US" sz="2000" dirty="0" smtClean="0">
                  <a:solidFill>
                    <a:schemeClr val="accent1"/>
                  </a:solidFill>
                </a:rPr>
                <a:t>[HPCA’17]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grpSp>
          <p:nvGrpSpPr>
            <p:cNvPr id="35" name="mag"/>
            <p:cNvGrpSpPr>
              <a:grpSpLocks noChangeAspect="1"/>
            </p:cNvGrpSpPr>
            <p:nvPr/>
          </p:nvGrpSpPr>
          <p:grpSpPr>
            <a:xfrm>
              <a:off x="4952962" y="4672607"/>
              <a:ext cx="1298229" cy="1246295"/>
              <a:chOff x="4827808" y="5405817"/>
              <a:chExt cx="1420611" cy="1363788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931632" y="5470611"/>
                <a:ext cx="1198415" cy="1076842"/>
              </a:xfrm>
              <a:prstGeom prst="ellipse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808" y="5405817"/>
                <a:ext cx="1420611" cy="1363788"/>
              </a:xfrm>
              <a:prstGeom prst="rect">
                <a:avLst/>
              </a:prstGeom>
            </p:spPr>
          </p:pic>
        </p:grpSp>
      </p:grpSp>
      <p:grpSp>
        <p:nvGrpSpPr>
          <p:cNvPr id="42" name="Group 41"/>
          <p:cNvGrpSpPr/>
          <p:nvPr/>
        </p:nvGrpSpPr>
        <p:grpSpPr>
          <a:xfrm>
            <a:off x="2512257" y="4046128"/>
            <a:ext cx="5702480" cy="1194863"/>
            <a:chOff x="-1171648" y="3735262"/>
            <a:chExt cx="5702480" cy="1194863"/>
          </a:xfrm>
        </p:grpSpPr>
        <p:sp>
          <p:nvSpPr>
            <p:cNvPr id="31" name="TextBox 30"/>
            <p:cNvSpPr txBox="1"/>
            <p:nvPr/>
          </p:nvSpPr>
          <p:spPr>
            <a:xfrm>
              <a:off x="190480" y="3910961"/>
              <a:ext cx="43403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Low-latency DRAM Architecture</a:t>
              </a:r>
              <a:br>
                <a:rPr lang="en-US" sz="2000" dirty="0" smtClean="0"/>
              </a:br>
              <a:r>
                <a:rPr lang="en-US" sz="2000" dirty="0" smtClean="0">
                  <a:solidFill>
                    <a:schemeClr val="accent1"/>
                  </a:solidFill>
                </a:rPr>
                <a:t>[HPCA’15]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71648" y="3735262"/>
              <a:ext cx="1194863" cy="119486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-125790" y="1569381"/>
            <a:ext cx="9555379" cy="1789742"/>
            <a:chOff x="-1090213" y="1871390"/>
            <a:chExt cx="9555379" cy="1789742"/>
          </a:xfrm>
        </p:grpSpPr>
        <p:sp>
          <p:nvSpPr>
            <p:cNvPr id="19" name="TextBox 18"/>
            <p:cNvSpPr txBox="1"/>
            <p:nvPr/>
          </p:nvSpPr>
          <p:spPr>
            <a:xfrm>
              <a:off x="2909962" y="2953246"/>
              <a:ext cx="5555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Memory Schedulers for Heterogeneous Systems</a:t>
              </a:r>
              <a:br>
                <a:rPr lang="en-US" sz="2000" dirty="0" smtClean="0"/>
              </a:br>
              <a:r>
                <a:rPr lang="en-US" sz="2000" dirty="0" smtClean="0">
                  <a:solidFill>
                    <a:schemeClr val="accent1"/>
                  </a:solidFill>
                </a:rPr>
                <a:t>[ISCA’12, TACO’16]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-1090213" y="1871390"/>
              <a:ext cx="3703125" cy="1788720"/>
              <a:chOff x="-1090213" y="1871390"/>
              <a:chExt cx="3703125" cy="178872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0" r="98800">
                            <a14:foregroundMark x1="25400" y1="54872" x2="25400" y2="54872"/>
                            <a14:foregroundMark x1="40200" y1="47949" x2="40200" y2="4794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83585" y="1908313"/>
                <a:ext cx="1429327" cy="1114875"/>
              </a:xfrm>
              <a:prstGeom prst="rect">
                <a:avLst/>
              </a:prstGeom>
            </p:spPr>
          </p:pic>
          <p:sp>
            <p:nvSpPr>
              <p:cNvPr id="25" name="Left-Right Arrow 24"/>
              <p:cNvSpPr/>
              <p:nvPr/>
            </p:nvSpPr>
            <p:spPr>
              <a:xfrm rot="18083289">
                <a:off x="1059641" y="3050188"/>
                <a:ext cx="695601" cy="476504"/>
              </a:xfrm>
              <a:prstGeom prst="leftRight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Left-Right Arrow 25"/>
              <p:cNvSpPr/>
              <p:nvPr/>
            </p:nvSpPr>
            <p:spPr>
              <a:xfrm rot="14526865">
                <a:off x="-190881" y="3074058"/>
                <a:ext cx="695601" cy="476504"/>
              </a:xfrm>
              <a:prstGeom prst="leftRightArrow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899" b="100000" l="5946" r="91757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90213" y="1871390"/>
                <a:ext cx="1976748" cy="118872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657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Onur</a:t>
            </a:r>
            <a:r>
              <a:rPr lang="en-US" sz="2400" dirty="0" smtClean="0"/>
              <a:t> </a:t>
            </a:r>
            <a:r>
              <a:rPr lang="en-US" sz="2400" dirty="0" err="1" smtClean="0"/>
              <a:t>Mutlu</a:t>
            </a:r>
            <a:endParaRPr lang="en-US" sz="2400" dirty="0" smtClean="0"/>
          </a:p>
          <a:p>
            <a:r>
              <a:rPr lang="en-US" sz="2400" dirty="0" smtClean="0"/>
              <a:t>James Hoe, </a:t>
            </a:r>
            <a:r>
              <a:rPr lang="en-US" sz="2400" dirty="0" err="1" smtClean="0"/>
              <a:t>Kayvon</a:t>
            </a:r>
            <a:r>
              <a:rPr lang="en-US" sz="2400" dirty="0" smtClean="0"/>
              <a:t> </a:t>
            </a:r>
            <a:r>
              <a:rPr lang="en-US" sz="2400" dirty="0" err="1" smtClean="0"/>
              <a:t>Fatahalian</a:t>
            </a:r>
            <a:r>
              <a:rPr lang="en-US" sz="2400" dirty="0" smtClean="0"/>
              <a:t>, </a:t>
            </a:r>
            <a:r>
              <a:rPr lang="en-US" sz="2400" dirty="0" err="1" smtClean="0"/>
              <a:t>Moinuddin</a:t>
            </a:r>
            <a:r>
              <a:rPr lang="en-US" sz="2400" dirty="0" smtClean="0"/>
              <a:t> Qureshi, and </a:t>
            </a:r>
            <a:br>
              <a:rPr lang="en-US" sz="2400" dirty="0" smtClean="0"/>
            </a:br>
            <a:r>
              <a:rPr lang="en-US" sz="2400" dirty="0" smtClean="0"/>
              <a:t>Steve </a:t>
            </a:r>
            <a:r>
              <a:rPr lang="en-US" sz="2400" dirty="0" err="1" smtClean="0"/>
              <a:t>Keckler</a:t>
            </a:r>
            <a:endParaRPr lang="en-US" sz="2400" dirty="0"/>
          </a:p>
          <a:p>
            <a:r>
              <a:rPr lang="en-US" sz="2400" dirty="0" smtClean="0"/>
              <a:t>Safari group: </a:t>
            </a:r>
            <a:r>
              <a:rPr lang="en-US" sz="1800" dirty="0" err="1"/>
              <a:t>Rachata</a:t>
            </a:r>
            <a:r>
              <a:rPr lang="en-US" sz="1800" dirty="0"/>
              <a:t> </a:t>
            </a:r>
            <a:r>
              <a:rPr lang="en-US" sz="1800" dirty="0" err="1"/>
              <a:t>Ausavarungnirun</a:t>
            </a:r>
            <a:r>
              <a:rPr lang="en-US" sz="1800" dirty="0"/>
              <a:t>, </a:t>
            </a:r>
            <a:r>
              <a:rPr lang="en-US" sz="1800" dirty="0" err="1"/>
              <a:t>Amirali</a:t>
            </a:r>
            <a:r>
              <a:rPr lang="en-US" sz="1800" dirty="0"/>
              <a:t> </a:t>
            </a:r>
            <a:r>
              <a:rPr lang="en-US" sz="1800" dirty="0" err="1"/>
              <a:t>Boroumand</a:t>
            </a:r>
            <a:r>
              <a:rPr lang="en-US" sz="1800" dirty="0"/>
              <a:t>, Chris </a:t>
            </a:r>
            <a:r>
              <a:rPr lang="en-US" sz="1800" dirty="0" err="1"/>
              <a:t>Fallin</a:t>
            </a:r>
            <a:r>
              <a:rPr lang="en-US" sz="1800" dirty="0"/>
              <a:t>, </a:t>
            </a:r>
            <a:r>
              <a:rPr lang="en-US" sz="1800" dirty="0" err="1"/>
              <a:t>Saugata</a:t>
            </a:r>
            <a:r>
              <a:rPr lang="en-US" sz="1800" dirty="0"/>
              <a:t> </a:t>
            </a:r>
            <a:r>
              <a:rPr lang="en-US" sz="1800" dirty="0" err="1"/>
              <a:t>Ghose</a:t>
            </a:r>
            <a:r>
              <a:rPr lang="en-US" sz="1800" dirty="0"/>
              <a:t>, Hasan Hassan, Kevin Hsieh, Ben </a:t>
            </a:r>
            <a:r>
              <a:rPr lang="en-US" sz="1800" dirty="0" err="1"/>
              <a:t>Jaiyen</a:t>
            </a:r>
            <a:r>
              <a:rPr lang="en-US" sz="1800" dirty="0"/>
              <a:t>, </a:t>
            </a:r>
            <a:r>
              <a:rPr lang="en-US" sz="1800" dirty="0" smtClean="0"/>
              <a:t> </a:t>
            </a:r>
            <a:r>
              <a:rPr lang="en-US" sz="1800" dirty="0" err="1" smtClean="0"/>
              <a:t>Abhijith</a:t>
            </a:r>
            <a:r>
              <a:rPr lang="en-US" sz="1800" dirty="0" smtClean="0"/>
              <a:t> </a:t>
            </a:r>
            <a:r>
              <a:rPr lang="en-US" sz="1800" dirty="0" err="1"/>
              <a:t>Kashyap</a:t>
            </a:r>
            <a:r>
              <a:rPr lang="en-US" sz="1800" dirty="0"/>
              <a:t>, Samira </a:t>
            </a:r>
            <a:r>
              <a:rPr lang="en-US" sz="1800" dirty="0" smtClean="0"/>
              <a:t>Khan,  </a:t>
            </a:r>
            <a:r>
              <a:rPr lang="en-US" sz="1800" dirty="0" err="1" smtClean="0"/>
              <a:t>Yoongu</a:t>
            </a:r>
            <a:r>
              <a:rPr lang="en-US" sz="1800" dirty="0" smtClean="0"/>
              <a:t> </a:t>
            </a:r>
            <a:r>
              <a:rPr lang="en-US" sz="1800" dirty="0"/>
              <a:t>Kim, </a:t>
            </a:r>
            <a:r>
              <a:rPr lang="en-US" sz="1800" dirty="0" err="1"/>
              <a:t>Donghyuk</a:t>
            </a:r>
            <a:r>
              <a:rPr lang="en-US" sz="1800" dirty="0"/>
              <a:t> Lee, Yang Li, Jamie Liu, </a:t>
            </a:r>
            <a:r>
              <a:rPr lang="en-US" sz="1800" dirty="0" err="1"/>
              <a:t>Yixin</a:t>
            </a:r>
            <a:r>
              <a:rPr lang="en-US" sz="1800" dirty="0"/>
              <a:t> Luo, Justin Meza, Gennady </a:t>
            </a:r>
            <a:r>
              <a:rPr lang="en-US" sz="1800" dirty="0" err="1"/>
              <a:t>Pekhimenko</a:t>
            </a:r>
            <a:r>
              <a:rPr lang="en-US" sz="1800" dirty="0"/>
              <a:t>, </a:t>
            </a:r>
            <a:r>
              <a:rPr lang="en-US" sz="1800" dirty="0" err="1"/>
              <a:t>Vivek</a:t>
            </a:r>
            <a:r>
              <a:rPr lang="en-US" sz="1800" dirty="0"/>
              <a:t> Seshadri, </a:t>
            </a:r>
            <a:r>
              <a:rPr lang="en-US" sz="1800" dirty="0" err="1"/>
              <a:t>Lavanya</a:t>
            </a:r>
            <a:r>
              <a:rPr lang="en-US" sz="1800" dirty="0"/>
              <a:t> Subramanian, </a:t>
            </a:r>
            <a:r>
              <a:rPr lang="en-US" sz="1800" dirty="0" err="1"/>
              <a:t>Nandita</a:t>
            </a:r>
            <a:r>
              <a:rPr lang="en-US" sz="1800" dirty="0"/>
              <a:t> </a:t>
            </a:r>
            <a:r>
              <a:rPr lang="en-US" sz="1800" dirty="0" err="1"/>
              <a:t>Vijaykumar</a:t>
            </a:r>
            <a:r>
              <a:rPr lang="en-US" sz="1800" dirty="0"/>
              <a:t>, </a:t>
            </a:r>
            <a:r>
              <a:rPr lang="en-US" sz="1800" dirty="0" err="1"/>
              <a:t>Hanbin</a:t>
            </a:r>
            <a:r>
              <a:rPr lang="en-US" sz="1800" dirty="0"/>
              <a:t> </a:t>
            </a:r>
            <a:r>
              <a:rPr lang="en-US" sz="1800" dirty="0" smtClean="0"/>
              <a:t>Yoon, </a:t>
            </a:r>
            <a:r>
              <a:rPr lang="en-US" sz="1800" dirty="0" err="1" smtClean="0"/>
              <a:t>Hongyi</a:t>
            </a:r>
            <a:r>
              <a:rPr lang="en-US" sz="1800" dirty="0" smtClean="0"/>
              <a:t> Xin</a:t>
            </a:r>
            <a:endParaRPr lang="en-US" sz="1800" dirty="0"/>
          </a:p>
          <a:p>
            <a:r>
              <a:rPr lang="en-US" sz="2400" dirty="0" smtClean="0"/>
              <a:t>Georgia Tech. collaborators</a:t>
            </a:r>
            <a:r>
              <a:rPr lang="en-US" sz="2000" dirty="0" smtClean="0"/>
              <a:t>: Prashant Nair, Jaewoong Sim</a:t>
            </a:r>
          </a:p>
          <a:p>
            <a:r>
              <a:rPr lang="en-US" sz="2400" dirty="0" smtClean="0"/>
              <a:t>CALCM group</a:t>
            </a:r>
            <a:endParaRPr lang="en-US" sz="2400" dirty="0"/>
          </a:p>
          <a:p>
            <a:r>
              <a:rPr lang="en-US" sz="2400" dirty="0" smtClean="0"/>
              <a:t>Friends</a:t>
            </a:r>
          </a:p>
          <a:p>
            <a:r>
              <a:rPr lang="en-US" sz="2400" dirty="0" smtClean="0"/>
              <a:t>Family — parents, sister, and girlfriend</a:t>
            </a:r>
          </a:p>
          <a:p>
            <a:r>
              <a:rPr lang="en-US" sz="2400" dirty="0" smtClean="0"/>
              <a:t>Intern mentors and industry collaborators: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grpSp>
        <p:nvGrpSpPr>
          <p:cNvPr id="14" name="comps"/>
          <p:cNvGrpSpPr>
            <a:grpSpLocks noChangeAspect="1"/>
          </p:cNvGrpSpPr>
          <p:nvPr/>
        </p:nvGrpSpPr>
        <p:grpSpPr>
          <a:xfrm>
            <a:off x="1273472" y="5816066"/>
            <a:ext cx="6346528" cy="994961"/>
            <a:chOff x="488347" y="3300142"/>
            <a:chExt cx="8075368" cy="126599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2440" y="3553195"/>
              <a:ext cx="2021275" cy="6660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347" y="3300142"/>
              <a:ext cx="1687995" cy="12659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0222" y="3571653"/>
              <a:ext cx="1182078" cy="78430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72" t="8336" r="18132" b="7593"/>
            <a:stretch/>
          </p:blipFill>
          <p:spPr>
            <a:xfrm>
              <a:off x="4406180" y="3424643"/>
              <a:ext cx="1359530" cy="1087938"/>
            </a:xfrm>
            <a:prstGeom prst="rect">
              <a:avLst/>
            </a:prstGeom>
          </p:spPr>
        </p:pic>
      </p:grpSp>
      <p:grpSp>
        <p:nvGrpSpPr>
          <p:cNvPr id="18" name="thanks"/>
          <p:cNvGrpSpPr>
            <a:grpSpLocks noChangeAspect="1"/>
          </p:cNvGrpSpPr>
          <p:nvPr/>
        </p:nvGrpSpPr>
        <p:grpSpPr>
          <a:xfrm>
            <a:off x="2176342" y="1098405"/>
            <a:ext cx="4800676" cy="4800676"/>
            <a:chOff x="9955917" y="76200"/>
            <a:chExt cx="5715000" cy="57150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0224753" y="304800"/>
              <a:ext cx="5212467" cy="5334387"/>
            </a:xfrm>
            <a:prstGeom prst="ellipse">
              <a:avLst/>
            </a:prstGeom>
            <a:solidFill>
              <a:schemeClr val="bg1"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917" y="76200"/>
              <a:ext cx="5715000" cy="571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420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Sponsors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 and SRC for my fellowship</a:t>
            </a:r>
          </a:p>
          <a:p>
            <a:r>
              <a:rPr lang="en-US" dirty="0" smtClean="0"/>
              <a:t>NSF and DOE</a:t>
            </a:r>
          </a:p>
          <a:p>
            <a:r>
              <a:rPr lang="en-US" dirty="0" smtClean="0"/>
              <a:t>Facebook, Google</a:t>
            </a:r>
            <a:r>
              <a:rPr lang="en-US" dirty="0"/>
              <a:t>, </a:t>
            </a:r>
            <a:r>
              <a:rPr lang="en-US" dirty="0" smtClean="0"/>
              <a:t>Intel, NVIDIA, VMware, Samsung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32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1800" b="1" dirty="0">
                <a:latin typeface="+mn-lt"/>
              </a:rPr>
              <a:t>Improving DRAM Performance by Parallelizing Refreshes with </a:t>
            </a:r>
            <a:r>
              <a:rPr lang="en-US" sz="1800" b="1" dirty="0" smtClean="0">
                <a:latin typeface="+mn-lt"/>
              </a:rPr>
              <a:t>Accesses</a:t>
            </a:r>
            <a:br>
              <a:rPr lang="en-US" sz="1800" b="1" dirty="0" smtClean="0">
                <a:latin typeface="+mn-lt"/>
              </a:rPr>
            </a:br>
            <a:r>
              <a:rPr lang="en-US" sz="1600" u="sng" dirty="0" smtClean="0">
                <a:latin typeface="+mn-lt"/>
              </a:rPr>
              <a:t>Kevin </a:t>
            </a:r>
            <a:r>
              <a:rPr lang="en-US" sz="1600" u="sng" dirty="0">
                <a:latin typeface="+mn-lt"/>
              </a:rPr>
              <a:t>Chang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Donghyuk</a:t>
            </a:r>
            <a:r>
              <a:rPr lang="en-US" sz="1600" dirty="0">
                <a:latin typeface="+mn-lt"/>
              </a:rPr>
              <a:t> Lee, </a:t>
            </a:r>
            <a:r>
              <a:rPr lang="en-US" sz="1600" dirty="0" err="1">
                <a:latin typeface="+mn-lt"/>
              </a:rPr>
              <a:t>Zeshan</a:t>
            </a:r>
            <a:r>
              <a:rPr lang="en-US" sz="1600" dirty="0">
                <a:latin typeface="+mn-lt"/>
              </a:rPr>
              <a:t> Chishti, </a:t>
            </a:r>
            <a:r>
              <a:rPr lang="en-US" sz="1600" dirty="0" err="1">
                <a:latin typeface="+mn-lt"/>
              </a:rPr>
              <a:t>Alaa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Alameldeen</a:t>
            </a:r>
            <a:r>
              <a:rPr lang="en-US" sz="1600" dirty="0">
                <a:latin typeface="+mn-lt"/>
              </a:rPr>
              <a:t>, Chris Wilkerson, </a:t>
            </a:r>
            <a:r>
              <a:rPr lang="en-US" sz="1600" dirty="0" err="1">
                <a:latin typeface="+mn-lt"/>
              </a:rPr>
              <a:t>Yoongu</a:t>
            </a:r>
            <a:r>
              <a:rPr lang="en-US" sz="1600" dirty="0">
                <a:latin typeface="+mn-lt"/>
              </a:rPr>
              <a:t> Kim, </a:t>
            </a:r>
            <a:r>
              <a:rPr lang="en-US" sz="1600" dirty="0" err="1">
                <a:latin typeface="+mn-lt"/>
              </a:rPr>
              <a:t>Onur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Mutlu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HPCA 2014</a:t>
            </a:r>
            <a:r>
              <a:rPr lang="en-US" sz="1600" b="1" dirty="0">
                <a:latin typeface="+mn-lt"/>
              </a:rPr>
              <a:t> </a:t>
            </a:r>
            <a:endParaRPr lang="en-US" sz="1600" b="1" dirty="0" smtClean="0">
              <a:latin typeface="+mn-lt"/>
            </a:endParaRPr>
          </a:p>
          <a:p>
            <a:pPr fontAlgn="base"/>
            <a:r>
              <a:rPr lang="en-US" sz="1800" b="1" dirty="0">
                <a:latin typeface="+mn-lt"/>
              </a:rPr>
              <a:t>Low-Cost Inter-Linked Subarrays (LISA): Enabling Fast Inter-Subarray Data Movement in </a:t>
            </a:r>
            <a:r>
              <a:rPr lang="en-US" sz="1800" b="1" dirty="0" smtClean="0">
                <a:latin typeface="+mn-lt"/>
              </a:rPr>
              <a:t>DRAM</a:t>
            </a:r>
            <a:br>
              <a:rPr lang="en-US" sz="1800" b="1" dirty="0" smtClean="0">
                <a:latin typeface="+mn-lt"/>
              </a:rPr>
            </a:br>
            <a:r>
              <a:rPr lang="en-US" sz="1600" u="sng" dirty="0" smtClean="0">
                <a:latin typeface="+mn-lt"/>
              </a:rPr>
              <a:t>Kevin </a:t>
            </a:r>
            <a:r>
              <a:rPr lang="en-US" sz="1600" u="sng" dirty="0">
                <a:latin typeface="+mn-lt"/>
              </a:rPr>
              <a:t>Chang</a:t>
            </a:r>
            <a:r>
              <a:rPr lang="en-US" sz="1600" dirty="0">
                <a:latin typeface="+mn-lt"/>
              </a:rPr>
              <a:t>, Prashant J. Nair, </a:t>
            </a:r>
            <a:r>
              <a:rPr lang="en-US" sz="1600" dirty="0" err="1">
                <a:latin typeface="+mn-lt"/>
              </a:rPr>
              <a:t>Donghyuk</a:t>
            </a:r>
            <a:r>
              <a:rPr lang="en-US" sz="1600" dirty="0">
                <a:latin typeface="+mn-lt"/>
              </a:rPr>
              <a:t> Lee, </a:t>
            </a:r>
            <a:r>
              <a:rPr lang="en-US" sz="1600" dirty="0" err="1">
                <a:latin typeface="+mn-lt"/>
              </a:rPr>
              <a:t>Saugata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Ghose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Moinuddin</a:t>
            </a:r>
            <a:r>
              <a:rPr lang="en-US" sz="1600" dirty="0">
                <a:latin typeface="+mn-lt"/>
              </a:rPr>
              <a:t> K. Qureshi, </a:t>
            </a:r>
            <a:r>
              <a:rPr lang="en-US" sz="1600" dirty="0" smtClean="0">
                <a:latin typeface="+mn-lt"/>
              </a:rPr>
              <a:t>and </a:t>
            </a:r>
            <a:br>
              <a:rPr lang="en-US" sz="1600" dirty="0" smtClean="0">
                <a:latin typeface="+mn-lt"/>
              </a:rPr>
            </a:br>
            <a:r>
              <a:rPr lang="en-US" sz="1600" dirty="0" err="1" smtClean="0">
                <a:latin typeface="+mn-lt"/>
              </a:rPr>
              <a:t>Onur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Mutlu</a:t>
            </a:r>
            <a:r>
              <a:rPr lang="en-US" sz="1600" dirty="0">
                <a:latin typeface="+mn-lt"/>
              </a:rPr>
              <a:t> 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HPCA 2016</a:t>
            </a:r>
          </a:p>
          <a:p>
            <a:pPr fontAlgn="base"/>
            <a:r>
              <a:rPr lang="en-US" sz="1800" b="1" dirty="0">
                <a:latin typeface="+mn-lt"/>
              </a:rPr>
              <a:t>Understanding Latency Variation in Modern DRAM Chips: Experimental Characterization, Analysis, and </a:t>
            </a:r>
            <a:r>
              <a:rPr lang="en-US" sz="1800" b="1" dirty="0" smtClean="0">
                <a:latin typeface="+mn-lt"/>
              </a:rPr>
              <a:t>Optimization</a:t>
            </a:r>
            <a:br>
              <a:rPr lang="en-US" sz="1800" b="1" dirty="0" smtClean="0">
                <a:latin typeface="+mn-lt"/>
              </a:rPr>
            </a:br>
            <a:r>
              <a:rPr lang="en-US" sz="1600" u="sng" dirty="0" smtClean="0">
                <a:latin typeface="+mn-lt"/>
              </a:rPr>
              <a:t>Kevin </a:t>
            </a:r>
            <a:r>
              <a:rPr lang="en-US" sz="1600" u="sng" dirty="0">
                <a:latin typeface="+mn-lt"/>
              </a:rPr>
              <a:t>Chang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Abhijith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Kashyap</a:t>
            </a:r>
            <a:r>
              <a:rPr lang="en-US" sz="1600" dirty="0">
                <a:latin typeface="+mn-lt"/>
              </a:rPr>
              <a:t>, Hasan Hassan Samira Khan, Kevin Hsieh, </a:t>
            </a:r>
            <a:r>
              <a:rPr lang="en-US" sz="1600" dirty="0" err="1">
                <a:latin typeface="+mn-lt"/>
              </a:rPr>
              <a:t>Donghyuk</a:t>
            </a:r>
            <a:r>
              <a:rPr lang="en-US" sz="1600" dirty="0">
                <a:latin typeface="+mn-lt"/>
              </a:rPr>
              <a:t> Lee, </a:t>
            </a:r>
            <a:r>
              <a:rPr lang="en-US" sz="1600" dirty="0" err="1">
                <a:latin typeface="+mn-lt"/>
              </a:rPr>
              <a:t>Saugata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>
                <a:latin typeface="+mn-lt"/>
              </a:rPr>
              <a:t>Ghose</a:t>
            </a:r>
            <a:r>
              <a:rPr lang="en-US" sz="1600" dirty="0">
                <a:latin typeface="+mn-lt"/>
              </a:rPr>
              <a:t>, Gennady </a:t>
            </a:r>
            <a:r>
              <a:rPr lang="en-US" sz="1600" dirty="0" err="1">
                <a:latin typeface="+mn-lt"/>
              </a:rPr>
              <a:t>Pekhimenko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err="1">
                <a:latin typeface="+mn-lt"/>
              </a:rPr>
              <a:t>Tianshi</a:t>
            </a:r>
            <a:r>
              <a:rPr lang="en-US" sz="1600" dirty="0">
                <a:latin typeface="+mn-lt"/>
              </a:rPr>
              <a:t> Li, </a:t>
            </a:r>
            <a:r>
              <a:rPr lang="en-US" sz="1600" dirty="0" err="1">
                <a:latin typeface="+mn-lt"/>
              </a:rPr>
              <a:t>Onur</a:t>
            </a:r>
            <a:r>
              <a:rPr lang="en-US" sz="1600" dirty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Mutlu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 smtClean="0">
                <a:solidFill>
                  <a:schemeClr val="accent1"/>
                </a:solidFill>
                <a:latin typeface="+mn-lt"/>
              </a:rPr>
              <a:t>SIGMETRICS 2016</a:t>
            </a:r>
          </a:p>
          <a:p>
            <a:pPr fontAlgn="base"/>
            <a:r>
              <a:rPr lang="en-US" sz="1800" b="1" dirty="0">
                <a:latin typeface="+mn-lt"/>
              </a:rPr>
              <a:t>Understanding Reduced-Voltage Operation in Modern DRAM Devices: Experimental Characterization, Analysis, and </a:t>
            </a:r>
            <a:r>
              <a:rPr lang="en-US" sz="1800" b="1" dirty="0" smtClean="0">
                <a:latin typeface="+mn-lt"/>
              </a:rPr>
              <a:t>Mechanisms</a:t>
            </a:r>
            <a:r>
              <a:rPr lang="en-US" sz="1600" dirty="0" smtClean="0">
                <a:latin typeface="+mn-lt"/>
              </a:rPr>
              <a:t/>
            </a:r>
            <a:br>
              <a:rPr lang="en-US" sz="1600" dirty="0" smtClean="0">
                <a:latin typeface="+mn-lt"/>
              </a:rPr>
            </a:br>
            <a:r>
              <a:rPr lang="en-US" sz="1600" u="sng" dirty="0">
                <a:latin typeface="+mn-lt"/>
              </a:rPr>
              <a:t>K</a:t>
            </a:r>
            <a:r>
              <a:rPr lang="en-US" sz="1600" u="sng" dirty="0" smtClean="0">
                <a:latin typeface="+mn-lt"/>
              </a:rPr>
              <a:t>evin Chang</a:t>
            </a:r>
            <a:r>
              <a:rPr lang="en-US" sz="1600" dirty="0" smtClean="0">
                <a:latin typeface="+mn-lt"/>
              </a:rPr>
              <a:t>, Abdullah </a:t>
            </a:r>
            <a:r>
              <a:rPr lang="en-US" sz="1600" dirty="0" err="1" smtClean="0">
                <a:latin typeface="+mn-lt"/>
              </a:rPr>
              <a:t>Giray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Yağlikçi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err="1" smtClean="0">
                <a:latin typeface="+mn-lt"/>
              </a:rPr>
              <a:t>Saugata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Ghose</a:t>
            </a:r>
            <a:r>
              <a:rPr lang="en-US" sz="1600" dirty="0" smtClean="0">
                <a:latin typeface="+mn-lt"/>
              </a:rPr>
              <a:t>, Aditya Agrawal, </a:t>
            </a:r>
            <a:r>
              <a:rPr lang="en-US" sz="1600" dirty="0" err="1" smtClean="0">
                <a:latin typeface="+mn-lt"/>
              </a:rPr>
              <a:t>Niladrish</a:t>
            </a:r>
            <a:r>
              <a:rPr lang="en-US" sz="1600" dirty="0" smtClean="0">
                <a:latin typeface="+mn-lt"/>
              </a:rPr>
              <a:t> Chatterjee, </a:t>
            </a:r>
            <a:r>
              <a:rPr lang="en-US" sz="1600" dirty="0" err="1" smtClean="0">
                <a:latin typeface="+mn-lt"/>
              </a:rPr>
              <a:t>Abhijith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Kashyap</a:t>
            </a:r>
            <a:r>
              <a:rPr lang="en-US" sz="1600" dirty="0" smtClean="0">
                <a:latin typeface="+mn-lt"/>
              </a:rPr>
              <a:t>, </a:t>
            </a:r>
            <a:r>
              <a:rPr lang="en-US" sz="1600" dirty="0" err="1" smtClean="0">
                <a:latin typeface="+mn-lt"/>
              </a:rPr>
              <a:t>Donghyuk</a:t>
            </a:r>
            <a:r>
              <a:rPr lang="en-US" sz="1600" dirty="0" smtClean="0">
                <a:latin typeface="+mn-lt"/>
              </a:rPr>
              <a:t> Lee, Mike </a:t>
            </a:r>
            <a:r>
              <a:rPr lang="en-US" sz="1600" dirty="0" err="1" smtClean="0">
                <a:latin typeface="+mn-lt"/>
              </a:rPr>
              <a:t>O’connor</a:t>
            </a:r>
            <a:r>
              <a:rPr lang="en-US" sz="1600" dirty="0" smtClean="0">
                <a:latin typeface="+mn-lt"/>
              </a:rPr>
              <a:t>, Hasan Hassan, </a:t>
            </a:r>
            <a:r>
              <a:rPr lang="en-US" sz="1600" dirty="0" err="1" smtClean="0">
                <a:latin typeface="+mn-lt"/>
              </a:rPr>
              <a:t>Onur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 err="1" smtClean="0">
                <a:latin typeface="+mn-lt"/>
              </a:rPr>
              <a:t>Mutlu</a:t>
            </a:r>
            <a:r>
              <a:rPr lang="en-US" sz="1600" dirty="0">
                <a:latin typeface="+mn-lt"/>
              </a:rPr>
              <a:t/>
            </a:r>
            <a:br>
              <a:rPr lang="en-US" sz="1600" dirty="0">
                <a:latin typeface="+mn-lt"/>
              </a:rPr>
            </a:br>
            <a:r>
              <a:rPr lang="en-US" sz="1600" b="1" dirty="0" smtClean="0">
                <a:solidFill>
                  <a:schemeClr val="accent1"/>
                </a:solidFill>
              </a:rPr>
              <a:t>SIGMETRICS 2017</a:t>
            </a:r>
            <a:endParaRPr lang="en-US" sz="1600" b="1" dirty="0" smtClean="0">
              <a:solidFill>
                <a:schemeClr val="accent1"/>
              </a:solidFill>
              <a:latin typeface="+mn-lt"/>
            </a:endParaRPr>
          </a:p>
          <a:p>
            <a:pPr fontAlgn="base"/>
            <a:endParaRPr lang="en-US" sz="1600" dirty="0">
              <a:latin typeface="+mn-lt"/>
            </a:endParaRPr>
          </a:p>
          <a:p>
            <a:pPr fontAlgn="base"/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403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9048"/>
            <a:ext cx="9144000" cy="2009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0" y="0"/>
            <a:ext cx="9144000" cy="3673028"/>
          </a:xfrm>
          <a:prstGeom prst="rect">
            <a:avLst/>
          </a:prstGeom>
          <a:solidFill>
            <a:srgbClr val="001F3F"/>
          </a:soli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endParaRPr lang="en-US" sz="4400" b="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0" y="912589"/>
            <a:ext cx="9144000" cy="18478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Gill Sans MT" panose="020B0502020104020203" pitchFamily="34" charset="0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Understanding and Improving Latency </a:t>
            </a:r>
            <a:br>
              <a:rPr lang="en-US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</a:br>
            <a:r>
              <a:rPr lang="en-US" b="0" dirty="0">
                <a:solidFill>
                  <a:schemeClr val="bg1"/>
                </a:solidFill>
                <a:latin typeface="Futura Medium" charset="0"/>
                <a:ea typeface="Futura Medium" charset="0"/>
                <a:cs typeface="Futura Medium" charset="0"/>
              </a:rPr>
              <a:t>of DRAM-Based Memory Systems</a:t>
            </a:r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266700" y="3089148"/>
            <a:ext cx="8610600" cy="122758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Thesis Oral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Kevin Chang</a:t>
            </a:r>
            <a:r>
              <a:rPr lang="en-US" sz="3600" i="1" dirty="0" smtClean="0">
                <a:solidFill>
                  <a:srgbClr val="7FDBFF"/>
                </a:solidFill>
              </a:rPr>
              <a:t> </a:t>
            </a:r>
            <a:endParaRPr lang="en-US" sz="2800" b="1" dirty="0">
              <a:solidFill>
                <a:srgbClr val="7FDBFF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66700" y="4484050"/>
            <a:ext cx="6266811" cy="2664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200" b="1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Committee:</a:t>
            </a:r>
          </a:p>
          <a:p>
            <a:pPr algn="l">
              <a:lnSpc>
                <a:spcPct val="70000"/>
              </a:lnSpc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Onur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Mutlu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(Chair)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James Hoe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Kayvon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Fatahalian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Stephen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Keckler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(NVIDIA, UT Austin)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Moinuddin</a:t>
            </a:r>
            <a:r>
              <a:rPr lang="en-US" sz="2200" dirty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Qureshi (Georgia </a:t>
            </a: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Tech.)</a:t>
            </a:r>
            <a:endParaRPr lang="en-US" sz="2200" dirty="0">
              <a:solidFill>
                <a:schemeClr val="bg1">
                  <a:lumMod val="6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endParaRPr lang="en-US" sz="2200" dirty="0">
              <a:solidFill>
                <a:schemeClr val="bg1">
                  <a:lumMod val="6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266700" y="4484050"/>
            <a:ext cx="6266811" cy="2664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Committee:</a:t>
            </a:r>
          </a:p>
          <a:p>
            <a:pPr algn="l">
              <a:lnSpc>
                <a:spcPct val="700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Onur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Mutlu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(Chair)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James Hoe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Kayvon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Fatahalian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Stephen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Keckler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(NVIDIA, UT Austin)</a:t>
            </a:r>
          </a:p>
          <a:p>
            <a:pPr algn="l">
              <a:lnSpc>
                <a:spcPct val="70000"/>
              </a:lnSpc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Prof.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Moinuddin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 Qureshi (Georgia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Gill Sans MT Ext Condensed Bold" charset="0"/>
                <a:cs typeface="Gill Sans MT Ext Condensed Bold" charset="0"/>
              </a:rPr>
              <a:t>Tech.)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Gill Sans MT Ext Condensed Bold" charset="0"/>
              <a:cs typeface="Gill Sans MT Ext Condensed Bold" charset="0"/>
            </a:endParaRPr>
          </a:p>
          <a:p>
            <a:pPr algn="l">
              <a:lnSpc>
                <a:spcPct val="70000"/>
              </a:lnSpc>
            </a:pPr>
            <a:endParaRPr lang="en-US" sz="2200" dirty="0">
              <a:latin typeface="+mn-lt"/>
              <a:ea typeface="Gill Sans MT Ext Condensed Bold" charset="0"/>
              <a:cs typeface="Gill Sans MT Ext Condensed Bold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32" y="5328920"/>
            <a:ext cx="2144268" cy="13645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02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DRAM Latency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32364-6BA0-48AA-B029-3ED2192016F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2108153" y="3962400"/>
            <a:ext cx="1090822" cy="224061"/>
          </a:xfrm>
          <a:prstGeom prst="leftRigh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DRAM"/>
          <p:cNvGrpSpPr>
            <a:grpSpLocks noChangeAspect="1"/>
          </p:cNvGrpSpPr>
          <p:nvPr/>
        </p:nvGrpSpPr>
        <p:grpSpPr>
          <a:xfrm>
            <a:off x="3219980" y="2696068"/>
            <a:ext cx="3014006" cy="1608508"/>
            <a:chOff x="770672" y="2094226"/>
            <a:chExt cx="2825325" cy="1507813"/>
          </a:xfrm>
        </p:grpSpPr>
        <p:sp>
          <p:nvSpPr>
            <p:cNvPr id="19" name="Rounded Rectangle 18"/>
            <p:cNvSpPr/>
            <p:nvPr/>
          </p:nvSpPr>
          <p:spPr>
            <a:xfrm>
              <a:off x="770672" y="2177974"/>
              <a:ext cx="2825325" cy="1424065"/>
            </a:xfrm>
            <a:prstGeom prst="roundRect">
              <a:avLst>
                <a:gd name="adj" fmla="val 5088"/>
              </a:avLst>
            </a:prstGeom>
            <a:solidFill>
              <a:schemeClr val="accent3">
                <a:lumMod val="50000"/>
              </a:schemeClr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27" name="R"/>
            <p:cNvSpPr/>
            <p:nvPr/>
          </p:nvSpPr>
          <p:spPr>
            <a:xfrm rot="5400000">
              <a:off x="1959638" y="1562910"/>
              <a:ext cx="447389" cy="1510022"/>
            </a:xfrm>
            <a:prstGeom prst="roundRect">
              <a:avLst>
                <a:gd name="adj" fmla="val 12195"/>
              </a:avLst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Gill Sans MT" panose="020B0502020104020203" pitchFamily="34" charset="0"/>
                </a:rPr>
                <a:t>DRAM</a:t>
              </a:r>
              <a:endParaRPr lang="en-US" sz="2800" b="1" dirty="0">
                <a:solidFill>
                  <a:schemeClr val="bg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735417" y="3866405"/>
            <a:ext cx="1351731" cy="416053"/>
          </a:xfrm>
          <a:prstGeom prst="roundRect">
            <a:avLst>
              <a:gd name="adj" fmla="val 5088"/>
            </a:avLst>
          </a:prstGeom>
          <a:solidFill>
            <a:schemeClr val="bg1">
              <a:lumMod val="75000"/>
            </a:schemeClr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</a:rPr>
              <a:t>CPU</a:t>
            </a:r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5" name="1"/>
          <p:cNvGrpSpPr/>
          <p:nvPr/>
        </p:nvGrpSpPr>
        <p:grpSpPr>
          <a:xfrm>
            <a:off x="184338" y="1710826"/>
            <a:ext cx="4142733" cy="2305993"/>
            <a:chOff x="184338" y="1710826"/>
            <a:chExt cx="4142733" cy="2305993"/>
          </a:xfrm>
        </p:grpSpPr>
        <p:sp>
          <p:nvSpPr>
            <p:cNvPr id="7" name="Rectangle 6"/>
            <p:cNvSpPr/>
            <p:nvPr/>
          </p:nvSpPr>
          <p:spPr>
            <a:xfrm>
              <a:off x="184338" y="1710826"/>
              <a:ext cx="414273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1</a:t>
              </a:r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. Slow bulk data movement between two memory locations 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81802" y="2523840"/>
              <a:ext cx="618964" cy="1492979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2"/>
          <p:cNvGrpSpPr/>
          <p:nvPr/>
        </p:nvGrpSpPr>
        <p:grpSpPr>
          <a:xfrm>
            <a:off x="184339" y="4320474"/>
            <a:ext cx="4757359" cy="906615"/>
            <a:chOff x="184339" y="4320474"/>
            <a:chExt cx="4757359" cy="906615"/>
          </a:xfrm>
        </p:grpSpPr>
        <p:sp>
          <p:nvSpPr>
            <p:cNvPr id="32" name="Rectangle 31"/>
            <p:cNvSpPr/>
            <p:nvPr/>
          </p:nvSpPr>
          <p:spPr>
            <a:xfrm>
              <a:off x="184339" y="4796202"/>
              <a:ext cx="475735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2. Refresh delays memory accesses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3634085" y="4320474"/>
              <a:ext cx="12565" cy="57649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4"/>
          <p:cNvGrpSpPr/>
          <p:nvPr/>
        </p:nvGrpSpPr>
        <p:grpSpPr>
          <a:xfrm>
            <a:off x="5532414" y="4265392"/>
            <a:ext cx="3766569" cy="961697"/>
            <a:chOff x="5532414" y="4265392"/>
            <a:chExt cx="3766569" cy="961697"/>
          </a:xfrm>
        </p:grpSpPr>
        <p:sp>
          <p:nvSpPr>
            <p:cNvPr id="38" name="Rectangle 37"/>
            <p:cNvSpPr/>
            <p:nvPr/>
          </p:nvSpPr>
          <p:spPr>
            <a:xfrm>
              <a:off x="5532414" y="4796202"/>
              <a:ext cx="376656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4. Voltage affects latency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6714617" y="4265392"/>
              <a:ext cx="0" cy="489327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1650" y="3816764"/>
            <a:ext cx="1715576" cy="417908"/>
            <a:chOff x="6301650" y="3816764"/>
            <a:chExt cx="1715576" cy="417908"/>
          </a:xfrm>
        </p:grpSpPr>
        <p:sp>
          <p:nvSpPr>
            <p:cNvPr id="43" name="Right Arrow 42"/>
            <p:cNvSpPr/>
            <p:nvPr/>
          </p:nvSpPr>
          <p:spPr>
            <a:xfrm flipH="1">
              <a:off x="6301650" y="3866405"/>
              <a:ext cx="792997" cy="368267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079149" y="3816764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Voltage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3337997" y="3158354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chip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092437" y="3149302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46877" y="3140250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601317" y="3131198"/>
            <a:ext cx="502920" cy="798754"/>
          </a:xfrm>
          <a:prstGeom prst="roundRect">
            <a:avLst>
              <a:gd name="adj" fmla="val 5088"/>
            </a:avLst>
          </a:prstGeom>
          <a:solidFill>
            <a:schemeClr val="bg1">
              <a:lumMod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3198976" y="3276213"/>
            <a:ext cx="2797224" cy="803303"/>
            <a:chOff x="3198976" y="3276213"/>
            <a:chExt cx="2797224" cy="803303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3198976" y="4063385"/>
              <a:ext cx="2797224" cy="0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5996200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241634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64765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3710198" y="3276213"/>
              <a:ext cx="0" cy="803303"/>
            </a:xfrm>
            <a:prstGeom prst="line">
              <a:avLst/>
            </a:prstGeom>
            <a:ln w="34925" cap="flat">
              <a:solidFill>
                <a:schemeClr val="bg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3"/>
          <p:cNvGrpSpPr/>
          <p:nvPr/>
        </p:nvGrpSpPr>
        <p:grpSpPr>
          <a:xfrm>
            <a:off x="5532414" y="1710826"/>
            <a:ext cx="3367145" cy="1696051"/>
            <a:chOff x="5532414" y="1710826"/>
            <a:chExt cx="3367145" cy="1696051"/>
          </a:xfrm>
        </p:grpSpPr>
        <p:sp>
          <p:nvSpPr>
            <p:cNvPr id="35" name="Rectangle 34"/>
            <p:cNvSpPr/>
            <p:nvPr/>
          </p:nvSpPr>
          <p:spPr>
            <a:xfrm>
              <a:off x="5532414" y="1710826"/>
              <a:ext cx="336714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i="1" dirty="0" smtClean="0">
                  <a:solidFill>
                    <a:srgbClr val="FF4136"/>
                  </a:solidFill>
                  <a:latin typeface="Futura Medium" charset="0"/>
                  <a:ea typeface="Futura Medium" charset="0"/>
                  <a:cs typeface="Futura Medium" charset="0"/>
                </a:rPr>
                <a:t>3. High standard latency to mitigate cell variation</a:t>
              </a:r>
              <a:endParaRPr lang="en-US" sz="2200" dirty="0">
                <a:solidFill>
                  <a:srgbClr val="FF4136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>
              <a:off x="5825613" y="2536634"/>
              <a:ext cx="727588" cy="870243"/>
            </a:xfrm>
            <a:prstGeom prst="straightConnector1">
              <a:avLst/>
            </a:prstGeom>
            <a:ln w="34925" cap="flat">
              <a:solidFill>
                <a:srgbClr val="FF413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9055510" y="39378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Statement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130" y="2593786"/>
            <a:ext cx="89658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Memory </a:t>
            </a:r>
            <a:r>
              <a:rPr lang="en-US" sz="3200" dirty="0">
                <a:latin typeface="Futura Medium" charset="0"/>
                <a:ea typeface="Futura Medium" charset="0"/>
                <a:cs typeface="Futura Medium" charset="0"/>
              </a:rPr>
              <a:t>latency can be significantly </a:t>
            </a: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reduced with </a:t>
            </a:r>
            <a:r>
              <a:rPr lang="en-US" sz="3200" dirty="0">
                <a:latin typeface="Futura Medium" charset="0"/>
                <a:ea typeface="Futura Medium" charset="0"/>
                <a:cs typeface="Futura Medium" charset="0"/>
              </a:rPr>
              <a:t>a multitude of </a:t>
            </a:r>
            <a:r>
              <a:rPr lang="en-US" sz="3000" b="1" dirty="0" smtClean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low-cost </a:t>
            </a:r>
            <a:r>
              <a:rPr lang="en-US" sz="3000" b="1" dirty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architectural </a:t>
            </a:r>
            <a:r>
              <a:rPr lang="en-US" sz="3000" b="1" dirty="0" smtClean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techniques</a:t>
            </a:r>
            <a:r>
              <a:rPr lang="en-US" sz="3000" b="1" dirty="0">
                <a:solidFill>
                  <a:srgbClr val="3366FF"/>
                </a:solidFill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3200" dirty="0" smtClean="0">
                <a:latin typeface="Futura Medium" charset="0"/>
                <a:ea typeface="Futura Medium" charset="0"/>
                <a:cs typeface="Futura Medium" charset="0"/>
              </a:rPr>
              <a:t>that aim to</a:t>
            </a:r>
            <a:r>
              <a:rPr lang="en-US" sz="3200" b="1" dirty="0" smtClean="0">
                <a:latin typeface="Futura Medium" charset="0"/>
                <a:ea typeface="Futura Medium" charset="0"/>
                <a:cs typeface="Futura Medium" charset="0"/>
              </a:rPr>
              <a:t>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reduce different </a:t>
            </a:r>
            <a:r>
              <a:rPr lang="en-US" sz="3000" b="1" dirty="0">
                <a:solidFill>
                  <a:schemeClr val="accent6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causes of long </a:t>
            </a:r>
            <a:r>
              <a:rPr lang="en-US" sz="3000" b="1" dirty="0" smtClean="0">
                <a:solidFill>
                  <a:schemeClr val="accent6">
                    <a:lumMod val="75000"/>
                  </a:schemeClr>
                </a:solidFill>
                <a:latin typeface="Futura Medium" charset="0"/>
                <a:ea typeface="Futura Medium" charset="0"/>
                <a:cs typeface="Futura Medium" charset="0"/>
              </a:rPr>
              <a:t>latency 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Futura Medium" charset="0"/>
              <a:ea typeface="Futura Medium" charset="0"/>
              <a:cs typeface="Futura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85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32364-6BA0-48AA-B029-3ED2192016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968" y="2921169"/>
            <a:ext cx="52020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Contributions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740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4925" cap="flat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39125</TotalTime>
  <Words>2533</Words>
  <Application>Microsoft Macintosh PowerPoint</Application>
  <PresentationFormat>On-screen Show (4:3)</PresentationFormat>
  <Paragraphs>847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82" baseType="lpstr">
      <vt:lpstr>Arial Black</vt:lpstr>
      <vt:lpstr>Calibri</vt:lpstr>
      <vt:lpstr>Cambria Math</vt:lpstr>
      <vt:lpstr>Futura Medium</vt:lpstr>
      <vt:lpstr>Gill Sans</vt:lpstr>
      <vt:lpstr>Gill Sans MT</vt:lpstr>
      <vt:lpstr>Gill Sans MT Ext Condensed Bold</vt:lpstr>
      <vt:lpstr>Helvetica</vt:lpstr>
      <vt:lpstr>Tw Cen MT</vt:lpstr>
      <vt:lpstr>Verdana</vt:lpstr>
      <vt:lpstr>Wingdings</vt:lpstr>
      <vt:lpstr>Arial</vt:lpstr>
      <vt:lpstr>1_Office Theme</vt:lpstr>
      <vt:lpstr>PowerPoint Presentation</vt:lpstr>
      <vt:lpstr>The March For “Moore”</vt:lpstr>
      <vt:lpstr>PowerPoint Presentation</vt:lpstr>
      <vt:lpstr>Main Memory Latency Lags Behind</vt:lpstr>
      <vt:lpstr>DRAM Latency Is Critical for Performance</vt:lpstr>
      <vt:lpstr>PowerPoint Presentation</vt:lpstr>
      <vt:lpstr>Different DRAM Latency Problems</vt:lpstr>
      <vt:lpstr>Thesis Statement</vt:lpstr>
      <vt:lpstr>PowerPoint Presentation</vt:lpstr>
      <vt:lpstr>PowerPoint Presentation</vt:lpstr>
      <vt:lpstr>PowerPoint Presentation</vt:lpstr>
      <vt:lpstr>High-Level DRAM Organization</vt:lpstr>
      <vt:lpstr>PowerPoint Presentation</vt:lpstr>
      <vt:lpstr>Reading Data From DRAM</vt:lpstr>
      <vt:lpstr>DRAM Access Latency</vt:lpstr>
      <vt:lpstr>PowerPoint Presentation</vt:lpstr>
      <vt:lpstr>Problem: Inefficient Bulk Data Movement</vt:lpstr>
      <vt:lpstr>PowerPoint Presentation</vt:lpstr>
      <vt:lpstr>Moving Data Inside DRAM?</vt:lpstr>
      <vt:lpstr>PowerPoint Presentation</vt:lpstr>
      <vt:lpstr>Observations</vt:lpstr>
      <vt:lpstr>Low-Cost Interlinked Subarrays (LISA)</vt:lpstr>
      <vt:lpstr>Low-Cost Interlinked Subarrays (LISA)</vt:lpstr>
      <vt:lpstr>PowerPoint Presentation</vt:lpstr>
      <vt:lpstr>1. Rapid Inter-Subarray Copying (RISC)</vt:lpstr>
      <vt:lpstr>Methodology</vt:lpstr>
      <vt:lpstr>RISC Outperforms Prior Work</vt:lpstr>
      <vt:lpstr>PowerPoint Presentation</vt:lpstr>
      <vt:lpstr>2. Variable Latency DRAM (VILLA)</vt:lpstr>
      <vt:lpstr>2. Variable Latency DRAM (VILLA)</vt:lpstr>
      <vt:lpstr>VILLA Improves System Performance by Caching Hot Data</vt:lpstr>
      <vt:lpstr>PowerPoint Presentation</vt:lpstr>
      <vt:lpstr>3. Linked Precharge (LIP)</vt:lpstr>
      <vt:lpstr>LIP Improves System Performance by Accelerating Precharge</vt:lpstr>
      <vt:lpstr>Latency Reduction of LISA</vt:lpstr>
      <vt:lpstr>PowerPoint Presentation</vt:lpstr>
      <vt:lpstr>What Does DRAM Latency Mean to You?</vt:lpstr>
      <vt:lpstr>Goals</vt:lpstr>
      <vt:lpstr>Experimental Setup</vt:lpstr>
      <vt:lpstr>Experiments</vt:lpstr>
      <vt:lpstr>PowerPoint Presentation</vt:lpstr>
      <vt:lpstr>Variation in Activation Errors</vt:lpstr>
      <vt:lpstr>DRAM Latency Variation</vt:lpstr>
      <vt:lpstr>PowerPoint Presentation</vt:lpstr>
      <vt:lpstr>Variation in Precharge Errors</vt:lpstr>
      <vt:lpstr>Spatial Locality of Slow Cells</vt:lpstr>
      <vt:lpstr>PowerPoint Presentation</vt:lpstr>
      <vt:lpstr>Mechanism to Reduce DRAM Latency</vt:lpstr>
      <vt:lpstr>Benefits of FLY-DRAM</vt:lpstr>
      <vt:lpstr>Latency Reduction of FLY-DRAM</vt:lpstr>
      <vt:lpstr>PowerPoint Presentation</vt:lpstr>
      <vt:lpstr>PowerPoint Presentation</vt:lpstr>
      <vt:lpstr>Methodology</vt:lpstr>
      <vt:lpstr>Key Result: Voltage vs. Latency</vt:lpstr>
      <vt:lpstr>Goal and Key Observation</vt:lpstr>
      <vt:lpstr>Mechanism: Voltron</vt:lpstr>
      <vt:lpstr>Reducing Latency by Exploiting  Voltage-Latency Trade-Off</vt:lpstr>
      <vt:lpstr>PowerPoint Presentation</vt:lpstr>
      <vt:lpstr>PowerPoint Presentation</vt:lpstr>
      <vt:lpstr>Prior Work on Low-Latency DRAM</vt:lpstr>
      <vt:lpstr>PowerPoint Presentation</vt:lpstr>
      <vt:lpstr>Conclusion</vt:lpstr>
      <vt:lpstr>Thesis Statement</vt:lpstr>
      <vt:lpstr>Future Research Direction</vt:lpstr>
      <vt:lpstr>Other Areas Investigated</vt:lpstr>
      <vt:lpstr>Acknowledgements</vt:lpstr>
      <vt:lpstr>Sponsors</vt:lpstr>
      <vt:lpstr>Thesis Related Publications</vt:lpstr>
      <vt:lpstr>PowerPoint Presentation</vt:lpstr>
    </vt:vector>
  </TitlesOfParts>
  <Manager/>
  <Company>Carnegie Mellon University</Company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Latency Variation in Modern DRAM Chips Experimental Characterization, Analysis, and Optimization</dc:title>
  <dc:subject/>
  <dc:creator>Kevin Chang</dc:creator>
  <cp:keywords/>
  <dc:description/>
  <cp:lastModifiedBy>Kevin Chang</cp:lastModifiedBy>
  <cp:revision>1711</cp:revision>
  <cp:lastPrinted>2017-05-05T00:16:00Z</cp:lastPrinted>
  <dcterms:created xsi:type="dcterms:W3CDTF">2016-06-15T12:47:57Z</dcterms:created>
  <dcterms:modified xsi:type="dcterms:W3CDTF">2017-05-05T04:31:38Z</dcterms:modified>
  <cp:category/>
</cp:coreProperties>
</file>