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60"/>
  </p:notesMasterIdLst>
  <p:handoutMasterIdLst>
    <p:handoutMasterId r:id="rId61"/>
  </p:handoutMasterIdLst>
  <p:sldIdLst>
    <p:sldId id="341" r:id="rId4"/>
    <p:sldId id="486" r:id="rId5"/>
    <p:sldId id="487" r:id="rId6"/>
    <p:sldId id="488" r:id="rId7"/>
    <p:sldId id="450" r:id="rId8"/>
    <p:sldId id="374" r:id="rId9"/>
    <p:sldId id="498" r:id="rId10"/>
    <p:sldId id="499" r:id="rId11"/>
    <p:sldId id="489" r:id="rId12"/>
    <p:sldId id="378" r:id="rId13"/>
    <p:sldId id="451" r:id="rId14"/>
    <p:sldId id="380" r:id="rId15"/>
    <p:sldId id="381" r:id="rId16"/>
    <p:sldId id="382" r:id="rId17"/>
    <p:sldId id="383" r:id="rId18"/>
    <p:sldId id="384" r:id="rId19"/>
    <p:sldId id="389" r:id="rId20"/>
    <p:sldId id="385" r:id="rId21"/>
    <p:sldId id="386" r:id="rId22"/>
    <p:sldId id="387" r:id="rId23"/>
    <p:sldId id="392" r:id="rId24"/>
    <p:sldId id="491" r:id="rId25"/>
    <p:sldId id="482" r:id="rId26"/>
    <p:sldId id="495" r:id="rId27"/>
    <p:sldId id="417" r:id="rId28"/>
    <p:sldId id="460" r:id="rId29"/>
    <p:sldId id="493" r:id="rId30"/>
    <p:sldId id="415" r:id="rId31"/>
    <p:sldId id="414" r:id="rId32"/>
    <p:sldId id="418" r:id="rId33"/>
    <p:sldId id="496" r:id="rId34"/>
    <p:sldId id="416" r:id="rId35"/>
    <p:sldId id="398" r:id="rId36"/>
    <p:sldId id="399" r:id="rId37"/>
    <p:sldId id="400" r:id="rId38"/>
    <p:sldId id="457" r:id="rId39"/>
    <p:sldId id="458" r:id="rId40"/>
    <p:sldId id="459" r:id="rId41"/>
    <p:sldId id="401" r:id="rId42"/>
    <p:sldId id="402" r:id="rId43"/>
    <p:sldId id="403" r:id="rId44"/>
    <p:sldId id="405" r:id="rId45"/>
    <p:sldId id="406" r:id="rId46"/>
    <p:sldId id="408" r:id="rId47"/>
    <p:sldId id="497" r:id="rId48"/>
    <p:sldId id="419" r:id="rId49"/>
    <p:sldId id="438" r:id="rId50"/>
    <p:sldId id="439" r:id="rId51"/>
    <p:sldId id="507" r:id="rId52"/>
    <p:sldId id="505" r:id="rId53"/>
    <p:sldId id="504" r:id="rId54"/>
    <p:sldId id="508" r:id="rId55"/>
    <p:sldId id="509" r:id="rId56"/>
    <p:sldId id="501" r:id="rId57"/>
    <p:sldId id="502" r:id="rId58"/>
    <p:sldId id="500" r:id="rId59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535" autoAdjust="0"/>
  </p:normalViewPr>
  <p:slideViewPr>
    <p:cSldViewPr>
      <p:cViewPr varScale="1">
        <p:scale>
          <a:sx n="64" d="100"/>
          <a:sy n="64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Docs\Compressed%20Cache\Final%20Graphs\Motiv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pekhime\Documents\My%20Dropbox\Docs\Compressed%20Cache\Final%20Graphs\L2MultBas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nady\Dropbox\Projects\Toggles\Merged\Toggles+EC+LR-Greedy-Trunc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nnady\Dropbox\Projects\Toggles\Merged\CompRatioEnergyDelay%5e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Zero</c:v>
                </c:pt>
              </c:strCache>
            </c:strRef>
          </c:tx>
          <c:invertIfNegative val="0"/>
          <c:cat>
            <c:strRef>
              <c:f>Sheet1!$A$1:$A$26</c:f>
              <c:strCache>
                <c:ptCount val="26"/>
                <c:pt idx="0">
                  <c:v>  libquantum </c:v>
                </c:pt>
                <c:pt idx="1">
                  <c:v>  lbm </c:v>
                </c:pt>
                <c:pt idx="2">
                  <c:v>  mcf </c:v>
                </c:pt>
                <c:pt idx="3">
                  <c:v>  tpch17 </c:v>
                </c:pt>
                <c:pt idx="4">
                  <c:v>  sjeng </c:v>
                </c:pt>
                <c:pt idx="5">
                  <c:v>  omnetpp </c:v>
                </c:pt>
                <c:pt idx="6">
                  <c:v>  tpch2 </c:v>
                </c:pt>
                <c:pt idx="7">
                  <c:v>  sphinx3 </c:v>
                </c:pt>
                <c:pt idx="8">
                  <c:v>  xalancbmk </c:v>
                </c:pt>
                <c:pt idx="9">
                  <c:v>  bzip2 </c:v>
                </c:pt>
                <c:pt idx="10">
                  <c:v>  tpch6 </c:v>
                </c:pt>
                <c:pt idx="11">
                  <c:v>  leslie3d </c:v>
                </c:pt>
                <c:pt idx="12">
                  <c:v>  apache </c:v>
                </c:pt>
                <c:pt idx="13">
                  <c:v>  gromacs </c:v>
                </c:pt>
                <c:pt idx="14">
                  <c:v>  astar </c:v>
                </c:pt>
                <c:pt idx="15">
                  <c:v>  gobmk </c:v>
                </c:pt>
                <c:pt idx="16">
                  <c:v>  soplex </c:v>
                </c:pt>
                <c:pt idx="17">
                  <c:v>  gcc </c:v>
                </c:pt>
                <c:pt idx="18">
                  <c:v>  hmmer </c:v>
                </c:pt>
                <c:pt idx="19">
                  <c:v>  wrf </c:v>
                </c:pt>
                <c:pt idx="20">
                  <c:v>  h264ref </c:v>
                </c:pt>
                <c:pt idx="21">
                  <c:v>  zeusmp </c:v>
                </c:pt>
                <c:pt idx="22">
                  <c:v>  cactusADM </c:v>
                </c:pt>
                <c:pt idx="23">
                  <c:v>  GemsFDTD </c:v>
                </c:pt>
                <c:pt idx="25">
                  <c:v>Arith.Mean</c:v>
                </c:pt>
              </c:strCache>
            </c:strRef>
          </c:cat>
          <c:val>
            <c:numRef>
              <c:f>Sheet1!$B$1:$B$26</c:f>
              <c:numCache>
                <c:formatCode>0%</c:formatCode>
                <c:ptCount val="26"/>
                <c:pt idx="0">
                  <c:v>1.2E-5</c:v>
                </c:pt>
                <c:pt idx="1">
                  <c:v>6.9999999999999999E-6</c:v>
                </c:pt>
                <c:pt idx="2">
                  <c:v>8.9110000000000005E-3</c:v>
                </c:pt>
                <c:pt idx="3">
                  <c:v>3.3322999999999998E-2</c:v>
                </c:pt>
                <c:pt idx="4">
                  <c:v>3.2362000000000002E-2</c:v>
                </c:pt>
                <c:pt idx="5">
                  <c:v>2.6999999999999999E-5</c:v>
                </c:pt>
                <c:pt idx="6">
                  <c:v>6.5765000000000004E-2</c:v>
                </c:pt>
                <c:pt idx="7">
                  <c:v>2.2030999999999999E-2</c:v>
                </c:pt>
                <c:pt idx="8">
                  <c:v>2.72E-4</c:v>
                </c:pt>
                <c:pt idx="9">
                  <c:v>1.76E-4</c:v>
                </c:pt>
                <c:pt idx="10">
                  <c:v>0.123142</c:v>
                </c:pt>
                <c:pt idx="11">
                  <c:v>0.169546</c:v>
                </c:pt>
                <c:pt idx="12">
                  <c:v>7.2498000000000007E-2</c:v>
                </c:pt>
                <c:pt idx="13">
                  <c:v>6.5674999999999997E-2</c:v>
                </c:pt>
                <c:pt idx="14">
                  <c:v>1.6313999999999999E-2</c:v>
                </c:pt>
                <c:pt idx="15">
                  <c:v>0.34372599999999998</c:v>
                </c:pt>
                <c:pt idx="16">
                  <c:v>0.268625</c:v>
                </c:pt>
                <c:pt idx="17">
                  <c:v>0.30067899999999997</c:v>
                </c:pt>
                <c:pt idx="18">
                  <c:v>3.261E-3</c:v>
                </c:pt>
                <c:pt idx="19">
                  <c:v>0.81434499999999999</c:v>
                </c:pt>
                <c:pt idx="20">
                  <c:v>8.3700000000000007E-3</c:v>
                </c:pt>
                <c:pt idx="21">
                  <c:v>0.83736299999999997</c:v>
                </c:pt>
                <c:pt idx="22">
                  <c:v>0.666323</c:v>
                </c:pt>
                <c:pt idx="23">
                  <c:v>0.99427500000000002</c:v>
                </c:pt>
                <c:pt idx="25">
                  <c:v>0.20195949999999999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Repeated Values</c:v>
                </c:pt>
              </c:strCache>
            </c:strRef>
          </c:tx>
          <c:invertIfNegative val="0"/>
          <c:cat>
            <c:strRef>
              <c:f>Sheet1!$A$1:$A$26</c:f>
              <c:strCache>
                <c:ptCount val="26"/>
                <c:pt idx="0">
                  <c:v>  libquantum </c:v>
                </c:pt>
                <c:pt idx="1">
                  <c:v>  lbm </c:v>
                </c:pt>
                <c:pt idx="2">
                  <c:v>  mcf </c:v>
                </c:pt>
                <c:pt idx="3">
                  <c:v>  tpch17 </c:v>
                </c:pt>
                <c:pt idx="4">
                  <c:v>  sjeng </c:v>
                </c:pt>
                <c:pt idx="5">
                  <c:v>  omnetpp </c:v>
                </c:pt>
                <c:pt idx="6">
                  <c:v>  tpch2 </c:v>
                </c:pt>
                <c:pt idx="7">
                  <c:v>  sphinx3 </c:v>
                </c:pt>
                <c:pt idx="8">
                  <c:v>  xalancbmk </c:v>
                </c:pt>
                <c:pt idx="9">
                  <c:v>  bzip2 </c:v>
                </c:pt>
                <c:pt idx="10">
                  <c:v>  tpch6 </c:v>
                </c:pt>
                <c:pt idx="11">
                  <c:v>  leslie3d </c:v>
                </c:pt>
                <c:pt idx="12">
                  <c:v>  apache </c:v>
                </c:pt>
                <c:pt idx="13">
                  <c:v>  gromacs </c:v>
                </c:pt>
                <c:pt idx="14">
                  <c:v>  astar </c:v>
                </c:pt>
                <c:pt idx="15">
                  <c:v>  gobmk </c:v>
                </c:pt>
                <c:pt idx="16">
                  <c:v>  soplex </c:v>
                </c:pt>
                <c:pt idx="17">
                  <c:v>  gcc </c:v>
                </c:pt>
                <c:pt idx="18">
                  <c:v>  hmmer </c:v>
                </c:pt>
                <c:pt idx="19">
                  <c:v>  wrf </c:v>
                </c:pt>
                <c:pt idx="20">
                  <c:v>  h264ref </c:v>
                </c:pt>
                <c:pt idx="21">
                  <c:v>  zeusmp </c:v>
                </c:pt>
                <c:pt idx="22">
                  <c:v>  cactusADM </c:v>
                </c:pt>
                <c:pt idx="23">
                  <c:v>  GemsFDTD </c:v>
                </c:pt>
                <c:pt idx="25">
                  <c:v>Arith.Mean</c:v>
                </c:pt>
              </c:strCache>
            </c:strRef>
          </c:cat>
          <c:val>
            <c:numRef>
              <c:f>Sheet1!$C$1:$C$26</c:f>
              <c:numCache>
                <c:formatCode>0%</c:formatCode>
                <c:ptCount val="26"/>
                <c:pt idx="0">
                  <c:v>1E-4</c:v>
                </c:pt>
                <c:pt idx="1">
                  <c:v>6.4999999999999994E-5</c:v>
                </c:pt>
                <c:pt idx="2">
                  <c:v>1E-4</c:v>
                </c:pt>
                <c:pt idx="3">
                  <c:v>5.0799999999999999E-4</c:v>
                </c:pt>
                <c:pt idx="4">
                  <c:v>1.46E-4</c:v>
                </c:pt>
                <c:pt idx="5">
                  <c:v>1E-4</c:v>
                </c:pt>
                <c:pt idx="6">
                  <c:v>5.2899999999999996E-4</c:v>
                </c:pt>
                <c:pt idx="7">
                  <c:v>8.8120000000000004E-3</c:v>
                </c:pt>
                <c:pt idx="8">
                  <c:v>1.9999999999999999E-6</c:v>
                </c:pt>
                <c:pt idx="9">
                  <c:v>3.6901000000000003E-2</c:v>
                </c:pt>
                <c:pt idx="10">
                  <c:v>2.0049999999999998E-3</c:v>
                </c:pt>
                <c:pt idx="11">
                  <c:v>9.5992999999999995E-2</c:v>
                </c:pt>
                <c:pt idx="12">
                  <c:v>5.0720000000000001E-3</c:v>
                </c:pt>
                <c:pt idx="13">
                  <c:v>1.0873000000000001E-2</c:v>
                </c:pt>
                <c:pt idx="14">
                  <c:v>5.914E-3</c:v>
                </c:pt>
                <c:pt idx="15">
                  <c:v>2.0917000000000002E-2</c:v>
                </c:pt>
                <c:pt idx="16">
                  <c:v>0.29969200000000001</c:v>
                </c:pt>
                <c:pt idx="17">
                  <c:v>3.8811999999999999E-2</c:v>
                </c:pt>
                <c:pt idx="18">
                  <c:v>3.1344999999999998E-2</c:v>
                </c:pt>
                <c:pt idx="19">
                  <c:v>8.3856E-2</c:v>
                </c:pt>
                <c:pt idx="20">
                  <c:v>6.4140000000000004E-3</c:v>
                </c:pt>
                <c:pt idx="21">
                  <c:v>0.13684199999999999</c:v>
                </c:pt>
                <c:pt idx="22">
                  <c:v>0.32178000000000001</c:v>
                </c:pt>
                <c:pt idx="23">
                  <c:v>1.6280000000000001E-3</c:v>
                </c:pt>
                <c:pt idx="25">
                  <c:v>4.6183583333333333E-2</c:v>
                </c:pt>
              </c:numCache>
            </c:numRef>
          </c:val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Other Patterns</c:v>
                </c:pt>
              </c:strCache>
            </c:strRef>
          </c:tx>
          <c:invertIfNegative val="0"/>
          <c:cat>
            <c:strRef>
              <c:f>Sheet1!$A$1:$A$26</c:f>
              <c:strCache>
                <c:ptCount val="26"/>
                <c:pt idx="0">
                  <c:v>  libquantum </c:v>
                </c:pt>
                <c:pt idx="1">
                  <c:v>  lbm </c:v>
                </c:pt>
                <c:pt idx="2">
                  <c:v>  mcf </c:v>
                </c:pt>
                <c:pt idx="3">
                  <c:v>  tpch17 </c:v>
                </c:pt>
                <c:pt idx="4">
                  <c:v>  sjeng </c:v>
                </c:pt>
                <c:pt idx="5">
                  <c:v>  omnetpp </c:v>
                </c:pt>
                <c:pt idx="6">
                  <c:v>  tpch2 </c:v>
                </c:pt>
                <c:pt idx="7">
                  <c:v>  sphinx3 </c:v>
                </c:pt>
                <c:pt idx="8">
                  <c:v>  xalancbmk </c:v>
                </c:pt>
                <c:pt idx="9">
                  <c:v>  bzip2 </c:v>
                </c:pt>
                <c:pt idx="10">
                  <c:v>  tpch6 </c:v>
                </c:pt>
                <c:pt idx="11">
                  <c:v>  leslie3d </c:v>
                </c:pt>
                <c:pt idx="12">
                  <c:v>  apache </c:v>
                </c:pt>
                <c:pt idx="13">
                  <c:v>  gromacs </c:v>
                </c:pt>
                <c:pt idx="14">
                  <c:v>  astar </c:v>
                </c:pt>
                <c:pt idx="15">
                  <c:v>  gobmk </c:v>
                </c:pt>
                <c:pt idx="16">
                  <c:v>  soplex </c:v>
                </c:pt>
                <c:pt idx="17">
                  <c:v>  gcc </c:v>
                </c:pt>
                <c:pt idx="18">
                  <c:v>  hmmer </c:v>
                </c:pt>
                <c:pt idx="19">
                  <c:v>  wrf </c:v>
                </c:pt>
                <c:pt idx="20">
                  <c:v>  h264ref </c:v>
                </c:pt>
                <c:pt idx="21">
                  <c:v>  zeusmp </c:v>
                </c:pt>
                <c:pt idx="22">
                  <c:v>  cactusADM </c:v>
                </c:pt>
                <c:pt idx="23">
                  <c:v>  GemsFDTD </c:v>
                </c:pt>
                <c:pt idx="25">
                  <c:v>Arith.Mean</c:v>
                </c:pt>
              </c:strCache>
            </c:strRef>
          </c:cat>
          <c:val>
            <c:numRef>
              <c:f>Sheet1!$D$1:$D$26</c:f>
              <c:numCache>
                <c:formatCode>0%</c:formatCode>
                <c:ptCount val="26"/>
                <c:pt idx="0">
                  <c:v>1.7700000000000002E-4</c:v>
                </c:pt>
                <c:pt idx="1">
                  <c:v>1.3799999999999999E-4</c:v>
                </c:pt>
                <c:pt idx="2">
                  <c:v>6.0208999999999999E-2</c:v>
                </c:pt>
                <c:pt idx="3">
                  <c:v>4.5393999999999997E-2</c:v>
                </c:pt>
                <c:pt idx="4">
                  <c:v>7.0763000000000006E-2</c:v>
                </c:pt>
                <c:pt idx="5">
                  <c:v>0.11701499999999999</c:v>
                </c:pt>
                <c:pt idx="6">
                  <c:v>7.5431999999999999E-2</c:v>
                </c:pt>
                <c:pt idx="7">
                  <c:v>0.116796</c:v>
                </c:pt>
                <c:pt idx="8">
                  <c:v>0.21335999999999999</c:v>
                </c:pt>
                <c:pt idx="9">
                  <c:v>0.188634</c:v>
                </c:pt>
                <c:pt idx="10">
                  <c:v>0.12997500000000001</c:v>
                </c:pt>
                <c:pt idx="11">
                  <c:v>1.6265000000000002E-2</c:v>
                </c:pt>
                <c:pt idx="12">
                  <c:v>0.239121</c:v>
                </c:pt>
                <c:pt idx="13">
                  <c:v>0.24081700000000003</c:v>
                </c:pt>
                <c:pt idx="14">
                  <c:v>0.42075699999999999</c:v>
                </c:pt>
                <c:pt idx="15">
                  <c:v>8.6109000000000005E-2</c:v>
                </c:pt>
                <c:pt idx="16">
                  <c:v>0.185363</c:v>
                </c:pt>
                <c:pt idx="17">
                  <c:v>0.45647199999999999</c:v>
                </c:pt>
                <c:pt idx="18">
                  <c:v>0.84696800000000005</c:v>
                </c:pt>
                <c:pt idx="19">
                  <c:v>1.7818000000000001E-2</c:v>
                </c:pt>
                <c:pt idx="20">
                  <c:v>0.91842599999999996</c:v>
                </c:pt>
                <c:pt idx="21">
                  <c:v>3.0600000000000001E-4</c:v>
                </c:pt>
                <c:pt idx="22">
                  <c:v>6.9900000000000008E-4</c:v>
                </c:pt>
                <c:pt idx="23">
                  <c:v>3.4499999999999993E-4</c:v>
                </c:pt>
                <c:pt idx="25">
                  <c:v>0.18530662500000003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8796944"/>
        <c:axId val="-108792048"/>
      </c:barChart>
      <c:catAx>
        <c:axId val="-10879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08792048"/>
        <c:crosses val="autoZero"/>
        <c:auto val="1"/>
        <c:lblAlgn val="ctr"/>
        <c:lblOffset val="100"/>
        <c:noMultiLvlLbl val="0"/>
      </c:catAx>
      <c:valAx>
        <c:axId val="-10879204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Cache Coverage (%)</a:t>
                </a:r>
              </a:p>
            </c:rich>
          </c:tx>
          <c:layout>
            <c:manualLayout>
              <c:xMode val="edge"/>
              <c:yMode val="edge"/>
              <c:x val="1.5770611099326745E-2"/>
              <c:y val="0.1612316236386818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0879694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16612711240042388"/>
          <c:y val="0.17076407545767122"/>
          <c:w val="0.40236278031035638"/>
          <c:h val="0.3409646659247285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0742857914037"/>
          <c:y val="5.6439855395434065E-2"/>
          <c:w val="0.82055300455864066"/>
          <c:h val="0.793640379062161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'Comp Ratios'!$C$26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Ratios'!$C$27</c:f>
              <c:numCache>
                <c:formatCode>General</c:formatCode>
                <c:ptCount val="1"/>
                <c:pt idx="0">
                  <c:v>1.3961079850045255</c:v>
                </c:pt>
              </c:numCache>
            </c:numRef>
          </c:val>
        </c:ser>
        <c:ser>
          <c:idx val="2"/>
          <c:order val="1"/>
          <c:tx>
            <c:strRef>
              <c:f>'Comp Ratios'!$D$26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Ratios'!$D$27</c:f>
              <c:numCache>
                <c:formatCode>General</c:formatCode>
                <c:ptCount val="1"/>
                <c:pt idx="0">
                  <c:v>1.5113190361374507</c:v>
                </c:pt>
              </c:numCache>
            </c:numRef>
          </c:val>
        </c:ser>
        <c:ser>
          <c:idx val="3"/>
          <c:order val="2"/>
          <c:tx>
            <c:strRef>
              <c:f>'Comp Ratios'!$E$26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Ratios'!$E$27</c:f>
              <c:numCache>
                <c:formatCode>General</c:formatCode>
                <c:ptCount val="1"/>
                <c:pt idx="0">
                  <c:v>1.4982470232669582</c:v>
                </c:pt>
              </c:numCache>
            </c:numRef>
          </c:val>
        </c:ser>
        <c:ser>
          <c:idx val="4"/>
          <c:order val="3"/>
          <c:tx>
            <c:strRef>
              <c:f>'Comp Ratios'!$F$26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Ratios'!$F$27</c:f>
              <c:numCache>
                <c:formatCode>General</c:formatCode>
                <c:ptCount val="1"/>
                <c:pt idx="0">
                  <c:v>1.4326292564019554</c:v>
                </c:pt>
              </c:numCache>
            </c:numRef>
          </c:val>
        </c:ser>
        <c:ser>
          <c:idx val="5"/>
          <c:order val="4"/>
          <c:tx>
            <c:strRef>
              <c:f>'Comp Ratios'!$H$26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Ratios'!$H$27</c:f>
              <c:numCache>
                <c:formatCode>General</c:formatCode>
                <c:ptCount val="1"/>
                <c:pt idx="0">
                  <c:v>1.311848079902457</c:v>
                </c:pt>
              </c:numCache>
            </c:numRef>
          </c:val>
        </c:ser>
        <c:ser>
          <c:idx val="7"/>
          <c:order val="5"/>
          <c:tx>
            <c:strRef>
              <c:f>'Comp Ratios'!$I$26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Ratios'!$I$27</c:f>
              <c:numCache>
                <c:formatCode>General</c:formatCode>
                <c:ptCount val="1"/>
                <c:pt idx="0">
                  <c:v>1.2741766613082581</c:v>
                </c:pt>
              </c:numCache>
            </c:numRef>
          </c:val>
        </c:ser>
        <c:ser>
          <c:idx val="8"/>
          <c:order val="6"/>
          <c:tx>
            <c:strRef>
              <c:f>'Comp Ratios'!$J$26</c:f>
              <c:strCache>
                <c:ptCount val="1"/>
                <c:pt idx="0">
                  <c:v>16</c:v>
                </c:pt>
              </c:strCache>
            </c:strRef>
          </c:tx>
          <c:invertIfNegative val="0"/>
          <c:cat>
            <c:strRef>
              <c:f>'Comp Ratios'!$A$27</c:f>
              <c:strCache>
                <c:ptCount val="1"/>
                <c:pt idx="0">
                  <c:v>GeoMean</c:v>
                </c:pt>
              </c:strCache>
            </c:strRef>
          </c:cat>
          <c:val>
            <c:numRef>
              <c:f>'Comp Ratios'!$J$27</c:f>
              <c:numCache>
                <c:formatCode>General</c:formatCode>
                <c:ptCount val="1"/>
                <c:pt idx="0">
                  <c:v>1.2241940761602352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787696"/>
        <c:axId val="-108789328"/>
      </c:barChart>
      <c:catAx>
        <c:axId val="-1087876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08789328"/>
        <c:crosses val="autoZero"/>
        <c:auto val="1"/>
        <c:lblAlgn val="ctr"/>
        <c:lblOffset val="100"/>
        <c:noMultiLvlLbl val="0"/>
      </c:catAx>
      <c:valAx>
        <c:axId val="-108789328"/>
        <c:scaling>
          <c:orientation val="minMax"/>
          <c:max val="1.8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Compression Ratio</a:t>
                </a:r>
              </a:p>
            </c:rich>
          </c:tx>
          <c:layout>
            <c:manualLayout>
              <c:xMode val="edge"/>
              <c:yMode val="edge"/>
              <c:x val="4.0644558853220335E-4"/>
              <c:y val="8.9061803595305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108787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673289825702812"/>
          <c:y val="0.86519886937209789"/>
          <c:w val="0.72857542857731816"/>
          <c:h val="6.869220674338784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6960906202513"/>
          <c:y val="5.0523901778439399E-2"/>
          <c:w val="0.84144851959294564"/>
          <c:h val="0.56597631123256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'128-32 NoZeros (2)'!$D$197</c:f>
              <c:strCache>
                <c:ptCount val="1"/>
                <c:pt idx="0">
                  <c:v>Without 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'128-32 NoZeros (2)'!$B$198:$C$212</c:f>
              <c:multiLvlStrCache>
                <c:ptCount val="15"/>
                <c:lvl>
                  <c:pt idx="0">
                    <c:v>FPC</c:v>
                  </c:pt>
                  <c:pt idx="1">
                    <c:v>BDI</c:v>
                  </c:pt>
                  <c:pt idx="2">
                    <c:v>BDI+FPC</c:v>
                  </c:pt>
                  <c:pt idx="3">
                    <c:v>Fibonacci</c:v>
                  </c:pt>
                  <c:pt idx="4">
                    <c:v>C-Pack</c:v>
                  </c:pt>
                  <c:pt idx="5">
                    <c:v>FPC</c:v>
                  </c:pt>
                  <c:pt idx="6">
                    <c:v>BDI</c:v>
                  </c:pt>
                  <c:pt idx="7">
                    <c:v>BDI+FPC</c:v>
                  </c:pt>
                  <c:pt idx="8">
                    <c:v>Fibonacci</c:v>
                  </c:pt>
                  <c:pt idx="9">
                    <c:v>C-Pack</c:v>
                  </c:pt>
                  <c:pt idx="10">
                    <c:v>FPC</c:v>
                  </c:pt>
                  <c:pt idx="11">
                    <c:v>BDI</c:v>
                  </c:pt>
                  <c:pt idx="12">
                    <c:v>BDI+FPC</c:v>
                  </c:pt>
                  <c:pt idx="13">
                    <c:v>Fibonacci</c:v>
                  </c:pt>
                  <c:pt idx="14">
                    <c:v>C-Pack</c:v>
                  </c:pt>
                </c:lvl>
                <c:lvl>
                  <c:pt idx="0">
                    <c:v>Discrete</c:v>
                  </c:pt>
                  <c:pt idx="5">
                    <c:v>Mobile</c:v>
                  </c:pt>
                  <c:pt idx="10">
                    <c:v>Open-Source</c:v>
                  </c:pt>
                </c:lvl>
              </c:multiLvlStrCache>
            </c:multiLvlStrRef>
          </c:cat>
          <c:val>
            <c:numRef>
              <c:f>'128-32 NoZeros (2)'!$D$198:$D$212</c:f>
              <c:numCache>
                <c:formatCode>General</c:formatCode>
                <c:ptCount val="15"/>
                <c:pt idx="0">
                  <c:v>1.1884323177502112</c:v>
                </c:pt>
                <c:pt idx="1">
                  <c:v>1.1266768712924493</c:v>
                </c:pt>
                <c:pt idx="2">
                  <c:v>1.1487025003965186</c:v>
                </c:pt>
                <c:pt idx="3">
                  <c:v>1.1992890532798897</c:v>
                </c:pt>
                <c:pt idx="4">
                  <c:v>1.111568945445994</c:v>
                </c:pt>
                <c:pt idx="5">
                  <c:v>1.0919266279124826</c:v>
                </c:pt>
                <c:pt idx="6">
                  <c:v>2.1275739925193666</c:v>
                </c:pt>
                <c:pt idx="7">
                  <c:v>2.1398502181975498</c:v>
                </c:pt>
                <c:pt idx="8">
                  <c:v>1.9797335630510886</c:v>
                </c:pt>
                <c:pt idx="9">
                  <c:v>2.1895576214114891</c:v>
                </c:pt>
                <c:pt idx="10">
                  <c:v>1.9300227821221256</c:v>
                </c:pt>
                <c:pt idx="11">
                  <c:v>1.4886347433761162</c:v>
                </c:pt>
                <c:pt idx="12">
                  <c:v>1.6154838240881306</c:v>
                </c:pt>
                <c:pt idx="13">
                  <c:v>1.2358349981095584</c:v>
                </c:pt>
                <c:pt idx="14">
                  <c:v>2.0462118398009466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589152"/>
        <c:axId val="-66590784"/>
      </c:barChart>
      <c:catAx>
        <c:axId val="-665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590784"/>
        <c:crosses val="autoZero"/>
        <c:auto val="1"/>
        <c:lblAlgn val="ctr"/>
        <c:lblOffset val="100"/>
        <c:noMultiLvlLbl val="0"/>
      </c:catAx>
      <c:valAx>
        <c:axId val="-66590784"/>
        <c:scaling>
          <c:orientation val="minMax"/>
          <c:max val="2.2000000000000002"/>
          <c:min val="0.8"/>
        </c:scaling>
        <c:delete val="0"/>
        <c:axPos val="l"/>
        <c:majorGridlines>
          <c:spPr>
            <a:ln w="6350" cap="flat" cmpd="dbl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>
                    <a:solidFill>
                      <a:schemeClr val="tx1"/>
                    </a:solidFill>
                  </a:rPr>
                  <a:t>Normalized </a:t>
                </a:r>
                <a:r>
                  <a:rPr lang="en-US" sz="2400" b="1" i="0" baseline="0" dirty="0" smtClean="0">
                    <a:solidFill>
                      <a:schemeClr val="tx1"/>
                    </a:solidFill>
                  </a:rPr>
                  <a:t>Bit Toggle </a:t>
                </a:r>
                <a:r>
                  <a:rPr lang="en-US" sz="2400" b="1" i="0" baseline="0" dirty="0">
                    <a:solidFill>
                      <a:schemeClr val="tx1"/>
                    </a:solidFill>
                  </a:rPr>
                  <a:t>#</a:t>
                </a:r>
              </a:p>
            </c:rich>
          </c:tx>
          <c:layout>
            <c:manualLayout>
              <c:xMode val="edge"/>
              <c:yMode val="edge"/>
              <c:x val="3.3126122392595665E-3"/>
              <c:y val="6.259992483870287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58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98565481039"/>
          <c:y val="0.10762113448963199"/>
          <c:w val="0.82615983346909228"/>
          <c:h val="0.4289821678598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'128-32 NoZeros (2)'!$D$197</c:f>
              <c:strCache>
                <c:ptCount val="1"/>
                <c:pt idx="0">
                  <c:v>Without EC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'128-32 NoZeros (2)'!$B$198:$C$212</c:f>
              <c:multiLvlStrCache>
                <c:ptCount val="15"/>
                <c:lvl>
                  <c:pt idx="0">
                    <c:v>FPC</c:v>
                  </c:pt>
                  <c:pt idx="1">
                    <c:v>BDI</c:v>
                  </c:pt>
                  <c:pt idx="2">
                    <c:v>BDI+FPC</c:v>
                  </c:pt>
                  <c:pt idx="3">
                    <c:v>Fibonacci</c:v>
                  </c:pt>
                  <c:pt idx="4">
                    <c:v>C-Pack</c:v>
                  </c:pt>
                  <c:pt idx="5">
                    <c:v>FPC</c:v>
                  </c:pt>
                  <c:pt idx="6">
                    <c:v>BDI</c:v>
                  </c:pt>
                  <c:pt idx="7">
                    <c:v>BDI+FPC</c:v>
                  </c:pt>
                  <c:pt idx="8">
                    <c:v>Fibonacci</c:v>
                  </c:pt>
                  <c:pt idx="9">
                    <c:v>C-Pack</c:v>
                  </c:pt>
                  <c:pt idx="10">
                    <c:v>FPC</c:v>
                  </c:pt>
                  <c:pt idx="11">
                    <c:v>BDI</c:v>
                  </c:pt>
                  <c:pt idx="12">
                    <c:v>BDI+FPC</c:v>
                  </c:pt>
                  <c:pt idx="13">
                    <c:v>Fibonacci</c:v>
                  </c:pt>
                  <c:pt idx="14">
                    <c:v>C-Pack</c:v>
                  </c:pt>
                </c:lvl>
                <c:lvl>
                  <c:pt idx="0">
                    <c:v>Discrete</c:v>
                  </c:pt>
                  <c:pt idx="5">
                    <c:v>Mobile</c:v>
                  </c:pt>
                  <c:pt idx="10">
                    <c:v>Open-Source</c:v>
                  </c:pt>
                </c:lvl>
              </c:multiLvlStrCache>
            </c:multiLvlStrRef>
          </c:cat>
          <c:val>
            <c:numRef>
              <c:f>'128-32 NoZeros (2)'!$D$198:$D$212</c:f>
              <c:numCache>
                <c:formatCode>General</c:formatCode>
                <c:ptCount val="15"/>
                <c:pt idx="0">
                  <c:v>1.1884323177502112</c:v>
                </c:pt>
                <c:pt idx="1">
                  <c:v>1.1266768712924493</c:v>
                </c:pt>
                <c:pt idx="2">
                  <c:v>1.1487025003965186</c:v>
                </c:pt>
                <c:pt idx="3">
                  <c:v>1.1992890532798897</c:v>
                </c:pt>
                <c:pt idx="4">
                  <c:v>1.111568945445994</c:v>
                </c:pt>
                <c:pt idx="5">
                  <c:v>1.0919266279124826</c:v>
                </c:pt>
                <c:pt idx="6">
                  <c:v>2.1275739925193666</c:v>
                </c:pt>
                <c:pt idx="7">
                  <c:v>2.1398502181975498</c:v>
                </c:pt>
                <c:pt idx="8">
                  <c:v>1.9797335630510886</c:v>
                </c:pt>
                <c:pt idx="9">
                  <c:v>2.1895576214114891</c:v>
                </c:pt>
                <c:pt idx="10">
                  <c:v>1.9300227821221256</c:v>
                </c:pt>
                <c:pt idx="11">
                  <c:v>1.4886347433761162</c:v>
                </c:pt>
                <c:pt idx="12">
                  <c:v>1.6154838240881306</c:v>
                </c:pt>
                <c:pt idx="13">
                  <c:v>1.2358349981095584</c:v>
                </c:pt>
                <c:pt idx="14">
                  <c:v>2.0462118398009466</c:v>
                </c:pt>
              </c:numCache>
            </c:numRef>
          </c:val>
        </c:ser>
        <c:ser>
          <c:idx val="1"/>
          <c:order val="1"/>
          <c:tx>
            <c:strRef>
              <c:f>'128-32 NoZeros (2)'!$E$197</c:f>
              <c:strCache>
                <c:ptCount val="1"/>
                <c:pt idx="0">
                  <c:v>With EC</c:v>
                </c:pt>
              </c:strCache>
            </c:strRef>
          </c:tx>
          <c:spPr>
            <a:solidFill>
              <a:srgbClr val="2A55D6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'128-32 NoZeros (2)'!$B$198:$C$212</c:f>
              <c:multiLvlStrCache>
                <c:ptCount val="15"/>
                <c:lvl>
                  <c:pt idx="0">
                    <c:v>FPC</c:v>
                  </c:pt>
                  <c:pt idx="1">
                    <c:v>BDI</c:v>
                  </c:pt>
                  <c:pt idx="2">
                    <c:v>BDI+FPC</c:v>
                  </c:pt>
                  <c:pt idx="3">
                    <c:v>Fibonacci</c:v>
                  </c:pt>
                  <c:pt idx="4">
                    <c:v>C-Pack</c:v>
                  </c:pt>
                  <c:pt idx="5">
                    <c:v>FPC</c:v>
                  </c:pt>
                  <c:pt idx="6">
                    <c:v>BDI</c:v>
                  </c:pt>
                  <c:pt idx="7">
                    <c:v>BDI+FPC</c:v>
                  </c:pt>
                  <c:pt idx="8">
                    <c:v>Fibonacci</c:v>
                  </c:pt>
                  <c:pt idx="9">
                    <c:v>C-Pack</c:v>
                  </c:pt>
                  <c:pt idx="10">
                    <c:v>FPC</c:v>
                  </c:pt>
                  <c:pt idx="11">
                    <c:v>BDI</c:v>
                  </c:pt>
                  <c:pt idx="12">
                    <c:v>BDI+FPC</c:v>
                  </c:pt>
                  <c:pt idx="13">
                    <c:v>Fibonacci</c:v>
                  </c:pt>
                  <c:pt idx="14">
                    <c:v>C-Pack</c:v>
                  </c:pt>
                </c:lvl>
                <c:lvl>
                  <c:pt idx="0">
                    <c:v>Discrete</c:v>
                  </c:pt>
                  <c:pt idx="5">
                    <c:v>Mobile</c:v>
                  </c:pt>
                  <c:pt idx="10">
                    <c:v>Open-Source</c:v>
                  </c:pt>
                </c:lvl>
              </c:multiLvlStrCache>
            </c:multiLvlStrRef>
          </c:cat>
          <c:val>
            <c:numRef>
              <c:f>'128-32 NoZeros (2)'!$E$198:$E$212</c:f>
              <c:numCache>
                <c:formatCode>General</c:formatCode>
                <c:ptCount val="15"/>
                <c:pt idx="0">
                  <c:v>1.0382214852089857</c:v>
                </c:pt>
                <c:pt idx="1">
                  <c:v>1.0283678639148159</c:v>
                </c:pt>
                <c:pt idx="2">
                  <c:v>1.0494343248080635</c:v>
                </c:pt>
                <c:pt idx="3">
                  <c:v>1.0090464116019915</c:v>
                </c:pt>
                <c:pt idx="4">
                  <c:v>1.046951598109606</c:v>
                </c:pt>
                <c:pt idx="5">
                  <c:v>1.0020727921312955</c:v>
                </c:pt>
                <c:pt idx="6">
                  <c:v>1.0344695948482738</c:v>
                </c:pt>
                <c:pt idx="7">
                  <c:v>1.0351599651207222</c:v>
                </c:pt>
                <c:pt idx="8">
                  <c:v>1.1484055563736646</c:v>
                </c:pt>
                <c:pt idx="9">
                  <c:v>1.1512555189912927</c:v>
                </c:pt>
                <c:pt idx="10">
                  <c:v>1.5484244812921562</c:v>
                </c:pt>
                <c:pt idx="11">
                  <c:v>1.3532574736764096</c:v>
                </c:pt>
                <c:pt idx="12">
                  <c:v>1.4124761928786054</c:v>
                </c:pt>
                <c:pt idx="13">
                  <c:v>1.0316569461505014</c:v>
                </c:pt>
                <c:pt idx="14">
                  <c:v>1.7288074241945512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596224"/>
        <c:axId val="-66582080"/>
      </c:barChart>
      <c:catAx>
        <c:axId val="-6659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582080"/>
        <c:crosses val="autoZero"/>
        <c:auto val="1"/>
        <c:lblAlgn val="ctr"/>
        <c:lblOffset val="100"/>
        <c:noMultiLvlLbl val="0"/>
      </c:catAx>
      <c:valAx>
        <c:axId val="-66582080"/>
        <c:scaling>
          <c:orientation val="minMax"/>
          <c:max val="2.2000000000000002"/>
          <c:min val="0.8"/>
        </c:scaling>
        <c:delete val="0"/>
        <c:axPos val="l"/>
        <c:majorGridlines>
          <c:spPr>
            <a:ln w="6350" cap="flat" cmpd="dbl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>
                    <a:solidFill>
                      <a:schemeClr val="tx1"/>
                    </a:solidFill>
                  </a:rPr>
                  <a:t>Normalized Bit Toggle </a:t>
                </a:r>
                <a:r>
                  <a:rPr lang="en-US" sz="2400" b="1" i="0" baseline="0" dirty="0" smtClean="0">
                    <a:solidFill>
                      <a:schemeClr val="tx1"/>
                    </a:solidFill>
                  </a:rPr>
                  <a:t>Count</a:t>
                </a:r>
                <a:endParaRPr lang="en-US" sz="2400" b="1" i="0" baseline="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4.5130441668929315E-2"/>
              <c:y val="4.442299551265770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59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20783885508178"/>
          <c:y val="1.8597811780860354E-2"/>
          <c:w val="0.47456415451219053"/>
          <c:h val="9.0683257122757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'Compute (2)'!$G$199</c:f>
              <c:strCache>
                <c:ptCount val="1"/>
                <c:pt idx="0">
                  <c:v>Without EC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'Compute (2)'!$E$200:$F$215</c:f>
              <c:multiLvlStrCache>
                <c:ptCount val="15"/>
                <c:lvl>
                  <c:pt idx="0">
                    <c:v>FPC</c:v>
                  </c:pt>
                  <c:pt idx="1">
                    <c:v>BDI</c:v>
                  </c:pt>
                  <c:pt idx="2">
                    <c:v>BDI+FPC</c:v>
                  </c:pt>
                  <c:pt idx="3">
                    <c:v>Fibonacci</c:v>
                  </c:pt>
                  <c:pt idx="4">
                    <c:v>C-Pack</c:v>
                  </c:pt>
                  <c:pt idx="5">
                    <c:v>FPC</c:v>
                  </c:pt>
                  <c:pt idx="6">
                    <c:v>BDI</c:v>
                  </c:pt>
                  <c:pt idx="7">
                    <c:v>BDI+FPC</c:v>
                  </c:pt>
                  <c:pt idx="8">
                    <c:v>Fibonacci</c:v>
                  </c:pt>
                  <c:pt idx="9">
                    <c:v>C-Pack</c:v>
                  </c:pt>
                  <c:pt idx="10">
                    <c:v>FPC</c:v>
                  </c:pt>
                  <c:pt idx="11">
                    <c:v>BDI</c:v>
                  </c:pt>
                  <c:pt idx="12">
                    <c:v>BDI+FPC</c:v>
                  </c:pt>
                  <c:pt idx="13">
                    <c:v>Fibonacci</c:v>
                  </c:pt>
                  <c:pt idx="14">
                    <c:v>C-Pack</c:v>
                  </c:pt>
                </c:lvl>
                <c:lvl>
                  <c:pt idx="0">
                    <c:v>Discrete </c:v>
                  </c:pt>
                  <c:pt idx="5">
                    <c:v>Mobile</c:v>
                  </c:pt>
                  <c:pt idx="10">
                    <c:v>Open-Source</c:v>
                  </c:pt>
                </c:lvl>
              </c:multiLvlStrCache>
            </c:multiLvlStrRef>
          </c:cat>
          <c:val>
            <c:numRef>
              <c:f>'Compute (2)'!$G$200:$G$214</c:f>
              <c:numCache>
                <c:formatCode>General</c:formatCode>
                <c:ptCount val="15"/>
                <c:pt idx="0">
                  <c:v>1.2773416210530741</c:v>
                </c:pt>
                <c:pt idx="1">
                  <c:v>1.2911576184480675</c:v>
                </c:pt>
                <c:pt idx="2">
                  <c:v>1.372057432952595</c:v>
                </c:pt>
                <c:pt idx="3">
                  <c:v>1.2468168819536891</c:v>
                </c:pt>
                <c:pt idx="4">
                  <c:v>1.4378841483893205</c:v>
                </c:pt>
                <c:pt idx="5">
                  <c:v>1.0060714721857071</c:v>
                </c:pt>
                <c:pt idx="6">
                  <c:v>1.2549104426704836</c:v>
                </c:pt>
                <c:pt idx="7">
                  <c:v>1.2557498854805604</c:v>
                </c:pt>
                <c:pt idx="8">
                  <c:v>1.5686823806134533</c:v>
                </c:pt>
                <c:pt idx="9">
                  <c:v>1.4733276257625734</c:v>
                </c:pt>
                <c:pt idx="10">
                  <c:v>1.4291123051888324</c:v>
                </c:pt>
                <c:pt idx="11">
                  <c:v>1.6303358251770808</c:v>
                </c:pt>
                <c:pt idx="12">
                  <c:v>1.7155956990469732</c:v>
                </c:pt>
                <c:pt idx="13">
                  <c:v>1.7240291036299902</c:v>
                </c:pt>
                <c:pt idx="14">
                  <c:v>1.5615674409065936</c:v>
                </c:pt>
              </c:numCache>
            </c:numRef>
          </c:val>
        </c:ser>
        <c:ser>
          <c:idx val="1"/>
          <c:order val="1"/>
          <c:tx>
            <c:strRef>
              <c:f>'Compute (2)'!$H$199</c:f>
              <c:strCache>
                <c:ptCount val="1"/>
                <c:pt idx="0">
                  <c:v>With EC</c:v>
                </c:pt>
              </c:strCache>
            </c:strRef>
          </c:tx>
          <c:spPr>
            <a:solidFill>
              <a:srgbClr val="2A55D6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'Compute (2)'!$E$200:$F$215</c:f>
              <c:multiLvlStrCache>
                <c:ptCount val="15"/>
                <c:lvl>
                  <c:pt idx="0">
                    <c:v>FPC</c:v>
                  </c:pt>
                  <c:pt idx="1">
                    <c:v>BDI</c:v>
                  </c:pt>
                  <c:pt idx="2">
                    <c:v>BDI+FPC</c:v>
                  </c:pt>
                  <c:pt idx="3">
                    <c:v>Fibonacci</c:v>
                  </c:pt>
                  <c:pt idx="4">
                    <c:v>C-Pack</c:v>
                  </c:pt>
                  <c:pt idx="5">
                    <c:v>FPC</c:v>
                  </c:pt>
                  <c:pt idx="6">
                    <c:v>BDI</c:v>
                  </c:pt>
                  <c:pt idx="7">
                    <c:v>BDI+FPC</c:v>
                  </c:pt>
                  <c:pt idx="8">
                    <c:v>Fibonacci</c:v>
                  </c:pt>
                  <c:pt idx="9">
                    <c:v>C-Pack</c:v>
                  </c:pt>
                  <c:pt idx="10">
                    <c:v>FPC</c:v>
                  </c:pt>
                  <c:pt idx="11">
                    <c:v>BDI</c:v>
                  </c:pt>
                  <c:pt idx="12">
                    <c:v>BDI+FPC</c:v>
                  </c:pt>
                  <c:pt idx="13">
                    <c:v>Fibonacci</c:v>
                  </c:pt>
                  <c:pt idx="14">
                    <c:v>C-Pack</c:v>
                  </c:pt>
                </c:lvl>
                <c:lvl>
                  <c:pt idx="0">
                    <c:v>Discrete </c:v>
                  </c:pt>
                  <c:pt idx="5">
                    <c:v>Mobile</c:v>
                  </c:pt>
                  <c:pt idx="10">
                    <c:v>Open-Source</c:v>
                  </c:pt>
                </c:lvl>
              </c:multiLvlStrCache>
            </c:multiLvlStrRef>
          </c:cat>
          <c:val>
            <c:numRef>
              <c:f>'Compute (2)'!$H$200:$H$214</c:f>
              <c:numCache>
                <c:formatCode>General</c:formatCode>
                <c:ptCount val="15"/>
                <c:pt idx="0">
                  <c:v>1.2653121676103838</c:v>
                </c:pt>
                <c:pt idx="1">
                  <c:v>1.2793405038949852</c:v>
                </c:pt>
                <c:pt idx="2">
                  <c:v>1.3631174409624234</c:v>
                </c:pt>
                <c:pt idx="3">
                  <c:v>1.2174295813456659</c:v>
                </c:pt>
                <c:pt idx="4">
                  <c:v>1.4190467724044609</c:v>
                </c:pt>
                <c:pt idx="5">
                  <c:v>1.0034105297203622</c:v>
                </c:pt>
                <c:pt idx="6">
                  <c:v>1.1320918229040557</c:v>
                </c:pt>
                <c:pt idx="7">
                  <c:v>1.1323689840921574</c:v>
                </c:pt>
                <c:pt idx="8">
                  <c:v>1.4143755466981773</c:v>
                </c:pt>
                <c:pt idx="9">
                  <c:v>1.3154166443697566</c:v>
                </c:pt>
                <c:pt idx="10">
                  <c:v>1.3680915204133905</c:v>
                </c:pt>
                <c:pt idx="11">
                  <c:v>1.5866319990584068</c:v>
                </c:pt>
                <c:pt idx="12">
                  <c:v>1.6536936073861479</c:v>
                </c:pt>
                <c:pt idx="13">
                  <c:v>1.6866505209956235</c:v>
                </c:pt>
                <c:pt idx="14">
                  <c:v>1.5121437280310148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66594048"/>
        <c:axId val="-66587520"/>
      </c:barChart>
      <c:catAx>
        <c:axId val="-6659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587520"/>
        <c:crosses val="autoZero"/>
        <c:auto val="1"/>
        <c:lblAlgn val="ctr"/>
        <c:lblOffset val="100"/>
        <c:noMultiLvlLbl val="0"/>
      </c:catAx>
      <c:valAx>
        <c:axId val="-66587520"/>
        <c:scaling>
          <c:orientation val="minMax"/>
          <c:min val="0.8"/>
        </c:scaling>
        <c:delete val="0"/>
        <c:axPos val="l"/>
        <c:majorGridlines>
          <c:spPr>
            <a:ln w="6350" cap="flat" cmpd="dbl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>
                    <a:solidFill>
                      <a:schemeClr val="tx1"/>
                    </a:solidFill>
                  </a:rPr>
                  <a:t>Compression Ratio</a:t>
                </a:r>
              </a:p>
            </c:rich>
          </c:tx>
          <c:layout>
            <c:manualLayout>
              <c:xMode val="edge"/>
              <c:yMode val="edge"/>
              <c:x val="3.3126122392595665E-3"/>
              <c:y val="0.114839526638117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5940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4207441175116271"/>
          <c:y val="4.2751070589860468E-2"/>
          <c:w val="0.37282137809696864"/>
          <c:h val="9.0683257122757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0.15086</cdr:x>
      <cdr:y>0.46774</cdr:y>
    </cdr:from>
    <cdr:to>
      <cdr:x>0.99569</cdr:x>
      <cdr:y>0.46774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333479" y="2209800"/>
          <a:ext cx="7467621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0.12281</cdr:x>
      <cdr:y>0.52632</cdr:y>
    </cdr:from>
    <cdr:to>
      <cdr:x>0.9892</cdr:x>
      <cdr:y>0.52632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066800" y="2286000"/>
          <a:ext cx="752615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6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code example to support intuition.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4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8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5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0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2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2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A9E5-E510-4EB5-AC24-E7D505E314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4A9E5-E510-4EB5-AC24-E7D505E314E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2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0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13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experiments, we used MemSim event-driven simulator based on </a:t>
            </a:r>
            <a:r>
              <a:rPr lang="en-US" dirty="0" err="1" smtClean="0"/>
              <a:t>Simics</a:t>
            </a:r>
            <a:r>
              <a:rPr lang="en-US" dirty="0" smtClean="0"/>
              <a:t> as a front-end.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63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for minimizing miss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4712"/>
            <a:ext cx="9144000" cy="2657088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Myriad Pro Cond" panose="020B0506030403020204" pitchFamily="34" charset="0"/>
              </a:rPr>
              <a:t>Practical Data Compression for </a:t>
            </a:r>
            <a:br>
              <a:rPr lang="en-US" b="1" dirty="0" smtClean="0">
                <a:solidFill>
                  <a:prstClr val="black"/>
                </a:solidFill>
                <a:latin typeface="Myriad Pro Cond" panose="020B0506030403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Myriad Pro Cond" panose="020B0506030403020204" pitchFamily="34" charset="0"/>
              </a:rPr>
              <a:t>Modern Memory Hierarchies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12" y="3124992"/>
            <a:ext cx="3980487" cy="9143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Gennady Pekhimenko</a:t>
            </a:r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4858934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96513" y="2410220"/>
            <a:ext cx="3980487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Thesis Oral</a:t>
            </a:r>
            <a:endParaRPr lang="en-US" sz="22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457200" y="3848108"/>
            <a:ext cx="6400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Committee: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Mowry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(Co-chair)</a:t>
            </a:r>
          </a:p>
          <a:p>
            <a:pPr algn="l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Onur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Mutlu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(Co-chair)</a:t>
            </a:r>
          </a:p>
          <a:p>
            <a:pPr algn="l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Kayvon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Fatahalian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 Wood, University of Wisconsin-Madison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Doug Burger, Microsoft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Kozuch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Intel</a:t>
            </a:r>
          </a:p>
          <a:p>
            <a:pPr algn="l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16330"/>
            <a:ext cx="882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Presented in partial fulfillment of the requirements  for the degree of Doctor of Philosophy</a:t>
            </a:r>
          </a:p>
        </p:txBody>
      </p:sp>
    </p:spTree>
    <p:extLst>
      <p:ext uri="{BB962C8B-B14F-4D97-AF65-F5344CB8AC3E}">
        <p14:creationId xmlns:p14="http://schemas.microsoft.com/office/powerpoint/2010/main" val="31896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1. Cache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64937" y="774716"/>
            <a:ext cx="2269463" cy="977892"/>
            <a:chOff x="6264937" y="774716"/>
            <a:chExt cx="2269463" cy="977892"/>
          </a:xfrm>
        </p:grpSpPr>
        <p:sp>
          <p:nvSpPr>
            <p:cNvPr id="6" name="Rectangle 5"/>
            <p:cNvSpPr/>
            <p:nvPr/>
          </p:nvSpPr>
          <p:spPr>
            <a:xfrm>
              <a:off x="6264937" y="810802"/>
              <a:ext cx="907785" cy="87175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600" dirty="0" smtClean="0">
                  <a:solidFill>
                    <a:srgbClr val="565F6A"/>
                  </a:solidFill>
                  <a:latin typeface="Tw Cen MT Condensed Extra Bold" panose="020B0803020202020204" pitchFamily="34" charset="0"/>
                </a:rPr>
                <a:t>PACT</a:t>
              </a:r>
            </a:p>
            <a:p>
              <a:pPr algn="ctr">
                <a:lnSpc>
                  <a:spcPct val="90000"/>
                </a:lnSpc>
              </a:pPr>
              <a:r>
                <a:rPr lang="en-US" sz="3600" dirty="0" smtClean="0">
                  <a:solidFill>
                    <a:srgbClr val="565F6A"/>
                  </a:solidFill>
                  <a:latin typeface="Tw Cen MT Condensed Extra Bold" panose="020B0803020202020204" pitchFamily="34" charset="0"/>
                </a:rPr>
                <a:t>2012</a:t>
              </a:r>
              <a:endParaRPr lang="en-US" sz="3600" dirty="0">
                <a:solidFill>
                  <a:srgbClr val="565F6A"/>
                </a:solidFill>
                <a:latin typeface="Tw Cen MT Condensed Extra Bold" panose="020B0803020202020204" pitchFamily="34" charset="0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543800" y="774716"/>
              <a:ext cx="990600" cy="9778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09429" y="846559"/>
              <a:ext cx="654341" cy="799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8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on Cache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38370"/>
            <a:ext cx="8686800" cy="177662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 smtClean="0"/>
              <a:t>Key requirement:</a:t>
            </a:r>
          </a:p>
          <a:p>
            <a:pPr lvl="1"/>
            <a:r>
              <a:rPr lang="en-US" b="1" dirty="0" smtClean="0"/>
              <a:t>Low decompression latency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20806" y="2398931"/>
            <a:ext cx="990600" cy="6858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CPU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79609" y="2049775"/>
            <a:ext cx="1407994" cy="138411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L2 Cache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1411406" y="2741831"/>
            <a:ext cx="5468203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16390" y="2469444"/>
            <a:ext cx="381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78606" y="3041514"/>
            <a:ext cx="1905000" cy="24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69206" y="3130792"/>
            <a:ext cx="1447800" cy="347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Compressed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773606" y="3008531"/>
            <a:ext cx="1804915" cy="457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Decompression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2506" y="3164344"/>
            <a:ext cx="2019299" cy="347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Uncompressed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738383" y="2475131"/>
            <a:ext cx="838201" cy="5715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L1 Cache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6629" y="1752600"/>
            <a:ext cx="128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</a:rPr>
              <a:t>Hit </a:t>
            </a:r>
          </a:p>
          <a:p>
            <a:pPr algn="ctr"/>
            <a:r>
              <a:rPr lang="en-US" b="1" dirty="0" smtClean="0">
                <a:solidFill>
                  <a:srgbClr val="009900"/>
                </a:solidFill>
              </a:rPr>
              <a:t>(~15 cycles)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8794" y="1752600"/>
            <a:ext cx="1238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</a:rPr>
              <a:t>Hit </a:t>
            </a:r>
          </a:p>
          <a:p>
            <a:pPr algn="ctr"/>
            <a:r>
              <a:rPr lang="en-US" b="1" dirty="0" smtClean="0">
                <a:solidFill>
                  <a:srgbClr val="009900"/>
                </a:solidFill>
              </a:rPr>
              <a:t>(3-4 cycles)</a:t>
            </a:r>
            <a:endParaRPr lang="en-US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40973 -0.00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40833 -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3092 0.0007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14392 0.0016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3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21" grpId="0" animBg="1"/>
      <p:bldP spid="21" grpId="1" animBg="1"/>
      <p:bldP spid="21" grpId="2" animBg="1"/>
      <p:bldP spid="18" grpId="1" animBg="1"/>
      <p:bldP spid="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9342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054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66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47800" y="5188688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42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054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478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42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041400"/>
          </a:xfrm>
        </p:spPr>
        <p:txBody>
          <a:bodyPr>
            <a:normAutofit/>
          </a:bodyPr>
          <a:lstStyle/>
          <a:p>
            <a:r>
              <a:rPr lang="en-US" dirty="0" smtClean="0"/>
              <a:t>Key Data Patterns in Real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15240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27432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D0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D8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39624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50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C8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D0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626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D8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91400" y="5188688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8197" y="990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Zero Values</a:t>
            </a:r>
            <a:r>
              <a:rPr lang="en-US" dirty="0" smtClean="0"/>
              <a:t>: initialization,  sparse matrices, NULL pointers</a:t>
            </a:r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6200" y="2209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Repeated Values</a:t>
            </a:r>
            <a:r>
              <a:rPr lang="en-US" dirty="0"/>
              <a:t>: common initial values, adjacent pixels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200" y="34290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Narrow Values</a:t>
            </a:r>
            <a:r>
              <a:rPr lang="en-US" dirty="0"/>
              <a:t>: small values stored in a big data type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76200" y="4648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Other Patterns</a:t>
            </a:r>
            <a:r>
              <a:rPr lang="en-US" b="1" dirty="0"/>
              <a:t>: </a:t>
            </a:r>
            <a:r>
              <a:rPr lang="en-US" dirty="0"/>
              <a:t>pointers to the same memory </a:t>
            </a:r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37" grpId="0" animBg="1"/>
      <p:bldP spid="38" grpId="0" animBg="1"/>
      <p:bldP spid="39" grpId="0" animBg="1"/>
      <p:bldP spid="40" grpId="0" animBg="1"/>
      <p:bldP spid="36" grpId="0" animBg="1"/>
      <p:bldP spid="35" grpId="0" animBg="1"/>
      <p:bldP spid="34" grpId="0" animBg="1"/>
      <p:bldP spid="3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5" grpId="0" build="p"/>
      <p:bldP spid="46" grpId="0" build="p"/>
      <p:bldP spid="47" grpId="0" build="p"/>
      <p:bldP spid="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1845"/>
            <a:ext cx="8229600" cy="1143000"/>
          </a:xfrm>
        </p:spPr>
        <p:txBody>
          <a:bodyPr/>
          <a:lstStyle/>
          <a:p>
            <a:r>
              <a:rPr lang="en-US" dirty="0" smtClean="0"/>
              <a:t>How Common Are These Patterns?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56653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700" y="1143000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SPEC2006, databases, web workloads, 2MB L2 cache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“Other Patterns” include Narrow Values</a:t>
            </a:r>
          </a:p>
          <a:p>
            <a:pPr lvl="1"/>
            <a:endParaRPr lang="en-US" dirty="0" smtClean="0"/>
          </a:p>
          <a:p>
            <a:endParaRPr lang="en-US" sz="3100" dirty="0" smtClean="0"/>
          </a:p>
          <a:p>
            <a:endParaRPr lang="en-US" dirty="0" smtClean="0"/>
          </a:p>
          <a:p>
            <a:pPr lvl="1"/>
            <a:endParaRPr lang="en-US" sz="2300" dirty="0"/>
          </a:p>
        </p:txBody>
      </p:sp>
      <p:sp>
        <p:nvSpPr>
          <p:cNvPr id="3" name="Rectangle 2"/>
          <p:cNvSpPr/>
          <p:nvPr/>
        </p:nvSpPr>
        <p:spPr>
          <a:xfrm>
            <a:off x="8030231" y="3352800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A55D6"/>
                </a:solidFill>
              </a:rPr>
              <a:t>43%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85800" y="6241504"/>
            <a:ext cx="7543800" cy="5948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7" lvl="1" indent="0">
              <a:buFont typeface="Arial" pitchFamily="34" charset="0"/>
              <a:buNone/>
            </a:pPr>
            <a:r>
              <a:rPr lang="en-US" sz="2800" b="1" dirty="0">
                <a:solidFill>
                  <a:srgbClr val="2A55D6"/>
                </a:solidFill>
              </a:rPr>
              <a:t>43% </a:t>
            </a:r>
            <a:r>
              <a:rPr lang="en-US" sz="2800" dirty="0">
                <a:solidFill>
                  <a:srgbClr val="2A55D6"/>
                </a:solidFill>
              </a:rPr>
              <a:t>of the cache lines belong to key patterns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86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9342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054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76600" y="51816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47800" y="5188688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342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054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47800" y="39624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78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42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2743200"/>
            <a:ext cx="457200" cy="53340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041400"/>
          </a:xfrm>
        </p:spPr>
        <p:txBody>
          <a:bodyPr>
            <a:normAutofit/>
          </a:bodyPr>
          <a:lstStyle/>
          <a:p>
            <a:r>
              <a:rPr lang="en-US" dirty="0" smtClean="0"/>
              <a:t>Key Data Patterns in Real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524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0x00000000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400" y="15240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0" y="27432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27432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C8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D0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600" y="3962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000000</a:t>
            </a:r>
            <a:r>
              <a:rPr lang="en-US" sz="2400" b="1" dirty="0" smtClean="0">
                <a:solidFill>
                  <a:schemeClr val="tx1"/>
                </a:solidFill>
              </a:rPr>
              <a:t>D8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39624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C0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50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C8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D0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62600" y="5188688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</a:t>
            </a:r>
            <a:r>
              <a:rPr lang="en-US" sz="2400" i="1" dirty="0" smtClean="0">
                <a:solidFill>
                  <a:schemeClr val="tx1"/>
                </a:solidFill>
              </a:rPr>
              <a:t>C04039</a:t>
            </a:r>
            <a:r>
              <a:rPr lang="en-US" sz="2400" b="1" dirty="0" smtClean="0">
                <a:solidFill>
                  <a:schemeClr val="tx1"/>
                </a:solidFill>
              </a:rPr>
              <a:t>D8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91400" y="5188688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8197" y="9906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Zero Values</a:t>
            </a:r>
            <a:r>
              <a:rPr lang="en-US" dirty="0" smtClean="0"/>
              <a:t>: initialization,  sparse matrices, NULL pointers</a:t>
            </a:r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6200" y="22098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Repeated Values</a:t>
            </a:r>
            <a:r>
              <a:rPr lang="en-US" dirty="0"/>
              <a:t>: common initial values, adjacent pixels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6200" y="34290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Narrow Values</a:t>
            </a:r>
            <a:r>
              <a:rPr lang="en-US" dirty="0"/>
              <a:t>: small values stored in a big data type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76200" y="4648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>
              <a:buClr>
                <a:schemeClr val="tx1"/>
              </a:buClr>
              <a:buSzPct val="100000"/>
              <a:buNone/>
            </a:pPr>
            <a:r>
              <a:rPr lang="en-US" b="1" dirty="0">
                <a:solidFill>
                  <a:srgbClr val="0000FF"/>
                </a:solidFill>
              </a:rPr>
              <a:t>Other Patterns</a:t>
            </a:r>
            <a:r>
              <a:rPr lang="en-US" b="1" dirty="0"/>
              <a:t>: </a:t>
            </a:r>
            <a:r>
              <a:rPr lang="en-US" dirty="0"/>
              <a:t>pointers to the same memory </a:t>
            </a:r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041400"/>
          </a:xfrm>
        </p:spPr>
        <p:txBody>
          <a:bodyPr>
            <a:normAutofit/>
          </a:bodyPr>
          <a:lstStyle/>
          <a:p>
            <a:r>
              <a:rPr lang="en-US" dirty="0" smtClean="0"/>
              <a:t>Key Data Patterns in Real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52400" y="1155510"/>
            <a:ext cx="8534400" cy="25020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4800" dirty="0" smtClean="0">
                <a:solidFill>
                  <a:srgbClr val="C00000"/>
                </a:solidFill>
              </a:rPr>
              <a:t>Low Dynamic Range: </a:t>
            </a:r>
          </a:p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3200" dirty="0" smtClean="0">
                <a:solidFill>
                  <a:schemeClr val="tx1"/>
                </a:solidFill>
              </a:rPr>
              <a:t>Differences between values are significantly smaller than the values themselves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153400" cy="1630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Low Latency </a:t>
            </a:r>
            <a:r>
              <a:rPr lang="en-US" b="1" dirty="0" err="1" smtClean="0"/>
              <a:t>Decompressor</a:t>
            </a:r>
            <a:endParaRPr lang="en-US" b="1" dirty="0" smtClean="0"/>
          </a:p>
          <a:p>
            <a:r>
              <a:rPr lang="en-US" b="1" dirty="0" smtClean="0"/>
              <a:t>Low Cost and Complexity Compressor</a:t>
            </a:r>
            <a:endParaRPr lang="en-US" b="1" dirty="0"/>
          </a:p>
          <a:p>
            <a:r>
              <a:rPr lang="en-US" b="1" dirty="0" smtClean="0"/>
              <a:t>Compressed</a:t>
            </a:r>
            <a:r>
              <a:rPr lang="en-US" b="1" dirty="0" smtClean="0">
                <a:cs typeface="Calibri"/>
              </a:rPr>
              <a:t> Cache Organization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9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2667000" y="1436132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32-byte Uncompressed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Cache Line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Idea: </a:t>
            </a:r>
            <a:r>
              <a:rPr lang="en-US" dirty="0" err="1" smtClean="0"/>
              <a:t>Base+Delta</a:t>
            </a:r>
            <a:r>
              <a:rPr lang="en-US" dirty="0" smtClean="0"/>
              <a:t> (B+</a:t>
            </a:r>
            <a:r>
              <a:rPr lang="el-GR" dirty="0">
                <a:cs typeface="Calibri"/>
              </a:rPr>
              <a:t>Δ</a:t>
            </a:r>
            <a:r>
              <a:rPr lang="en-US" dirty="0" smtClean="0"/>
              <a:t>) Encoding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969532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0xC04039C0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1969532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0xC04039C8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969532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0xC04039D0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1969532"/>
            <a:ext cx="17526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0" y="1969532"/>
            <a:ext cx="17526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0xC04039F8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6200" y="1588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05000" y="1588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200" y="1740932"/>
            <a:ext cx="1828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" y="1371600"/>
            <a:ext cx="86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bytes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00" y="2502932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0xC04039C0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3036332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50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0x00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9050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5000" y="4026932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432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50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byte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7432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0x08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7432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43200" y="4026932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814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432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byte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814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0x10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5814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581400" y="4026932"/>
            <a:ext cx="838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19600" y="3874532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814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byte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4196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57800" y="3417332"/>
            <a:ext cx="838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0x38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200" y="3341132"/>
            <a:ext cx="6019800" cy="609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77000" y="3264932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A55D6"/>
                </a:solidFill>
              </a:rPr>
              <a:t>12-byte </a:t>
            </a:r>
          </a:p>
          <a:p>
            <a:r>
              <a:rPr lang="en-US" dirty="0" smtClean="0"/>
              <a:t>Compressed Cache Line</a:t>
            </a:r>
            <a:endParaRPr lang="en-US" dirty="0"/>
          </a:p>
        </p:txBody>
      </p:sp>
      <p:sp>
        <p:nvSpPr>
          <p:cNvPr id="59" name="Rounded Rectangle 58"/>
          <p:cNvSpPr/>
          <p:nvPr/>
        </p:nvSpPr>
        <p:spPr>
          <a:xfrm>
            <a:off x="2057400" y="4495800"/>
            <a:ext cx="25146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2A55D6"/>
                </a:solidFill>
              </a:rPr>
              <a:t>20 bytes saved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828800" y="5548312"/>
            <a:ext cx="54102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>
                <a:solidFill>
                  <a:srgbClr val="009900"/>
                </a:solidFill>
                <a:sym typeface="Wingdings"/>
              </a:rPr>
              <a:t> </a:t>
            </a:r>
            <a:r>
              <a:rPr lang="en-US" sz="2800" b="1" dirty="0" smtClean="0">
                <a:solidFill>
                  <a:schemeClr val="tx1"/>
                </a:solidFill>
              </a:rPr>
              <a:t>Effective: </a:t>
            </a:r>
            <a:r>
              <a:rPr lang="en-US" sz="2400" dirty="0" smtClean="0">
                <a:solidFill>
                  <a:schemeClr val="tx1"/>
                </a:solidFill>
              </a:rPr>
              <a:t>good compression ratio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8" idx="2"/>
            <a:endCxn id="38" idx="0"/>
          </p:cNvCxnSpPr>
          <p:nvPr/>
        </p:nvCxnSpPr>
        <p:spPr>
          <a:xfrm>
            <a:off x="2819400" y="2502932"/>
            <a:ext cx="3429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8" idx="0"/>
            <a:endCxn id="32" idx="0"/>
          </p:cNvCxnSpPr>
          <p:nvPr/>
        </p:nvCxnSpPr>
        <p:spPr>
          <a:xfrm>
            <a:off x="990600" y="2502932"/>
            <a:ext cx="13335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9" idx="2"/>
            <a:endCxn id="43" idx="0"/>
          </p:cNvCxnSpPr>
          <p:nvPr/>
        </p:nvCxnSpPr>
        <p:spPr>
          <a:xfrm flipH="1">
            <a:off x="4000500" y="2502932"/>
            <a:ext cx="6477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endCxn id="54" idx="0"/>
          </p:cNvCxnSpPr>
          <p:nvPr/>
        </p:nvCxnSpPr>
        <p:spPr>
          <a:xfrm flipH="1">
            <a:off x="5676900" y="2502932"/>
            <a:ext cx="2552700" cy="914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2194E-6 L -3.33333E-6 0.127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1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mph" presetSubtype="1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mph" presetSubtype="1" grpId="4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28" grpId="0" animBg="1"/>
      <p:bldP spid="28" grpId="1" animBg="1"/>
      <p:bldP spid="28" grpId="2" animBg="1"/>
      <p:bldP spid="28" grpId="3" animBg="1"/>
      <p:bldP spid="28" grpId="4" animBg="1"/>
      <p:bldP spid="29" grpId="0"/>
      <p:bldP spid="32" grpId="0" animBg="1"/>
      <p:bldP spid="37" grpId="0"/>
      <p:bldP spid="38" grpId="0" animBg="1"/>
      <p:bldP spid="42" grpId="0"/>
      <p:bldP spid="47" grpId="0"/>
      <p:bldP spid="53" grpId="0" animBg="1"/>
      <p:bldP spid="54" grpId="0" animBg="1"/>
      <p:bldP spid="55" grpId="0" animBg="1"/>
      <p:bldP spid="58" grpId="0"/>
      <p:bldP spid="59" grpId="0" animBg="1"/>
      <p:bldP spid="59" grpId="1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752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7526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B+</a:t>
            </a:r>
            <a:r>
              <a:rPr lang="el-GR" dirty="0" smtClean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Decompressor</a:t>
            </a:r>
            <a:r>
              <a:rPr lang="en-US" dirty="0" smtClean="0">
                <a:latin typeface="Calibri"/>
                <a:cs typeface="Calibri"/>
              </a:rPr>
              <a:t>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1752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1752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1000" y="1752600"/>
            <a:ext cx="7620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4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Compressed Cache Line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6200" y="4572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4572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4572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45720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16200000" flipH="1">
            <a:off x="2438400" y="841169"/>
            <a:ext cx="685800" cy="3581400"/>
          </a:xfrm>
          <a:prstGeom prst="bentConnector2">
            <a:avLst/>
          </a:prstGeom>
          <a:ln w="31750">
            <a:solidFill>
              <a:srgbClr val="0099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6" idx="2"/>
          </p:cNvCxnSpPr>
          <p:nvPr/>
        </p:nvCxnSpPr>
        <p:spPr>
          <a:xfrm>
            <a:off x="2286000" y="2286000"/>
            <a:ext cx="0" cy="9601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81200" y="2971800"/>
            <a:ext cx="0" cy="27432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828800" y="3200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1" idx="4"/>
            <a:endCxn id="15" idx="0"/>
          </p:cNvCxnSpPr>
          <p:nvPr/>
        </p:nvCxnSpPr>
        <p:spPr>
          <a:xfrm flipH="1">
            <a:off x="990600" y="3810000"/>
            <a:ext cx="11430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048000" y="2286000"/>
            <a:ext cx="0" cy="9601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590800" y="3200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743200" y="2971800"/>
            <a:ext cx="0" cy="27432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1" idx="4"/>
            <a:endCxn id="17" idx="0"/>
          </p:cNvCxnSpPr>
          <p:nvPr/>
        </p:nvCxnSpPr>
        <p:spPr>
          <a:xfrm flipH="1">
            <a:off x="2819400" y="3810000"/>
            <a:ext cx="762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04800" y="518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Uncompressed Cache Line</a:t>
            </a:r>
            <a:endParaRPr lang="en-US" sz="28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810000" y="2286000"/>
            <a:ext cx="0" cy="9601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352800" y="3200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05200" y="2971800"/>
            <a:ext cx="0" cy="27432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8" idx="4"/>
            <a:endCxn id="18" idx="0"/>
          </p:cNvCxnSpPr>
          <p:nvPr/>
        </p:nvCxnSpPr>
        <p:spPr>
          <a:xfrm>
            <a:off x="3657600" y="3810000"/>
            <a:ext cx="9906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572000" y="2286000"/>
            <a:ext cx="0" cy="9601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267200" y="2971800"/>
            <a:ext cx="0" cy="274320"/>
          </a:xfrm>
          <a:prstGeom prst="straightConnector1">
            <a:avLst/>
          </a:prstGeom>
          <a:ln w="317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114800" y="320040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stCxn id="65" idx="4"/>
            <a:endCxn id="19" idx="0"/>
          </p:cNvCxnSpPr>
          <p:nvPr/>
        </p:nvCxnSpPr>
        <p:spPr>
          <a:xfrm>
            <a:off x="4419600" y="3810000"/>
            <a:ext cx="2057400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6200" y="1752600"/>
            <a:ext cx="1828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905000" y="1752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0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676400" y="24384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38400" y="24384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00400" y="24384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962400" y="2438400"/>
            <a:ext cx="6858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B</a:t>
            </a:r>
            <a:r>
              <a:rPr lang="en-US" sz="2800" b="1" baseline="-25000" dirty="0" smtClean="0">
                <a:solidFill>
                  <a:srgbClr val="009900"/>
                </a:solidFill>
              </a:rPr>
              <a:t>0</a:t>
            </a:r>
            <a:endParaRPr lang="en-US" sz="2800" baseline="-25000" dirty="0">
              <a:solidFill>
                <a:srgbClr val="0099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667000" y="1752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1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429000" y="1752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2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91000" y="1752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2A55D6"/>
                </a:solidFill>
              </a:rPr>
              <a:t>Δ</a:t>
            </a:r>
            <a:r>
              <a:rPr lang="en-US" sz="2800" baseline="-25000" dirty="0" smtClean="0">
                <a:solidFill>
                  <a:srgbClr val="2A55D6"/>
                </a:solidFill>
              </a:rPr>
              <a:t>3</a:t>
            </a:r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52600" y="37338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0</a:t>
            </a:r>
            <a:endParaRPr lang="en-US" sz="2800" b="1" baseline="-25000" dirty="0">
              <a:solidFill>
                <a:srgbClr val="2A55D6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667000" y="3657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1</a:t>
            </a:r>
            <a:endParaRPr lang="en-US" sz="2800" b="1" baseline="-25000" dirty="0">
              <a:solidFill>
                <a:srgbClr val="2A55D6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276600" y="3657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2</a:t>
            </a:r>
            <a:endParaRPr lang="en-US" sz="2800" b="1" baseline="-25000" dirty="0">
              <a:solidFill>
                <a:srgbClr val="2A55D6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91000" y="3657600"/>
            <a:ext cx="762000" cy="533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2A55D6"/>
                </a:solidFill>
              </a:rPr>
              <a:t>V</a:t>
            </a:r>
            <a:r>
              <a:rPr lang="en-US" sz="2800" b="1" baseline="-25000" dirty="0" smtClean="0">
                <a:solidFill>
                  <a:srgbClr val="2A55D6"/>
                </a:solidFill>
              </a:rPr>
              <a:t>3</a:t>
            </a:r>
            <a:endParaRPr lang="en-US" sz="2800" b="1" baseline="-25000" dirty="0">
              <a:solidFill>
                <a:srgbClr val="2A55D6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200" y="4572000"/>
            <a:ext cx="7315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aseline="-25000" dirty="0">
              <a:solidFill>
                <a:srgbClr val="2A55D6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47745" y="3108960"/>
            <a:ext cx="38100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Vector addition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447800" y="5891556"/>
            <a:ext cx="5257800" cy="6832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Fast Decompression: 1-2 cycles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889 L -3.33333E-6 0.1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44444E-6 L 0.01667 0.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44444E-6 L 0.01667 0.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44444E-6 L 0.01667 0.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44444E-6 L 0.01667 0.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555 L -0.125 0.105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667 L -0.03333 0.133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67 L 0.1 0.1166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 0.1166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56" grpId="0"/>
      <p:bldP spid="70" grpId="0"/>
      <p:bldP spid="71" grpId="0"/>
      <p:bldP spid="72" grpId="0"/>
      <p:bldP spid="73" grpId="0"/>
      <p:bldP spid="74" grpId="0"/>
      <p:bldP spid="75" grpId="0"/>
      <p:bldP spid="78" grpId="0"/>
      <p:bldP spid="79" grpId="0"/>
      <p:bldP spid="80" grpId="0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 animBg="1"/>
      <p:bldP spid="46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 Get Higher Compression Ratio?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0609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Uncompressible cache line (with a single base): </a:t>
            </a:r>
          </a:p>
          <a:p>
            <a:endParaRPr lang="en-US" sz="3000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3000" b="1" dirty="0" smtClean="0"/>
              <a:t>Key idea</a:t>
            </a:r>
            <a:r>
              <a:rPr lang="en-US" sz="3000" b="1" dirty="0"/>
              <a:t> </a:t>
            </a:r>
            <a:r>
              <a:rPr lang="en-US" sz="3000" b="1" dirty="0" smtClean="0"/>
              <a:t>-</a:t>
            </a:r>
            <a:r>
              <a:rPr lang="en-US" sz="3000" dirty="0" smtClean="0"/>
              <a:t> </a:t>
            </a:r>
            <a:r>
              <a:rPr lang="en-US" sz="3000" dirty="0"/>
              <a:t>u</a:t>
            </a:r>
            <a:r>
              <a:rPr lang="en-US" sz="3000" dirty="0" smtClean="0"/>
              <a:t>se more bases</a:t>
            </a:r>
          </a:p>
          <a:p>
            <a:pPr lvl="1"/>
            <a:r>
              <a:rPr lang="en-US" sz="3000" b="1" dirty="0" smtClean="0">
                <a:solidFill>
                  <a:srgbClr val="0000FF"/>
                </a:solidFill>
              </a:rPr>
              <a:t>More cache lines can be compressed</a:t>
            </a:r>
            <a:endParaRPr lang="en-US" sz="3000" dirty="0" smtClean="0"/>
          </a:p>
          <a:p>
            <a:pPr lvl="1"/>
            <a:r>
              <a:rPr lang="en-US" sz="3000" b="1" dirty="0" smtClean="0">
                <a:solidFill>
                  <a:srgbClr val="FF0000"/>
                </a:solidFill>
              </a:rPr>
              <a:t>Unclear how </a:t>
            </a:r>
            <a:r>
              <a:rPr lang="en-US" sz="3000" b="1" dirty="0">
                <a:solidFill>
                  <a:srgbClr val="FF0000"/>
                </a:solidFill>
              </a:rPr>
              <a:t>to find these bases </a:t>
            </a:r>
            <a:r>
              <a:rPr lang="en-US" sz="3000" b="1" dirty="0" smtClean="0">
                <a:solidFill>
                  <a:srgbClr val="FF0000"/>
                </a:solidFill>
              </a:rPr>
              <a:t>efficiently</a:t>
            </a:r>
          </a:p>
          <a:p>
            <a:pPr lvl="1"/>
            <a:r>
              <a:rPr lang="en-US" sz="3000" b="1" dirty="0" smtClean="0">
                <a:solidFill>
                  <a:srgbClr val="FF0000"/>
                </a:solidFill>
              </a:rPr>
              <a:t>Higher overhead (due to additional bases)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0x000000</a:t>
            </a:r>
            <a:r>
              <a:rPr lang="en-US" sz="2400" dirty="0" smtClean="0">
                <a:solidFill>
                  <a:srgbClr val="006600"/>
                </a:solidFill>
              </a:rPr>
              <a:t>00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0x09A4</a:t>
            </a:r>
            <a:r>
              <a:rPr lang="en-US" sz="2400" dirty="0" smtClean="0">
                <a:solidFill>
                  <a:srgbClr val="C00000"/>
                </a:solidFill>
              </a:rPr>
              <a:t>0178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0x000000</a:t>
            </a:r>
            <a:r>
              <a:rPr lang="en-US" sz="2400" dirty="0" smtClean="0">
                <a:solidFill>
                  <a:srgbClr val="006600"/>
                </a:solidFill>
              </a:rPr>
              <a:t>0B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2057400"/>
            <a:ext cx="18288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0x09A4</a:t>
            </a:r>
            <a:r>
              <a:rPr lang="en-US" sz="2400" dirty="0" smtClean="0">
                <a:solidFill>
                  <a:srgbClr val="C00000"/>
                </a:solidFill>
              </a:rPr>
              <a:t>A838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2057400"/>
            <a:ext cx="1600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660302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  <a:r>
              <a:rPr lang="en-US" sz="2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truct</a:t>
            </a:r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{</a:t>
            </a:r>
          </a:p>
          <a:p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1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next;</a:t>
            </a:r>
          </a:p>
          <a:p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1" dirty="0" err="1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1" dirty="0" smtClean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count;</a:t>
            </a:r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6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B+</a:t>
            </a:r>
            <a:r>
              <a:rPr lang="el-GR" dirty="0" smtClean="0">
                <a:cs typeface="Calibri"/>
              </a:rPr>
              <a:t>Δ</a:t>
            </a:r>
            <a:r>
              <a:rPr lang="en-US" dirty="0" smtClean="0">
                <a:cs typeface="Calibri"/>
              </a:rPr>
              <a:t> with Multiple Arbitrary 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19</a:t>
            </a:fld>
            <a:endParaRPr lang="en-US" alt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60612" y="1219200"/>
          <a:ext cx="814998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38200" y="5334000"/>
            <a:ext cx="75438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2 bases – empirically </a:t>
            </a:r>
            <a:r>
              <a:rPr lang="en-US" sz="2800" dirty="0" smtClean="0">
                <a:solidFill>
                  <a:schemeClr val="tx1"/>
                </a:solidFill>
              </a:rPr>
              <a:t>the best option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24200" y="1828800"/>
            <a:ext cx="381000" cy="597408"/>
          </a:xfrm>
          <a:prstGeom prst="downArrow">
            <a:avLst>
              <a:gd name="adj1" fmla="val 2864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07976" y="1448937"/>
            <a:ext cx="1371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# of bases is fixed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4469" y="128414"/>
            <a:ext cx="8772027" cy="817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Performance and Energy Efficiency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62896" y="6176485"/>
            <a:ext cx="2133600" cy="365125"/>
          </a:xfrm>
        </p:spPr>
        <p:txBody>
          <a:bodyPr/>
          <a:lstStyle/>
          <a:p>
            <a:fld id="{3A6C68BB-3241-8F4C-BC34-1BABD48C8F6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6" y="1298764"/>
            <a:ext cx="2035347" cy="1617666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9" t="9007" r="5452" b="6249"/>
          <a:stretch/>
        </p:blipFill>
        <p:spPr>
          <a:xfrm>
            <a:off x="6082769" y="1322403"/>
            <a:ext cx="2618208" cy="14569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7359" y="2748829"/>
            <a:ext cx="5380859" cy="1375141"/>
            <a:chOff x="579749" y="3732114"/>
            <a:chExt cx="5852727" cy="1375141"/>
          </a:xfrm>
        </p:grpSpPr>
        <p:sp>
          <p:nvSpPr>
            <p:cNvPr id="17" name="TextBox 16"/>
            <p:cNvSpPr txBox="1"/>
            <p:nvPr/>
          </p:nvSpPr>
          <p:spPr>
            <a:xfrm>
              <a:off x="2901384" y="4122356"/>
              <a:ext cx="3531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>
                  <a:solidFill>
                    <a:srgbClr val="00B050"/>
                  </a:solidFill>
                </a:rPr>
                <a:t>E</a:t>
              </a:r>
              <a:r>
                <a:rPr lang="en-US" sz="3200" b="1" i="1" dirty="0" smtClean="0">
                  <a:solidFill>
                    <a:srgbClr val="00B050"/>
                  </a:solidFill>
                </a:rPr>
                <a:t>nergy </a:t>
              </a:r>
              <a:r>
                <a:rPr lang="en-US" sz="3200" b="1" i="1" dirty="0">
                  <a:solidFill>
                    <a:srgbClr val="00B050"/>
                  </a:solidFill>
                </a:rPr>
                <a:t>e</a:t>
              </a:r>
              <a:r>
                <a:rPr lang="en-US" sz="3200" b="1" i="1" dirty="0" smtClean="0">
                  <a:solidFill>
                    <a:srgbClr val="00B050"/>
                  </a:solidFill>
                </a:rPr>
                <a:t>fficiency </a:t>
              </a:r>
              <a:r>
                <a:rPr lang="en-US" sz="3200" b="1" dirty="0" smtClean="0"/>
                <a:t> </a:t>
              </a:r>
              <a:endParaRPr lang="en-US" sz="32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49" y="3732114"/>
              <a:ext cx="2089012" cy="137514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112" y="1278150"/>
            <a:ext cx="812934" cy="1495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226" y="4181791"/>
            <a:ext cx="573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Applications today are </a:t>
            </a:r>
            <a:r>
              <a:rPr lang="en-US" sz="2800" b="1" i="1" dirty="0" smtClean="0">
                <a:solidFill>
                  <a:srgbClr val="0070C0"/>
                </a:solidFill>
              </a:rPr>
              <a:t>data-intensive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store.storeimages.cdn-apple.com/4668/as-images.apple.com/is/image/AppleInc/aos/published/images/i/ph/iphone6/plus/iphone6-plus-box-space-gray-2014?wid=478&amp;hei=595&amp;fmt=jpeg&amp;qlt=95&amp;op_sharpen=0&amp;resMode=bicub&amp;op_usm=0.5,0.5,0,0&amp;iccEmbed=0&amp;layer=comp&amp;.v=141152067982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-370" r="15912" b="1953"/>
          <a:stretch/>
        </p:blipFill>
        <p:spPr bwMode="auto">
          <a:xfrm>
            <a:off x="4419602" y="1253128"/>
            <a:ext cx="803774" cy="147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4437" y="4688393"/>
            <a:ext cx="7232090" cy="1955589"/>
            <a:chOff x="845110" y="4681748"/>
            <a:chExt cx="7232090" cy="195558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49779" y="4745248"/>
              <a:ext cx="889000" cy="88900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845110" y="5715633"/>
              <a:ext cx="2034416" cy="9217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Memory Caching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4195" y="4681748"/>
              <a:ext cx="2153920" cy="1016000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3443947" y="5715633"/>
              <a:ext cx="2034416" cy="9217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Databases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pic>
          <p:nvPicPr>
            <p:cNvPr id="27" name="Picture 4" descr="http://vignette3.wikia.nocookie.net/crysis/images/5/55/Crysis_3_cover-1-.jpg/revision/latest?cb=2013030222015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98" y="4695003"/>
              <a:ext cx="804157" cy="989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ounded Rectangle 27"/>
            <p:cNvSpPr/>
            <p:nvPr/>
          </p:nvSpPr>
          <p:spPr>
            <a:xfrm>
              <a:off x="6042784" y="5715633"/>
              <a:ext cx="2034416" cy="92170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71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Graphics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4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Find Two Bases Efficiently?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49947"/>
            <a:ext cx="8686800" cy="4424855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First base - first element </a:t>
            </a:r>
            <a:r>
              <a:rPr lang="en-US" dirty="0" smtClean="0"/>
              <a:t>in the cache line</a:t>
            </a:r>
            <a:endParaRPr lang="en-US" sz="2800" dirty="0" smtClean="0"/>
          </a:p>
          <a:p>
            <a:pPr marL="971550" lvl="1" indent="-514350">
              <a:buFont typeface="+mj-lt"/>
              <a:buAutoNum type="arabicPeriod"/>
            </a:pPr>
            <a:endParaRPr lang="en-US" sz="2400" dirty="0" smtClean="0"/>
          </a:p>
          <a:p>
            <a:pPr marL="1371600" lvl="2" indent="-514350"/>
            <a:endParaRPr lang="en-US" sz="24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/>
              <a:t>Second base - </a:t>
            </a:r>
            <a:r>
              <a:rPr lang="en-US" sz="2800" dirty="0" smtClean="0"/>
              <a:t>implicit base of </a:t>
            </a:r>
            <a:r>
              <a:rPr lang="en-US" sz="2800" b="1" dirty="0" smtClean="0"/>
              <a:t>0</a:t>
            </a:r>
            <a:r>
              <a:rPr lang="en-US" sz="2800" dirty="0" smtClean="0"/>
              <a:t> 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1295400" y="2188972"/>
            <a:ext cx="3124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Base+Delta</a:t>
            </a:r>
            <a:r>
              <a:rPr lang="en-US" sz="2800" b="1" dirty="0" smtClean="0">
                <a:solidFill>
                  <a:schemeClr val="tx1"/>
                </a:solidFill>
              </a:rPr>
              <a:t> part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745314"/>
            <a:ext cx="3124200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</a:rPr>
              <a:t> Immediate part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943259"/>
            <a:ext cx="6705600" cy="103154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b="1" dirty="0" smtClean="0">
                <a:solidFill>
                  <a:srgbClr val="2A55D6"/>
                </a:solidFill>
              </a:rPr>
              <a:t>Base-Delta-Immediate (B</a:t>
            </a:r>
            <a:r>
              <a:rPr lang="el-GR" sz="2800" b="1" dirty="0" smtClean="0">
                <a:solidFill>
                  <a:srgbClr val="2A55D6"/>
                </a:solidFill>
              </a:rPr>
              <a:t>Δ</a:t>
            </a:r>
            <a:r>
              <a:rPr lang="en-US" sz="2800" b="1" dirty="0" smtClean="0">
                <a:solidFill>
                  <a:srgbClr val="2A55D6"/>
                </a:solidFill>
              </a:rPr>
              <a:t>I)</a:t>
            </a:r>
            <a:r>
              <a:rPr lang="en-US" sz="2800" b="1" dirty="0" smtClean="0">
                <a:solidFill>
                  <a:schemeClr val="tx1"/>
                </a:solidFill>
              </a:rPr>
              <a:t> Compression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1000" y="1143000"/>
            <a:ext cx="8077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Conventional</a:t>
            </a:r>
            <a:r>
              <a:rPr lang="en-US" sz="2800" dirty="0" smtClean="0">
                <a:solidFill>
                  <a:schemeClr val="tx1"/>
                </a:solidFill>
              </a:rPr>
              <a:t> 2-way cache with </a:t>
            </a:r>
            <a:r>
              <a:rPr lang="en-US" sz="2800" b="1" dirty="0" smtClean="0">
                <a:solidFill>
                  <a:schemeClr val="tx1"/>
                </a:solidFill>
              </a:rPr>
              <a:t>32</a:t>
            </a:r>
            <a:r>
              <a:rPr lang="en-US" sz="2800" dirty="0" smtClean="0">
                <a:solidFill>
                  <a:schemeClr val="tx1"/>
                </a:solidFill>
              </a:rPr>
              <a:t>-byte cache lines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B</a:t>
            </a:r>
            <a:r>
              <a:rPr lang="el-GR" dirty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I Cache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10149" y="6340475"/>
            <a:ext cx="2133600" cy="365125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685800" y="1905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1905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1447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362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362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14400"/>
            <a:ext cx="17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Tag Storage: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85800" y="1447800"/>
            <a:ext cx="1219200" cy="137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447800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1916668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8194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1" y="28194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3581400" y="1916668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459468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1400" y="2373868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1459468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1928336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28310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1" y="28310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5715000" y="14478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5000" y="19050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15000" y="2362200"/>
            <a:ext cx="2133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715000" y="1143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48600" y="11430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15000" y="1295400"/>
            <a:ext cx="213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24600" y="99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 bytes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3581400" y="1447800"/>
            <a:ext cx="4267200" cy="1371600"/>
          </a:xfrm>
          <a:prstGeom prst="rect">
            <a:avLst/>
          </a:prstGeom>
          <a:noFill/>
          <a:ln w="57150">
            <a:solidFill>
              <a:srgbClr val="649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1400" y="914400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Storage: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304800" y="3352800"/>
            <a:ext cx="8077200" cy="533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B</a:t>
            </a:r>
            <a:r>
              <a:rPr lang="el-GR" sz="2800" b="1" dirty="0" smtClean="0">
                <a:solidFill>
                  <a:schemeClr val="tx1"/>
                </a:solidFill>
              </a:rPr>
              <a:t>Δ</a:t>
            </a:r>
            <a:r>
              <a:rPr lang="en-US" sz="2800" b="1" dirty="0" smtClean="0">
                <a:solidFill>
                  <a:schemeClr val="tx1"/>
                </a:solidFill>
              </a:rPr>
              <a:t>I: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-way cache with </a:t>
            </a:r>
            <a:r>
              <a:rPr lang="en-US" sz="2800" b="1" dirty="0" smtClean="0">
                <a:solidFill>
                  <a:schemeClr val="tx1"/>
                </a:solidFill>
              </a:rPr>
              <a:t>8</a:t>
            </a:r>
            <a:r>
              <a:rPr lang="en-US" sz="2800" dirty="0" smtClean="0">
                <a:solidFill>
                  <a:schemeClr val="tx1"/>
                </a:solidFill>
              </a:rPr>
              <a:t>-byte segmented data</a:t>
            </a:r>
          </a:p>
        </p:txBody>
      </p:sp>
      <p:cxnSp>
        <p:nvCxnSpPr>
          <p:cNvPr id="49" name="Shape 48"/>
          <p:cNvCxnSpPr>
            <a:stCxn id="5" idx="0"/>
            <a:endCxn id="26" idx="3"/>
          </p:cNvCxnSpPr>
          <p:nvPr/>
        </p:nvCxnSpPr>
        <p:spPr>
          <a:xfrm rot="16200000" flipH="1">
            <a:off x="2195375" y="700225"/>
            <a:ext cx="208002" cy="2617553"/>
          </a:xfrm>
          <a:prstGeom prst="curvedConnector4">
            <a:avLst>
              <a:gd name="adj1" fmla="val -109903"/>
              <a:gd name="adj2" fmla="val 9983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/>
          <p:nvPr/>
        </p:nvCxnSpPr>
        <p:spPr>
          <a:xfrm rot="5400000" flipH="1" flipV="1">
            <a:off x="3549134" y="184666"/>
            <a:ext cx="216932" cy="4114800"/>
          </a:xfrm>
          <a:prstGeom prst="curvedConnector4">
            <a:avLst>
              <a:gd name="adj1" fmla="val -86899"/>
              <a:gd name="adj2" fmla="val 99896"/>
            </a:avLst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661734" y="4876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71334" y="4876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1734" y="44196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71334" y="44196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61734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271334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3134" y="3962400"/>
            <a:ext cx="170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Tag Storage:</a:t>
            </a:r>
            <a:endParaRPr lang="en-US" sz="2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85534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195135" y="5791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1828800" y="58028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438401" y="58028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20" name="Rectangle 119"/>
          <p:cNvSpPr/>
          <p:nvPr/>
        </p:nvSpPr>
        <p:spPr>
          <a:xfrm>
            <a:off x="1905000" y="44196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514600" y="44196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905000" y="4876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514600" y="48768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Tag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905000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514600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6200" y="44196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76200" y="4888468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9" name="Rectangle 128"/>
          <p:cNvSpPr/>
          <p:nvPr/>
        </p:nvSpPr>
        <p:spPr>
          <a:xfrm>
            <a:off x="1905000" y="4419600"/>
            <a:ext cx="12192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81000" y="6172200"/>
            <a:ext cx="32766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Twice as many tags</a:t>
            </a:r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 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724400" y="5029200"/>
            <a:ext cx="39624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b="1" dirty="0" smtClean="0">
                <a:solidFill>
                  <a:schemeClr val="tx1"/>
                </a:solidFill>
                <a:sym typeface="Wingdings"/>
              </a:rPr>
              <a:t>C 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sym typeface="Wingdings"/>
              </a:rPr>
              <a:t>Compr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. encoding bits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295400" y="53340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733800" y="5029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733800" y="5029200"/>
            <a:ext cx="228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baseline="-25000" dirty="0" smtClean="0">
                <a:solidFill>
                  <a:schemeClr val="tx1"/>
                </a:solidFill>
              </a:rPr>
              <a:t>C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097447" y="4431268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097447" y="4900136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7315200" y="42672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/>
        </p:nvSpPr>
        <p:spPr>
          <a:xfrm>
            <a:off x="35814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1148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46482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1816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7150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2484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7818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7315200" y="4419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5814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814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1148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6482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51816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7150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2484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5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7818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315200" y="48768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7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5814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41148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6482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51816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7150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62484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7818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315200" y="53340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77" name="Straight Connector 176"/>
          <p:cNvCxnSpPr/>
          <p:nvPr/>
        </p:nvCxnSpPr>
        <p:spPr>
          <a:xfrm>
            <a:off x="7848600" y="4191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315200" y="4191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7239000" y="3886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 bytes</a:t>
            </a:r>
            <a:endParaRPr lang="en-US" sz="1600" baseline="-25000" dirty="0"/>
          </a:p>
        </p:txBody>
      </p:sp>
      <p:sp>
        <p:nvSpPr>
          <p:cNvPr id="150" name="Rectangle 149"/>
          <p:cNvSpPr/>
          <p:nvPr/>
        </p:nvSpPr>
        <p:spPr>
          <a:xfrm>
            <a:off x="3581400" y="4419600"/>
            <a:ext cx="4267200" cy="1371600"/>
          </a:xfrm>
          <a:prstGeom prst="rect">
            <a:avLst/>
          </a:prstGeom>
          <a:noFill/>
          <a:ln w="57150">
            <a:solidFill>
              <a:srgbClr val="649A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cxnSp>
        <p:nvCxnSpPr>
          <p:cNvPr id="183" name="Shape 182"/>
          <p:cNvCxnSpPr>
            <a:stCxn id="104" idx="2"/>
            <a:endCxn id="164" idx="1"/>
          </p:cNvCxnSpPr>
          <p:nvPr/>
        </p:nvCxnSpPr>
        <p:spPr>
          <a:xfrm rot="16200000" flipH="1">
            <a:off x="3531267" y="2921667"/>
            <a:ext cx="228600" cy="4138866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5638800" y="4800600"/>
            <a:ext cx="1828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1752600" y="6172200"/>
            <a:ext cx="6553200" cy="533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</a:t>
            </a:r>
            <a:r>
              <a:rPr lang="en-US" sz="2800" dirty="0" smtClean="0">
                <a:solidFill>
                  <a:schemeClr val="tx1"/>
                </a:solidFill>
                <a:sym typeface="Wingdings"/>
              </a:rPr>
              <a:t>Tags map to multiple adjacent segments</a:t>
            </a:r>
            <a:endParaRPr lang="en-US" sz="2800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75 -0.0444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2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433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7" grpId="0"/>
      <p:bldP spid="18" grpId="0" animBg="1"/>
      <p:bldP spid="18" grpId="1" animBg="1"/>
      <p:bldP spid="20" grpId="0" animBg="1"/>
      <p:bldP spid="22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0" grpId="1" animBg="1"/>
      <p:bldP spid="31" grpId="0" animBg="1"/>
      <p:bldP spid="38" grpId="0"/>
      <p:bldP spid="39" grpId="0" animBg="1"/>
      <p:bldP spid="40" grpId="0"/>
      <p:bldP spid="43" grpId="0" animBg="1"/>
      <p:bldP spid="101" grpId="0" animBg="1"/>
      <p:bldP spid="102" grpId="0" animBg="1"/>
      <p:bldP spid="102" grpId="1" animBg="1"/>
      <p:bldP spid="103" grpId="0" animBg="1"/>
      <p:bldP spid="104" grpId="0" animBg="1"/>
      <p:bldP spid="105" grpId="0" animBg="1"/>
      <p:bldP spid="106" grpId="0" animBg="1"/>
      <p:bldP spid="107" grpId="0"/>
      <p:bldP spid="109" grpId="0"/>
      <p:bldP spid="110" grpId="0"/>
      <p:bldP spid="118" grpId="0"/>
      <p:bldP spid="119" grpId="0"/>
      <p:bldP spid="120" grpId="0" animBg="1"/>
      <p:bldP spid="121" grpId="0" animBg="1"/>
      <p:bldP spid="122" grpId="0" animBg="1"/>
      <p:bldP spid="124" grpId="0" animBg="1"/>
      <p:bldP spid="125" grpId="0" animBg="1"/>
      <p:bldP spid="126" grpId="0" animBg="1"/>
      <p:bldP spid="127" grpId="0"/>
      <p:bldP spid="128" grpId="0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4" grpId="0" animBg="1"/>
      <p:bldP spid="134" grpId="1" animBg="1"/>
      <p:bldP spid="135" grpId="0" animBg="1"/>
      <p:bldP spid="135" grpId="1" animBg="1"/>
      <p:bldP spid="144" grpId="0"/>
      <p:bldP spid="145" grpId="0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9" grpId="0"/>
      <p:bldP spid="150" grpId="0" animBg="1"/>
      <p:bldP spid="190" grpId="0" animBg="1"/>
      <p:bldP spid="191" grpId="0" animBg="1"/>
      <p:bldP spid="19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4938712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 smtClean="0"/>
              <a:t>Simulator</a:t>
            </a:r>
          </a:p>
          <a:p>
            <a:pPr lvl="1"/>
            <a:r>
              <a:rPr lang="en-US" b="1" kern="0" dirty="0"/>
              <a:t> </a:t>
            </a:r>
            <a:r>
              <a:rPr lang="en-US" kern="0" dirty="0"/>
              <a:t>x86</a:t>
            </a:r>
            <a:r>
              <a:rPr lang="en-US" b="1" kern="0" dirty="0"/>
              <a:t> </a:t>
            </a:r>
            <a:r>
              <a:rPr lang="en-US" kern="0" dirty="0"/>
              <a:t>event-driven </a:t>
            </a:r>
            <a:r>
              <a:rPr lang="en-US" kern="0" dirty="0" smtClean="0"/>
              <a:t>simulator (MemSim </a:t>
            </a:r>
            <a:r>
              <a:rPr lang="en-US" i="1" kern="0" dirty="0" smtClean="0">
                <a:solidFill>
                  <a:srgbClr val="0000CC"/>
                </a:solidFill>
              </a:rPr>
              <a:t>[</a:t>
            </a:r>
            <a:r>
              <a:rPr lang="en-US" i="1" kern="0" dirty="0" err="1" smtClean="0">
                <a:solidFill>
                  <a:srgbClr val="0000CC"/>
                </a:solidFill>
              </a:rPr>
              <a:t>Seshadri</a:t>
            </a:r>
            <a:r>
              <a:rPr lang="en-US" i="1" kern="0" dirty="0" smtClean="0">
                <a:solidFill>
                  <a:srgbClr val="0000CC"/>
                </a:solidFill>
              </a:rPr>
              <a:t>+, PACT’12]</a:t>
            </a:r>
            <a:r>
              <a:rPr lang="en-US" kern="0" dirty="0" smtClean="0"/>
              <a:t>)</a:t>
            </a:r>
          </a:p>
          <a:p>
            <a:pPr lvl="1"/>
            <a:endParaRPr lang="en-US" b="1" dirty="0" smtClean="0"/>
          </a:p>
          <a:p>
            <a:r>
              <a:rPr lang="en-US" sz="3300" b="1" dirty="0" smtClean="0"/>
              <a:t>Workloads</a:t>
            </a:r>
          </a:p>
          <a:p>
            <a:pPr lvl="1"/>
            <a:r>
              <a:rPr lang="en-US" kern="0" dirty="0"/>
              <a:t>SPEC2006 benchmarks, TPC, Apache web server</a:t>
            </a:r>
          </a:p>
          <a:p>
            <a:pPr lvl="1"/>
            <a:r>
              <a:rPr lang="en-US" kern="0" dirty="0"/>
              <a:t>1 – 4 core simulations for 1 billion representative </a:t>
            </a:r>
            <a:r>
              <a:rPr lang="en-US" kern="0" dirty="0" smtClean="0"/>
              <a:t>instructions</a:t>
            </a:r>
          </a:p>
          <a:p>
            <a:pPr lvl="1"/>
            <a:endParaRPr lang="en-US" kern="0" dirty="0"/>
          </a:p>
          <a:p>
            <a:r>
              <a:rPr lang="en-US" sz="3300" b="1" kern="0" dirty="0" smtClean="0"/>
              <a:t>System Parameters</a:t>
            </a:r>
          </a:p>
          <a:p>
            <a:pPr lvl="1"/>
            <a:r>
              <a:rPr lang="en-US" kern="0" dirty="0"/>
              <a:t>L1/L2/L3 cache latencies from </a:t>
            </a:r>
            <a:r>
              <a:rPr lang="en-US" kern="0" dirty="0" smtClean="0"/>
              <a:t>CACTI</a:t>
            </a:r>
          </a:p>
          <a:p>
            <a:pPr lvl="1"/>
            <a:r>
              <a:rPr lang="en-US" kern="0" dirty="0" smtClean="0"/>
              <a:t>BDI (1-cycle decompression)</a:t>
            </a:r>
            <a:endParaRPr lang="en-US" kern="0" dirty="0" smtClean="0">
              <a:solidFill>
                <a:srgbClr val="0000CC"/>
              </a:solidFill>
            </a:endParaRPr>
          </a:p>
          <a:p>
            <a:pPr lvl="1"/>
            <a:r>
              <a:rPr lang="en-US" kern="0" dirty="0" smtClean="0"/>
              <a:t>4GHz</a:t>
            </a:r>
            <a:r>
              <a:rPr lang="en-US" kern="0" dirty="0"/>
              <a:t>, x86 in-order core, cache size </a:t>
            </a:r>
            <a:r>
              <a:rPr lang="en-US" kern="0" dirty="0" smtClean="0"/>
              <a:t>(</a:t>
            </a:r>
            <a:r>
              <a:rPr lang="en-US" b="1" kern="0" dirty="0" smtClean="0"/>
              <a:t>1MB </a:t>
            </a:r>
            <a:r>
              <a:rPr lang="en-US" b="1" kern="0" dirty="0"/>
              <a:t>- 16MB</a:t>
            </a:r>
            <a:r>
              <a:rPr lang="en-US" kern="0" dirty="0" smtClean="0"/>
              <a:t>)</a:t>
            </a:r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2286000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Comp. Ratio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4146" y="236729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1.53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36729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1.51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3505200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Decompression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0617" y="3557288"/>
            <a:ext cx="1605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1-2</a:t>
            </a:r>
            <a:r>
              <a:rPr lang="en-US" sz="2800" dirty="0" smtClean="0">
                <a:solidFill>
                  <a:schemeClr val="tx2"/>
                </a:solidFill>
              </a:rPr>
              <a:t> cycles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1873" y="355728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r>
              <a:rPr lang="en-US" sz="2800" dirty="0" smtClean="0">
                <a:solidFill>
                  <a:srgbClr val="C00000"/>
                </a:solidFill>
              </a:rPr>
              <a:t>-9 cycles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4697085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Compression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4587" y="4777289"/>
            <a:ext cx="1621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1-9 cycles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7358" y="4777289"/>
            <a:ext cx="198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3-10+ cycles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48100" y="1309058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Prior Work   vs. </a:t>
            </a:r>
            <a:r>
              <a:rPr lang="en-US" sz="3600" dirty="0"/>
              <a:t>B</a:t>
            </a:r>
            <a:r>
              <a:rPr lang="el-GR" sz="3600" dirty="0">
                <a:cs typeface="Calibri"/>
              </a:rPr>
              <a:t>Δ</a:t>
            </a:r>
            <a:r>
              <a:rPr lang="en-US" sz="3600" dirty="0" smtClean="0">
                <a:cs typeface="Calibri"/>
              </a:rPr>
              <a:t>I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762000" y="5569281"/>
            <a:ext cx="75438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 algn="ctr">
              <a:buClr>
                <a:schemeClr val="tx1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Average performance of a </a:t>
            </a:r>
            <a:r>
              <a:rPr lang="en-US" sz="2800" b="1" dirty="0" smtClean="0">
                <a:solidFill>
                  <a:schemeClr val="tx1"/>
                </a:solidFill>
              </a:rPr>
              <a:t>twice larger </a:t>
            </a:r>
            <a:r>
              <a:rPr lang="en-US" sz="2800" dirty="0" smtClean="0">
                <a:solidFill>
                  <a:schemeClr val="tx1"/>
                </a:solidFill>
              </a:rPr>
              <a:t>cache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961996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9" y="2041461"/>
            <a:ext cx="962025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193" y="3361383"/>
            <a:ext cx="1700214" cy="11480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781301" y="1800196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>
            <a:off x="2655093" y="2956316"/>
            <a:ext cx="1269207" cy="40506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5859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95859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288" y="2041461"/>
            <a:ext cx="962025" cy="105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86" y="2041461"/>
            <a:ext cx="962025" cy="10572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3924300" y="1796793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7298" y="1796793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3924300" y="2962067"/>
            <a:ext cx="0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 flipH="1">
            <a:off x="3924300" y="2962067"/>
            <a:ext cx="1142998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1" y="4689446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54865" y="1034793"/>
            <a:ext cx="1753838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Processor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287110" y="2216507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Cache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54865" y="3592487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22169" y="3233396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19538" y="4320224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4864" y="4822796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Disk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2836427" y="4822796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620844" y="609600"/>
            <a:ext cx="345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1. Cache Compression</a:t>
            </a:r>
            <a:endParaRPr lang="en-US" sz="2800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628296" y="1813316"/>
            <a:ext cx="345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</a:t>
            </a:r>
            <a:r>
              <a:rPr lang="en-US" sz="2800" dirty="0" smtClean="0"/>
              <a:t>. Compression and Cache Replacement</a:t>
            </a:r>
            <a:endParaRPr lang="en-US" sz="28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175963" y="3344449"/>
            <a:ext cx="3921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3</a:t>
            </a:r>
            <a:r>
              <a:rPr lang="en-US" sz="2800" dirty="0" smtClean="0"/>
              <a:t>. Memory Compression</a:t>
            </a:r>
            <a:endParaRPr lang="en-US" sz="28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175963" y="4516499"/>
            <a:ext cx="3921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4. Bandwidth Compression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2154633" y="1696892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52" name="Rectangle 51"/>
          <p:cNvSpPr/>
          <p:nvPr/>
        </p:nvSpPr>
        <p:spPr>
          <a:xfrm>
            <a:off x="3258920" y="1641098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56" name="Rectangle 55"/>
          <p:cNvSpPr/>
          <p:nvPr/>
        </p:nvSpPr>
        <p:spPr>
          <a:xfrm>
            <a:off x="4429146" y="1641097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18" name="Rounded Rectangle 17"/>
          <p:cNvSpPr/>
          <p:nvPr/>
        </p:nvSpPr>
        <p:spPr>
          <a:xfrm>
            <a:off x="5598534" y="1973114"/>
            <a:ext cx="3393066" cy="914400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Compression and Cache Replacement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19800" y="774716"/>
            <a:ext cx="2514600" cy="977892"/>
            <a:chOff x="6019800" y="774716"/>
            <a:chExt cx="2514600" cy="977892"/>
          </a:xfrm>
        </p:grpSpPr>
        <p:sp>
          <p:nvSpPr>
            <p:cNvPr id="6" name="Rectangle 5"/>
            <p:cNvSpPr/>
            <p:nvPr/>
          </p:nvSpPr>
          <p:spPr>
            <a:xfrm>
              <a:off x="6019800" y="880849"/>
              <a:ext cx="1212585" cy="87175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600" dirty="0" smtClean="0">
                  <a:solidFill>
                    <a:srgbClr val="565F6A"/>
                  </a:solidFill>
                  <a:latin typeface="Tw Cen MT Condensed Extra Bold" panose="020B0803020202020204" pitchFamily="34" charset="0"/>
                </a:rPr>
                <a:t>HPCA 2015</a:t>
              </a:r>
              <a:endParaRPr lang="en-US" sz="3600" dirty="0">
                <a:solidFill>
                  <a:srgbClr val="565F6A"/>
                </a:solidFill>
                <a:latin typeface="Tw Cen MT Condensed Extra Bold" panose="020B0803020202020204" pitchFamily="34" charset="0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543800" y="774716"/>
              <a:ext cx="990600" cy="9778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200" y="880849"/>
              <a:ext cx="685800" cy="719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0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FLZLsAwyEm8/VWe5Q8hAoQI/AAAAAAAAANw/2e742Hl_xNg/s1600/entreprises-classiques-traditionnels-startups-technologie-web-internet-sumo-g%25C3%25A9ant-enf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70" y="3311255"/>
            <a:ext cx="4084849" cy="27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are the mighty fallen: a young boy watches a Sumo wrestler fall, Beijing, 2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66" y="3312606"/>
            <a:ext cx="4111625" cy="27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Management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only about </a:t>
            </a:r>
            <a:r>
              <a:rPr lang="en-US" b="1" dirty="0" smtClean="0"/>
              <a:t>size</a:t>
            </a:r>
          </a:p>
          <a:p>
            <a:pPr lvl="1"/>
            <a:r>
              <a:rPr lang="en-US" dirty="0" smtClean="0"/>
              <a:t>Cache </a:t>
            </a:r>
            <a:r>
              <a:rPr lang="en-US" b="1" dirty="0" smtClean="0">
                <a:solidFill>
                  <a:srgbClr val="0000FF"/>
                </a:solidFill>
              </a:rPr>
              <a:t>management policies </a:t>
            </a:r>
            <a:r>
              <a:rPr lang="en-US" dirty="0" smtClean="0"/>
              <a:t>are important</a:t>
            </a:r>
          </a:p>
          <a:p>
            <a:pPr lvl="1"/>
            <a:r>
              <a:rPr lang="en-US" b="1" dirty="0" smtClean="0"/>
              <a:t>Insertion, promotion and eviction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Belady’s</a:t>
            </a:r>
            <a:r>
              <a:rPr lang="en-US" b="1" dirty="0" smtClean="0"/>
              <a:t> OPT </a:t>
            </a:r>
            <a:r>
              <a:rPr lang="en-US" dirty="0" smtClean="0"/>
              <a:t>Replacement</a:t>
            </a:r>
          </a:p>
          <a:p>
            <a:pPr lvl="1"/>
            <a:r>
              <a:rPr lang="en-US" dirty="0" smtClean="0"/>
              <a:t>Optimal for fixed-size caches </a:t>
            </a:r>
            <a:r>
              <a:rPr lang="en-US" b="1" dirty="0" smtClean="0"/>
              <a:t>fixed-size</a:t>
            </a:r>
            <a:r>
              <a:rPr lang="en-US" dirty="0" smtClean="0"/>
              <a:t> blocks </a:t>
            </a:r>
          </a:p>
          <a:p>
            <a:pPr lvl="1"/>
            <a:r>
              <a:rPr lang="en-US" dirty="0" smtClean="0"/>
              <a:t>Assumes perfect future knowledge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138237" y="5868966"/>
            <a:ext cx="4631357" cy="3154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2304270" y="5871701"/>
            <a:ext cx="1166033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334405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Cache: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38237" y="5871701"/>
            <a:ext cx="1166033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 smtClean="0">
                <a:solidFill>
                  <a:prstClr val="white"/>
                </a:solidFill>
              </a:rPr>
              <a:t>X</a:t>
            </a:r>
            <a:endParaRPr lang="en-US" sz="2400" b="1" kern="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69443" y="5871701"/>
            <a:ext cx="1166033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Z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14302" y="5387711"/>
            <a:ext cx="1959104" cy="2867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X  A  Y  B  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5292206"/>
            <a:ext cx="204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Access stream</a:t>
            </a:r>
            <a:r>
              <a:rPr lang="en-US" sz="2100" b="1" i="1" dirty="0"/>
              <a:t>: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03561" y="5871701"/>
            <a:ext cx="1166033" cy="342900"/>
          </a:xfrm>
          <a:prstGeom prst="round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775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4" grpId="0" animBg="1"/>
      <p:bldP spid="15" grpId="0" animBg="1"/>
      <p:bldP spid="16" grpId="0" animBg="1"/>
      <p:bldP spid="18" grpId="0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Block Size Can Indicate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84" y="1367546"/>
            <a:ext cx="8229600" cy="14398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Sometimes there is a </a:t>
            </a:r>
            <a:r>
              <a:rPr lang="en-US" sz="2800" b="1" dirty="0" smtClean="0"/>
              <a:t>relation</a:t>
            </a:r>
            <a:r>
              <a:rPr lang="en-US" sz="2800" dirty="0" smtClean="0"/>
              <a:t> between the </a:t>
            </a:r>
            <a:r>
              <a:rPr lang="en-US" sz="2800" b="1" dirty="0" smtClean="0"/>
              <a:t>compressed block size </a:t>
            </a:r>
            <a:r>
              <a:rPr lang="en-US" sz="2800" dirty="0" smtClean="0"/>
              <a:t>and </a:t>
            </a:r>
            <a:r>
              <a:rPr lang="en-US" sz="2800" b="1" dirty="0" smtClean="0"/>
              <a:t>reuse</a:t>
            </a:r>
            <a:r>
              <a:rPr lang="en-US" sz="2800" dirty="0" smtClean="0"/>
              <a:t>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86200" y="2516040"/>
            <a:ext cx="1981200" cy="643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ompressed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896560"/>
            <a:ext cx="1752600" cy="830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d</a:t>
            </a:r>
            <a:r>
              <a:rPr lang="en-US" sz="2400" b="1" dirty="0" smtClean="0">
                <a:solidFill>
                  <a:srgbClr val="0000CC"/>
                </a:solidFill>
              </a:rPr>
              <a:t>ata structure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4535905"/>
            <a:ext cx="8229600" cy="2055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This relation can be </a:t>
            </a:r>
            <a:r>
              <a:rPr lang="en-US" sz="3000" b="1" dirty="0" smtClean="0"/>
              <a:t>detected</a:t>
            </a:r>
            <a:r>
              <a:rPr lang="en-US" sz="3000" dirty="0" smtClean="0"/>
              <a:t> through the compressed block size</a:t>
            </a:r>
          </a:p>
          <a:p>
            <a:r>
              <a:rPr lang="en-US" sz="3000" b="1" dirty="0" smtClean="0"/>
              <a:t>Minimal </a:t>
            </a:r>
            <a:r>
              <a:rPr lang="en-US" sz="3000" dirty="0" smtClean="0"/>
              <a:t>overhead to track this relation (compressed block information is a part of design)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22" name="Straight Arrow Connector 21"/>
          <p:cNvCxnSpPr>
            <a:stCxn id="6" idx="3"/>
            <a:endCxn id="5" idx="1"/>
          </p:cNvCxnSpPr>
          <p:nvPr/>
        </p:nvCxnSpPr>
        <p:spPr>
          <a:xfrm flipV="1">
            <a:off x="3124200" y="2837906"/>
            <a:ext cx="762000" cy="473786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86200" y="3740734"/>
            <a:ext cx="1981200" cy="765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euse distance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6" idx="3"/>
            <a:endCxn id="25" idx="1"/>
          </p:cNvCxnSpPr>
          <p:nvPr/>
        </p:nvCxnSpPr>
        <p:spPr>
          <a:xfrm>
            <a:off x="3124200" y="3311692"/>
            <a:ext cx="762000" cy="811620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25" idx="0"/>
          </p:cNvCxnSpPr>
          <p:nvPr/>
        </p:nvCxnSpPr>
        <p:spPr>
          <a:xfrm>
            <a:off x="4876800" y="3159772"/>
            <a:ext cx="0" cy="5809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5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 to Support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int</a:t>
            </a:r>
            <a:r>
              <a:rPr lang="en-US" dirty="0"/>
              <a:t> A[N]; </a:t>
            </a:r>
            <a:r>
              <a:rPr lang="en-US" dirty="0" smtClean="0"/>
              <a:t>                </a:t>
            </a:r>
            <a:r>
              <a:rPr lang="en-US" sz="2600" dirty="0" smtClean="0">
                <a:latin typeface="Cambria" panose="02040503050406030204" pitchFamily="18" charset="0"/>
                <a:cs typeface="Arial" panose="020B0604020202020204" pitchFamily="34" charset="0"/>
              </a:rPr>
              <a:t>// </a:t>
            </a:r>
            <a:r>
              <a:rPr lang="en-US" sz="2600" dirty="0">
                <a:latin typeface="Cambria" panose="02040503050406030204" pitchFamily="18" charset="0"/>
                <a:cs typeface="Arial" panose="020B0604020202020204" pitchFamily="34" charset="0"/>
              </a:rPr>
              <a:t>small indices: </a:t>
            </a:r>
            <a:r>
              <a:rPr lang="en-US" sz="2600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compressible</a:t>
            </a:r>
            <a:endParaRPr lang="en-US" sz="2600" b="1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double</a:t>
            </a:r>
            <a:r>
              <a:rPr lang="fr-FR" dirty="0"/>
              <a:t> B[16]; </a:t>
            </a:r>
            <a:r>
              <a:rPr lang="fr-FR" dirty="0" smtClean="0"/>
              <a:t>      </a:t>
            </a:r>
            <a:r>
              <a:rPr lang="fr-FR" sz="2600" dirty="0" smtClean="0">
                <a:latin typeface="Cambria" panose="02040503050406030204" pitchFamily="18" charset="0"/>
              </a:rPr>
              <a:t>// </a:t>
            </a:r>
            <a:r>
              <a:rPr lang="fr-FR" sz="2600" dirty="0">
                <a:latin typeface="Cambria" panose="02040503050406030204" pitchFamily="18" charset="0"/>
              </a:rPr>
              <a:t>FP coefficients: </a:t>
            </a:r>
            <a:r>
              <a:rPr lang="fr-FR" sz="2600" b="1" dirty="0">
                <a:solidFill>
                  <a:srgbClr val="0000CC"/>
                </a:solidFill>
                <a:latin typeface="Cambria" panose="02040503050406030204" pitchFamily="18" charset="0"/>
              </a:rPr>
              <a:t>incompressible</a:t>
            </a:r>
          </a:p>
          <a:p>
            <a:pPr marL="0" indent="0">
              <a:buNone/>
            </a:pPr>
            <a:r>
              <a:rPr lang="nn-NO" dirty="0" smtClean="0">
                <a:solidFill>
                  <a:srgbClr val="0000CC"/>
                </a:solidFill>
              </a:rPr>
              <a:t>for</a:t>
            </a:r>
            <a:r>
              <a:rPr lang="nn-NO" dirty="0" smtClean="0"/>
              <a:t> </a:t>
            </a:r>
            <a:r>
              <a:rPr lang="nn-NO" dirty="0"/>
              <a:t>(int i=0; i&lt;N; i++)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</a:t>
            </a:r>
            <a:r>
              <a:rPr lang="en-US" dirty="0" err="1" smtClean="0">
                <a:solidFill>
                  <a:srgbClr val="00B050"/>
                </a:solidFill>
              </a:rPr>
              <a:t>int</a:t>
            </a:r>
            <a:r>
              <a:rPr lang="en-US" dirty="0" smtClean="0"/>
              <a:t> </a:t>
            </a:r>
            <a:r>
              <a:rPr lang="en-US" dirty="0" err="1" smtClean="0"/>
              <a:t>idx</a:t>
            </a:r>
            <a:r>
              <a:rPr lang="en-US" dirty="0" smtClean="0"/>
              <a:t> </a:t>
            </a:r>
            <a:r>
              <a:rPr lang="en-US" dirty="0"/>
              <a:t>= A[</a:t>
            </a:r>
            <a:r>
              <a:rPr lang="en-US" dirty="0" err="1"/>
              <a:t>i</a:t>
            </a:r>
            <a:r>
              <a:rPr lang="en-US" dirty="0" smtClean="0"/>
              <a:t>];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0000CC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j=0; j&lt;N; j++) {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pl-PL" dirty="0" smtClean="0"/>
              <a:t>sum </a:t>
            </a:r>
            <a:r>
              <a:rPr lang="pl-PL" dirty="0"/>
              <a:t>+= B[(</a:t>
            </a:r>
            <a:r>
              <a:rPr lang="pl-PL" dirty="0" smtClean="0"/>
              <a:t>i</a:t>
            </a:r>
            <a:r>
              <a:rPr lang="en-US" dirty="0" smtClean="0"/>
              <a:t>dx</a:t>
            </a:r>
            <a:r>
              <a:rPr lang="pl-PL" dirty="0" smtClean="0"/>
              <a:t>+j</a:t>
            </a:r>
            <a:r>
              <a:rPr lang="pl-PL" dirty="0"/>
              <a:t>)%16</a:t>
            </a:r>
            <a:r>
              <a:rPr lang="pl-PL" dirty="0" smtClean="0"/>
              <a:t>];</a:t>
            </a:r>
            <a:endParaRPr lang="pl-PL" dirty="0"/>
          </a:p>
          <a:p>
            <a:pPr marL="0" indent="0">
              <a:buNone/>
            </a:pPr>
            <a:r>
              <a:rPr lang="en-US" dirty="0" smtClean="0"/>
              <a:t>     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53640" y="3261350"/>
            <a:ext cx="762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276600" y="3489950"/>
            <a:ext cx="1309006" cy="9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85606" y="3248323"/>
            <a:ext cx="3798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ong reuse, compressible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6150" y="4305015"/>
            <a:ext cx="2383049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37673" y="4792779"/>
            <a:ext cx="1" cy="404018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53640" y="5205799"/>
            <a:ext cx="420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short reuse, incompressible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1000" y="5847433"/>
            <a:ext cx="8118895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Compressed size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can be an indicator of reuse distance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78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 animBg="1"/>
      <p:bldP spid="16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16" y="123531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Block Size Can Indicate Reuse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13" name="Picture 12" descr="bzip2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" y="1379570"/>
            <a:ext cx="9071700" cy="33942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6600" y="4860364"/>
            <a:ext cx="3078449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2800" b="1" dirty="0"/>
              <a:t>Block size, bytes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2716" y="5507035"/>
            <a:ext cx="8534400" cy="8366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Different sizes have different dominant reuse distances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76800" y="1366868"/>
            <a:ext cx="533400" cy="1129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36506" y="4190999"/>
            <a:ext cx="906894" cy="38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vs.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49365"/>
            <a:ext cx="8534400" cy="3934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Data movement is very costly</a:t>
            </a:r>
            <a:endParaRPr lang="en-US" dirty="0"/>
          </a:p>
          <a:p>
            <a:pPr lvl="1"/>
            <a:r>
              <a:rPr lang="en-US" dirty="0" smtClean="0"/>
              <a:t>Integer operation: </a:t>
            </a:r>
            <a:r>
              <a:rPr lang="en-US" b="1" dirty="0" smtClean="0">
                <a:solidFill>
                  <a:srgbClr val="0033CC"/>
                </a:solidFill>
              </a:rPr>
              <a:t>~1 </a:t>
            </a:r>
            <a:r>
              <a:rPr lang="en-US" b="1" dirty="0" err="1" smtClean="0">
                <a:solidFill>
                  <a:srgbClr val="0033CC"/>
                </a:solidFill>
              </a:rPr>
              <a:t>pJ</a:t>
            </a:r>
            <a:endParaRPr lang="en-US" b="1" dirty="0" smtClean="0">
              <a:solidFill>
                <a:srgbClr val="0033CC"/>
              </a:solidFill>
            </a:endParaRPr>
          </a:p>
          <a:p>
            <a:pPr lvl="1"/>
            <a:r>
              <a:rPr lang="en-US" dirty="0" smtClean="0"/>
              <a:t>Floating operation: </a:t>
            </a:r>
            <a:r>
              <a:rPr lang="en-US" b="1" dirty="0" smtClean="0">
                <a:solidFill>
                  <a:srgbClr val="0033CC"/>
                </a:solidFill>
              </a:rPr>
              <a:t>~20 </a:t>
            </a:r>
            <a:r>
              <a:rPr lang="en-US" b="1" dirty="0" err="1" smtClean="0">
                <a:solidFill>
                  <a:srgbClr val="0033CC"/>
                </a:solidFill>
              </a:rPr>
              <a:t>pJ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</a:p>
          <a:p>
            <a:pPr lvl="1"/>
            <a:r>
              <a:rPr lang="en-US" dirty="0" smtClean="0"/>
              <a:t>Low-power memory access: </a:t>
            </a:r>
            <a:r>
              <a:rPr lang="en-US" b="1" dirty="0" smtClean="0">
                <a:solidFill>
                  <a:srgbClr val="FF0000"/>
                </a:solidFill>
              </a:rPr>
              <a:t>~1200 </a:t>
            </a:r>
            <a:r>
              <a:rPr lang="en-US" b="1" dirty="0" err="1" smtClean="0">
                <a:solidFill>
                  <a:srgbClr val="FF0000"/>
                </a:solidFill>
              </a:rPr>
              <a:t>pJ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Implications</a:t>
            </a:r>
            <a:endParaRPr lang="en-US" b="1" dirty="0"/>
          </a:p>
          <a:p>
            <a:pPr marL="857250" lvl="1" indent="-457200"/>
            <a:r>
              <a:rPr lang="en-US" b="1" dirty="0" smtClean="0"/>
              <a:t>½ bandwidth </a:t>
            </a:r>
            <a:r>
              <a:rPr lang="en-US" dirty="0" smtClean="0"/>
              <a:t>of modern mobile phone memory </a:t>
            </a:r>
            <a:r>
              <a:rPr lang="en-US" b="1" dirty="0" smtClean="0"/>
              <a:t>exceeds power budget</a:t>
            </a:r>
          </a:p>
          <a:p>
            <a:pPr marL="857250" lvl="1" indent="-457200"/>
            <a:r>
              <a:rPr lang="en-US" dirty="0" smtClean="0"/>
              <a:t>Transfer</a:t>
            </a:r>
            <a:r>
              <a:rPr lang="en-US" b="1" dirty="0" smtClean="0"/>
              <a:t> less </a:t>
            </a:r>
            <a:r>
              <a:rPr lang="en-US" dirty="0" smtClean="0"/>
              <a:t>or keep data </a:t>
            </a:r>
            <a:r>
              <a:rPr lang="en-US" b="1" dirty="0" smtClean="0"/>
              <a:t>near processing units</a:t>
            </a:r>
          </a:p>
          <a:p>
            <a:pPr marL="857250" lvl="1" indent="-457200"/>
            <a:endParaRPr lang="en-US" dirty="0" smtClean="0"/>
          </a:p>
          <a:p>
            <a:pPr marL="857250" lvl="1" indent="-4572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444" y="1390767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Modern memory systems are </a:t>
            </a:r>
            <a:r>
              <a:rPr lang="en-US" sz="3200" b="1" i="1" dirty="0">
                <a:solidFill>
                  <a:srgbClr val="0070C0"/>
                </a:solidFill>
              </a:rPr>
              <a:t>b</a:t>
            </a:r>
            <a:r>
              <a:rPr lang="en-US" sz="3200" b="1" i="1" dirty="0" smtClean="0">
                <a:solidFill>
                  <a:srgbClr val="0070C0"/>
                </a:solidFill>
              </a:rPr>
              <a:t>andwidth </a:t>
            </a:r>
            <a:r>
              <a:rPr lang="en-US" sz="3200" b="1" i="1" dirty="0">
                <a:solidFill>
                  <a:srgbClr val="0070C0"/>
                </a:solidFill>
              </a:rPr>
              <a:t>c</a:t>
            </a:r>
            <a:r>
              <a:rPr lang="en-US" sz="3200" b="1" i="1" dirty="0" smtClean="0">
                <a:solidFill>
                  <a:srgbClr val="0070C0"/>
                </a:solidFill>
              </a:rPr>
              <a:t>onstrained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69667"/>
            <a:ext cx="1905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2716" y="5507035"/>
            <a:ext cx="8566484" cy="87488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benefits are on-par with cache compression -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2X additional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increase in capacity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Compression-Aware Management Policies (CAMP)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606745"/>
            <a:ext cx="7086600" cy="30480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60674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CAMP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5029200" y="2452653"/>
            <a:ext cx="2438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MVE: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Minimal-Value Eviction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5623" y="2452654"/>
            <a:ext cx="2545080" cy="1676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SIP: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Size-based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Insertion Policy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2937" y="5220059"/>
            <a:ext cx="5486403" cy="1161857"/>
            <a:chOff x="1898071" y="3088213"/>
            <a:chExt cx="4426529" cy="1549141"/>
          </a:xfrm>
        </p:grpSpPr>
        <p:sp>
          <p:nvSpPr>
            <p:cNvPr id="11" name="TextBox 10"/>
            <p:cNvSpPr txBox="1"/>
            <p:nvPr/>
          </p:nvSpPr>
          <p:spPr>
            <a:xfrm>
              <a:off x="1898071" y="3405339"/>
              <a:ext cx="4426528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Value </a:t>
              </a:r>
              <a:r>
                <a:rPr lang="en-US" sz="2800" b="1" dirty="0" smtClean="0"/>
                <a:t>    =  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2102" y="3088213"/>
              <a:ext cx="3012498" cy="154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Probability of reuse</a:t>
              </a:r>
            </a:p>
            <a:p>
              <a:endParaRPr lang="en-US" sz="1350" b="1" dirty="0"/>
            </a:p>
            <a:p>
              <a:pPr algn="ctr"/>
              <a:r>
                <a:rPr lang="en-US" sz="2000" b="1" dirty="0" smtClean="0"/>
                <a:t>   </a:t>
              </a:r>
              <a:r>
                <a:rPr lang="en-US" sz="2800" b="1" dirty="0" smtClean="0"/>
                <a:t>Compressed </a:t>
              </a:r>
              <a:r>
                <a:rPr lang="en-US" sz="2800" b="1" dirty="0"/>
                <a:t>block size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58020" y="3799411"/>
              <a:ext cx="2631836" cy="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>
            <a:off x="4443369" y="4743450"/>
            <a:ext cx="1981200" cy="6537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ompressed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block size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40142" y="5220059"/>
            <a:ext cx="1752600" cy="8302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d</a:t>
            </a:r>
            <a:r>
              <a:rPr lang="en-US" sz="2400" b="1" dirty="0" smtClean="0">
                <a:solidFill>
                  <a:srgbClr val="0000CC"/>
                </a:solidFill>
              </a:rPr>
              <a:t>ata structure</a:t>
            </a:r>
            <a:endParaRPr lang="en-US" sz="2400" b="1" dirty="0">
              <a:solidFill>
                <a:srgbClr val="0000CC"/>
              </a:solidFill>
            </a:endParaRPr>
          </a:p>
        </p:txBody>
      </p:sp>
      <p:cxnSp>
        <p:nvCxnSpPr>
          <p:cNvPr id="23" name="Straight Arrow Connector 22"/>
          <p:cNvCxnSpPr>
            <a:stCxn id="22" idx="3"/>
            <a:endCxn id="21" idx="1"/>
          </p:cNvCxnSpPr>
          <p:nvPr/>
        </p:nvCxnSpPr>
        <p:spPr>
          <a:xfrm flipV="1">
            <a:off x="3692742" y="5070322"/>
            <a:ext cx="750627" cy="564869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443369" y="5930745"/>
            <a:ext cx="1981200" cy="765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euse distance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>
            <a:off x="3692742" y="5635191"/>
            <a:ext cx="750627" cy="678132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2"/>
            <a:endCxn id="24" idx="0"/>
          </p:cNvCxnSpPr>
          <p:nvPr/>
        </p:nvCxnSpPr>
        <p:spPr>
          <a:xfrm>
            <a:off x="5433969" y="5397193"/>
            <a:ext cx="0" cy="5335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30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6" grpId="0"/>
      <p:bldP spid="7" grpId="0" animBg="1"/>
      <p:bldP spid="7" grpId="1" animBg="1"/>
      <p:bldP spid="8" grpId="0" animBg="1"/>
      <p:bldP spid="8" grpId="1" uiExpand="1" build="allAtOnce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09369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9" y="2173162"/>
            <a:ext cx="962025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193" y="3493084"/>
            <a:ext cx="1700214" cy="11480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781301" y="1931897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>
            <a:off x="2655093" y="3088017"/>
            <a:ext cx="1269207" cy="40506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9029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09029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288" y="2173162"/>
            <a:ext cx="962025" cy="105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86" y="2173162"/>
            <a:ext cx="962025" cy="10572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3924300" y="1928494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7298" y="1928494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3924300" y="3093768"/>
            <a:ext cx="0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 flipH="1">
            <a:off x="3924300" y="3093768"/>
            <a:ext cx="1142998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1" y="482114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54865" y="1166494"/>
            <a:ext cx="1753838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Processor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287110" y="2348208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Cache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54865" y="3724188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22169" y="3365097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19538" y="4451925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4864" y="4954497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Disk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2836427" y="4954497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620844" y="741301"/>
            <a:ext cx="345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1. Cache Compression</a:t>
            </a:r>
            <a:endParaRPr lang="en-US" sz="2800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628296" y="1945017"/>
            <a:ext cx="345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</a:t>
            </a:r>
            <a:r>
              <a:rPr lang="en-US" sz="2800" dirty="0" smtClean="0"/>
              <a:t>. Compression and Cache Replacement</a:t>
            </a:r>
            <a:endParaRPr lang="en-US" sz="28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175963" y="3476150"/>
            <a:ext cx="3921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3</a:t>
            </a:r>
            <a:r>
              <a:rPr lang="en-US" sz="2800" dirty="0" smtClean="0"/>
              <a:t>. Memory Compression</a:t>
            </a:r>
            <a:endParaRPr lang="en-US" sz="28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175963" y="4648200"/>
            <a:ext cx="3921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4. Bandwidth Compression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2154633" y="1828593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52" name="Rectangle 51"/>
          <p:cNvSpPr/>
          <p:nvPr/>
        </p:nvSpPr>
        <p:spPr>
          <a:xfrm>
            <a:off x="3258920" y="1772799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56" name="Rectangle 55"/>
          <p:cNvSpPr/>
          <p:nvPr/>
        </p:nvSpPr>
        <p:spPr>
          <a:xfrm>
            <a:off x="4429146" y="1772798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18" name="Rounded Rectangle 17"/>
          <p:cNvSpPr/>
          <p:nvPr/>
        </p:nvSpPr>
        <p:spPr>
          <a:xfrm>
            <a:off x="5101930" y="3609888"/>
            <a:ext cx="3893681" cy="914400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720182" y="3241128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17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  <p:bldP spid="48" grpId="0"/>
      <p:bldP spid="18" grpId="0" animBg="1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Main Memory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6907" y="774716"/>
            <a:ext cx="2587493" cy="977892"/>
            <a:chOff x="5946907" y="774716"/>
            <a:chExt cx="2587493" cy="977892"/>
          </a:xfrm>
        </p:grpSpPr>
        <p:sp>
          <p:nvSpPr>
            <p:cNvPr id="6" name="Rectangle 5"/>
            <p:cNvSpPr/>
            <p:nvPr/>
          </p:nvSpPr>
          <p:spPr>
            <a:xfrm>
              <a:off x="5946907" y="827782"/>
              <a:ext cx="1212585" cy="87175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600" dirty="0" smtClean="0">
                  <a:solidFill>
                    <a:srgbClr val="565F6A"/>
                  </a:solidFill>
                  <a:latin typeface="Tw Cen MT Condensed Extra Bold" panose="020B0803020202020204" pitchFamily="34" charset="0"/>
                </a:rPr>
                <a:t>MICRO 2013</a:t>
              </a:r>
              <a:endParaRPr lang="en-US" sz="3600" dirty="0">
                <a:solidFill>
                  <a:srgbClr val="565F6A"/>
                </a:solidFill>
                <a:latin typeface="Tw Cen MT Condensed Extra Bold" panose="020B0803020202020204" pitchFamily="34" charset="0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543800" y="774716"/>
              <a:ext cx="990600" cy="9778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200" y="877372"/>
              <a:ext cx="685800" cy="738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4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" y="152400"/>
            <a:ext cx="8991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Challenges in Main Memory Compression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Address Computation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Mapping and </a:t>
            </a:r>
            <a:r>
              <a:rPr lang="en-US" sz="3600" dirty="0" smtClean="0"/>
              <a:t>Fragmentation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6776529" y="4908675"/>
            <a:ext cx="13080" cy="69094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6" idx="0"/>
          </p:cNvCxnSpPr>
          <p:nvPr/>
        </p:nvCxnSpPr>
        <p:spPr>
          <a:xfrm>
            <a:off x="4642002" y="4673864"/>
            <a:ext cx="6417" cy="82078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1" idx="0"/>
          </p:cNvCxnSpPr>
          <p:nvPr/>
        </p:nvCxnSpPr>
        <p:spPr>
          <a:xfrm flipH="1">
            <a:off x="3564251" y="4690440"/>
            <a:ext cx="15948" cy="82078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39550" y="4673864"/>
            <a:ext cx="15948" cy="82078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08192" y="2477977"/>
            <a:ext cx="3393" cy="97292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50252" y="2286000"/>
            <a:ext cx="1058779" cy="5675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L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0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3914249" y="2286000"/>
            <a:ext cx="1058779" cy="5649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L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1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4975449" y="2286001"/>
            <a:ext cx="1058779" cy="5701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L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2</a:t>
            </a: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6042287" y="2286000"/>
            <a:ext cx="1918308" cy="5630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. . 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56227" y="2286000"/>
            <a:ext cx="1058779" cy="5630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L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N-1</a:t>
            </a:r>
            <a:endParaRPr lang="en-US" sz="2400" i="1" dirty="0"/>
          </a:p>
        </p:txBody>
      </p:sp>
      <p:cxnSp>
        <p:nvCxnSpPr>
          <p:cNvPr id="11" name="Elbow Connector 10"/>
          <p:cNvCxnSpPr>
            <a:stCxn id="6" idx="0"/>
          </p:cNvCxnSpPr>
          <p:nvPr/>
        </p:nvCxnSpPr>
        <p:spPr>
          <a:xfrm rot="5400000" flipH="1" flipV="1">
            <a:off x="3746663" y="1357529"/>
            <a:ext cx="561451" cy="1295492"/>
          </a:xfrm>
          <a:prstGeom prst="bentConnector2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135" y="1493716"/>
            <a:ext cx="229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Cache Line (64B)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70" y="3220068"/>
            <a:ext cx="246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Address Offset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45452" y="3257550"/>
            <a:ext cx="66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36051" y="3276600"/>
            <a:ext cx="76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64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17125" y="3238500"/>
            <a:ext cx="106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128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32575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(N-1)*64</a:t>
            </a:r>
            <a:endParaRPr lang="en-US" sz="2400" dirty="0"/>
          </a:p>
        </p:txBody>
      </p:sp>
      <p:cxnSp>
        <p:nvCxnSpPr>
          <p:cNvPr id="19" name="Straight Connector 18"/>
          <p:cNvCxnSpPr>
            <a:stCxn id="13" idx="1"/>
          </p:cNvCxnSpPr>
          <p:nvPr/>
        </p:nvCxnSpPr>
        <p:spPr>
          <a:xfrm>
            <a:off x="2864429" y="2571556"/>
            <a:ext cx="8202" cy="82219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74992" y="2468452"/>
            <a:ext cx="3393" cy="97292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958981" y="2458927"/>
            <a:ext cx="3393" cy="97292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45310" y="4495800"/>
            <a:ext cx="724879" cy="5948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L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0</a:t>
            </a:r>
            <a:endParaRPr lang="en-US" sz="2400" i="1" dirty="0"/>
          </a:p>
        </p:txBody>
      </p:sp>
      <p:sp>
        <p:nvSpPr>
          <p:cNvPr id="24" name="Rectangle 23"/>
          <p:cNvSpPr/>
          <p:nvPr/>
        </p:nvSpPr>
        <p:spPr>
          <a:xfrm>
            <a:off x="3576807" y="4495800"/>
            <a:ext cx="1058779" cy="5922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L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1</a:t>
            </a:r>
            <a:endParaRPr lang="en-US" sz="2400" i="1" dirty="0"/>
          </a:p>
        </p:txBody>
      </p:sp>
      <p:sp>
        <p:nvSpPr>
          <p:cNvPr id="25" name="Rectangle 24"/>
          <p:cNvSpPr/>
          <p:nvPr/>
        </p:nvSpPr>
        <p:spPr>
          <a:xfrm>
            <a:off x="4650845" y="4495800"/>
            <a:ext cx="629392" cy="5974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L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2</a:t>
            </a:r>
            <a:endParaRPr lang="en-US" sz="2400" i="1" dirty="0"/>
          </a:p>
        </p:txBody>
      </p:sp>
      <p:sp>
        <p:nvSpPr>
          <p:cNvPr id="26" name="Rectangle 25"/>
          <p:cNvSpPr/>
          <p:nvPr/>
        </p:nvSpPr>
        <p:spPr>
          <a:xfrm>
            <a:off x="5292113" y="4495799"/>
            <a:ext cx="1472540" cy="5903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. . 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64650" y="4495800"/>
            <a:ext cx="985653" cy="5903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L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N-1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98193" y="4311884"/>
            <a:ext cx="2747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Compressed Page 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36592" y="5494649"/>
            <a:ext cx="66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261430" y="5511225"/>
            <a:ext cx="60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?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5598" y="5494649"/>
            <a:ext cx="60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?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4909" y="5481935"/>
            <a:ext cx="60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?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59487" y="4495800"/>
            <a:ext cx="4902691" cy="60142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98193" y="5481935"/>
            <a:ext cx="2447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Address Offset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73170" y="2123182"/>
            <a:ext cx="3124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Uncompressed Page </a:t>
            </a:r>
            <a:endParaRPr lang="en-US" sz="3200" b="1" dirty="0"/>
          </a:p>
        </p:txBody>
      </p:sp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15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Address Computation</a:t>
            </a:r>
            <a:endParaRPr lang="en-US" dirty="0"/>
          </a:p>
        </p:txBody>
      </p:sp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9618" y="6324600"/>
            <a:ext cx="2133600" cy="365125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64429" y="2286000"/>
            <a:ext cx="6148789" cy="571111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168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5" grpId="0"/>
      <p:bldP spid="16" grpId="0"/>
      <p:bldP spid="17" grpId="0"/>
      <p:bldP spid="18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0" grpId="0"/>
      <p:bldP spid="31" grpId="0"/>
      <p:bldP spid="36" grpId="0"/>
      <p:bldP spid="37" grpId="0"/>
      <p:bldP spid="38" grpId="0" animBg="1"/>
      <p:bldP spid="72" grpId="0"/>
      <p:bldP spid="73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15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Mapping and Fragmentation</a:t>
            </a:r>
            <a:endParaRPr lang="en-US" dirty="0"/>
          </a:p>
        </p:txBody>
      </p:sp>
      <p:sp>
        <p:nvSpPr>
          <p:cNvPr id="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426" y="6324600"/>
            <a:ext cx="2133600" cy="365125"/>
          </a:xfrm>
        </p:spPr>
        <p:txBody>
          <a:bodyPr/>
          <a:lstStyle/>
          <a:p>
            <a:fld id="{323594FA-E141-4234-AE05-360401972BE7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7200" y="2640093"/>
            <a:ext cx="71426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388266" y="2393343"/>
            <a:ext cx="1669775" cy="5247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1" name="Rectangle 40"/>
          <p:cNvSpPr/>
          <p:nvPr/>
        </p:nvSpPr>
        <p:spPr>
          <a:xfrm>
            <a:off x="3051422" y="2393343"/>
            <a:ext cx="1669775" cy="5247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2" name="Rectangle 41"/>
          <p:cNvSpPr/>
          <p:nvPr/>
        </p:nvSpPr>
        <p:spPr>
          <a:xfrm>
            <a:off x="4722463" y="2393343"/>
            <a:ext cx="1669775" cy="5247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879384" y="1337706"/>
            <a:ext cx="2687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Virtual Page </a:t>
            </a:r>
          </a:p>
          <a:p>
            <a:pPr algn="ctr"/>
            <a:r>
              <a:rPr lang="en-US" sz="3200" dirty="0" smtClean="0"/>
              <a:t>(4KB) </a:t>
            </a:r>
            <a:endParaRPr lang="en-US" sz="32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57200" y="4789722"/>
            <a:ext cx="71426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456977" y="4541641"/>
            <a:ext cx="981423" cy="524786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6" name="Rectangle 45"/>
          <p:cNvSpPr/>
          <p:nvPr/>
        </p:nvSpPr>
        <p:spPr>
          <a:xfrm>
            <a:off x="3072686" y="4542972"/>
            <a:ext cx="508714" cy="524786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7" name="Rectangle 46"/>
          <p:cNvSpPr/>
          <p:nvPr/>
        </p:nvSpPr>
        <p:spPr>
          <a:xfrm>
            <a:off x="4739421" y="4544303"/>
            <a:ext cx="1356579" cy="524786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69712" y="5218782"/>
            <a:ext cx="32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Physical Page 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b="1" i="1" dirty="0" smtClean="0"/>
              <a:t>? </a:t>
            </a:r>
            <a:r>
              <a:rPr lang="en-US" sz="3200" dirty="0"/>
              <a:t>K</a:t>
            </a:r>
            <a:r>
              <a:rPr lang="en-US" sz="3200" dirty="0" smtClean="0"/>
              <a:t>B) </a:t>
            </a:r>
            <a:endParaRPr lang="en-US" sz="3200" dirty="0"/>
          </a:p>
        </p:txBody>
      </p:sp>
      <p:cxnSp>
        <p:nvCxnSpPr>
          <p:cNvPr id="49" name="Straight Arrow Connector 48"/>
          <p:cNvCxnSpPr>
            <a:stCxn id="40" idx="2"/>
            <a:endCxn id="45" idx="0"/>
          </p:cNvCxnSpPr>
          <p:nvPr/>
        </p:nvCxnSpPr>
        <p:spPr>
          <a:xfrm flipH="1">
            <a:off x="1947689" y="2918129"/>
            <a:ext cx="275465" cy="162351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2"/>
            <a:endCxn id="46" idx="0"/>
          </p:cNvCxnSpPr>
          <p:nvPr/>
        </p:nvCxnSpPr>
        <p:spPr>
          <a:xfrm flipH="1">
            <a:off x="3327043" y="2918129"/>
            <a:ext cx="2230308" cy="1624843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2"/>
            <a:endCxn id="47" idx="0"/>
          </p:cNvCxnSpPr>
          <p:nvPr/>
        </p:nvCxnSpPr>
        <p:spPr>
          <a:xfrm>
            <a:off x="3886310" y="2918129"/>
            <a:ext cx="1531401" cy="1626174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4016743" y="4779445"/>
            <a:ext cx="345057" cy="983412"/>
          </a:xfrm>
          <a:custGeom>
            <a:avLst/>
            <a:gdLst>
              <a:gd name="connsiteX0" fmla="*/ 376686 w 566467"/>
              <a:gd name="connsiteY0" fmla="*/ 0 h 1000664"/>
              <a:gd name="connsiteX1" fmla="*/ 31630 w 566467"/>
              <a:gd name="connsiteY1" fmla="*/ 586596 h 1000664"/>
              <a:gd name="connsiteX2" fmla="*/ 566467 w 566467"/>
              <a:gd name="connsiteY2" fmla="*/ 1000664 h 1000664"/>
              <a:gd name="connsiteX3" fmla="*/ 566467 w 566467"/>
              <a:gd name="connsiteY3" fmla="*/ 1000664 h 10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67" h="1000664">
                <a:moveTo>
                  <a:pt x="376686" y="0"/>
                </a:moveTo>
                <a:cubicBezTo>
                  <a:pt x="188343" y="209909"/>
                  <a:pt x="0" y="419819"/>
                  <a:pt x="31630" y="586596"/>
                </a:cubicBezTo>
                <a:cubicBezTo>
                  <a:pt x="63260" y="753373"/>
                  <a:pt x="566467" y="1000664"/>
                  <a:pt x="566467" y="1000664"/>
                </a:cubicBezTo>
                <a:lnTo>
                  <a:pt x="566467" y="1000664"/>
                </a:lnTo>
              </a:path>
            </a:pathLst>
          </a:custGeom>
          <a:ln w="25400">
            <a:prstDash val="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852178" y="4788071"/>
            <a:ext cx="1697966" cy="1076864"/>
          </a:xfrm>
          <a:custGeom>
            <a:avLst/>
            <a:gdLst>
              <a:gd name="connsiteX0" fmla="*/ 0 w 1697966"/>
              <a:gd name="connsiteY0" fmla="*/ 0 h 1076864"/>
              <a:gd name="connsiteX1" fmla="*/ 638355 w 1697966"/>
              <a:gd name="connsiteY1" fmla="*/ 767751 h 1076864"/>
              <a:gd name="connsiteX2" fmla="*/ 1552755 w 1697966"/>
              <a:gd name="connsiteY2" fmla="*/ 1026543 h 1076864"/>
              <a:gd name="connsiteX3" fmla="*/ 1509623 w 1697966"/>
              <a:gd name="connsiteY3" fmla="*/ 1069675 h 1076864"/>
              <a:gd name="connsiteX4" fmla="*/ 1570008 w 1697966"/>
              <a:gd name="connsiteY4" fmla="*/ 1017917 h 10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966" h="1076864">
                <a:moveTo>
                  <a:pt x="0" y="0"/>
                </a:moveTo>
                <a:cubicBezTo>
                  <a:pt x="189781" y="298330"/>
                  <a:pt x="379563" y="596661"/>
                  <a:pt x="638355" y="767751"/>
                </a:cubicBezTo>
                <a:cubicBezTo>
                  <a:pt x="897147" y="938841"/>
                  <a:pt x="1407544" y="976222"/>
                  <a:pt x="1552755" y="1026543"/>
                </a:cubicBezTo>
                <a:cubicBezTo>
                  <a:pt x="1697966" y="1076864"/>
                  <a:pt x="1506748" y="1071113"/>
                  <a:pt x="1509623" y="1069675"/>
                </a:cubicBezTo>
                <a:cubicBezTo>
                  <a:pt x="1512499" y="1068237"/>
                  <a:pt x="1541253" y="1043077"/>
                  <a:pt x="1570008" y="1017917"/>
                </a:cubicBezTo>
              </a:path>
            </a:pathLst>
          </a:cu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783734" y="5603325"/>
            <a:ext cx="34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Fragmentation</a:t>
            </a:r>
            <a:endParaRPr lang="en-US" sz="2800" b="1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7543800" y="2101484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Virtual </a:t>
            </a:r>
          </a:p>
          <a:p>
            <a:pPr algn="ctr"/>
            <a:r>
              <a:rPr lang="en-US" sz="3200" b="1" dirty="0" smtClean="0"/>
              <a:t>Address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543800" y="42672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Physical </a:t>
            </a:r>
          </a:p>
          <a:p>
            <a:pPr algn="ctr"/>
            <a:r>
              <a:rPr lang="en-US" sz="3200" b="1" dirty="0" smtClean="0"/>
              <a:t>Address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3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/>
      <p:bldP spid="45" grpId="0" animBg="1"/>
      <p:bldP spid="46" grpId="0" animBg="1"/>
      <p:bldP spid="47" grpId="0" animBg="1"/>
      <p:bldP spid="48" grpId="0"/>
      <p:bldP spid="52" grpId="0" animBg="1"/>
      <p:bldP spid="53" grpId="0" animBg="1"/>
      <p:bldP spid="54" grpId="0"/>
      <p:bldP spid="58" grpId="0"/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280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Shortcomings of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36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29372"/>
              </p:ext>
            </p:extLst>
          </p:nvPr>
        </p:nvGraphicFramePr>
        <p:xfrm>
          <a:off x="152400" y="990600"/>
          <a:ext cx="8915399" cy="5381696"/>
        </p:xfrm>
        <a:graphic>
          <a:graphicData uri="http://schemas.openxmlformats.org/drawingml/2006/table">
            <a:tbl>
              <a:tblPr firstRow="1" bandRow="1"/>
              <a:tblGrid>
                <a:gridCol w="2014615"/>
                <a:gridCol w="1901262"/>
                <a:gridCol w="1229390"/>
                <a:gridCol w="2142653"/>
                <a:gridCol w="1627479"/>
              </a:tblGrid>
              <a:tr h="1172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Compression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Mechanisms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Ratio</a:t>
                      </a:r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Address Comp.</a:t>
                      </a:r>
                    </a:p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Decompression Latency</a:t>
                      </a:r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Complexity and Cost</a:t>
                      </a: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57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MXT</a:t>
                      </a:r>
                    </a:p>
                    <a:p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[IBM J.R.D. ’01]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540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59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86400" y="2667000"/>
            <a:ext cx="1828800" cy="56104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64 cycles</a:t>
            </a:r>
          </a:p>
        </p:txBody>
      </p:sp>
    </p:spTree>
    <p:extLst>
      <p:ext uri="{BB962C8B-B14F-4D97-AF65-F5344CB8AC3E}">
        <p14:creationId xmlns:p14="http://schemas.microsoft.com/office/powerpoint/2010/main" val="17191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280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Shortcomings of Prior 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37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40304"/>
              </p:ext>
            </p:extLst>
          </p:nvPr>
        </p:nvGraphicFramePr>
        <p:xfrm>
          <a:off x="152400" y="990600"/>
          <a:ext cx="8915399" cy="5381696"/>
        </p:xfrm>
        <a:graphic>
          <a:graphicData uri="http://schemas.openxmlformats.org/drawingml/2006/table">
            <a:tbl>
              <a:tblPr firstRow="1" bandRow="1"/>
              <a:tblGrid>
                <a:gridCol w="2014615"/>
                <a:gridCol w="1901262"/>
                <a:gridCol w="1229390"/>
                <a:gridCol w="2142653"/>
                <a:gridCol w="1627479"/>
              </a:tblGrid>
              <a:tr h="1172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Compression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Mechanisms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Ratio</a:t>
                      </a:r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Address Comp.</a:t>
                      </a:r>
                    </a:p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Decompression Latency</a:t>
                      </a:r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Complexity and</a:t>
                      </a:r>
                      <a:r>
                        <a:rPr lang="en-US" sz="2400" baseline="0" dirty="0" smtClean="0"/>
                        <a:t> Cost</a:t>
                      </a:r>
                      <a:endParaRPr lang="en-US" sz="2400" dirty="0" smtClean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57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MXT</a:t>
                      </a:r>
                    </a:p>
                    <a:p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[IBM J.R.D. ’01]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540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Robust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Main Memory Compression 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[ISCA’05]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009900"/>
                        </a:solidFill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FF0000"/>
                        </a:solidFill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FF0000"/>
                        </a:solidFill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59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10200" y="4267200"/>
            <a:ext cx="1828800" cy="56104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159B55"/>
                </a:solidFill>
              </a:rPr>
              <a:t>5 </a:t>
            </a:r>
            <a:r>
              <a:rPr lang="en-US" sz="2800" b="1" dirty="0">
                <a:solidFill>
                  <a:srgbClr val="159B55"/>
                </a:solidFill>
              </a:rPr>
              <a:t>cycles</a:t>
            </a:r>
          </a:p>
        </p:txBody>
      </p:sp>
    </p:spTree>
    <p:extLst>
      <p:ext uri="{BB962C8B-B14F-4D97-AF65-F5344CB8AC3E}">
        <p14:creationId xmlns:p14="http://schemas.microsoft.com/office/powerpoint/2010/main" val="21660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4280"/>
            <a:ext cx="8610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Shortcomings of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38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53937"/>
              </p:ext>
            </p:extLst>
          </p:nvPr>
        </p:nvGraphicFramePr>
        <p:xfrm>
          <a:off x="152400" y="990600"/>
          <a:ext cx="8915399" cy="5381696"/>
        </p:xfrm>
        <a:graphic>
          <a:graphicData uri="http://schemas.openxmlformats.org/drawingml/2006/table">
            <a:tbl>
              <a:tblPr firstRow="1" bandRow="1"/>
              <a:tblGrid>
                <a:gridCol w="2014615"/>
                <a:gridCol w="1901262"/>
                <a:gridCol w="1229390"/>
                <a:gridCol w="2142653"/>
                <a:gridCol w="1627479"/>
              </a:tblGrid>
              <a:tr h="1172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Compression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Mechanisms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Compression</a:t>
                      </a:r>
                    </a:p>
                    <a:p>
                      <a:r>
                        <a:rPr lang="en-US" sz="2400" dirty="0" smtClean="0"/>
                        <a:t>Ratio</a:t>
                      </a:r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Address Comp.</a:t>
                      </a:r>
                    </a:p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Decompression Latency</a:t>
                      </a:r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/>
                        <a:t>Complexity</a:t>
                      </a:r>
                      <a:r>
                        <a:rPr lang="en-US" sz="2400" baseline="0" dirty="0" smtClean="0"/>
                        <a:t> and Cost</a:t>
                      </a:r>
                      <a:endParaRPr lang="en-US" sz="2400" dirty="0" smtClean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1057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IBM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MXT</a:t>
                      </a:r>
                    </a:p>
                    <a:p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[IBM J.R.D. ’01]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540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Robust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Main Memory Compression 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[ISCA’05]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009900"/>
                        </a:solidFill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FF0000"/>
                        </a:solidFill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FF0000"/>
                        </a:solidFill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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5954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Linearly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</a:rPr>
                        <a:t> Compressed Pages:</a:t>
                      </a:r>
                      <a:endParaRPr lang="en-US" sz="24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Our Proposal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009900"/>
                        </a:solidFill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rgbClr val="009900"/>
                        </a:solidFill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marT="45712" marB="45712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4000" dirty="0" smtClean="0">
                        <a:solidFill>
                          <a:srgbClr val="009900"/>
                        </a:solidFill>
                        <a:sym typeface="Wingdings"/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4000" dirty="0" smtClean="0">
                        <a:solidFill>
                          <a:srgbClr val="009900"/>
                        </a:solidFill>
                        <a:sym typeface="Wingdings"/>
                      </a:endParaRPr>
                    </a:p>
                    <a:p>
                      <a:pPr algn="ctr"/>
                      <a:r>
                        <a:rPr lang="en-US" sz="4000" dirty="0" smtClean="0">
                          <a:solidFill>
                            <a:srgbClr val="009900"/>
                          </a:solidFill>
                          <a:sym typeface="Wingdings"/>
                        </a:rPr>
                        <a:t></a:t>
                      </a:r>
                      <a:endParaRPr lang="en-US" sz="4000" dirty="0"/>
                    </a:p>
                  </a:txBody>
                  <a:tcPr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2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75632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Linearly Compressed Pages (LCP): Key Idea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32" name="Rectangle 31"/>
          <p:cNvSpPr/>
          <p:nvPr/>
        </p:nvSpPr>
        <p:spPr>
          <a:xfrm>
            <a:off x="380998" y="3809999"/>
            <a:ext cx="2717180" cy="634906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126561" y="2667000"/>
            <a:ext cx="5826939" cy="11430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6" idx="1"/>
          </p:cNvCxnSpPr>
          <p:nvPr/>
        </p:nvCxnSpPr>
        <p:spPr>
          <a:xfrm>
            <a:off x="386697" y="2368244"/>
            <a:ext cx="16263" cy="174655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80998" y="2071464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36" name="Rectangle 35"/>
          <p:cNvSpPr/>
          <p:nvPr/>
        </p:nvSpPr>
        <p:spPr>
          <a:xfrm>
            <a:off x="386697" y="2071464"/>
            <a:ext cx="8566803" cy="5935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37" name="Rectangle 36"/>
          <p:cNvSpPr/>
          <p:nvPr/>
        </p:nvSpPr>
        <p:spPr>
          <a:xfrm>
            <a:off x="1743074" y="2071464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38" name="Rectangle 37"/>
          <p:cNvSpPr/>
          <p:nvPr/>
        </p:nvSpPr>
        <p:spPr>
          <a:xfrm>
            <a:off x="3096049" y="2071464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39" name="Rectangle 38"/>
          <p:cNvSpPr/>
          <p:nvPr/>
        </p:nvSpPr>
        <p:spPr>
          <a:xfrm>
            <a:off x="4448599" y="2071464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40" name="Rectangle 39"/>
          <p:cNvSpPr/>
          <p:nvPr/>
        </p:nvSpPr>
        <p:spPr>
          <a:xfrm>
            <a:off x="5800408" y="2071464"/>
            <a:ext cx="1838643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. . .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2656" y="3822653"/>
            <a:ext cx="342898" cy="6095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3" name="Rectangle 42"/>
          <p:cNvSpPr/>
          <p:nvPr/>
        </p:nvSpPr>
        <p:spPr>
          <a:xfrm>
            <a:off x="1383254" y="3815475"/>
            <a:ext cx="1400173" cy="6239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. . .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554" y="3814408"/>
            <a:ext cx="304800" cy="626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5" name="Rectangle 44"/>
          <p:cNvSpPr/>
          <p:nvPr/>
        </p:nvSpPr>
        <p:spPr>
          <a:xfrm>
            <a:off x="1040354" y="3815476"/>
            <a:ext cx="342900" cy="6239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7" name="Rectangle 46"/>
          <p:cNvSpPr/>
          <p:nvPr/>
        </p:nvSpPr>
        <p:spPr>
          <a:xfrm>
            <a:off x="2783427" y="3822652"/>
            <a:ext cx="304800" cy="609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166042" y="3105201"/>
            <a:ext cx="449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4:1</a:t>
            </a:r>
            <a:r>
              <a:rPr lang="en-US" sz="2800" dirty="0" smtClean="0"/>
              <a:t> Compression</a:t>
            </a:r>
            <a:endParaRPr lang="en-US" sz="28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751878" y="4419601"/>
            <a:ext cx="0" cy="60605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639051" y="2071464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438523" y="1295400"/>
            <a:ext cx="595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Uncompressed Page (4KB: 64*</a:t>
            </a:r>
            <a:r>
              <a:rPr lang="en-US" sz="2800" b="1" dirty="0" smtClean="0"/>
              <a:t>64B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324970" y="5035667"/>
            <a:ext cx="285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Compressed Data </a:t>
            </a:r>
          </a:p>
          <a:p>
            <a:r>
              <a:rPr lang="en-US" sz="2800" dirty="0" smtClean="0"/>
              <a:t>(1KB) </a:t>
            </a:r>
            <a:endParaRPr lang="en-US" sz="2800" dirty="0"/>
          </a:p>
        </p:txBody>
      </p:sp>
      <p:sp>
        <p:nvSpPr>
          <p:cNvPr id="104" name="Rectangle 103"/>
          <p:cNvSpPr/>
          <p:nvPr/>
        </p:nvSpPr>
        <p:spPr>
          <a:xfrm>
            <a:off x="380998" y="3822652"/>
            <a:ext cx="2723601" cy="609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1" name="Rounded Rectangle 40"/>
          <p:cNvSpPr/>
          <p:nvPr/>
        </p:nvSpPr>
        <p:spPr>
          <a:xfrm>
            <a:off x="3352800" y="5174487"/>
            <a:ext cx="5600700" cy="13644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9900"/>
                </a:solidFill>
                <a:sym typeface="Wingdings"/>
              </a:rPr>
              <a:t> </a:t>
            </a:r>
            <a:r>
              <a:rPr lang="en-US" sz="2800" dirty="0" smtClean="0">
                <a:solidFill>
                  <a:schemeClr val="tx1"/>
                </a:solidFill>
              </a:rPr>
              <a:t>LCP effectively solves challenge 1: </a:t>
            </a:r>
            <a:r>
              <a:rPr lang="en-US" sz="2800" b="1" dirty="0" smtClean="0">
                <a:solidFill>
                  <a:schemeClr val="tx1"/>
                </a:solidFill>
              </a:rPr>
              <a:t>address computation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52800" y="3712191"/>
            <a:ext cx="5569714" cy="13644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LCP sacrifices some compression ratio in favor of </a:t>
            </a:r>
            <a:r>
              <a:rPr lang="en-US" sz="2800" b="1" dirty="0" smtClean="0">
                <a:solidFill>
                  <a:schemeClr val="tx1"/>
                </a:solidFill>
              </a:rPr>
              <a:t>design simplicity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54" grpId="0"/>
      <p:bldP spid="70" grpId="0" animBg="1"/>
      <p:bldP spid="86" grpId="0"/>
      <p:bldP spid="88" grpId="0"/>
      <p:bldP spid="104" grpId="0" animBg="1"/>
      <p:bldP spid="4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209799" y="1417638"/>
            <a:ext cx="3436033" cy="513556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Compression across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76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9" y="2755865"/>
            <a:ext cx="962025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193" y="4075787"/>
            <a:ext cx="1700214" cy="11480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781301" y="2514600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>
            <a:off x="2655093" y="3670720"/>
            <a:ext cx="1269207" cy="40506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299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7299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288" y="2755865"/>
            <a:ext cx="962025" cy="105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86" y="2755865"/>
            <a:ext cx="962025" cy="10572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3924300" y="2511197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7298" y="2511197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3924300" y="3676471"/>
            <a:ext cx="0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 flipH="1">
            <a:off x="3924300" y="3676471"/>
            <a:ext cx="1142998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1" y="54038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54865" y="1749197"/>
            <a:ext cx="1753838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Processor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287110" y="2930911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Cache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54865" y="4306891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19538" y="3947800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19538" y="5034628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4864" y="5537200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Disk</a:t>
            </a:r>
            <a:endParaRPr lang="en-US" sz="2800" b="1" dirty="0"/>
          </a:p>
        </p:txBody>
      </p:sp>
      <p:pic>
        <p:nvPicPr>
          <p:cNvPr id="1026" name="Picture 2" descr="https://encrypted-tbn0.gstatic.com/images?q=tbn:ANd9GcQtw1Y2IxPiYjwCIAtGs2wgT3yPUg1iFGs0Z5O5FIy6ErUDW8qSX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21" y="3351413"/>
            <a:ext cx="1268012" cy="12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6314605" y="4545821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Network</a:t>
            </a:r>
            <a:endParaRPr lang="en-US" sz="2800" b="1" dirty="0"/>
          </a:p>
        </p:txBody>
      </p:sp>
      <p:cxnSp>
        <p:nvCxnSpPr>
          <p:cNvPr id="39" name="Straight Connector 38"/>
          <p:cNvCxnSpPr>
            <a:stCxn id="36" idx="3"/>
          </p:cNvCxnSpPr>
          <p:nvPr/>
        </p:nvCxnSpPr>
        <p:spPr>
          <a:xfrm>
            <a:off x="5645832" y="3985419"/>
            <a:ext cx="1017024" cy="0"/>
          </a:xfrm>
          <a:prstGeom prst="line">
            <a:avLst/>
          </a:prstGeom>
          <a:ln w="101600" cmpd="sng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668358" y="4473222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64" name="Rectangle 63"/>
          <p:cNvSpPr/>
          <p:nvPr/>
        </p:nvSpPr>
        <p:spPr>
          <a:xfrm>
            <a:off x="2836427" y="5537200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63" name="Rectangle 62"/>
          <p:cNvSpPr/>
          <p:nvPr/>
        </p:nvSpPr>
        <p:spPr>
          <a:xfrm>
            <a:off x="2450338" y="4293096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/>
          </a:p>
        </p:txBody>
      </p:sp>
      <p:sp>
        <p:nvSpPr>
          <p:cNvPr id="66" name="Rectangle 65"/>
          <p:cNvSpPr/>
          <p:nvPr/>
        </p:nvSpPr>
        <p:spPr>
          <a:xfrm>
            <a:off x="2066925" y="2358580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/>
          </a:p>
        </p:txBody>
      </p:sp>
      <p:sp>
        <p:nvSpPr>
          <p:cNvPr id="67" name="Rectangle 66"/>
          <p:cNvSpPr/>
          <p:nvPr/>
        </p:nvSpPr>
        <p:spPr>
          <a:xfrm>
            <a:off x="4283862" y="2373369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/>
          </a:p>
        </p:txBody>
      </p:sp>
      <p:sp>
        <p:nvSpPr>
          <p:cNvPr id="68" name="Rectangle 67"/>
          <p:cNvSpPr/>
          <p:nvPr/>
        </p:nvSpPr>
        <p:spPr>
          <a:xfrm>
            <a:off x="3140865" y="2366340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37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5" grpId="0" animBg="1"/>
      <p:bldP spid="35" grpId="1" animBg="1"/>
      <p:bldP spid="38" grpId="0" animBg="1"/>
      <p:bldP spid="38" grpId="1" animBg="1"/>
      <p:bldP spid="52" grpId="0"/>
      <p:bldP spid="64" grpId="0"/>
      <p:bldP spid="63" grpId="0"/>
      <p:bldP spid="66" grpId="0"/>
      <p:bldP spid="67" grpId="0"/>
      <p:bldP spid="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75632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LCP: Key Idea (2)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32" name="Rectangle 31"/>
          <p:cNvSpPr/>
          <p:nvPr/>
        </p:nvSpPr>
        <p:spPr>
          <a:xfrm>
            <a:off x="430754" y="3809999"/>
            <a:ext cx="2667424" cy="634906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cxnSp>
        <p:nvCxnSpPr>
          <p:cNvPr id="33" name="Straight Connector 32"/>
          <p:cNvCxnSpPr>
            <a:endCxn id="46" idx="0"/>
          </p:cNvCxnSpPr>
          <p:nvPr/>
        </p:nvCxnSpPr>
        <p:spPr>
          <a:xfrm flipH="1">
            <a:off x="3126561" y="2667000"/>
            <a:ext cx="5826939" cy="114300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6" idx="1"/>
            <a:endCxn id="46" idx="1"/>
          </p:cNvCxnSpPr>
          <p:nvPr/>
        </p:nvCxnSpPr>
        <p:spPr>
          <a:xfrm>
            <a:off x="386697" y="2369513"/>
            <a:ext cx="16263" cy="1745287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80998" y="2073441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36" name="Rectangle 35"/>
          <p:cNvSpPr/>
          <p:nvPr/>
        </p:nvSpPr>
        <p:spPr>
          <a:xfrm>
            <a:off x="386697" y="2072733"/>
            <a:ext cx="8566803" cy="59355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37" name="Rectangle 36"/>
          <p:cNvSpPr/>
          <p:nvPr/>
        </p:nvSpPr>
        <p:spPr>
          <a:xfrm>
            <a:off x="1743074" y="2073441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38" name="Rectangle 37"/>
          <p:cNvSpPr/>
          <p:nvPr/>
        </p:nvSpPr>
        <p:spPr>
          <a:xfrm>
            <a:off x="3096049" y="2071466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39" name="Rectangle 38"/>
          <p:cNvSpPr/>
          <p:nvPr/>
        </p:nvSpPr>
        <p:spPr>
          <a:xfrm>
            <a:off x="4448599" y="2071466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40" name="Rectangle 39"/>
          <p:cNvSpPr/>
          <p:nvPr/>
        </p:nvSpPr>
        <p:spPr>
          <a:xfrm>
            <a:off x="5800408" y="2069487"/>
            <a:ext cx="1838643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. . .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2656" y="3810000"/>
            <a:ext cx="342898" cy="6095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3" name="Rectangle 42"/>
          <p:cNvSpPr/>
          <p:nvPr/>
        </p:nvSpPr>
        <p:spPr>
          <a:xfrm>
            <a:off x="1383254" y="3809999"/>
            <a:ext cx="1400173" cy="6239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. . .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554" y="3810000"/>
            <a:ext cx="304800" cy="6260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5" name="Rectangle 44"/>
          <p:cNvSpPr/>
          <p:nvPr/>
        </p:nvSpPr>
        <p:spPr>
          <a:xfrm>
            <a:off x="1040354" y="3809999"/>
            <a:ext cx="342900" cy="6239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7" name="Rectangle 46"/>
          <p:cNvSpPr/>
          <p:nvPr/>
        </p:nvSpPr>
        <p:spPr>
          <a:xfrm>
            <a:off x="2783427" y="3810000"/>
            <a:ext cx="304800" cy="609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48" name="Rectangle 47"/>
          <p:cNvSpPr/>
          <p:nvPr/>
        </p:nvSpPr>
        <p:spPr>
          <a:xfrm>
            <a:off x="3098178" y="3809999"/>
            <a:ext cx="1352549" cy="60960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7A37"/>
                </a:solidFill>
              </a:rPr>
              <a:t>M</a:t>
            </a:r>
            <a:endParaRPr lang="en-US" sz="3200" i="1" dirty="0">
              <a:solidFill>
                <a:srgbClr val="007A37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50729" y="3809999"/>
            <a:ext cx="1400174" cy="6096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E</a:t>
            </a:r>
            <a:endParaRPr lang="en-US" sz="3200" i="1" dirty="0">
              <a:solidFill>
                <a:srgbClr val="C00000"/>
              </a:solidFill>
            </a:endParaRPr>
          </a:p>
        </p:txBody>
      </p:sp>
      <p:cxnSp>
        <p:nvCxnSpPr>
          <p:cNvPr id="50" name="Shape 196"/>
          <p:cNvCxnSpPr>
            <a:stCxn id="48" idx="2"/>
          </p:cNvCxnSpPr>
          <p:nvPr/>
        </p:nvCxnSpPr>
        <p:spPr>
          <a:xfrm rot="16200000" flipH="1">
            <a:off x="3802204" y="4391849"/>
            <a:ext cx="801322" cy="856824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53130" y="4821822"/>
            <a:ext cx="2395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A37"/>
                </a:solidFill>
              </a:rPr>
              <a:t>Metadata</a:t>
            </a:r>
            <a:r>
              <a:rPr lang="en-US" sz="2400" dirty="0" smtClean="0"/>
              <a:t> (64B): </a:t>
            </a:r>
          </a:p>
          <a:p>
            <a:r>
              <a:rPr lang="en-US" sz="2400" b="1" i="1" dirty="0" smtClean="0"/>
              <a:t>? </a:t>
            </a:r>
            <a:r>
              <a:rPr lang="en-US" sz="2400" dirty="0" smtClean="0"/>
              <a:t>(compressible)</a:t>
            </a:r>
            <a:endParaRPr lang="en-US" sz="24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6644144" y="3637745"/>
            <a:ext cx="1647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Exception</a:t>
            </a:r>
          </a:p>
          <a:p>
            <a:pPr algn="ctr"/>
            <a:r>
              <a:rPr lang="en-US" sz="2800" dirty="0" smtClean="0"/>
              <a:t>Storage</a:t>
            </a:r>
            <a:endParaRPr lang="en-US" sz="2800" dirty="0"/>
          </a:p>
        </p:txBody>
      </p:sp>
      <p:sp>
        <p:nvSpPr>
          <p:cNvPr id="54" name="TextBox 53"/>
          <p:cNvSpPr txBox="1"/>
          <p:nvPr/>
        </p:nvSpPr>
        <p:spPr>
          <a:xfrm>
            <a:off x="166042" y="3105201"/>
            <a:ext cx="449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4:1</a:t>
            </a:r>
            <a:r>
              <a:rPr lang="en-US" sz="2800" dirty="0" smtClean="0"/>
              <a:t> Compression</a:t>
            </a:r>
            <a:endParaRPr lang="en-US" sz="28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751878" y="4419601"/>
            <a:ext cx="0" cy="60605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639051" y="2069487"/>
            <a:ext cx="1352549" cy="5935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64B</a:t>
            </a:r>
            <a:endParaRPr lang="en-US" sz="2800" i="1" dirty="0"/>
          </a:p>
        </p:txBody>
      </p:sp>
      <p:sp>
        <p:nvSpPr>
          <p:cNvPr id="46" name="Rectangle 45"/>
          <p:cNvSpPr/>
          <p:nvPr/>
        </p:nvSpPr>
        <p:spPr>
          <a:xfrm>
            <a:off x="402960" y="3810000"/>
            <a:ext cx="5447202" cy="609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86" name="TextBox 85"/>
          <p:cNvSpPr txBox="1"/>
          <p:nvPr/>
        </p:nvSpPr>
        <p:spPr>
          <a:xfrm>
            <a:off x="438523" y="1295400"/>
            <a:ext cx="595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Uncompressed Page (4KB: 64*</a:t>
            </a:r>
            <a:r>
              <a:rPr lang="en-US" sz="2800" b="1" dirty="0" smtClean="0"/>
              <a:t>64B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324970" y="5035667"/>
            <a:ext cx="285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Compressed Data </a:t>
            </a:r>
          </a:p>
          <a:p>
            <a:r>
              <a:rPr lang="en-US" sz="2800" dirty="0" smtClean="0"/>
              <a:t>(1KB) </a:t>
            </a:r>
            <a:endParaRPr lang="en-US" sz="2800" dirty="0"/>
          </a:p>
        </p:txBody>
      </p:sp>
      <p:cxnSp>
        <p:nvCxnSpPr>
          <p:cNvPr id="96" name="Straight Arrow Connector 95"/>
          <p:cNvCxnSpPr>
            <a:stCxn id="46" idx="3"/>
            <a:endCxn id="52" idx="1"/>
          </p:cNvCxnSpPr>
          <p:nvPr/>
        </p:nvCxnSpPr>
        <p:spPr>
          <a:xfrm flipV="1">
            <a:off x="5850162" y="4114799"/>
            <a:ext cx="793982" cy="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80998" y="3810000"/>
            <a:ext cx="2723601" cy="609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105" name="Rectangle 104"/>
          <p:cNvSpPr/>
          <p:nvPr/>
        </p:nvSpPr>
        <p:spPr>
          <a:xfrm>
            <a:off x="3074676" y="3809998"/>
            <a:ext cx="1373922" cy="609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25904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1" grpId="0"/>
      <p:bldP spid="52" grpId="0"/>
      <p:bldP spid="54" grpId="0"/>
      <p:bldP spid="70" grpId="0" animBg="1"/>
      <p:bldP spid="46" grpId="0" animBg="1"/>
      <p:bldP spid="86" grpId="0"/>
      <p:bldP spid="88" grpId="0"/>
      <p:bldP spid="104" grpId="0" animBg="1"/>
      <p:bldP spid="10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12" y="228600"/>
            <a:ext cx="8229600" cy="1143000"/>
          </a:xfrm>
        </p:spPr>
        <p:txBody>
          <a:bodyPr/>
          <a:lstStyle/>
          <a:p>
            <a:r>
              <a:rPr lang="en-US" dirty="0" smtClean="0"/>
              <a:t>LCP Framework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4867" y="1162700"/>
            <a:ext cx="8341933" cy="4441210"/>
          </a:xfrm>
          <a:prstGeom prst="rect">
            <a:avLst/>
          </a:prstGeom>
          <a:noFill/>
        </p:spPr>
        <p:txBody>
          <a:bodyPr wrap="square" lIns="106674" tIns="53337" rIns="106674" bIns="53337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Page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</a:rPr>
              <a:t>Table entry 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extension</a:t>
            </a:r>
          </a:p>
          <a:p>
            <a:pPr lvl="1"/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compression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type and size </a:t>
            </a:r>
            <a:endParaRPr lang="en-US" sz="2800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OS support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multiple page sizes</a:t>
            </a:r>
          </a:p>
          <a:p>
            <a:pPr lvl="1"/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</a:rPr>
              <a:t>memory pools (512B, 1KB, 2KB, 4KB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Handling 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uncompressible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data </a:t>
            </a: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Hardware support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emory  controller logic</a:t>
            </a:r>
          </a:p>
          <a:p>
            <a:pPr lvl="1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etadata</a:t>
            </a:r>
            <a:r>
              <a:rPr lang="ru-RU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MD) cache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1397" y="1806034"/>
            <a:ext cx="398153" cy="26364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1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806035"/>
            <a:ext cx="2114550" cy="261299"/>
          </a:xfrm>
          <a:prstGeom prst="rect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i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6516808" y="1398662"/>
            <a:ext cx="70884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100" b="0" i="1" dirty="0"/>
              <a:t>PTE</a:t>
            </a:r>
          </a:p>
        </p:txBody>
      </p:sp>
    </p:spTree>
    <p:extLst>
      <p:ext uri="{BB962C8B-B14F-4D97-AF65-F5344CB8AC3E}">
        <p14:creationId xmlns:p14="http://schemas.microsoft.com/office/powerpoint/2010/main" val="13312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Memory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cxnSp>
        <p:nvCxnSpPr>
          <p:cNvPr id="5" name="Elbow Connector 4"/>
          <p:cNvCxnSpPr>
            <a:cxnSpLocks noChangeShapeType="1"/>
          </p:cNvCxnSpPr>
          <p:nvPr/>
        </p:nvCxnSpPr>
        <p:spPr bwMode="auto">
          <a:xfrm>
            <a:off x="2752725" y="3168650"/>
            <a:ext cx="773113" cy="452438"/>
          </a:xfrm>
          <a:prstGeom prst="bentConnector3">
            <a:avLst>
              <a:gd name="adj1" fmla="val 100009"/>
            </a:avLst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Elbow Connector 5"/>
          <p:cNvCxnSpPr>
            <a:cxnSpLocks noChangeShapeType="1"/>
          </p:cNvCxnSpPr>
          <p:nvPr/>
        </p:nvCxnSpPr>
        <p:spPr bwMode="auto">
          <a:xfrm flipV="1">
            <a:off x="2740025" y="2135188"/>
            <a:ext cx="700088" cy="458787"/>
          </a:xfrm>
          <a:prstGeom prst="bentConnector3">
            <a:avLst>
              <a:gd name="adj1" fmla="val 100231"/>
            </a:avLst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" name="Rectangle 6"/>
          <p:cNvSpPr/>
          <p:nvPr/>
        </p:nvSpPr>
        <p:spPr>
          <a:xfrm>
            <a:off x="2046288" y="2882900"/>
            <a:ext cx="698500" cy="581025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-250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5175" y="2297113"/>
            <a:ext cx="752475" cy="593725"/>
          </a:xfrm>
          <a:prstGeom prst="rect">
            <a:avLst/>
          </a:prstGeom>
          <a:solidFill>
            <a:srgbClr val="808080">
              <a:lumMod val="20000"/>
              <a:lumOff val="8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-250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3425" y="1708150"/>
            <a:ext cx="4067175" cy="4044950"/>
          </a:xfrm>
          <a:prstGeom prst="rect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3425" y="1708150"/>
            <a:ext cx="4067175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4KB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43425" y="2301875"/>
            <a:ext cx="2005013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2KB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48438" y="2301875"/>
            <a:ext cx="2062162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2KB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43425" y="2895600"/>
            <a:ext cx="1031875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1KB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5300" y="2895600"/>
            <a:ext cx="973138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1KB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48438" y="2895600"/>
            <a:ext cx="1030287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1KB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78725" y="2895600"/>
            <a:ext cx="1031875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1KB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43425" y="3952875"/>
            <a:ext cx="609600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512B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53025" y="3952875"/>
            <a:ext cx="644525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512B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62625" y="3952875"/>
            <a:ext cx="2227263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89888" y="3959225"/>
            <a:ext cx="609600" cy="58737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512B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43425" y="4546600"/>
            <a:ext cx="4067175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4KB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43425" y="5159375"/>
            <a:ext cx="4067175" cy="593725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43425" y="3482975"/>
            <a:ext cx="4067175" cy="469900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8638" y="2301875"/>
            <a:ext cx="2230437" cy="2636838"/>
          </a:xfrm>
          <a:prstGeom prst="rect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42913" y="1550988"/>
            <a:ext cx="2316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Page Table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8638" y="2300288"/>
            <a:ext cx="1506537" cy="593725"/>
          </a:xfrm>
          <a:prstGeom prst="rect">
            <a:avLst/>
          </a:prstGeom>
          <a:noFill/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PA</a:t>
            </a:r>
            <a:r>
              <a:rPr kumimoji="0" lang="en-US" sz="2800" b="0" i="1" u="none" strike="noStrike" kern="0" cap="none" spc="0" normalizeH="0" baseline="-250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40025" y="2660650"/>
            <a:ext cx="1023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0" dirty="0" smtClean="0">
                <a:solidFill>
                  <a:srgbClr val="000000"/>
                </a:solidFill>
              </a:rPr>
              <a:t>offset</a:t>
            </a:r>
            <a:endParaRPr kumimoji="0" lang="en-US" sz="24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813" y="2890838"/>
            <a:ext cx="1514475" cy="577850"/>
          </a:xfrm>
          <a:prstGeom prst="rect">
            <a:avLst/>
          </a:prstGeom>
          <a:noFill/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PA</a:t>
            </a:r>
            <a:r>
              <a:rPr kumimoji="0" lang="en-US" sz="2800" b="0" i="1" u="none" strike="noStrike" kern="0" cap="none" spc="0" normalizeH="0" baseline="-250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1</a:t>
            </a:r>
          </a:p>
        </p:txBody>
      </p:sp>
      <p:cxnSp>
        <p:nvCxnSpPr>
          <p:cNvPr id="29" name="Curved Connector 28"/>
          <p:cNvCxnSpPr>
            <a:cxnSpLocks noChangeShapeType="1"/>
            <a:stCxn id="26" idx="0"/>
            <a:endCxn id="12" idx="1"/>
          </p:cNvCxnSpPr>
          <p:nvPr/>
        </p:nvCxnSpPr>
        <p:spPr bwMode="auto">
          <a:xfrm rot="16200000" flipH="1">
            <a:off x="3766344" y="-183356"/>
            <a:ext cx="298450" cy="5265738"/>
          </a:xfrm>
          <a:prstGeom prst="curvedConnector4">
            <a:avLst>
              <a:gd name="adj1" fmla="val -76708"/>
              <a:gd name="adj2" fmla="val 92769"/>
            </a:avLst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" name="Curved Connector 29"/>
          <p:cNvCxnSpPr>
            <a:cxnSpLocks noChangeShapeType="1"/>
            <a:stCxn id="28" idx="2"/>
            <a:endCxn id="17" idx="3"/>
          </p:cNvCxnSpPr>
          <p:nvPr/>
        </p:nvCxnSpPr>
        <p:spPr bwMode="auto">
          <a:xfrm rot="16200000" flipH="1">
            <a:off x="2830513" y="1927225"/>
            <a:ext cx="781050" cy="3863975"/>
          </a:xfrm>
          <a:prstGeom prst="curvedConnector4">
            <a:avLst>
              <a:gd name="adj1" fmla="val 31019"/>
              <a:gd name="adj2" fmla="val 100153"/>
            </a:avLst>
          </a:prstGeom>
          <a:noFill/>
          <a:ln w="38100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1" name="Rectangle 30"/>
          <p:cNvSpPr/>
          <p:nvPr/>
        </p:nvSpPr>
        <p:spPr>
          <a:xfrm>
            <a:off x="560388" y="3471863"/>
            <a:ext cx="2192337" cy="1474787"/>
          </a:xfrm>
          <a:prstGeom prst="rect">
            <a:avLst/>
          </a:prstGeom>
          <a:noFill/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…</a:t>
            </a:r>
            <a:endParaRPr kumimoji="0" lang="en-US" sz="2800" b="0" i="1" u="none" strike="noStrike" kern="0" cap="none" spc="0" normalizeH="0" baseline="-250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2" name="Flowchart: Connector 31"/>
          <p:cNvSpPr>
            <a:spLocks noChangeArrowheads="1"/>
          </p:cNvSpPr>
          <p:nvPr/>
        </p:nvSpPr>
        <p:spPr bwMode="auto">
          <a:xfrm>
            <a:off x="5100638" y="4238625"/>
            <a:ext cx="98425" cy="90488"/>
          </a:xfrm>
          <a:prstGeom prst="flowChartConnector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>
            <a:cxnSpLocks noChangeShapeType="1"/>
            <a:stCxn id="34" idx="0"/>
            <a:endCxn id="32" idx="6"/>
          </p:cNvCxnSpPr>
          <p:nvPr/>
        </p:nvCxnSpPr>
        <p:spPr bwMode="auto">
          <a:xfrm flipV="1">
            <a:off x="1984375" y="4283075"/>
            <a:ext cx="3214688" cy="1116013"/>
          </a:xfrm>
          <a:prstGeom prst="line">
            <a:avLst/>
          </a:prstGeom>
          <a:noFill/>
          <a:ln w="1905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34" name="Rectangle 33"/>
          <p:cNvSpPr/>
          <p:nvPr/>
        </p:nvSpPr>
        <p:spPr bwMode="auto">
          <a:xfrm>
            <a:off x="442913" y="5399088"/>
            <a:ext cx="3082925" cy="696912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PA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1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</a:rPr>
              <a:t> + 512</a:t>
            </a:r>
            <a:endParaRPr kumimoji="0" lang="en-US" sz="3200" b="0" i="1" u="none" strike="noStrike" kern="0" cap="none" spc="0" normalizeH="0" baseline="-250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72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31" grpId="0" animBg="1"/>
      <p:bldP spid="32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81000" y="1480745"/>
            <a:ext cx="8305800" cy="4158055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800" b="1" dirty="0" smtClean="0"/>
              <a:t>Metadata</a:t>
            </a:r>
            <a:r>
              <a:rPr lang="en-US" sz="2800" dirty="0" smtClean="0"/>
              <a:t> cache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Avoids additional requests to metadata</a:t>
            </a:r>
          </a:p>
          <a:p>
            <a:r>
              <a:rPr lang="en-US" sz="2800" dirty="0" smtClean="0"/>
              <a:t>Memory bandwidth reduction: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Zero pages and zero cache 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Handled separately in TLB (1-bit) and in metadata </a:t>
            </a:r>
          </a:p>
          <a:p>
            <a:pPr marL="457200" lvl="1" indent="0">
              <a:buNone/>
            </a:pPr>
            <a:r>
              <a:rPr lang="en-US" dirty="0" smtClean="0"/>
              <a:t>(1-bit per cache line)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38654" y="3162193"/>
            <a:ext cx="1066800" cy="485429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LCP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12244" y="3166669"/>
            <a:ext cx="1116556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64B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700370" y="3166669"/>
            <a:ext cx="4469356" cy="47600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i="1" dirty="0"/>
          </a:p>
        </p:txBody>
      </p:sp>
      <p:sp>
        <p:nvSpPr>
          <p:cNvPr id="13" name="Rectangle 12"/>
          <p:cNvSpPr/>
          <p:nvPr/>
        </p:nvSpPr>
        <p:spPr>
          <a:xfrm>
            <a:off x="1828800" y="3166669"/>
            <a:ext cx="1116556" cy="48095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64B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2936613" y="3185472"/>
            <a:ext cx="1116556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64B</a:t>
            </a:r>
            <a:endParaRPr lang="en-US" sz="2400" i="1" dirty="0"/>
          </a:p>
        </p:txBody>
      </p:sp>
      <p:sp>
        <p:nvSpPr>
          <p:cNvPr id="15" name="Rectangle 14"/>
          <p:cNvSpPr/>
          <p:nvPr/>
        </p:nvSpPr>
        <p:spPr>
          <a:xfrm>
            <a:off x="4053169" y="3185472"/>
            <a:ext cx="1116556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64B</a:t>
            </a:r>
            <a:endParaRPr lang="en-US" sz="2400" i="1" dirty="0"/>
          </a:p>
        </p:txBody>
      </p:sp>
      <p:sp>
        <p:nvSpPr>
          <p:cNvPr id="17" name="Rectangle 16"/>
          <p:cNvSpPr/>
          <p:nvPr/>
        </p:nvSpPr>
        <p:spPr>
          <a:xfrm>
            <a:off x="6038654" y="3157145"/>
            <a:ext cx="279139" cy="4904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3418760"/>
            <a:ext cx="609600" cy="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15200" y="2928545"/>
            <a:ext cx="167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400" dirty="0" smtClean="0"/>
              <a:t>1 transfer </a:t>
            </a:r>
          </a:p>
          <a:p>
            <a:r>
              <a:rPr lang="en-US" sz="2400" dirty="0" smtClean="0"/>
              <a:t>instead of 4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310115" y="3157145"/>
            <a:ext cx="279139" cy="4904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  <p:sp>
        <p:nvSpPr>
          <p:cNvPr id="22" name="Rectangle 21"/>
          <p:cNvSpPr/>
          <p:nvPr/>
        </p:nvSpPr>
        <p:spPr>
          <a:xfrm>
            <a:off x="6553200" y="3157145"/>
            <a:ext cx="279139" cy="4904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6832925" y="3157145"/>
            <a:ext cx="279139" cy="4904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034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 animBg="1"/>
      <p:bldP spid="13" grpId="0" animBg="1"/>
      <p:bldP spid="14" grpId="0" animBg="1"/>
      <p:bldP spid="15" grpId="0" animBg="1"/>
      <p:bldP spid="17" grpId="0" animBg="1"/>
      <p:bldP spid="25" grpId="0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2286000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Comp. Ratio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5727" y="2380758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1.62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4527" y="2380758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1.59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3505200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Performance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223" y="3566732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+14%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600" y="3566732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-4%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4697085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Energy Consumption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5495" y="4798456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↓</a:t>
            </a:r>
            <a:r>
              <a:rPr lang="en-US" sz="2800" b="1" dirty="0" smtClean="0">
                <a:solidFill>
                  <a:schemeClr val="tx2"/>
                </a:solidFill>
              </a:rPr>
              <a:t>5%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4527" y="4798456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↑6%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0" y="1360945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                    Prior Work vs. LCP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9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37" y="109369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025" y="2173162"/>
            <a:ext cx="962025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29" y="3493084"/>
            <a:ext cx="1700214" cy="11480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755037" y="1931897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>
            <a:off x="2628829" y="3088017"/>
            <a:ext cx="1269207" cy="40506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36" y="109029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37" y="109029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024" y="2173162"/>
            <a:ext cx="962025" cy="105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022" y="2173162"/>
            <a:ext cx="962025" cy="10572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3898036" y="1928494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41034" y="1928494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3898036" y="3093768"/>
            <a:ext cx="0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 flipH="1">
            <a:off x="3898036" y="3093768"/>
            <a:ext cx="1142998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97" y="482114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28601" y="1166494"/>
            <a:ext cx="1753838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Processor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260846" y="2348208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Cache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28601" y="3724188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95905" y="3365097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93274" y="4451925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28600" y="4954497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Disk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2810163" y="4954497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594580" y="741301"/>
            <a:ext cx="345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1. Cache Compression</a:t>
            </a:r>
            <a:endParaRPr lang="en-US" sz="2800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602032" y="1945017"/>
            <a:ext cx="345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</a:t>
            </a:r>
            <a:r>
              <a:rPr lang="en-US" sz="2800" dirty="0" smtClean="0"/>
              <a:t>. Compression and Cache Replacement</a:t>
            </a:r>
            <a:endParaRPr lang="en-US" sz="28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149699" y="3476150"/>
            <a:ext cx="3921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3</a:t>
            </a:r>
            <a:r>
              <a:rPr lang="en-US" sz="2800" dirty="0" smtClean="0"/>
              <a:t>. Memory Compression</a:t>
            </a:r>
            <a:endParaRPr lang="en-US" sz="2800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149699" y="4648200"/>
            <a:ext cx="3921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4. Bandwidth Compression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2128369" y="1828593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52" name="Rectangle 51"/>
          <p:cNvSpPr/>
          <p:nvPr/>
        </p:nvSpPr>
        <p:spPr>
          <a:xfrm>
            <a:off x="3232656" y="1772799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56" name="Rectangle 55"/>
          <p:cNvSpPr/>
          <p:nvPr/>
        </p:nvSpPr>
        <p:spPr>
          <a:xfrm>
            <a:off x="4402882" y="1772798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18" name="Rounded Rectangle 17"/>
          <p:cNvSpPr/>
          <p:nvPr/>
        </p:nvSpPr>
        <p:spPr>
          <a:xfrm>
            <a:off x="4861816" y="4762500"/>
            <a:ext cx="3893681" cy="914400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93918" y="3241128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37" name="Rectangle 36"/>
          <p:cNvSpPr/>
          <p:nvPr/>
        </p:nvSpPr>
        <p:spPr>
          <a:xfrm>
            <a:off x="3616396" y="3021736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01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1" grpId="0"/>
      <p:bldP spid="53" grpId="0"/>
      <p:bldP spid="48" grpId="0"/>
      <p:bldP spid="18" grpId="0" animBg="1"/>
      <p:bldP spid="34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25257"/>
            <a:ext cx="8305800" cy="1524000"/>
          </a:xfrm>
        </p:spPr>
        <p:txBody>
          <a:bodyPr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Energy-Efficient Bandwidth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19800" y="701203"/>
            <a:ext cx="2513463" cy="977892"/>
            <a:chOff x="6019800" y="701203"/>
            <a:chExt cx="2513463" cy="977892"/>
          </a:xfrm>
        </p:grpSpPr>
        <p:sp>
          <p:nvSpPr>
            <p:cNvPr id="6" name="Rectangle 5"/>
            <p:cNvSpPr/>
            <p:nvPr/>
          </p:nvSpPr>
          <p:spPr>
            <a:xfrm>
              <a:off x="6019800" y="754269"/>
              <a:ext cx="1212585" cy="871759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3600" dirty="0" smtClean="0">
                  <a:solidFill>
                    <a:srgbClr val="565F6A"/>
                  </a:solidFill>
                  <a:latin typeface="Tw Cen MT Condensed Extra Bold" panose="020B0803020202020204" pitchFamily="34" charset="0"/>
                </a:rPr>
                <a:t>HPCA 2016</a:t>
              </a:r>
              <a:endParaRPr lang="en-US" sz="3600" dirty="0">
                <a:solidFill>
                  <a:srgbClr val="565F6A"/>
                </a:solidFill>
                <a:latin typeface="Tw Cen MT Condensed Extra Bold" panose="020B0803020202020204" pitchFamily="34" charset="0"/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542663" y="701203"/>
              <a:ext cx="990600" cy="97789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5063" y="807336"/>
              <a:ext cx="685800" cy="71935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973" y="2160080"/>
            <a:ext cx="634254" cy="697432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7543800" y="2019850"/>
            <a:ext cx="990600" cy="9778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039763"/>
            <a:ext cx="1212585" cy="87175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solidFill>
                  <a:srgbClr val="565F6A"/>
                </a:solidFill>
                <a:latin typeface="Tw Cen MT Condensed Extra Bold" panose="020B0803020202020204" pitchFamily="34" charset="0"/>
              </a:rPr>
              <a:t>CAL 2015</a:t>
            </a:r>
            <a:endParaRPr lang="en-US" sz="3600" dirty="0">
              <a:solidFill>
                <a:srgbClr val="565F6A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3" y="193135"/>
            <a:ext cx="8229600" cy="817562"/>
          </a:xfrm>
        </p:spPr>
        <p:txBody>
          <a:bodyPr>
            <a:normAutofit/>
          </a:bodyPr>
          <a:lstStyle/>
          <a:p>
            <a:r>
              <a:rPr lang="en-US" dirty="0" smtClean="0"/>
              <a:t>Energy Efficiency: Bit Toggles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68BB-3241-8F4C-BC34-1BABD48C8F6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743910" y="2754548"/>
            <a:ext cx="457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910" y="3185395"/>
            <a:ext cx="457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996246" y="3021842"/>
            <a:ext cx="17856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6246" y="3700822"/>
            <a:ext cx="8095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805761" y="3429000"/>
            <a:ext cx="87275" cy="2718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93036" y="3429000"/>
            <a:ext cx="8888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056808" y="1873528"/>
            <a:ext cx="1867786" cy="533400"/>
          </a:xfrm>
          <a:prstGeom prst="rect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0011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143" y="1888487"/>
            <a:ext cx="200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Previous data: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69717" y="3572134"/>
            <a:ext cx="183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Bit Toggles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8" name="Straight Arrow Connector 14"/>
          <p:cNvCxnSpPr>
            <a:cxnSpLocks noChangeShapeType="1"/>
            <a:stCxn id="37" idx="1"/>
            <a:endCxn id="23" idx="3"/>
          </p:cNvCxnSpPr>
          <p:nvPr/>
        </p:nvCxnSpPr>
        <p:spPr bwMode="auto">
          <a:xfrm flipH="1" flipV="1">
            <a:off x="3201110" y="3452095"/>
            <a:ext cx="1568607" cy="38164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39" name="Straight Arrow Connector 14"/>
          <p:cNvCxnSpPr>
            <a:cxnSpLocks noChangeShapeType="1"/>
            <a:stCxn id="37" idx="1"/>
            <a:endCxn id="59" idx="3"/>
          </p:cNvCxnSpPr>
          <p:nvPr/>
        </p:nvCxnSpPr>
        <p:spPr bwMode="auto">
          <a:xfrm flipH="1">
            <a:off x="3170820" y="3833744"/>
            <a:ext cx="1598897" cy="40655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sp>
        <p:nvSpPr>
          <p:cNvPr id="41" name="Rounded Rectangle 40"/>
          <p:cNvSpPr/>
          <p:nvPr/>
        </p:nvSpPr>
        <p:spPr>
          <a:xfrm>
            <a:off x="3562066" y="2754548"/>
            <a:ext cx="2991134" cy="610017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</a:rPr>
              <a:t>Energy</a:t>
            </a:r>
            <a:r>
              <a:rPr lang="en-US" sz="2400" i="1" dirty="0" smtClean="0">
                <a:solidFill>
                  <a:schemeClr val="tx1"/>
                </a:solidFill>
              </a:rPr>
              <a:t> = </a:t>
            </a:r>
            <a:r>
              <a:rPr lang="en-US" sz="2400" b="1" i="1" dirty="0" smtClean="0">
                <a:solidFill>
                  <a:schemeClr val="tx1"/>
                </a:solidFill>
              </a:rPr>
              <a:t>C*V</a:t>
            </a:r>
            <a:r>
              <a:rPr lang="en-US" sz="2400" b="1" i="1" baseline="30000" dirty="0" smtClean="0">
                <a:solidFill>
                  <a:schemeClr val="tx1"/>
                </a:solidFill>
              </a:rPr>
              <a:t>2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5435" y="1190724"/>
            <a:ext cx="874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energy is spent in data transfers: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31462" y="1861351"/>
            <a:ext cx="1867786" cy="533400"/>
          </a:xfrm>
          <a:prstGeom prst="rect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0101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45535" y="1876310"/>
            <a:ext cx="149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data:</a:t>
            </a:r>
            <a:endParaRPr lang="en-US" sz="2400" b="1" dirty="0"/>
          </a:p>
        </p:txBody>
      </p:sp>
      <p:sp>
        <p:nvSpPr>
          <p:cNvPr id="52" name="Rectangle 51"/>
          <p:cNvSpPr/>
          <p:nvPr/>
        </p:nvSpPr>
        <p:spPr>
          <a:xfrm>
            <a:off x="456674" y="2738716"/>
            <a:ext cx="457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6852" y="3414299"/>
            <a:ext cx="457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019403" y="3937849"/>
            <a:ext cx="828003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1831001" y="3938727"/>
            <a:ext cx="80507" cy="2773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893036" y="4232731"/>
            <a:ext cx="8888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71065" y="3750565"/>
            <a:ext cx="457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13620" y="3973601"/>
            <a:ext cx="457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62101" y="4556445"/>
            <a:ext cx="457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00231" y="4839571"/>
            <a:ext cx="17856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60659" y="4556445"/>
            <a:ext cx="457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/>
                </a:solidFill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73225" y="3282286"/>
            <a:ext cx="1097318" cy="1683636"/>
          </a:xfrm>
          <a:prstGeom prst="round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132475" y="2766929"/>
            <a:ext cx="113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Energy:</a:t>
            </a:r>
            <a:endParaRPr lang="en-US" sz="2400" b="1" i="1" dirty="0"/>
          </a:p>
        </p:txBody>
      </p:sp>
      <p:sp>
        <p:nvSpPr>
          <p:cNvPr id="68" name="Rounded Rectangle 67"/>
          <p:cNvSpPr/>
          <p:nvPr/>
        </p:nvSpPr>
        <p:spPr>
          <a:xfrm>
            <a:off x="641684" y="5422416"/>
            <a:ext cx="7628859" cy="9339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</a:rPr>
              <a:t>Energy of data transfers (e.g., </a:t>
            </a:r>
            <a:r>
              <a:rPr lang="en-US" sz="2800" b="1" kern="0" dirty="0" err="1" smtClean="0">
                <a:solidFill>
                  <a:schemeClr val="accent1"/>
                </a:solidFill>
              </a:rPr>
              <a:t>NoC</a:t>
            </a:r>
            <a:r>
              <a:rPr lang="en-US" sz="2800" b="1" kern="0" dirty="0" smtClean="0">
                <a:solidFill>
                  <a:schemeClr val="accent1"/>
                </a:solidFill>
              </a:rPr>
              <a:t>, DRAM</a:t>
            </a:r>
            <a:r>
              <a:rPr lang="en-US" sz="2800" b="1" kern="0" dirty="0" smtClean="0">
                <a:solidFill>
                  <a:prstClr val="black"/>
                </a:solidFill>
              </a:rPr>
              <a:t>) is proportional to the bit toggle count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 rot="10800000">
            <a:off x="7182320" y="4482910"/>
            <a:ext cx="1079127" cy="467468"/>
          </a:xfrm>
          <a:prstGeom prst="round2SameRect">
            <a:avLst>
              <a:gd name="adj1" fmla="val 34196"/>
              <a:gd name="adj2" fmla="val 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73223" y="4010167"/>
            <a:ext cx="1088224" cy="4727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08668" y="3313487"/>
            <a:ext cx="348140" cy="4992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693748" y="3833744"/>
            <a:ext cx="348140" cy="4992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5" grpId="0" animBg="1"/>
      <p:bldP spid="36" grpId="0"/>
      <p:bldP spid="37" grpId="0"/>
      <p:bldP spid="41" grpId="0" animBg="1"/>
      <p:bldP spid="50" grpId="0" animBg="1"/>
      <p:bldP spid="51" grpId="0"/>
      <p:bldP spid="52" grpId="0"/>
      <p:bldP spid="53" grpId="0"/>
      <p:bldP spid="58" grpId="0"/>
      <p:bldP spid="59" grpId="0"/>
      <p:bldP spid="60" grpId="0"/>
      <p:bldP spid="62" grpId="0"/>
      <p:bldP spid="42" grpId="0" animBg="1"/>
      <p:bldP spid="64" grpId="0"/>
      <p:bldP spid="68" grpId="0" animBg="1"/>
      <p:bldP spid="34" grpId="0" animBg="1"/>
      <p:bldP spid="34" grpId="1" animBg="1"/>
      <p:bldP spid="3" grpId="0" animBg="1"/>
      <p:bldP spid="45" grpId="0" animBg="1"/>
      <p:bldP spid="6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0" y="34449"/>
            <a:ext cx="8829157" cy="817562"/>
          </a:xfrm>
        </p:spPr>
        <p:txBody>
          <a:bodyPr>
            <a:normAutofit/>
          </a:bodyPr>
          <a:lstStyle/>
          <a:p>
            <a:r>
              <a:rPr lang="en-US" dirty="0" smtClean="0"/>
              <a:t>Excessive Number of Bit Toggles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68BB-3241-8F4C-BC34-1BABD48C8F6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77850" y="1240447"/>
            <a:ext cx="1803350" cy="428847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0x00003A00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981200" y="1240447"/>
            <a:ext cx="1828800" cy="428847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0x8001D000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10000" y="1240447"/>
            <a:ext cx="1828800" cy="428847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0x00003A01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8800" y="1240447"/>
            <a:ext cx="1828800" cy="428847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0x8001D008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67600" y="1240447"/>
            <a:ext cx="1600200" cy="533400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45023" y="1869544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Flit 0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45023" y="2616109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Flit 1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69066" y="2296612"/>
            <a:ext cx="2675170" cy="333154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XOR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77850" y="3258861"/>
            <a:ext cx="3657600" cy="402462"/>
          </a:xfrm>
          <a:prstGeom prst="rect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000000010….00001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9099" y="284820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045022" y="3205370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# Toggles =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846027" y="3258861"/>
            <a:ext cx="177851" cy="39227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957222" y="3275027"/>
            <a:ext cx="177851" cy="34975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7850" y="1235131"/>
            <a:ext cx="8813749" cy="434163"/>
          </a:xfrm>
          <a:prstGeom prst="rect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3801140" y="1111970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467600" y="1119946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957222" y="3658210"/>
            <a:ext cx="3536962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>
                <a:solidFill>
                  <a:srgbClr val="0070C0"/>
                </a:solidFill>
                <a:latin typeface="Calibri"/>
              </a:rPr>
              <a:t>Compressed</a:t>
            </a:r>
            <a:r>
              <a:rPr lang="en-US" sz="2400" b="0" i="1" dirty="0" smtClean="0">
                <a:solidFill>
                  <a:srgbClr val="0070C0"/>
                </a:solidFill>
                <a:latin typeface="Calibri"/>
              </a:rPr>
              <a:t> Cache Line</a:t>
            </a:r>
            <a:endParaRPr lang="en-US" sz="2400" b="0" i="1" dirty="0">
              <a:solidFill>
                <a:srgbClr val="0070C0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0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0" dirty="0">
              <a:solidFill>
                <a:prstClr val="black"/>
              </a:solidFill>
              <a:latin typeface="Calibri"/>
            </a:endParaRP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52400" y="4125432"/>
            <a:ext cx="1828800" cy="365504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0x5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0x3A00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81200" y="4125432"/>
            <a:ext cx="2063824" cy="365504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0000"/>
                </a:solidFill>
              </a:rPr>
              <a:t>0x7</a:t>
            </a:r>
            <a:r>
              <a:rPr lang="en-US" sz="2200" kern="0" dirty="0" smtClean="0">
                <a:solidFill>
                  <a:prstClr val="black"/>
                </a:solidFill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8001D000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55784" y="4056589"/>
            <a:ext cx="1828800" cy="498708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0000"/>
                </a:solidFill>
              </a:rPr>
              <a:t>0x5</a:t>
            </a:r>
            <a:r>
              <a:rPr lang="en-US" sz="2200" kern="0" dirty="0" smtClean="0">
                <a:solidFill>
                  <a:prstClr val="black"/>
                </a:solidFill>
              </a:rPr>
              <a:t> 0x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3A01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39493" y="4603994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Flit 0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98509" y="5541616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Flit 1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53601" y="5135531"/>
            <a:ext cx="2819400" cy="343463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XOR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2399" y="6293920"/>
            <a:ext cx="4495800" cy="397909"/>
          </a:xfrm>
          <a:prstGeom prst="rect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lvl="0" algn="ctr">
              <a:defRPr/>
            </a:pPr>
            <a:r>
              <a:rPr lang="en-US" sz="2200" dirty="0"/>
              <a:t> </a:t>
            </a:r>
            <a:r>
              <a:rPr lang="en-US" sz="2200" dirty="0" smtClean="0"/>
              <a:t>001001111 …    110100011000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99099" y="58707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02546" y="6224417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# Toggles =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874739" y="4058755"/>
            <a:ext cx="2063824" cy="496542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rgbClr val="FF0000"/>
                </a:solidFill>
              </a:rPr>
              <a:t>0x7</a:t>
            </a:r>
            <a:r>
              <a:rPr lang="en-US" sz="2200" kern="0" dirty="0" smtClean="0">
                <a:solidFill>
                  <a:prstClr val="black"/>
                </a:solidFill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8001D008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949754" y="3998603"/>
            <a:ext cx="1119392" cy="492333"/>
          </a:xfrm>
          <a:prstGeom prst="rect">
            <a:avLst/>
          </a:prstGeom>
          <a:noFill/>
          <a:ln w="571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52400" y="4631629"/>
            <a:ext cx="4495800" cy="374441"/>
          </a:xfrm>
          <a:prstGeom prst="rect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>
                <a:solidFill>
                  <a:prstClr val="black"/>
                </a:solidFill>
              </a:rPr>
              <a:t>5</a:t>
            </a:r>
            <a:r>
              <a:rPr lang="en-US" sz="2200" kern="0" dirty="0" smtClean="0">
                <a:solidFill>
                  <a:prstClr val="black"/>
                </a:solidFill>
              </a:rPr>
              <a:t> 3A00 7 8001D000 5 1D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722" y="5581110"/>
            <a:ext cx="4495800" cy="382678"/>
          </a:xfrm>
          <a:prstGeom prst="rect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prstClr val="black"/>
                </a:solidFill>
              </a:rPr>
              <a:t>1 01 7 8001D008 5 3A02 1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" y="4125432"/>
            <a:ext cx="8839199" cy="397045"/>
          </a:xfrm>
          <a:prstGeom prst="rect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5181600" y="3994394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305800" y="3982868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 bwMode="auto">
          <a:xfrm>
            <a:off x="371475" y="4099651"/>
            <a:ext cx="463060" cy="42282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133600" y="4099651"/>
            <a:ext cx="481125" cy="42282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248971" y="4107531"/>
            <a:ext cx="474384" cy="42282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057899" y="4107531"/>
            <a:ext cx="436285" cy="42282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1398896" y="6261257"/>
            <a:ext cx="564543" cy="4596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467626" y="6261217"/>
            <a:ext cx="294199" cy="4596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3448913" y="6256185"/>
            <a:ext cx="294199" cy="4596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70552" y="6261257"/>
            <a:ext cx="175377" cy="4596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890773" y="6263033"/>
            <a:ext cx="175377" cy="4596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2836936" y="734550"/>
            <a:ext cx="3298454" cy="457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>
                <a:solidFill>
                  <a:srgbClr val="0070C0"/>
                </a:solidFill>
                <a:latin typeface="Calibri"/>
              </a:rPr>
              <a:t>Uncompressed</a:t>
            </a:r>
            <a:r>
              <a:rPr lang="en-US" sz="2400" b="0" i="1" dirty="0" smtClean="0">
                <a:solidFill>
                  <a:srgbClr val="0070C0"/>
                </a:solidFill>
                <a:latin typeface="Calibri"/>
              </a:rPr>
              <a:t> Cache Line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0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0" dirty="0">
              <a:solidFill>
                <a:prstClr val="black"/>
              </a:solidFill>
              <a:latin typeface="Calibri"/>
            </a:endParaRP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3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4.44444E-6 0.093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0.0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9948 -3.7037E-6 C -0.29098 -3.7037E-6 -0.39861 0.05649 -0.39861 0.10324 L -0.39861 0.20695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1034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20607 1.11111E-6 C -0.30035 1.11111E-6 -0.40312 0.05555 -0.40312 0.10139 L -0.40312 0.20301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4.72222E-6 -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61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0417 0.220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01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2.77778E-6 -4.44444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61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5" grpId="0"/>
      <p:bldP spid="66" grpId="0"/>
      <p:bldP spid="66" grpId="1"/>
      <p:bldP spid="66" grpId="2"/>
      <p:bldP spid="67" grpId="0"/>
      <p:bldP spid="67" grpId="1"/>
      <p:bldP spid="67" grpId="2"/>
      <p:bldP spid="68" grpId="0"/>
      <p:bldP spid="68" grpId="1"/>
      <p:bldP spid="69" grpId="0"/>
      <p:bldP spid="70" grpId="0"/>
      <p:bldP spid="71" grpId="0" animBg="1"/>
      <p:bldP spid="72" grpId="0" animBg="1"/>
      <p:bldP spid="73" grpId="0"/>
      <p:bldP spid="74" grpId="0"/>
      <p:bldP spid="75" grpId="0"/>
      <p:bldP spid="75" grpId="1"/>
      <p:bldP spid="76" grpId="0"/>
      <p:bldP spid="76" grpId="1"/>
      <p:bldP spid="77" grpId="0" animBg="1"/>
      <p:bldP spid="78" grpId="0" animBg="1"/>
      <p:bldP spid="79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4" grpId="2" animBg="1"/>
      <p:bldP spid="85" grpId="0" animBg="1"/>
      <p:bldP spid="85" grpId="1" animBg="1"/>
      <p:bldP spid="86" grpId="0" animBg="1"/>
      <p:bldP spid="87" grpId="0" animBg="1"/>
      <p:bldP spid="88" grpId="0" animBg="1"/>
      <p:bldP spid="89" grpId="0" animBg="1"/>
      <p:bldP spid="90" grpId="0" animBg="1"/>
      <p:bldP spid="4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845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 of Compression on Bit Toggles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49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28600" y="1143000"/>
          <a:ext cx="8686800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4800" y="5916045"/>
            <a:ext cx="8458200" cy="9339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</a:rPr>
              <a:t>Compression significantly increases bit toggle count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" y="2133600"/>
            <a:ext cx="0" cy="16002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Software vs. Hardware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2286000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Layer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440013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Disk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424800"/>
            <a:ext cx="245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Cache/Memory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3505200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Latency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3586490"/>
            <a:ext cx="2021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milliseconds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3586490"/>
            <a:ext cx="2132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nanoseconds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171700" y="1124786"/>
            <a:ext cx="6972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     Software     vs.     Hardware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4697085"/>
            <a:ext cx="914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  Algorithms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4793324"/>
            <a:ext cx="265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Dictionary-based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778375"/>
            <a:ext cx="172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Arithmetic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3975" y="5718676"/>
            <a:ext cx="7575611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Existing </a:t>
            </a:r>
            <a:r>
              <a:rPr lang="en-US" sz="2800" b="1" dirty="0" smtClean="0">
                <a:solidFill>
                  <a:schemeClr val="tx1"/>
                </a:solidFill>
              </a:rPr>
              <a:t>dictionary-based</a:t>
            </a:r>
            <a:r>
              <a:rPr lang="en-US" sz="2800" dirty="0" smtClean="0">
                <a:solidFill>
                  <a:schemeClr val="tx1"/>
                </a:solidFill>
              </a:rPr>
              <a:t> algorithms are </a:t>
            </a:r>
            <a:r>
              <a:rPr lang="en-US" sz="2800" b="1" dirty="0" smtClean="0">
                <a:solidFill>
                  <a:srgbClr val="C00000"/>
                </a:solidFill>
              </a:rPr>
              <a:t>too slow </a:t>
            </a:r>
          </a:p>
          <a:p>
            <a:pPr marL="571500" lvl="1" indent="-571500">
              <a:buClr>
                <a:schemeClr val="tx1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for main memory hierarchies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i="1" kern="0" dirty="0" smtClean="0"/>
              <a:t>Bit </a:t>
            </a:r>
            <a:r>
              <a:rPr lang="en-US" b="1" i="1" kern="0" dirty="0"/>
              <a:t>toggle count</a:t>
            </a:r>
            <a:r>
              <a:rPr lang="en-US" kern="0" dirty="0"/>
              <a:t>: compressed vs. </a:t>
            </a:r>
            <a:r>
              <a:rPr lang="en-US" kern="0" dirty="0" smtClean="0"/>
              <a:t>uncompressed</a:t>
            </a:r>
          </a:p>
          <a:p>
            <a:pPr>
              <a:spcBef>
                <a:spcPts val="0"/>
              </a:spcBef>
              <a:defRPr/>
            </a:pPr>
            <a:endParaRPr lang="en-US" kern="0" dirty="0"/>
          </a:p>
          <a:p>
            <a:pPr>
              <a:spcBef>
                <a:spcPts val="0"/>
              </a:spcBef>
              <a:defRPr/>
            </a:pPr>
            <a:r>
              <a:rPr lang="en-US" kern="0" dirty="0"/>
              <a:t>Use a heuristic (</a:t>
            </a:r>
            <a:r>
              <a:rPr lang="en-US" i="1" kern="0" dirty="0">
                <a:solidFill>
                  <a:srgbClr val="006600"/>
                </a:solidFill>
              </a:rPr>
              <a:t>Energy X Delay </a:t>
            </a:r>
            <a:r>
              <a:rPr lang="en-US" i="1" kern="0" dirty="0"/>
              <a:t>or</a:t>
            </a:r>
            <a:r>
              <a:rPr lang="en-US" i="1" kern="0" dirty="0">
                <a:solidFill>
                  <a:srgbClr val="0070C0"/>
                </a:solidFill>
              </a:rPr>
              <a:t> </a:t>
            </a:r>
            <a:r>
              <a:rPr lang="en-US" i="1" kern="0" dirty="0">
                <a:solidFill>
                  <a:srgbClr val="006600"/>
                </a:solidFill>
              </a:rPr>
              <a:t>Energy X Delay</a:t>
            </a:r>
            <a:r>
              <a:rPr lang="en-US" i="1" kern="0" baseline="30000" dirty="0">
                <a:solidFill>
                  <a:srgbClr val="006600"/>
                </a:solidFill>
              </a:rPr>
              <a:t>2</a:t>
            </a:r>
            <a:r>
              <a:rPr lang="en-US" i="1" kern="0" dirty="0">
                <a:solidFill>
                  <a:srgbClr val="0070C0"/>
                </a:solidFill>
              </a:rPr>
              <a:t> </a:t>
            </a:r>
            <a:r>
              <a:rPr lang="en-US" kern="0" dirty="0"/>
              <a:t>metric) to estimate the </a:t>
            </a:r>
            <a:r>
              <a:rPr lang="en-US" kern="0" dirty="0" smtClean="0"/>
              <a:t>trade-off</a:t>
            </a:r>
          </a:p>
          <a:p>
            <a:pPr>
              <a:spcBef>
                <a:spcPts val="0"/>
              </a:spcBef>
              <a:defRPr/>
            </a:pPr>
            <a:endParaRPr lang="en-US" kern="0" dirty="0"/>
          </a:p>
          <a:p>
            <a:pPr>
              <a:spcBef>
                <a:spcPts val="0"/>
              </a:spcBef>
              <a:defRPr/>
            </a:pPr>
            <a:r>
              <a:rPr lang="en-US" kern="0" dirty="0" smtClean="0"/>
              <a:t>Take </a:t>
            </a:r>
            <a:r>
              <a:rPr lang="en-US" b="1" i="1" kern="0" dirty="0" smtClean="0"/>
              <a:t>bandwidth utilization </a:t>
            </a:r>
            <a:r>
              <a:rPr lang="en-US" kern="0" dirty="0" smtClean="0"/>
              <a:t>into account</a:t>
            </a:r>
          </a:p>
          <a:p>
            <a:pPr>
              <a:spcBef>
                <a:spcPts val="0"/>
              </a:spcBef>
              <a:defRPr/>
            </a:pPr>
            <a:endParaRPr lang="en-US" kern="0" dirty="0"/>
          </a:p>
          <a:p>
            <a:pPr>
              <a:spcBef>
                <a:spcPts val="0"/>
              </a:spcBef>
              <a:defRPr/>
            </a:pPr>
            <a:r>
              <a:rPr lang="en-US" kern="0" dirty="0"/>
              <a:t>Throttle compression </a:t>
            </a:r>
            <a:r>
              <a:rPr lang="en-US" kern="0" dirty="0" smtClean="0"/>
              <a:t>when it is </a:t>
            </a:r>
            <a:r>
              <a:rPr lang="en-US" b="1" kern="0" dirty="0" smtClean="0"/>
              <a:t>not</a:t>
            </a:r>
            <a:r>
              <a:rPr lang="en-US" kern="0" dirty="0" smtClean="0"/>
              <a:t> beneficial</a:t>
            </a:r>
            <a:endParaRPr lang="en-US" kern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3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4938712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Simulator</a:t>
            </a:r>
            <a:r>
              <a:rPr lang="en-US" dirty="0" smtClean="0"/>
              <a:t>: GPGPU-</a:t>
            </a:r>
            <a:r>
              <a:rPr lang="en-US" dirty="0" err="1" smtClean="0"/>
              <a:t>Sim</a:t>
            </a:r>
            <a:r>
              <a:rPr lang="en-US" dirty="0" smtClean="0"/>
              <a:t> 3.2.x and in-house simulator</a:t>
            </a:r>
          </a:p>
          <a:p>
            <a:r>
              <a:rPr lang="en-US" b="1" dirty="0" smtClean="0"/>
              <a:t>Workloads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NVIDIA</a:t>
            </a:r>
            <a:r>
              <a:rPr lang="en-US" dirty="0" smtClean="0"/>
              <a:t> apps (discrete and mobile): </a:t>
            </a:r>
            <a:r>
              <a:rPr lang="en-US" b="1" dirty="0" smtClean="0"/>
              <a:t>221 apps</a:t>
            </a:r>
          </a:p>
          <a:p>
            <a:pPr lvl="1"/>
            <a:r>
              <a:rPr lang="en-US" dirty="0" smtClean="0"/>
              <a:t>Open-source (</a:t>
            </a:r>
            <a:r>
              <a:rPr lang="en-US" dirty="0" err="1"/>
              <a:t>Lonestar</a:t>
            </a:r>
            <a:r>
              <a:rPr lang="en-US" dirty="0"/>
              <a:t>, </a:t>
            </a:r>
            <a:r>
              <a:rPr lang="en-US" dirty="0" err="1"/>
              <a:t>Rodinia</a:t>
            </a:r>
            <a:r>
              <a:rPr lang="en-US" dirty="0"/>
              <a:t>, </a:t>
            </a:r>
            <a:r>
              <a:rPr lang="en-US" dirty="0" err="1" smtClean="0"/>
              <a:t>MapReduce</a:t>
            </a:r>
            <a:r>
              <a:rPr lang="en-US" dirty="0" smtClean="0"/>
              <a:t>): </a:t>
            </a:r>
            <a:r>
              <a:rPr lang="en-US" b="1" dirty="0" smtClean="0"/>
              <a:t>21 apps</a:t>
            </a:r>
          </a:p>
          <a:p>
            <a:r>
              <a:rPr lang="en-US" b="1" dirty="0" smtClean="0"/>
              <a:t>System parameters (Fermi)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15 SMs, 32 threads/warp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48 warps/SM, 32768 registers, 32KB Shared Memory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Core: 1.4GHz, GTO </a:t>
            </a:r>
            <a:r>
              <a:rPr lang="en-US" dirty="0" smtClean="0">
                <a:solidFill>
                  <a:srgbClr val="000000"/>
                </a:solidFill>
              </a:rPr>
              <a:t>scheduler, </a:t>
            </a:r>
            <a:r>
              <a:rPr lang="en-US" dirty="0">
                <a:solidFill>
                  <a:srgbClr val="000000"/>
                </a:solidFill>
              </a:rPr>
              <a:t>2 schedulers/SM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Memory: 177.4GB/s BW, </a:t>
            </a:r>
            <a:r>
              <a:rPr lang="en-US" dirty="0" smtClean="0">
                <a:solidFill>
                  <a:srgbClr val="000000"/>
                </a:solidFill>
              </a:rPr>
              <a:t>GDDR5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Cache</a:t>
            </a:r>
            <a:r>
              <a:rPr lang="en-US" dirty="0">
                <a:solidFill>
                  <a:srgbClr val="000000"/>
                </a:solidFill>
              </a:rPr>
              <a:t>: L1 - </a:t>
            </a:r>
            <a:r>
              <a:rPr lang="en-US" dirty="0" smtClean="0">
                <a:solidFill>
                  <a:srgbClr val="000000"/>
                </a:solidFill>
              </a:rPr>
              <a:t>16KB; </a:t>
            </a:r>
            <a:r>
              <a:rPr lang="en-US" dirty="0">
                <a:solidFill>
                  <a:srgbClr val="000000"/>
                </a:solidFill>
              </a:rPr>
              <a:t>L2 - </a:t>
            </a:r>
            <a:r>
              <a:rPr lang="en-US" dirty="0" smtClean="0">
                <a:solidFill>
                  <a:srgbClr val="000000"/>
                </a:solidFill>
              </a:rPr>
              <a:t>768KB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52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EC on Bit Toggle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52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197224"/>
              </p:ext>
            </p:extLst>
          </p:nvPr>
        </p:nvGraphicFramePr>
        <p:xfrm>
          <a:off x="0" y="1219200"/>
          <a:ext cx="883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42900" y="5889383"/>
            <a:ext cx="8458200" cy="9339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</a:rPr>
              <a:t>EC significantly reduces the bit toggle count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Works for different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compression algorithms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0737" y="2362200"/>
            <a:ext cx="0" cy="160020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1" y="152400"/>
            <a:ext cx="8229600" cy="1143000"/>
          </a:xfrm>
        </p:spPr>
        <p:txBody>
          <a:bodyPr/>
          <a:lstStyle/>
          <a:p>
            <a:r>
              <a:rPr lang="en-US" dirty="0" smtClean="0"/>
              <a:t>Effect of EC on Compression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53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28600" y="1143000"/>
          <a:ext cx="8686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46911" y="5787541"/>
            <a:ext cx="8458200" cy="9339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prstClr val="black"/>
                </a:solidFill>
              </a:rPr>
              <a:t>EC preserves most of the benefits of compression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306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Todd </a:t>
            </a:r>
            <a:r>
              <a:rPr lang="en-US" dirty="0" err="1" smtClean="0"/>
              <a:t>Mowry</a:t>
            </a:r>
            <a:r>
              <a:rPr lang="en-US" dirty="0" smtClean="0"/>
              <a:t> and </a:t>
            </a:r>
            <a:r>
              <a:rPr lang="en-US" dirty="0" err="1" smtClean="0"/>
              <a:t>Onur</a:t>
            </a:r>
            <a:r>
              <a:rPr lang="en-US" dirty="0" smtClean="0"/>
              <a:t> </a:t>
            </a:r>
            <a:r>
              <a:rPr lang="en-US" dirty="0" err="1" smtClean="0"/>
              <a:t>Mutlu</a:t>
            </a:r>
            <a:endParaRPr lang="en-US" dirty="0" smtClean="0"/>
          </a:p>
          <a:p>
            <a:r>
              <a:rPr lang="en-US" dirty="0" smtClean="0"/>
              <a:t>Phil Gibbons and Mike </a:t>
            </a:r>
            <a:r>
              <a:rPr lang="en-US" dirty="0" err="1" smtClean="0"/>
              <a:t>Kozuch</a:t>
            </a:r>
            <a:endParaRPr lang="en-US" dirty="0" smtClean="0"/>
          </a:p>
          <a:p>
            <a:r>
              <a:rPr lang="en-US" dirty="0" err="1" smtClean="0"/>
              <a:t>Kayvon</a:t>
            </a:r>
            <a:r>
              <a:rPr lang="en-US" dirty="0" smtClean="0"/>
              <a:t> </a:t>
            </a:r>
            <a:r>
              <a:rPr lang="en-US" dirty="0" err="1" smtClean="0"/>
              <a:t>Fatahalian</a:t>
            </a:r>
            <a:r>
              <a:rPr lang="en-US" dirty="0" smtClean="0"/>
              <a:t>, David Wood, and Doug Burger</a:t>
            </a:r>
          </a:p>
          <a:p>
            <a:r>
              <a:rPr lang="en-US" dirty="0" smtClean="0"/>
              <a:t>SAFARI and LBA group members</a:t>
            </a:r>
          </a:p>
          <a:p>
            <a:r>
              <a:rPr lang="en-US" dirty="0" smtClean="0"/>
              <a:t>Collaborators </a:t>
            </a:r>
            <a:r>
              <a:rPr lang="en-US" dirty="0"/>
              <a:t>at </a:t>
            </a:r>
            <a:r>
              <a:rPr lang="en-US" dirty="0" smtClean="0"/>
              <a:t>CMU, MSR, NVIDIA </a:t>
            </a:r>
            <a:r>
              <a:rPr lang="en-US" dirty="0"/>
              <a:t>and </a:t>
            </a:r>
            <a:r>
              <a:rPr lang="en-US" dirty="0" err="1" smtClean="0"/>
              <a:t>GaTech</a:t>
            </a:r>
            <a:endParaRPr lang="en-US" dirty="0" smtClean="0"/>
          </a:p>
          <a:p>
            <a:r>
              <a:rPr lang="en-US" dirty="0" smtClean="0"/>
              <a:t>CALCM and PDL</a:t>
            </a:r>
          </a:p>
          <a:p>
            <a:r>
              <a:rPr lang="en-US" dirty="0" smtClean="0"/>
              <a:t>Deb </a:t>
            </a:r>
            <a:r>
              <a:rPr lang="en-US" dirty="0" err="1" smtClean="0"/>
              <a:t>Cavlovich</a:t>
            </a:r>
            <a:r>
              <a:rPr lang="en-US" dirty="0" smtClean="0"/>
              <a:t> </a:t>
            </a:r>
          </a:p>
          <a:p>
            <a:r>
              <a:rPr lang="en-US" dirty="0" smtClean="0"/>
              <a:t>Family and friends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6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Data stored in memory hierarchies has significant redundancy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Inefficient usage of existing limited resources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Simple and efficient mechanisms for hardware-based data compression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On-chip caches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Main memory</a:t>
            </a:r>
          </a:p>
          <a:p>
            <a:pPr lvl="1"/>
            <a:r>
              <a:rPr lang="en-US" smtClean="0">
                <a:solidFill>
                  <a:srgbClr val="0033CC"/>
                </a:solidFill>
              </a:rPr>
              <a:t>On-chip/off-chip interconnects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Our mechanisms improve performance, cost and energy efficiency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1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4712"/>
            <a:ext cx="9144000" cy="2657088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Myriad Pro Cond" panose="020B0506030403020204" pitchFamily="34" charset="0"/>
              </a:rPr>
              <a:t>Practical Data Compression for </a:t>
            </a:r>
            <a:br>
              <a:rPr lang="en-US" b="1" dirty="0" smtClean="0">
                <a:solidFill>
                  <a:prstClr val="black"/>
                </a:solidFill>
                <a:latin typeface="Myriad Pro Cond" panose="020B0506030403020204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Myriad Pro Cond" panose="020B0506030403020204" pitchFamily="34" charset="0"/>
              </a:rPr>
              <a:t>Modern Memory Hierarchies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6512" y="3124992"/>
            <a:ext cx="3980487" cy="91439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Gennady Pekhimenko</a:t>
            </a:r>
            <a:endParaRPr lang="en-US" sz="2200" dirty="0" smtClean="0"/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4858934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96513" y="2410220"/>
            <a:ext cx="3980487" cy="9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chemeClr val="bg1">
                    <a:lumMod val="65000"/>
                  </a:schemeClr>
                </a:solidFill>
              </a:rPr>
              <a:t>Thesis Oral</a:t>
            </a:r>
            <a:endParaRPr lang="en-US" sz="22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l"/>
            <a:endParaRPr lang="en-US" sz="2200" dirty="0" smtClean="0"/>
          </a:p>
          <a:p>
            <a:pPr algn="l"/>
            <a:endParaRPr lang="en-US" sz="2200" dirty="0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457200" y="3848108"/>
            <a:ext cx="6400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Committee: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Todd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Mowry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(Co-chair)</a:t>
            </a:r>
          </a:p>
          <a:p>
            <a:pPr algn="l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Onur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Mutlu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(Co-chair)</a:t>
            </a:r>
          </a:p>
          <a:p>
            <a:pPr algn="l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Kayvon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Fatahalian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David Wood, University of Wisconsin-Madison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Doug Burger, Microsoft</a:t>
            </a:r>
          </a:p>
          <a:p>
            <a:pPr algn="l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Michael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Kozuch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Intel</a:t>
            </a:r>
          </a:p>
          <a:p>
            <a:pPr algn="l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316330"/>
            <a:ext cx="882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Presented in partial fulfillment of the requirements  for the degree of Doctor of Philosophy</a:t>
            </a:r>
          </a:p>
        </p:txBody>
      </p:sp>
    </p:spTree>
    <p:extLst>
      <p:ext uri="{BB962C8B-B14F-4D97-AF65-F5344CB8AC3E}">
        <p14:creationId xmlns:p14="http://schemas.microsoft.com/office/powerpoint/2010/main" val="23979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Challenges for Compression in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8080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Fast Access Latency</a:t>
            </a:r>
          </a:p>
          <a:p>
            <a:endParaRPr lang="en-US" sz="4000" b="1" dirty="0" smtClean="0">
              <a:solidFill>
                <a:srgbClr val="0033CC"/>
              </a:solidFill>
            </a:endParaRPr>
          </a:p>
          <a:p>
            <a:r>
              <a:rPr lang="en-US" sz="3600" b="1" dirty="0" smtClean="0">
                <a:solidFill>
                  <a:srgbClr val="0033CC"/>
                </a:solidFill>
              </a:rPr>
              <a:t>Practical Implementation and Low Cost</a:t>
            </a:r>
          </a:p>
          <a:p>
            <a:endParaRPr lang="en-US" sz="4000" b="1" dirty="0" smtClean="0">
              <a:solidFill>
                <a:srgbClr val="0033CC"/>
              </a:solidFill>
            </a:endParaRPr>
          </a:p>
          <a:p>
            <a:r>
              <a:rPr lang="en-US" sz="3600" b="1" dirty="0" smtClean="0">
                <a:solidFill>
                  <a:srgbClr val="0033CC"/>
                </a:solidFill>
              </a:rPr>
              <a:t>High Compression Ratio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4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7207" y="1295400"/>
            <a:ext cx="8115869" cy="4868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It is possible to develop a new </a:t>
            </a:r>
            <a:r>
              <a:rPr lang="en-US" sz="3200" dirty="0" smtClean="0"/>
              <a:t>set of designs </a:t>
            </a:r>
            <a:r>
              <a:rPr lang="en-US" sz="3200" dirty="0"/>
              <a:t>for data </a:t>
            </a:r>
            <a:r>
              <a:rPr lang="en-US" sz="3200" dirty="0" smtClean="0"/>
              <a:t>compression </a:t>
            </a:r>
            <a:r>
              <a:rPr lang="en-US" sz="3200" dirty="0"/>
              <a:t>within modern memory hierarchies </a:t>
            </a:r>
            <a:r>
              <a:rPr lang="en-US" sz="3200" dirty="0" smtClean="0"/>
              <a:t>that 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B050"/>
                </a:solidFill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rgbClr val="00B050"/>
                </a:solidFill>
                <a:sym typeface="Wingdings"/>
              </a:rPr>
              <a:t></a:t>
            </a:r>
            <a:r>
              <a:rPr lang="en-US" sz="3200" b="1" dirty="0" smtClean="0">
                <a:solidFill>
                  <a:srgbClr val="00B050"/>
                </a:solidFill>
                <a:sym typeface="Wingdings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</a:rPr>
              <a:t>imple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B050"/>
                </a:solidFill>
              </a:rPr>
              <a:t>Effective</a:t>
            </a:r>
          </a:p>
          <a:p>
            <a:pPr marL="0" indent="0">
              <a:buNone/>
            </a:pPr>
            <a:r>
              <a:rPr lang="en-US" sz="3200" dirty="0"/>
              <a:t>in saving </a:t>
            </a:r>
            <a:r>
              <a:rPr lang="en-US" sz="3200" dirty="0">
                <a:solidFill>
                  <a:srgbClr val="FF0000"/>
                </a:solidFill>
              </a:rPr>
              <a:t>storage space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consumed </a:t>
            </a:r>
            <a:r>
              <a:rPr lang="en-US" sz="3200" dirty="0" smtClean="0">
                <a:solidFill>
                  <a:srgbClr val="FF0000"/>
                </a:solidFill>
              </a:rPr>
              <a:t>bandwidth 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sz="3200" dirty="0" smtClean="0"/>
              <a:t>o that </a:t>
            </a:r>
            <a:r>
              <a:rPr lang="en-US" sz="3200" dirty="0"/>
              <a:t>the resulting improvements in </a:t>
            </a:r>
            <a:r>
              <a:rPr lang="en-US" sz="3200" dirty="0">
                <a:solidFill>
                  <a:srgbClr val="0070C0"/>
                </a:solidFill>
              </a:rPr>
              <a:t>performance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cost</a:t>
            </a:r>
            <a:r>
              <a:rPr lang="en-US" sz="3200" dirty="0"/>
              <a:t>, and </a:t>
            </a:r>
            <a:r>
              <a:rPr lang="en-US" sz="3200" dirty="0">
                <a:solidFill>
                  <a:srgbClr val="0070C0"/>
                </a:solidFill>
              </a:rPr>
              <a:t>energy efficiency </a:t>
            </a:r>
            <a:r>
              <a:rPr lang="en-US" sz="3200" dirty="0"/>
              <a:t>will make it attractive </a:t>
            </a:r>
            <a:r>
              <a:rPr lang="en-US" sz="3200" dirty="0" smtClean="0"/>
              <a:t>to implement </a:t>
            </a:r>
            <a:r>
              <a:rPr lang="en-US" sz="3200" dirty="0"/>
              <a:t>in future </a:t>
            </a:r>
            <a:r>
              <a:rPr lang="en-US" sz="3200" dirty="0" smtClean="0"/>
              <a:t>systems</a:t>
            </a:r>
            <a:endParaRPr lang="en-US" sz="32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This Dissertation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Base-Delta-Immediate (BDI)</a:t>
            </a:r>
            <a:r>
              <a:rPr lang="en-US" dirty="0" smtClean="0"/>
              <a:t> Compression algorithm with low latency and high compression ratio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Compression-Aware Management Policies (CAMP) </a:t>
            </a:r>
            <a:r>
              <a:rPr lang="en-US" dirty="0" smtClean="0"/>
              <a:t>that incorporate compressed block size into cache management decisions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Linearly Compressed Pages (LCP) </a:t>
            </a:r>
            <a:r>
              <a:rPr lang="en-US" dirty="0" smtClean="0"/>
              <a:t>framework for efficient main memory compression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Toggle-Aware Bandwidth</a:t>
            </a:r>
            <a:r>
              <a:rPr lang="en-US" dirty="0" smtClean="0"/>
              <a:t> compression mechanisms for energy-efficient bandwidth compression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Data Compression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676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9" y="2755865"/>
            <a:ext cx="962025" cy="1057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193" y="4075787"/>
            <a:ext cx="1700214" cy="114800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781301" y="2514600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7" idx="0"/>
          </p:cNvCxnSpPr>
          <p:nvPr/>
        </p:nvCxnSpPr>
        <p:spPr>
          <a:xfrm>
            <a:off x="2655093" y="3670720"/>
            <a:ext cx="1269207" cy="405067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299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72997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288" y="2755865"/>
            <a:ext cx="962025" cy="105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278" y="2755865"/>
            <a:ext cx="962025" cy="10572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3924300" y="2511197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67298" y="2511197"/>
            <a:ext cx="0" cy="405730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0"/>
          </p:cNvCxnSpPr>
          <p:nvPr/>
        </p:nvCxnSpPr>
        <p:spPr>
          <a:xfrm>
            <a:off x="3924300" y="3676471"/>
            <a:ext cx="0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 flipH="1">
            <a:off x="3924300" y="3676471"/>
            <a:ext cx="1142998" cy="399316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61" y="54038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54865" y="1749197"/>
            <a:ext cx="1753838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Processor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287110" y="2930911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Cache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54865" y="4306891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922169" y="3947800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19538" y="5034628"/>
            <a:ext cx="0" cy="399316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4864" y="5537200"/>
            <a:ext cx="1711453" cy="685800"/>
          </a:xfrm>
          <a:prstGeom prst="roundRect">
            <a:avLst/>
          </a:prstGeom>
          <a:solidFill>
            <a:schemeClr val="tx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Disk</a:t>
            </a:r>
            <a:endParaRPr lang="en-US" sz="2800" b="1" dirty="0"/>
          </a:p>
        </p:txBody>
      </p:sp>
      <p:sp>
        <p:nvSpPr>
          <p:cNvPr id="64" name="Rectangle 63"/>
          <p:cNvSpPr/>
          <p:nvPr/>
        </p:nvSpPr>
        <p:spPr>
          <a:xfrm>
            <a:off x="2836427" y="5537200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63" name="Rectangle 62"/>
          <p:cNvSpPr/>
          <p:nvPr/>
        </p:nvSpPr>
        <p:spPr>
          <a:xfrm>
            <a:off x="2450338" y="4293096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/>
          </a:p>
        </p:txBody>
      </p:sp>
      <p:sp>
        <p:nvSpPr>
          <p:cNvPr id="66" name="Rectangle 65"/>
          <p:cNvSpPr/>
          <p:nvPr/>
        </p:nvSpPr>
        <p:spPr>
          <a:xfrm>
            <a:off x="2066925" y="2358580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/>
          </a:p>
        </p:txBody>
      </p:sp>
      <p:sp>
        <p:nvSpPr>
          <p:cNvPr id="67" name="Rectangle 66"/>
          <p:cNvSpPr/>
          <p:nvPr/>
        </p:nvSpPr>
        <p:spPr>
          <a:xfrm>
            <a:off x="4283862" y="2373369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/>
          </a:p>
        </p:txBody>
      </p:sp>
      <p:sp>
        <p:nvSpPr>
          <p:cNvPr id="68" name="Rectangle 67"/>
          <p:cNvSpPr/>
          <p:nvPr/>
        </p:nvSpPr>
        <p:spPr>
          <a:xfrm>
            <a:off x="3140865" y="2366340"/>
            <a:ext cx="623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sym typeface="Wingdings"/>
              </a:rPr>
              <a:t>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1913" y="2511197"/>
            <a:ext cx="1607342" cy="914654"/>
          </a:xfrm>
          <a:prstGeom prst="rect">
            <a:avLst/>
          </a:prstGeom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5620844" y="1324004"/>
            <a:ext cx="345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1. Cache Compression</a:t>
            </a:r>
            <a:endParaRPr lang="en-US" sz="2800" dirty="0"/>
          </a:p>
        </p:txBody>
      </p:sp>
      <p:sp>
        <p:nvSpPr>
          <p:cNvPr id="16" name="Right Brace 15"/>
          <p:cNvSpPr/>
          <p:nvPr/>
        </p:nvSpPr>
        <p:spPr>
          <a:xfrm>
            <a:off x="5543120" y="2824710"/>
            <a:ext cx="233794" cy="914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6" idx="1"/>
          </p:cNvCxnSpPr>
          <p:nvPr/>
        </p:nvCxnSpPr>
        <p:spPr>
          <a:xfrm flipH="1">
            <a:off x="5776914" y="2151341"/>
            <a:ext cx="1531147" cy="11305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313349" y="2410414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49" name="Rectangle 48"/>
          <p:cNvSpPr/>
          <p:nvPr/>
        </p:nvSpPr>
        <p:spPr>
          <a:xfrm>
            <a:off x="3184789" y="2370140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50" name="Rectangle 49"/>
          <p:cNvSpPr/>
          <p:nvPr/>
        </p:nvSpPr>
        <p:spPr>
          <a:xfrm>
            <a:off x="2070387" y="2387641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5628296" y="2527720"/>
            <a:ext cx="345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2</a:t>
            </a:r>
            <a:r>
              <a:rPr lang="en-US" sz="2800" dirty="0" smtClean="0"/>
              <a:t>. Compression and Cache Replacement</a:t>
            </a:r>
            <a:endParaRPr lang="en-US" sz="2800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175963" y="4058853"/>
            <a:ext cx="3921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3</a:t>
            </a:r>
            <a:r>
              <a:rPr lang="en-US" sz="2800" dirty="0" smtClean="0"/>
              <a:t>. Memory Compression</a:t>
            </a:r>
            <a:endParaRPr lang="en-US" sz="2800" dirty="0"/>
          </a:p>
        </p:txBody>
      </p:sp>
      <p:sp>
        <p:nvSpPr>
          <p:cNvPr id="54" name="Right Brace 53"/>
          <p:cNvSpPr/>
          <p:nvPr/>
        </p:nvSpPr>
        <p:spPr>
          <a:xfrm>
            <a:off x="4892171" y="4227996"/>
            <a:ext cx="233794" cy="914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72092" y="4347116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1475" y="3551479"/>
            <a:ext cx="1655311" cy="9032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682" y="4915217"/>
            <a:ext cx="1684573" cy="863884"/>
          </a:xfrm>
          <a:prstGeom prst="rect">
            <a:avLst/>
          </a:prstGeom>
        </p:spPr>
      </p:pic>
      <p:sp>
        <p:nvSpPr>
          <p:cNvPr id="69" name="Title 1"/>
          <p:cNvSpPr txBox="1">
            <a:spLocks/>
          </p:cNvSpPr>
          <p:nvPr/>
        </p:nvSpPr>
        <p:spPr>
          <a:xfrm>
            <a:off x="5175963" y="5230903"/>
            <a:ext cx="3921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4. Bandwidth Compression</a:t>
            </a:r>
            <a:endParaRPr lang="en-US" sz="2800" dirty="0"/>
          </a:p>
        </p:txBody>
      </p:sp>
      <p:sp>
        <p:nvSpPr>
          <p:cNvPr id="70" name="Rectangle 69"/>
          <p:cNvSpPr/>
          <p:nvPr/>
        </p:nvSpPr>
        <p:spPr>
          <a:xfrm>
            <a:off x="3657172" y="3658964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9900"/>
                </a:solidFill>
                <a:sym typeface="Wingdings"/>
              </a:rPr>
              <a:t></a:t>
            </a:r>
            <a:endParaRPr lang="en-US" sz="4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3966" y="5403850"/>
            <a:ext cx="1644274" cy="9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7" grpId="0"/>
      <p:bldP spid="68" grpId="0"/>
      <p:bldP spid="45" grpId="0"/>
      <p:bldP spid="16" grpId="0" animBg="1"/>
      <p:bldP spid="16" grpId="1" animBg="1"/>
      <p:bldP spid="47" grpId="0"/>
      <p:bldP spid="49" grpId="0"/>
      <p:bldP spid="50" grpId="0"/>
      <p:bldP spid="51" grpId="0"/>
      <p:bldP spid="53" grpId="0"/>
      <p:bldP spid="54" grpId="0" animBg="1"/>
      <p:bldP spid="54" grpId="1" animBg="1"/>
      <p:bldP spid="55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2275</Words>
  <Application>Microsoft Office PowerPoint</Application>
  <PresentationFormat>On-screen Show (4:3)</PresentationFormat>
  <Paragraphs>861</Paragraphs>
  <Slides>56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Calibri</vt:lpstr>
      <vt:lpstr>Cambria</vt:lpstr>
      <vt:lpstr>Consolas</vt:lpstr>
      <vt:lpstr>Garamond</vt:lpstr>
      <vt:lpstr>Myriad Pro Cond</vt:lpstr>
      <vt:lpstr>Tahoma</vt:lpstr>
      <vt:lpstr>Tw Cen MT Condensed Extra Bold</vt:lpstr>
      <vt:lpstr>Wingdings</vt:lpstr>
      <vt:lpstr>SAFARI_Template</vt:lpstr>
      <vt:lpstr>1_Edge</vt:lpstr>
      <vt:lpstr>Office Theme</vt:lpstr>
      <vt:lpstr>Practical Data Compression for  Modern Memory Hierarchies</vt:lpstr>
      <vt:lpstr>Performance and Energy Efficiency </vt:lpstr>
      <vt:lpstr>Computation vs. Communication</vt:lpstr>
      <vt:lpstr>Data Compression across the System</vt:lpstr>
      <vt:lpstr>Software vs. Hardware Compression</vt:lpstr>
      <vt:lpstr>Key Challenges for Compression in Memory Hierarchy</vt:lpstr>
      <vt:lpstr>Thesis Statement</vt:lpstr>
      <vt:lpstr>Contributions of This Dissertation</vt:lpstr>
      <vt:lpstr>Practical Data Compression in Memory</vt:lpstr>
      <vt:lpstr>1. Cache Compression</vt:lpstr>
      <vt:lpstr>Background on Cache Compression</vt:lpstr>
      <vt:lpstr>Key Data Patterns in Real Applications</vt:lpstr>
      <vt:lpstr>How Common Are These Patterns?</vt:lpstr>
      <vt:lpstr>Key Data Patterns in Real Applications</vt:lpstr>
      <vt:lpstr>Key Data Patterns in Real Applications</vt:lpstr>
      <vt:lpstr>Key Idea: Base+Delta (B+Δ) Encoding</vt:lpstr>
      <vt:lpstr>B+Δ Decompressor Design </vt:lpstr>
      <vt:lpstr>Can We Get Higher Compression Ratio?</vt:lpstr>
      <vt:lpstr>B+Δ with Multiple Arbitrary Bases</vt:lpstr>
      <vt:lpstr>How to Find Two Bases Efficiently?</vt:lpstr>
      <vt:lpstr>BΔI Cache Organization</vt:lpstr>
      <vt:lpstr>Methodology </vt:lpstr>
      <vt:lpstr>Comparison Summary</vt:lpstr>
      <vt:lpstr>PowerPoint Presentation</vt:lpstr>
      <vt:lpstr>2. Compression and Cache Replacement</vt:lpstr>
      <vt:lpstr>Cache Management Background</vt:lpstr>
      <vt:lpstr>Block Size Can Indicate Reuse</vt:lpstr>
      <vt:lpstr>Code Example to Support Intuition</vt:lpstr>
      <vt:lpstr>Block Size Can Indicate Reuse</vt:lpstr>
      <vt:lpstr>Compression-Aware Management Policies (CAMP)</vt:lpstr>
      <vt:lpstr>PowerPoint Presentation</vt:lpstr>
      <vt:lpstr>3. Main Memory Compression</vt:lpstr>
      <vt:lpstr>Challenges in Main Memory Compression</vt:lpstr>
      <vt:lpstr>Address Computation</vt:lpstr>
      <vt:lpstr>Mapping and Fragmentation</vt:lpstr>
      <vt:lpstr>Shortcomings of Prior Work</vt:lpstr>
      <vt:lpstr>Shortcomings of Prior Work </vt:lpstr>
      <vt:lpstr>Shortcomings of Prior Work</vt:lpstr>
      <vt:lpstr>Linearly Compressed Pages (LCP): Key Idea</vt:lpstr>
      <vt:lpstr>LCP: Key Idea (2)</vt:lpstr>
      <vt:lpstr>LCP Framework Overview</vt:lpstr>
      <vt:lpstr>Physical Memory Layout</vt:lpstr>
      <vt:lpstr>LCP Optimizations</vt:lpstr>
      <vt:lpstr>Summary of the Results</vt:lpstr>
      <vt:lpstr>PowerPoint Presentation</vt:lpstr>
      <vt:lpstr>4. Energy-Efficient Bandwidth Compression</vt:lpstr>
      <vt:lpstr>Energy Efficiency: Bit Toggles</vt:lpstr>
      <vt:lpstr>Excessive Number of Bit Toggles</vt:lpstr>
      <vt:lpstr>Effect of Compression on Bit Toggles</vt:lpstr>
      <vt:lpstr>Energy Control</vt:lpstr>
      <vt:lpstr>Methodology</vt:lpstr>
      <vt:lpstr>Effect of EC on Bit Toggle Count</vt:lpstr>
      <vt:lpstr>Effect of EC on Compression Ratio</vt:lpstr>
      <vt:lpstr>Acknowledgments</vt:lpstr>
      <vt:lpstr>Conclusion</vt:lpstr>
      <vt:lpstr>Practical Data Compression for  Modern Memory Hierarchies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2016-08-29T17:45:57Z</dcterms:modified>
</cp:coreProperties>
</file>