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1pPr>
    <a:lvl2pPr marL="1753397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2pPr>
    <a:lvl3pPr marL="3506795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3pPr>
    <a:lvl4pPr marL="5260190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4pPr>
    <a:lvl5pPr marL="7013587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5pPr>
    <a:lvl6pPr marL="8766983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6pPr>
    <a:lvl7pPr marL="10520381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7pPr>
    <a:lvl8pPr marL="12273778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8pPr>
    <a:lvl9pPr marL="14027172" algn="l" defTabSz="3506795" rtl="0" eaLnBrk="1" latinLnBrk="0" hangingPunct="1">
      <a:defRPr sz="69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 Alkan" initials="CA" lastIdx="8" clrIdx="0">
    <p:extLst>
      <p:ext uri="{19B8F6BF-5375-455C-9EA6-DF929625EA0E}">
        <p15:presenceInfo xmlns:p15="http://schemas.microsoft.com/office/powerpoint/2012/main" userId="0b4b0e6e121bef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28"/>
    <a:srgbClr val="E0EEFB"/>
    <a:srgbClr val="D8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660"/>
    <p:restoredTop sz="94632"/>
  </p:normalViewPr>
  <p:slideViewPr>
    <p:cSldViewPr snapToGrid="0" snapToObjects="1">
      <p:cViewPr>
        <p:scale>
          <a:sx n="60" d="100"/>
          <a:sy n="60" d="100"/>
        </p:scale>
        <p:origin x="-288" y="-11504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6T11:32:21.051" idx="1">
    <p:pos x="5693" y="5050"/>
    <p:text>this - is too high up. Because of font?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2:40.956" idx="2">
    <p:pos x="15629" y="5117"/>
    <p:text>this : is too high up. Also the one in the first bulletpoint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3:05.916" idx="3">
    <p:pos x="15955" y="7517"/>
    <p:text>too high up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4:32.184" idx="4">
    <p:pos x="18413" y="6538"/>
    <p:text>- too high up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6:46.764" idx="5">
    <p:pos x="12317" y="16810"/>
    <p:text>20 seconds? If so, standardize this column; make it 00:00:20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7:09.731" idx="6">
    <p:pos x="12115" y="16224"/>
    <p:text>00:01:23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8:03.799" idx="7">
    <p:pos x="4157" y="20995"/>
    <p:text>Separate this sentence. at ", and the newest"</p:text>
    <p:extLst>
      <p:ext uri="{C676402C-5697-4E1C-873F-D02D1690AC5C}">
        <p15:threadingInfo xmlns:p15="http://schemas.microsoft.com/office/powerpoint/2012/main" timeZoneBias="-120"/>
      </p:ext>
    </p:extLst>
  </p:cm>
  <p:cm authorId="1" dt="2018-04-16T11:39:05.155" idx="8">
    <p:pos x="11386" y="18374"/>
    <p:text>is "storing" the correct word here? Or "using" or "employing"?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958FB-23E6-6D49-8C2E-0165448E5A26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5ADF6-F8C0-DE46-BBCF-E06094C32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397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6795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0190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3587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6983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0381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3778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27172" algn="l" defTabSz="3506795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5ADF6-F8C0-DE46-BBCF-E06094C326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6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9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1B85-30AE-5F4F-A326-1C9517534BD8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34606-A8D8-434E-8448-211FC8F6C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tif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emf"/><Relationship Id="rId19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3337" y="-12258"/>
            <a:ext cx="30274766" cy="58533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44"/>
          </a:p>
        </p:txBody>
      </p:sp>
      <p:sp>
        <p:nvSpPr>
          <p:cNvPr id="4" name="TextBox 3"/>
          <p:cNvSpPr txBox="1"/>
          <p:nvPr/>
        </p:nvSpPr>
        <p:spPr>
          <a:xfrm>
            <a:off x="-3337" y="283694"/>
            <a:ext cx="30278550" cy="220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ea typeface="Century" charset="0"/>
                <a:cs typeface="Century" charset="0"/>
              </a:rPr>
              <a:t>Nanopore Sequencing Technology and Tools for Genome Assembly:</a:t>
            </a:r>
          </a:p>
          <a:p>
            <a:pPr algn="ctr">
              <a:lnSpc>
                <a:spcPct val="114000"/>
              </a:lnSpc>
            </a:pPr>
            <a:r>
              <a:rPr lang="en-US" sz="5782" b="1" dirty="0">
                <a:ea typeface="Century" charset="0"/>
                <a:cs typeface="Century" charset="0"/>
              </a:rPr>
              <a:t>Computational Analysis of the Current State, Bottlenecks and Future Directions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1982" y="2626377"/>
            <a:ext cx="27064127" cy="90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6" dirty="0">
                <a:ea typeface="Century" charset="0"/>
                <a:cs typeface="Century" charset="0"/>
              </a:rPr>
              <a:t>Damla Senol Cali</a:t>
            </a:r>
            <a:r>
              <a:rPr lang="en-US" sz="5256" baseline="30000" dirty="0">
                <a:ea typeface="Century" charset="0"/>
                <a:cs typeface="Century" charset="0"/>
              </a:rPr>
              <a:t>1</a:t>
            </a:r>
            <a:r>
              <a:rPr lang="en-US" sz="5256" dirty="0">
                <a:ea typeface="Century" charset="0"/>
                <a:cs typeface="Century" charset="0"/>
              </a:rPr>
              <a:t>, Jeremie S. Kim</a:t>
            </a:r>
            <a:r>
              <a:rPr lang="en-US" sz="5256" baseline="30000" dirty="0">
                <a:ea typeface="Century" charset="0"/>
                <a:cs typeface="Century" charset="0"/>
              </a:rPr>
              <a:t>1,3</a:t>
            </a:r>
            <a:r>
              <a:rPr lang="en-US" sz="5256" dirty="0">
                <a:ea typeface="Century" charset="0"/>
                <a:cs typeface="Century" charset="0"/>
              </a:rPr>
              <a:t>, Saugata Ghose</a:t>
            </a:r>
            <a:r>
              <a:rPr lang="en-US" sz="5256" baseline="30000" dirty="0">
                <a:ea typeface="Century" charset="0"/>
                <a:cs typeface="Century" charset="0"/>
              </a:rPr>
              <a:t>1</a:t>
            </a:r>
            <a:r>
              <a:rPr lang="en-US" sz="5256" dirty="0">
                <a:ea typeface="Century" charset="0"/>
                <a:cs typeface="Century" charset="0"/>
              </a:rPr>
              <a:t>, Can Alkan</a:t>
            </a:r>
            <a:r>
              <a:rPr lang="en-US" sz="5256" baseline="30000" dirty="0">
                <a:ea typeface="Century" charset="0"/>
                <a:cs typeface="Century" charset="0"/>
              </a:rPr>
              <a:t>2</a:t>
            </a:r>
            <a:r>
              <a:rPr lang="en-US" sz="5256" dirty="0">
                <a:ea typeface="Century" charset="0"/>
                <a:cs typeface="Century" charset="0"/>
              </a:rPr>
              <a:t> and Onur Mutlu</a:t>
            </a:r>
            <a:r>
              <a:rPr lang="en-US" sz="5256" baseline="30000" dirty="0">
                <a:ea typeface="Century" charset="0"/>
                <a:cs typeface="Century" charset="0"/>
              </a:rPr>
              <a:t>3,1</a:t>
            </a:r>
            <a:endParaRPr lang="en-US" sz="5256" dirty="0">
              <a:ea typeface="Century" charset="0"/>
              <a:cs typeface="Century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66" y="4423330"/>
            <a:ext cx="5726534" cy="1063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87" y="4273398"/>
            <a:ext cx="3633425" cy="1249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811" y="4207036"/>
            <a:ext cx="6506951" cy="14962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3337" y="5832710"/>
            <a:ext cx="13420767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Nanopore Sequencing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14546588" y="13487890"/>
            <a:ext cx="0" cy="651923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896" y="13617847"/>
            <a:ext cx="14139536" cy="619400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484857" indent="-404750" algn="just">
              <a:spcBef>
                <a:spcPts val="1200"/>
              </a:spcBef>
              <a:spcAft>
                <a:spcPts val="1200"/>
              </a:spcAft>
              <a:buFont typeface="Courier New" charset="0"/>
              <a:buChar char="o"/>
            </a:pPr>
            <a:r>
              <a:rPr lang="en-US" sz="3500" dirty="0">
                <a:ea typeface="Century" charset="0"/>
                <a:cs typeface="Century" charset="0"/>
              </a:rPr>
              <a:t>Comprehensively analyze the multiple steps and the associated state-of-the-art tools in genome assembly pipelines using nanopore sequence data in terms of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accuracy</a:t>
            </a:r>
            <a:r>
              <a:rPr lang="en-US" sz="3500" dirty="0">
                <a:ea typeface="Century" charset="0"/>
                <a:cs typeface="Century" charset="0"/>
              </a:rPr>
              <a:t>,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performance</a:t>
            </a:r>
            <a:r>
              <a:rPr lang="en-US" sz="3500" dirty="0">
                <a:ea typeface="Century" charset="0"/>
                <a:cs typeface="Century" charset="0"/>
              </a:rPr>
              <a:t>,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memory</a:t>
            </a:r>
            <a:r>
              <a:rPr lang="en-US" sz="3500" b="1" dirty="0">
                <a:ea typeface="Century" charset="0"/>
                <a:cs typeface="Century" charset="0"/>
              </a:rPr>
              <a:t>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usage</a:t>
            </a:r>
            <a:r>
              <a:rPr lang="en-US" sz="3500" dirty="0">
                <a:ea typeface="Century" charset="0"/>
                <a:cs typeface="Century" charset="0"/>
              </a:rPr>
              <a:t>,</a:t>
            </a:r>
            <a:r>
              <a:rPr lang="en-US" sz="3500" b="1" dirty="0">
                <a:ea typeface="Century" charset="0"/>
                <a:cs typeface="Century" charset="0"/>
              </a:rPr>
              <a:t> </a:t>
            </a:r>
            <a:r>
              <a:rPr lang="en-US" sz="3500" dirty="0">
                <a:ea typeface="Century" charset="0"/>
                <a:cs typeface="Century" charset="0"/>
              </a:rPr>
              <a:t>and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scalability</a:t>
            </a:r>
            <a:r>
              <a:rPr lang="en-US" sz="3500" dirty="0">
                <a:ea typeface="Century" charset="0"/>
                <a:cs typeface="Century" charset="0"/>
              </a:rPr>
              <a:t>.</a:t>
            </a:r>
          </a:p>
          <a:p>
            <a:pPr marL="484857" indent="-404750" algn="just">
              <a:spcBef>
                <a:spcPts val="1200"/>
              </a:spcBef>
              <a:spcAft>
                <a:spcPts val="1200"/>
              </a:spcAft>
              <a:buFont typeface="Courier New" charset="0"/>
              <a:buChar char="o"/>
            </a:pPr>
            <a:r>
              <a:rPr lang="en-US" sz="3500" dirty="0">
                <a:ea typeface="Century" charset="0"/>
                <a:cs typeface="Century" charset="0"/>
              </a:rPr>
              <a:t>Reveal </a:t>
            </a:r>
            <a:r>
              <a:rPr lang="en-US" sz="3500" b="1" dirty="0">
                <a:solidFill>
                  <a:srgbClr val="C00000"/>
                </a:solidFill>
                <a:ea typeface="Century" charset="0"/>
                <a:cs typeface="Century" charset="0"/>
              </a:rPr>
              <a:t>bottlenecks</a:t>
            </a:r>
            <a:r>
              <a:rPr lang="en-US" sz="3500" dirty="0">
                <a:ea typeface="Century" charset="0"/>
                <a:cs typeface="Century" charset="0"/>
              </a:rPr>
              <a:t> and </a:t>
            </a:r>
            <a:r>
              <a:rPr lang="en-US" sz="3500" b="1" dirty="0">
                <a:solidFill>
                  <a:srgbClr val="C00000"/>
                </a:solidFill>
                <a:ea typeface="Century" charset="0"/>
                <a:cs typeface="Century" charset="0"/>
              </a:rPr>
              <a:t>trade-offs</a:t>
            </a:r>
            <a:r>
              <a:rPr lang="en-US" sz="3500" dirty="0">
                <a:ea typeface="Century" charset="0"/>
                <a:cs typeface="Century" charset="0"/>
              </a:rPr>
              <a:t> that different combinations of tools lead to.</a:t>
            </a:r>
          </a:p>
          <a:p>
            <a:pPr marL="484857" indent="-404750" algn="just">
              <a:spcBef>
                <a:spcPts val="1200"/>
              </a:spcBef>
              <a:spcAft>
                <a:spcPts val="1200"/>
              </a:spcAft>
              <a:buFont typeface="Courier New" charset="0"/>
              <a:buChar char="o"/>
            </a:pPr>
            <a:r>
              <a:rPr lang="en-US" sz="3500" dirty="0">
                <a:ea typeface="Century" charset="0"/>
                <a:cs typeface="Century" charset="0"/>
              </a:rPr>
              <a:t>Provide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guidelines</a:t>
            </a:r>
            <a:r>
              <a:rPr lang="en-US" sz="3500" dirty="0">
                <a:ea typeface="Century" charset="0"/>
                <a:cs typeface="Century" charset="0"/>
              </a:rPr>
              <a:t> for both </a:t>
            </a:r>
            <a:r>
              <a:rPr lang="en-US" sz="3500" b="1" dirty="0">
                <a:ea typeface="Century" charset="0"/>
                <a:cs typeface="Century" charset="0"/>
              </a:rPr>
              <a:t>practitioners</a:t>
            </a:r>
            <a:r>
              <a:rPr lang="en-US" sz="3500" dirty="0">
                <a:ea typeface="Century" charset="0"/>
                <a:cs typeface="Century" charset="0"/>
              </a:rPr>
              <a:t>, such that they can determine the appropriate tools and tool combinations that can satisfy their goals, and </a:t>
            </a:r>
            <a:r>
              <a:rPr lang="en-US" sz="3500" b="1" dirty="0">
                <a:ea typeface="Century" charset="0"/>
                <a:cs typeface="Century" charset="0"/>
              </a:rPr>
              <a:t>tool</a:t>
            </a:r>
            <a:r>
              <a:rPr lang="en-US" sz="3500" dirty="0">
                <a:ea typeface="Century" charset="0"/>
                <a:cs typeface="Century" charset="0"/>
              </a:rPr>
              <a:t> </a:t>
            </a:r>
            <a:r>
              <a:rPr lang="en-US" sz="3500" b="1" dirty="0">
                <a:ea typeface="Century" charset="0"/>
                <a:cs typeface="Century" charset="0"/>
              </a:rPr>
              <a:t>developers</a:t>
            </a:r>
            <a:r>
              <a:rPr lang="en-US" sz="3500" dirty="0">
                <a:ea typeface="Century" charset="0"/>
                <a:cs typeface="Century" charset="0"/>
              </a:rPr>
              <a:t>, such that they can make design choices to improve current and future tools.</a:t>
            </a:r>
          </a:p>
          <a:p>
            <a:pPr marL="1833504" lvl="1" algn="just">
              <a:lnSpc>
                <a:spcPct val="90000"/>
              </a:lnSpc>
            </a:pPr>
            <a:endParaRPr lang="en-US" sz="3500" dirty="0">
              <a:ea typeface="Century" charset="0"/>
              <a:cs typeface="Century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425" y="4273398"/>
            <a:ext cx="5126861" cy="1275380"/>
          </a:xfrm>
          <a:prstGeom prst="rect">
            <a:avLst/>
          </a:prstGeom>
        </p:spPr>
      </p:pic>
      <p:sp>
        <p:nvSpPr>
          <p:cNvPr id="121" name="Content Placeholder 2"/>
          <p:cNvSpPr txBox="1">
            <a:spLocks/>
          </p:cNvSpPr>
          <p:nvPr/>
        </p:nvSpPr>
        <p:spPr>
          <a:xfrm>
            <a:off x="73896" y="6891778"/>
            <a:ext cx="13218170" cy="5536383"/>
          </a:xfrm>
          <a:prstGeom prst="rect">
            <a:avLst/>
          </a:prstGeom>
        </p:spPr>
        <p:txBody>
          <a:bodyPr vert="horz" lIns="0" tIns="40474" rIns="0" bIns="40474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07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3500" b="1" dirty="0">
                <a:solidFill>
                  <a:schemeClr val="tx1"/>
                </a:solidFill>
                <a:ea typeface="Century" charset="0"/>
                <a:cs typeface="Century" charset="0"/>
              </a:rPr>
              <a:t>Nanopore sequencing 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is an emerging and a promising single</a:t>
            </a:r>
            <a:r>
              <a:rPr lang="en-US" sz="3500" dirty="0"/>
              <a:t>-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molecule DNA sequencing technology.</a:t>
            </a:r>
          </a:p>
          <a:p>
            <a:pPr marL="5888038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3500" b="1" dirty="0">
                <a:solidFill>
                  <a:schemeClr val="tx1"/>
                </a:solidFill>
                <a:ea typeface="Century" charset="0"/>
                <a:cs typeface="Century" charset="0"/>
              </a:rPr>
              <a:t>Nanopore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 is a </a:t>
            </a:r>
            <a:r>
              <a:rPr lang="en-US" sz="3500" dirty="0" err="1">
                <a:solidFill>
                  <a:schemeClr val="tx1"/>
                </a:solidFill>
                <a:ea typeface="Century" charset="0"/>
                <a:cs typeface="Century" charset="0"/>
              </a:rPr>
              <a:t>nano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-scale hole. In nanopore sequencers, an </a:t>
            </a:r>
            <a:r>
              <a:rPr lang="en-US" sz="3500" b="1" dirty="0">
                <a:solidFill>
                  <a:schemeClr val="tx1"/>
                </a:solidFill>
                <a:ea typeface="Century" charset="0"/>
                <a:cs typeface="Century" charset="0"/>
              </a:rPr>
              <a:t>ionic current 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passes through the nanopores.  When the  DNA strand passes through the nanopore, the  sequencer  measures the </a:t>
            </a:r>
          </a:p>
          <a:p>
            <a:pPr marL="142875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3500" b="1" dirty="0">
                <a:solidFill>
                  <a:schemeClr val="tx1"/>
                </a:solidFill>
                <a:ea typeface="Century" charset="0"/>
                <a:cs typeface="Century" charset="0"/>
              </a:rPr>
              <a:t>change in current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. This  change is used to identify  the  bases in the strand with the help of </a:t>
            </a:r>
            <a:r>
              <a:rPr lang="en-US" sz="3500" b="1" dirty="0">
                <a:solidFill>
                  <a:schemeClr val="tx1"/>
                </a:solidFill>
                <a:ea typeface="Century" charset="0"/>
                <a:cs typeface="Century" charset="0"/>
              </a:rPr>
              <a:t>different electrochemical structures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 of the different bases.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82645"/>
              </p:ext>
            </p:extLst>
          </p:nvPr>
        </p:nvGraphicFramePr>
        <p:xfrm>
          <a:off x="151130" y="20619690"/>
          <a:ext cx="29944412" cy="9034283"/>
        </p:xfrm>
        <a:graphic>
          <a:graphicData uri="http://schemas.openxmlformats.org/drawingml/2006/table">
            <a:tbl>
              <a:tblPr/>
              <a:tblGrid>
                <a:gridCol w="7264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9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24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1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Wall Clock Time (h:m:s)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1</a:t>
                      </a:r>
                      <a:b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Memory Usage (GB)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2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Wall Clock Time (h:m:s)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2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Memory Usage (GB)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3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Wall Clock Time (h:m:s)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Step 3</a:t>
                      </a:r>
                      <a:b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Memory Usage (GB)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Number of</a:t>
                      </a:r>
                      <a:b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Contigs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Identity</a:t>
                      </a:r>
                      <a:b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Coverage</a:t>
                      </a:r>
                      <a:b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</a:b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Metrichor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Canu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44:12:31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5.76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98.05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99.92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Metrichor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2:15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12.30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00:01:09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1.96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87.71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94.85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Metrichor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GraphMap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6:14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56.58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00:01:05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1.82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86.22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96.95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Nanonet</a:t>
                      </a: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Canu</a:t>
                      </a:r>
                      <a:endParaRPr lang="en-US" sz="3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17:52:42</a:t>
                      </a: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1.89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11:32:40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5.27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97.92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99.97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Nanonet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1:13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9.45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00:00:33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85.50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92.76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Nanonet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GraphMap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3:18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29.16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00:00:32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85.36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91.16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Scrappie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Canu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03:11:41</a:t>
                      </a: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13.36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33:47:41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5.75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98.46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99.90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02703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Scrappie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2:52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12.40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00:01:29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1.98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86.94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90.04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01558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Scrappie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GraphMap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7:26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38.31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00:01:23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1.87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86.78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89.86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6595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Nanocall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Canu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47:04:53</a:t>
                      </a: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37.73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01:35:23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3.77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86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93.33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28.93</a:t>
                      </a:r>
                      <a:endParaRPr lang="mr-IN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entury" charset="0"/>
                      </a:endParaRP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Nanocall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1:15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12.19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00:00:20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80.52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42.92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Nanocall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GraphMap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5:14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56.78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00:00:16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0.30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80.51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41.32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DeepNano</a:t>
                      </a:r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Canu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23:54:34</a:t>
                      </a:r>
                    </a:p>
                  </a:txBody>
                  <a:tcPr marL="242843" marR="242843" marT="121422" marB="1214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8.38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entury" charset="0"/>
                        </a:rPr>
                        <a:t>–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01:15:48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3.61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106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92.75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99.16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DeepNano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1:50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11.71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00:01:03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1.31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82.38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65.00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DeepNano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GraphMap</a:t>
                      </a:r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3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Miniasm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entury" charset="0"/>
                        <a:cs typeface="Calibri" panose="020F0502020204030204" pitchFamily="34" charset="0"/>
                      </a:endParaRPr>
                    </a:p>
                  </a:txBody>
                  <a:tcPr marL="11243" marR="11243" marT="1124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5:18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54.64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00:00:</a:t>
                      </a:r>
                      <a:r>
                        <a:rPr lang="ru-RU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marL="242843" marR="2428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1.10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82.39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entury" charset="0"/>
                          <a:cs typeface="Calibri" panose="020F0502020204030204" pitchFamily="34" charset="0"/>
                        </a:rPr>
                        <a:t>64.92</a:t>
                      </a:r>
                    </a:p>
                  </a:txBody>
                  <a:tcPr marL="11243" marR="11243" marT="112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3" name="TextBox 132"/>
          <p:cNvSpPr txBox="1"/>
          <p:nvPr/>
        </p:nvSpPr>
        <p:spPr>
          <a:xfrm>
            <a:off x="18255424" y="29732747"/>
            <a:ext cx="11899643" cy="455265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3200" b="1" cap="all" dirty="0">
                <a:solidFill>
                  <a:schemeClr val="accent6">
                    <a:lumMod val="75000"/>
                  </a:schemeClr>
                </a:solidFill>
                <a:ea typeface="Century" charset="0"/>
                <a:cs typeface="Century" charset="0"/>
              </a:rPr>
              <a:t>Observation 6: </a:t>
            </a:r>
            <a:r>
              <a:rPr lang="en-US" sz="3200" dirty="0">
                <a:ea typeface="Century" charset="0"/>
                <a:cs typeface="Century" charset="0"/>
              </a:rPr>
              <a:t>There is a </a:t>
            </a:r>
            <a:r>
              <a:rPr lang="en-US" sz="3200" b="1" dirty="0">
                <a:ea typeface="Century" charset="0"/>
                <a:cs typeface="Century" charset="0"/>
              </a:rPr>
              <a:t>trade-off between accuracy and performance </a:t>
            </a:r>
            <a:r>
              <a:rPr lang="en-US" sz="3200" dirty="0">
                <a:ea typeface="Century" charset="0"/>
                <a:cs typeface="Century" charset="0"/>
              </a:rPr>
              <a:t>when deciding on the appropriate tool for the assembly step. Canu provides </a:t>
            </a:r>
            <a:r>
              <a:rPr lang="en-US" sz="3200" b="1" dirty="0">
                <a:ea typeface="Century" charset="0"/>
                <a:cs typeface="Century" charset="0"/>
              </a:rPr>
              <a:t>higher accuracy </a:t>
            </a:r>
            <a:r>
              <a:rPr lang="en-US" sz="3200" dirty="0">
                <a:ea typeface="Century" charset="0"/>
                <a:cs typeface="Century" charset="0"/>
              </a:rPr>
              <a:t>than Miniasm, with the help of the error-correction step that is present in its own pipeline. However, Canu is much </a:t>
            </a:r>
            <a:r>
              <a:rPr lang="en-US" sz="3200" b="1" dirty="0">
                <a:ea typeface="Century" charset="0"/>
                <a:cs typeface="Century" charset="0"/>
              </a:rPr>
              <a:t>more computationally intensive</a:t>
            </a:r>
            <a:r>
              <a:rPr lang="en-US" sz="3200" dirty="0">
                <a:ea typeface="Century" charset="0"/>
                <a:cs typeface="Century" charset="0"/>
              </a:rPr>
              <a:t> and </a:t>
            </a:r>
            <a:r>
              <a:rPr lang="en-US" sz="3200" b="1" dirty="0">
                <a:ea typeface="Century" charset="0"/>
                <a:cs typeface="Century" charset="0"/>
              </a:rPr>
              <a:t>greatly</a:t>
            </a:r>
            <a:r>
              <a:rPr lang="en-US" sz="3200" dirty="0">
                <a:ea typeface="Century" charset="0"/>
                <a:cs typeface="Century" charset="0"/>
              </a:rPr>
              <a:t> </a:t>
            </a:r>
            <a:r>
              <a:rPr lang="en-US" sz="3200" b="1" dirty="0">
                <a:ea typeface="Century" charset="0"/>
                <a:cs typeface="Century" charset="0"/>
              </a:rPr>
              <a:t>slower</a:t>
            </a:r>
            <a:r>
              <a:rPr lang="en-US" sz="3200" dirty="0">
                <a:ea typeface="Century" charset="0"/>
                <a:cs typeface="Century" charset="0"/>
              </a:rPr>
              <a:t> (i.e., by 1096.3x) than Miniasm. </a:t>
            </a:r>
          </a:p>
          <a:p>
            <a:pPr algn="ctr"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3200" dirty="0">
                <a:ea typeface="Century" charset="0"/>
                <a:cs typeface="Century" charset="0"/>
              </a:rPr>
              <a:t>Miniasm is suitable for </a:t>
            </a:r>
            <a:r>
              <a:rPr lang="en-US" sz="3200" b="1" dirty="0">
                <a:ea typeface="Century" charset="0"/>
                <a:cs typeface="Century" charset="0"/>
              </a:rPr>
              <a:t>fast initial analysis</a:t>
            </a:r>
            <a:r>
              <a:rPr lang="en-US" sz="3200" dirty="0">
                <a:ea typeface="Century" charset="0"/>
                <a:cs typeface="Century" charset="0"/>
              </a:rPr>
              <a:t>,</a:t>
            </a:r>
            <a:r>
              <a:rPr lang="en-US" sz="3200" b="1" dirty="0">
                <a:ea typeface="Century" charset="0"/>
                <a:cs typeface="Century" charset="0"/>
              </a:rPr>
              <a:t> </a:t>
            </a:r>
            <a:r>
              <a:rPr lang="en-US" sz="3200" dirty="0">
                <a:ea typeface="Century" charset="0"/>
                <a:cs typeface="Century" charset="0"/>
              </a:rPr>
              <a:t>and the quality of its assembly can be increased with </a:t>
            </a:r>
            <a:r>
              <a:rPr lang="en-US" sz="3200" b="1" dirty="0">
                <a:solidFill>
                  <a:srgbClr val="7030A0"/>
                </a:solidFill>
                <a:ea typeface="Century" charset="0"/>
                <a:cs typeface="Century" charset="0"/>
              </a:rPr>
              <a:t>an additional polishing step.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8284920" y="36754423"/>
            <a:ext cx="11899643" cy="170937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3200" b="1" cap="all" dirty="0">
                <a:solidFill>
                  <a:srgbClr val="7030A0"/>
                </a:solidFill>
                <a:ea typeface="Century" charset="0"/>
                <a:cs typeface="Century" charset="0"/>
              </a:rPr>
              <a:t>Observation 8: </a:t>
            </a:r>
            <a:r>
              <a:rPr lang="en-US" sz="3200" dirty="0">
                <a:ea typeface="Century" charset="0"/>
                <a:cs typeface="Century" charset="0"/>
              </a:rPr>
              <a:t>Both Nanopolish and Racon </a:t>
            </a:r>
            <a:r>
              <a:rPr lang="en-US" sz="3200" b="1" dirty="0">
                <a:ea typeface="Century" charset="0"/>
                <a:cs typeface="Century" charset="0"/>
              </a:rPr>
              <a:t>significantly increase the accuracy of the draft assemblies</a:t>
            </a:r>
            <a:r>
              <a:rPr lang="en-US" sz="3200" dirty="0">
                <a:ea typeface="Century" charset="0"/>
                <a:cs typeface="Century" charset="0"/>
              </a:rPr>
              <a:t>. However, Nanopolish is </a:t>
            </a:r>
            <a:r>
              <a:rPr lang="en-US" sz="3200" b="1" dirty="0">
                <a:ea typeface="Century" charset="0"/>
                <a:cs typeface="Century" charset="0"/>
              </a:rPr>
              <a:t>computationally much more intensive and greatly slower</a:t>
            </a:r>
            <a:r>
              <a:rPr lang="en-US" sz="3200" dirty="0">
                <a:ea typeface="Century" charset="0"/>
                <a:cs typeface="Century" charset="0"/>
              </a:rPr>
              <a:t> than Racon.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726366" y="3519622"/>
            <a:ext cx="23945390" cy="5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87" baseline="30000" dirty="0">
                <a:ea typeface="Century" charset="0"/>
                <a:cs typeface="Century" charset="0"/>
              </a:rPr>
              <a:t>1 </a:t>
            </a:r>
            <a:r>
              <a:rPr lang="en-US" sz="3187" dirty="0">
                <a:ea typeface="Century" charset="0"/>
                <a:cs typeface="Century" charset="0"/>
              </a:rPr>
              <a:t>Carnegie Mellon University, Pittsburgh, PA, USA </a:t>
            </a:r>
            <a:r>
              <a:rPr lang="en-US" sz="3187" baseline="30000" dirty="0">
                <a:ea typeface="Century" charset="0"/>
                <a:cs typeface="Century" charset="0"/>
              </a:rPr>
              <a:t>2 </a:t>
            </a:r>
            <a:r>
              <a:rPr lang="en-US" sz="3187" dirty="0">
                <a:ea typeface="Century" charset="0"/>
                <a:cs typeface="Century" charset="0"/>
              </a:rPr>
              <a:t>Bilkent University, Ankara, Turkey </a:t>
            </a:r>
            <a:r>
              <a:rPr lang="en-US" sz="3187" baseline="30000" dirty="0">
                <a:ea typeface="Century" charset="0"/>
                <a:cs typeface="Century" charset="0"/>
              </a:rPr>
              <a:t>3 </a:t>
            </a:r>
            <a:r>
              <a:rPr lang="en-US" sz="3187" dirty="0">
                <a:ea typeface="Century" charset="0"/>
                <a:cs typeface="Century" charset="0"/>
              </a:rPr>
              <a:t>ETH Zürich, Zürich, Switzerland</a:t>
            </a:r>
            <a:endParaRPr lang="en-US" sz="3187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1C1DB3-DB5F-A042-9F2D-C278C596217F}"/>
              </a:ext>
            </a:extLst>
          </p:cNvPr>
          <p:cNvCxnSpPr>
            <a:cxnSpLocks/>
          </p:cNvCxnSpPr>
          <p:nvPr/>
        </p:nvCxnSpPr>
        <p:spPr>
          <a:xfrm>
            <a:off x="13564256" y="6883400"/>
            <a:ext cx="0" cy="641964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8E419EC-DFE9-1541-B5C6-EF49F49A08AD}"/>
              </a:ext>
            </a:extLst>
          </p:cNvPr>
          <p:cNvSpPr txBox="1"/>
          <p:nvPr/>
        </p:nvSpPr>
        <p:spPr>
          <a:xfrm>
            <a:off x="13686506" y="5832709"/>
            <a:ext cx="7669816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Advantages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6F6CCF-5790-DC42-810A-3B1522D3D8E8}"/>
              </a:ext>
            </a:extLst>
          </p:cNvPr>
          <p:cNvSpPr txBox="1"/>
          <p:nvPr/>
        </p:nvSpPr>
        <p:spPr>
          <a:xfrm>
            <a:off x="21503147" y="5841132"/>
            <a:ext cx="8768281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Challenges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84FA83-175D-0B4E-9EE1-50A65BA60E77}"/>
              </a:ext>
            </a:extLst>
          </p:cNvPr>
          <p:cNvCxnSpPr>
            <a:cxnSpLocks/>
          </p:cNvCxnSpPr>
          <p:nvPr/>
        </p:nvCxnSpPr>
        <p:spPr>
          <a:xfrm>
            <a:off x="21444813" y="6874436"/>
            <a:ext cx="0" cy="6101749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B646B2F6-4C4D-CA4B-A508-2B886FE27B80}"/>
              </a:ext>
            </a:extLst>
          </p:cNvPr>
          <p:cNvSpPr txBox="1">
            <a:spLocks/>
          </p:cNvSpPr>
          <p:nvPr/>
        </p:nvSpPr>
        <p:spPr>
          <a:xfrm>
            <a:off x="13686506" y="7015347"/>
            <a:ext cx="7486117" cy="5412814"/>
          </a:xfrm>
          <a:prstGeom prst="rect">
            <a:avLst/>
          </a:prstGeom>
        </p:spPr>
        <p:txBody>
          <a:bodyPr vert="horz" lIns="0" tIns="40474" rIns="0" bIns="40474" rtlCol="0">
            <a:noAutofit/>
          </a:bodyPr>
          <a:lstStyle>
            <a:defPPr>
              <a:defRPr lang="en-US"/>
            </a:defPPr>
            <a:lvl1pPr marL="80107" indent="0" algn="just" defTabSz="9144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3718" b="1">
                <a:latin typeface="Century" charset="0"/>
                <a:ea typeface="Century" charset="0"/>
                <a:cs typeface="Century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650875" indent="-449263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500" b="0" dirty="0">
                <a:latin typeface="+mn-lt"/>
              </a:rPr>
              <a:t>Does </a:t>
            </a:r>
            <a:r>
              <a:rPr lang="en-US" sz="3500" b="0" i="1" dirty="0">
                <a:latin typeface="+mn-lt"/>
              </a:rPr>
              <a:t>not</a:t>
            </a:r>
            <a:r>
              <a:rPr lang="en-US" sz="3500" b="0" dirty="0">
                <a:latin typeface="+mn-lt"/>
              </a:rPr>
              <a:t> require nucleotide labeling for detection during sequencing,</a:t>
            </a:r>
          </a:p>
          <a:p>
            <a:pPr marL="650875" indent="-449263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500" b="0" dirty="0">
                <a:latin typeface="+mn-lt"/>
              </a:rPr>
              <a:t>Relies on the electronic or chemical structure of the different nucleotides for identification,</a:t>
            </a:r>
          </a:p>
          <a:p>
            <a:pPr marL="650875" indent="-449263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500" b="0" dirty="0">
                <a:latin typeface="+mn-lt"/>
              </a:rPr>
              <a:t>Allows generating </a:t>
            </a:r>
            <a:r>
              <a:rPr lang="en-US" sz="3500" dirty="0">
                <a:solidFill>
                  <a:srgbClr val="0070C0"/>
                </a:solidFill>
                <a:latin typeface="+mn-lt"/>
              </a:rPr>
              <a:t>very long reads</a:t>
            </a:r>
            <a:r>
              <a:rPr lang="en-US" sz="3500" b="0" dirty="0">
                <a:latin typeface="+mn-lt"/>
              </a:rPr>
              <a:t>, and </a:t>
            </a:r>
          </a:p>
          <a:p>
            <a:pPr marL="650875" indent="-449263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3500" b="0" dirty="0">
                <a:latin typeface="+mn-lt"/>
              </a:rPr>
              <a:t>Provides </a:t>
            </a:r>
            <a:r>
              <a:rPr lang="en-US" sz="3500" dirty="0">
                <a:solidFill>
                  <a:srgbClr val="0070C0"/>
                </a:solidFill>
                <a:latin typeface="+mn-lt"/>
              </a:rPr>
              <a:t>portability</a:t>
            </a:r>
            <a:r>
              <a:rPr lang="en-US" sz="3500" b="0" dirty="0">
                <a:latin typeface="+mn-lt"/>
              </a:rPr>
              <a:t>, </a:t>
            </a:r>
            <a:r>
              <a:rPr lang="en-US" sz="3500" dirty="0">
                <a:solidFill>
                  <a:srgbClr val="0070C0"/>
                </a:solidFill>
                <a:latin typeface="+mn-lt"/>
              </a:rPr>
              <a:t>low cost</a:t>
            </a:r>
            <a:r>
              <a:rPr lang="en-US" sz="3500" b="0" dirty="0">
                <a:latin typeface="+mn-lt"/>
              </a:rPr>
              <a:t>, and </a:t>
            </a:r>
            <a:r>
              <a:rPr lang="en-US" sz="3500" dirty="0">
                <a:solidFill>
                  <a:srgbClr val="0070C0"/>
                </a:solidFill>
                <a:latin typeface="+mn-lt"/>
              </a:rPr>
              <a:t>high throughput</a:t>
            </a:r>
            <a:r>
              <a:rPr lang="en-US" sz="3500" b="0" dirty="0">
                <a:latin typeface="+mn-lt"/>
              </a:rPr>
              <a:t>. 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03DCC70A-5BD9-9547-BB2B-E0381F529C92}"/>
              </a:ext>
            </a:extLst>
          </p:cNvPr>
          <p:cNvSpPr txBox="1">
            <a:spLocks/>
          </p:cNvSpPr>
          <p:nvPr/>
        </p:nvSpPr>
        <p:spPr>
          <a:xfrm>
            <a:off x="21503147" y="6975645"/>
            <a:ext cx="8609325" cy="5452516"/>
          </a:xfrm>
          <a:prstGeom prst="rect">
            <a:avLst/>
          </a:prstGeom>
        </p:spPr>
        <p:txBody>
          <a:bodyPr vert="horz" lIns="0" tIns="40474" rIns="0" bIns="40474" rtlCol="0">
            <a:noAutofit/>
          </a:bodyPr>
          <a:lstStyle>
            <a:defPPr>
              <a:defRPr lang="en-US"/>
            </a:defPPr>
            <a:lvl1pPr marL="650875" indent="-449263" algn="just" defTabSz="9144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ourier New" panose="02070309020205020404" pitchFamily="49" charset="0"/>
              <a:buChar char="o"/>
              <a:defRPr sz="3718" b="0">
                <a:latin typeface="Century" charset="0"/>
                <a:ea typeface="Century" charset="0"/>
                <a:cs typeface="Century" charset="0"/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3500" dirty="0">
                <a:latin typeface="+mn-lt"/>
              </a:rPr>
              <a:t>One major drawback: </a:t>
            </a:r>
            <a:r>
              <a:rPr lang="en-US" sz="3500" b="1" dirty="0">
                <a:solidFill>
                  <a:srgbClr val="C00000"/>
                </a:solidFill>
                <a:latin typeface="+mn-lt"/>
              </a:rPr>
              <a:t>high error rates </a:t>
            </a:r>
            <a:endParaRPr lang="en-US" sz="3500" dirty="0">
              <a:latin typeface="+mn-lt"/>
            </a:endParaRPr>
          </a:p>
          <a:p>
            <a:pPr>
              <a:buClr>
                <a:schemeClr val="tx1"/>
              </a:buClr>
            </a:pPr>
            <a:r>
              <a:rPr lang="en-US" sz="3500" dirty="0">
                <a:latin typeface="+mn-lt"/>
              </a:rPr>
              <a:t>Nanopore sequence analysis tools need to:</a:t>
            </a:r>
          </a:p>
          <a:p>
            <a:pPr marL="1023938" lvl="3" indent="-303213" algn="just">
              <a:lnSpc>
                <a:spcPct val="100000"/>
              </a:lnSpc>
              <a:spcAft>
                <a:spcPts val="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overcome high error rates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, and </a:t>
            </a:r>
          </a:p>
          <a:p>
            <a:pPr marL="1023938" lvl="3" indent="-303213" algn="just">
              <a:lnSpc>
                <a:spcPct val="100000"/>
              </a:lnSpc>
              <a:spcAft>
                <a:spcPts val="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take better advantage of the technology </a:t>
            </a:r>
          </a:p>
          <a:p>
            <a:pPr>
              <a:buClr>
                <a:schemeClr val="tx1"/>
              </a:buClr>
            </a:pPr>
            <a:r>
              <a:rPr lang="en-US" sz="3500" b="1" dirty="0">
                <a:solidFill>
                  <a:srgbClr val="0070C0"/>
                </a:solidFill>
                <a:latin typeface="+mn-lt"/>
              </a:rPr>
              <a:t>Faster tools </a:t>
            </a:r>
            <a:r>
              <a:rPr lang="en-US" sz="3500" dirty="0">
                <a:latin typeface="+mn-lt"/>
              </a:rPr>
              <a:t>are critically needed to: </a:t>
            </a:r>
          </a:p>
          <a:p>
            <a:pPr marL="1023938" lvl="3" indent="-303213" algn="just">
              <a:lnSpc>
                <a:spcPct val="100000"/>
              </a:lnSpc>
              <a:spcAft>
                <a:spcPts val="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take better advantage of the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real-time data production</a:t>
            </a: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 capability of MinION, and</a:t>
            </a:r>
          </a:p>
          <a:p>
            <a:pPr marL="1023938" lvl="3" indent="-303213" algn="just">
              <a:lnSpc>
                <a:spcPct val="100000"/>
              </a:lnSpc>
              <a:spcAft>
                <a:spcPts val="20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3500" dirty="0">
                <a:solidFill>
                  <a:schemeClr val="tx1"/>
                </a:solidFill>
                <a:ea typeface="Century" charset="0"/>
                <a:cs typeface="Century" charset="0"/>
              </a:rPr>
              <a:t>enable </a:t>
            </a:r>
            <a:r>
              <a:rPr lang="en-US" sz="3500" b="1" dirty="0">
                <a:solidFill>
                  <a:srgbClr val="0070C0"/>
                </a:solidFill>
                <a:ea typeface="Century" charset="0"/>
                <a:cs typeface="Century" charset="0"/>
              </a:rPr>
              <a:t>fast, real-time data analysis</a:t>
            </a:r>
          </a:p>
          <a:p>
            <a:endParaRPr lang="en-US" sz="3500" dirty="0">
              <a:latin typeface="+mn-lt"/>
            </a:endParaRPr>
          </a:p>
          <a:p>
            <a:endParaRPr lang="en-US" sz="3500" dirty="0"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78F680-996D-354B-A136-AF0EC7F47D9D}"/>
              </a:ext>
            </a:extLst>
          </p:cNvPr>
          <p:cNvSpPr txBox="1"/>
          <p:nvPr/>
        </p:nvSpPr>
        <p:spPr>
          <a:xfrm>
            <a:off x="-22193" y="12564269"/>
            <a:ext cx="14515018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Our Goal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30B65D-F284-CB49-8DB4-AC4991700AAC}"/>
              </a:ext>
            </a:extLst>
          </p:cNvPr>
          <p:cNvSpPr txBox="1"/>
          <p:nvPr/>
        </p:nvSpPr>
        <p:spPr>
          <a:xfrm>
            <a:off x="14609904" y="12564529"/>
            <a:ext cx="15665309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Nanopore Genome Assembly Pipeline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F21BCA9-4162-3F4D-99C4-CF9D38C51573}"/>
              </a:ext>
            </a:extLst>
          </p:cNvPr>
          <p:cNvSpPr txBox="1"/>
          <p:nvPr/>
        </p:nvSpPr>
        <p:spPr>
          <a:xfrm>
            <a:off x="-1" y="19521483"/>
            <a:ext cx="30275213" cy="1047661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Results and Analysis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8BA08A7-A8C5-5540-A7C2-132508E43E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668" b="11302"/>
          <a:stretch/>
        </p:blipFill>
        <p:spPr>
          <a:xfrm>
            <a:off x="6661709" y="30741849"/>
            <a:ext cx="5949431" cy="309489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98BA52F-8AD5-7A48-9463-7B272015A8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208" b="9083"/>
          <a:stretch/>
        </p:blipFill>
        <p:spPr>
          <a:xfrm>
            <a:off x="6661708" y="35014499"/>
            <a:ext cx="5949431" cy="30996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3A01E97-3919-4644-AA93-B88372A2A2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1597" b="10686"/>
          <a:stretch/>
        </p:blipFill>
        <p:spPr>
          <a:xfrm>
            <a:off x="6661709" y="39291858"/>
            <a:ext cx="5760671" cy="30996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80300AA5-BCFE-3941-B134-FEC430D1FB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827" t="91110" r="20971" b="229"/>
          <a:stretch/>
        </p:blipFill>
        <p:spPr>
          <a:xfrm>
            <a:off x="7518891" y="30098419"/>
            <a:ext cx="4297907" cy="45043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549F0D8-600E-5341-AA55-4DE665B115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8138347"/>
            <a:ext cx="5702268" cy="268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0E5603CD-B1AC-AA46-9459-6099A02EBEB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382" t="89609" r="26558"/>
          <a:stretch/>
        </p:blipFill>
        <p:spPr>
          <a:xfrm>
            <a:off x="14173109" y="36551168"/>
            <a:ext cx="2894879" cy="445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39F91B-1B49-F34F-BF12-2BDD145627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8237" y="39631863"/>
            <a:ext cx="5216769" cy="27595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0AD462C-D950-4641-BF39-E54E0A0582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938823" y="36996003"/>
            <a:ext cx="5135596" cy="2591015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00580" y="29732747"/>
            <a:ext cx="12510559" cy="1291748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lIns="79673" rIns="6120000" rtlCol="0">
            <a:noAutofit/>
          </a:bodyPr>
          <a:lstStyle/>
          <a:p>
            <a:pPr marL="56215" lvl="1" algn="ctr" defTabSz="809500">
              <a:spcBef>
                <a:spcPts val="1800"/>
              </a:spcBef>
              <a:spcAft>
                <a:spcPts val="1800"/>
              </a:spcAft>
              <a:buClr>
                <a:srgbClr val="4A66AC"/>
              </a:buClr>
            </a:pPr>
            <a:r>
              <a:rPr lang="en-US" sz="3200" b="1" cap="all" dirty="0">
                <a:solidFill>
                  <a:srgbClr val="C00000"/>
                </a:solidFill>
                <a:ea typeface="Century" charset="0"/>
                <a:cs typeface="Century" charset="0"/>
              </a:rPr>
              <a:t>Observation 1</a:t>
            </a:r>
            <a:r>
              <a:rPr lang="en-US" sz="3200" b="1" dirty="0">
                <a:solidFill>
                  <a:srgbClr val="C00000"/>
                </a:solidFill>
                <a:ea typeface="Century" charset="0"/>
                <a:cs typeface="Century" charset="0"/>
              </a:rPr>
              <a:t>: </a:t>
            </a:r>
            <a:r>
              <a:rPr lang="en-US" sz="3200" dirty="0">
                <a:ea typeface="Century" charset="0"/>
                <a:cs typeface="Century" charset="0"/>
              </a:rPr>
              <a:t>The choice of the tool for the </a:t>
            </a:r>
            <a:r>
              <a:rPr lang="en-US" sz="3200" b="1" dirty="0">
                <a:ea typeface="Century" charset="0"/>
                <a:cs typeface="Century" charset="0"/>
              </a:rPr>
              <a:t>basecalling step plays an important role to overcome the high error rates </a:t>
            </a:r>
            <a:r>
              <a:rPr lang="en-US" sz="3200" dirty="0">
                <a:ea typeface="Century" charset="0"/>
                <a:cs typeface="Century" charset="0"/>
              </a:rPr>
              <a:t>of nanopore sequencing technology. </a:t>
            </a:r>
            <a:r>
              <a:rPr lang="en-US" sz="3200" b="1" dirty="0">
                <a:ea typeface="Century" charset="0"/>
                <a:cs typeface="Century" charset="0"/>
              </a:rPr>
              <a:t>Basecalling with RNNs </a:t>
            </a:r>
            <a:r>
              <a:rPr lang="en-US" sz="3200" dirty="0">
                <a:ea typeface="Century" charset="0"/>
                <a:cs typeface="Century" charset="0"/>
              </a:rPr>
              <a:t>(e.g., Metrichor, Nanonet, Scrappie) provides </a:t>
            </a:r>
            <a:r>
              <a:rPr lang="en-US" sz="3200" b="1" dirty="0">
                <a:ea typeface="Century" charset="0"/>
                <a:cs typeface="Century" charset="0"/>
              </a:rPr>
              <a:t>higher accuracy </a:t>
            </a:r>
            <a:r>
              <a:rPr lang="en-US" sz="3200" dirty="0">
                <a:ea typeface="Century" charset="0"/>
                <a:cs typeface="Century" charset="0"/>
              </a:rPr>
              <a:t>and </a:t>
            </a:r>
            <a:r>
              <a:rPr lang="en-US" sz="3200" b="1" dirty="0">
                <a:ea typeface="Century" charset="0"/>
                <a:cs typeface="Century" charset="0"/>
              </a:rPr>
              <a:t>higher speed</a:t>
            </a:r>
            <a:r>
              <a:rPr lang="en-US" sz="3200" dirty="0">
                <a:ea typeface="Century" charset="0"/>
                <a:cs typeface="Century" charset="0"/>
              </a:rPr>
              <a:t> than </a:t>
            </a:r>
            <a:r>
              <a:rPr lang="en-US" sz="3200" b="1" dirty="0">
                <a:ea typeface="Century" charset="0"/>
                <a:cs typeface="Century" charset="0"/>
              </a:rPr>
              <a:t>basecalling with HMMs.</a:t>
            </a:r>
            <a:r>
              <a:rPr lang="en-US" sz="3200" dirty="0">
                <a:ea typeface="Century" charset="0"/>
                <a:cs typeface="Century" charset="0"/>
              </a:rPr>
              <a:t> Also, the newest basecaller of ONT, </a:t>
            </a:r>
            <a:r>
              <a:rPr lang="en-US" sz="3200" b="1" dirty="0">
                <a:ea typeface="Century" charset="0"/>
                <a:cs typeface="Century" charset="0"/>
              </a:rPr>
              <a:t>Scrappie</a:t>
            </a:r>
            <a:r>
              <a:rPr lang="en-US" sz="3200" dirty="0">
                <a:ea typeface="Century" charset="0"/>
                <a:cs typeface="Century" charset="0"/>
              </a:rPr>
              <a:t>, has the potential to overcome the </a:t>
            </a:r>
            <a:r>
              <a:rPr lang="en-US" sz="3200" b="1" dirty="0">
                <a:ea typeface="Century" charset="0"/>
                <a:cs typeface="Century" charset="0"/>
              </a:rPr>
              <a:t>homopolymer basecalling problem</a:t>
            </a:r>
            <a:r>
              <a:rPr lang="en-US" sz="3200" dirty="0">
                <a:ea typeface="Century" charset="0"/>
                <a:cs typeface="Century" charset="0"/>
              </a:rPr>
              <a:t>.</a:t>
            </a:r>
          </a:p>
          <a:p>
            <a:pPr marL="56215" lvl="1" algn="ctr" defTabSz="809500">
              <a:spcBef>
                <a:spcPts val="1800"/>
              </a:spcBef>
              <a:spcAft>
                <a:spcPts val="1800"/>
              </a:spcAft>
              <a:buClr>
                <a:srgbClr val="4A66AC"/>
              </a:buClr>
            </a:pPr>
            <a:r>
              <a:rPr lang="en-US" sz="3200" b="1" cap="all" dirty="0">
                <a:solidFill>
                  <a:srgbClr val="C00000"/>
                </a:solidFill>
                <a:ea typeface="Century" charset="0"/>
                <a:cs typeface="Century" charset="0"/>
              </a:rPr>
              <a:t>Observation 2</a:t>
            </a:r>
            <a:r>
              <a:rPr lang="en-US" sz="3200" b="1" dirty="0">
                <a:solidFill>
                  <a:srgbClr val="C00000"/>
                </a:solidFill>
                <a:ea typeface="Century" charset="0"/>
                <a:cs typeface="Century" charset="0"/>
              </a:rPr>
              <a:t>: </a:t>
            </a:r>
            <a:r>
              <a:rPr lang="en-US" sz="3200" b="1" dirty="0">
                <a:ea typeface="Century" charset="0"/>
                <a:cs typeface="Century" charset="0"/>
              </a:rPr>
              <a:t>Scrappie</a:t>
            </a:r>
            <a:r>
              <a:rPr lang="en-US" sz="3200" dirty="0">
                <a:ea typeface="Century" charset="0"/>
                <a:cs typeface="Century" charset="0"/>
              </a:rPr>
              <a:t> and </a:t>
            </a:r>
            <a:r>
              <a:rPr lang="en-US" sz="3200" b="1" dirty="0">
                <a:ea typeface="Century" charset="0"/>
                <a:cs typeface="Century" charset="0"/>
              </a:rPr>
              <a:t>Nanocall</a:t>
            </a:r>
            <a:r>
              <a:rPr lang="en-US" sz="3200" dirty="0">
                <a:ea typeface="Century" charset="0"/>
                <a:cs typeface="Century" charset="0"/>
              </a:rPr>
              <a:t> have a </a:t>
            </a:r>
            <a:r>
              <a:rPr lang="en-US" sz="3200" b="1" dirty="0">
                <a:ea typeface="Century" charset="0"/>
                <a:cs typeface="Century" charset="0"/>
              </a:rPr>
              <a:t>linear increase in memory usage</a:t>
            </a:r>
            <a:r>
              <a:rPr lang="en-US" sz="3200" dirty="0">
                <a:ea typeface="Century" charset="0"/>
                <a:cs typeface="Century" charset="0"/>
              </a:rPr>
              <a:t> when number of threads increases. In contrast, </a:t>
            </a:r>
            <a:r>
              <a:rPr lang="en-US" sz="3200" b="1" dirty="0">
                <a:ea typeface="Century" charset="0"/>
                <a:cs typeface="Century" charset="0"/>
              </a:rPr>
              <a:t>Nanonet</a:t>
            </a:r>
            <a:r>
              <a:rPr lang="en-US" sz="3200" dirty="0">
                <a:ea typeface="Century" charset="0"/>
                <a:cs typeface="Century" charset="0"/>
              </a:rPr>
              <a:t> has a </a:t>
            </a:r>
            <a:r>
              <a:rPr lang="en-US" sz="3200" b="1" dirty="0">
                <a:ea typeface="Century" charset="0"/>
                <a:cs typeface="Century" charset="0"/>
              </a:rPr>
              <a:t>constant memory usage</a:t>
            </a:r>
            <a:r>
              <a:rPr lang="en-US" sz="3200" dirty="0">
                <a:ea typeface="Century" charset="0"/>
                <a:cs typeface="Century" charset="0"/>
              </a:rPr>
              <a:t> for all evaluated thread units.</a:t>
            </a:r>
          </a:p>
          <a:p>
            <a:pPr marL="56215" lvl="1" algn="ctr" defTabSz="809500">
              <a:spcBef>
                <a:spcPts val="1800"/>
              </a:spcBef>
              <a:spcAft>
                <a:spcPts val="1800"/>
              </a:spcAft>
              <a:buClr>
                <a:srgbClr val="4A66AC"/>
              </a:buClr>
            </a:pPr>
            <a:r>
              <a:rPr lang="en-US" sz="3200" b="1" cap="all" dirty="0">
                <a:solidFill>
                  <a:srgbClr val="C00000"/>
                </a:solidFill>
                <a:ea typeface="Century" charset="0"/>
                <a:cs typeface="Century" charset="0"/>
              </a:rPr>
              <a:t>Observation 3</a:t>
            </a:r>
            <a:r>
              <a:rPr lang="en-US" sz="3200" b="1" dirty="0">
                <a:solidFill>
                  <a:srgbClr val="C00000"/>
                </a:solidFill>
                <a:ea typeface="Century" charset="0"/>
                <a:cs typeface="Century" charset="0"/>
              </a:rPr>
              <a:t>: </a:t>
            </a:r>
            <a:r>
              <a:rPr lang="en-US" sz="3200" dirty="0">
                <a:ea typeface="Century" charset="0"/>
                <a:cs typeface="Century" charset="0"/>
              </a:rPr>
              <a:t>When the number of threads exceeds the number of physical cores, </a:t>
            </a:r>
            <a:r>
              <a:rPr lang="en-US" sz="3200" b="1" dirty="0">
                <a:ea typeface="Century" charset="0"/>
                <a:cs typeface="Century" charset="0"/>
              </a:rPr>
              <a:t>the simultaneous multithreading (SMT) overhead </a:t>
            </a:r>
            <a:r>
              <a:rPr lang="en-US" sz="3200" dirty="0">
                <a:ea typeface="Century" charset="0"/>
                <a:cs typeface="Century" charset="0"/>
              </a:rPr>
              <a:t>prevents continued linear speedup of Nanonet, Scrappie and Nanocall.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2794836" y="29732747"/>
            <a:ext cx="5320170" cy="1291748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cap="all" dirty="0">
                <a:solidFill>
                  <a:srgbClr val="0070C0"/>
                </a:solidFill>
                <a:ea typeface="Century" charset="0"/>
                <a:cs typeface="Century" charset="0"/>
              </a:rPr>
              <a:t>Observation 4:</a:t>
            </a:r>
            <a:r>
              <a:rPr lang="en-US" sz="3200" cap="all" dirty="0">
                <a:solidFill>
                  <a:srgbClr val="0070C0"/>
                </a:solidFill>
                <a:ea typeface="Century" charset="0"/>
                <a:cs typeface="Century" charset="0"/>
              </a:rPr>
              <a:t> </a:t>
            </a:r>
            <a:r>
              <a:rPr lang="en-US" sz="3200" dirty="0">
                <a:ea typeface="Century" charset="0"/>
                <a:cs typeface="Century" charset="0"/>
              </a:rPr>
              <a:t>Using </a:t>
            </a:r>
            <a:r>
              <a:rPr lang="en-US" sz="3200" b="1" dirty="0">
                <a:ea typeface="Century" charset="0"/>
                <a:cs typeface="Century" charset="0"/>
              </a:rPr>
              <a:t>minimizers</a:t>
            </a:r>
            <a:r>
              <a:rPr lang="en-US" sz="3200" dirty="0">
                <a:ea typeface="Century" charset="0"/>
                <a:cs typeface="Century" charset="0"/>
              </a:rPr>
              <a:t> instead of all k-mers, as done by Minimap, does </a:t>
            </a:r>
            <a:r>
              <a:rPr lang="en-US" sz="3200" i="1" dirty="0">
                <a:ea typeface="Century" charset="0"/>
                <a:cs typeface="Century" charset="0"/>
              </a:rPr>
              <a:t>not</a:t>
            </a:r>
            <a:r>
              <a:rPr lang="en-US" sz="3200" dirty="0">
                <a:ea typeface="Century" charset="0"/>
                <a:cs typeface="Century" charset="0"/>
              </a:rPr>
              <a:t> affect </a:t>
            </a:r>
            <a:r>
              <a:rPr lang="en-US" sz="3200" b="1" dirty="0">
                <a:ea typeface="Century" charset="0"/>
                <a:cs typeface="Century" charset="0"/>
              </a:rPr>
              <a:t>the overall accuracy </a:t>
            </a:r>
            <a:r>
              <a:rPr lang="en-US" sz="3200" dirty="0">
                <a:ea typeface="Century" charset="0"/>
                <a:cs typeface="Century" charset="0"/>
              </a:rPr>
              <a:t>of the first three steps of the pipeline. </a:t>
            </a: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en-US" sz="3200" b="1" cap="all" dirty="0">
                <a:solidFill>
                  <a:srgbClr val="0070C0"/>
                </a:solidFill>
                <a:ea typeface="Century" charset="0"/>
                <a:cs typeface="Century" charset="0"/>
              </a:rPr>
              <a:t>Observation 5: </a:t>
            </a:r>
            <a:r>
              <a:rPr lang="en-US" sz="3200" dirty="0">
                <a:ea typeface="Century" charset="0"/>
                <a:cs typeface="Century" charset="0"/>
              </a:rPr>
              <a:t>By storing minimizers, Minimap has a much </a:t>
            </a:r>
            <a:r>
              <a:rPr lang="en-US" sz="3200" b="1" dirty="0">
                <a:ea typeface="Century" charset="0"/>
                <a:cs typeface="Century" charset="0"/>
              </a:rPr>
              <a:t>lower memory usage </a:t>
            </a:r>
            <a:r>
              <a:rPr lang="en-US" sz="3200" dirty="0">
                <a:ea typeface="Century" charset="0"/>
                <a:cs typeface="Century" charset="0"/>
              </a:rPr>
              <a:t>and thus much </a:t>
            </a:r>
            <a:r>
              <a:rPr lang="en-US" sz="3200" b="1" dirty="0">
                <a:ea typeface="Century" charset="0"/>
                <a:cs typeface="Century" charset="0"/>
              </a:rPr>
              <a:t>higher performance </a:t>
            </a:r>
            <a:r>
              <a:rPr lang="en-US" sz="3200" dirty="0">
                <a:ea typeface="Century" charset="0"/>
                <a:cs typeface="Century" charset="0"/>
              </a:rPr>
              <a:t>than GraphMap.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200" dirty="0">
              <a:ea typeface="Century" charset="0"/>
              <a:cs typeface="Century" charset="0"/>
            </a:endParaRPr>
          </a:p>
          <a:p>
            <a:pPr>
              <a:lnSpc>
                <a:spcPct val="110000"/>
              </a:lnSpc>
            </a:pPr>
            <a:endParaRPr lang="en-US" sz="3542" dirty="0">
              <a:ea typeface="Century" charset="0"/>
              <a:cs typeface="Century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69A4CE8-2D11-594C-936D-C40A48EB0D8E}"/>
              </a:ext>
            </a:extLst>
          </p:cNvPr>
          <p:cNvSpPr txBox="1"/>
          <p:nvPr/>
        </p:nvSpPr>
        <p:spPr>
          <a:xfrm>
            <a:off x="18268358" y="34409272"/>
            <a:ext cx="11899643" cy="221208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3200" b="1" cap="all" dirty="0">
                <a:solidFill>
                  <a:schemeClr val="accent2">
                    <a:lumMod val="75000"/>
                  </a:schemeClr>
                </a:solidFill>
                <a:ea typeface="Century" charset="0"/>
                <a:cs typeface="Century" charset="0"/>
              </a:rPr>
              <a:t>Observation 7: </a:t>
            </a:r>
            <a:r>
              <a:rPr lang="en-US" sz="3200" dirty="0">
                <a:ea typeface="Century" charset="0"/>
                <a:cs typeface="Century" charset="0"/>
              </a:rPr>
              <a:t>The choice of BWA-MEM and Minimap for the read mapping step does </a:t>
            </a:r>
            <a:r>
              <a:rPr lang="en-US" sz="3200" i="1" dirty="0">
                <a:ea typeface="Century" charset="0"/>
                <a:cs typeface="Century" charset="0"/>
              </a:rPr>
              <a:t>not</a:t>
            </a:r>
            <a:r>
              <a:rPr lang="en-US" sz="3200" dirty="0">
                <a:ea typeface="Century" charset="0"/>
                <a:cs typeface="Century" charset="0"/>
              </a:rPr>
              <a:t> affect </a:t>
            </a:r>
            <a:r>
              <a:rPr lang="en-US" sz="3200" b="1" dirty="0">
                <a:ea typeface="Century" charset="0"/>
                <a:cs typeface="Century" charset="0"/>
              </a:rPr>
              <a:t>the accuracy of the polishing step</a:t>
            </a:r>
            <a:r>
              <a:rPr lang="en-US" sz="3200" dirty="0">
                <a:ea typeface="Century" charset="0"/>
                <a:cs typeface="Century" charset="0"/>
              </a:rPr>
              <a:t>. However, BWA-MEM is </a:t>
            </a:r>
            <a:r>
              <a:rPr lang="en-US" sz="3200" b="1" dirty="0">
                <a:ea typeface="Century" charset="0"/>
                <a:cs typeface="Century" charset="0"/>
              </a:rPr>
              <a:t>computationally more expensive</a:t>
            </a:r>
            <a:r>
              <a:rPr lang="en-US" sz="3200" dirty="0">
                <a:ea typeface="Century" charset="0"/>
                <a:cs typeface="Century" charset="0"/>
              </a:rPr>
              <a:t> than Minimap.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43806E0-CEB5-A442-90B2-5975AE13D863}"/>
              </a:ext>
            </a:extLst>
          </p:cNvPr>
          <p:cNvSpPr txBox="1"/>
          <p:nvPr/>
        </p:nvSpPr>
        <p:spPr>
          <a:xfrm>
            <a:off x="18275554" y="38687890"/>
            <a:ext cx="11626691" cy="70962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3000" b="1" i="1" dirty="0">
                <a:ea typeface="Century" charset="0"/>
                <a:cs typeface="Century" charset="0"/>
              </a:rPr>
              <a:t>For more results, analysis and recommendations, please refer to:  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F05B001E-152B-4B44-850A-D6814BC5CBE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994" t="8834" r="8672" b="9156"/>
          <a:stretch/>
        </p:blipFill>
        <p:spPr>
          <a:xfrm>
            <a:off x="25941909" y="39400816"/>
            <a:ext cx="1622733" cy="15969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DE2BC75-2BB6-6848-8AE3-8AC94EFEB8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318152" y="39235586"/>
            <a:ext cx="7213230" cy="3414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BE1AC2E-F6DC-6B4C-AFD0-06E450967D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916" t="4492" r="4362" b="4116"/>
          <a:stretch/>
        </p:blipFill>
        <p:spPr>
          <a:xfrm>
            <a:off x="28042924" y="39399392"/>
            <a:ext cx="1604172" cy="159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8F258D9-09EF-FF45-8B35-20763A8E3D2E}"/>
              </a:ext>
            </a:extLst>
          </p:cNvPr>
          <p:cNvSpPr txBox="1"/>
          <p:nvPr/>
        </p:nvSpPr>
        <p:spPr>
          <a:xfrm>
            <a:off x="25913983" y="40994190"/>
            <a:ext cx="167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BiB</a:t>
            </a:r>
            <a:r>
              <a:rPr lang="en-US" sz="2000" i="1" dirty="0"/>
              <a:t> version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7AD8601-409A-7A4A-9D3A-3B4EFF106AF4}"/>
              </a:ext>
            </a:extLst>
          </p:cNvPr>
          <p:cNvSpPr txBox="1"/>
          <p:nvPr/>
        </p:nvSpPr>
        <p:spPr>
          <a:xfrm>
            <a:off x="27947243" y="40994190"/>
            <a:ext cx="179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arXiv</a:t>
            </a:r>
            <a:r>
              <a:rPr lang="en-US" sz="2000" i="1" dirty="0"/>
              <a:t> version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089A941-8786-D746-B9E1-B049396CB09A}"/>
              </a:ext>
            </a:extLst>
          </p:cNvPr>
          <p:cNvSpPr txBox="1"/>
          <p:nvPr/>
        </p:nvSpPr>
        <p:spPr>
          <a:xfrm>
            <a:off x="25913983" y="41674942"/>
            <a:ext cx="3988262" cy="97626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noAutofit/>
          </a:bodyPr>
          <a:lstStyle/>
          <a:p>
            <a:pPr algn="r">
              <a:lnSpc>
                <a:spcPct val="110000"/>
              </a:lnSpc>
              <a:spcBef>
                <a:spcPts val="631"/>
              </a:spcBef>
              <a:spcAft>
                <a:spcPts val="631"/>
              </a:spcAft>
            </a:pPr>
            <a:r>
              <a:rPr lang="en-US" sz="2400" b="1" dirty="0">
                <a:ea typeface="Century" charset="0"/>
                <a:cs typeface="Century" charset="0"/>
              </a:rPr>
              <a:t>Contact:  </a:t>
            </a:r>
            <a:r>
              <a:rPr lang="en-US" sz="2400" dirty="0">
                <a:ea typeface="Century" charset="0"/>
                <a:cs typeface="Century" charset="0"/>
              </a:rPr>
              <a:t>Damla Senol Cali, </a:t>
            </a:r>
            <a:r>
              <a:rPr lang="en-US" sz="2400" i="1" dirty="0" err="1">
                <a:ea typeface="Century" charset="0"/>
                <a:cs typeface="Century" charset="0"/>
              </a:rPr>
              <a:t>dsenol@andrew.cmu.edu</a:t>
            </a:r>
            <a:endParaRPr lang="en-US" sz="2400" i="1" dirty="0">
              <a:ea typeface="Century" charset="0"/>
              <a:cs typeface="Century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72603-45E8-7043-AA74-A8AF641BE1A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48332" y="13745260"/>
            <a:ext cx="11610859" cy="57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20628</TotalTime>
  <Words>893</Words>
  <Application>Microsoft Macintosh PowerPoint</Application>
  <PresentationFormat>Custom</PresentationFormat>
  <Paragraphs>190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</vt:lpstr>
      <vt:lpstr>Courier New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dsenol</dc:creator>
  <cp:lastModifiedBy>Microsoft Office User</cp:lastModifiedBy>
  <cp:revision>249</cp:revision>
  <cp:lastPrinted>2018-04-16T20:04:16Z</cp:lastPrinted>
  <dcterms:created xsi:type="dcterms:W3CDTF">2016-12-25T09:38:37Z</dcterms:created>
  <dcterms:modified xsi:type="dcterms:W3CDTF">2018-04-19T12:18:17Z</dcterms:modified>
</cp:coreProperties>
</file>