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7" r:id="rId5"/>
    <p:sldId id="321" r:id="rId6"/>
    <p:sldId id="342" r:id="rId7"/>
    <p:sldId id="343" r:id="rId8"/>
    <p:sldId id="344" r:id="rId9"/>
    <p:sldId id="346" r:id="rId10"/>
    <p:sldId id="353" r:id="rId11"/>
    <p:sldId id="354" r:id="rId12"/>
    <p:sldId id="347" r:id="rId13"/>
    <p:sldId id="348" r:id="rId14"/>
    <p:sldId id="349" r:id="rId15"/>
    <p:sldId id="292" r:id="rId16"/>
    <p:sldId id="350" r:id="rId17"/>
    <p:sldId id="351" r:id="rId18"/>
    <p:sldId id="352" r:id="rId19"/>
    <p:sldId id="334" r:id="rId20"/>
    <p:sldId id="355" r:id="rId2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2A55D6"/>
    <a:srgbClr val="649A6D"/>
    <a:srgbClr val="6ACE52"/>
    <a:srgbClr val="0033CC"/>
    <a:srgbClr val="005EA4"/>
    <a:srgbClr val="960000"/>
    <a:srgbClr val="50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3" autoAdjust="0"/>
    <p:restoredTop sz="87211" autoAdjust="0"/>
  </p:normalViewPr>
  <p:slideViewPr>
    <p:cSldViewPr>
      <p:cViewPr>
        <p:scale>
          <a:sx n="70" d="100"/>
          <a:sy n="70" d="100"/>
        </p:scale>
        <p:origin x="-87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Docs\DRAM%20Compression\Capacit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pekhime\Documents\My%20Dropbox\Docs\DRAM%20Compression\Bandwidt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92492533260928"/>
          <c:y val="0.15261011466264951"/>
          <c:w val="0.82882500678794457"/>
          <c:h val="0.59472255588466516"/>
        </c:manualLayout>
      </c:layout>
      <c:barChart>
        <c:barDir val="col"/>
        <c:grouping val="clustered"/>
        <c:varyColors val="0"/>
        <c:ser>
          <c:idx val="0"/>
          <c:order val="0"/>
          <c:tx>
            <c:v>Zero Page</c:v>
          </c:tx>
          <c:invertIfNegative val="0"/>
          <c:dLbls>
            <c:dLbl>
              <c:idx val="0"/>
              <c:layout>
                <c:manualLayout>
                  <c:x val="-2.8259146894102207E-17"/>
                  <c:y val="1.2612612612612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Sheet3!$B$35</c:f>
              <c:numCache>
                <c:formatCode>General</c:formatCode>
                <c:ptCount val="1"/>
                <c:pt idx="0">
                  <c:v>1.298172369284232</c:v>
                </c:pt>
              </c:numCache>
            </c:numRef>
          </c:val>
        </c:ser>
        <c:ser>
          <c:idx val="1"/>
          <c:order val="1"/>
          <c:tx>
            <c:v>FPC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Sheet3!$C$35</c:f>
              <c:numCache>
                <c:formatCode>General</c:formatCode>
                <c:ptCount val="1"/>
                <c:pt idx="0">
                  <c:v>1.5907599775760735</c:v>
                </c:pt>
              </c:numCache>
            </c:numRef>
          </c:val>
        </c:ser>
        <c:ser>
          <c:idx val="2"/>
          <c:order val="2"/>
          <c:tx>
            <c:v>LCP (BDI)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Sheet3!$D$35</c:f>
              <c:numCache>
                <c:formatCode>General</c:formatCode>
                <c:ptCount val="1"/>
                <c:pt idx="0">
                  <c:v>1.6239445392031171</c:v>
                </c:pt>
              </c:numCache>
            </c:numRef>
          </c:val>
        </c:ser>
        <c:ser>
          <c:idx val="3"/>
          <c:order val="3"/>
          <c:tx>
            <c:v>LCP (BDI+FPC-fixed)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Sheet3!$E$35</c:f>
              <c:numCache>
                <c:formatCode>General</c:formatCode>
                <c:ptCount val="1"/>
                <c:pt idx="0">
                  <c:v>1.6908840664540918</c:v>
                </c:pt>
              </c:numCache>
            </c:numRef>
          </c:val>
        </c:ser>
        <c:ser>
          <c:idx val="4"/>
          <c:order val="4"/>
          <c:tx>
            <c:v>MXT</c:v>
          </c:tx>
          <c:invertIfNegative val="0"/>
          <c:dLbls>
            <c:dLbl>
              <c:idx val="0"/>
              <c:layout>
                <c:manualLayout>
                  <c:x val="-2.3121570422381323E-3"/>
                  <c:y val="1.32344420686859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Sheet3!$F$35</c:f>
              <c:numCache>
                <c:formatCode>General</c:formatCode>
                <c:ptCount val="1"/>
                <c:pt idx="0">
                  <c:v>2.3051131968789838</c:v>
                </c:pt>
              </c:numCache>
            </c:numRef>
          </c:val>
        </c:ser>
        <c:ser>
          <c:idx val="5"/>
          <c:order val="5"/>
          <c:tx>
            <c:v>LZ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Sheet3!$G$35</c:f>
              <c:numCache>
                <c:formatCode>General</c:formatCode>
                <c:ptCount val="1"/>
                <c:pt idx="0">
                  <c:v>2.6049107884101934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143232"/>
        <c:axId val="50145152"/>
      </c:barChart>
      <c:catAx>
        <c:axId val="5014323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 err="1"/>
                  <a:t>GeoMean</a:t>
                </a:r>
                <a:endParaRPr lang="en-US" sz="2400" dirty="0"/>
              </a:p>
            </c:rich>
          </c:tx>
          <c:layout>
            <c:manualLayout>
              <c:xMode val="edge"/>
              <c:yMode val="edge"/>
              <c:x val="0.44131110492379688"/>
              <c:y val="0.76832207244171902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5014515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50145152"/>
        <c:scaling>
          <c:orientation val="minMax"/>
          <c:max val="3.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1.5669517427094402E-2"/>
              <c:y val="0.133606172212344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200"/>
            </a:pPr>
            <a:endParaRPr lang="en-US"/>
          </a:p>
        </c:txPr>
        <c:crossAx val="50143232"/>
        <c:crossesAt val="1"/>
        <c:crossBetween val="between"/>
      </c:valAx>
    </c:plotArea>
    <c:legend>
      <c:legendPos val="r"/>
      <c:layout>
        <c:manualLayout>
          <c:xMode val="edge"/>
          <c:yMode val="edge"/>
          <c:x val="0.1441950046206569"/>
          <c:y val="8.0261408856151045E-2"/>
          <c:w val="0.75263462689667604"/>
          <c:h val="0.19353886207772417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63594114955814"/>
          <c:y val="0.28091581144949473"/>
          <c:w val="0.80582845722266372"/>
          <c:h val="0.45855147736162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Sheet1!$N$1</c:f>
              <c:strCache>
                <c:ptCount val="1"/>
                <c:pt idx="0">
                  <c:v>FPC-cache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59920485464545E-17"/>
                  <c:y val="1.3827160762655024E-2"/>
                </c:manualLayout>
              </c:layout>
              <c:numFmt formatCode="#,##0.00" sourceLinked="0"/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Sheet1!$N$2</c:f>
              <c:numCache>
                <c:formatCode>General</c:formatCode>
                <c:ptCount val="1"/>
                <c:pt idx="0">
                  <c:v>0.92004919576925159</c:v>
                </c:pt>
              </c:numCache>
            </c:numRef>
          </c:val>
        </c:ser>
        <c:ser>
          <c:idx val="2"/>
          <c:order val="1"/>
          <c:tx>
            <c:strRef>
              <c:f>Sheet1!$O$1</c:f>
              <c:strCache>
                <c:ptCount val="1"/>
                <c:pt idx="0">
                  <c:v>BDI-cache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Sheet1!$O$2</c:f>
              <c:numCache>
                <c:formatCode>General</c:formatCode>
                <c:ptCount val="1"/>
                <c:pt idx="0">
                  <c:v>0.89057280193338895</c:v>
                </c:pt>
              </c:numCache>
            </c:numRef>
          </c:val>
        </c:ser>
        <c:ser>
          <c:idx val="3"/>
          <c:order val="2"/>
          <c:tx>
            <c:strRef>
              <c:f>Sheet1!$P$1</c:f>
              <c:strCache>
                <c:ptCount val="1"/>
                <c:pt idx="0">
                  <c:v>FPC-memory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Sheet1!$P$2</c:f>
              <c:numCache>
                <c:formatCode>General</c:formatCode>
                <c:ptCount val="1"/>
                <c:pt idx="0">
                  <c:v>0.57214916446646935</c:v>
                </c:pt>
              </c:numCache>
            </c:numRef>
          </c:val>
        </c:ser>
        <c:ser>
          <c:idx val="4"/>
          <c:order val="3"/>
          <c:tx>
            <c:strRef>
              <c:f>Sheet1!$Q$1</c:f>
              <c:strCache>
                <c:ptCount val="1"/>
                <c:pt idx="0">
                  <c:v>(None, LCP-BDI)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209876566732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Sheet1!$Q$2</c:f>
              <c:numCache>
                <c:formatCode>General</c:formatCode>
                <c:ptCount val="1"/>
                <c:pt idx="0">
                  <c:v>0.6254899068033416</c:v>
                </c:pt>
              </c:numCache>
            </c:numRef>
          </c:val>
        </c:ser>
        <c:ser>
          <c:idx val="5"/>
          <c:order val="4"/>
          <c:tx>
            <c:strRef>
              <c:f>Sheet1!$R$1</c:f>
              <c:strCache>
                <c:ptCount val="1"/>
                <c:pt idx="0">
                  <c:v>(FPC, FPC)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Sheet1!$R$2</c:f>
              <c:numCache>
                <c:formatCode>General</c:formatCode>
                <c:ptCount val="1"/>
                <c:pt idx="0">
                  <c:v>0.5362024757464563</c:v>
                </c:pt>
              </c:numCache>
            </c:numRef>
          </c:val>
        </c:ser>
        <c:ser>
          <c:idx val="6"/>
          <c:order val="5"/>
          <c:tx>
            <c:strRef>
              <c:f>Sheet1!$S$1</c:f>
              <c:strCache>
                <c:ptCount val="1"/>
                <c:pt idx="0">
                  <c:v>(BDI, LCP-BDI)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Sheet1!$S$2</c:f>
              <c:numCache>
                <c:formatCode>General</c:formatCode>
                <c:ptCount val="1"/>
                <c:pt idx="0">
                  <c:v>0.55124424323869381</c:v>
                </c:pt>
              </c:numCache>
            </c:numRef>
          </c:val>
        </c:ser>
        <c:ser>
          <c:idx val="7"/>
          <c:order val="6"/>
          <c:tx>
            <c:strRef>
              <c:f>Sheet1!$T$1</c:f>
              <c:strCache>
                <c:ptCount val="1"/>
                <c:pt idx="0">
                  <c:v>(BDI, LCP-BDI+FPC-fixed)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6.91358038132751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Sheet1!$T$2</c:f>
              <c:numCache>
                <c:formatCode>General</c:formatCode>
                <c:ptCount val="1"/>
                <c:pt idx="0">
                  <c:v>0.5383608964336094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923392"/>
        <c:axId val="50924928"/>
      </c:barChart>
      <c:catAx>
        <c:axId val="5092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1"/>
            </a:pPr>
            <a:endParaRPr lang="en-US"/>
          </a:p>
        </c:txPr>
        <c:crossAx val="5092492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50924928"/>
        <c:scaling>
          <c:orientation val="minMax"/>
          <c:max val="1.2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 dirty="0"/>
                  <a:t>Normalized BPKI</a:t>
                </a:r>
              </a:p>
            </c:rich>
          </c:tx>
          <c:layout>
            <c:manualLayout>
              <c:xMode val="edge"/>
              <c:yMode val="edge"/>
              <c:x val="2.302367020636182E-2"/>
              <c:y val="0.18505256287408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/>
            </a:pPr>
            <a:endParaRPr lang="en-US"/>
          </a:p>
        </c:txPr>
        <c:crossAx val="50923392"/>
        <c:crossesAt val="1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2943220400202272"/>
          <c:y val="0"/>
          <c:w val="0.74304489265904294"/>
          <c:h val="0.2813097436894462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BPKI – bandwidth per kilo instruction – lower means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76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2286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Linearly Compressed Pages:</a:t>
            </a:r>
            <a:br>
              <a:rPr lang="en-US" sz="4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A Main Memory Compression Framework with </a:t>
            </a:r>
            <a:br>
              <a:rPr lang="en-US" sz="4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Low Complexity and Low Latency 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114799"/>
            <a:ext cx="9067800" cy="129540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Gennady </a:t>
            </a:r>
            <a:r>
              <a:rPr lang="en-US" b="1" dirty="0" smtClean="0">
                <a:solidFill>
                  <a:schemeClr val="tx1"/>
                </a:solidFill>
              </a:rPr>
              <a:t>Pekhimenko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Advisers: Todd </a:t>
            </a:r>
            <a:r>
              <a:rPr lang="en-US" dirty="0" smtClean="0">
                <a:solidFill>
                  <a:schemeClr val="tx1"/>
                </a:solidFill>
              </a:rPr>
              <a:t>C. </a:t>
            </a:r>
            <a:r>
              <a:rPr lang="en-US" dirty="0" err="1" smtClean="0">
                <a:solidFill>
                  <a:schemeClr val="tx1"/>
                </a:solidFill>
              </a:rPr>
              <a:t>Mowry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Onur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Mutlu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486400"/>
            <a:ext cx="3786214" cy="13672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75632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Linearly Compressed Pages (LCP): Key Idea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2" name="Rectangle 31"/>
          <p:cNvSpPr/>
          <p:nvPr/>
        </p:nvSpPr>
        <p:spPr>
          <a:xfrm>
            <a:off x="152400" y="3733799"/>
            <a:ext cx="2667424" cy="6349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cxnSp>
        <p:nvCxnSpPr>
          <p:cNvPr id="33" name="Straight Connector 32"/>
          <p:cNvCxnSpPr>
            <a:endCxn id="46" idx="0"/>
          </p:cNvCxnSpPr>
          <p:nvPr/>
        </p:nvCxnSpPr>
        <p:spPr>
          <a:xfrm flipH="1">
            <a:off x="2848207" y="2590800"/>
            <a:ext cx="5826939" cy="1143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1"/>
            <a:endCxn id="46" idx="1"/>
          </p:cNvCxnSpPr>
          <p:nvPr/>
        </p:nvCxnSpPr>
        <p:spPr>
          <a:xfrm>
            <a:off x="108343" y="2293313"/>
            <a:ext cx="16263" cy="174528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02644" y="19972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6" name="Rectangle 35"/>
          <p:cNvSpPr/>
          <p:nvPr/>
        </p:nvSpPr>
        <p:spPr>
          <a:xfrm>
            <a:off x="108343" y="1996533"/>
            <a:ext cx="8566803" cy="593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37" name="Rectangle 36"/>
          <p:cNvSpPr/>
          <p:nvPr/>
        </p:nvSpPr>
        <p:spPr>
          <a:xfrm>
            <a:off x="1464720" y="19972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8" name="Rectangle 37"/>
          <p:cNvSpPr/>
          <p:nvPr/>
        </p:nvSpPr>
        <p:spPr>
          <a:xfrm>
            <a:off x="2817695" y="19952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9" name="Rectangle 38"/>
          <p:cNvSpPr/>
          <p:nvPr/>
        </p:nvSpPr>
        <p:spPr>
          <a:xfrm>
            <a:off x="4170245" y="19952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0" name="Rectangle 39"/>
          <p:cNvSpPr/>
          <p:nvPr/>
        </p:nvSpPr>
        <p:spPr>
          <a:xfrm>
            <a:off x="5522054" y="1993287"/>
            <a:ext cx="1838643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4302" y="3733800"/>
            <a:ext cx="342898" cy="6095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Rectangle 42"/>
          <p:cNvSpPr/>
          <p:nvPr/>
        </p:nvSpPr>
        <p:spPr>
          <a:xfrm>
            <a:off x="1104900" y="3733799"/>
            <a:ext cx="1400173" cy="623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7200" y="3733800"/>
            <a:ext cx="304800" cy="626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5" name="Rectangle 44"/>
          <p:cNvSpPr/>
          <p:nvPr/>
        </p:nvSpPr>
        <p:spPr>
          <a:xfrm>
            <a:off x="762000" y="3733799"/>
            <a:ext cx="342900" cy="6239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2505073" y="3733800"/>
            <a:ext cx="3048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8" name="Rectangle 47"/>
          <p:cNvSpPr/>
          <p:nvPr/>
        </p:nvSpPr>
        <p:spPr>
          <a:xfrm>
            <a:off x="2819824" y="3733799"/>
            <a:ext cx="1352549" cy="609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7A37"/>
                </a:solidFill>
              </a:rPr>
              <a:t>M</a:t>
            </a:r>
            <a:endParaRPr lang="en-US" sz="3200" i="1" dirty="0">
              <a:solidFill>
                <a:srgbClr val="007A37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72375" y="3733799"/>
            <a:ext cx="1400174" cy="6096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</a:t>
            </a:r>
            <a:endParaRPr lang="en-US" sz="3200" i="1" dirty="0">
              <a:solidFill>
                <a:srgbClr val="C00000"/>
              </a:solidFill>
            </a:endParaRPr>
          </a:p>
        </p:txBody>
      </p:sp>
      <p:cxnSp>
        <p:nvCxnSpPr>
          <p:cNvPr id="50" name="Shape 196"/>
          <p:cNvCxnSpPr>
            <a:stCxn id="48" idx="2"/>
          </p:cNvCxnSpPr>
          <p:nvPr/>
        </p:nvCxnSpPr>
        <p:spPr>
          <a:xfrm rot="16200000" flipH="1">
            <a:off x="3523850" y="4315649"/>
            <a:ext cx="801322" cy="856824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74776" y="4745622"/>
            <a:ext cx="23955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A37"/>
                </a:solidFill>
              </a:rPr>
              <a:t>Metadata</a:t>
            </a:r>
            <a:r>
              <a:rPr lang="en-US" sz="2400" dirty="0" smtClean="0"/>
              <a:t> (64B): </a:t>
            </a:r>
          </a:p>
          <a:p>
            <a:r>
              <a:rPr lang="en-US" sz="2400" b="1" i="1" dirty="0" smtClean="0"/>
              <a:t>? </a:t>
            </a:r>
            <a:r>
              <a:rPr lang="en-US" sz="2400" dirty="0" smtClean="0"/>
              <a:t>(compressible</a:t>
            </a:r>
            <a:r>
              <a:rPr lang="en-US" sz="2400" dirty="0" smtClean="0"/>
              <a:t>)</a:t>
            </a:r>
            <a:endParaRPr lang="en-US" sz="24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365790" y="3561545"/>
            <a:ext cx="1647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Exception</a:t>
            </a:r>
          </a:p>
          <a:p>
            <a:pPr algn="ctr"/>
            <a:r>
              <a:rPr lang="en-US" sz="2800" dirty="0" smtClean="0"/>
              <a:t>Storage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-112312" y="3029001"/>
            <a:ext cx="4498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4:1</a:t>
            </a:r>
            <a:r>
              <a:rPr lang="en-US" sz="2800" dirty="0" smtClean="0"/>
              <a:t> Compression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473524" y="4343401"/>
            <a:ext cx="0" cy="60605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360697" y="1993287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6" name="Rectangle 45"/>
          <p:cNvSpPr/>
          <p:nvPr/>
        </p:nvSpPr>
        <p:spPr>
          <a:xfrm>
            <a:off x="124606" y="3733800"/>
            <a:ext cx="544720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160169" y="1219200"/>
            <a:ext cx="5958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Uncompressed Page (4kB: 64*</a:t>
            </a:r>
            <a:r>
              <a:rPr lang="en-US" sz="2800" b="1" dirty="0" smtClean="0"/>
              <a:t>64B</a:t>
            </a:r>
            <a:r>
              <a:rPr lang="en-US" sz="2800" dirty="0" smtClean="0"/>
              <a:t>) </a:t>
            </a:r>
            <a:endParaRPr lang="en-US" sz="2800" dirty="0"/>
          </a:p>
        </p:txBody>
      </p:sp>
      <p:sp>
        <p:nvSpPr>
          <p:cNvPr id="88" name="TextBox 87"/>
          <p:cNvSpPr txBox="1"/>
          <p:nvPr/>
        </p:nvSpPr>
        <p:spPr>
          <a:xfrm>
            <a:off x="46616" y="4959467"/>
            <a:ext cx="2853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Compressed Data </a:t>
            </a:r>
          </a:p>
          <a:p>
            <a:r>
              <a:rPr lang="en-US" sz="2800" dirty="0" smtClean="0"/>
              <a:t>(1kB) </a:t>
            </a:r>
            <a:endParaRPr lang="en-US" sz="2800" dirty="0"/>
          </a:p>
        </p:txBody>
      </p:sp>
      <p:cxnSp>
        <p:nvCxnSpPr>
          <p:cNvPr id="96" name="Straight Arrow Connector 95"/>
          <p:cNvCxnSpPr>
            <a:stCxn id="46" idx="3"/>
            <a:endCxn id="52" idx="1"/>
          </p:cNvCxnSpPr>
          <p:nvPr/>
        </p:nvCxnSpPr>
        <p:spPr>
          <a:xfrm flipV="1">
            <a:off x="5571808" y="4038599"/>
            <a:ext cx="793982" cy="1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02644" y="3733800"/>
            <a:ext cx="2723601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5" name="Rectangle 104"/>
          <p:cNvSpPr/>
          <p:nvPr/>
        </p:nvSpPr>
        <p:spPr>
          <a:xfrm>
            <a:off x="2796322" y="3733798"/>
            <a:ext cx="137392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4091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1" grpId="0"/>
      <p:bldP spid="52" grpId="0"/>
      <p:bldP spid="54" grpId="0"/>
      <p:bldP spid="70" grpId="0" animBg="1"/>
      <p:bldP spid="46" grpId="0" animBg="1"/>
      <p:bldP spid="86" grpId="0"/>
      <p:bldP spid="88" grpId="0"/>
      <p:bldP spid="104" grpId="0" animBg="1"/>
      <p:bldP spid="1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LCP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81000" y="1219200"/>
            <a:ext cx="8305800" cy="533991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2800" dirty="0" smtClean="0"/>
              <a:t>Page </a:t>
            </a:r>
            <a:r>
              <a:rPr lang="en-US" sz="2800" dirty="0" smtClean="0"/>
              <a:t>Table entry </a:t>
            </a:r>
            <a:r>
              <a:rPr lang="en-US" sz="2800" dirty="0" smtClean="0"/>
              <a:t>extension</a:t>
            </a:r>
          </a:p>
          <a:p>
            <a:pPr lvl="1"/>
            <a:r>
              <a:rPr lang="en-US" sz="2400" dirty="0" smtClean="0"/>
              <a:t>compression type and size </a:t>
            </a:r>
          </a:p>
          <a:p>
            <a:pPr lvl="1"/>
            <a:r>
              <a:rPr lang="en-US" sz="2400" dirty="0" smtClean="0"/>
              <a:t>extended  </a:t>
            </a:r>
            <a:r>
              <a:rPr lang="en-US" sz="2400" dirty="0" smtClean="0"/>
              <a:t>physical base address</a:t>
            </a:r>
          </a:p>
          <a:p>
            <a:r>
              <a:rPr lang="en-US" sz="2800" dirty="0" smtClean="0"/>
              <a:t>Operating </a:t>
            </a:r>
            <a:r>
              <a:rPr lang="en-US" sz="2800" dirty="0" smtClean="0"/>
              <a:t>System management </a:t>
            </a:r>
            <a:r>
              <a:rPr lang="en-US" sz="2800" dirty="0" smtClean="0"/>
              <a:t>support</a:t>
            </a:r>
          </a:p>
          <a:p>
            <a:pPr lvl="1"/>
            <a:r>
              <a:rPr lang="en-US" sz="2400" b="1" dirty="0" smtClean="0"/>
              <a:t>4 </a:t>
            </a:r>
            <a:r>
              <a:rPr lang="en-US" sz="2400" dirty="0" smtClean="0"/>
              <a:t>memory pools (512B, 1kB, 2kB, 4kB)</a:t>
            </a:r>
          </a:p>
          <a:p>
            <a:r>
              <a:rPr lang="en-US" sz="2800" dirty="0" smtClean="0"/>
              <a:t>Changes </a:t>
            </a:r>
            <a:r>
              <a:rPr lang="en-US" sz="2800" dirty="0" smtClean="0"/>
              <a:t>to cache tagging </a:t>
            </a:r>
            <a:r>
              <a:rPr lang="en-US" sz="2800" dirty="0" smtClean="0"/>
              <a:t>logic</a:t>
            </a:r>
          </a:p>
          <a:p>
            <a:pPr lvl="1"/>
            <a:r>
              <a:rPr lang="en-US" sz="2400" dirty="0" smtClean="0"/>
              <a:t>physical </a:t>
            </a:r>
            <a:r>
              <a:rPr lang="en-US" sz="2400" dirty="0" smtClean="0"/>
              <a:t>page base address + </a:t>
            </a:r>
            <a:r>
              <a:rPr lang="en-US" sz="2400" b="1" dirty="0" smtClean="0"/>
              <a:t>cache line index </a:t>
            </a:r>
            <a:endParaRPr lang="en-US" sz="2400" b="1" dirty="0" smtClean="0"/>
          </a:p>
          <a:p>
            <a:pPr marL="45720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dirty="0" smtClean="0"/>
              <a:t>(</a:t>
            </a:r>
            <a:r>
              <a:rPr lang="en-US" sz="2400" dirty="0" smtClean="0"/>
              <a:t>within a page) </a:t>
            </a:r>
          </a:p>
          <a:p>
            <a:r>
              <a:rPr lang="en-US" sz="2800" dirty="0" smtClean="0"/>
              <a:t>Handling </a:t>
            </a:r>
            <a:r>
              <a:rPr lang="en-US" sz="2800" dirty="0" smtClean="0"/>
              <a:t>page overflows</a:t>
            </a:r>
          </a:p>
          <a:p>
            <a:r>
              <a:rPr lang="en-US" sz="2800" dirty="0" smtClean="0"/>
              <a:t>Compression </a:t>
            </a:r>
            <a:r>
              <a:rPr lang="en-US" sz="2800" dirty="0" smtClean="0"/>
              <a:t>algorithms: </a:t>
            </a:r>
            <a:r>
              <a:rPr lang="en-US" sz="2800" b="1" dirty="0" smtClean="0"/>
              <a:t>BDI </a:t>
            </a:r>
            <a:r>
              <a:rPr lang="en-US" sz="2000" i="1" dirty="0" smtClean="0"/>
              <a:t>[PACT’12]</a:t>
            </a:r>
            <a:r>
              <a:rPr lang="en-US" sz="2800" dirty="0" smtClean="0"/>
              <a:t> , </a:t>
            </a:r>
            <a:r>
              <a:rPr lang="en-US" sz="2800" b="1" dirty="0" smtClean="0"/>
              <a:t>FPC </a:t>
            </a:r>
            <a:r>
              <a:rPr lang="en-US" sz="2000" i="1" dirty="0" smtClean="0"/>
              <a:t>[ISCA’04]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08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LCP 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81000" y="1143000"/>
            <a:ext cx="8305800" cy="526605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Metadata</a:t>
            </a:r>
            <a:r>
              <a:rPr lang="en-US" sz="2800" dirty="0" smtClean="0"/>
              <a:t> cache</a:t>
            </a:r>
          </a:p>
          <a:p>
            <a:pPr lvl="1"/>
            <a:r>
              <a:rPr lang="en-US" dirty="0" smtClean="0"/>
              <a:t>Avoids additional requests to metadata</a:t>
            </a:r>
          </a:p>
          <a:p>
            <a:r>
              <a:rPr lang="en-US" sz="2800" dirty="0" smtClean="0"/>
              <a:t>Memory bandwidth reduction: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Zero pages and zero cache lines</a:t>
            </a:r>
          </a:p>
          <a:p>
            <a:pPr lvl="1"/>
            <a:r>
              <a:rPr lang="en-US" dirty="0" smtClean="0"/>
              <a:t>Handled separately in TLB (1-bit) and in metadata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(1-bit per cache line)</a:t>
            </a:r>
          </a:p>
          <a:p>
            <a:r>
              <a:rPr lang="en-US" dirty="0" smtClean="0"/>
              <a:t>Integration with cache compression</a:t>
            </a:r>
          </a:p>
          <a:p>
            <a:pPr lvl="1"/>
            <a:r>
              <a:rPr lang="en-US" dirty="0" smtClean="0"/>
              <a:t>BDI and FPC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2244" y="2828924"/>
            <a:ext cx="1116556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64B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700370" y="2828924"/>
            <a:ext cx="4469356" cy="47600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3" name="Rectangle 12"/>
          <p:cNvSpPr/>
          <p:nvPr/>
        </p:nvSpPr>
        <p:spPr>
          <a:xfrm>
            <a:off x="1828800" y="2828924"/>
            <a:ext cx="1116556" cy="4809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64B</a:t>
            </a:r>
            <a:endParaRPr lang="en-US" sz="2400" i="1" dirty="0"/>
          </a:p>
        </p:txBody>
      </p:sp>
      <p:sp>
        <p:nvSpPr>
          <p:cNvPr id="14" name="Rectangle 13"/>
          <p:cNvSpPr/>
          <p:nvPr/>
        </p:nvSpPr>
        <p:spPr>
          <a:xfrm>
            <a:off x="2936613" y="2847727"/>
            <a:ext cx="1116556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64B</a:t>
            </a:r>
            <a:endParaRPr lang="en-US" sz="2400" i="1" dirty="0"/>
          </a:p>
        </p:txBody>
      </p:sp>
      <p:sp>
        <p:nvSpPr>
          <p:cNvPr id="15" name="Rectangle 14"/>
          <p:cNvSpPr/>
          <p:nvPr/>
        </p:nvSpPr>
        <p:spPr>
          <a:xfrm>
            <a:off x="4053169" y="2847727"/>
            <a:ext cx="1116556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64B</a:t>
            </a:r>
            <a:endParaRPr lang="en-US" sz="2400" i="1" dirty="0"/>
          </a:p>
        </p:txBody>
      </p:sp>
      <p:sp>
        <p:nvSpPr>
          <p:cNvPr id="16" name="Rectangle 15"/>
          <p:cNvSpPr/>
          <p:nvPr/>
        </p:nvSpPr>
        <p:spPr>
          <a:xfrm>
            <a:off x="6083169" y="2817852"/>
            <a:ext cx="1066800" cy="48542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7" name="Rectangle 16"/>
          <p:cNvSpPr/>
          <p:nvPr/>
        </p:nvSpPr>
        <p:spPr>
          <a:xfrm>
            <a:off x="6064119" y="2808477"/>
            <a:ext cx="279139" cy="4904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  <p:sp>
        <p:nvSpPr>
          <p:cNvPr id="18" name="Rectangle 17"/>
          <p:cNvSpPr/>
          <p:nvPr/>
        </p:nvSpPr>
        <p:spPr>
          <a:xfrm>
            <a:off x="6337430" y="2819400"/>
            <a:ext cx="279139" cy="4904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  <p:sp>
        <p:nvSpPr>
          <p:cNvPr id="19" name="Rectangle 18"/>
          <p:cNvSpPr/>
          <p:nvPr/>
        </p:nvSpPr>
        <p:spPr>
          <a:xfrm>
            <a:off x="6616569" y="2819400"/>
            <a:ext cx="279139" cy="4904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34000" y="3081015"/>
            <a:ext cx="609600" cy="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15200" y="2590800"/>
            <a:ext cx="167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400" dirty="0" smtClean="0"/>
              <a:t>1 transfer </a:t>
            </a:r>
          </a:p>
          <a:p>
            <a:r>
              <a:rPr lang="en-US" sz="2400" dirty="0" smtClean="0"/>
              <a:t>instead of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24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197"/>
            <a:ext cx="8229600" cy="11430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18644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Simulator</a:t>
            </a:r>
          </a:p>
          <a:p>
            <a:pPr lvl="1"/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/>
              <a:t>x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86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event-driven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simulators </a:t>
            </a:r>
          </a:p>
          <a:p>
            <a:pPr lvl="2"/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Simics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-based </a:t>
            </a:r>
            <a:r>
              <a:rPr lang="en-US" sz="1600" i="1" kern="0" dirty="0" smtClean="0"/>
              <a:t>[Magnusson+, Computer’02</a:t>
            </a:r>
            <a:r>
              <a:rPr lang="en-US" sz="1600" i="1" kern="0" dirty="0" smtClean="0"/>
              <a:t>]  </a:t>
            </a:r>
            <a:r>
              <a:rPr lang="en-US" kern="0" dirty="0" smtClean="0"/>
              <a:t>for CPU</a:t>
            </a:r>
          </a:p>
          <a:p>
            <a:pPr lvl="2"/>
            <a:r>
              <a:rPr lang="en-US" kern="0" dirty="0" smtClean="0"/>
              <a:t>Multi2Sim</a:t>
            </a:r>
            <a:r>
              <a:rPr lang="en-US" i="1" kern="0" dirty="0"/>
              <a:t> </a:t>
            </a:r>
            <a:r>
              <a:rPr lang="en-US" i="1" kern="0" dirty="0" smtClean="0"/>
              <a:t> </a:t>
            </a:r>
            <a:r>
              <a:rPr lang="en-US" sz="1700" i="1" kern="0" dirty="0" smtClean="0"/>
              <a:t>[</a:t>
            </a:r>
            <a:r>
              <a:rPr lang="en-US" sz="1700" i="1" kern="0" dirty="0" err="1" smtClean="0"/>
              <a:t>Ubal</a:t>
            </a:r>
            <a:r>
              <a:rPr lang="en-US" sz="1700" i="1" kern="0" dirty="0" smtClean="0"/>
              <a:t>+, PACT’12</a:t>
            </a:r>
            <a:r>
              <a:rPr lang="en-US" sz="1700" i="1" kern="0" dirty="0"/>
              <a:t>]</a:t>
            </a:r>
            <a:r>
              <a:rPr lang="en-US" kern="0" dirty="0" smtClean="0"/>
              <a:t> for GPU </a:t>
            </a:r>
            <a:endParaRPr lang="en-US" sz="2400" b="1" dirty="0" smtClean="0"/>
          </a:p>
          <a:p>
            <a:r>
              <a:rPr lang="en-US" b="1" dirty="0" smtClean="0"/>
              <a:t>Workloads</a:t>
            </a:r>
          </a:p>
          <a:p>
            <a:pPr lvl="1"/>
            <a:r>
              <a:rPr lang="en-US" sz="2800" kern="0" dirty="0" smtClean="0"/>
              <a:t>SPEC2006 benchmarks, TPC, Apache web </a:t>
            </a:r>
            <a:r>
              <a:rPr lang="en-US" sz="2800" kern="0" dirty="0" smtClean="0"/>
              <a:t>server, GPGPU </a:t>
            </a:r>
            <a:r>
              <a:rPr lang="en-US" kern="0" dirty="0" smtClean="0"/>
              <a:t>applications</a:t>
            </a:r>
          </a:p>
          <a:p>
            <a:r>
              <a:rPr lang="en-US" b="1" kern="0" dirty="0" smtClean="0"/>
              <a:t>System </a:t>
            </a:r>
            <a:r>
              <a:rPr lang="en-US" b="1" kern="0" dirty="0" smtClean="0"/>
              <a:t>Parameters</a:t>
            </a:r>
          </a:p>
          <a:p>
            <a:pPr lvl="1"/>
            <a:r>
              <a:rPr lang="en-US" sz="2800" kern="0" dirty="0" smtClean="0"/>
              <a:t>L1/L2/L3 cache latencies from CACTI </a:t>
            </a:r>
            <a:r>
              <a:rPr lang="en-US" sz="2200" i="1" kern="0" dirty="0" smtClean="0"/>
              <a:t>[</a:t>
            </a:r>
            <a:r>
              <a:rPr lang="en-US" sz="2200" i="1" kern="0" dirty="0" err="1" smtClean="0"/>
              <a:t>Thoziyoor</a:t>
            </a:r>
            <a:r>
              <a:rPr lang="en-US" sz="2200" i="1" kern="0" dirty="0" smtClean="0"/>
              <a:t>+, ISCA’08]</a:t>
            </a:r>
          </a:p>
          <a:p>
            <a:pPr lvl="1"/>
            <a:r>
              <a:rPr lang="en-US" sz="2800" kern="0" dirty="0" smtClean="0"/>
              <a:t>512kB - 16MB L2, simple memory model</a:t>
            </a:r>
            <a:endParaRPr lang="en-US" sz="2800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Compression Ratio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63403"/>
              </p:ext>
            </p:extLst>
          </p:nvPr>
        </p:nvGraphicFramePr>
        <p:xfrm>
          <a:off x="1" y="1524000"/>
          <a:ext cx="8915399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143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dirty="0" smtClean="0"/>
              <a:t>SPEC2006, databases, web workloads, </a:t>
            </a:r>
            <a:r>
              <a:rPr lang="en-US" sz="2800" dirty="0" smtClean="0"/>
              <a:t>2MB L2 cache</a:t>
            </a:r>
            <a:endParaRPr lang="en-US" sz="28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723900" y="5606955"/>
            <a:ext cx="7543800" cy="102244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LCP</a:t>
            </a:r>
            <a:r>
              <a:rPr lang="en-US" sz="2800" dirty="0" smtClean="0">
                <a:solidFill>
                  <a:schemeClr val="tx1"/>
                </a:solidFill>
              </a:rPr>
              <a:t>-based frameworks achieve competitive average compression ratios with prior work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Bandwidth Consumption Decrease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143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dirty="0" smtClean="0"/>
              <a:t>SPEC2006, databases, web workloads, </a:t>
            </a:r>
            <a:r>
              <a:rPr lang="en-US" sz="2800" dirty="0" smtClean="0"/>
              <a:t>2MB L2 cache</a:t>
            </a:r>
            <a:endParaRPr lang="en-US" sz="2800" dirty="0" smtClean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407538"/>
              </p:ext>
            </p:extLst>
          </p:nvPr>
        </p:nvGraphicFramePr>
        <p:xfrm>
          <a:off x="457200" y="1905000"/>
          <a:ext cx="8305800" cy="432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81000" y="5770728"/>
            <a:ext cx="8534400" cy="8370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LCP</a:t>
            </a:r>
            <a:r>
              <a:rPr lang="en-US" sz="2800" dirty="0" smtClean="0">
                <a:solidFill>
                  <a:schemeClr val="tx1"/>
                </a:solidFill>
              </a:rPr>
              <a:t> frameworks significantly reduce bandwidth (</a:t>
            </a:r>
            <a:r>
              <a:rPr lang="en-US" sz="2800" b="1" dirty="0" smtClean="0">
                <a:solidFill>
                  <a:schemeClr val="tx1"/>
                </a:solidFill>
              </a:rPr>
              <a:t>46</a:t>
            </a:r>
            <a:r>
              <a:rPr lang="en-US" sz="2800" dirty="0" smtClean="0">
                <a:solidFill>
                  <a:schemeClr val="tx1"/>
                </a:solidFill>
              </a:rPr>
              <a:t>%)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" y="3124200"/>
            <a:ext cx="0" cy="175260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3479074"/>
            <a:ext cx="553998" cy="8907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b="1" dirty="0" smtClean="0"/>
              <a:t>Better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577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8" grpId="0" uiExpand="1">
        <p:bldSub>
          <a:bldChart bld="series"/>
        </p:bldSub>
      </p:bldGraphic>
      <p:bldP spid="9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093869"/>
              </p:ext>
            </p:extLst>
          </p:nvPr>
        </p:nvGraphicFramePr>
        <p:xfrm>
          <a:off x="152400" y="1524000"/>
          <a:ext cx="8763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05000"/>
                <a:gridCol w="2362200"/>
                <a:gridCol w="3352800"/>
              </a:tblGrid>
              <a:tr h="6502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LCP-BDI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(BDI,</a:t>
                      </a:r>
                      <a:r>
                        <a:rPr lang="en-US" sz="2400" baseline="0" dirty="0" smtClean="0"/>
                        <a:t> LCP-BDI)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88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(BDI,</a:t>
                      </a:r>
                      <a:r>
                        <a:rPr lang="en-US" sz="2400" baseline="0" dirty="0" smtClean="0"/>
                        <a:t> LCP-BDI+FPC-fixed)</a:t>
                      </a:r>
                      <a:endParaRPr lang="en-US" sz="2400" dirty="0"/>
                    </a:p>
                  </a:txBody>
                  <a:tcPr/>
                </a:tc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9.5%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9.3%</a:t>
                      </a:r>
                      <a:endParaRPr lang="en-US" sz="2400" dirty="0"/>
                    </a:p>
                  </a:txBody>
                  <a:tcPr/>
                </a:tc>
              </a:tr>
              <a:tr h="6267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23.7%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23.6%</a:t>
                      </a:r>
                      <a:endParaRPr lang="en-US" sz="2400" dirty="0"/>
                    </a:p>
                  </a:txBody>
                  <a:tcPr/>
                </a:tc>
              </a:tr>
              <a:tr h="68593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22.6%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22.5%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7200" y="4800600"/>
            <a:ext cx="8001000" cy="8370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LCP</a:t>
            </a:r>
            <a:r>
              <a:rPr lang="en-US" sz="2800" dirty="0" smtClean="0">
                <a:solidFill>
                  <a:schemeClr val="tx1"/>
                </a:solidFill>
              </a:rPr>
              <a:t> frameworks significantly improve performance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3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255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81600"/>
          </a:xfrm>
        </p:spPr>
        <p:txBody>
          <a:bodyPr>
            <a:normAutofit lnSpcReduction="10000"/>
          </a:bodyPr>
          <a:lstStyle/>
          <a:p>
            <a:r>
              <a:rPr lang="en-US" sz="3300" dirty="0" smtClean="0"/>
              <a:t>A new main memory compression framework called </a:t>
            </a:r>
            <a:r>
              <a:rPr lang="en-US" sz="3300" b="1" dirty="0" smtClean="0"/>
              <a:t>LCP(Linearly Compressed Pages)</a:t>
            </a:r>
          </a:p>
          <a:p>
            <a:pPr lvl="1"/>
            <a:r>
              <a:rPr lang="en-US" b="1" dirty="0"/>
              <a:t>Key idea: </a:t>
            </a:r>
            <a:r>
              <a:rPr lang="en-US" b="1" dirty="0" smtClean="0"/>
              <a:t>ﬁxed </a:t>
            </a:r>
            <a:r>
              <a:rPr lang="en-US" b="1" dirty="0"/>
              <a:t>size </a:t>
            </a:r>
            <a:r>
              <a:rPr lang="en-US" dirty="0"/>
              <a:t>for compressed </a:t>
            </a:r>
            <a:r>
              <a:rPr lang="en-US" dirty="0" smtClean="0"/>
              <a:t>cache lines </a:t>
            </a:r>
            <a:r>
              <a:rPr lang="en-US" dirty="0"/>
              <a:t>within a </a:t>
            </a:r>
            <a:r>
              <a:rPr lang="en-US" dirty="0" smtClean="0"/>
              <a:t>page and </a:t>
            </a:r>
            <a:r>
              <a:rPr lang="en-US" b="1" dirty="0" smtClean="0"/>
              <a:t>fixed compression algorithm </a:t>
            </a:r>
            <a:r>
              <a:rPr lang="en-US" dirty="0" smtClean="0"/>
              <a:t>per page</a:t>
            </a:r>
          </a:p>
          <a:p>
            <a:endParaRPr lang="en-US" dirty="0" smtClean="0"/>
          </a:p>
          <a:p>
            <a:r>
              <a:rPr lang="en-US" dirty="0" smtClean="0"/>
              <a:t>LCP evaluation:</a:t>
            </a:r>
          </a:p>
          <a:p>
            <a:pPr lvl="1"/>
            <a:r>
              <a:rPr lang="en-US" dirty="0" smtClean="0"/>
              <a:t> Increases </a:t>
            </a:r>
            <a:r>
              <a:rPr lang="en-US" dirty="0"/>
              <a:t>capacity (</a:t>
            </a:r>
            <a:r>
              <a:rPr lang="en-US" b="1" dirty="0"/>
              <a:t>69%</a:t>
            </a:r>
            <a:r>
              <a:rPr lang="en-US" dirty="0"/>
              <a:t> on average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Decreases </a:t>
            </a:r>
            <a:r>
              <a:rPr lang="en-US" dirty="0"/>
              <a:t>bandwidth consumption (</a:t>
            </a:r>
            <a:r>
              <a:rPr lang="en-US" b="1" dirty="0"/>
              <a:t>46</a:t>
            </a:r>
            <a:r>
              <a:rPr lang="en-US" b="1" dirty="0" smtClean="0"/>
              <a:t>%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Improves </a:t>
            </a:r>
            <a:r>
              <a:rPr lang="en-US" dirty="0"/>
              <a:t>overall performance (</a:t>
            </a:r>
            <a:r>
              <a:rPr lang="en-US" b="1" dirty="0"/>
              <a:t>9.5</a:t>
            </a:r>
            <a:r>
              <a:rPr lang="en-US" b="1" dirty="0" smtClean="0"/>
              <a:t>%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Decreases energy of the off-chip bus (</a:t>
            </a:r>
            <a:r>
              <a:rPr lang="en-US" b="1" dirty="0" smtClean="0"/>
              <a:t>37</a:t>
            </a:r>
            <a:r>
              <a:rPr lang="en-US" dirty="0" smtClean="0"/>
              <a:t>%)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24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2286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Linearly Compressed Pages:</a:t>
            </a:r>
            <a:br>
              <a:rPr lang="en-US" sz="4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A Main Memory Compression Framework with </a:t>
            </a:r>
            <a:br>
              <a:rPr lang="en-US" sz="4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Low Complexity and Low Latency 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114799"/>
            <a:ext cx="9067800" cy="129540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Gennady </a:t>
            </a:r>
            <a:r>
              <a:rPr lang="en-US" b="1" dirty="0" smtClean="0">
                <a:solidFill>
                  <a:schemeClr val="tx1"/>
                </a:solidFill>
              </a:rPr>
              <a:t>Pekhimenko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Advisers: Todd </a:t>
            </a:r>
            <a:r>
              <a:rPr lang="en-US" dirty="0" smtClean="0">
                <a:solidFill>
                  <a:schemeClr val="tx1"/>
                </a:solidFill>
              </a:rPr>
              <a:t>C. </a:t>
            </a:r>
            <a:r>
              <a:rPr lang="en-US" dirty="0" err="1" smtClean="0">
                <a:solidFill>
                  <a:schemeClr val="tx1"/>
                </a:solidFill>
              </a:rPr>
              <a:t>Mowry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Onur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Mutlu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566956"/>
            <a:ext cx="3786214" cy="136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u="sng" dirty="0"/>
              <a:t>Observation</a:t>
            </a:r>
            <a:r>
              <a:rPr lang="en-US" dirty="0"/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u="sng" dirty="0"/>
              <a:t>Idea</a:t>
            </a:r>
            <a:r>
              <a:rPr lang="en-US" dirty="0"/>
              <a:t>: Compress data in main memory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Problem</a:t>
            </a:r>
            <a:r>
              <a:rPr lang="en-US" dirty="0"/>
              <a:t>: How to avoid latency increase?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u="sng" dirty="0">
                <a:solidFill>
                  <a:srgbClr val="0070C0"/>
                </a:solidFill>
              </a:rPr>
              <a:t>Solution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Linearly Compressed Pages (LCP):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fixed-size </a:t>
            </a:r>
            <a:r>
              <a:rPr lang="en-US" dirty="0">
                <a:solidFill>
                  <a:srgbClr val="0070C0"/>
                </a:solidFill>
              </a:rPr>
              <a:t>cache line granularity compression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1. Increases capacity (</a:t>
            </a:r>
            <a:r>
              <a:rPr lang="en-US" b="1" dirty="0"/>
              <a:t>69%</a:t>
            </a:r>
            <a:r>
              <a:rPr lang="en-US" dirty="0"/>
              <a:t> on average)</a:t>
            </a:r>
          </a:p>
          <a:p>
            <a:pPr marL="0" indent="0">
              <a:buNone/>
            </a:pPr>
            <a:r>
              <a:rPr lang="en-US" dirty="0"/>
              <a:t>   2. Decreases bandwidth consumption (</a:t>
            </a:r>
            <a:r>
              <a:rPr lang="en-US" b="1" dirty="0"/>
              <a:t>46%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   3</a:t>
            </a:r>
            <a:r>
              <a:rPr lang="en-US" dirty="0"/>
              <a:t>. Improves overall performance (</a:t>
            </a:r>
            <a:r>
              <a:rPr lang="en-US" b="1" dirty="0"/>
              <a:t>9.5%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3" y="152400"/>
            <a:ext cx="8991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Challenges in Main Memory Compression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Address </a:t>
            </a:r>
            <a:r>
              <a:rPr lang="en-US" dirty="0" smtClean="0"/>
              <a:t>Computation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Mapping and </a:t>
            </a:r>
            <a:r>
              <a:rPr lang="en-US" dirty="0" smtClean="0"/>
              <a:t>Fragmentation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Physically </a:t>
            </a:r>
            <a:r>
              <a:rPr lang="en-US" dirty="0"/>
              <a:t>Tagged Caches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9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H="1">
            <a:off x="3804038" y="2477977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52060" y="2286000"/>
            <a:ext cx="1058779" cy="5675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0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3816057" y="2286000"/>
            <a:ext cx="1058779" cy="5649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1</a:t>
            </a:r>
            <a:endParaRPr lang="en-US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4877257" y="2286001"/>
            <a:ext cx="1058779" cy="5701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2</a:t>
            </a:r>
            <a:endParaRPr lang="en-US" sz="2400" i="1" dirty="0"/>
          </a:p>
        </p:txBody>
      </p:sp>
      <p:sp>
        <p:nvSpPr>
          <p:cNvPr id="9" name="Rectangle 8"/>
          <p:cNvSpPr/>
          <p:nvPr/>
        </p:nvSpPr>
        <p:spPr>
          <a:xfrm>
            <a:off x="5944095" y="2286000"/>
            <a:ext cx="1918308" cy="5630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. . 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58035" y="2286000"/>
            <a:ext cx="1058779" cy="5630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N-1</a:t>
            </a:r>
            <a:endParaRPr lang="en-US" sz="2400" i="1" dirty="0"/>
          </a:p>
        </p:txBody>
      </p:sp>
      <p:cxnSp>
        <p:nvCxnSpPr>
          <p:cNvPr id="11" name="Elbow Connector 10"/>
          <p:cNvCxnSpPr>
            <a:stCxn id="6" idx="0"/>
          </p:cNvCxnSpPr>
          <p:nvPr/>
        </p:nvCxnSpPr>
        <p:spPr>
          <a:xfrm rot="5400000" flipH="1" flipV="1">
            <a:off x="3648471" y="1357529"/>
            <a:ext cx="561451" cy="1295492"/>
          </a:xfrm>
          <a:prstGeom prst="bentConnector2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6943" y="1493716"/>
            <a:ext cx="2295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Cache Line (64B)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-25022" y="3220068"/>
            <a:ext cx="2467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Address Offset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47260" y="3257550"/>
            <a:ext cx="66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37859" y="3276600"/>
            <a:ext cx="769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64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18933" y="3238500"/>
            <a:ext cx="1064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128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36008" y="325755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(N-1)*64</a:t>
            </a:r>
            <a:endParaRPr lang="en-US" sz="2400" dirty="0"/>
          </a:p>
        </p:txBody>
      </p:sp>
      <p:cxnSp>
        <p:nvCxnSpPr>
          <p:cNvPr id="19" name="Straight Connector 18"/>
          <p:cNvCxnSpPr>
            <a:stCxn id="13" idx="1"/>
          </p:cNvCxnSpPr>
          <p:nvPr/>
        </p:nvCxnSpPr>
        <p:spPr>
          <a:xfrm>
            <a:off x="2766237" y="2571556"/>
            <a:ext cx="8202" cy="82219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70838" y="2468452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860789" y="2458927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47118" y="4495800"/>
            <a:ext cx="724879" cy="5948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0</a:t>
            </a:r>
            <a:endParaRPr lang="en-US" sz="2400" i="1" dirty="0"/>
          </a:p>
        </p:txBody>
      </p:sp>
      <p:sp>
        <p:nvSpPr>
          <p:cNvPr id="24" name="Rectangle 23"/>
          <p:cNvSpPr/>
          <p:nvPr/>
        </p:nvSpPr>
        <p:spPr>
          <a:xfrm>
            <a:off x="3478615" y="4495800"/>
            <a:ext cx="1058779" cy="5922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1</a:t>
            </a:r>
            <a:endParaRPr lang="en-US" sz="2400" i="1" dirty="0"/>
          </a:p>
        </p:txBody>
      </p:sp>
      <p:sp>
        <p:nvSpPr>
          <p:cNvPr id="25" name="Rectangle 24"/>
          <p:cNvSpPr/>
          <p:nvPr/>
        </p:nvSpPr>
        <p:spPr>
          <a:xfrm>
            <a:off x="4552653" y="4495800"/>
            <a:ext cx="629392" cy="5974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2</a:t>
            </a:r>
            <a:endParaRPr lang="en-US" sz="2400" i="1" dirty="0"/>
          </a:p>
        </p:txBody>
      </p:sp>
      <p:sp>
        <p:nvSpPr>
          <p:cNvPr id="26" name="Rectangle 25"/>
          <p:cNvSpPr/>
          <p:nvPr/>
        </p:nvSpPr>
        <p:spPr>
          <a:xfrm>
            <a:off x="5193921" y="4495799"/>
            <a:ext cx="1472540" cy="5903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. . 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66458" y="4495800"/>
            <a:ext cx="985653" cy="5903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N-1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" y="4311884"/>
            <a:ext cx="27471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Compressed Page 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438400" y="5494649"/>
            <a:ext cx="66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163238" y="5511225"/>
            <a:ext cx="605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761295" y="4721231"/>
            <a:ext cx="8202" cy="90961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466597" y="4699970"/>
            <a:ext cx="3392" cy="98803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45271" y="4705551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62938" y="4672276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18138" y="5509250"/>
            <a:ext cx="605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53718" y="5507273"/>
            <a:ext cx="605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61295" y="4495800"/>
            <a:ext cx="4902691" cy="601424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1" y="5481935"/>
            <a:ext cx="244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Address Offset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-25022" y="2123182"/>
            <a:ext cx="3124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Uncompressed </a:t>
            </a:r>
            <a:r>
              <a:rPr lang="en-US" sz="3200" b="1" dirty="0" smtClean="0"/>
              <a:t>Page </a:t>
            </a:r>
            <a:endParaRPr lang="en-US" sz="3200" b="1" dirty="0"/>
          </a:p>
        </p:txBody>
      </p:sp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15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Address Computation</a:t>
            </a:r>
            <a:endParaRPr lang="en-US" dirty="0"/>
          </a:p>
        </p:txBody>
      </p:sp>
      <p:sp>
        <p:nvSpPr>
          <p:cNvPr id="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426" y="632460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66237" y="2286000"/>
            <a:ext cx="6148789" cy="57111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7508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4" grpId="0"/>
      <p:bldP spid="15" grpId="0"/>
      <p:bldP spid="16" grpId="0"/>
      <p:bldP spid="17" grpId="0"/>
      <p:bldP spid="18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36" grpId="0"/>
      <p:bldP spid="37" grpId="0"/>
      <p:bldP spid="38" grpId="0" animBg="1"/>
      <p:bldP spid="72" grpId="0"/>
      <p:bldP spid="73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15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Mapping and Fragmentation</a:t>
            </a:r>
            <a:endParaRPr lang="en-US" dirty="0"/>
          </a:p>
        </p:txBody>
      </p:sp>
      <p:sp>
        <p:nvSpPr>
          <p:cNvPr id="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426" y="632460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57200" y="2640093"/>
            <a:ext cx="714267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388268" y="2392012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1" name="Rectangle 40"/>
          <p:cNvSpPr/>
          <p:nvPr/>
        </p:nvSpPr>
        <p:spPr>
          <a:xfrm>
            <a:off x="3051422" y="2393343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2" name="Rectangle 41"/>
          <p:cNvSpPr/>
          <p:nvPr/>
        </p:nvSpPr>
        <p:spPr>
          <a:xfrm>
            <a:off x="4722463" y="2394674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879384" y="1337706"/>
            <a:ext cx="2687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Virtual Page </a:t>
            </a:r>
          </a:p>
          <a:p>
            <a:pPr algn="ctr"/>
            <a:r>
              <a:rPr lang="en-US" sz="3200" dirty="0" smtClean="0"/>
              <a:t>(4kB) </a:t>
            </a:r>
            <a:endParaRPr lang="en-US" sz="32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57200" y="4789722"/>
            <a:ext cx="714267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456977" y="4541641"/>
            <a:ext cx="981423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6" name="Rectangle 45"/>
          <p:cNvSpPr/>
          <p:nvPr/>
        </p:nvSpPr>
        <p:spPr>
          <a:xfrm>
            <a:off x="3072686" y="4542972"/>
            <a:ext cx="508714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4739421" y="4544303"/>
            <a:ext cx="1356579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269712" y="5218782"/>
            <a:ext cx="3200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Physical Page </a:t>
            </a:r>
          </a:p>
          <a:p>
            <a:pPr algn="ctr"/>
            <a:r>
              <a:rPr lang="en-US" sz="3200" dirty="0" smtClean="0"/>
              <a:t>(</a:t>
            </a:r>
            <a:r>
              <a:rPr lang="en-US" sz="3200" b="1" i="1" dirty="0" smtClean="0"/>
              <a:t>? </a:t>
            </a:r>
            <a:r>
              <a:rPr lang="en-US" sz="3200" dirty="0" err="1" smtClean="0"/>
              <a:t>kB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cxnSp>
        <p:nvCxnSpPr>
          <p:cNvPr id="49" name="Straight Arrow Connector 48"/>
          <p:cNvCxnSpPr>
            <a:stCxn id="40" idx="2"/>
            <a:endCxn id="45" idx="0"/>
          </p:cNvCxnSpPr>
          <p:nvPr/>
        </p:nvCxnSpPr>
        <p:spPr>
          <a:xfrm flipH="1">
            <a:off x="1947689" y="2916798"/>
            <a:ext cx="275467" cy="1624843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2" idx="2"/>
            <a:endCxn id="46" idx="0"/>
          </p:cNvCxnSpPr>
          <p:nvPr/>
        </p:nvCxnSpPr>
        <p:spPr>
          <a:xfrm flipH="1">
            <a:off x="3327043" y="2919460"/>
            <a:ext cx="2230308" cy="1623512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1" idx="2"/>
            <a:endCxn id="47" idx="0"/>
          </p:cNvCxnSpPr>
          <p:nvPr/>
        </p:nvCxnSpPr>
        <p:spPr>
          <a:xfrm>
            <a:off x="3886310" y="2918129"/>
            <a:ext cx="1531401" cy="1626174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4016743" y="4779445"/>
            <a:ext cx="345057" cy="983412"/>
          </a:xfrm>
          <a:custGeom>
            <a:avLst/>
            <a:gdLst>
              <a:gd name="connsiteX0" fmla="*/ 376686 w 566467"/>
              <a:gd name="connsiteY0" fmla="*/ 0 h 1000664"/>
              <a:gd name="connsiteX1" fmla="*/ 31630 w 566467"/>
              <a:gd name="connsiteY1" fmla="*/ 586596 h 1000664"/>
              <a:gd name="connsiteX2" fmla="*/ 566467 w 566467"/>
              <a:gd name="connsiteY2" fmla="*/ 1000664 h 1000664"/>
              <a:gd name="connsiteX3" fmla="*/ 566467 w 566467"/>
              <a:gd name="connsiteY3" fmla="*/ 1000664 h 100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67" h="1000664">
                <a:moveTo>
                  <a:pt x="376686" y="0"/>
                </a:moveTo>
                <a:cubicBezTo>
                  <a:pt x="188343" y="209909"/>
                  <a:pt x="0" y="419819"/>
                  <a:pt x="31630" y="586596"/>
                </a:cubicBezTo>
                <a:cubicBezTo>
                  <a:pt x="63260" y="753373"/>
                  <a:pt x="566467" y="1000664"/>
                  <a:pt x="566467" y="1000664"/>
                </a:cubicBezTo>
                <a:lnTo>
                  <a:pt x="566467" y="1000664"/>
                </a:lnTo>
              </a:path>
            </a:pathLst>
          </a:custGeom>
          <a:ln w="25400">
            <a:prstDash val="dash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852178" y="4788071"/>
            <a:ext cx="1697966" cy="1076864"/>
          </a:xfrm>
          <a:custGeom>
            <a:avLst/>
            <a:gdLst>
              <a:gd name="connsiteX0" fmla="*/ 0 w 1697966"/>
              <a:gd name="connsiteY0" fmla="*/ 0 h 1076864"/>
              <a:gd name="connsiteX1" fmla="*/ 638355 w 1697966"/>
              <a:gd name="connsiteY1" fmla="*/ 767751 h 1076864"/>
              <a:gd name="connsiteX2" fmla="*/ 1552755 w 1697966"/>
              <a:gd name="connsiteY2" fmla="*/ 1026543 h 1076864"/>
              <a:gd name="connsiteX3" fmla="*/ 1509623 w 1697966"/>
              <a:gd name="connsiteY3" fmla="*/ 1069675 h 1076864"/>
              <a:gd name="connsiteX4" fmla="*/ 1570008 w 1697966"/>
              <a:gd name="connsiteY4" fmla="*/ 1017917 h 107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7966" h="1076864">
                <a:moveTo>
                  <a:pt x="0" y="0"/>
                </a:moveTo>
                <a:cubicBezTo>
                  <a:pt x="189781" y="298330"/>
                  <a:pt x="379563" y="596661"/>
                  <a:pt x="638355" y="767751"/>
                </a:cubicBezTo>
                <a:cubicBezTo>
                  <a:pt x="897147" y="938841"/>
                  <a:pt x="1407544" y="976222"/>
                  <a:pt x="1552755" y="1026543"/>
                </a:cubicBezTo>
                <a:cubicBezTo>
                  <a:pt x="1697966" y="1076864"/>
                  <a:pt x="1506748" y="1071113"/>
                  <a:pt x="1509623" y="1069675"/>
                </a:cubicBezTo>
                <a:cubicBezTo>
                  <a:pt x="1512499" y="1068237"/>
                  <a:pt x="1541253" y="1043077"/>
                  <a:pt x="1570008" y="1017917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783734" y="5603325"/>
            <a:ext cx="3431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Fragmentation</a:t>
            </a:r>
            <a:endParaRPr lang="en-US" sz="2800" b="1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7543800" y="2101484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Virtual </a:t>
            </a:r>
          </a:p>
          <a:p>
            <a:pPr algn="ctr"/>
            <a:r>
              <a:rPr lang="en-US" sz="3200" b="1" dirty="0" smtClean="0"/>
              <a:t>Address</a:t>
            </a:r>
            <a:endParaRPr lang="en-US" sz="3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543800" y="426720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Physical </a:t>
            </a:r>
          </a:p>
          <a:p>
            <a:pPr algn="ctr"/>
            <a:r>
              <a:rPr lang="en-US" sz="3200" b="1" dirty="0" smtClean="0"/>
              <a:t>Address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053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/>
      <p:bldP spid="45" grpId="0" animBg="1"/>
      <p:bldP spid="46" grpId="0" animBg="1"/>
      <p:bldP spid="47" grpId="0" animBg="1"/>
      <p:bldP spid="48" grpId="0"/>
      <p:bldP spid="52" grpId="0" animBg="1"/>
      <p:bldP spid="53" grpId="0" animBg="1"/>
      <p:bldP spid="54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15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Physically Tagged Caches</a:t>
            </a:r>
            <a:endParaRPr lang="en-US" dirty="0"/>
          </a:p>
        </p:txBody>
      </p:sp>
      <p:sp>
        <p:nvSpPr>
          <p:cNvPr id="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426" y="632460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856870" y="1490516"/>
            <a:ext cx="1513489" cy="65134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Core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2"/>
            <a:endCxn id="24" idx="0"/>
          </p:cNvCxnSpPr>
          <p:nvPr/>
        </p:nvCxnSpPr>
        <p:spPr>
          <a:xfrm>
            <a:off x="3613615" y="2141864"/>
            <a:ext cx="0" cy="75626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856870" y="2898129"/>
            <a:ext cx="1513489" cy="72521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TLB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90760" y="4487627"/>
            <a:ext cx="3360774" cy="160670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27" name="Rectangle 26"/>
          <p:cNvSpPr/>
          <p:nvPr/>
        </p:nvSpPr>
        <p:spPr>
          <a:xfrm>
            <a:off x="3093268" y="4506883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6812" y="5031422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03894" y="5558877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>
            <a:stCxn id="24" idx="2"/>
            <a:endCxn id="55" idx="0"/>
          </p:cNvCxnSpPr>
          <p:nvPr/>
        </p:nvCxnSpPr>
        <p:spPr>
          <a:xfrm flipH="1">
            <a:off x="3601378" y="3623342"/>
            <a:ext cx="12237" cy="73983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63385" y="3300390"/>
            <a:ext cx="1807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Physical Address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4138801" y="4510427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42339" y="5045615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45877" y="5569548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96400" y="1414316"/>
            <a:ext cx="1807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Virtual</a:t>
            </a:r>
          </a:p>
          <a:p>
            <a:pPr algn="ctr"/>
            <a:r>
              <a:rPr lang="en-US" sz="2800" dirty="0" smtClean="0"/>
              <a:t>Address</a:t>
            </a:r>
            <a:endParaRPr lang="en-US" sz="28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632133" y="2007706"/>
            <a:ext cx="1631252" cy="442899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59997" y="3900964"/>
            <a:ext cx="1810461" cy="6967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2219980"/>
            <a:ext cx="3431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Critical Path</a:t>
            </a:r>
            <a:endParaRPr lang="en-US" sz="2800" b="1" i="1" dirty="0"/>
          </a:p>
        </p:txBody>
      </p:sp>
      <p:sp>
        <p:nvSpPr>
          <p:cNvPr id="55" name="Rounded Rectangle 54"/>
          <p:cNvSpPr/>
          <p:nvPr/>
        </p:nvSpPr>
        <p:spPr>
          <a:xfrm>
            <a:off x="2989942" y="4363180"/>
            <a:ext cx="1222871" cy="1885220"/>
          </a:xfrm>
          <a:prstGeom prst="roundRect">
            <a:avLst/>
          </a:prstGeom>
          <a:noFill/>
          <a:ln w="38100">
            <a:solidFill>
              <a:srgbClr val="007A3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A37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65593" y="2634933"/>
            <a:ext cx="404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Address Translation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3266" y="4828736"/>
            <a:ext cx="1807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L2 Cache</a:t>
            </a:r>
          </a:p>
          <a:p>
            <a:pPr algn="ctr"/>
            <a:r>
              <a:rPr lang="en-US" sz="2800" dirty="0" smtClean="0"/>
              <a:t>Lines</a:t>
            </a:r>
            <a:endParaRPr lang="en-US" sz="2800" dirty="0"/>
          </a:p>
        </p:txBody>
      </p:sp>
      <p:sp>
        <p:nvSpPr>
          <p:cNvPr id="3" name="Left Brace 2"/>
          <p:cNvSpPr/>
          <p:nvPr/>
        </p:nvSpPr>
        <p:spPr>
          <a:xfrm>
            <a:off x="2400074" y="4459114"/>
            <a:ext cx="343126" cy="169778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3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 animBg="1"/>
      <p:bldP spid="33" grpId="0" animBg="1"/>
      <p:bldP spid="34" grpId="0" animBg="1"/>
      <p:bldP spid="35" grpId="0"/>
      <p:bldP spid="38" grpId="0"/>
      <p:bldP spid="55" grpId="0" animBg="1"/>
      <p:bldP spid="56" grpId="0"/>
      <p:bldP spid="60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55075"/>
              </p:ext>
            </p:extLst>
          </p:nvPr>
        </p:nvGraphicFramePr>
        <p:xfrm>
          <a:off x="228600" y="1371600"/>
          <a:ext cx="8763000" cy="471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842"/>
                <a:gridCol w="1229895"/>
                <a:gridCol w="2229184"/>
                <a:gridCol w="1630279"/>
                <a:gridCol w="1828800"/>
              </a:tblGrid>
              <a:tr h="79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318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IBM</a:t>
                      </a:r>
                      <a:r>
                        <a:rPr lang="en-US" sz="2400" baseline="0" dirty="0" smtClean="0"/>
                        <a:t> MXT</a:t>
                      </a:r>
                    </a:p>
                    <a:p>
                      <a:r>
                        <a:rPr lang="en-US" sz="2000" i="1" baseline="0" dirty="0" smtClean="0"/>
                        <a:t>[IBM J.R.D. ’01]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15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</a:tr>
              <a:tr h="1610081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58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61011"/>
              </p:ext>
            </p:extLst>
          </p:nvPr>
        </p:nvGraphicFramePr>
        <p:xfrm>
          <a:off x="228600" y="1371600"/>
          <a:ext cx="8763000" cy="471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842"/>
                <a:gridCol w="1229895"/>
                <a:gridCol w="2229184"/>
                <a:gridCol w="1630279"/>
                <a:gridCol w="1828800"/>
              </a:tblGrid>
              <a:tr h="79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318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IBM</a:t>
                      </a:r>
                      <a:r>
                        <a:rPr lang="en-US" sz="2400" baseline="0" dirty="0" smtClean="0"/>
                        <a:t> MXT</a:t>
                      </a:r>
                    </a:p>
                    <a:p>
                      <a:r>
                        <a:rPr lang="en-US" sz="2000" i="1" baseline="0" dirty="0" smtClean="0"/>
                        <a:t>[IBM J.R.D. ’01]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15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Robust</a:t>
                      </a:r>
                      <a:r>
                        <a:rPr lang="en-US" sz="2400" baseline="0" dirty="0" smtClean="0"/>
                        <a:t> Main Memory Compression </a:t>
                      </a:r>
                      <a:r>
                        <a:rPr lang="en-US" sz="2000" i="1" baseline="0" dirty="0" smtClean="0"/>
                        <a:t>[ISCA’05]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  <a:tr h="1610081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86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30819"/>
              </p:ext>
            </p:extLst>
          </p:nvPr>
        </p:nvGraphicFramePr>
        <p:xfrm>
          <a:off x="228600" y="1371600"/>
          <a:ext cx="8763000" cy="471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842"/>
                <a:gridCol w="1229895"/>
                <a:gridCol w="2229184"/>
                <a:gridCol w="1630279"/>
                <a:gridCol w="1828800"/>
              </a:tblGrid>
              <a:tr h="79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318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IBM</a:t>
                      </a:r>
                      <a:r>
                        <a:rPr lang="en-US" sz="2400" baseline="0" dirty="0" smtClean="0"/>
                        <a:t> MXT</a:t>
                      </a:r>
                    </a:p>
                    <a:p>
                      <a:r>
                        <a:rPr lang="en-US" sz="2000" i="1" baseline="0" dirty="0" smtClean="0"/>
                        <a:t>[IBM J.R.D. ’01]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15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Robust</a:t>
                      </a:r>
                      <a:r>
                        <a:rPr lang="en-US" sz="2400" baseline="0" dirty="0" smtClean="0"/>
                        <a:t> Main Memory Compression </a:t>
                      </a:r>
                      <a:r>
                        <a:rPr lang="en-US" sz="2000" i="1" baseline="0" dirty="0" smtClean="0"/>
                        <a:t>[ISCA’05]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  <a:tr h="1610081"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LCP: 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Our Proposal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55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716</Words>
  <Application>Microsoft Office PowerPoint</Application>
  <PresentationFormat>On-screen Show (4:3)</PresentationFormat>
  <Paragraphs>277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SAFARI_Template</vt:lpstr>
      <vt:lpstr>1_Edge</vt:lpstr>
      <vt:lpstr>Office Theme</vt:lpstr>
      <vt:lpstr>Linearly Compressed Pages:  A Main Memory Compression Framework with  Low Complexity and Low Latency </vt:lpstr>
      <vt:lpstr>Executive Summary</vt:lpstr>
      <vt:lpstr>Challenges in Main Memory Compression</vt:lpstr>
      <vt:lpstr>Address Computation</vt:lpstr>
      <vt:lpstr>Mapping and Fragmentation</vt:lpstr>
      <vt:lpstr>Physically Tagged Caches</vt:lpstr>
      <vt:lpstr>Shortcomings of Prior Work</vt:lpstr>
      <vt:lpstr>Shortcomings of Prior Work</vt:lpstr>
      <vt:lpstr>Shortcomings of Prior Work</vt:lpstr>
      <vt:lpstr>Linearly Compressed Pages (LCP): Key Idea</vt:lpstr>
      <vt:lpstr>LCP Overview</vt:lpstr>
      <vt:lpstr>LCP Optimizations</vt:lpstr>
      <vt:lpstr>Methodology</vt:lpstr>
      <vt:lpstr>Compression Ratio Comparison</vt:lpstr>
      <vt:lpstr>Bandwidth Consumption Decrease</vt:lpstr>
      <vt:lpstr>Performance Improvement</vt:lpstr>
      <vt:lpstr>Conclusion</vt:lpstr>
      <vt:lpstr>Linearly Compressed Pages:  A Main Memory Compression Framework with  Low Complexity and Low Latency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2012-09-21T19:17:07Z</dcterms:modified>
</cp:coreProperties>
</file>