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350710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70" algn="l" defTabSz="350710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40" algn="l" defTabSz="350710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610" algn="l" defTabSz="350710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80" algn="l" defTabSz="350710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50" algn="l" defTabSz="350710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220" algn="l" defTabSz="350710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90" algn="l" defTabSz="350710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60" algn="l" defTabSz="3507105" rtl="0" eaLnBrk="1" latinLnBrk="0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5859"/>
  </p:normalViewPr>
  <p:slideViewPr>
    <p:cSldViewPr snapToGrid="0" snapToObjects="1">
      <p:cViewPr>
        <p:scale>
          <a:sx n="41" d="100"/>
          <a:sy n="41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7600" y="1143000"/>
            <a:ext cx="2182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x-none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5"/>
            </a:lvl1pPr>
            <a:lvl2pPr marL="1513840" indent="0" algn="ctr">
              <a:buNone/>
              <a:defRPr sz="6620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295"/>
            </a:lvl4pPr>
            <a:lvl5pPr marL="6054725" indent="0" algn="ctr">
              <a:buNone/>
              <a:defRPr sz="5295"/>
            </a:lvl5pPr>
            <a:lvl6pPr marL="7568565" indent="0" algn="ctr">
              <a:buNone/>
              <a:defRPr sz="5295"/>
            </a:lvl6pPr>
            <a:lvl7pPr marL="9082405" indent="0" algn="ctr">
              <a:buNone/>
              <a:defRPr sz="5295"/>
            </a:lvl7pPr>
            <a:lvl8pPr marL="10596245" indent="0" algn="ctr">
              <a:buNone/>
              <a:defRPr sz="5295"/>
            </a:lvl8pPr>
            <a:lvl9pPr marL="12110085" indent="0" algn="ctr">
              <a:buNone/>
              <a:defRPr sz="529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732D-00D2-4B4F-9018-D98A6BC6ABBA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06-7A72-2249-93EF-94C08C480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732D-00D2-4B4F-9018-D98A6BC6ABBA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06-7A72-2249-93EF-94C08C480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732D-00D2-4B4F-9018-D98A6BC6ABBA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06-7A72-2249-93EF-94C08C480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732D-00D2-4B4F-9018-D98A6BC6ABBA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06-7A72-2249-93EF-94C08C480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5">
                <a:solidFill>
                  <a:schemeClr val="tx1"/>
                </a:solidFill>
              </a:defRPr>
            </a:lvl1pPr>
            <a:lvl2pPr marL="1513840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4pPr>
            <a:lvl5pPr marL="605472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5pPr>
            <a:lvl6pPr marL="756856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6pPr>
            <a:lvl7pPr marL="908240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7pPr>
            <a:lvl8pPr marL="1059624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8pPr>
            <a:lvl9pPr marL="12110085" indent="0">
              <a:buNone/>
              <a:defRPr sz="52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732D-00D2-4B4F-9018-D98A6BC6ABBA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06-7A72-2249-93EF-94C08C480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732D-00D2-4B4F-9018-D98A6BC6ABBA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06-7A72-2249-93EF-94C08C480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295" b="1"/>
            </a:lvl4pPr>
            <a:lvl5pPr marL="6054725" indent="0">
              <a:buNone/>
              <a:defRPr sz="5295" b="1"/>
            </a:lvl5pPr>
            <a:lvl6pPr marL="7568565" indent="0">
              <a:buNone/>
              <a:defRPr sz="5295" b="1"/>
            </a:lvl6pPr>
            <a:lvl7pPr marL="9082405" indent="0">
              <a:buNone/>
              <a:defRPr sz="5295" b="1"/>
            </a:lvl7pPr>
            <a:lvl8pPr marL="10596245" indent="0">
              <a:buNone/>
              <a:defRPr sz="5295" b="1"/>
            </a:lvl8pPr>
            <a:lvl9pPr marL="12110085" indent="0">
              <a:buNone/>
              <a:defRPr sz="529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295" b="1"/>
            </a:lvl4pPr>
            <a:lvl5pPr marL="6054725" indent="0">
              <a:buNone/>
              <a:defRPr sz="5295" b="1"/>
            </a:lvl5pPr>
            <a:lvl6pPr marL="7568565" indent="0">
              <a:buNone/>
              <a:defRPr sz="5295" b="1"/>
            </a:lvl6pPr>
            <a:lvl7pPr marL="9082405" indent="0">
              <a:buNone/>
              <a:defRPr sz="5295" b="1"/>
            </a:lvl7pPr>
            <a:lvl8pPr marL="10596245" indent="0">
              <a:buNone/>
              <a:defRPr sz="5295" b="1"/>
            </a:lvl8pPr>
            <a:lvl9pPr marL="12110085" indent="0">
              <a:buNone/>
              <a:defRPr sz="529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732D-00D2-4B4F-9018-D98A6BC6ABBA}" type="datetimeFigureOut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06-7A72-2249-93EF-94C08C480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732D-00D2-4B4F-9018-D98A6BC6ABBA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06-7A72-2249-93EF-94C08C480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732D-00D2-4B4F-9018-D98A6BC6ABBA}" type="datetimeFigureOut">
              <a:rPr lang="en-US" smtClean="0"/>
              <a:t>4/19/18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06-7A72-2249-93EF-94C08C480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0"/>
            </a:lvl2pPr>
            <a:lvl3pPr>
              <a:defRPr sz="7945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5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4725" indent="0">
              <a:buNone/>
              <a:defRPr sz="3310"/>
            </a:lvl5pPr>
            <a:lvl6pPr marL="7568565" indent="0">
              <a:buNone/>
              <a:defRPr sz="3310"/>
            </a:lvl6pPr>
            <a:lvl7pPr marL="9082405" indent="0">
              <a:buNone/>
              <a:defRPr sz="3310"/>
            </a:lvl7pPr>
            <a:lvl8pPr marL="10596245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732D-00D2-4B4F-9018-D98A6BC6ABBA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06-7A72-2249-93EF-94C08C480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840" indent="0">
              <a:buNone/>
              <a:defRPr sz="9270"/>
            </a:lvl2pPr>
            <a:lvl3pPr marL="3027680" indent="0">
              <a:buNone/>
              <a:defRPr sz="7945"/>
            </a:lvl3pPr>
            <a:lvl4pPr marL="4541520" indent="0">
              <a:buNone/>
              <a:defRPr sz="6620"/>
            </a:lvl4pPr>
            <a:lvl5pPr marL="6054725" indent="0">
              <a:buNone/>
              <a:defRPr sz="6620"/>
            </a:lvl5pPr>
            <a:lvl6pPr marL="7568565" indent="0">
              <a:buNone/>
              <a:defRPr sz="6620"/>
            </a:lvl6pPr>
            <a:lvl7pPr marL="9082405" indent="0">
              <a:buNone/>
              <a:defRPr sz="6620"/>
            </a:lvl7pPr>
            <a:lvl8pPr marL="10596245" indent="0">
              <a:buNone/>
              <a:defRPr sz="6620"/>
            </a:lvl8pPr>
            <a:lvl9pPr marL="12110085" indent="0">
              <a:buNone/>
              <a:defRPr sz="66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5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4725" indent="0">
              <a:buNone/>
              <a:defRPr sz="3310"/>
            </a:lvl5pPr>
            <a:lvl6pPr marL="7568565" indent="0">
              <a:buNone/>
              <a:defRPr sz="3310"/>
            </a:lvl6pPr>
            <a:lvl7pPr marL="9082405" indent="0">
              <a:buNone/>
              <a:defRPr sz="3310"/>
            </a:lvl7pPr>
            <a:lvl8pPr marL="10596245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6732D-00D2-4B4F-9018-D98A6BC6ABBA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9E06-7A72-2249-93EF-94C08C480A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6732D-00D2-4B4F-9018-D98A6BC6ABBA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19E06-7A72-2249-93EF-94C08C480A3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045" rtl="0" eaLnBrk="1" latinLnBrk="0" hangingPunct="1">
        <a:lnSpc>
          <a:spcPct val="90000"/>
        </a:lnSpc>
        <a:spcBef>
          <a:spcPct val="0"/>
        </a:spcBef>
        <a:buNone/>
        <a:defRPr sz="145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920" indent="-756920" algn="l" defTabSz="3027045" rtl="0" eaLnBrk="1" latinLnBrk="0" hangingPunct="1">
        <a:lnSpc>
          <a:spcPct val="90000"/>
        </a:lnSpc>
        <a:spcBef>
          <a:spcPts val="3310"/>
        </a:spcBef>
        <a:buFont typeface="Arial" charset="0"/>
        <a:buChar char="•"/>
        <a:defRPr sz="9270" kern="1200">
          <a:solidFill>
            <a:schemeClr val="tx1"/>
          </a:solidFill>
          <a:latin typeface="+mn-lt"/>
          <a:ea typeface="+mn-ea"/>
          <a:cs typeface="+mn-cs"/>
        </a:defRPr>
      </a:lvl1pPr>
      <a:lvl2pPr marL="2270760" indent="-756920" algn="l" defTabSz="3027045" rtl="0" eaLnBrk="1" latinLnBrk="0" hangingPunct="1">
        <a:lnSpc>
          <a:spcPct val="90000"/>
        </a:lnSpc>
        <a:spcBef>
          <a:spcPts val="1655"/>
        </a:spcBef>
        <a:buFont typeface="Arial" charset="0"/>
        <a:buChar char="•"/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3784600" indent="-756920" algn="l" defTabSz="3027045" rtl="0" eaLnBrk="1" latinLnBrk="0" hangingPunct="1">
        <a:lnSpc>
          <a:spcPct val="90000"/>
        </a:lnSpc>
        <a:spcBef>
          <a:spcPts val="1655"/>
        </a:spcBef>
        <a:buFont typeface="Arial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7805" indent="-756920" algn="l" defTabSz="3027045" rtl="0" eaLnBrk="1" latinLnBrk="0" hangingPunct="1">
        <a:lnSpc>
          <a:spcPct val="90000"/>
        </a:lnSpc>
        <a:spcBef>
          <a:spcPts val="1655"/>
        </a:spcBef>
        <a:buFont typeface="Arial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645" indent="-756920" algn="l" defTabSz="3027045" rtl="0" eaLnBrk="1" latinLnBrk="0" hangingPunct="1">
        <a:lnSpc>
          <a:spcPct val="90000"/>
        </a:lnSpc>
        <a:spcBef>
          <a:spcPts val="1655"/>
        </a:spcBef>
        <a:buFont typeface="Arial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485" indent="-756920" algn="l" defTabSz="3027045" rtl="0" eaLnBrk="1" latinLnBrk="0" hangingPunct="1">
        <a:lnSpc>
          <a:spcPct val="90000"/>
        </a:lnSpc>
        <a:spcBef>
          <a:spcPts val="1655"/>
        </a:spcBef>
        <a:buFont typeface="Arial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25" indent="-756920" algn="l" defTabSz="3027045" rtl="0" eaLnBrk="1" latinLnBrk="0" hangingPunct="1">
        <a:lnSpc>
          <a:spcPct val="90000"/>
        </a:lnSpc>
        <a:spcBef>
          <a:spcPts val="1655"/>
        </a:spcBef>
        <a:buFont typeface="Arial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165" indent="-756920" algn="l" defTabSz="3027045" rtl="0" eaLnBrk="1" latinLnBrk="0" hangingPunct="1">
        <a:lnSpc>
          <a:spcPct val="90000"/>
        </a:lnSpc>
        <a:spcBef>
          <a:spcPts val="1655"/>
        </a:spcBef>
        <a:buFont typeface="Arial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005" indent="-756920" algn="l" defTabSz="3027045" rtl="0" eaLnBrk="1" latinLnBrk="0" hangingPunct="1">
        <a:lnSpc>
          <a:spcPct val="90000"/>
        </a:lnSpc>
        <a:spcBef>
          <a:spcPts val="1655"/>
        </a:spcBef>
        <a:buFont typeface="Arial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725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565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05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45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085" algn="l" defTabSz="3027045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tif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337" y="-12258"/>
            <a:ext cx="30274766" cy="6367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45"/>
          </a:p>
        </p:txBody>
      </p:sp>
      <p:sp>
        <p:nvSpPr>
          <p:cNvPr id="5" name="TextBox 4"/>
          <p:cNvSpPr txBox="1"/>
          <p:nvPr/>
        </p:nvSpPr>
        <p:spPr>
          <a:xfrm>
            <a:off x="-3337" y="283694"/>
            <a:ext cx="302785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latin typeface="Century" charset="0"/>
                <a:ea typeface="Century" charset="0"/>
                <a:cs typeface="Century" charset="0"/>
              </a:rPr>
              <a:t>Accelerating Approximate Pattern Matching with Processing-In-Memory (PIM) and Single-Instruction Multiple-Data (SIMD) Programming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1982" y="2626377"/>
            <a:ext cx="270641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>
                <a:latin typeface="Century" charset="0"/>
                <a:ea typeface="Century" charset="0"/>
                <a:cs typeface="Century" charset="0"/>
              </a:rPr>
              <a:t>Damla Senol Cali</a:t>
            </a:r>
            <a:r>
              <a:rPr lang="en-US" sz="4500" baseline="30000" dirty="0">
                <a:latin typeface="Century" charset="0"/>
                <a:ea typeface="Century" charset="0"/>
                <a:cs typeface="Century" charset="0"/>
              </a:rPr>
              <a:t>1</a:t>
            </a:r>
            <a:r>
              <a:rPr lang="en-US" sz="4500" dirty="0">
                <a:latin typeface="Century" charset="0"/>
                <a:ea typeface="Century" charset="0"/>
                <a:cs typeface="Century" charset="0"/>
              </a:rPr>
              <a:t>, Zülal Bingöl</a:t>
            </a:r>
            <a:r>
              <a:rPr lang="en-US" sz="4500" baseline="30000" dirty="0">
                <a:latin typeface="Century" charset="0"/>
                <a:ea typeface="Century" charset="0"/>
                <a:cs typeface="Century" charset="0"/>
              </a:rPr>
              <a:t>2</a:t>
            </a:r>
            <a:r>
              <a:rPr lang="en-US" sz="4500" dirty="0">
                <a:latin typeface="Century" charset="0"/>
                <a:ea typeface="Century" charset="0"/>
                <a:cs typeface="Century" charset="0"/>
              </a:rPr>
              <a:t>, Jeremie S. Kim</a:t>
            </a:r>
            <a:r>
              <a:rPr lang="en-US" sz="4500" baseline="30000" dirty="0">
                <a:latin typeface="Century" charset="0"/>
                <a:ea typeface="Century" charset="0"/>
                <a:cs typeface="Century" charset="0"/>
              </a:rPr>
              <a:t>1,3</a:t>
            </a:r>
            <a:r>
              <a:rPr lang="en-US" sz="4500" dirty="0">
                <a:latin typeface="Century" charset="0"/>
                <a:ea typeface="Century" charset="0"/>
                <a:cs typeface="Century" charset="0"/>
              </a:rPr>
              <a:t>, Rachata Ausavarungnirun</a:t>
            </a:r>
            <a:r>
              <a:rPr lang="en-US" sz="4500" baseline="30000" dirty="0">
                <a:latin typeface="Century" charset="0"/>
                <a:ea typeface="Century" charset="0"/>
                <a:cs typeface="Century" charset="0"/>
              </a:rPr>
              <a:t>1</a:t>
            </a:r>
            <a:r>
              <a:rPr lang="en-US" sz="4500" dirty="0">
                <a:latin typeface="Century" charset="0"/>
                <a:ea typeface="Century" charset="0"/>
                <a:cs typeface="Century" charset="0"/>
              </a:rPr>
              <a:t>, Saugata Ghose</a:t>
            </a:r>
            <a:r>
              <a:rPr lang="en-US" sz="4500" baseline="30000" dirty="0">
                <a:latin typeface="Century" charset="0"/>
                <a:ea typeface="Century" charset="0"/>
                <a:cs typeface="Century" charset="0"/>
              </a:rPr>
              <a:t>1</a:t>
            </a:r>
            <a:r>
              <a:rPr lang="en-US" sz="4500" dirty="0">
                <a:latin typeface="Century" charset="0"/>
                <a:ea typeface="Century" charset="0"/>
                <a:cs typeface="Century" charset="0"/>
              </a:rPr>
              <a:t>, Can Alkan</a:t>
            </a:r>
            <a:r>
              <a:rPr lang="en-US" sz="4500" baseline="30000" dirty="0">
                <a:latin typeface="Century" charset="0"/>
                <a:ea typeface="Century" charset="0"/>
                <a:cs typeface="Century" charset="0"/>
              </a:rPr>
              <a:t>2</a:t>
            </a:r>
            <a:r>
              <a:rPr lang="en-US" sz="4500" dirty="0">
                <a:latin typeface="Century" charset="0"/>
                <a:ea typeface="Century" charset="0"/>
                <a:cs typeface="Century" charset="0"/>
              </a:rPr>
              <a:t> and Onur Mutlu</a:t>
            </a:r>
            <a:r>
              <a:rPr lang="en-US" sz="4500" baseline="30000" dirty="0">
                <a:latin typeface="Century" charset="0"/>
                <a:ea typeface="Century" charset="0"/>
                <a:cs typeface="Century" charset="0"/>
              </a:rPr>
              <a:t>3,1</a:t>
            </a:r>
            <a:endParaRPr lang="en-US" sz="4500" dirty="0">
              <a:latin typeface="Century" charset="0"/>
              <a:ea typeface="Century" charset="0"/>
              <a:cs typeface="Century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366" y="4880530"/>
            <a:ext cx="5726534" cy="1063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287" y="4730598"/>
            <a:ext cx="3633425" cy="12495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6811" y="4664236"/>
            <a:ext cx="6506951" cy="1496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6425" y="4730598"/>
            <a:ext cx="5126861" cy="1275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26366" y="4113982"/>
            <a:ext cx="23945390" cy="58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85" baseline="30000" dirty="0">
                <a:latin typeface="Century" charset="0"/>
                <a:ea typeface="Century" charset="0"/>
                <a:cs typeface="Century" charset="0"/>
              </a:rPr>
              <a:t>1 </a:t>
            </a:r>
            <a:r>
              <a:rPr lang="en-US" sz="3185" dirty="0">
                <a:latin typeface="Century" charset="0"/>
                <a:ea typeface="Century" charset="0"/>
                <a:cs typeface="Century" charset="0"/>
              </a:rPr>
              <a:t>Carnegie Mellon University, Pittsburgh, PA, USA </a:t>
            </a:r>
            <a:r>
              <a:rPr lang="en-US" sz="3185" baseline="30000" dirty="0">
                <a:latin typeface="Century" charset="0"/>
                <a:ea typeface="Century" charset="0"/>
                <a:cs typeface="Century" charset="0"/>
              </a:rPr>
              <a:t>2 </a:t>
            </a:r>
            <a:r>
              <a:rPr lang="en-US" sz="3185" dirty="0">
                <a:latin typeface="Century" charset="0"/>
                <a:ea typeface="Century" charset="0"/>
                <a:cs typeface="Century" charset="0"/>
              </a:rPr>
              <a:t>Bilkent University, Ankara, Turkey </a:t>
            </a:r>
            <a:r>
              <a:rPr lang="en-US" sz="3185" baseline="30000" dirty="0">
                <a:latin typeface="Century" charset="0"/>
                <a:ea typeface="Century" charset="0"/>
                <a:cs typeface="Century" charset="0"/>
              </a:rPr>
              <a:t>3 </a:t>
            </a:r>
            <a:r>
              <a:rPr lang="en-US" sz="3185" dirty="0">
                <a:latin typeface="Century" charset="0"/>
                <a:ea typeface="Century" charset="0"/>
                <a:cs typeface="Century" charset="0"/>
              </a:rPr>
              <a:t>ETH Zürich, Zürich, Switzerland</a:t>
            </a:r>
            <a:endParaRPr lang="en-US" sz="3185" dirty="0"/>
          </a:p>
        </p:txBody>
      </p:sp>
      <p:sp>
        <p:nvSpPr>
          <p:cNvPr id="15" name="TextBox 14"/>
          <p:cNvSpPr txBox="1"/>
          <p:nvPr/>
        </p:nvSpPr>
        <p:spPr>
          <a:xfrm>
            <a:off x="20857731" y="6262221"/>
            <a:ext cx="9375890" cy="1046382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a typeface="Century" charset="0"/>
                <a:cs typeface="Century" charset="0"/>
              </a:rPr>
              <a:t>Processing-in-Memory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6983" y="6263657"/>
            <a:ext cx="9760584" cy="1046382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a typeface="Century" charset="0"/>
                <a:cs typeface="Century" charset="0"/>
              </a:rPr>
              <a:t>Bitap Algorithm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7125" y="16847184"/>
            <a:ext cx="15247126" cy="1046382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a typeface="Century" charset="0"/>
                <a:cs typeface="Century" charset="0"/>
              </a:rPr>
              <a:t>Acceleration of Bitap with PIM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540" y="34162365"/>
            <a:ext cx="12264497" cy="1095523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Results - PIM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12350803" y="35240009"/>
            <a:ext cx="0" cy="664366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9"/>
          <p:cNvSpPr txBox="1"/>
          <p:nvPr/>
        </p:nvSpPr>
        <p:spPr>
          <a:xfrm>
            <a:off x="15398750" y="15620365"/>
            <a:ext cx="14547215" cy="54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altLang="en-US" sz="2800"/>
              <a:t>  </a:t>
            </a:r>
          </a:p>
        </p:txBody>
      </p:sp>
      <p:sp>
        <p:nvSpPr>
          <p:cNvPr id="45" name="Text Box 2"/>
          <p:cNvSpPr txBox="1"/>
          <p:nvPr/>
        </p:nvSpPr>
        <p:spPr>
          <a:xfrm>
            <a:off x="33692" y="7311192"/>
            <a:ext cx="9747617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500" dirty="0"/>
              <a:t>Bitap algorithm (i.e., Shift-Or algorithm, or </a:t>
            </a:r>
            <a:r>
              <a:rPr lang="en-US" sz="3500" dirty="0" err="1"/>
              <a:t>Baeza</a:t>
            </a:r>
            <a:r>
              <a:rPr lang="en-US" sz="3500" dirty="0"/>
              <a:t>-Yates-</a:t>
            </a:r>
            <a:r>
              <a:rPr lang="en-US" sz="3500" dirty="0" err="1"/>
              <a:t>Gonnet</a:t>
            </a:r>
            <a:r>
              <a:rPr lang="en-US" sz="3500" dirty="0"/>
              <a:t> algorithm) [1] can perform exact string matching with </a:t>
            </a:r>
            <a:r>
              <a:rPr lang="en-US" sz="3500" b="1" dirty="0">
                <a:solidFill>
                  <a:srgbClr val="0070C0"/>
                </a:solidFill>
              </a:rPr>
              <a:t>fast and simple bitwise operations. </a:t>
            </a:r>
            <a:r>
              <a:rPr lang="en-US" sz="3500" dirty="0"/>
              <a:t>Wu and Manber extended the algorithm [2] in order to perform </a:t>
            </a:r>
            <a:r>
              <a:rPr lang="en-US" sz="3500" b="1" dirty="0"/>
              <a:t>approximate string matching</a:t>
            </a:r>
            <a:r>
              <a:rPr lang="en-US" sz="3500" dirty="0"/>
              <a:t>.</a:t>
            </a:r>
          </a:p>
          <a:p>
            <a:pPr marL="496888" lvl="1" indent="-304800" algn="just">
              <a:spcBef>
                <a:spcPts val="600"/>
              </a:spcBef>
              <a:buFont typeface="Wingdings" panose="05000000000000000000" charset="2"/>
              <a:buChar char="§"/>
            </a:pPr>
            <a:r>
              <a:rPr lang="en-US" sz="3500" b="1" dirty="0"/>
              <a:t>Step 1 – Preprocessing: </a:t>
            </a:r>
            <a:r>
              <a:rPr lang="en-US" sz="3500" dirty="0"/>
              <a:t>For each character in the alphabet (i.e., A,C,G,T), generate a pattern bitmask that stores information about the presence of the corresponding character in the pattern. </a:t>
            </a:r>
          </a:p>
          <a:p>
            <a:pPr marL="496888" lvl="1" indent="-304800" algn="just">
              <a:spcBef>
                <a:spcPts val="600"/>
              </a:spcBef>
              <a:buFont typeface="Wingdings" panose="05000000000000000000" charset="2"/>
              <a:buChar char="§"/>
            </a:pPr>
            <a:r>
              <a:rPr lang="en-US" sz="3500" b="1" dirty="0"/>
              <a:t>Step 2 – Searching: </a:t>
            </a:r>
            <a:r>
              <a:rPr lang="en-US" sz="3500" dirty="0"/>
              <a:t>Compare all characters of the text with the pattern by using the preprocessed bitmasks, a set of </a:t>
            </a:r>
            <a:r>
              <a:rPr lang="en-US" sz="3500" dirty="0" err="1"/>
              <a:t>bitvectors</a:t>
            </a:r>
            <a:r>
              <a:rPr lang="en-US" sz="3500" dirty="0"/>
              <a:t> that hold the status of the partial matches and the bitwise operations.</a:t>
            </a:r>
          </a:p>
          <a:p>
            <a:pPr marL="26988" algn="just">
              <a:spcBef>
                <a:spcPts val="1800"/>
              </a:spcBef>
            </a:pPr>
            <a:r>
              <a:rPr lang="en-US" sz="2500" dirty="0"/>
              <a:t>[1] </a:t>
            </a:r>
            <a:r>
              <a:rPr lang="en-US" sz="2500" dirty="0" err="1"/>
              <a:t>Baeza</a:t>
            </a:r>
            <a:r>
              <a:rPr lang="en-US" sz="2500" dirty="0"/>
              <a:t>-Yates, Ricardo, and Gaston H. </a:t>
            </a:r>
            <a:r>
              <a:rPr lang="en-US" sz="2500" dirty="0" err="1"/>
              <a:t>Gonnet</a:t>
            </a:r>
            <a:r>
              <a:rPr lang="en-US" sz="2500" dirty="0"/>
              <a:t>. "A new approach to text searching." Communications of the ACM 35.10 (1992): 74-82.</a:t>
            </a:r>
          </a:p>
          <a:p>
            <a:pPr marL="26988" algn="just">
              <a:spcBef>
                <a:spcPts val="600"/>
              </a:spcBef>
            </a:pPr>
            <a:r>
              <a:rPr lang="en-US" sz="2500" dirty="0"/>
              <a:t>[2] Wu, Sun, and Udi Manber. "Fast text search allowing errors." Communications of the ACM 35.10 (1992): 83-91.</a:t>
            </a: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9798519" y="7245350"/>
            <a:ext cx="0" cy="960183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5918" y="7366054"/>
            <a:ext cx="6719515" cy="3794115"/>
          </a:xfrm>
          <a:prstGeom prst="rect">
            <a:avLst/>
          </a:prstGeom>
        </p:spPr>
      </p:pic>
      <p:sp>
        <p:nvSpPr>
          <p:cNvPr id="51" name="Text Box 2"/>
          <p:cNvSpPr txBox="1"/>
          <p:nvPr/>
        </p:nvSpPr>
        <p:spPr>
          <a:xfrm>
            <a:off x="20742756" y="11120755"/>
            <a:ext cx="942753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30213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500" dirty="0"/>
              <a:t>Recent technology that tightly </a:t>
            </a:r>
            <a:r>
              <a:rPr lang="en-US" sz="3500" b="1" dirty="0"/>
              <a:t>couples memory and logic vertically</a:t>
            </a:r>
            <a:r>
              <a:rPr lang="en-US" sz="3500" dirty="0"/>
              <a:t> with </a:t>
            </a:r>
            <a:r>
              <a:rPr lang="en-US" sz="3500" b="1" dirty="0">
                <a:solidFill>
                  <a:srgbClr val="0070C0"/>
                </a:solidFill>
              </a:rPr>
              <a:t>very high bandwidth</a:t>
            </a:r>
            <a:r>
              <a:rPr lang="en-US" sz="3500" dirty="0"/>
              <a:t> connectors. </a:t>
            </a:r>
          </a:p>
          <a:p>
            <a:pPr marL="457200" indent="-430213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500" dirty="0"/>
              <a:t>Numerous Through Silicon Vias (TSVs) connecting layers, enable </a:t>
            </a:r>
            <a:r>
              <a:rPr lang="en-US" sz="3500" b="1" dirty="0">
                <a:solidFill>
                  <a:srgbClr val="0070C0"/>
                </a:solidFill>
              </a:rPr>
              <a:t>higher bandwidth </a:t>
            </a:r>
            <a:r>
              <a:rPr lang="en-US" sz="3500" dirty="0"/>
              <a:t>and </a:t>
            </a:r>
            <a:r>
              <a:rPr lang="en-US" sz="3500" b="1" dirty="0">
                <a:solidFill>
                  <a:srgbClr val="0070C0"/>
                </a:solidFill>
              </a:rPr>
              <a:t>lower latency</a:t>
            </a:r>
            <a:r>
              <a:rPr lang="en-US" sz="3500" b="1" dirty="0"/>
              <a:t> </a:t>
            </a:r>
            <a:r>
              <a:rPr lang="en-US" sz="3500" dirty="0"/>
              <a:t>and </a:t>
            </a:r>
            <a:r>
              <a:rPr lang="en-US" sz="3500" b="1" dirty="0">
                <a:solidFill>
                  <a:srgbClr val="0070C0"/>
                </a:solidFill>
              </a:rPr>
              <a:t>energy consumption</a:t>
            </a:r>
            <a:r>
              <a:rPr lang="en-US" sz="3500" dirty="0"/>
              <a:t>.</a:t>
            </a:r>
          </a:p>
          <a:p>
            <a:pPr marL="457200" indent="-430213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3500" b="1" dirty="0"/>
              <a:t>Customizable logic layer </a:t>
            </a:r>
            <a:r>
              <a:rPr lang="en-US" sz="3500" dirty="0"/>
              <a:t>enables </a:t>
            </a:r>
            <a:r>
              <a:rPr lang="en-US" sz="3500" b="1" dirty="0">
                <a:solidFill>
                  <a:srgbClr val="0070C0"/>
                </a:solidFill>
              </a:rPr>
              <a:t>fast, massively parallel operations</a:t>
            </a:r>
            <a:r>
              <a:rPr lang="en-US" sz="3500" dirty="0"/>
              <a:t> on large sets of data, and provides the ability to run these operations </a:t>
            </a:r>
            <a:r>
              <a:rPr lang="en-US" sz="3500" b="1" dirty="0">
                <a:solidFill>
                  <a:srgbClr val="0070C0"/>
                </a:solidFill>
              </a:rPr>
              <a:t>near memory </a:t>
            </a:r>
            <a:r>
              <a:rPr lang="en-US" sz="3500" dirty="0"/>
              <a:t>to alleviate the memory bottleneck.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910565" y="6263551"/>
            <a:ext cx="10795242" cy="1046382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a typeface="Century" charset="0"/>
                <a:cs typeface="Century" charset="0"/>
              </a:rPr>
              <a:t>Problem &amp; Our Goal</a:t>
            </a:r>
          </a:p>
        </p:txBody>
      </p:sp>
      <p:sp>
        <p:nvSpPr>
          <p:cNvPr id="53" name="Text Box 2"/>
          <p:cNvSpPr txBox="1"/>
          <p:nvPr/>
        </p:nvSpPr>
        <p:spPr>
          <a:xfrm>
            <a:off x="9895995" y="7367905"/>
            <a:ext cx="1079427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>
                <a:sym typeface="+mn-ea"/>
              </a:rPr>
              <a:t>Problem:</a:t>
            </a:r>
          </a:p>
          <a:p>
            <a:pPr marL="457200" indent="-457200" algn="just">
              <a:buFont typeface="Courier New" charset="0"/>
              <a:buChar char="o"/>
            </a:pPr>
            <a:r>
              <a:rPr lang="en-US" sz="3500" dirty="0"/>
              <a:t>The operations used during </a:t>
            </a:r>
            <a:r>
              <a:rPr lang="en-US" sz="3500" i="1" dirty="0"/>
              <a:t>bitap</a:t>
            </a:r>
            <a:r>
              <a:rPr lang="en-US" sz="3500" dirty="0"/>
              <a:t> can be performed in </a:t>
            </a:r>
            <a:r>
              <a:rPr lang="en-US" sz="3500" b="1" dirty="0">
                <a:solidFill>
                  <a:srgbClr val="0070C0"/>
                </a:solidFill>
              </a:rPr>
              <a:t>parallel</a:t>
            </a:r>
            <a:r>
              <a:rPr lang="en-US" sz="3500" dirty="0"/>
              <a:t>, but </a:t>
            </a:r>
            <a:r>
              <a:rPr lang="en-US" sz="3500" b="1" dirty="0"/>
              <a:t>high-throughput parallel </a:t>
            </a:r>
            <a:r>
              <a:rPr lang="en-US" sz="3500" i="1" dirty="0"/>
              <a:t>bitap</a:t>
            </a:r>
            <a:r>
              <a:rPr lang="en-US" sz="3500" b="1" dirty="0"/>
              <a:t> </a:t>
            </a:r>
            <a:r>
              <a:rPr lang="en-US" sz="3500" dirty="0"/>
              <a:t>computation requires a </a:t>
            </a:r>
            <a:r>
              <a:rPr lang="en-US" sz="3500" b="1" dirty="0"/>
              <a:t>large amount of memory bandwidth</a:t>
            </a:r>
            <a:r>
              <a:rPr lang="en-US" sz="3500" dirty="0"/>
              <a:t> that is currently </a:t>
            </a:r>
            <a:r>
              <a:rPr lang="en-US" sz="3500" b="1" dirty="0">
                <a:solidFill>
                  <a:srgbClr val="C00000"/>
                </a:solidFill>
              </a:rPr>
              <a:t>unavailable to the processor.</a:t>
            </a:r>
          </a:p>
          <a:p>
            <a:pPr marL="457200" indent="-457200" algn="just">
              <a:buFont typeface="Courier New" charset="0"/>
              <a:buChar char="o"/>
            </a:pPr>
            <a:r>
              <a:rPr lang="en-US" sz="3500" dirty="0">
                <a:sym typeface="+mn-ea"/>
              </a:rPr>
              <a:t>Read mapping is an application of approximate string matching problem, and thus can benefit from existing techniques used to optimize general-purpose string matching.</a:t>
            </a:r>
          </a:p>
          <a:p>
            <a:pPr algn="just">
              <a:spcBef>
                <a:spcPts val="600"/>
              </a:spcBef>
            </a:pPr>
            <a:r>
              <a:rPr lang="en-US" sz="3500" b="1" dirty="0"/>
              <a:t>Our Goal:</a:t>
            </a:r>
          </a:p>
          <a:p>
            <a:pPr marL="457200" indent="-457200" algn="just">
              <a:buFont typeface="Courier New" charset="0"/>
              <a:buChar char="o"/>
            </a:pPr>
            <a:r>
              <a:rPr lang="en-US" sz="3500" dirty="0"/>
              <a:t>Overcoming memory bottleneck of </a:t>
            </a:r>
            <a:r>
              <a:rPr lang="en-US" sz="3500" i="1" dirty="0"/>
              <a:t>bitap</a:t>
            </a:r>
            <a:r>
              <a:rPr lang="en-US" sz="3500" dirty="0"/>
              <a:t> by performing </a:t>
            </a:r>
            <a:r>
              <a:rPr lang="en-US" sz="3500" b="1" dirty="0"/>
              <a:t>processing-in-memory</a:t>
            </a:r>
            <a:r>
              <a:rPr lang="en-US" sz="3500" dirty="0"/>
              <a:t> to exploit the </a:t>
            </a:r>
            <a:r>
              <a:rPr lang="en-US" sz="3500" b="1" dirty="0">
                <a:solidFill>
                  <a:srgbClr val="0070C0"/>
                </a:solidFill>
              </a:rPr>
              <a:t>high internal bandwidth</a:t>
            </a:r>
            <a:r>
              <a:rPr lang="en-US" sz="3500" dirty="0"/>
              <a:t> available inside new and emerging memory technologies.</a:t>
            </a:r>
          </a:p>
          <a:p>
            <a:pPr marL="457200" indent="-457200" algn="just">
              <a:buFont typeface="Courier New" charset="0"/>
              <a:buChar char="o"/>
            </a:pPr>
            <a:r>
              <a:rPr lang="en-US" sz="3500" dirty="0"/>
              <a:t>Using </a:t>
            </a:r>
            <a:r>
              <a:rPr lang="en-US" sz="3500" b="1" dirty="0"/>
              <a:t>SIMD programming </a:t>
            </a:r>
            <a:r>
              <a:rPr lang="en-US" sz="3500" dirty="0"/>
              <a:t>to take advantage of the </a:t>
            </a:r>
            <a:r>
              <a:rPr lang="en-US" sz="3500" b="1" dirty="0">
                <a:solidFill>
                  <a:srgbClr val="0070C0"/>
                </a:solidFill>
              </a:rPr>
              <a:t>high amount of parallelism</a:t>
            </a:r>
            <a:r>
              <a:rPr lang="en-US" sz="3500" dirty="0"/>
              <a:t> available in the </a:t>
            </a:r>
            <a:r>
              <a:rPr lang="en-US" sz="3500" i="1" dirty="0"/>
              <a:t>bitap</a:t>
            </a:r>
            <a:r>
              <a:rPr lang="en-US" sz="3500" dirty="0"/>
              <a:t> algorithm.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0762895" y="7229802"/>
            <a:ext cx="0" cy="10102384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15289698" y="17762987"/>
            <a:ext cx="0" cy="1639969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2"/>
          <p:cNvSpPr txBox="1"/>
          <p:nvPr/>
        </p:nvSpPr>
        <p:spPr>
          <a:xfrm>
            <a:off x="6671697" y="29954096"/>
            <a:ext cx="84457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4620" algn="just"/>
            <a:r>
              <a:rPr lang="en-US" sz="2700" b="1" dirty="0"/>
              <a:t>NOTES:</a:t>
            </a:r>
          </a:p>
          <a:p>
            <a:pPr marL="457200" indent="-322580" algn="just">
              <a:buFont typeface="Courier New" charset="0"/>
              <a:buChar char="o"/>
            </a:pPr>
            <a:r>
              <a:rPr lang="en-US" sz="2700" b="1" dirty="0"/>
              <a:t>7k+2 bitwise operations </a:t>
            </a:r>
            <a:r>
              <a:rPr lang="en-US" sz="2700" dirty="0"/>
              <a:t>are completed sequentially for the computation of a single character in a bin. However, multiple characters from different bins are computed </a:t>
            </a:r>
            <a:r>
              <a:rPr lang="en-US" sz="2700" b="1" dirty="0"/>
              <a:t>in parallel</a:t>
            </a:r>
            <a:r>
              <a:rPr lang="en-US" sz="2700" dirty="0"/>
              <a:t> with the help of </a:t>
            </a:r>
            <a:r>
              <a:rPr lang="en-US" sz="2700" b="1" dirty="0"/>
              <a:t>multiple logic modules</a:t>
            </a:r>
            <a:r>
              <a:rPr lang="en-US" sz="2700" dirty="0"/>
              <a:t> (i.e., PIM accelerators) in the logic layer. </a:t>
            </a:r>
          </a:p>
          <a:p>
            <a:pPr marL="457200" indent="-322580" algn="just">
              <a:buFont typeface="Courier New" charset="0"/>
              <a:buChar char="o"/>
            </a:pPr>
            <a:r>
              <a:rPr lang="en-US" sz="2700" dirty="0"/>
              <a:t>If D is the number of iterations to complete the computation of one memory row, </a:t>
            </a:r>
            <a:r>
              <a:rPr lang="en-US" sz="2700" b="1" dirty="0"/>
              <a:t>D*(7k+2) </a:t>
            </a:r>
            <a:r>
              <a:rPr lang="en-US" sz="2700" dirty="0"/>
              <a:t>is the total number of bitwise ops per row, where D = (max # of accelerators) / (actual # of accelerators)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15557499" y="24450699"/>
            <a:ext cx="14504035" cy="4041751"/>
          </a:xfrm>
          <a:prstGeom prst="roundRect">
            <a:avLst>
              <a:gd name="adj" fmla="val 5698"/>
            </a:avLst>
          </a:prstGeom>
          <a:solidFill>
            <a:srgbClr val="EFD8F5"/>
          </a:solidFill>
          <a:ln w="57150">
            <a:solidFill>
              <a:srgbClr val="7030A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2"/>
          <p:cNvSpPr txBox="1"/>
          <p:nvPr/>
        </p:nvSpPr>
        <p:spPr>
          <a:xfrm>
            <a:off x="33692" y="35240009"/>
            <a:ext cx="12118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/>
              <a:t>Assuming a </a:t>
            </a:r>
            <a:r>
              <a:rPr lang="en-US" sz="2800" b="1" dirty="0"/>
              <a:t>row size </a:t>
            </a:r>
            <a:r>
              <a:rPr lang="en-US" sz="2800" dirty="0"/>
              <a:t>of 8 Kilobytes (65,536 bits) and a </a:t>
            </a:r>
            <a:r>
              <a:rPr lang="en-US" sz="2800" b="1" dirty="0"/>
              <a:t>cache line size</a:t>
            </a:r>
            <a:r>
              <a:rPr lang="en-US" sz="2800" dirty="0"/>
              <a:t> of 64 bytes (512 bits), there are 128 cache lines in a single row. Thus, </a:t>
            </a:r>
            <a:r>
              <a:rPr lang="en-US" sz="2800" b="1" dirty="0"/>
              <a:t>Memory Latency (ML) </a:t>
            </a:r>
            <a:r>
              <a:rPr lang="en-US" sz="2800" dirty="0"/>
              <a:t>= row miss latency + 127*(row hit latency) </a:t>
            </a:r>
            <a:r>
              <a:rPr lang="tr-TR" sz="2800" dirty="0"/>
              <a:t>~ 914 cycles. ML </a:t>
            </a:r>
            <a:r>
              <a:rPr lang="en-US" sz="2800" dirty="0"/>
              <a:t>is constant (i.e., independent of # of accelerators).   </a:t>
            </a:r>
            <a:endParaRPr lang="tr-TR" sz="2800" dirty="0"/>
          </a:p>
        </p:txBody>
      </p:sp>
      <p:sp>
        <p:nvSpPr>
          <p:cNvPr id="3" name="TextBox 15"/>
          <p:cNvSpPr txBox="1"/>
          <p:nvPr/>
        </p:nvSpPr>
        <p:spPr>
          <a:xfrm>
            <a:off x="15378545" y="16847185"/>
            <a:ext cx="14896667" cy="1051718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ea typeface="Century" charset="0"/>
                <a:cs typeface="Century" charset="0"/>
                <a:sym typeface="+mn-ea"/>
              </a:rPr>
              <a:t>Acceleration of Bitap with </a:t>
            </a:r>
            <a:r>
              <a:rPr lang="x-none" altLang="en-US" sz="5500" b="1" dirty="0">
                <a:solidFill>
                  <a:schemeClr val="bg1"/>
                </a:solidFill>
                <a:latin typeface="+mn-ea"/>
                <a:ea typeface="Century" charset="0"/>
                <a:cs typeface="Century" charset="0"/>
                <a:sym typeface="+mn-ea"/>
              </a:rPr>
              <a:t>SIMD</a:t>
            </a:r>
            <a:r>
              <a:rPr lang="en-US" sz="5500" b="1" dirty="0">
                <a:solidFill>
                  <a:schemeClr val="bg1"/>
                </a:solidFill>
                <a:ea typeface="Century" charset="0"/>
                <a:cs typeface="Century" charset="0"/>
              </a:rPr>
              <a:t> 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5434310" y="17943195"/>
            <a:ext cx="147694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NOTES: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x-none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ntel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Xeon Phi coprocessor </a:t>
            </a:r>
            <a:r>
              <a:rPr lang="x-none" altLang="en-US" sz="2800"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vector processing unit which utilizes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Advanced Vector Extensions (AVX)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with an instruction set to perform effective SIMD operations.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Our current architecture is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Knights Corner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and it enables usage of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512-bit vectors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performing 8 double precision or 16 single precision operations per single cycle. 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recent system runs natively on a single </a:t>
            </a:r>
            <a:r>
              <a:rPr lang="x-none" altLang="en-US" sz="2800">
                <a:latin typeface="Calibri" panose="020F0502020204030204" pitchFamily="34" charset="0"/>
                <a:cs typeface="Calibri" panose="020F0502020204030204" pitchFamily="34" charset="0"/>
              </a:rPr>
              <a:t>MIC device and the read length must be </a:t>
            </a:r>
            <a:r>
              <a:rPr lang="x-none" altLang="en-US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most 128 characters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5523845" y="21044535"/>
            <a:ext cx="14537690" cy="3219450"/>
          </a:xfrm>
          <a:prstGeom prst="roundRect">
            <a:avLst>
              <a:gd name="adj" fmla="val 633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5777845" y="21043900"/>
            <a:ext cx="138372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1) Get 4 pairs of reads and reference segments, prepare bitmasks of each read and assemble them into a vector.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6205835" y="22028785"/>
            <a:ext cx="5314950" cy="2291715"/>
            <a:chOff x="25509" y="34019"/>
            <a:chExt cx="8465" cy="3609"/>
          </a:xfrm>
        </p:grpSpPr>
        <p:cxnSp>
          <p:nvCxnSpPr>
            <p:cNvPr id="2" name="Straight Connector 1"/>
            <p:cNvCxnSpPr/>
            <p:nvPr/>
          </p:nvCxnSpPr>
          <p:spPr>
            <a:xfrm>
              <a:off x="26140" y="34961"/>
              <a:ext cx="3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6140" y="35381"/>
              <a:ext cx="3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6140" y="35801"/>
              <a:ext cx="3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26140" y="36241"/>
              <a:ext cx="3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6140" y="36901"/>
              <a:ext cx="3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127" y="34961"/>
              <a:ext cx="3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0127" y="35381"/>
              <a:ext cx="3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0127" y="35801"/>
              <a:ext cx="3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0127" y="36241"/>
              <a:ext cx="3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0127" y="36901"/>
              <a:ext cx="32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 Box 30"/>
            <p:cNvSpPr txBox="1"/>
            <p:nvPr/>
          </p:nvSpPr>
          <p:spPr>
            <a:xfrm>
              <a:off x="25509" y="34637"/>
              <a:ext cx="1263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p1</a:t>
              </a:r>
            </a:p>
          </p:txBody>
        </p:sp>
        <p:sp>
          <p:nvSpPr>
            <p:cNvPr id="32" name="Text Box 31"/>
            <p:cNvSpPr txBox="1"/>
            <p:nvPr/>
          </p:nvSpPr>
          <p:spPr>
            <a:xfrm>
              <a:off x="25509" y="35057"/>
              <a:ext cx="1263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p2</a:t>
              </a:r>
            </a:p>
          </p:txBody>
        </p:sp>
        <p:sp>
          <p:nvSpPr>
            <p:cNvPr id="33" name="Text Box 32"/>
            <p:cNvSpPr txBox="1"/>
            <p:nvPr/>
          </p:nvSpPr>
          <p:spPr>
            <a:xfrm>
              <a:off x="25509" y="35477"/>
              <a:ext cx="1263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p3</a:t>
              </a:r>
            </a:p>
          </p:txBody>
        </p:sp>
        <p:sp>
          <p:nvSpPr>
            <p:cNvPr id="34" name="Text Box 33"/>
            <p:cNvSpPr txBox="1"/>
            <p:nvPr/>
          </p:nvSpPr>
          <p:spPr>
            <a:xfrm>
              <a:off x="25509" y="35917"/>
              <a:ext cx="1263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p4</a:t>
              </a:r>
            </a:p>
          </p:txBody>
        </p:sp>
        <p:sp>
          <p:nvSpPr>
            <p:cNvPr id="35" name="Text Box 34"/>
            <p:cNvSpPr txBox="1"/>
            <p:nvPr/>
          </p:nvSpPr>
          <p:spPr>
            <a:xfrm>
              <a:off x="29496" y="34637"/>
              <a:ext cx="1263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t1</a:t>
              </a:r>
            </a:p>
          </p:txBody>
        </p:sp>
        <p:sp>
          <p:nvSpPr>
            <p:cNvPr id="36" name="Text Box 35"/>
            <p:cNvSpPr txBox="1"/>
            <p:nvPr/>
          </p:nvSpPr>
          <p:spPr>
            <a:xfrm>
              <a:off x="29496" y="35057"/>
              <a:ext cx="1263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t2</a:t>
              </a:r>
            </a:p>
          </p:txBody>
        </p:sp>
        <p:sp>
          <p:nvSpPr>
            <p:cNvPr id="37" name="Text Box 36"/>
            <p:cNvSpPr txBox="1"/>
            <p:nvPr/>
          </p:nvSpPr>
          <p:spPr>
            <a:xfrm>
              <a:off x="29496" y="35477"/>
              <a:ext cx="1263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t3</a:t>
              </a:r>
            </a:p>
          </p:txBody>
        </p:sp>
        <p:sp>
          <p:nvSpPr>
            <p:cNvPr id="38" name="Text Box 37"/>
            <p:cNvSpPr txBox="1"/>
            <p:nvPr/>
          </p:nvSpPr>
          <p:spPr>
            <a:xfrm>
              <a:off x="29496" y="35917"/>
              <a:ext cx="1263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t4</a:t>
              </a:r>
            </a:p>
          </p:txBody>
        </p:sp>
        <p:sp>
          <p:nvSpPr>
            <p:cNvPr id="39" name="Text Box 38"/>
            <p:cNvSpPr txBox="1"/>
            <p:nvPr/>
          </p:nvSpPr>
          <p:spPr>
            <a:xfrm>
              <a:off x="27438" y="36901"/>
              <a:ext cx="1263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40" name="Text Box 39"/>
            <p:cNvSpPr txBox="1"/>
            <p:nvPr/>
          </p:nvSpPr>
          <p:spPr>
            <a:xfrm>
              <a:off x="31413" y="36901"/>
              <a:ext cx="1263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41" name="Text Box 40"/>
            <p:cNvSpPr txBox="1"/>
            <p:nvPr/>
          </p:nvSpPr>
          <p:spPr>
            <a:xfrm>
              <a:off x="26772" y="34019"/>
              <a:ext cx="1962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Reads</a:t>
              </a:r>
            </a:p>
          </p:txBody>
        </p:sp>
        <p:sp>
          <p:nvSpPr>
            <p:cNvPr id="42" name="Text Box 41"/>
            <p:cNvSpPr txBox="1"/>
            <p:nvPr/>
          </p:nvSpPr>
          <p:spPr>
            <a:xfrm>
              <a:off x="29496" y="34019"/>
              <a:ext cx="4478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Reference Segments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0917535" y="22186265"/>
            <a:ext cx="7214235" cy="1700530"/>
            <a:chOff x="33013" y="34267"/>
            <a:chExt cx="11490" cy="2678"/>
          </a:xfrm>
        </p:grpSpPr>
        <p:grpSp>
          <p:nvGrpSpPr>
            <p:cNvPr id="60" name="Group 59"/>
            <p:cNvGrpSpPr/>
            <p:nvPr/>
          </p:nvGrpSpPr>
          <p:grpSpPr>
            <a:xfrm>
              <a:off x="33013" y="34693"/>
              <a:ext cx="1470" cy="1848"/>
              <a:chOff x="33013" y="34693"/>
              <a:chExt cx="1470" cy="1848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33013" y="34693"/>
                <a:ext cx="96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33013" y="36541"/>
                <a:ext cx="961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3974" y="34693"/>
                <a:ext cx="0" cy="184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34005" y="35565"/>
                <a:ext cx="479" cy="0"/>
              </a:xfrm>
              <a:prstGeom prst="straightConnector1">
                <a:avLst/>
              </a:prstGeom>
              <a:ln w="2857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Group 73"/>
            <p:cNvGrpSpPr/>
            <p:nvPr/>
          </p:nvGrpSpPr>
          <p:grpSpPr>
            <a:xfrm>
              <a:off x="34729" y="34267"/>
              <a:ext cx="1266" cy="2678"/>
              <a:chOff x="34729" y="34267"/>
              <a:chExt cx="1266" cy="2678"/>
            </a:xfrm>
          </p:grpSpPr>
          <p:sp>
            <p:nvSpPr>
              <p:cNvPr id="55" name="Text Box 54"/>
              <p:cNvSpPr txBox="1"/>
              <p:nvPr/>
            </p:nvSpPr>
            <p:spPr>
              <a:xfrm>
                <a:off x="34729" y="34267"/>
                <a:ext cx="1263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alt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p1 :</a:t>
                </a:r>
              </a:p>
            </p:txBody>
          </p:sp>
          <p:sp>
            <p:nvSpPr>
              <p:cNvPr id="56" name="Text Box 55"/>
              <p:cNvSpPr txBox="1"/>
              <p:nvPr/>
            </p:nvSpPr>
            <p:spPr>
              <a:xfrm>
                <a:off x="34729" y="34916"/>
                <a:ext cx="1264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alt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p2 :</a:t>
                </a:r>
              </a:p>
            </p:txBody>
          </p:sp>
          <p:sp>
            <p:nvSpPr>
              <p:cNvPr id="58" name="Text Box 57"/>
              <p:cNvSpPr txBox="1"/>
              <p:nvPr/>
            </p:nvSpPr>
            <p:spPr>
              <a:xfrm>
                <a:off x="34729" y="35565"/>
                <a:ext cx="1265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alt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p3 :</a:t>
                </a:r>
              </a:p>
            </p:txBody>
          </p:sp>
          <p:sp>
            <p:nvSpPr>
              <p:cNvPr id="59" name="Text Box 58"/>
              <p:cNvSpPr txBox="1"/>
              <p:nvPr/>
            </p:nvSpPr>
            <p:spPr>
              <a:xfrm>
                <a:off x="34729" y="36218"/>
                <a:ext cx="1266" cy="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x-none" altLang="en-US" sz="2400">
                    <a:latin typeface="Calibri" panose="020F0502020204030204" pitchFamily="34" charset="0"/>
                    <a:cs typeface="Calibri" panose="020F0502020204030204" pitchFamily="34" charset="0"/>
                  </a:rPr>
                  <a:t>p4 :</a:t>
                </a:r>
              </a:p>
            </p:txBody>
          </p:sp>
        </p:grpSp>
        <p:sp>
          <p:nvSpPr>
            <p:cNvPr id="63" name="Text Box 62"/>
            <p:cNvSpPr txBox="1"/>
            <p:nvPr/>
          </p:nvSpPr>
          <p:spPr>
            <a:xfrm>
              <a:off x="35781" y="34267"/>
              <a:ext cx="7034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_512b &lt; B[A], B[C], B[G], B[T] &gt;</a:t>
              </a:r>
            </a:p>
          </p:txBody>
        </p:sp>
        <p:sp>
          <p:nvSpPr>
            <p:cNvPr id="69" name="Text Box 68"/>
            <p:cNvSpPr txBox="1"/>
            <p:nvPr/>
          </p:nvSpPr>
          <p:spPr>
            <a:xfrm>
              <a:off x="35782" y="34916"/>
              <a:ext cx="872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_512b &lt; _128b, _128b, _128b, _128b &gt;</a:t>
              </a:r>
            </a:p>
          </p:txBody>
        </p:sp>
        <p:sp>
          <p:nvSpPr>
            <p:cNvPr id="71" name="Text Box 70"/>
            <p:cNvSpPr txBox="1"/>
            <p:nvPr/>
          </p:nvSpPr>
          <p:spPr>
            <a:xfrm>
              <a:off x="35781" y="35541"/>
              <a:ext cx="8721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_512b &lt; ... , ... , ... , ... &gt;</a:t>
              </a:r>
            </a:p>
          </p:txBody>
        </p:sp>
        <p:sp>
          <p:nvSpPr>
            <p:cNvPr id="72" name="Text Box 71"/>
            <p:cNvSpPr txBox="1"/>
            <p:nvPr/>
          </p:nvSpPr>
          <p:spPr>
            <a:xfrm>
              <a:off x="35782" y="36165"/>
              <a:ext cx="8721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_512b &lt; ... , ... , ... , ... &gt;</a:t>
              </a:r>
            </a:p>
          </p:txBody>
        </p:sp>
      </p:grpSp>
      <p:sp>
        <p:nvSpPr>
          <p:cNvPr id="109" name="Text Box 108"/>
          <p:cNvSpPr txBox="1"/>
          <p:nvPr/>
        </p:nvSpPr>
        <p:spPr>
          <a:xfrm>
            <a:off x="27192663" y="28691225"/>
            <a:ext cx="28951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x-none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*Adjustment op</a:t>
            </a:r>
            <a:r>
              <a:rPr lang="tr-TR" alt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s.</a:t>
            </a:r>
            <a:r>
              <a:rPr lang="x-none" altLang="en-US" sz="2800" b="1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tr-TR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tr-TR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x-none" altLang="en-US" sz="2800">
                <a:latin typeface="Calibri" panose="020F0502020204030204" pitchFamily="34" charset="0"/>
                <a:cs typeface="Calibri" panose="020F0502020204030204" pitchFamily="34" charset="0"/>
              </a:rPr>
              <a:t> the system represents entries with 128 bits and only 64-bit shift operation is supported by the instruction set, carry bit operations must be performed. </a:t>
            </a:r>
          </a:p>
        </p:txBody>
      </p:sp>
      <p:sp>
        <p:nvSpPr>
          <p:cNvPr id="76" name="Text Box 75"/>
          <p:cNvSpPr txBox="1"/>
          <p:nvPr/>
        </p:nvSpPr>
        <p:spPr>
          <a:xfrm>
            <a:off x="15782757" y="24448135"/>
            <a:ext cx="141632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altLang="en-US" sz="28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2) Initialize status vectors, start iterating over 4 reference segments simultaneously. While iterating, assign the respective bitvectors of the reads as active and assemble them into a vector.  Perform the bitwise operations to get R[0].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19482467" y="25876387"/>
            <a:ext cx="0" cy="364751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21045587" y="25876387"/>
            <a:ext cx="0" cy="364751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22483632" y="25897541"/>
            <a:ext cx="0" cy="364751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9680969" y="26441142"/>
            <a:ext cx="9595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1245955" y="26441142"/>
            <a:ext cx="8220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2587549" y="26441142"/>
            <a:ext cx="12345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91"/>
          <p:cNvSpPr txBox="1"/>
          <p:nvPr/>
        </p:nvSpPr>
        <p:spPr>
          <a:xfrm>
            <a:off x="20854553" y="26241138"/>
            <a:ext cx="36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93" name="Text Box 92"/>
          <p:cNvSpPr txBox="1"/>
          <p:nvPr/>
        </p:nvSpPr>
        <p:spPr>
          <a:xfrm>
            <a:off x="22301932" y="26241138"/>
            <a:ext cx="36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95" name="Text Box 94"/>
          <p:cNvSpPr txBox="1"/>
          <p:nvPr/>
        </p:nvSpPr>
        <p:spPr>
          <a:xfrm>
            <a:off x="19891293" y="25897541"/>
            <a:ext cx="50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t2</a:t>
            </a:r>
          </a:p>
        </p:txBody>
      </p:sp>
      <p:sp>
        <p:nvSpPr>
          <p:cNvPr id="96" name="Text Box 95"/>
          <p:cNvSpPr txBox="1"/>
          <p:nvPr/>
        </p:nvSpPr>
        <p:spPr>
          <a:xfrm>
            <a:off x="21469969" y="25897541"/>
            <a:ext cx="50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t3</a:t>
            </a:r>
          </a:p>
        </p:txBody>
      </p:sp>
      <p:sp>
        <p:nvSpPr>
          <p:cNvPr id="97" name="Text Box 96"/>
          <p:cNvSpPr txBox="1"/>
          <p:nvPr/>
        </p:nvSpPr>
        <p:spPr>
          <a:xfrm>
            <a:off x="22967751" y="25897541"/>
            <a:ext cx="50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t4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4994895" y="26632813"/>
            <a:ext cx="3661384" cy="816684"/>
          </a:xfrm>
          <a:prstGeom prst="roundRect">
            <a:avLst/>
          </a:prstGeom>
          <a:solidFill>
            <a:srgbClr val="EFD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altLang="en-US" sz="2400">
                <a:solidFill>
                  <a:schemeClr val="tx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&gt;&gt; + OR + adjustment op</a:t>
            </a:r>
            <a:r>
              <a:rPr lang="tr-T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x-none" altLang="en-US" sz="2400">
                <a:solidFill>
                  <a:schemeClr val="tx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.*</a:t>
            </a:r>
            <a:r>
              <a:rPr lang="x-none" altLang="en-US" sz="2400">
                <a:solidFill>
                  <a:schemeClr val="bg1"/>
                </a:solidFill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24688120" y="27553345"/>
            <a:ext cx="4180349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Box 106"/>
          <p:cNvSpPr txBox="1"/>
          <p:nvPr/>
        </p:nvSpPr>
        <p:spPr>
          <a:xfrm>
            <a:off x="28892115" y="27321930"/>
            <a:ext cx="1003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>
                <a:latin typeface="Calibri" panose="020F0502020204030204" pitchFamily="34" charset="0"/>
                <a:cs typeface="Calibri" panose="020F0502020204030204" pitchFamily="34" charset="0"/>
              </a:rPr>
              <a:t>R[0]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7863967" y="25902028"/>
            <a:ext cx="0" cy="364751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ed Rectangle 61"/>
          <p:cNvSpPr/>
          <p:nvPr/>
        </p:nvSpPr>
        <p:spPr>
          <a:xfrm>
            <a:off x="15532100" y="28655198"/>
            <a:ext cx="11539824" cy="5384612"/>
          </a:xfrm>
          <a:prstGeom prst="roundRect">
            <a:avLst>
              <a:gd name="adj" fmla="val 3935"/>
            </a:avLst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 Box 115"/>
          <p:cNvSpPr txBox="1"/>
          <p:nvPr/>
        </p:nvSpPr>
        <p:spPr>
          <a:xfrm>
            <a:off x="15812005" y="24448135"/>
            <a:ext cx="13803614" cy="457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 b="1">
                <a:latin typeface="+mn-ea"/>
                <a:sym typeface="+mn-ea"/>
              </a:rPr>
              <a:t> </a:t>
            </a:r>
            <a:endParaRPr lang="en-US" sz="2400"/>
          </a:p>
        </p:txBody>
      </p:sp>
      <p:grpSp>
        <p:nvGrpSpPr>
          <p:cNvPr id="117" name="Group 116"/>
          <p:cNvGrpSpPr/>
          <p:nvPr/>
        </p:nvGrpSpPr>
        <p:grpSpPr>
          <a:xfrm>
            <a:off x="16376141" y="26724481"/>
            <a:ext cx="785916" cy="1711574"/>
            <a:chOff x="24828" y="40017"/>
            <a:chExt cx="1263" cy="2670"/>
          </a:xfrm>
        </p:grpSpPr>
        <p:sp>
          <p:nvSpPr>
            <p:cNvPr id="118" name="Text Box 117"/>
            <p:cNvSpPr txBox="1"/>
            <p:nvPr/>
          </p:nvSpPr>
          <p:spPr>
            <a:xfrm>
              <a:off x="24828" y="40017"/>
              <a:ext cx="1263" cy="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p1 </a:t>
              </a:r>
            </a:p>
          </p:txBody>
        </p:sp>
        <p:sp>
          <p:nvSpPr>
            <p:cNvPr id="119" name="Text Box 118"/>
            <p:cNvSpPr txBox="1"/>
            <p:nvPr/>
          </p:nvSpPr>
          <p:spPr>
            <a:xfrm>
              <a:off x="24828" y="40666"/>
              <a:ext cx="1263" cy="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p2 </a:t>
              </a:r>
            </a:p>
          </p:txBody>
        </p:sp>
        <p:sp>
          <p:nvSpPr>
            <p:cNvPr id="120" name="Text Box 119"/>
            <p:cNvSpPr txBox="1"/>
            <p:nvPr/>
          </p:nvSpPr>
          <p:spPr>
            <a:xfrm>
              <a:off x="24828" y="41315"/>
              <a:ext cx="1263" cy="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p3 </a:t>
              </a:r>
            </a:p>
          </p:txBody>
        </p:sp>
        <p:sp>
          <p:nvSpPr>
            <p:cNvPr id="121" name="Text Box 120"/>
            <p:cNvSpPr txBox="1"/>
            <p:nvPr/>
          </p:nvSpPr>
          <p:spPr>
            <a:xfrm>
              <a:off x="24828" y="41967"/>
              <a:ext cx="1263" cy="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p4 </a:t>
              </a:r>
            </a:p>
          </p:txBody>
        </p:sp>
      </p:grpSp>
      <p:cxnSp>
        <p:nvCxnSpPr>
          <p:cNvPr id="122" name="Straight Connector 121"/>
          <p:cNvCxnSpPr/>
          <p:nvPr/>
        </p:nvCxnSpPr>
        <p:spPr>
          <a:xfrm>
            <a:off x="18046289" y="26445629"/>
            <a:ext cx="107713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 Box 122"/>
          <p:cNvSpPr txBox="1"/>
          <p:nvPr/>
        </p:nvSpPr>
        <p:spPr>
          <a:xfrm>
            <a:off x="17682267" y="26245625"/>
            <a:ext cx="36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</a:p>
        </p:txBody>
      </p:sp>
      <p:sp>
        <p:nvSpPr>
          <p:cNvPr id="124" name="Text Box 123"/>
          <p:cNvSpPr txBox="1"/>
          <p:nvPr/>
        </p:nvSpPr>
        <p:spPr>
          <a:xfrm>
            <a:off x="19316324" y="26245625"/>
            <a:ext cx="364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25" name="Text Box 124"/>
          <p:cNvSpPr txBox="1"/>
          <p:nvPr/>
        </p:nvSpPr>
        <p:spPr>
          <a:xfrm>
            <a:off x="18335018" y="25902028"/>
            <a:ext cx="504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t1</a:t>
            </a:r>
          </a:p>
        </p:txBody>
      </p:sp>
      <p:sp>
        <p:nvSpPr>
          <p:cNvPr id="126" name="Text Box 125"/>
          <p:cNvSpPr txBox="1"/>
          <p:nvPr/>
        </p:nvSpPr>
        <p:spPr>
          <a:xfrm>
            <a:off x="17715246" y="27357187"/>
            <a:ext cx="7085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>
                <a:latin typeface="Calibri" panose="020F0502020204030204" pitchFamily="34" charset="0"/>
                <a:cs typeface="Calibri" panose="020F0502020204030204" pitchFamily="34" charset="0"/>
              </a:rPr>
              <a:t>_512b &lt; p1 (B[G] ) , p2( B[C] ) , p3 ( B[G] ) , p4 ( B[A] ) &gt;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6787455" y="26959743"/>
            <a:ext cx="927169" cy="1212846"/>
            <a:chOff x="25489" y="41344"/>
            <a:chExt cx="1490" cy="1892"/>
          </a:xfrm>
        </p:grpSpPr>
        <p:cxnSp>
          <p:nvCxnSpPr>
            <p:cNvPr id="128" name="Straight Connector 127"/>
            <p:cNvCxnSpPr/>
            <p:nvPr/>
          </p:nvCxnSpPr>
          <p:spPr>
            <a:xfrm>
              <a:off x="25509" y="42636"/>
              <a:ext cx="9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>
              <a:off x="26450" y="41388"/>
              <a:ext cx="0" cy="18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>
              <a:off x="25509" y="41344"/>
              <a:ext cx="9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/>
            <p:nvPr/>
          </p:nvCxnSpPr>
          <p:spPr>
            <a:xfrm>
              <a:off x="26501" y="42276"/>
              <a:ext cx="479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5509" y="41954"/>
              <a:ext cx="9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25489" y="43236"/>
              <a:ext cx="9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Text Box 134"/>
          <p:cNvSpPr txBox="1"/>
          <p:nvPr/>
        </p:nvSpPr>
        <p:spPr>
          <a:xfrm>
            <a:off x="15970250" y="28599130"/>
            <a:ext cx="10701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altLang="en-US" sz="28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3) Integrate the result R[0] with insertion, deletion and substitution status vectors. Deactivate 128b portion of R[0]...R[d] if the respective </a:t>
            </a:r>
            <a:r>
              <a:rPr lang="x-none" altLang="en-US" sz="2800" b="1" i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t</a:t>
            </a:r>
            <a:r>
              <a:rPr lang="x-none" altLang="en-US" sz="28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ends. Then, perform checking operations on the portion.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BCF783E-B382-8742-AC7E-7FF7A9103ED0}"/>
              </a:ext>
            </a:extLst>
          </p:cNvPr>
          <p:cNvGrpSpPr/>
          <p:nvPr/>
        </p:nvGrpSpPr>
        <p:grpSpPr>
          <a:xfrm>
            <a:off x="17306409" y="30261275"/>
            <a:ext cx="8829992" cy="3401482"/>
            <a:chOff x="16376823" y="30371783"/>
            <a:chExt cx="8829992" cy="3401482"/>
          </a:xfrm>
        </p:grpSpPr>
        <p:cxnSp>
          <p:nvCxnSpPr>
            <p:cNvPr id="136" name="Straight Connector 135"/>
            <p:cNvCxnSpPr/>
            <p:nvPr/>
          </p:nvCxnSpPr>
          <p:spPr>
            <a:xfrm>
              <a:off x="18114183" y="31241325"/>
              <a:ext cx="6102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18114183" y="31597596"/>
              <a:ext cx="6102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18114183" y="32012440"/>
              <a:ext cx="6102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 Box 138"/>
            <p:cNvSpPr txBox="1"/>
            <p:nvPr/>
          </p:nvSpPr>
          <p:spPr>
            <a:xfrm>
              <a:off x="16376823" y="31045678"/>
              <a:ext cx="14947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insertion </a:t>
              </a:r>
            </a:p>
          </p:txBody>
        </p:sp>
        <p:sp>
          <p:nvSpPr>
            <p:cNvPr id="140" name="Text Box 139"/>
            <p:cNvSpPr txBox="1"/>
            <p:nvPr/>
          </p:nvSpPr>
          <p:spPr>
            <a:xfrm>
              <a:off x="16376823" y="31438784"/>
              <a:ext cx="12846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deletion </a:t>
              </a:r>
            </a:p>
          </p:txBody>
        </p:sp>
        <p:sp>
          <p:nvSpPr>
            <p:cNvPr id="141" name="Text Box 140"/>
            <p:cNvSpPr txBox="1"/>
            <p:nvPr/>
          </p:nvSpPr>
          <p:spPr>
            <a:xfrm>
              <a:off x="16404763" y="31830682"/>
              <a:ext cx="1895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substitution </a:t>
              </a:r>
            </a:p>
          </p:txBody>
        </p:sp>
        <p:cxnSp>
          <p:nvCxnSpPr>
            <p:cNvPr id="142" name="Straight Connector 141"/>
            <p:cNvCxnSpPr/>
            <p:nvPr/>
          </p:nvCxnSpPr>
          <p:spPr>
            <a:xfrm flipH="1" flipV="1">
              <a:off x="18724418" y="31241325"/>
              <a:ext cx="11430" cy="76447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18735848" y="31597596"/>
              <a:ext cx="610235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 Box 143"/>
            <p:cNvSpPr txBox="1"/>
            <p:nvPr/>
          </p:nvSpPr>
          <p:spPr>
            <a:xfrm>
              <a:off x="19967748" y="30371783"/>
              <a:ext cx="10242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R[0]</a:t>
              </a:r>
            </a:p>
          </p:txBody>
        </p:sp>
        <p:cxnSp>
          <p:nvCxnSpPr>
            <p:cNvPr id="146" name="Straight Connector 145"/>
            <p:cNvCxnSpPr/>
            <p:nvPr/>
          </p:nvCxnSpPr>
          <p:spPr>
            <a:xfrm flipV="1">
              <a:off x="20314458" y="30806554"/>
              <a:ext cx="0" cy="43477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 Box 146"/>
            <p:cNvSpPr txBox="1"/>
            <p:nvPr/>
          </p:nvSpPr>
          <p:spPr>
            <a:xfrm>
              <a:off x="19451494" y="31409195"/>
              <a:ext cx="53494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altLang="en-US" sz="2400">
                  <a:latin typeface="Calibri" panose="020F0502020204030204" pitchFamily="34" charset="0"/>
                  <a:cs typeface="Calibri" panose="020F0502020204030204" pitchFamily="34" charset="0"/>
                </a:rPr>
                <a:t>R[0] &amp; insertion &amp; deletion &amp; substitution</a:t>
              </a:r>
            </a:p>
          </p:txBody>
        </p:sp>
        <p:cxnSp>
          <p:nvCxnSpPr>
            <p:cNvPr id="148" name="Straight Arrow Connector 147"/>
            <p:cNvCxnSpPr/>
            <p:nvPr/>
          </p:nvCxnSpPr>
          <p:spPr>
            <a:xfrm>
              <a:off x="20301123" y="31856044"/>
              <a:ext cx="13335" cy="7765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ounded Rectangle 148"/>
            <p:cNvSpPr/>
            <p:nvPr/>
          </p:nvSpPr>
          <p:spPr>
            <a:xfrm>
              <a:off x="20424349" y="32036327"/>
              <a:ext cx="4782466" cy="358599"/>
            </a:xfrm>
            <a:prstGeom prst="roundRect">
              <a:avLst/>
            </a:prstGeom>
            <a:solidFill>
              <a:srgbClr val="EFD8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altLang="en-US" sz="2400">
                  <a:solidFill>
                    <a:schemeClr val="tx1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Check LSB of respective portion</a:t>
              </a:r>
              <a:r>
                <a:rPr lang="x-none" altLang="en-US" sz="2400">
                  <a:solidFill>
                    <a:schemeClr val="bg1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18361198" y="32823410"/>
              <a:ext cx="3908425" cy="94985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x-none" altLang="en-US" sz="2400">
                  <a:solidFill>
                    <a:schemeClr val="tx1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If LSB of R[d] is ‘0’, then the edit distance between read and reference segment is </a:t>
              </a:r>
              <a:r>
                <a:rPr lang="x-none" altLang="en-US" sz="2400" i="1">
                  <a:solidFill>
                    <a:schemeClr val="tx1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r>
                <a:rPr lang="x-none" altLang="en-US" sz="2400">
                  <a:solidFill>
                    <a:schemeClr val="tx1"/>
                  </a:solidFill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.</a:t>
              </a:r>
            </a:p>
          </p:txBody>
        </p:sp>
      </p:grpSp>
      <p:sp>
        <p:nvSpPr>
          <p:cNvPr id="73" name="Text Box 2"/>
          <p:cNvSpPr txBox="1"/>
          <p:nvPr/>
        </p:nvSpPr>
        <p:spPr>
          <a:xfrm>
            <a:off x="12549352" y="35231141"/>
            <a:ext cx="88045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perform the tests with read and reference segment pairs with 100bp long each. The total number of tested mappings is 3,000,000. 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3880A5C6-0E2F-F04F-81EB-14BC81CE7A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635" y="17802037"/>
            <a:ext cx="14987139" cy="1619217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4D5AB05D-589E-504B-814C-EE067A7A3C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92" y="37072949"/>
            <a:ext cx="8419208" cy="5730814"/>
          </a:xfrm>
          <a:prstGeom prst="rect">
            <a:avLst/>
          </a:prstGeom>
        </p:spPr>
      </p:pic>
      <p:sp>
        <p:nvSpPr>
          <p:cNvPr id="145" name="TextBox 144">
            <a:extLst>
              <a:ext uri="{FF2B5EF4-FFF2-40B4-BE49-F238E27FC236}">
                <a16:creationId xmlns:a16="http://schemas.microsoft.com/office/drawing/2014/main" id="{AD402691-E5AF-C047-A2CD-3301A926742F}"/>
              </a:ext>
            </a:extLst>
          </p:cNvPr>
          <p:cNvSpPr txBox="1"/>
          <p:nvPr/>
        </p:nvSpPr>
        <p:spPr>
          <a:xfrm>
            <a:off x="12437082" y="34100836"/>
            <a:ext cx="9017907" cy="1095523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Results - SIMD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60754996-F2FD-CD4C-BE44-2EC225FB9756}"/>
              </a:ext>
            </a:extLst>
          </p:cNvPr>
          <p:cNvCxnSpPr>
            <a:cxnSpLocks/>
          </p:cNvCxnSpPr>
          <p:nvPr/>
        </p:nvCxnSpPr>
        <p:spPr>
          <a:xfrm>
            <a:off x="21466155" y="35156435"/>
            <a:ext cx="0" cy="7672247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>
            <a:extLst>
              <a:ext uri="{FF2B5EF4-FFF2-40B4-BE49-F238E27FC236}">
                <a16:creationId xmlns:a16="http://schemas.microsoft.com/office/drawing/2014/main" id="{B6D062CD-3551-AE49-86DF-34E6CAE5CC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98120" y="36679354"/>
            <a:ext cx="8902545" cy="5240692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828F7BBE-AE0D-BD49-8F4C-9ED49FF1325C}"/>
              </a:ext>
            </a:extLst>
          </p:cNvPr>
          <p:cNvSpPr txBox="1"/>
          <p:nvPr/>
        </p:nvSpPr>
        <p:spPr>
          <a:xfrm>
            <a:off x="21540383" y="34128841"/>
            <a:ext cx="8734830" cy="1095523"/>
          </a:xfrm>
          <a:prstGeom prst="roundRect">
            <a:avLst>
              <a:gd name="adj" fmla="val 19023"/>
            </a:avLst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Future Work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1CF2738-E9DA-E540-894C-2FEB52F0C067}"/>
              </a:ext>
            </a:extLst>
          </p:cNvPr>
          <p:cNvSpPr txBox="1"/>
          <p:nvPr/>
        </p:nvSpPr>
        <p:spPr>
          <a:xfrm>
            <a:off x="8518390" y="37569393"/>
            <a:ext cx="35458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the human chromosome 1 as the text and a read with 64bp as the pattern, Bitap-PIM provides 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3.35x end-to-end speedup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over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Edlib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[3], on average.</a:t>
            </a:r>
          </a:p>
        </p:txBody>
      </p:sp>
      <p:sp>
        <p:nvSpPr>
          <p:cNvPr id="78" name="Text Box 77"/>
          <p:cNvSpPr txBox="1"/>
          <p:nvPr/>
        </p:nvSpPr>
        <p:spPr>
          <a:xfrm>
            <a:off x="8207766" y="41958620"/>
            <a:ext cx="13373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altLang="en-US" sz="240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tr-T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x-none" altLang="en-US" sz="240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Šošić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Martin, and Mile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Šikić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“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Edlib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A C/C ++ Library for Fast, Exact Sequence Alignment Using Edit Distance.” Bioinformatics 33.9 (2017): 1394–1395.</a:t>
            </a:r>
          </a:p>
        </p:txBody>
      </p:sp>
      <p:sp>
        <p:nvSpPr>
          <p:cNvPr id="151" name="Text Box 2">
            <a:extLst>
              <a:ext uri="{FF2B5EF4-FFF2-40B4-BE49-F238E27FC236}">
                <a16:creationId xmlns:a16="http://schemas.microsoft.com/office/drawing/2014/main" id="{ACD333A8-3B31-7247-87AF-956096D6442F}"/>
              </a:ext>
            </a:extLst>
          </p:cNvPr>
          <p:cNvSpPr txBox="1"/>
          <p:nvPr/>
        </p:nvSpPr>
        <p:spPr>
          <a:xfrm>
            <a:off x="21628996" y="35224364"/>
            <a:ext cx="845879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Bitap-PIM: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Improving the logic module in the logic layer in order to decrease the number of operations performed within a DRAM cycle.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Providing a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backtracing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extension in order to generate CIGAR strings.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Comparing Bitap-PIM the with state-of-the-art read mappers for both short and long reads.</a:t>
            </a:r>
          </a:p>
          <a:p>
            <a:pPr algn="just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Bitap-SIMD: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Extending the current system to work in offload mode for exploiting 4 MIC devices simultaneously.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Optimizing the expensive adjustment operations (i.e., carry bit operations) to improve the performance of Bitap-SIMD.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1173</Words>
  <Application>Microsoft Macintosh PowerPoint</Application>
  <PresentationFormat>Custom</PresentationFormat>
  <Paragraphs>93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</vt:lpstr>
      <vt:lpstr>Courier New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205</cp:revision>
  <cp:lastPrinted>2018-04-19T22:42:47Z</cp:lastPrinted>
  <dcterms:created xsi:type="dcterms:W3CDTF">2018-04-19T07:01:22Z</dcterms:created>
  <dcterms:modified xsi:type="dcterms:W3CDTF">2018-04-19T22:44:28Z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1033-10.1.0.5707</vt:lpwstr>
  </property>
</Properties>
</file>