
<file path=[Content_Types].xml><?xml version="1.0" encoding="utf-8"?>
<Types xmlns="http://schemas.openxmlformats.org/package/2006/content-types">
  <Default Extension="xml" ContentType="application/xml"/>
  <Default Extension="tiff" ContentType="image/tiff"/>
  <Default Extension="rels" ContentType="application/vnd.openxmlformats-package.relationships+xml"/>
  <Default Extension="xlsx" ContentType="application/vnd.openxmlformats-officedocument.spreadsheetml.sheet"/>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6" d="100"/>
          <a:sy n="46" d="100"/>
        </p:scale>
        <p:origin x="-864" y="-104"/>
      </p:cViewPr>
      <p:guideLst>
        <p:guide orient="horz" pos="4320"/>
        <p:guide pos="7680"/>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42217"/>
          <c:y val="0.101745"/>
          <c:w val="0.830043"/>
          <c:h val="0.714558"/>
        </c:manualLayout>
      </c:layout>
      <c:barChart>
        <c:barDir val="col"/>
        <c:grouping val="stacked"/>
        <c:varyColors val="0"/>
        <c:ser>
          <c:idx val="0"/>
          <c:order val="0"/>
          <c:tx>
            <c:strRef>
              <c:f>Sheet1!$B$1</c:f>
              <c:strCache>
                <c:ptCount val="1"/>
                <c:pt idx="0">
                  <c:v>Hit</c:v>
                </c:pt>
              </c:strCache>
            </c:strRef>
          </c:tx>
          <c:spPr>
            <a:solidFill>
              <a:schemeClr val="accent1"/>
            </a:solidFill>
            <a:ln w="12700" cap="flat">
              <a:noFill/>
              <a:miter lim="400000"/>
            </a:ln>
            <a:effectLst/>
          </c:spPr>
          <c:invertIfNegative val="0"/>
          <c:cat>
            <c:strRef>
              <c:f>Sheet1!$A$2:$A$6</c:f>
              <c:strCache>
                <c:ptCount val="5"/>
                <c:pt idx="0">
                  <c:v>Unison  Cache</c:v>
                </c:pt>
                <c:pt idx="1">
                  <c:v>Alloy  Cache</c:v>
                </c:pt>
                <c:pt idx="2">
                  <c:v>BEAR</c:v>
                </c:pt>
                <c:pt idx="3">
                  <c:v>Tagless </c:v>
                </c:pt>
                <c:pt idx="4">
                  <c:v> </c:v>
                </c:pt>
              </c:strCache>
            </c:strRef>
          </c:cat>
          <c:val>
            <c:numRef>
              <c:f>Sheet1!$B$2:$B$6</c:f>
              <c:numCache>
                <c:formatCode>General</c:formatCode>
                <c:ptCount val="4"/>
                <c:pt idx="0">
                  <c:v>2.035715</c:v>
                </c:pt>
                <c:pt idx="1">
                  <c:v>1.466323</c:v>
                </c:pt>
                <c:pt idx="2">
                  <c:v>1.436736</c:v>
                </c:pt>
                <c:pt idx="3">
                  <c:v>2.014076</c:v>
                </c:pt>
              </c:numCache>
            </c:numRef>
          </c:val>
        </c:ser>
        <c:ser>
          <c:idx val="1"/>
          <c:order val="1"/>
          <c:tx>
            <c:strRef>
              <c:f>Sheet1!$C$1</c:f>
              <c:strCache>
                <c:ptCount val="1"/>
                <c:pt idx="0">
                  <c:v>Metadata</c:v>
                </c:pt>
              </c:strCache>
            </c:strRef>
          </c:tx>
          <c:spPr>
            <a:solidFill>
              <a:schemeClr val="accent3"/>
            </a:solidFill>
            <a:ln w="12700" cap="flat">
              <a:noFill/>
              <a:miter lim="400000"/>
            </a:ln>
            <a:effectLst/>
          </c:spPr>
          <c:invertIfNegative val="0"/>
          <c:cat>
            <c:strRef>
              <c:f>Sheet1!$A$2:$A$6</c:f>
              <c:strCache>
                <c:ptCount val="5"/>
                <c:pt idx="0">
                  <c:v>Unison  Cache</c:v>
                </c:pt>
                <c:pt idx="1">
                  <c:v>Alloy  Cache</c:v>
                </c:pt>
                <c:pt idx="2">
                  <c:v>BEAR</c:v>
                </c:pt>
                <c:pt idx="3">
                  <c:v>Tagless </c:v>
                </c:pt>
                <c:pt idx="4">
                  <c:v> </c:v>
                </c:pt>
              </c:strCache>
            </c:strRef>
          </c:cat>
          <c:val>
            <c:numRef>
              <c:f>Sheet1!$C$2:$C$6</c:f>
              <c:numCache>
                <c:formatCode>General</c:formatCode>
                <c:ptCount val="4"/>
                <c:pt idx="0">
                  <c:v>2.148852</c:v>
                </c:pt>
                <c:pt idx="1">
                  <c:v>1.535849</c:v>
                </c:pt>
                <c:pt idx="2">
                  <c:v>1.35625</c:v>
                </c:pt>
                <c:pt idx="3">
                  <c:v>0.0</c:v>
                </c:pt>
              </c:numCache>
            </c:numRef>
          </c:val>
        </c:ser>
        <c:dLbls>
          <c:showLegendKey val="0"/>
          <c:showVal val="0"/>
          <c:showCatName val="0"/>
          <c:showSerName val="0"/>
          <c:showPercent val="0"/>
          <c:showBubbleSize val="0"/>
        </c:dLbls>
        <c:gapWidth val="40"/>
        <c:overlap val="100"/>
        <c:axId val="-2108218136"/>
        <c:axId val="-2108424120"/>
      </c:barChart>
      <c:catAx>
        <c:axId val="-210821813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4000" b="0" i="0" u="none" strike="noStrike">
                <a:solidFill>
                  <a:srgbClr val="000000"/>
                </a:solidFill>
                <a:latin typeface="Helvetica Neue"/>
              </a:defRPr>
            </a:pPr>
            <a:endParaRPr lang="en-US"/>
          </a:p>
        </c:txPr>
        <c:crossAx val="-2108424120"/>
        <c:crosses val="autoZero"/>
        <c:auto val="1"/>
        <c:lblAlgn val="ctr"/>
        <c:lblOffset val="100"/>
        <c:noMultiLvlLbl val="1"/>
      </c:catAx>
      <c:valAx>
        <c:axId val="-2108424120"/>
        <c:scaling>
          <c:orientation val="minMax"/>
          <c:max val="6.0"/>
          <c:min val="0.0"/>
        </c:scaling>
        <c:delete val="0"/>
        <c:axPos val="l"/>
        <c:majorGridlines>
          <c:spPr>
            <a:ln w="12700" cap="flat">
              <a:solidFill>
                <a:srgbClr val="B8B8B8"/>
              </a:solidFill>
              <a:prstDash val="solid"/>
              <a:miter lim="400000"/>
            </a:ln>
          </c:spPr>
        </c:majorGridlines>
        <c:title>
          <c:tx>
            <c:rich>
              <a:bodyPr rot="-5400000"/>
              <a:lstStyle/>
              <a:p>
                <a:pPr>
                  <a:defRPr sz="4000" b="0" i="0" u="none" strike="noStrike">
                    <a:solidFill>
                      <a:srgbClr val="000000"/>
                    </a:solidFill>
                    <a:latin typeface="Helvetica Neue"/>
                  </a:defRPr>
                </a:pPr>
                <a:r>
                  <a:rPr lang="en-US" sz="4000" b="0" i="0" u="none" strike="noStrike">
                    <a:solidFill>
                      <a:srgbClr val="000000"/>
                    </a:solidFill>
                    <a:latin typeface="Helvetica Neue"/>
                  </a:rPr>
                  <a:t>Bytes per Instruction</a:t>
                </a:r>
              </a:p>
            </c:rich>
          </c:tx>
          <c:layout/>
          <c:overlay val="1"/>
        </c:title>
        <c:numFmt formatCode="General" sourceLinked="0"/>
        <c:majorTickMark val="none"/>
        <c:minorTickMark val="none"/>
        <c:tickLblPos val="nextTo"/>
        <c:spPr>
          <a:ln w="12700" cap="flat">
            <a:noFill/>
            <a:prstDash val="solid"/>
            <a:miter lim="400000"/>
          </a:ln>
        </c:spPr>
        <c:txPr>
          <a:bodyPr rot="0"/>
          <a:lstStyle/>
          <a:p>
            <a:pPr>
              <a:defRPr sz="3200" b="0" i="0" u="none" strike="noStrike">
                <a:solidFill>
                  <a:srgbClr val="000000"/>
                </a:solidFill>
                <a:latin typeface="Helvetica Neue"/>
              </a:defRPr>
            </a:pPr>
            <a:endParaRPr lang="en-US"/>
          </a:p>
        </c:txPr>
        <c:crossAx val="-2108218136"/>
        <c:crosses val="autoZero"/>
        <c:crossBetween val="between"/>
        <c:majorUnit val="1.5"/>
        <c:minorUnit val="0.75"/>
      </c:valAx>
      <c:spPr>
        <a:noFill/>
        <a:ln w="12700" cap="flat">
          <a:noFill/>
          <a:miter lim="400000"/>
        </a:ln>
        <a:effectLst/>
      </c:spPr>
    </c:plotArea>
    <c:legend>
      <c:legendPos val="t"/>
      <c:layout>
        <c:manualLayout>
          <c:xMode val="edge"/>
          <c:yMode val="edge"/>
          <c:x val="0.114477"/>
          <c:y val="0.0"/>
          <c:w val="0.885523"/>
          <c:h val="0.0937842"/>
        </c:manualLayout>
      </c:layout>
      <c:overlay val="1"/>
      <c:spPr>
        <a:noFill/>
        <a:ln w="12700" cap="flat">
          <a:noFill/>
          <a:miter lim="400000"/>
        </a:ln>
        <a:effectLst/>
      </c:spPr>
      <c:txPr>
        <a:bodyPr rot="0"/>
        <a:lstStyle/>
        <a:p>
          <a:pPr>
            <a:defRPr sz="4000" b="0" i="0" u="none" strike="noStrike">
              <a:solidFill>
                <a:srgbClr val="000000"/>
              </a:solidFill>
              <a:latin typeface="Helvetica Neue"/>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42217"/>
          <c:y val="0.101745"/>
          <c:w val="0.830043"/>
          <c:h val="0.714558"/>
        </c:manualLayout>
      </c:layout>
      <c:barChart>
        <c:barDir val="col"/>
        <c:grouping val="stacked"/>
        <c:varyColors val="0"/>
        <c:ser>
          <c:idx val="0"/>
          <c:order val="0"/>
          <c:tx>
            <c:strRef>
              <c:f>Sheet1!$B$1</c:f>
              <c:strCache>
                <c:ptCount val="1"/>
                <c:pt idx="0">
                  <c:v>Hit</c:v>
                </c:pt>
              </c:strCache>
            </c:strRef>
          </c:tx>
          <c:spPr>
            <a:solidFill>
              <a:schemeClr val="accent1"/>
            </a:solidFill>
            <a:ln w="12700" cap="flat">
              <a:noFill/>
              <a:miter lim="400000"/>
            </a:ln>
            <a:effectLst/>
          </c:spPr>
          <c:invertIfNegative val="0"/>
          <c:cat>
            <c:strRef>
              <c:f>Sheet1!$A$2:$A$6</c:f>
              <c:strCache>
                <c:ptCount val="5"/>
                <c:pt idx="0">
                  <c:v>Unison  Cache</c:v>
                </c:pt>
                <c:pt idx="1">
                  <c:v>Alloy  Cache</c:v>
                </c:pt>
                <c:pt idx="2">
                  <c:v>BEAR</c:v>
                </c:pt>
                <c:pt idx="3">
                  <c:v>Tagless </c:v>
                </c:pt>
                <c:pt idx="4">
                  <c:v> </c:v>
                </c:pt>
              </c:strCache>
            </c:strRef>
          </c:cat>
          <c:val>
            <c:numRef>
              <c:f>Sheet1!$B$2:$B$6</c:f>
              <c:numCache>
                <c:formatCode>General</c:formatCode>
                <c:ptCount val="4"/>
                <c:pt idx="0">
                  <c:v>2.035715</c:v>
                </c:pt>
                <c:pt idx="1">
                  <c:v>1.466323</c:v>
                </c:pt>
                <c:pt idx="2">
                  <c:v>1.436736</c:v>
                </c:pt>
                <c:pt idx="3">
                  <c:v>2.014076</c:v>
                </c:pt>
              </c:numCache>
            </c:numRef>
          </c:val>
        </c:ser>
        <c:ser>
          <c:idx val="1"/>
          <c:order val="1"/>
          <c:tx>
            <c:strRef>
              <c:f>Sheet1!$C$1</c:f>
              <c:strCache>
                <c:ptCount val="1"/>
                <c:pt idx="0">
                  <c:v>Metadata</c:v>
                </c:pt>
              </c:strCache>
            </c:strRef>
          </c:tx>
          <c:spPr>
            <a:solidFill>
              <a:schemeClr val="accent3"/>
            </a:solidFill>
            <a:ln w="12700" cap="flat">
              <a:noFill/>
              <a:miter lim="400000"/>
            </a:ln>
            <a:effectLst/>
          </c:spPr>
          <c:invertIfNegative val="0"/>
          <c:cat>
            <c:strRef>
              <c:f>Sheet1!$A$2:$A$6</c:f>
              <c:strCache>
                <c:ptCount val="5"/>
                <c:pt idx="0">
                  <c:v>Unison  Cache</c:v>
                </c:pt>
                <c:pt idx="1">
                  <c:v>Alloy  Cache</c:v>
                </c:pt>
                <c:pt idx="2">
                  <c:v>BEAR</c:v>
                </c:pt>
                <c:pt idx="3">
                  <c:v>Tagless </c:v>
                </c:pt>
                <c:pt idx="4">
                  <c:v> </c:v>
                </c:pt>
              </c:strCache>
            </c:strRef>
          </c:cat>
          <c:val>
            <c:numRef>
              <c:f>Sheet1!$C$2:$C$6</c:f>
              <c:numCache>
                <c:formatCode>General</c:formatCode>
                <c:ptCount val="4"/>
                <c:pt idx="0">
                  <c:v>2.148852</c:v>
                </c:pt>
                <c:pt idx="1">
                  <c:v>1.535849</c:v>
                </c:pt>
                <c:pt idx="2">
                  <c:v>1.35625</c:v>
                </c:pt>
                <c:pt idx="3">
                  <c:v>0.0</c:v>
                </c:pt>
              </c:numCache>
            </c:numRef>
          </c:val>
        </c:ser>
        <c:ser>
          <c:idx val="2"/>
          <c:order val="2"/>
          <c:tx>
            <c:strRef>
              <c:f>Sheet1!$D$1</c:f>
              <c:strCache>
                <c:ptCount val="1"/>
                <c:pt idx="0">
                  <c:v>Replacement</c:v>
                </c:pt>
              </c:strCache>
            </c:strRef>
          </c:tx>
          <c:spPr>
            <a:solidFill>
              <a:schemeClr val="accent4">
                <a:hueOff val="-461056"/>
                <a:satOff val="4338"/>
                <a:lumOff val="-10225"/>
              </a:schemeClr>
            </a:solidFill>
            <a:ln w="12700" cap="flat">
              <a:noFill/>
              <a:miter lim="400000"/>
            </a:ln>
            <a:effectLst/>
          </c:spPr>
          <c:invertIfNegative val="0"/>
          <c:cat>
            <c:strRef>
              <c:f>Sheet1!$A$2:$A$6</c:f>
              <c:strCache>
                <c:ptCount val="5"/>
                <c:pt idx="0">
                  <c:v>Unison  Cache</c:v>
                </c:pt>
                <c:pt idx="1">
                  <c:v>Alloy  Cache</c:v>
                </c:pt>
                <c:pt idx="2">
                  <c:v>BEAR</c:v>
                </c:pt>
                <c:pt idx="3">
                  <c:v>Tagless </c:v>
                </c:pt>
                <c:pt idx="4">
                  <c:v> </c:v>
                </c:pt>
              </c:strCache>
            </c:strRef>
          </c:cat>
          <c:val>
            <c:numRef>
              <c:f>Sheet1!$D$2:$D$6</c:f>
              <c:numCache>
                <c:formatCode>General</c:formatCode>
                <c:ptCount val="4"/>
                <c:pt idx="0">
                  <c:v>0.992967</c:v>
                </c:pt>
                <c:pt idx="1">
                  <c:v>0.633073</c:v>
                </c:pt>
                <c:pt idx="2">
                  <c:v>0.117228</c:v>
                </c:pt>
                <c:pt idx="3">
                  <c:v>0.992167</c:v>
                </c:pt>
              </c:numCache>
            </c:numRef>
          </c:val>
        </c:ser>
        <c:dLbls>
          <c:showLegendKey val="0"/>
          <c:showVal val="0"/>
          <c:showCatName val="0"/>
          <c:showSerName val="0"/>
          <c:showPercent val="0"/>
          <c:showBubbleSize val="0"/>
        </c:dLbls>
        <c:gapWidth val="40"/>
        <c:overlap val="100"/>
        <c:axId val="-2112789608"/>
        <c:axId val="-2108184344"/>
      </c:barChart>
      <c:catAx>
        <c:axId val="-211278960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4000" b="0" i="0" u="none" strike="noStrike">
                <a:solidFill>
                  <a:srgbClr val="000000"/>
                </a:solidFill>
                <a:latin typeface="Helvetica Neue"/>
              </a:defRPr>
            </a:pPr>
            <a:endParaRPr lang="en-US"/>
          </a:p>
        </c:txPr>
        <c:crossAx val="-2108184344"/>
        <c:crosses val="autoZero"/>
        <c:auto val="1"/>
        <c:lblAlgn val="ctr"/>
        <c:lblOffset val="100"/>
        <c:noMultiLvlLbl val="1"/>
      </c:catAx>
      <c:valAx>
        <c:axId val="-2108184344"/>
        <c:scaling>
          <c:orientation val="minMax"/>
        </c:scaling>
        <c:delete val="0"/>
        <c:axPos val="l"/>
        <c:majorGridlines>
          <c:spPr>
            <a:ln w="12700" cap="flat">
              <a:solidFill>
                <a:srgbClr val="B8B8B8"/>
              </a:solidFill>
              <a:prstDash val="solid"/>
              <a:miter lim="400000"/>
            </a:ln>
          </c:spPr>
        </c:majorGridlines>
        <c:title>
          <c:tx>
            <c:rich>
              <a:bodyPr rot="-5400000"/>
              <a:lstStyle/>
              <a:p>
                <a:pPr>
                  <a:defRPr sz="4000" b="0" i="0" u="none" strike="noStrike">
                    <a:solidFill>
                      <a:srgbClr val="000000"/>
                    </a:solidFill>
                    <a:latin typeface="Helvetica Neue"/>
                  </a:defRPr>
                </a:pPr>
                <a:r>
                  <a:rPr lang="en-US" sz="4000" b="0" i="0" u="none" strike="noStrike">
                    <a:solidFill>
                      <a:srgbClr val="000000"/>
                    </a:solidFill>
                    <a:latin typeface="Helvetica Neue"/>
                  </a:rPr>
                  <a:t>Bytes per Instruction</a:t>
                </a:r>
              </a:p>
            </c:rich>
          </c:tx>
          <c:layout/>
          <c:overlay val="1"/>
        </c:title>
        <c:numFmt formatCode="General" sourceLinked="0"/>
        <c:majorTickMark val="none"/>
        <c:minorTickMark val="none"/>
        <c:tickLblPos val="nextTo"/>
        <c:spPr>
          <a:ln w="12700" cap="flat">
            <a:noFill/>
            <a:prstDash val="solid"/>
            <a:miter lim="400000"/>
          </a:ln>
        </c:spPr>
        <c:txPr>
          <a:bodyPr rot="0"/>
          <a:lstStyle/>
          <a:p>
            <a:pPr>
              <a:defRPr sz="3200" b="0" i="0" u="none" strike="noStrike">
                <a:solidFill>
                  <a:srgbClr val="000000"/>
                </a:solidFill>
                <a:latin typeface="Helvetica Neue"/>
              </a:defRPr>
            </a:pPr>
            <a:endParaRPr lang="en-US"/>
          </a:p>
        </c:txPr>
        <c:crossAx val="-2112789608"/>
        <c:crosses val="autoZero"/>
        <c:crossBetween val="between"/>
        <c:majorUnit val="1.5"/>
        <c:minorUnit val="0.75"/>
      </c:valAx>
      <c:spPr>
        <a:noFill/>
        <a:ln w="12700" cap="flat">
          <a:noFill/>
          <a:miter lim="400000"/>
        </a:ln>
        <a:effectLst/>
      </c:spPr>
    </c:plotArea>
    <c:legend>
      <c:legendPos val="t"/>
      <c:layout>
        <c:manualLayout>
          <c:xMode val="edge"/>
          <c:yMode val="edge"/>
          <c:x val="0.114477"/>
          <c:y val="0.0"/>
          <c:w val="0.885523"/>
          <c:h val="0.0937842"/>
        </c:manualLayout>
      </c:layout>
      <c:overlay val="1"/>
      <c:spPr>
        <a:noFill/>
        <a:ln w="12700" cap="flat">
          <a:noFill/>
          <a:miter lim="400000"/>
        </a:ln>
        <a:effectLst/>
      </c:spPr>
      <c:txPr>
        <a:bodyPr rot="0"/>
        <a:lstStyle/>
        <a:p>
          <a:pPr>
            <a:defRPr sz="4000" b="0" i="0" u="none" strike="noStrike">
              <a:solidFill>
                <a:srgbClr val="000000"/>
              </a:solidFill>
              <a:latin typeface="Helvetica Neue"/>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42217"/>
          <c:y val="0.101745"/>
          <c:w val="0.830043"/>
          <c:h val="0.714558"/>
        </c:manualLayout>
      </c:layout>
      <c:barChart>
        <c:barDir val="col"/>
        <c:grouping val="stacked"/>
        <c:varyColors val="0"/>
        <c:ser>
          <c:idx val="0"/>
          <c:order val="0"/>
          <c:tx>
            <c:strRef>
              <c:f>Sheet1!$B$1</c:f>
              <c:strCache>
                <c:ptCount val="1"/>
                <c:pt idx="0">
                  <c:v>Hit</c:v>
                </c:pt>
              </c:strCache>
            </c:strRef>
          </c:tx>
          <c:spPr>
            <a:solidFill>
              <a:schemeClr val="accent1"/>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Sheet1!$B$2:$B$6</c:f>
              <c:numCache>
                <c:formatCode>General</c:formatCode>
                <c:ptCount val="5"/>
                <c:pt idx="0">
                  <c:v>2.035715</c:v>
                </c:pt>
                <c:pt idx="1">
                  <c:v>1.466323</c:v>
                </c:pt>
                <c:pt idx="2">
                  <c:v>1.436736</c:v>
                </c:pt>
                <c:pt idx="3">
                  <c:v>2.014076</c:v>
                </c:pt>
                <c:pt idx="4">
                  <c:v>1.573389</c:v>
                </c:pt>
              </c:numCache>
            </c:numRef>
          </c:val>
        </c:ser>
        <c:ser>
          <c:idx val="1"/>
          <c:order val="1"/>
          <c:tx>
            <c:strRef>
              <c:f>Sheet1!$C$1</c:f>
              <c:strCache>
                <c:ptCount val="1"/>
                <c:pt idx="0">
                  <c:v>Metadata</c:v>
                </c:pt>
              </c:strCache>
            </c:strRef>
          </c:tx>
          <c:spPr>
            <a:solidFill>
              <a:schemeClr val="accent3"/>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Sheet1!$C$2:$C$6</c:f>
              <c:numCache>
                <c:formatCode>General</c:formatCode>
                <c:ptCount val="5"/>
                <c:pt idx="0">
                  <c:v>2.148852</c:v>
                </c:pt>
                <c:pt idx="1">
                  <c:v>1.535849</c:v>
                </c:pt>
                <c:pt idx="2">
                  <c:v>1.35625</c:v>
                </c:pt>
                <c:pt idx="3">
                  <c:v>0.0</c:v>
                </c:pt>
                <c:pt idx="4">
                  <c:v>0.250986</c:v>
                </c:pt>
              </c:numCache>
            </c:numRef>
          </c:val>
        </c:ser>
        <c:ser>
          <c:idx val="2"/>
          <c:order val="2"/>
          <c:tx>
            <c:strRef>
              <c:f>Sheet1!$D$1</c:f>
              <c:strCache>
                <c:ptCount val="1"/>
                <c:pt idx="0">
                  <c:v>Replacement</c:v>
                </c:pt>
              </c:strCache>
            </c:strRef>
          </c:tx>
          <c:spPr>
            <a:solidFill>
              <a:schemeClr val="accent4">
                <a:hueOff val="-461056"/>
                <a:satOff val="4338"/>
                <a:lumOff val="-10225"/>
              </a:schemeClr>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Sheet1!$D$2:$D$6</c:f>
              <c:numCache>
                <c:formatCode>General</c:formatCode>
                <c:ptCount val="5"/>
                <c:pt idx="0">
                  <c:v>0.992967</c:v>
                </c:pt>
                <c:pt idx="1">
                  <c:v>0.633073</c:v>
                </c:pt>
                <c:pt idx="2">
                  <c:v>0.117228</c:v>
                </c:pt>
                <c:pt idx="3">
                  <c:v>0.992167</c:v>
                </c:pt>
                <c:pt idx="4">
                  <c:v>0.066331</c:v>
                </c:pt>
              </c:numCache>
            </c:numRef>
          </c:val>
        </c:ser>
        <c:dLbls>
          <c:showLegendKey val="0"/>
          <c:showVal val="0"/>
          <c:showCatName val="0"/>
          <c:showSerName val="0"/>
          <c:showPercent val="0"/>
          <c:showBubbleSize val="0"/>
        </c:dLbls>
        <c:gapWidth val="40"/>
        <c:overlap val="100"/>
        <c:axId val="-2112747416"/>
        <c:axId val="-2112769096"/>
      </c:barChart>
      <c:catAx>
        <c:axId val="-211274741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4000" b="0" i="0" u="none" strike="noStrike">
                <a:solidFill>
                  <a:srgbClr val="000000"/>
                </a:solidFill>
                <a:latin typeface="Helvetica Neue"/>
              </a:defRPr>
            </a:pPr>
            <a:endParaRPr lang="en-US"/>
          </a:p>
        </c:txPr>
        <c:crossAx val="-2112769096"/>
        <c:crosses val="autoZero"/>
        <c:auto val="1"/>
        <c:lblAlgn val="ctr"/>
        <c:lblOffset val="100"/>
        <c:noMultiLvlLbl val="1"/>
      </c:catAx>
      <c:valAx>
        <c:axId val="-2112769096"/>
        <c:scaling>
          <c:orientation val="minMax"/>
        </c:scaling>
        <c:delete val="0"/>
        <c:axPos val="l"/>
        <c:majorGridlines>
          <c:spPr>
            <a:ln w="12700" cap="flat">
              <a:solidFill>
                <a:srgbClr val="B8B8B8"/>
              </a:solidFill>
              <a:prstDash val="solid"/>
              <a:miter lim="400000"/>
            </a:ln>
          </c:spPr>
        </c:majorGridlines>
        <c:title>
          <c:tx>
            <c:rich>
              <a:bodyPr rot="-5400000"/>
              <a:lstStyle/>
              <a:p>
                <a:pPr>
                  <a:defRPr sz="4000" b="0" i="0" u="none" strike="noStrike">
                    <a:solidFill>
                      <a:srgbClr val="000000"/>
                    </a:solidFill>
                    <a:latin typeface="Helvetica Neue"/>
                  </a:defRPr>
                </a:pPr>
                <a:r>
                  <a:rPr lang="en-US" sz="4000" b="0" i="0" u="none" strike="noStrike">
                    <a:solidFill>
                      <a:srgbClr val="000000"/>
                    </a:solidFill>
                    <a:latin typeface="Helvetica Neue"/>
                  </a:rPr>
                  <a:t>Bytes per Instruction</a:t>
                </a:r>
              </a:p>
            </c:rich>
          </c:tx>
          <c:layout/>
          <c:overlay val="1"/>
        </c:title>
        <c:numFmt formatCode="General" sourceLinked="0"/>
        <c:majorTickMark val="none"/>
        <c:minorTickMark val="none"/>
        <c:tickLblPos val="nextTo"/>
        <c:spPr>
          <a:ln w="12700" cap="flat">
            <a:noFill/>
            <a:prstDash val="solid"/>
            <a:miter lim="400000"/>
          </a:ln>
        </c:spPr>
        <c:txPr>
          <a:bodyPr rot="0"/>
          <a:lstStyle/>
          <a:p>
            <a:pPr>
              <a:defRPr sz="3200" b="0" i="0" u="none" strike="noStrike">
                <a:solidFill>
                  <a:srgbClr val="000000"/>
                </a:solidFill>
                <a:latin typeface="Helvetica Neue"/>
              </a:defRPr>
            </a:pPr>
            <a:endParaRPr lang="en-US"/>
          </a:p>
        </c:txPr>
        <c:crossAx val="-2112747416"/>
        <c:crosses val="autoZero"/>
        <c:crossBetween val="between"/>
        <c:majorUnit val="1.5"/>
        <c:minorUnit val="0.75"/>
      </c:valAx>
      <c:spPr>
        <a:noFill/>
        <a:ln w="12700" cap="flat">
          <a:noFill/>
          <a:miter lim="400000"/>
        </a:ln>
        <a:effectLst/>
      </c:spPr>
    </c:plotArea>
    <c:legend>
      <c:legendPos val="t"/>
      <c:layout>
        <c:manualLayout>
          <c:xMode val="edge"/>
          <c:yMode val="edge"/>
          <c:x val="0.114477"/>
          <c:y val="0.0"/>
          <c:w val="0.885523"/>
          <c:h val="0.0937842"/>
        </c:manualLayout>
      </c:layout>
      <c:overlay val="1"/>
      <c:spPr>
        <a:noFill/>
        <a:ln w="12700" cap="flat">
          <a:noFill/>
          <a:miter lim="400000"/>
        </a:ln>
        <a:effectLst/>
      </c:spPr>
      <c:txPr>
        <a:bodyPr rot="0"/>
        <a:lstStyle/>
        <a:p>
          <a:pPr>
            <a:defRPr sz="4000" b="0" i="0" u="none" strike="noStrike">
              <a:solidFill>
                <a:srgbClr val="000000"/>
              </a:solidFill>
              <a:latin typeface="Helvetica Neue"/>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42217"/>
          <c:y val="0.101745"/>
          <c:w val="0.830043"/>
          <c:h val="0.714558"/>
        </c:manualLayout>
      </c:layout>
      <c:barChart>
        <c:barDir val="col"/>
        <c:grouping val="stacked"/>
        <c:varyColors val="0"/>
        <c:ser>
          <c:idx val="0"/>
          <c:order val="0"/>
          <c:tx>
            <c:strRef>
              <c:f>Sheet1!$B$1</c:f>
              <c:strCache>
                <c:ptCount val="1"/>
                <c:pt idx="0">
                  <c:v>Hit</c:v>
                </c:pt>
              </c:strCache>
            </c:strRef>
          </c:tx>
          <c:spPr>
            <a:solidFill>
              <a:schemeClr val="accent1"/>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Sheet1!$B$2:$B$6</c:f>
              <c:numCache>
                <c:formatCode>General</c:formatCode>
                <c:ptCount val="5"/>
                <c:pt idx="0">
                  <c:v>2.035715</c:v>
                </c:pt>
                <c:pt idx="1">
                  <c:v>1.466323</c:v>
                </c:pt>
                <c:pt idx="2">
                  <c:v>1.436736</c:v>
                </c:pt>
                <c:pt idx="3">
                  <c:v>2.014076</c:v>
                </c:pt>
                <c:pt idx="4">
                  <c:v>1.573389</c:v>
                </c:pt>
              </c:numCache>
            </c:numRef>
          </c:val>
        </c:ser>
        <c:ser>
          <c:idx val="1"/>
          <c:order val="1"/>
          <c:tx>
            <c:strRef>
              <c:f>Sheet1!$C$1</c:f>
              <c:strCache>
                <c:ptCount val="1"/>
                <c:pt idx="0">
                  <c:v>Metadata</c:v>
                </c:pt>
              </c:strCache>
            </c:strRef>
          </c:tx>
          <c:spPr>
            <a:solidFill>
              <a:schemeClr val="accent3"/>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Sheet1!$C$2:$C$6</c:f>
              <c:numCache>
                <c:formatCode>General</c:formatCode>
                <c:ptCount val="5"/>
                <c:pt idx="0">
                  <c:v>2.148852</c:v>
                </c:pt>
                <c:pt idx="1">
                  <c:v>1.535849</c:v>
                </c:pt>
                <c:pt idx="2">
                  <c:v>1.35625</c:v>
                </c:pt>
                <c:pt idx="3">
                  <c:v>0.0</c:v>
                </c:pt>
                <c:pt idx="4">
                  <c:v>0.250986</c:v>
                </c:pt>
              </c:numCache>
            </c:numRef>
          </c:val>
        </c:ser>
        <c:ser>
          <c:idx val="2"/>
          <c:order val="2"/>
          <c:tx>
            <c:strRef>
              <c:f>Sheet1!$D$1</c:f>
              <c:strCache>
                <c:ptCount val="1"/>
                <c:pt idx="0">
                  <c:v>Replacement</c:v>
                </c:pt>
              </c:strCache>
            </c:strRef>
          </c:tx>
          <c:spPr>
            <a:solidFill>
              <a:schemeClr val="accent4">
                <a:hueOff val="-461056"/>
                <a:satOff val="4338"/>
                <a:lumOff val="-10225"/>
              </a:schemeClr>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Sheet1!$D$2:$D$6</c:f>
              <c:numCache>
                <c:formatCode>General</c:formatCode>
                <c:ptCount val="5"/>
                <c:pt idx="0">
                  <c:v>0.992967</c:v>
                </c:pt>
                <c:pt idx="1">
                  <c:v>0.633073</c:v>
                </c:pt>
                <c:pt idx="2">
                  <c:v>0.117228</c:v>
                </c:pt>
                <c:pt idx="3">
                  <c:v>0.992167</c:v>
                </c:pt>
                <c:pt idx="4">
                  <c:v>0.066331</c:v>
                </c:pt>
              </c:numCache>
            </c:numRef>
          </c:val>
        </c:ser>
        <c:dLbls>
          <c:showLegendKey val="0"/>
          <c:showVal val="0"/>
          <c:showCatName val="0"/>
          <c:showSerName val="0"/>
          <c:showPercent val="0"/>
          <c:showBubbleSize val="0"/>
        </c:dLbls>
        <c:gapWidth val="40"/>
        <c:overlap val="100"/>
        <c:axId val="-2003376824"/>
        <c:axId val="-2003373512"/>
      </c:barChart>
      <c:catAx>
        <c:axId val="-200337682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4000" b="0" i="0" u="none" strike="noStrike">
                <a:solidFill>
                  <a:srgbClr val="000000"/>
                </a:solidFill>
                <a:latin typeface="Helvetica Neue"/>
              </a:defRPr>
            </a:pPr>
            <a:endParaRPr lang="en-US"/>
          </a:p>
        </c:txPr>
        <c:crossAx val="-2003373512"/>
        <c:crosses val="autoZero"/>
        <c:auto val="1"/>
        <c:lblAlgn val="ctr"/>
        <c:lblOffset val="100"/>
        <c:noMultiLvlLbl val="1"/>
      </c:catAx>
      <c:valAx>
        <c:axId val="-2003373512"/>
        <c:scaling>
          <c:orientation val="minMax"/>
        </c:scaling>
        <c:delete val="0"/>
        <c:axPos val="l"/>
        <c:majorGridlines>
          <c:spPr>
            <a:ln w="12700" cap="flat">
              <a:solidFill>
                <a:srgbClr val="B8B8B8"/>
              </a:solidFill>
              <a:prstDash val="solid"/>
              <a:miter lim="400000"/>
            </a:ln>
          </c:spPr>
        </c:majorGridlines>
        <c:title>
          <c:tx>
            <c:rich>
              <a:bodyPr rot="-5400000"/>
              <a:lstStyle/>
              <a:p>
                <a:pPr>
                  <a:defRPr sz="4000" b="0" i="0" u="none" strike="noStrike">
                    <a:solidFill>
                      <a:srgbClr val="000000"/>
                    </a:solidFill>
                    <a:latin typeface="Helvetica Neue"/>
                  </a:defRPr>
                </a:pPr>
                <a:r>
                  <a:rPr lang="en-US" sz="4000" b="0" i="0" u="none" strike="noStrike">
                    <a:solidFill>
                      <a:srgbClr val="000000"/>
                    </a:solidFill>
                    <a:latin typeface="Helvetica Neue"/>
                  </a:rPr>
                  <a:t>Bytes per Instruction</a:t>
                </a:r>
              </a:p>
            </c:rich>
          </c:tx>
          <c:layout/>
          <c:overlay val="1"/>
        </c:title>
        <c:numFmt formatCode="General" sourceLinked="0"/>
        <c:majorTickMark val="none"/>
        <c:minorTickMark val="none"/>
        <c:tickLblPos val="nextTo"/>
        <c:spPr>
          <a:ln w="12700" cap="flat">
            <a:noFill/>
            <a:prstDash val="solid"/>
            <a:miter lim="400000"/>
          </a:ln>
        </c:spPr>
        <c:txPr>
          <a:bodyPr rot="0"/>
          <a:lstStyle/>
          <a:p>
            <a:pPr>
              <a:defRPr sz="3200" b="0" i="0" u="none" strike="noStrike">
                <a:solidFill>
                  <a:srgbClr val="000000"/>
                </a:solidFill>
                <a:latin typeface="Helvetica Neue"/>
              </a:defRPr>
            </a:pPr>
            <a:endParaRPr lang="en-US"/>
          </a:p>
        </c:txPr>
        <c:crossAx val="-2003376824"/>
        <c:crosses val="autoZero"/>
        <c:crossBetween val="between"/>
        <c:majorUnit val="1.5"/>
        <c:minorUnit val="0.75"/>
      </c:valAx>
      <c:spPr>
        <a:noFill/>
        <a:ln w="12700" cap="flat">
          <a:noFill/>
          <a:miter lim="400000"/>
        </a:ln>
        <a:effectLst/>
      </c:spPr>
    </c:plotArea>
    <c:legend>
      <c:legendPos val="t"/>
      <c:layout>
        <c:manualLayout>
          <c:xMode val="edge"/>
          <c:yMode val="edge"/>
          <c:x val="0.114477"/>
          <c:y val="0.0"/>
          <c:w val="0.885523"/>
          <c:h val="0.0937842"/>
        </c:manualLayout>
      </c:layout>
      <c:overlay val="1"/>
      <c:spPr>
        <a:noFill/>
        <a:ln w="12700" cap="flat">
          <a:noFill/>
          <a:miter lim="400000"/>
        </a:ln>
        <a:effectLst/>
      </c:spPr>
      <c:txPr>
        <a:bodyPr rot="0"/>
        <a:lstStyle/>
        <a:p>
          <a:pPr>
            <a:defRPr sz="4000" b="0" i="0" u="none" strike="noStrike">
              <a:solidFill>
                <a:srgbClr val="000000"/>
              </a:solidFill>
              <a:latin typeface="Helvetica Neue"/>
            </a:defRPr>
          </a:pPr>
          <a:endParaRPr lang="en-US"/>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41657"/>
          <c:y val="0.0732284"/>
          <c:w val="0.839198"/>
          <c:h val="0.731233"/>
        </c:manualLayout>
      </c:layout>
      <c:barChart>
        <c:barDir val="col"/>
        <c:grouping val="clustered"/>
        <c:varyColors val="0"/>
        <c:ser>
          <c:idx val="0"/>
          <c:order val="0"/>
          <c:tx>
            <c:strRef>
              <c:f>Sheet1!$A$2</c:f>
            </c:strRef>
          </c:tx>
          <c:spPr>
            <a:solidFill>
              <a:schemeClr val="accent4">
                <a:hueOff val="-461056"/>
                <a:satOff val="4338"/>
                <a:lumOff val="-10225"/>
              </a:schemeClr>
            </a:solidFill>
            <a:ln w="12700" cap="flat">
              <a:noFill/>
              <a:miter lim="400000"/>
            </a:ln>
            <a:effectLst/>
          </c:spPr>
          <c:invertIfNegative val="0"/>
          <c:cat>
            <c:strRef>
              <c:f>Sheet1!$B$1:$G$1</c:f>
              <c:strCache>
                <c:ptCount val="6"/>
                <c:pt idx="0">
                  <c:v>Unison 
Cache</c:v>
                </c:pt>
                <c:pt idx="1">
                  <c:v>Alloy 
Cache</c:v>
                </c:pt>
                <c:pt idx="2">
                  <c:v>BEAR</c:v>
                </c:pt>
                <c:pt idx="3">
                  <c:v>Tagless</c:v>
                </c:pt>
                <c:pt idx="4">
                  <c:v>Banshee</c:v>
                </c:pt>
                <c:pt idx="5">
                  <c:v>Cache 
Only</c:v>
                </c:pt>
              </c:strCache>
            </c:strRef>
          </c:cat>
          <c:val>
            <c:numRef>
              <c:f>Sheet1!$B$2:$G$2</c:f>
              <c:numCache>
                <c:formatCode>General</c:formatCode>
                <c:ptCount val="6"/>
                <c:pt idx="0">
                  <c:v>1.08529</c:v>
                </c:pt>
                <c:pt idx="1">
                  <c:v>1.53105</c:v>
                </c:pt>
                <c:pt idx="2">
                  <c:v>1.59483</c:v>
                </c:pt>
                <c:pt idx="3">
                  <c:v>1.45448</c:v>
                </c:pt>
                <c:pt idx="4">
                  <c:v>1.832161</c:v>
                </c:pt>
                <c:pt idx="5">
                  <c:v>2.251459</c:v>
                </c:pt>
              </c:numCache>
            </c:numRef>
          </c:val>
        </c:ser>
        <c:dLbls>
          <c:showLegendKey val="0"/>
          <c:showVal val="0"/>
          <c:showCatName val="0"/>
          <c:showSerName val="0"/>
          <c:showPercent val="0"/>
          <c:showBubbleSize val="0"/>
        </c:dLbls>
        <c:gapWidth val="40"/>
        <c:overlap val="-10"/>
        <c:axId val="-2094482728"/>
        <c:axId val="-2094135176"/>
      </c:barChart>
      <c:catAx>
        <c:axId val="-2094482728"/>
        <c:scaling>
          <c:orientation val="minMax"/>
        </c:scaling>
        <c:delete val="0"/>
        <c:axPos val="b"/>
        <c:numFmt formatCode="0.0" sourceLinked="0"/>
        <c:majorTickMark val="none"/>
        <c:minorTickMark val="none"/>
        <c:tickLblPos val="low"/>
        <c:spPr>
          <a:ln w="12700" cap="flat">
            <a:solidFill>
              <a:srgbClr val="000000"/>
            </a:solidFill>
            <a:prstDash val="solid"/>
            <a:miter lim="400000"/>
          </a:ln>
        </c:spPr>
        <c:txPr>
          <a:bodyPr rot="0"/>
          <a:lstStyle/>
          <a:p>
            <a:pPr>
              <a:defRPr sz="4400" b="0" i="0" u="none" strike="noStrike">
                <a:solidFill>
                  <a:srgbClr val="000000"/>
                </a:solidFill>
                <a:latin typeface="Helvetica Neue"/>
              </a:defRPr>
            </a:pPr>
            <a:endParaRPr lang="en-US"/>
          </a:p>
        </c:txPr>
        <c:crossAx val="-2094135176"/>
        <c:crosses val="autoZero"/>
        <c:auto val="1"/>
        <c:lblAlgn val="ctr"/>
        <c:lblOffset val="100"/>
        <c:noMultiLvlLbl val="1"/>
      </c:catAx>
      <c:valAx>
        <c:axId val="-2094135176"/>
        <c:scaling>
          <c:orientation val="minMax"/>
          <c:max val="2.5"/>
          <c:min val="0.0"/>
        </c:scaling>
        <c:delete val="0"/>
        <c:axPos val="l"/>
        <c:majorGridlines>
          <c:spPr>
            <a:ln w="12700" cap="flat">
              <a:solidFill>
                <a:srgbClr val="B8B8B8"/>
              </a:solidFill>
              <a:prstDash val="solid"/>
              <a:miter lim="400000"/>
            </a:ln>
          </c:spPr>
        </c:majorGridlines>
        <c:title>
          <c:tx>
            <c:rich>
              <a:bodyPr rot="-5400000"/>
              <a:lstStyle/>
              <a:p>
                <a:pPr>
                  <a:defRPr sz="4400" b="0" i="0" u="none" strike="noStrike">
                    <a:solidFill>
                      <a:srgbClr val="000000"/>
                    </a:solidFill>
                    <a:latin typeface="Helvetica Neue"/>
                  </a:defRPr>
                </a:pPr>
                <a:r>
                  <a:rPr lang="en-US" sz="4400" b="0" i="0" u="none" strike="noStrike">
                    <a:solidFill>
                      <a:srgbClr val="000000"/>
                    </a:solidFill>
                    <a:latin typeface="Helvetica Neue"/>
                  </a:rPr>
                  <a:t>Normalized Speedup</a:t>
                </a:r>
              </a:p>
            </c:rich>
          </c:tx>
          <c:layout/>
          <c:overlay val="1"/>
        </c:title>
        <c:numFmt formatCode="0.0" sourceLinked="0"/>
        <c:majorTickMark val="none"/>
        <c:minorTickMark val="none"/>
        <c:tickLblPos val="nextTo"/>
        <c:spPr>
          <a:ln w="12700" cap="flat">
            <a:solidFill>
              <a:srgbClr val="000000"/>
            </a:solidFill>
            <a:prstDash val="solid"/>
            <a:miter lim="400000"/>
          </a:ln>
        </c:spPr>
        <c:txPr>
          <a:bodyPr rot="0"/>
          <a:lstStyle/>
          <a:p>
            <a:pPr>
              <a:defRPr sz="4400" b="0" i="0" u="none" strike="noStrike">
                <a:solidFill>
                  <a:srgbClr val="000000"/>
                </a:solidFill>
                <a:latin typeface="Helvetica Neue"/>
              </a:defRPr>
            </a:pPr>
            <a:endParaRPr lang="en-US"/>
          </a:p>
        </c:txPr>
        <c:crossAx val="-2094482728"/>
        <c:crosses val="autoZero"/>
        <c:crossBetween val="between"/>
        <c:majorUnit val="0.5"/>
        <c:minorUnit val="0.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7269"/>
          <c:y val="0.113248"/>
          <c:w val="0.800239"/>
          <c:h val="0.686691"/>
        </c:manualLayout>
      </c:layout>
      <c:barChart>
        <c:barDir val="col"/>
        <c:grouping val="stacked"/>
        <c:varyColors val="0"/>
        <c:ser>
          <c:idx val="0"/>
          <c:order val="0"/>
          <c:tx>
            <c:strRef>
              <c:f>Sheet1!$B$1</c:f>
              <c:strCache>
                <c:ptCount val="1"/>
                <c:pt idx="0">
                  <c:v>Hit</c:v>
                </c:pt>
              </c:strCache>
            </c:strRef>
          </c:tx>
          <c:spPr>
            <a:solidFill>
              <a:schemeClr val="accent1"/>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Sheet1!$B$2:$B$6</c:f>
              <c:numCache>
                <c:formatCode>General</c:formatCode>
                <c:ptCount val="5"/>
                <c:pt idx="0">
                  <c:v>2.035715</c:v>
                </c:pt>
                <c:pt idx="1">
                  <c:v>1.466323</c:v>
                </c:pt>
                <c:pt idx="2">
                  <c:v>1.436736</c:v>
                </c:pt>
                <c:pt idx="3">
                  <c:v>2.014076</c:v>
                </c:pt>
                <c:pt idx="4">
                  <c:v>1.573389</c:v>
                </c:pt>
              </c:numCache>
            </c:numRef>
          </c:val>
        </c:ser>
        <c:ser>
          <c:idx val="1"/>
          <c:order val="1"/>
          <c:tx>
            <c:strRef>
              <c:f>Sheet1!$C$1</c:f>
              <c:strCache>
                <c:ptCount val="1"/>
                <c:pt idx="0">
                  <c:v>Metadata</c:v>
                </c:pt>
              </c:strCache>
            </c:strRef>
          </c:tx>
          <c:spPr>
            <a:solidFill>
              <a:schemeClr val="accent3"/>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Sheet1!$C$2:$C$6</c:f>
              <c:numCache>
                <c:formatCode>General</c:formatCode>
                <c:ptCount val="5"/>
                <c:pt idx="0">
                  <c:v>2.148852</c:v>
                </c:pt>
                <c:pt idx="1">
                  <c:v>1.535849</c:v>
                </c:pt>
                <c:pt idx="2">
                  <c:v>1.35625</c:v>
                </c:pt>
                <c:pt idx="3">
                  <c:v>0.0</c:v>
                </c:pt>
                <c:pt idx="4">
                  <c:v>0.250986</c:v>
                </c:pt>
              </c:numCache>
            </c:numRef>
          </c:val>
        </c:ser>
        <c:ser>
          <c:idx val="2"/>
          <c:order val="2"/>
          <c:tx>
            <c:strRef>
              <c:f>Sheet1!$D$1</c:f>
              <c:strCache>
                <c:ptCount val="1"/>
                <c:pt idx="0">
                  <c:v>Replacement</c:v>
                </c:pt>
              </c:strCache>
            </c:strRef>
          </c:tx>
          <c:spPr>
            <a:solidFill>
              <a:schemeClr val="accent4">
                <a:hueOff val="-461056"/>
                <a:satOff val="4338"/>
                <a:lumOff val="-10225"/>
              </a:schemeClr>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Sheet1!$D$2:$D$6</c:f>
              <c:numCache>
                <c:formatCode>General</c:formatCode>
                <c:ptCount val="5"/>
                <c:pt idx="0">
                  <c:v>0.992967</c:v>
                </c:pt>
                <c:pt idx="1">
                  <c:v>0.633073</c:v>
                </c:pt>
                <c:pt idx="2">
                  <c:v>0.117228</c:v>
                </c:pt>
                <c:pt idx="3">
                  <c:v>0.992167</c:v>
                </c:pt>
                <c:pt idx="4">
                  <c:v>0.066331</c:v>
                </c:pt>
              </c:numCache>
            </c:numRef>
          </c:val>
        </c:ser>
        <c:dLbls>
          <c:showLegendKey val="0"/>
          <c:showVal val="0"/>
          <c:showCatName val="0"/>
          <c:showSerName val="0"/>
          <c:showPercent val="0"/>
          <c:showBubbleSize val="0"/>
        </c:dLbls>
        <c:gapWidth val="40"/>
        <c:overlap val="100"/>
        <c:axId val="-2003138008"/>
        <c:axId val="-2003134696"/>
      </c:barChart>
      <c:catAx>
        <c:axId val="-2003138008"/>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600" b="0" i="0" u="none" strike="noStrike">
                <a:solidFill>
                  <a:srgbClr val="000000"/>
                </a:solidFill>
                <a:latin typeface="Helvetica Neue"/>
              </a:defRPr>
            </a:pPr>
            <a:endParaRPr lang="en-US"/>
          </a:p>
        </c:txPr>
        <c:crossAx val="-2003134696"/>
        <c:crosses val="autoZero"/>
        <c:auto val="1"/>
        <c:lblAlgn val="ctr"/>
        <c:lblOffset val="100"/>
        <c:noMultiLvlLbl val="1"/>
      </c:catAx>
      <c:valAx>
        <c:axId val="-2003134696"/>
        <c:scaling>
          <c:orientation val="minMax"/>
        </c:scaling>
        <c:delete val="0"/>
        <c:axPos val="l"/>
        <c:majorGridlines>
          <c:spPr>
            <a:ln w="12700" cap="flat">
              <a:solidFill>
                <a:srgbClr val="B8B8B8"/>
              </a:solidFill>
              <a:prstDash val="solid"/>
              <a:miter lim="400000"/>
            </a:ln>
          </c:spPr>
        </c:majorGridlines>
        <c:title>
          <c:tx>
            <c:rich>
              <a:bodyPr rot="-5400000"/>
              <a:lstStyle/>
              <a:p>
                <a:pPr>
                  <a:defRPr sz="4000" b="0" i="0" u="none" strike="noStrike">
                    <a:solidFill>
                      <a:srgbClr val="000000"/>
                    </a:solidFill>
                    <a:latin typeface="Helvetica Neue"/>
                  </a:defRPr>
                </a:pPr>
                <a:r>
                  <a:rPr lang="en-US" sz="4000" b="0" i="0" u="none" strike="noStrike">
                    <a:solidFill>
                      <a:srgbClr val="000000"/>
                    </a:solidFill>
                    <a:latin typeface="Helvetica Neue"/>
                  </a:rPr>
                  <a:t>Bytes per Instruction</a:t>
                </a:r>
              </a:p>
            </c:rich>
          </c:tx>
          <c:layout/>
          <c:overlay val="1"/>
        </c:title>
        <c:numFmt formatCode="General" sourceLinked="0"/>
        <c:majorTickMark val="none"/>
        <c:minorTickMark val="none"/>
        <c:tickLblPos val="nextTo"/>
        <c:spPr>
          <a:ln w="12700" cap="flat">
            <a:noFill/>
            <a:prstDash val="solid"/>
            <a:miter lim="400000"/>
          </a:ln>
        </c:spPr>
        <c:txPr>
          <a:bodyPr rot="0"/>
          <a:lstStyle/>
          <a:p>
            <a:pPr>
              <a:defRPr sz="4000" b="0" i="0" u="none" strike="noStrike">
                <a:solidFill>
                  <a:srgbClr val="000000"/>
                </a:solidFill>
                <a:latin typeface="Helvetica Neue"/>
              </a:defRPr>
            </a:pPr>
            <a:endParaRPr lang="en-US"/>
          </a:p>
        </c:txPr>
        <c:crossAx val="-2003138008"/>
        <c:crosses val="autoZero"/>
        <c:crossBetween val="between"/>
        <c:majorUnit val="1.5"/>
        <c:minorUnit val="0.75"/>
      </c:valAx>
      <c:spPr>
        <a:noFill/>
        <a:ln w="12700" cap="flat">
          <a:noFill/>
          <a:miter lim="400000"/>
        </a:ln>
        <a:effectLst/>
      </c:spPr>
    </c:plotArea>
    <c:legend>
      <c:legendPos val="t"/>
      <c:layout>
        <c:manualLayout>
          <c:xMode val="edge"/>
          <c:yMode val="edge"/>
          <c:x val="0.13582"/>
          <c:y val="0.0"/>
          <c:w val="0.86418"/>
          <c:h val="0.109173"/>
        </c:manualLayout>
      </c:layout>
      <c:overlay val="1"/>
      <c:spPr>
        <a:noFill/>
        <a:ln w="12700" cap="flat">
          <a:noFill/>
          <a:miter lim="400000"/>
        </a:ln>
        <a:effectLst/>
      </c:spPr>
      <c:txPr>
        <a:bodyPr rot="0"/>
        <a:lstStyle/>
        <a:p>
          <a:pPr>
            <a:defRPr sz="4000" b="0" i="0" u="none" strike="noStrike">
              <a:solidFill>
                <a:srgbClr val="000000"/>
              </a:solidFill>
              <a:latin typeface="Helvetica Neue"/>
            </a:defRPr>
          </a:pPr>
          <a:endParaRPr lang="en-US"/>
        </a:p>
      </c:txPr>
    </c:legend>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7269"/>
          <c:y val="0.113248"/>
          <c:w val="0.800239"/>
          <c:h val="0.686691"/>
        </c:manualLayout>
      </c:layout>
      <c:barChart>
        <c:barDir val="col"/>
        <c:grouping val="stacked"/>
        <c:varyColors val="0"/>
        <c:ser>
          <c:idx val="0"/>
          <c:order val="0"/>
          <c:tx>
            <c:strRef>
              <c:f>Sheet1!$B$1</c:f>
              <c:strCache>
                <c:ptCount val="1"/>
                <c:pt idx="0">
                  <c:v>Hit</c:v>
                </c:pt>
              </c:strCache>
            </c:strRef>
          </c:tx>
          <c:spPr>
            <a:solidFill>
              <a:schemeClr val="accent1"/>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Sheet1!$B$2:$B$6</c:f>
              <c:numCache>
                <c:formatCode>General</c:formatCode>
                <c:ptCount val="5"/>
                <c:pt idx="0">
                  <c:v>2.035715</c:v>
                </c:pt>
                <c:pt idx="1">
                  <c:v>1.466323</c:v>
                </c:pt>
                <c:pt idx="2">
                  <c:v>1.436736</c:v>
                </c:pt>
                <c:pt idx="3">
                  <c:v>2.014076</c:v>
                </c:pt>
                <c:pt idx="4">
                  <c:v>1.573389</c:v>
                </c:pt>
              </c:numCache>
            </c:numRef>
          </c:val>
        </c:ser>
        <c:ser>
          <c:idx val="1"/>
          <c:order val="1"/>
          <c:tx>
            <c:strRef>
              <c:f>Sheet1!$C$1</c:f>
              <c:strCache>
                <c:ptCount val="1"/>
                <c:pt idx="0">
                  <c:v>Metadata</c:v>
                </c:pt>
              </c:strCache>
            </c:strRef>
          </c:tx>
          <c:spPr>
            <a:solidFill>
              <a:schemeClr val="accent3"/>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Sheet1!$C$2:$C$6</c:f>
              <c:numCache>
                <c:formatCode>General</c:formatCode>
                <c:ptCount val="5"/>
                <c:pt idx="0">
                  <c:v>2.148852</c:v>
                </c:pt>
                <c:pt idx="1">
                  <c:v>1.535849</c:v>
                </c:pt>
                <c:pt idx="2">
                  <c:v>1.35625</c:v>
                </c:pt>
                <c:pt idx="3">
                  <c:v>0.0</c:v>
                </c:pt>
                <c:pt idx="4">
                  <c:v>0.250986</c:v>
                </c:pt>
              </c:numCache>
            </c:numRef>
          </c:val>
        </c:ser>
        <c:ser>
          <c:idx val="2"/>
          <c:order val="2"/>
          <c:tx>
            <c:strRef>
              <c:f>Sheet1!$D$1</c:f>
              <c:strCache>
                <c:ptCount val="1"/>
                <c:pt idx="0">
                  <c:v>Replacement</c:v>
                </c:pt>
              </c:strCache>
            </c:strRef>
          </c:tx>
          <c:spPr>
            <a:solidFill>
              <a:schemeClr val="accent4">
                <a:hueOff val="-461056"/>
                <a:satOff val="4338"/>
                <a:lumOff val="-10225"/>
              </a:schemeClr>
            </a:solidFill>
            <a:ln w="12700" cap="flat">
              <a:noFill/>
              <a:miter lim="400000"/>
            </a:ln>
            <a:effectLst/>
          </c:spPr>
          <c:invertIfNegative val="0"/>
          <c:cat>
            <c:strRef>
              <c:f>Sheet1!$A$2:$A$6</c:f>
              <c:strCache>
                <c:ptCount val="5"/>
                <c:pt idx="0">
                  <c:v>Unison  Cache</c:v>
                </c:pt>
                <c:pt idx="1">
                  <c:v>Alloy  Cache</c:v>
                </c:pt>
                <c:pt idx="2">
                  <c:v>BEAR</c:v>
                </c:pt>
                <c:pt idx="3">
                  <c:v>Tagless </c:v>
                </c:pt>
                <c:pt idx="4">
                  <c:v>Banshee</c:v>
                </c:pt>
              </c:strCache>
            </c:strRef>
          </c:cat>
          <c:val>
            <c:numRef>
              <c:f>Sheet1!$D$2:$D$6</c:f>
              <c:numCache>
                <c:formatCode>General</c:formatCode>
                <c:ptCount val="5"/>
                <c:pt idx="0">
                  <c:v>0.992967</c:v>
                </c:pt>
                <c:pt idx="1">
                  <c:v>0.633073</c:v>
                </c:pt>
                <c:pt idx="2">
                  <c:v>0.117228</c:v>
                </c:pt>
                <c:pt idx="3">
                  <c:v>0.992167</c:v>
                </c:pt>
                <c:pt idx="4">
                  <c:v>0.066331</c:v>
                </c:pt>
              </c:numCache>
            </c:numRef>
          </c:val>
        </c:ser>
        <c:dLbls>
          <c:showLegendKey val="0"/>
          <c:showVal val="0"/>
          <c:showCatName val="0"/>
          <c:showSerName val="0"/>
          <c:showPercent val="0"/>
          <c:showBubbleSize val="0"/>
        </c:dLbls>
        <c:gapWidth val="40"/>
        <c:overlap val="100"/>
        <c:axId val="-2003064456"/>
        <c:axId val="-2003061112"/>
      </c:barChart>
      <c:catAx>
        <c:axId val="-200306445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3600" b="0" i="0" u="none" strike="noStrike">
                <a:solidFill>
                  <a:srgbClr val="000000"/>
                </a:solidFill>
                <a:latin typeface="Helvetica Neue"/>
              </a:defRPr>
            </a:pPr>
            <a:endParaRPr lang="en-US"/>
          </a:p>
        </c:txPr>
        <c:crossAx val="-2003061112"/>
        <c:crosses val="autoZero"/>
        <c:auto val="1"/>
        <c:lblAlgn val="ctr"/>
        <c:lblOffset val="100"/>
        <c:noMultiLvlLbl val="1"/>
      </c:catAx>
      <c:valAx>
        <c:axId val="-2003061112"/>
        <c:scaling>
          <c:orientation val="minMax"/>
        </c:scaling>
        <c:delete val="0"/>
        <c:axPos val="l"/>
        <c:majorGridlines>
          <c:spPr>
            <a:ln w="12700" cap="flat">
              <a:solidFill>
                <a:srgbClr val="B8B8B8"/>
              </a:solidFill>
              <a:prstDash val="solid"/>
              <a:miter lim="400000"/>
            </a:ln>
          </c:spPr>
        </c:majorGridlines>
        <c:title>
          <c:tx>
            <c:rich>
              <a:bodyPr rot="-5400000"/>
              <a:lstStyle/>
              <a:p>
                <a:pPr>
                  <a:defRPr sz="4000" b="0" i="0" u="none" strike="noStrike">
                    <a:solidFill>
                      <a:srgbClr val="000000"/>
                    </a:solidFill>
                    <a:latin typeface="Helvetica Neue"/>
                  </a:defRPr>
                </a:pPr>
                <a:r>
                  <a:rPr lang="en-US" sz="4000" b="0" i="0" u="none" strike="noStrike">
                    <a:solidFill>
                      <a:srgbClr val="000000"/>
                    </a:solidFill>
                    <a:latin typeface="Helvetica Neue"/>
                  </a:rPr>
                  <a:t>Bytes per Instruction</a:t>
                </a:r>
              </a:p>
            </c:rich>
          </c:tx>
          <c:layout/>
          <c:overlay val="1"/>
        </c:title>
        <c:numFmt formatCode="General" sourceLinked="0"/>
        <c:majorTickMark val="none"/>
        <c:minorTickMark val="none"/>
        <c:tickLblPos val="nextTo"/>
        <c:spPr>
          <a:ln w="12700" cap="flat">
            <a:noFill/>
            <a:prstDash val="solid"/>
            <a:miter lim="400000"/>
          </a:ln>
        </c:spPr>
        <c:txPr>
          <a:bodyPr rot="0"/>
          <a:lstStyle/>
          <a:p>
            <a:pPr>
              <a:defRPr sz="4000" b="0" i="0" u="none" strike="noStrike">
                <a:solidFill>
                  <a:srgbClr val="000000"/>
                </a:solidFill>
                <a:latin typeface="Helvetica Neue"/>
              </a:defRPr>
            </a:pPr>
            <a:endParaRPr lang="en-US"/>
          </a:p>
        </c:txPr>
        <c:crossAx val="-2003064456"/>
        <c:crosses val="autoZero"/>
        <c:crossBetween val="between"/>
        <c:majorUnit val="1.5"/>
        <c:minorUnit val="0.75"/>
      </c:valAx>
      <c:spPr>
        <a:noFill/>
        <a:ln w="12700" cap="flat">
          <a:noFill/>
          <a:miter lim="400000"/>
        </a:ln>
        <a:effectLst/>
      </c:spPr>
    </c:plotArea>
    <c:legend>
      <c:legendPos val="t"/>
      <c:layout>
        <c:manualLayout>
          <c:xMode val="edge"/>
          <c:yMode val="edge"/>
          <c:x val="0.13582"/>
          <c:y val="0.0"/>
          <c:w val="0.86418"/>
          <c:h val="0.109173"/>
        </c:manualLayout>
      </c:layout>
      <c:overlay val="1"/>
      <c:spPr>
        <a:noFill/>
        <a:ln w="12700" cap="flat">
          <a:noFill/>
          <a:miter lim="400000"/>
        </a:ln>
        <a:effectLst/>
      </c:spPr>
      <c:txPr>
        <a:bodyPr rot="0"/>
        <a:lstStyle/>
        <a:p>
          <a:pPr>
            <a:defRPr sz="4000" b="0" i="0" u="none" strike="noStrike">
              <a:solidFill>
                <a:srgbClr val="000000"/>
              </a:solidFill>
              <a:latin typeface="Helvetica Neue"/>
            </a:defRPr>
          </a:pPr>
          <a:endParaRPr lang="en-US"/>
        </a:p>
      </c:txPr>
    </c:legend>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76703"/>
          <c:y val="0.0785427"/>
          <c:w val="0.818297"/>
          <c:h val="0.71357"/>
        </c:manualLayout>
      </c:layout>
      <c:barChart>
        <c:barDir val="col"/>
        <c:grouping val="clustered"/>
        <c:varyColors val="0"/>
        <c:ser>
          <c:idx val="0"/>
          <c:order val="0"/>
          <c:tx>
            <c:strRef>
              <c:f>Sheet1!$B$1</c:f>
            </c:strRef>
          </c:tx>
          <c:spPr>
            <a:solidFill>
              <a:schemeClr val="accent1"/>
            </a:solidFill>
            <a:ln w="12700" cap="flat">
              <a:noFill/>
              <a:miter lim="400000"/>
            </a:ln>
            <a:effectLst/>
          </c:spPr>
          <c:invertIfNegative val="0"/>
          <c:cat>
            <c:strRef>
              <c:f>Sheet1!$A$2:$A$6</c:f>
              <c:strCache>
                <c:ptCount val="5"/>
                <c:pt idx="0">
                  <c:v>Unison
Cache </c:v>
                </c:pt>
                <c:pt idx="1">
                  <c:v>Alloy
Cache</c:v>
                </c:pt>
                <c:pt idx="2">
                  <c:v>BEAR</c:v>
                </c:pt>
                <c:pt idx="3">
                  <c:v>Tagless</c:v>
                </c:pt>
                <c:pt idx="4">
                  <c:v>Banshee </c:v>
                </c:pt>
              </c:strCache>
            </c:strRef>
          </c:cat>
          <c:val>
            <c:numRef>
              <c:f>Sheet1!$B$2:$B$6</c:f>
              <c:numCache>
                <c:formatCode>General</c:formatCode>
                <c:ptCount val="5"/>
                <c:pt idx="0">
                  <c:v>1.066855</c:v>
                </c:pt>
                <c:pt idx="1">
                  <c:v>0.633072</c:v>
                </c:pt>
                <c:pt idx="2">
                  <c:v>0.671664</c:v>
                </c:pt>
                <c:pt idx="3">
                  <c:v>1.027702</c:v>
                </c:pt>
                <c:pt idx="4">
                  <c:v>0.606547</c:v>
                </c:pt>
              </c:numCache>
            </c:numRef>
          </c:val>
        </c:ser>
        <c:dLbls>
          <c:showLegendKey val="0"/>
          <c:showVal val="0"/>
          <c:showCatName val="0"/>
          <c:showSerName val="0"/>
          <c:showPercent val="0"/>
          <c:showBubbleSize val="0"/>
        </c:dLbls>
        <c:gapWidth val="40"/>
        <c:overlap val="-10"/>
        <c:axId val="-2003025944"/>
        <c:axId val="-2003022488"/>
      </c:barChart>
      <c:catAx>
        <c:axId val="-2003025944"/>
        <c:scaling>
          <c:orientation val="minMax"/>
        </c:scaling>
        <c:delete val="0"/>
        <c:axPos val="b"/>
        <c:numFmt formatCode="#,##0" sourceLinked="0"/>
        <c:majorTickMark val="none"/>
        <c:minorTickMark val="none"/>
        <c:tickLblPos val="low"/>
        <c:spPr>
          <a:ln w="12700" cap="flat">
            <a:solidFill>
              <a:srgbClr val="000000"/>
            </a:solidFill>
            <a:prstDash val="solid"/>
            <a:miter lim="400000"/>
          </a:ln>
        </c:spPr>
        <c:txPr>
          <a:bodyPr rot="0"/>
          <a:lstStyle/>
          <a:p>
            <a:pPr>
              <a:defRPr sz="3600" b="0" i="0" u="none" strike="noStrike">
                <a:solidFill>
                  <a:srgbClr val="000000"/>
                </a:solidFill>
                <a:latin typeface="Helvetica Neue"/>
              </a:defRPr>
            </a:pPr>
            <a:endParaRPr lang="en-US"/>
          </a:p>
        </c:txPr>
        <c:crossAx val="-2003022488"/>
        <c:crosses val="autoZero"/>
        <c:auto val="1"/>
        <c:lblAlgn val="ctr"/>
        <c:lblOffset val="100"/>
        <c:noMultiLvlLbl val="1"/>
      </c:catAx>
      <c:valAx>
        <c:axId val="-2003022488"/>
        <c:scaling>
          <c:orientation val="minMax"/>
          <c:max val="1.2"/>
          <c:min val="0.0"/>
        </c:scaling>
        <c:delete val="0"/>
        <c:axPos val="l"/>
        <c:majorGridlines>
          <c:spPr>
            <a:ln w="12700" cap="flat">
              <a:solidFill>
                <a:srgbClr val="B8B8B8"/>
              </a:solidFill>
              <a:prstDash val="solid"/>
              <a:miter lim="400000"/>
            </a:ln>
          </c:spPr>
        </c:majorGridlines>
        <c:title>
          <c:tx>
            <c:rich>
              <a:bodyPr rot="-5400000"/>
              <a:lstStyle/>
              <a:p>
                <a:pPr>
                  <a:defRPr sz="4000" b="0" i="0" u="none" strike="noStrike">
                    <a:solidFill>
                      <a:srgbClr val="000000"/>
                    </a:solidFill>
                    <a:latin typeface="Helvetica Neue"/>
                  </a:defRPr>
                </a:pPr>
                <a:r>
                  <a:rPr lang="en-US" sz="4000" b="0" i="0" u="none" strike="noStrike">
                    <a:solidFill>
                      <a:srgbClr val="000000"/>
                    </a:solidFill>
                    <a:latin typeface="Helvetica Neue"/>
                  </a:rPr>
                  <a:t>Bytes per Instruction</a:t>
                </a:r>
              </a:p>
            </c:rich>
          </c:tx>
          <c:layout/>
          <c:overlay val="1"/>
        </c:title>
        <c:numFmt formatCode="General" sourceLinked="0"/>
        <c:majorTickMark val="none"/>
        <c:minorTickMark val="none"/>
        <c:tickLblPos val="nextTo"/>
        <c:spPr>
          <a:ln w="12700" cap="flat">
            <a:noFill/>
            <a:prstDash val="solid"/>
            <a:miter lim="400000"/>
          </a:ln>
        </c:spPr>
        <c:txPr>
          <a:bodyPr rot="0"/>
          <a:lstStyle/>
          <a:p>
            <a:pPr>
              <a:defRPr sz="4000" b="0" i="0" u="none" strike="noStrike">
                <a:solidFill>
                  <a:srgbClr val="000000"/>
                </a:solidFill>
                <a:latin typeface="Helvetica Neue"/>
              </a:defRPr>
            </a:pPr>
            <a:endParaRPr lang="en-US"/>
          </a:p>
        </c:txPr>
        <c:crossAx val="-2003025944"/>
        <c:crosses val="autoZero"/>
        <c:crossBetween val="between"/>
        <c:majorUnit val="0.4"/>
        <c:minorUnit val="0.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48615"/>
          <c:y val="0.0701315"/>
          <c:w val="0.842235"/>
          <c:h val="0.742818"/>
        </c:manualLayout>
      </c:layout>
      <c:barChart>
        <c:barDir val="col"/>
        <c:grouping val="clustered"/>
        <c:varyColors val="0"/>
        <c:ser>
          <c:idx val="0"/>
          <c:order val="0"/>
          <c:tx>
            <c:strRef>
              <c:f>Sheet1!$B$1</c:f>
            </c:strRef>
          </c:tx>
          <c:spPr>
            <a:solidFill>
              <a:schemeClr val="accent1"/>
            </a:solidFill>
            <a:ln w="12700" cap="flat">
              <a:noFill/>
              <a:miter lim="400000"/>
            </a:ln>
            <a:effectLst/>
          </c:spPr>
          <c:invertIfNegative val="0"/>
          <c:cat>
            <c:strRef>
              <c:f>Sheet1!$A$2:$A$4</c:f>
              <c:strCache>
                <c:ptCount val="3"/>
                <c:pt idx="0">
                  <c:v>Banshee LRU</c:v>
                </c:pt>
                <c:pt idx="1">
                  <c:v>Banshee FBR 
(No Sample)</c:v>
                </c:pt>
                <c:pt idx="2">
                  <c:v>Banshee</c:v>
                </c:pt>
              </c:strCache>
            </c:strRef>
          </c:cat>
          <c:val>
            <c:numRef>
              <c:f>Sheet1!$B$2:$B$4</c:f>
              <c:numCache>
                <c:formatCode>General</c:formatCode>
                <c:ptCount val="3"/>
                <c:pt idx="0">
                  <c:v>0.830783</c:v>
                </c:pt>
                <c:pt idx="1">
                  <c:v>1.312667</c:v>
                </c:pt>
                <c:pt idx="2">
                  <c:v>1.832161</c:v>
                </c:pt>
              </c:numCache>
            </c:numRef>
          </c:val>
        </c:ser>
        <c:dLbls>
          <c:showLegendKey val="0"/>
          <c:showVal val="0"/>
          <c:showCatName val="0"/>
          <c:showSerName val="0"/>
          <c:showPercent val="0"/>
          <c:showBubbleSize val="0"/>
        </c:dLbls>
        <c:gapWidth val="40"/>
        <c:overlap val="-10"/>
        <c:axId val="-2002947832"/>
        <c:axId val="-2002944376"/>
      </c:barChart>
      <c:catAx>
        <c:axId val="-200294783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4000" b="0" i="0" u="none" strike="noStrike">
                <a:solidFill>
                  <a:srgbClr val="000000"/>
                </a:solidFill>
                <a:latin typeface="Helvetica Neue"/>
              </a:defRPr>
            </a:pPr>
            <a:endParaRPr lang="en-US"/>
          </a:p>
        </c:txPr>
        <c:crossAx val="-2002944376"/>
        <c:crosses val="autoZero"/>
        <c:auto val="1"/>
        <c:lblAlgn val="ctr"/>
        <c:lblOffset val="100"/>
        <c:noMultiLvlLbl val="1"/>
      </c:catAx>
      <c:valAx>
        <c:axId val="-2002944376"/>
        <c:scaling>
          <c:orientation val="minMax"/>
        </c:scaling>
        <c:delete val="0"/>
        <c:axPos val="l"/>
        <c:majorGridlines>
          <c:spPr>
            <a:ln w="12700" cap="flat">
              <a:solidFill>
                <a:srgbClr val="B8B8B8"/>
              </a:solidFill>
              <a:prstDash val="solid"/>
              <a:miter lim="400000"/>
            </a:ln>
          </c:spPr>
        </c:majorGridlines>
        <c:title>
          <c:tx>
            <c:rich>
              <a:bodyPr rot="-5400000"/>
              <a:lstStyle/>
              <a:p>
                <a:pPr>
                  <a:defRPr sz="4000" b="0" i="0" u="none" strike="noStrike">
                    <a:solidFill>
                      <a:srgbClr val="000000"/>
                    </a:solidFill>
                    <a:latin typeface="Helvetica Neue"/>
                  </a:defRPr>
                </a:pPr>
                <a:r>
                  <a:rPr lang="en-US" sz="4000" b="0" i="0" u="none" strike="noStrike">
                    <a:solidFill>
                      <a:srgbClr val="000000"/>
                    </a:solidFill>
                    <a:latin typeface="Helvetica Neue"/>
                  </a:rPr>
                  <a:t>Normalized Speedup</a:t>
                </a:r>
              </a:p>
            </c:rich>
          </c:tx>
          <c:layout/>
          <c:overlay val="1"/>
        </c:title>
        <c:numFmt formatCode="General" sourceLinked="0"/>
        <c:majorTickMark val="none"/>
        <c:minorTickMark val="none"/>
        <c:tickLblPos val="nextTo"/>
        <c:spPr>
          <a:ln w="12700" cap="flat">
            <a:noFill/>
            <a:prstDash val="solid"/>
            <a:miter lim="400000"/>
          </a:ln>
        </c:spPr>
        <c:txPr>
          <a:bodyPr rot="0"/>
          <a:lstStyle/>
          <a:p>
            <a:pPr>
              <a:defRPr sz="4000" b="0" i="0" u="none" strike="noStrike">
                <a:solidFill>
                  <a:srgbClr val="000000"/>
                </a:solidFill>
                <a:latin typeface="Helvetica Neue"/>
              </a:defRPr>
            </a:pPr>
            <a:endParaRPr lang="en-US"/>
          </a:p>
        </c:txPr>
        <c:crossAx val="-2002947832"/>
        <c:crosses val="autoZero"/>
        <c:crossBetween val="between"/>
        <c:majorUnit val="0.5"/>
        <c:minorUnit val="0.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1143000" y="685800"/>
            <a:ext cx="4572000" cy="3429000"/>
          </a:xfrm>
          <a:prstGeom prst="rect">
            <a:avLst/>
          </a:prstGeom>
        </p:spPr>
        <p:txBody>
          <a:bodyPr/>
          <a:lstStyle/>
          <a:p>
            <a:endParaRPr/>
          </a:p>
        </p:txBody>
      </p:sp>
      <p:sp>
        <p:nvSpPr>
          <p:cNvPr id="116" name="Shape 11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6676252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pPr>
              <a:defRPr sz="1900"/>
            </a:pPr>
            <a:r>
              <a:rPr dirty="0"/>
              <a:t>Good morning. </a:t>
            </a:r>
          </a:p>
          <a:p>
            <a:pPr>
              <a:defRPr sz="1900"/>
            </a:pPr>
            <a:r>
              <a:rPr dirty="0"/>
              <a:t>My name is Xiangyao Yu from CSAIL MIT.</a:t>
            </a:r>
          </a:p>
          <a:p>
            <a:pPr>
              <a:defRPr sz="1900"/>
            </a:pPr>
            <a:r>
              <a:rPr dirty="0"/>
              <a:t>I will present Banshee, a new DRAM cache design that optimizes for DRAM bandwidth efficiency to deliver high performance.</a:t>
            </a:r>
          </a:p>
          <a:p>
            <a:pPr>
              <a:defRPr sz="1900"/>
            </a:pPr>
            <a:r>
              <a:rPr dirty="0"/>
              <a:t>This work is in collaboration with Christopher Hughes and Nadathur Satish from Intel labs, Prof. Onur Mutlu at ETH and my PhD advisor Prof. Srinivas Devadas at MIT.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a:defRPr sz="1600"/>
            </a:pPr>
            <a:r>
              <a:t>When the Tag Buffer fills up, the mapping information stored in it </a:t>
            </a:r>
            <a:r>
              <a:rPr i="1"/>
              <a:t>lazily</a:t>
            </a:r>
            <a:r>
              <a:t> propagates to page tables and TLBs via software support. </a:t>
            </a:r>
          </a:p>
          <a:p>
            <a:pPr>
              <a:defRPr sz="1600"/>
            </a:pPr>
            <a:r>
              <a:t>Specifically, a software routine reads the address of each page in the Tag Buffer, and uses the reserve mapping mechanism to locate all page table entries corresponding to that page. Then, the software routine updates these page table entries with the latest mapping.</a:t>
            </a:r>
          </a:p>
          <a:p>
            <a:pPr>
              <a:defRPr sz="1600"/>
            </a:pPr>
            <a:r>
              <a:t>The reverse mapping mechanism already exists in modern operation systems, so very little extra changes to software are required. </a:t>
            </a:r>
          </a:p>
          <a:p>
            <a:pPr>
              <a:defRPr sz="1600"/>
            </a:pPr>
            <a:endParaRPr/>
          </a:p>
          <a:p>
            <a:pPr>
              <a:defRPr sz="1600"/>
            </a:pPr>
            <a:r>
              <a:t>After all the page table entries are updated, the software routine issues a global TLB shootdown to enforce TLB coherence across all the cores.</a:t>
            </a:r>
          </a:p>
          <a:p>
            <a:pPr>
              <a:defRPr sz="1600"/>
            </a:pPr>
            <a:r>
              <a:t>Although the software routine has some performance overhead for reverse mapping and the global TLB shootdown, this overhead is amortized over a large number of DRAM cache replacements.</a:t>
            </a:r>
          </a:p>
          <a:p>
            <a:pPr>
              <a:defRPr sz="1600"/>
            </a:pPr>
            <a:r>
              <a:t>According to our evaluation, this lazy TLB coherence mechanism has less than 1% performance overhead, which is very small.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noRot="1" noChangeAspect="1"/>
          </p:cNvSpPr>
          <p:nvPr>
            <p:ph type="sldImg"/>
          </p:nvPr>
        </p:nvSpPr>
        <p:spPr>
          <a:xfrm>
            <a:off x="381000" y="685800"/>
            <a:ext cx="6096000" cy="3429000"/>
          </a:xfrm>
          <a:prstGeom prst="rect">
            <a:avLst/>
          </a:prstGeom>
        </p:spPr>
        <p:txBody>
          <a:bodyPr/>
          <a:lstStyle/>
          <a:p>
            <a:endParaRPr/>
          </a:p>
        </p:txBody>
      </p:sp>
      <p:sp>
        <p:nvSpPr>
          <p:cNvPr id="595" name="Shape 595"/>
          <p:cNvSpPr>
            <a:spLocks noGrp="1"/>
          </p:cNvSpPr>
          <p:nvPr>
            <p:ph type="body" sz="quarter" idx="1"/>
          </p:nvPr>
        </p:nvSpPr>
        <p:spPr>
          <a:prstGeom prst="rect">
            <a:avLst/>
          </a:prstGeom>
        </p:spPr>
        <p:txBody>
          <a:bodyPr/>
          <a:lstStyle/>
          <a:p>
            <a:pPr>
              <a:defRPr sz="1800"/>
            </a:pPr>
            <a:r>
              <a:t>The second idea of Banshee is a new bandwidth-aware cache replacement policy. </a:t>
            </a:r>
          </a:p>
          <a:p>
            <a:pPr>
              <a:defRPr sz="1800"/>
            </a:pPr>
            <a:r>
              <a:t>Banshee uses a frequency-based replacement policy to cache hot pages only.</a:t>
            </a:r>
          </a:p>
          <a:p>
            <a:pPr>
              <a:defRPr sz="1800"/>
            </a:pPr>
            <a:r>
              <a:t>Banshee has a few types of traffic for in-package and off-package DRAM.</a:t>
            </a:r>
          </a:p>
          <a:p>
            <a:pPr>
              <a:defRPr sz="1800"/>
            </a:pPr>
            <a:r>
              <a:t>Cache hits and cache misses transfer cachelines from in-package and off-package DRAM, respectively, to the memory controller.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381000" y="685800"/>
            <a:ext cx="6096000" cy="3429000"/>
          </a:xfrm>
          <a:prstGeom prst="rect">
            <a:avLst/>
          </a:prstGeom>
        </p:spPr>
        <p:txBody>
          <a:bodyPr/>
          <a:lstStyle/>
          <a:p>
            <a:endParaRPr/>
          </a:p>
        </p:txBody>
      </p:sp>
      <p:sp>
        <p:nvSpPr>
          <p:cNvPr id="613" name="Shape 613"/>
          <p:cNvSpPr>
            <a:spLocks noGrp="1"/>
          </p:cNvSpPr>
          <p:nvPr>
            <p:ph type="body" sz="quarter" idx="1"/>
          </p:nvPr>
        </p:nvSpPr>
        <p:spPr>
          <a:prstGeom prst="rect">
            <a:avLst/>
          </a:prstGeom>
        </p:spPr>
        <p:txBody>
          <a:bodyPr/>
          <a:lstStyle/>
          <a:p>
            <a:pPr>
              <a:defRPr sz="1800"/>
            </a:pPr>
            <a:r>
              <a:t>A cache replacement transfers a page between in-package and off-package DRAM. </a:t>
            </a:r>
          </a:p>
          <a:p>
            <a:pPr>
              <a:defRPr sz="1800"/>
            </a:pPr>
            <a:r>
              <a:t>Since a page is much larger than a cacheline, cache replacements can dominate the DRAM bandwidth consumption if cache replacements are frequent.</a:t>
            </a:r>
          </a:p>
          <a:p>
            <a:pPr>
              <a:defRPr sz="1800"/>
            </a:pPr>
            <a:r>
              <a:t>Replacement traffic can severely hurt performance. </a:t>
            </a:r>
          </a:p>
          <a:p>
            <a:pPr>
              <a:defRPr sz="1800"/>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a:spLocks noGrp="1" noRot="1" noChangeAspect="1"/>
          </p:cNvSpPr>
          <p:nvPr>
            <p:ph type="sldImg"/>
          </p:nvPr>
        </p:nvSpPr>
        <p:spPr>
          <a:xfrm>
            <a:off x="381000" y="685800"/>
            <a:ext cx="6096000" cy="3429000"/>
          </a:xfrm>
          <a:prstGeom prst="rect">
            <a:avLst/>
          </a:prstGeom>
        </p:spPr>
        <p:txBody>
          <a:bodyPr/>
          <a:lstStyle/>
          <a:p>
            <a:endParaRPr/>
          </a:p>
        </p:txBody>
      </p:sp>
      <p:sp>
        <p:nvSpPr>
          <p:cNvPr id="633" name="Shape 633"/>
          <p:cNvSpPr>
            <a:spLocks noGrp="1"/>
          </p:cNvSpPr>
          <p:nvPr>
            <p:ph type="body" sz="quarter" idx="1"/>
          </p:nvPr>
        </p:nvSpPr>
        <p:spPr>
          <a:prstGeom prst="rect">
            <a:avLst/>
          </a:prstGeom>
        </p:spPr>
        <p:txBody>
          <a:bodyPr/>
          <a:lstStyle/>
          <a:p>
            <a:pPr>
              <a:defRPr sz="1800"/>
            </a:pPr>
            <a:r>
              <a:t>Another source of inefficiency is the traffic for reading and updating frequency counters.</a:t>
            </a:r>
          </a:p>
          <a:p>
            <a:pPr>
              <a:defRPr sz="1800"/>
            </a:pPr>
            <a:r>
              <a:t>Due to the large size of in-package DRAM, the frequency counters are stored within the DRAM cache itself. </a:t>
            </a:r>
          </a:p>
          <a:p>
            <a:pPr>
              <a:defRPr sz="1800"/>
            </a:pPr>
            <a:r>
              <a:t>These counters track how often pages are accessed, and are used to determine when a replacement should happen.</a:t>
            </a:r>
          </a:p>
          <a:p>
            <a:pPr>
              <a:defRPr sz="1800"/>
            </a:pPr>
            <a:endParaRPr/>
          </a:p>
          <a:p>
            <a:pPr>
              <a:defRPr sz="1800"/>
            </a:pPr>
            <a:r>
              <a:t>In a standard implementation of frequency-based cache replacement, the frequency counter is accessed for each DRAM access. </a:t>
            </a:r>
          </a:p>
          <a:p>
            <a:pPr>
              <a:defRPr sz="1800"/>
            </a:pPr>
            <a:r>
              <a:t>This incurs significant metadata traffic which degrades the DRAM cache bandwidth efficiency.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a:spLocks noGrp="1" noRot="1" noChangeAspect="1"/>
          </p:cNvSpPr>
          <p:nvPr>
            <p:ph type="sldImg"/>
          </p:nvPr>
        </p:nvSpPr>
        <p:spPr>
          <a:xfrm>
            <a:off x="381000" y="685800"/>
            <a:ext cx="6096000" cy="3429000"/>
          </a:xfrm>
          <a:prstGeom prst="rect">
            <a:avLst/>
          </a:prstGeom>
        </p:spPr>
        <p:txBody>
          <a:bodyPr/>
          <a:lstStyle/>
          <a:p>
            <a:endParaRPr/>
          </a:p>
        </p:txBody>
      </p:sp>
      <p:sp>
        <p:nvSpPr>
          <p:cNvPr id="658" name="Shape 658"/>
          <p:cNvSpPr>
            <a:spLocks noGrp="1"/>
          </p:cNvSpPr>
          <p:nvPr>
            <p:ph type="body" sz="quarter" idx="1"/>
          </p:nvPr>
        </p:nvSpPr>
        <p:spPr>
          <a:prstGeom prst="rect">
            <a:avLst/>
          </a:prstGeom>
        </p:spPr>
        <p:txBody>
          <a:bodyPr/>
          <a:lstStyle/>
          <a:p>
            <a:pPr>
              <a:defRPr sz="1800"/>
            </a:pPr>
            <a:r>
              <a:t>We propose two ideas to reduce the traffic for cache replacement and frequency counter accesses, respectively.</a:t>
            </a:r>
          </a:p>
          <a:p>
            <a:pPr>
              <a:defRPr sz="1800"/>
            </a:pPr>
            <a:endParaRPr/>
          </a:p>
          <a:p>
            <a:pPr>
              <a:defRPr sz="1800"/>
            </a:pPr>
            <a:r>
              <a:t>First, Banshee reduces cache replacement traffic by allowing replacement to happen only when the incoming page’s frequency counter is greater than the victim page’s frequency counter by a certain threshold. </a:t>
            </a:r>
          </a:p>
          <a:p>
            <a:pPr>
              <a:defRPr sz="1800"/>
            </a:pPr>
            <a:r>
              <a:t>This way, a replacement can happen only after a page is accessed by a large enough number of times; and the percentage of replacement traffic out of all the DRAM traffic can be bounded.</a:t>
            </a:r>
          </a:p>
          <a:p>
            <a:pPr>
              <a:defRPr sz="1800"/>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a:spLocks noGrp="1" noRot="1" noChangeAspect="1"/>
          </p:cNvSpPr>
          <p:nvPr>
            <p:ph type="sldImg"/>
          </p:nvPr>
        </p:nvSpPr>
        <p:spPr>
          <a:xfrm>
            <a:off x="381000" y="685800"/>
            <a:ext cx="6096000" cy="3429000"/>
          </a:xfrm>
          <a:prstGeom prst="rect">
            <a:avLst/>
          </a:prstGeom>
        </p:spPr>
        <p:txBody>
          <a:bodyPr/>
          <a:lstStyle/>
          <a:p>
            <a:endParaRPr/>
          </a:p>
        </p:txBody>
      </p:sp>
      <p:sp>
        <p:nvSpPr>
          <p:cNvPr id="689" name="Shape 689"/>
          <p:cNvSpPr>
            <a:spLocks noGrp="1"/>
          </p:cNvSpPr>
          <p:nvPr>
            <p:ph type="body" sz="quarter" idx="1"/>
          </p:nvPr>
        </p:nvSpPr>
        <p:spPr>
          <a:prstGeom prst="rect">
            <a:avLst/>
          </a:prstGeom>
        </p:spPr>
        <p:txBody>
          <a:bodyPr/>
          <a:lstStyle/>
          <a:p>
            <a:pPr>
              <a:defRPr sz="1800"/>
            </a:pPr>
            <a:r>
              <a:t>Second, Banshee does not access the frequency counter for every DRAM cache access, but only for a randomly sampled fraction of DRAM accesses. </a:t>
            </a:r>
          </a:p>
          <a:p>
            <a:pPr>
              <a:defRPr sz="1800"/>
            </a:pPr>
            <a:r>
              <a:t>We found that a 10% sample rate can significantly reduce metadata traffic without hurting the hit rate of the DRAM cache.</a:t>
            </a:r>
          </a:p>
          <a:p>
            <a:pPr>
              <a:defRPr sz="1800"/>
            </a:pPr>
            <a:r>
              <a:t>Although it may seem that updating the counters via such sampling leads to inaccurate detection of “hot” pages, the vast majority of applications exhibit some spatial locality. </a:t>
            </a:r>
          </a:p>
          <a:p>
            <a:pPr>
              <a:defRPr sz="1800"/>
            </a:pPr>
            <a:r>
              <a:t>When a request to a cacheline misses in the DRAM cache, other cachelines belonging to the same page are likely to be accessed soon as well. </a:t>
            </a:r>
          </a:p>
          <a:p>
            <a:pPr>
              <a:defRPr sz="1800"/>
            </a:pPr>
            <a:r>
              <a:t>Each of these accesses has a chance to update the frequency counter of the page. </a:t>
            </a:r>
          </a:p>
          <a:p>
            <a:pPr>
              <a:defRPr sz="1800"/>
            </a:pPr>
            <a:r>
              <a:t>In fact, without sampling, we found that counters quickly reach large values but only the high order bits matter for replacement decisions. </a:t>
            </a:r>
          </a:p>
          <a:p>
            <a:pPr>
              <a:defRPr sz="1800"/>
            </a:pPr>
            <a:r>
              <a:t>Sampling effectively “discards” the need to store and track the low-order bits of each counter, which have little useful information anyway. </a:t>
            </a:r>
          </a:p>
          <a:p>
            <a:pPr>
              <a:defRPr sz="1800"/>
            </a:pPr>
            <a:endParaRPr/>
          </a:p>
          <a:p>
            <a:pPr>
              <a:defRPr sz="1800"/>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a:spLocks noGrp="1" noRot="1" noChangeAspect="1"/>
          </p:cNvSpPr>
          <p:nvPr>
            <p:ph type="sldImg"/>
          </p:nvPr>
        </p:nvSpPr>
        <p:spPr>
          <a:xfrm>
            <a:off x="381000" y="685800"/>
            <a:ext cx="6096000" cy="3429000"/>
          </a:xfrm>
          <a:prstGeom prst="rect">
            <a:avLst/>
          </a:prstGeom>
        </p:spPr>
        <p:txBody>
          <a:bodyPr/>
          <a:lstStyle/>
          <a:p>
            <a:endParaRPr/>
          </a:p>
        </p:txBody>
      </p:sp>
      <p:sp>
        <p:nvSpPr>
          <p:cNvPr id="695" name="Shape 695"/>
          <p:cNvSpPr>
            <a:spLocks noGrp="1"/>
          </p:cNvSpPr>
          <p:nvPr>
            <p:ph type="body" sz="quarter" idx="1"/>
          </p:nvPr>
        </p:nvSpPr>
        <p:spPr>
          <a:prstGeom prst="rect">
            <a:avLst/>
          </a:prstGeom>
        </p:spPr>
        <p:txBody>
          <a:bodyPr/>
          <a:lstStyle/>
          <a:p>
            <a:pPr>
              <a:defRPr sz="2100"/>
            </a:pPr>
            <a:r>
              <a:t>In the paper, we also discussed a few extensions of Banshee. </a:t>
            </a:r>
          </a:p>
          <a:p>
            <a:pPr>
              <a:defRPr sz="2100"/>
            </a:pPr>
            <a:r>
              <a:t>For example, Banshee supports large pages as well as regular 4KB pages.</a:t>
            </a:r>
          </a:p>
          <a:p>
            <a:pPr>
              <a:defRPr sz="2100"/>
            </a:pPr>
            <a:r>
              <a:t>Banshee can also be implemented in multi-socket processors. </a:t>
            </a:r>
          </a:p>
          <a:p>
            <a:pPr>
              <a:defRPr sz="2100"/>
            </a:pPr>
            <a:r>
              <a:t>Please read the paper for more details.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Shape 701"/>
          <p:cNvSpPr>
            <a:spLocks noGrp="1" noRot="1" noChangeAspect="1"/>
          </p:cNvSpPr>
          <p:nvPr>
            <p:ph type="sldImg"/>
          </p:nvPr>
        </p:nvSpPr>
        <p:spPr>
          <a:xfrm>
            <a:off x="381000" y="685800"/>
            <a:ext cx="6096000" cy="3429000"/>
          </a:xfrm>
          <a:prstGeom prst="rect">
            <a:avLst/>
          </a:prstGeom>
        </p:spPr>
        <p:txBody>
          <a:bodyPr/>
          <a:lstStyle/>
          <a:p>
            <a:endParaRPr/>
          </a:p>
        </p:txBody>
      </p:sp>
      <p:sp>
        <p:nvSpPr>
          <p:cNvPr id="702" name="Shape 702"/>
          <p:cNvSpPr>
            <a:spLocks noGrp="1"/>
          </p:cNvSpPr>
          <p:nvPr>
            <p:ph type="body" sz="quarter" idx="1"/>
          </p:nvPr>
        </p:nvSpPr>
        <p:spPr>
          <a:prstGeom prst="rect">
            <a:avLst/>
          </a:prstGeom>
        </p:spPr>
        <p:txBody>
          <a:bodyPr/>
          <a:lstStyle/>
          <a:p>
            <a:pPr>
              <a:defRPr sz="2000"/>
            </a:pPr>
            <a:r>
              <a:t>Now I will show you our performance evaluation of Banshee compared to a few previous DRAM cache designs. </a:t>
            </a:r>
          </a:p>
          <a:p>
            <a:pPr>
              <a:defRPr sz="2000"/>
            </a:pPr>
            <a:r>
              <a:t>We did our evaluation using the zsim multi-core simulator. </a:t>
            </a:r>
          </a:p>
          <a:p>
            <a:pPr>
              <a:defRPr sz="2000"/>
            </a:pPr>
            <a:r>
              <a:t>We simulated 16 out-of-order cores. </a:t>
            </a:r>
          </a:p>
          <a:p>
            <a:pPr>
              <a:defRPr sz="2000"/>
            </a:pPr>
            <a:r>
              <a:t>The in-package DRAM has capacity of 1 GB, with bandwidth of 84 GB/s.</a:t>
            </a:r>
          </a:p>
          <a:p>
            <a:pPr>
              <a:defRPr sz="2000"/>
            </a:pPr>
            <a:r>
              <a:t>The off-package DRAM has bandwidth of 21 GB/s which is a quarter of the in-package DRAM bandwidth. </a:t>
            </a:r>
          </a:p>
          <a:p>
            <a:pPr>
              <a:defRPr sz="2000"/>
            </a:pPr>
            <a:r>
              <a:t>The modeled system has similar per-core DRAM bandwidth as Intel’s knights landing processor.</a:t>
            </a:r>
          </a:p>
          <a:p>
            <a:pPr>
              <a:defRPr sz="2000"/>
            </a:pPr>
            <a:endParaRPr/>
          </a:p>
          <a:p>
            <a:pPr>
              <a:defRPr sz="2000"/>
            </a:pPr>
            <a:r>
              <a:t>Banshee maintains a Tag Buffer within every memory controller.</a:t>
            </a:r>
          </a:p>
          <a:p>
            <a:pPr>
              <a:defRPr sz="2000"/>
            </a:pPr>
            <a:r>
              <a:t>A Tag Buffer has 1024 entries, and 5 KB in size. </a:t>
            </a:r>
          </a:p>
          <a:p>
            <a:pPr>
              <a:defRPr sz="2000"/>
            </a:pPr>
            <a:r>
              <a:t>This is very small storage overhead compared to multi-MB on-chip SRAMs. </a:t>
            </a:r>
          </a:p>
          <a:p>
            <a:pPr>
              <a:defRPr sz="2000"/>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Shape 719"/>
          <p:cNvSpPr>
            <a:spLocks noGrp="1" noRot="1" noChangeAspect="1"/>
          </p:cNvSpPr>
          <p:nvPr>
            <p:ph type="sldImg"/>
          </p:nvPr>
        </p:nvSpPr>
        <p:spPr>
          <a:xfrm>
            <a:off x="381000" y="685800"/>
            <a:ext cx="6096000" cy="3429000"/>
          </a:xfrm>
          <a:prstGeom prst="rect">
            <a:avLst/>
          </a:prstGeom>
        </p:spPr>
        <p:txBody>
          <a:bodyPr/>
          <a:lstStyle/>
          <a:p>
            <a:endParaRPr/>
          </a:p>
        </p:txBody>
      </p:sp>
      <p:sp>
        <p:nvSpPr>
          <p:cNvPr id="720" name="Shape 720"/>
          <p:cNvSpPr>
            <a:spLocks noGrp="1"/>
          </p:cNvSpPr>
          <p:nvPr>
            <p:ph type="body" sz="quarter" idx="1"/>
          </p:nvPr>
        </p:nvSpPr>
        <p:spPr>
          <a:prstGeom prst="rect">
            <a:avLst/>
          </a:prstGeom>
        </p:spPr>
        <p:txBody>
          <a:bodyPr/>
          <a:lstStyle/>
          <a:p>
            <a:pPr>
              <a:defRPr sz="2000"/>
            </a:pPr>
            <a:r>
              <a:t>This slide shows the speedup of different DRAM cache designs normalized to a baseline with no in-package DRAM at all.</a:t>
            </a:r>
          </a:p>
          <a:p>
            <a:pPr>
              <a:defRPr sz="2000"/>
            </a:pPr>
            <a:endParaRPr/>
          </a:p>
          <a:p>
            <a:pPr>
              <a:defRPr sz="2000"/>
            </a:pPr>
            <a:r>
              <a:t>The rightmost bar is an idealized system with perfect in-package DRAM that has infinite capacity and 100% hit rate.</a:t>
            </a:r>
          </a:p>
          <a:p>
            <a:pPr>
              <a:defRPr sz="2000"/>
            </a:pPr>
            <a:r>
              <a:t>[click]</a:t>
            </a:r>
          </a:p>
          <a:p>
            <a:pPr>
              <a:defRPr sz="2000"/>
            </a:pPr>
            <a:r>
              <a:t>On average, Banshee improves performance by 15% over the best-previous latency-optimized DRAM cache designs that we have evaluated. </a:t>
            </a:r>
          </a:p>
          <a:p>
            <a:pPr>
              <a:defRPr sz="2000"/>
            </a:pPr>
            <a:r>
              <a:t>[click]</a:t>
            </a:r>
          </a:p>
          <a:p>
            <a:pPr>
              <a:defRPr sz="2000"/>
            </a:pPr>
            <a:r>
              <a:t>The performance of Banshee is within 23% of the perfect in-package DRAM cache. </a:t>
            </a:r>
          </a:p>
          <a:p>
            <a:pPr>
              <a:defRPr sz="2000"/>
            </a:pPr>
            <a:r>
              <a:t>The main reason of the performance improvement of Banshee is due to its high bandwidth efficiency for both in-package and off-package DRAMs.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Shape 731"/>
          <p:cNvSpPr>
            <a:spLocks noGrp="1" noRot="1" noChangeAspect="1"/>
          </p:cNvSpPr>
          <p:nvPr>
            <p:ph type="sldImg"/>
          </p:nvPr>
        </p:nvSpPr>
        <p:spPr>
          <a:xfrm>
            <a:off x="381000" y="685800"/>
            <a:ext cx="6096000" cy="3429000"/>
          </a:xfrm>
          <a:prstGeom prst="rect">
            <a:avLst/>
          </a:prstGeom>
        </p:spPr>
        <p:txBody>
          <a:bodyPr/>
          <a:lstStyle/>
          <a:p>
            <a:endParaRPr/>
          </a:p>
        </p:txBody>
      </p:sp>
      <p:sp>
        <p:nvSpPr>
          <p:cNvPr id="732" name="Shape 732"/>
          <p:cNvSpPr>
            <a:spLocks noGrp="1"/>
          </p:cNvSpPr>
          <p:nvPr>
            <p:ph type="body" sz="quarter" idx="1"/>
          </p:nvPr>
        </p:nvSpPr>
        <p:spPr>
          <a:prstGeom prst="rect">
            <a:avLst/>
          </a:prstGeom>
        </p:spPr>
        <p:txBody>
          <a:bodyPr/>
          <a:lstStyle/>
          <a:p>
            <a:pPr>
              <a:defRPr sz="1800"/>
            </a:pPr>
            <a:r>
              <a:t>This slides shows the DRAM traffic in different DRAM cache designs, in terms of the number of bytes transferred per instruction. </a:t>
            </a:r>
          </a:p>
          <a:p>
            <a:pPr>
              <a:defRPr sz="1800"/>
            </a:pPr>
            <a:r>
              <a:t>The in-package DRAM traffic is broken down to three portions: the hit traffic, the metadata traffic, and the replacement traffic. </a:t>
            </a:r>
          </a:p>
          <a:p>
            <a:pPr>
              <a:defRPr sz="1800"/>
            </a:pPr>
            <a:r>
              <a:t>The hit traffic is the only useful data transfer, and the other two can be considered as overhead. </a:t>
            </a:r>
          </a:p>
          <a:p>
            <a:pPr>
              <a:defRPr sz="1800"/>
            </a:pPr>
            <a:r>
              <a:t>On average, Banshee reduces in-package DRAM traffic by 36% over the best-previous design.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pPr>
              <a:defRPr sz="1700"/>
            </a:pPr>
            <a:r>
              <a:t>A number of modern processors have incorporated 3D-stacked DRAM into the same package as the processor.</a:t>
            </a:r>
          </a:p>
          <a:p>
            <a:pPr>
              <a:defRPr sz="1700"/>
            </a:pPr>
            <a:r>
              <a:t>The figure on the slide shows the DRAM bandwidth in an Intel knight landing processor.</a:t>
            </a:r>
          </a:p>
          <a:p>
            <a:pPr>
              <a:defRPr sz="1700"/>
            </a:pPr>
            <a:r>
              <a:t>The in-package DRAM has bandwidth of over 400 GB/s while the off-package DRAM has a bandwidth of only 90 GB/s.</a:t>
            </a:r>
          </a:p>
          <a:p>
            <a:pPr>
              <a:defRPr sz="1700"/>
            </a:pPr>
            <a:r>
              <a:t>So the in-package DRAM can deliver 5 times higher memory bandwidth than the off-package DRAM.</a:t>
            </a:r>
          </a:p>
          <a:p>
            <a:pPr>
              <a:defRPr sz="1700"/>
            </a:pPr>
            <a:r>
              <a:t>However, the capacity of in-package DRAM is limited; and its latency is not appreciably lower than off-package DRAM.</a:t>
            </a:r>
          </a:p>
          <a:p>
            <a:pPr>
              <a:defRPr sz="1700"/>
            </a:pPr>
            <a:r>
              <a:t>One way to exploit in-package DRAM is to use it as a cache.</a:t>
            </a:r>
          </a:p>
          <a:p>
            <a:pPr>
              <a:defRPr sz="1700"/>
            </a:pPr>
            <a:r>
              <a:t>In order to maximize the performance potential of in-package DRAM, a system needs to fully exploit its high bandwidth.</a:t>
            </a:r>
          </a:p>
          <a:p>
            <a:pPr>
              <a:defRPr sz="1700"/>
            </a:pPr>
            <a:r>
              <a:t>Previous DRAM cache designs, however, optimized for latency instead of bandwidth efficiency and therefore failed to fully exploit the performance potential of a DRAM cache.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750"/>
          <p:cNvSpPr>
            <a:spLocks noGrp="1" noRot="1" noChangeAspect="1"/>
          </p:cNvSpPr>
          <p:nvPr>
            <p:ph type="sldImg"/>
          </p:nvPr>
        </p:nvSpPr>
        <p:spPr>
          <a:xfrm>
            <a:off x="381000" y="685800"/>
            <a:ext cx="6096000" cy="3429000"/>
          </a:xfrm>
          <a:prstGeom prst="rect">
            <a:avLst/>
          </a:prstGeom>
        </p:spPr>
        <p:txBody>
          <a:bodyPr/>
          <a:lstStyle/>
          <a:p>
            <a:endParaRPr/>
          </a:p>
        </p:txBody>
      </p:sp>
      <p:sp>
        <p:nvSpPr>
          <p:cNvPr id="751" name="Shape 751"/>
          <p:cNvSpPr>
            <a:spLocks noGrp="1"/>
          </p:cNvSpPr>
          <p:nvPr>
            <p:ph type="body" sz="quarter" idx="1"/>
          </p:nvPr>
        </p:nvSpPr>
        <p:spPr>
          <a:prstGeom prst="rect">
            <a:avLst/>
          </a:prstGeom>
        </p:spPr>
        <p:txBody>
          <a:bodyPr/>
          <a:lstStyle/>
          <a:p>
            <a:pPr>
              <a:defRPr sz="1800"/>
            </a:pPr>
            <a:r>
              <a:t>At the same time, the off-package DRAM traffic in Banshee is also lower than previous designs. </a:t>
            </a:r>
          </a:p>
          <a:p>
            <a:pPr>
              <a:defRPr sz="1800"/>
            </a:pPr>
            <a:r>
              <a:t>The major bandwidth inefficiency in off-package DRAM is cache replacement. </a:t>
            </a:r>
          </a:p>
          <a:p>
            <a:pPr>
              <a:defRPr sz="1800"/>
            </a:pPr>
            <a:r>
              <a:t>As a result, coarse-granularity DRAM cache designs, namely, Unison Cache and Tagless, suffer the most from inefficient off-package DRAM bandwidth utilization.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 name="Shape 765"/>
          <p:cNvSpPr>
            <a:spLocks noGrp="1" noRot="1" noChangeAspect="1"/>
          </p:cNvSpPr>
          <p:nvPr>
            <p:ph type="sldImg"/>
          </p:nvPr>
        </p:nvSpPr>
        <p:spPr>
          <a:xfrm>
            <a:off x="381000" y="685800"/>
            <a:ext cx="6096000" cy="3429000"/>
          </a:xfrm>
          <a:prstGeom prst="rect">
            <a:avLst/>
          </a:prstGeom>
        </p:spPr>
        <p:txBody>
          <a:bodyPr/>
          <a:lstStyle/>
          <a:p>
            <a:endParaRPr/>
          </a:p>
        </p:txBody>
      </p:sp>
      <p:sp>
        <p:nvSpPr>
          <p:cNvPr id="766" name="Shape 766"/>
          <p:cNvSpPr>
            <a:spLocks noGrp="1"/>
          </p:cNvSpPr>
          <p:nvPr>
            <p:ph type="body" sz="quarter" idx="1"/>
          </p:nvPr>
        </p:nvSpPr>
        <p:spPr>
          <a:prstGeom prst="rect">
            <a:avLst/>
          </a:prstGeom>
        </p:spPr>
        <p:txBody>
          <a:bodyPr/>
          <a:lstStyle/>
          <a:p>
            <a:pPr>
              <a:defRPr sz="1700"/>
            </a:pPr>
            <a:r>
              <a:t>The figure in this slide shows that both optimizations in Banshee for improving efficiency of cache replacement are important for performance. </a:t>
            </a:r>
          </a:p>
          <a:p>
            <a:pPr>
              <a:defRPr sz="1700"/>
            </a:pPr>
            <a:r>
              <a:t>The first optimization is limiting replacement rate; and the second optimization is sampling frequency counters. </a:t>
            </a:r>
          </a:p>
          <a:p>
            <a:pPr>
              <a:defRPr sz="1700"/>
            </a:pPr>
            <a:endParaRPr/>
          </a:p>
          <a:p>
            <a:pPr>
              <a:defRPr sz="1700"/>
            </a:pPr>
            <a:r>
              <a:t>The leftmost bar is a degraded version of Banshee with LRU replacement policy, therefore neither of the optimizations. </a:t>
            </a:r>
          </a:p>
          <a:p>
            <a:pPr>
              <a:defRPr sz="1700"/>
            </a:pPr>
            <a:r>
              <a:t>[click]</a:t>
            </a:r>
          </a:p>
          <a:p>
            <a:pPr>
              <a:defRPr sz="1700"/>
            </a:pPr>
            <a:r>
              <a:t>The middle bar is Banshee with frequency-based replacement, but the frequency counter is accessed for every DRAM access, namely, it only has one of the two optimization. </a:t>
            </a:r>
          </a:p>
          <a:p>
            <a:pPr>
              <a:defRPr sz="1700"/>
            </a:pPr>
            <a:r>
              <a:t>[click]</a:t>
            </a:r>
          </a:p>
          <a:p>
            <a:pPr>
              <a:defRPr sz="1700"/>
            </a:pPr>
            <a:r>
              <a:t>The rightmost bar is the default Banshee configuration with both optimizations.</a:t>
            </a:r>
          </a:p>
          <a:p>
            <a:pPr>
              <a:defRPr sz="1700"/>
            </a:pPr>
            <a:endParaRPr/>
          </a:p>
          <a:p>
            <a:pPr>
              <a:defRPr sz="1700"/>
            </a:pPr>
            <a:r>
              <a:t>When using the LRU replacement policy, replacement happens for each cache miss, and the performance of Banshee is even worse than the baseline with no DRAM cache.</a:t>
            </a:r>
          </a:p>
          <a:p>
            <a:pPr>
              <a:defRPr sz="1700"/>
            </a:pPr>
            <a:r>
              <a:t>This is due to the frequent page replacements, which thrashes the DRAM cache bandwidth.</a:t>
            </a:r>
          </a:p>
          <a:p>
            <a:pPr>
              <a:defRPr sz="1700"/>
            </a:pPr>
            <a:r>
              <a:t>Limiting the replacement rate can significantly reduce replacement traffic compared to LRU, since only hot pages are cached. </a:t>
            </a:r>
          </a:p>
          <a:p>
            <a:pPr>
              <a:defRPr sz="1700"/>
            </a:pPr>
            <a:r>
              <a:t>Sampling frequency counters can further improve bandwidth efficiency and performance of the system. </a:t>
            </a:r>
          </a:p>
          <a:p>
            <a:pPr>
              <a:defRPr sz="1700"/>
            </a:pPr>
            <a:r>
              <a:t>This is because sampling can reduce the traffic for reading and updating frequency counters.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Shape 771"/>
          <p:cNvSpPr>
            <a:spLocks noGrp="1" noRot="1" noChangeAspect="1"/>
          </p:cNvSpPr>
          <p:nvPr>
            <p:ph type="sldImg"/>
          </p:nvPr>
        </p:nvSpPr>
        <p:spPr>
          <a:xfrm>
            <a:off x="381000" y="685800"/>
            <a:ext cx="6096000" cy="3429000"/>
          </a:xfrm>
          <a:prstGeom prst="rect">
            <a:avLst/>
          </a:prstGeom>
        </p:spPr>
        <p:txBody>
          <a:bodyPr/>
          <a:lstStyle/>
          <a:p>
            <a:endParaRPr/>
          </a:p>
        </p:txBody>
      </p:sp>
      <p:sp>
        <p:nvSpPr>
          <p:cNvPr id="772" name="Shape 772"/>
          <p:cNvSpPr>
            <a:spLocks noGrp="1"/>
          </p:cNvSpPr>
          <p:nvPr>
            <p:ph type="body" sz="quarter" idx="1"/>
          </p:nvPr>
        </p:nvSpPr>
        <p:spPr>
          <a:prstGeom prst="rect">
            <a:avLst/>
          </a:prstGeom>
        </p:spPr>
        <p:txBody>
          <a:bodyPr/>
          <a:lstStyle/>
          <a:p>
            <a:r>
              <a:t>We performed many other performance analyses and sensitivity studies. </a:t>
            </a:r>
          </a:p>
          <a:p>
            <a:r>
              <a:t>Please read the paper for more details.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Shape 782"/>
          <p:cNvSpPr>
            <a:spLocks noGrp="1" noRot="1" noChangeAspect="1"/>
          </p:cNvSpPr>
          <p:nvPr>
            <p:ph type="sldImg"/>
          </p:nvPr>
        </p:nvSpPr>
        <p:spPr>
          <a:xfrm>
            <a:off x="381000" y="685800"/>
            <a:ext cx="6096000" cy="3429000"/>
          </a:xfrm>
          <a:prstGeom prst="rect">
            <a:avLst/>
          </a:prstGeom>
        </p:spPr>
        <p:txBody>
          <a:bodyPr/>
          <a:lstStyle/>
          <a:p>
            <a:endParaRPr/>
          </a:p>
        </p:txBody>
      </p:sp>
      <p:sp>
        <p:nvSpPr>
          <p:cNvPr id="783" name="Shape 783"/>
          <p:cNvSpPr>
            <a:spLocks noGrp="1"/>
          </p:cNvSpPr>
          <p:nvPr>
            <p:ph type="body" sz="quarter" idx="1"/>
          </p:nvPr>
        </p:nvSpPr>
        <p:spPr>
          <a:prstGeom prst="rect">
            <a:avLst/>
          </a:prstGeom>
        </p:spPr>
        <p:txBody>
          <a:bodyPr/>
          <a:lstStyle/>
          <a:p>
            <a:pPr>
              <a:defRPr sz="1700"/>
            </a:pPr>
            <a:r>
              <a:t>To summarize. </a:t>
            </a:r>
          </a:p>
          <a:p>
            <a:pPr>
              <a:defRPr sz="1700"/>
            </a:pPr>
            <a:r>
              <a:t>To fully exploit the new-generation high-bandwidth in-package DRAM, we should design systems that optimize for DRAM bandwidth efficiency. </a:t>
            </a:r>
          </a:p>
          <a:p>
            <a:pPr>
              <a:defRPr sz="1700"/>
            </a:pPr>
            <a:r>
              <a:t>We propose Banshee, which achieves this goal using two key ideas:</a:t>
            </a:r>
          </a:p>
          <a:p>
            <a:pPr>
              <a:defRPr sz="1700"/>
            </a:pPr>
            <a:r>
              <a:t>The first idea is an efficient TLB coherence mechanism for page-table-based DRAM cache designs.</a:t>
            </a:r>
          </a:p>
          <a:p>
            <a:pPr>
              <a:defRPr sz="1700"/>
            </a:pPr>
            <a:r>
              <a:t>The second idea is the bandwidth-aware frequency-based replacement policy. </a:t>
            </a:r>
          </a:p>
          <a:p>
            <a:pPr>
              <a:defRPr sz="1700"/>
            </a:pPr>
            <a:r>
              <a:t>On average, Banshee improves performance by 15% and reduces in-package DRAM traffic by 36% over the best-previous latency-optimized DRAM cache design we evaluated. </a:t>
            </a:r>
          </a:p>
          <a:p>
            <a:pPr>
              <a:defRPr sz="1700"/>
            </a:pPr>
            <a:r>
              <a:t>Finally, I want to thank Intel Science and Technology Center on big data for funding this research. </a:t>
            </a:r>
          </a:p>
          <a:p>
            <a:pPr>
              <a:defRPr sz="1700"/>
            </a:pPr>
            <a:r>
              <a:t>Thank you very much for listening to this talk. </a:t>
            </a:r>
          </a:p>
          <a:p>
            <a:pPr>
              <a:defRPr sz="1700"/>
            </a:pPr>
            <a:r>
              <a:t>I’m happy to answer questions.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381000" y="685800"/>
            <a:ext cx="6096000" cy="3429000"/>
          </a:xfrm>
          <a:prstGeom prst="rect">
            <a:avLst/>
          </a:prstGeom>
        </p:spPr>
        <p:txBody>
          <a:bodyPr/>
          <a:lstStyle/>
          <a:p>
            <a:endParaRPr/>
          </a:p>
        </p:txBody>
      </p:sp>
      <p:sp>
        <p:nvSpPr>
          <p:cNvPr id="168" name="Shape 168"/>
          <p:cNvSpPr>
            <a:spLocks noGrp="1"/>
          </p:cNvSpPr>
          <p:nvPr>
            <p:ph type="body" sz="quarter" idx="1"/>
          </p:nvPr>
        </p:nvSpPr>
        <p:spPr>
          <a:prstGeom prst="rect">
            <a:avLst/>
          </a:prstGeom>
        </p:spPr>
        <p:txBody>
          <a:bodyPr/>
          <a:lstStyle/>
          <a:p>
            <a:pPr>
              <a:defRPr sz="1700"/>
            </a:pPr>
            <a:r>
              <a:t>There are two major drawbacks of previous DRAM cache designs leading to inefficient use of DRAM cache bandwidth.</a:t>
            </a:r>
          </a:p>
          <a:p>
            <a:pPr>
              <a:defRPr sz="1700"/>
            </a:pPr>
            <a:r>
              <a:t>The first drawback is that previous designs incur significant  DRAM traffic for metadata management.</a:t>
            </a:r>
          </a:p>
          <a:p>
            <a:pPr>
              <a:defRPr sz="1700"/>
            </a:pPr>
            <a:r>
              <a:t>This includes reading and updating tags, LRU bits, or frequency counters. </a:t>
            </a:r>
          </a:p>
          <a:p>
            <a:pPr>
              <a:defRPr sz="1700"/>
            </a:pPr>
            <a:r>
              <a:t>Due to the large sizes of DRAM caches, the metadata for a DRAM cache does not fit in on-chip SRAM and is typically stored in the DRAM cache itself.</a:t>
            </a:r>
          </a:p>
          <a:p>
            <a:pPr>
              <a:defRPr sz="1700"/>
            </a:pPr>
            <a:r>
              <a:t>As a result, each DRAM cache access incurs some traffic for accessing the metadata.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381000" y="685800"/>
            <a:ext cx="6096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defRPr sz="1600"/>
            </a:pPr>
            <a:r>
              <a:t>The second drawback of previous designs is that they incur significant DRAM traffic for cache replacement. </a:t>
            </a:r>
          </a:p>
          <a:p>
            <a:pPr>
              <a:defRPr sz="1600"/>
            </a:pPr>
            <a:r>
              <a:t>This is especially true for designs that manage data at coarse granularity, like page granularity. </a:t>
            </a:r>
          </a:p>
          <a:p>
            <a:pPr>
              <a:defRPr sz="1600"/>
            </a:pPr>
            <a:r>
              <a:t>In this case, a replacement moves a whole page between in-package and off-package DRAM. </a:t>
            </a:r>
          </a:p>
          <a:p>
            <a:pPr>
              <a:defRPr sz="1600"/>
            </a:pPr>
            <a:r>
              <a:t>Therefore, a replacement is much more expensive than a regular DRAM access which only moves a single cacheline from the corresponding DRAM to the processor.</a:t>
            </a:r>
          </a:p>
          <a:p>
            <a:pPr>
              <a:defRPr sz="1600"/>
            </a:pPr>
            <a:r>
              <a:t>Frequent DRAM cache replacements incur large amount of unnecessary traffic in both in-package and off-package DRAM. </a:t>
            </a:r>
          </a:p>
          <a:p>
            <a:pPr>
              <a:defRPr sz="1600"/>
            </a:pPr>
            <a:endParaRPr/>
          </a:p>
          <a:p>
            <a:pPr>
              <a:defRPr sz="1600"/>
            </a:pPr>
            <a:r>
              <a:t>The figure on this slide shows the DRAM cache traffic breakdown for some previous DRAM cache designs.</a:t>
            </a:r>
          </a:p>
          <a:p>
            <a:pPr>
              <a:defRPr sz="1600"/>
            </a:pPr>
            <a:r>
              <a:t>The numbers shown here are averaged over 16 benchmarks we evaluated. </a:t>
            </a:r>
          </a:p>
          <a:p>
            <a:pPr>
              <a:defRPr sz="1600"/>
            </a:pPr>
            <a:r>
              <a:t>As you can see, previous designs incur significant DRAM cache traffic for either metadata management or cache replacement or both. </a:t>
            </a:r>
          </a:p>
          <a:p>
            <a:pPr>
              <a:defRPr sz="1600"/>
            </a:pPr>
            <a:r>
              <a:t>This incurred extra bandwidth consumption limit the performance of previous designs.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pPr>
              <a:defRPr sz="1600"/>
            </a:pPr>
            <a:r>
              <a:t>Different from previous designs, Banshee considers bandwidth efficiency as a first-class design constraint.</a:t>
            </a:r>
          </a:p>
          <a:p>
            <a:pPr>
              <a:defRPr sz="1600"/>
            </a:pPr>
            <a:r>
              <a:t>Banshee achieves high bandwidth efficiency without degrading access latency.</a:t>
            </a:r>
          </a:p>
          <a:p>
            <a:pPr>
              <a:defRPr sz="1600"/>
            </a:pPr>
            <a:r>
              <a:t>There are two major ideas in Banshee for maximizing bandwidth efficiency. </a:t>
            </a:r>
          </a:p>
          <a:p>
            <a:pPr>
              <a:defRPr sz="1600"/>
            </a:pPr>
            <a:endParaRPr/>
          </a:p>
          <a:p>
            <a:pPr>
              <a:defRPr sz="1600"/>
            </a:pPr>
            <a:r>
              <a:t>First, we propose a new, lightweight TLB coherence mechanism to improve performance of page-table-based DRAM cache designs. </a:t>
            </a:r>
          </a:p>
          <a:p>
            <a:pPr>
              <a:defRPr sz="1600"/>
            </a:pPr>
            <a:r>
              <a:t>This largely removes the metadata traffic to a DRAM cache for accessing tags. </a:t>
            </a:r>
          </a:p>
          <a:p>
            <a:pPr>
              <a:defRPr sz="1600"/>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381000" y="685800"/>
            <a:ext cx="6096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pPr>
              <a:defRPr sz="1600"/>
            </a:pPr>
            <a:r>
              <a:t>Second, Banshee reduces unnecessary DRAM cache replacement traffic with a new bandwidth-aware frequency-based replacement policy.</a:t>
            </a:r>
          </a:p>
          <a:p>
            <a:pPr>
              <a:defRPr sz="1600"/>
            </a:pPr>
            <a:r>
              <a:t>To reduce replacement traffic, Banshee purposely limits the rate of replacement. </a:t>
            </a:r>
          </a:p>
          <a:p>
            <a:pPr>
              <a:defRPr sz="1600"/>
            </a:pPr>
            <a:r>
              <a:t>To reduce the traffic for reading and updating frequency counters, Banshee accesses these counters for only a fraction of memory accesses.</a:t>
            </a:r>
          </a:p>
          <a:p>
            <a:pPr>
              <a:defRPr sz="1600"/>
            </a:pPr>
            <a:endParaRPr/>
          </a:p>
          <a:p>
            <a:pPr>
              <a:defRPr sz="1600"/>
            </a:pPr>
            <a:r>
              <a:t>In the rest of this talk, I will discuss both ideas in Banshee in more detail.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pPr>
              <a:defRPr sz="1700"/>
            </a:pPr>
            <a:r>
              <a:t>Due to the large size of a DRAM cache, the tags incur large storage overhead.</a:t>
            </a:r>
          </a:p>
          <a:p>
            <a:pPr>
              <a:defRPr sz="1700"/>
            </a:pPr>
            <a:r>
              <a:t>Previous works have proposed to eliminate tag storage by tracking DRAM cache contents using the virtual memory mechanism.</a:t>
            </a:r>
          </a:p>
          <a:p>
            <a:pPr>
              <a:defRPr sz="1700"/>
            </a:pPr>
            <a:r>
              <a:t>Specifically, these designs store the mapping of a page, namely, whether and where a page is cached, within the page tables and TLBs. </a:t>
            </a:r>
          </a:p>
          <a:p>
            <a:pPr>
              <a:defRPr sz="1700"/>
            </a:pPr>
            <a:r>
              <a:t>For these page-table-based designs, tag lookups become free since the TLBs are accessed for every memory access anyway. </a:t>
            </a:r>
          </a:p>
          <a:p>
            <a:pPr>
              <a:defRPr sz="1700"/>
            </a:pPr>
            <a:r>
              <a:t>One disadvantage of previous page-table-based designs, however, is the overhead of TLB coherence. </a:t>
            </a:r>
          </a:p>
          <a:p>
            <a:pPr>
              <a:defRPr sz="1700"/>
            </a:pPr>
            <a:endParaRPr/>
          </a:p>
          <a:p>
            <a:pPr>
              <a:defRPr sz="1700"/>
            </a:pPr>
            <a:r>
              <a:t>Whenever a page is inserted or evicted from the DRAM cache, the new mapping should be reflected in TLBs across all the cores. </a:t>
            </a:r>
          </a:p>
          <a:p>
            <a:pPr>
              <a:defRPr sz="1700"/>
            </a:pPr>
            <a:r>
              <a:t>In current systems, this requires a global TLB shootdown to enforce that all the TLBs have the latest mapping of a page. </a:t>
            </a:r>
          </a:p>
          <a:p>
            <a:pPr>
              <a:defRPr sz="1700"/>
            </a:pPr>
            <a:r>
              <a:t>A TLB shootdown takes multiple microseconds to service.</a:t>
            </a:r>
          </a:p>
          <a:p>
            <a:pPr>
              <a:defRPr sz="1700"/>
            </a:pPr>
            <a:r>
              <a:t>Therefore, frequent TLB shootdowns can severely hurt performance.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381000" y="685800"/>
            <a:ext cx="6096000" cy="3429000"/>
          </a:xfrm>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pPr>
              <a:defRPr sz="1600"/>
            </a:pPr>
            <a:r>
              <a:t>The first idea of Banshee is an efficient TLB coherence mechanism, which enforces TLB coherence in batches to amortize its cost. </a:t>
            </a:r>
          </a:p>
          <a:p>
            <a:pPr>
              <a:defRPr sz="1600"/>
            </a:pPr>
            <a:r>
              <a:t>As shown in the figure on this slide, each entry in a TLB or a page table contains the mapping of the corresponding page.</a:t>
            </a:r>
          </a:p>
          <a:p>
            <a:pPr>
              <a:defRPr sz="1600"/>
            </a:pPr>
            <a:r>
              <a:t>The mapping includes 1 bit to indicate whether the page is cached, and a few bits to indicate which way the page is cached in. </a:t>
            </a:r>
          </a:p>
          <a:p>
            <a:pPr>
              <a:defRPr sz="1600"/>
            </a:pPr>
            <a:r>
              <a:t>Every L1 cache miss carries the mapping information with the request through the cache hierarchy. </a:t>
            </a:r>
          </a:p>
          <a:p>
            <a:pPr>
              <a:defRPr sz="1600"/>
            </a:pPr>
            <a:r>
              <a:t>The mapping is used to determine which DRAM to access at the memory controller, if the request is a miss at the last level cache.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xfrm>
            <a:off x="381000" y="685800"/>
            <a:ext cx="6096000" cy="3429000"/>
          </a:xfrm>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pPr>
              <a:defRPr sz="1600"/>
            </a:pPr>
            <a:r>
              <a:rPr dirty="0"/>
              <a:t>Banshee maintains a small hardware table, called the Tag Buffer, at the memory controller to store the mapping of pages that are recently inserted to or evicted from the DRAM cache. </a:t>
            </a:r>
          </a:p>
          <a:p>
            <a:pPr>
              <a:defRPr sz="1600"/>
            </a:pPr>
            <a:r>
              <a:rPr dirty="0"/>
              <a:t>When the mapping of a page changes, Banshee does not enforce TLB coherence immediately; instead, the new mapping is inserted to the tag buffer. </a:t>
            </a:r>
          </a:p>
          <a:p>
            <a:pPr>
              <a:defRPr sz="1600"/>
            </a:pPr>
            <a:r>
              <a:rPr dirty="0"/>
              <a:t>Although a request from a core may carry stale mapping derived from a TLB entry, it is always able to find the latest mapping form the Tag Buffer.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3" name="“Type a quote here.”"/>
          <p:cNvSpPr txBox="1">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Image"/>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6" cy="2000251"/>
          </a:xfrm>
          <a:prstGeom prst="rect">
            <a:avLst/>
          </a:prstGeom>
        </p:spPr>
        <p:txBody>
          <a:bodyPr anchor="b"/>
          <a:lstStyle/>
          <a:p>
            <a:r>
              <a:t>Title Text</a:t>
            </a:r>
          </a:p>
        </p:txBody>
      </p:sp>
      <p:sp>
        <p:nvSpPr>
          <p:cNvPr id="22" name="Body Level One…"/>
          <p:cNvSpPr txBox="1">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307236" y="-220406"/>
            <a:ext cx="21548104" cy="4191280"/>
          </a:xfrm>
          <a:prstGeom prst="rect">
            <a:avLst/>
          </a:prstGeom>
        </p:spPr>
        <p:txBody>
          <a:bodyPr/>
          <a:lstStyle>
            <a:lvl1pPr>
              <a:defRPr sz="7200"/>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Image"/>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11883491" y="13073062"/>
            <a:ext cx="607493" cy="6254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Body Level One…"/>
          <p:cNvSpPr txBox="1">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Image"/>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3" name="Image"/>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4" name="Image"/>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80838" y="3643312"/>
            <a:ext cx="21937832"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Slide Number"/>
          <p:cNvSpPr txBox="1">
            <a:spLocks noGrp="1"/>
          </p:cNvSpPr>
          <p:nvPr>
            <p:ph type="sldNum" sz="quarter" idx="2"/>
          </p:nvPr>
        </p:nvSpPr>
        <p:spPr>
          <a:xfrm>
            <a:off x="11883491" y="13073062"/>
            <a:ext cx="607493" cy="626388"/>
          </a:xfrm>
          <a:prstGeom prst="rect">
            <a:avLst/>
          </a:prstGeom>
          <a:ln w="12700">
            <a:miter lim="400000"/>
          </a:ln>
        </p:spPr>
        <p:txBody>
          <a:bodyPr wrap="none" lIns="71437" tIns="71437" rIns="71437" bIns="71437">
            <a:spAutoFit/>
          </a:bodyPr>
          <a:lstStyle>
            <a:lvl1pPr>
              <a:defRPr b="0">
                <a:latin typeface="Helvetica Neue Thin"/>
                <a:ea typeface="Helvetica Neue Thin"/>
                <a:cs typeface="Helvetica Neue Thin"/>
                <a:sym typeface="Helvetica Neue Thin"/>
              </a:defRPr>
            </a:lvl1pPr>
          </a:lstStyle>
          <a:p>
            <a:fld id="{86CB4B4D-7CA3-9044-876B-883B54F8677D}" type="slidenum">
              <a:t>‹#›</a:t>
            </a:fld>
            <a:endParaRPr/>
          </a:p>
        </p:txBody>
      </p:sp>
      <p:sp>
        <p:nvSpPr>
          <p:cNvPr id="4"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Helvetica Neue Thin"/>
        </a:defRPr>
      </a:lvl1pPr>
      <a:lvl2pPr marL="0" marR="0" indent="228600" algn="ctr" defTabSz="821531"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Helvetica Neue Thin"/>
        </a:defRPr>
      </a:lvl2pPr>
      <a:lvl3pPr marL="0" marR="0" indent="457200" algn="ctr" defTabSz="821531"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Helvetica Neue Thin"/>
        </a:defRPr>
      </a:lvl3pPr>
      <a:lvl4pPr marL="0" marR="0" indent="685800" algn="ctr" defTabSz="821531"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Helvetica Neue Thin"/>
        </a:defRPr>
      </a:lvl4pPr>
      <a:lvl5pPr marL="0" marR="0" indent="914400" algn="ctr" defTabSz="821531"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Helvetica Neue Thin"/>
        </a:defRPr>
      </a:lvl5pPr>
      <a:lvl6pPr marL="0" marR="0" indent="1143000" algn="ctr" defTabSz="821531"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Helvetica Neue Thin"/>
        </a:defRPr>
      </a:lvl6pPr>
      <a:lvl7pPr marL="0" marR="0" indent="1371600" algn="ctr" defTabSz="821531"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Helvetica Neue Thin"/>
        </a:defRPr>
      </a:lvl7pPr>
      <a:lvl8pPr marL="0" marR="0" indent="1600200" algn="ctr" defTabSz="821531"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Helvetica Neue Thin"/>
        </a:defRPr>
      </a:lvl8pPr>
      <a:lvl9pPr marL="0" marR="0" indent="1828800" algn="ctr" defTabSz="821531"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Helvetica Neue Thi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tif"/><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chart" Target="../charts/char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2.png"/><Relationship Id="rId5" Type="http://schemas.openxmlformats.org/officeDocument/2006/relationships/image" Target="../media/image3.tif"/><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Banshee: Bandwidth-Efficient DRAM Caching via Software/Hardware Cooperation"/>
          <p:cNvSpPr txBox="1">
            <a:spLocks noGrp="1"/>
          </p:cNvSpPr>
          <p:nvPr>
            <p:ph type="ctrTitle"/>
          </p:nvPr>
        </p:nvSpPr>
        <p:spPr>
          <a:xfrm>
            <a:off x="994179" y="2041147"/>
            <a:ext cx="22487229" cy="5168862"/>
          </a:xfrm>
          <a:prstGeom prst="rect">
            <a:avLst/>
          </a:prstGeom>
        </p:spPr>
        <p:txBody>
          <a:bodyPr/>
          <a:lstStyle>
            <a:lvl1pPr>
              <a:defRPr sz="8200"/>
            </a:lvl1pPr>
          </a:lstStyle>
          <a:p>
            <a:r>
              <a:t>Banshee: Bandwidth-Efficient DRAM Caching via Software/Hardware Cooperation </a:t>
            </a:r>
            <a:endParaRPr sz="2300"/>
          </a:p>
        </p:txBody>
      </p:sp>
      <p:sp>
        <p:nvSpPr>
          <p:cNvPr id="119" name="Xiangyao Yu1, Christopher Hughes2, Nadathur Satish2, Onur Mutlu3, Srinivas Devadas1…"/>
          <p:cNvSpPr txBox="1">
            <a:spLocks noGrp="1"/>
          </p:cNvSpPr>
          <p:nvPr>
            <p:ph type="subTitle" sz="quarter" idx="1"/>
          </p:nvPr>
        </p:nvSpPr>
        <p:spPr>
          <a:xfrm>
            <a:off x="4613854" y="8102226"/>
            <a:ext cx="15733647" cy="3232548"/>
          </a:xfrm>
          <a:prstGeom prst="rect">
            <a:avLst/>
          </a:prstGeom>
        </p:spPr>
        <p:txBody>
          <a:bodyPr/>
          <a:lstStyle/>
          <a:p>
            <a:pPr defTabSz="788669">
              <a:defRPr sz="4992"/>
            </a:pPr>
            <a:r>
              <a:rPr u="sng"/>
              <a:t>Xiangyao Yu</a:t>
            </a:r>
            <a:r>
              <a:rPr sz="5184" u="sng" baseline="31999"/>
              <a:t>1</a:t>
            </a:r>
            <a:r>
              <a:t>, Christopher Hughes</a:t>
            </a:r>
            <a:r>
              <a:rPr sz="5184" baseline="31999"/>
              <a:t>2</a:t>
            </a:r>
            <a:r>
              <a:t>, Nadathur Satish</a:t>
            </a:r>
            <a:r>
              <a:rPr sz="5184" baseline="31999"/>
              <a:t>2</a:t>
            </a:r>
            <a:r>
              <a:t>, Onur Mutlu</a:t>
            </a:r>
            <a:r>
              <a:rPr sz="5184" baseline="31999"/>
              <a:t>3</a:t>
            </a:r>
            <a:r>
              <a:t>, Srinivas Devadas</a:t>
            </a:r>
            <a:r>
              <a:rPr sz="5184" baseline="31999"/>
              <a:t>1</a:t>
            </a:r>
          </a:p>
          <a:p>
            <a:pPr defTabSz="788669">
              <a:defRPr sz="4992"/>
            </a:pPr>
            <a:endParaRPr sz="5184" baseline="31999"/>
          </a:p>
          <a:p>
            <a:pPr defTabSz="788669">
              <a:lnSpc>
                <a:spcPct val="70000"/>
              </a:lnSpc>
              <a:defRPr sz="4992"/>
            </a:pPr>
            <a:r>
              <a:rPr sz="5184" baseline="31999"/>
              <a:t>1</a:t>
            </a:r>
            <a:r>
              <a:t>MIT        </a:t>
            </a:r>
            <a:r>
              <a:rPr sz="5184" baseline="31999"/>
              <a:t>2</a:t>
            </a:r>
            <a:r>
              <a:t>Intel Labs        </a:t>
            </a:r>
            <a:r>
              <a:rPr sz="5184" baseline="31999"/>
              <a:t>3</a:t>
            </a:r>
            <a:r>
              <a:t>ETH Zürich</a:t>
            </a:r>
          </a:p>
        </p:txBody>
      </p:sp>
      <p:pic>
        <p:nvPicPr>
          <p:cNvPr id="120"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628600" y="12528687"/>
            <a:ext cx="1514212" cy="782848"/>
          </a:xfrm>
          <a:prstGeom prst="rect">
            <a:avLst/>
          </a:prstGeom>
          <a:ln w="12700">
            <a:miter lim="400000"/>
          </a:ln>
        </p:spPr>
      </p:pic>
      <p:pic>
        <p:nvPicPr>
          <p:cNvPr id="121" name="Image" descr="Image"/>
          <p:cNvPicPr>
            <a:picLocks noChangeAspect="1"/>
          </p:cNvPicPr>
          <p:nvPr/>
        </p:nvPicPr>
        <p:blipFill>
          <a:blip r:embed="rId4">
            <a:extLst/>
          </a:blip>
          <a:stretch>
            <a:fillRect/>
          </a:stretch>
        </p:blipFill>
        <p:spPr>
          <a:xfrm>
            <a:off x="15662589" y="12359511"/>
            <a:ext cx="1726452" cy="1106700"/>
          </a:xfrm>
          <a:prstGeom prst="rect">
            <a:avLst/>
          </a:prstGeom>
          <a:ln w="12700">
            <a:miter lim="400000"/>
          </a:ln>
        </p:spPr>
      </p:pic>
      <p:pic>
        <p:nvPicPr>
          <p:cNvPr id="122" name="Image" descr="Image"/>
          <p:cNvPicPr>
            <a:picLocks noChangeAspect="1"/>
          </p:cNvPicPr>
          <p:nvPr/>
        </p:nvPicPr>
        <p:blipFill>
          <a:blip r:embed="rId5">
            <a:extLst/>
          </a:blip>
          <a:stretch>
            <a:fillRect/>
          </a:stretch>
        </p:blipFill>
        <p:spPr>
          <a:xfrm>
            <a:off x="17908820" y="12429917"/>
            <a:ext cx="2827419" cy="980389"/>
          </a:xfrm>
          <a:prstGeom prst="rect">
            <a:avLst/>
          </a:prstGeom>
          <a:ln w="12700">
            <a:miter lim="400000"/>
          </a:ln>
        </p:spPr>
      </p:pic>
      <p:pic>
        <p:nvPicPr>
          <p:cNvPr id="123" name="Image" descr="Image"/>
          <p:cNvPicPr>
            <a:picLocks noChangeAspect="1"/>
          </p:cNvPicPr>
          <p:nvPr/>
        </p:nvPicPr>
        <p:blipFill>
          <a:blip r:embed="rId6">
            <a:extLst/>
          </a:blip>
          <a:stretch>
            <a:fillRect/>
          </a:stretch>
        </p:blipFill>
        <p:spPr>
          <a:xfrm>
            <a:off x="21256015" y="12484451"/>
            <a:ext cx="3063669" cy="871320"/>
          </a:xfrm>
          <a:prstGeom prst="rect">
            <a:avLst/>
          </a:prstGeom>
          <a:ln w="12700">
            <a:miter lim="400000"/>
          </a:ln>
        </p:spPr>
      </p:pic>
      <p:sp>
        <p:nvSpPr>
          <p:cNvPr id="124" name="Slide Number"/>
          <p:cNvSpPr txBox="1">
            <a:spLocks noGrp="1"/>
          </p:cNvSpPr>
          <p:nvPr>
            <p:ph type="sldNum" sz="quarter" idx="2"/>
          </p:nvPr>
        </p:nvSpPr>
        <p:spPr>
          <a:xfrm>
            <a:off x="11996470" y="13073062"/>
            <a:ext cx="381535" cy="6263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 Assuming 4-way set-associative DRAM cache"/>
          <p:cNvSpPr txBox="1"/>
          <p:nvPr/>
        </p:nvSpPr>
        <p:spPr>
          <a:xfrm>
            <a:off x="13139362" y="12771387"/>
            <a:ext cx="10937876" cy="73825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b="0"/>
            </a:lvl1pPr>
          </a:lstStyle>
          <a:p>
            <a:r>
              <a:t>* Assuming 4-way set-associative DRAM cache</a:t>
            </a:r>
          </a:p>
        </p:txBody>
      </p:sp>
      <p:sp>
        <p:nvSpPr>
          <p:cNvPr id="397" name="Idea 1: Efficient TLB Coherence"/>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Idea 1: Efficient TLB Coherence</a:t>
            </a:r>
          </a:p>
        </p:txBody>
      </p:sp>
      <p:sp>
        <p:nvSpPr>
          <p:cNvPr id="39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
        <p:nvSpPr>
          <p:cNvPr id="399" name="Rectangle"/>
          <p:cNvSpPr/>
          <p:nvPr/>
        </p:nvSpPr>
        <p:spPr>
          <a:xfrm>
            <a:off x="15856442" y="4891933"/>
            <a:ext cx="8078645" cy="2186904"/>
          </a:xfrm>
          <a:prstGeom prst="rect">
            <a:avLst/>
          </a:prstGeom>
          <a:gradFill>
            <a:gsLst>
              <a:gs pos="0">
                <a:srgbClr val="E7FDFA"/>
              </a:gs>
              <a:gs pos="100000">
                <a:schemeClr val="accent2">
                  <a:hueOff val="-85259"/>
                  <a:satOff val="14347"/>
                  <a:lumOff val="22373"/>
                </a:schemeClr>
              </a:gs>
            </a:gsLst>
            <a:lin ang="5400000"/>
          </a:gradFill>
          <a:ln w="38100">
            <a:solidFill>
              <a:srgbClr val="000000"/>
            </a:solidFill>
            <a:miter lim="400000"/>
          </a:ln>
        </p:spPr>
        <p:txBody>
          <a:bodyPr lIns="71437" tIns="71437" rIns="71437" bIns="71437" anchor="ctr"/>
          <a:lstStyle/>
          <a:p>
            <a:pPr>
              <a:defRPr sz="3900" b="0">
                <a:latin typeface="+mn-lt"/>
                <a:ea typeface="+mn-ea"/>
                <a:cs typeface="+mn-cs"/>
                <a:sym typeface="Helvetica Neue Medium"/>
              </a:defRPr>
            </a:pPr>
            <a:endParaRPr/>
          </a:p>
        </p:txBody>
      </p:sp>
      <p:sp>
        <p:nvSpPr>
          <p:cNvPr id="400" name="Translation Lookaside Buffer (TLB)"/>
          <p:cNvSpPr txBox="1"/>
          <p:nvPr/>
        </p:nvSpPr>
        <p:spPr>
          <a:xfrm>
            <a:off x="16234885" y="6402018"/>
            <a:ext cx="7667829"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u="sng"/>
            </a:lvl1pPr>
          </a:lstStyle>
          <a:p>
            <a:r>
              <a:t>Translation Lookaside Buffer (TLB)</a:t>
            </a:r>
          </a:p>
        </p:txBody>
      </p:sp>
      <p:sp>
        <p:nvSpPr>
          <p:cNvPr id="401" name="TLB Entry"/>
          <p:cNvSpPr txBox="1"/>
          <p:nvPr/>
        </p:nvSpPr>
        <p:spPr>
          <a:xfrm>
            <a:off x="16322379" y="4937136"/>
            <a:ext cx="2298473"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a:lvl1pPr>
          </a:lstStyle>
          <a:p>
            <a:r>
              <a:t>TLB Entry</a:t>
            </a:r>
          </a:p>
        </p:txBody>
      </p:sp>
      <p:grpSp>
        <p:nvGrpSpPr>
          <p:cNvPr id="404" name="Group"/>
          <p:cNvGrpSpPr/>
          <p:nvPr/>
        </p:nvGrpSpPr>
        <p:grpSpPr>
          <a:xfrm>
            <a:off x="20604590" y="5579704"/>
            <a:ext cx="719223" cy="811362"/>
            <a:chOff x="0" y="0"/>
            <a:chExt cx="719221" cy="811360"/>
          </a:xfrm>
        </p:grpSpPr>
        <p:sp>
          <p:nvSpPr>
            <p:cNvPr id="402" name="Rectangle"/>
            <p:cNvSpPr/>
            <p:nvPr/>
          </p:nvSpPr>
          <p:spPr>
            <a:xfrm>
              <a:off x="-1" y="-1"/>
              <a:ext cx="719223" cy="811362"/>
            </a:xfrm>
            <a:prstGeom prst="rect">
              <a:avLst/>
            </a:prstGeom>
            <a:solidFill>
              <a:srgbClr val="FFFFFF"/>
            </a:solidFill>
            <a:ln w="381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03" name="…"/>
            <p:cNvSpPr txBox="1"/>
            <p:nvPr/>
          </p:nvSpPr>
          <p:spPr>
            <a:xfrm>
              <a:off x="56026" y="61473"/>
              <a:ext cx="591160" cy="688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4000"/>
              </a:lvl1pPr>
            </a:lstStyle>
            <a:p>
              <a:r>
                <a:t>…</a:t>
              </a:r>
            </a:p>
          </p:txBody>
        </p:sp>
      </p:grpSp>
      <p:sp>
        <p:nvSpPr>
          <p:cNvPr id="405" name="Rectangle"/>
          <p:cNvSpPr/>
          <p:nvPr/>
        </p:nvSpPr>
        <p:spPr>
          <a:xfrm>
            <a:off x="16808122" y="5579704"/>
            <a:ext cx="1834379" cy="811362"/>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406" name="VPN"/>
          <p:cNvSpPr txBox="1"/>
          <p:nvPr/>
        </p:nvSpPr>
        <p:spPr>
          <a:xfrm>
            <a:off x="16706450" y="5702004"/>
            <a:ext cx="2037724"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VPN </a:t>
            </a:r>
          </a:p>
        </p:txBody>
      </p:sp>
      <p:sp>
        <p:nvSpPr>
          <p:cNvPr id="407" name="Rectangle"/>
          <p:cNvSpPr/>
          <p:nvPr/>
        </p:nvSpPr>
        <p:spPr>
          <a:xfrm>
            <a:off x="18638186" y="5579704"/>
            <a:ext cx="1975325" cy="811362"/>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408" name="PPN"/>
          <p:cNvSpPr txBox="1"/>
          <p:nvPr/>
        </p:nvSpPr>
        <p:spPr>
          <a:xfrm>
            <a:off x="18606986" y="5702004"/>
            <a:ext cx="2037725"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PPN </a:t>
            </a:r>
          </a:p>
        </p:txBody>
      </p:sp>
      <p:sp>
        <p:nvSpPr>
          <p:cNvPr id="409" name="Core"/>
          <p:cNvSpPr/>
          <p:nvPr/>
        </p:nvSpPr>
        <p:spPr>
          <a:xfrm>
            <a:off x="16019738" y="3817090"/>
            <a:ext cx="1975325" cy="961427"/>
          </a:xfrm>
          <a:prstGeom prst="rect">
            <a:avLst/>
          </a:prstGeom>
          <a:gradFill>
            <a:gsLst>
              <a:gs pos="0">
                <a:srgbClr val="CEEDFF"/>
              </a:gs>
              <a:gs pos="100000">
                <a:schemeClr val="accent1">
                  <a:lumOff val="16847"/>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000" b="0">
                <a:latin typeface="+mn-lt"/>
                <a:ea typeface="+mn-ea"/>
                <a:cs typeface="+mn-cs"/>
                <a:sym typeface="Helvetica Neue Medium"/>
              </a:defRPr>
            </a:lvl1pPr>
          </a:lstStyle>
          <a:p>
            <a:r>
              <a:t>Core</a:t>
            </a:r>
          </a:p>
        </p:txBody>
      </p:sp>
      <p:sp>
        <p:nvSpPr>
          <p:cNvPr id="410" name="SRAM Cache Hierarchy"/>
          <p:cNvSpPr/>
          <p:nvPr/>
        </p:nvSpPr>
        <p:spPr>
          <a:xfrm>
            <a:off x="16018095" y="7223035"/>
            <a:ext cx="7272736" cy="811361"/>
          </a:xfrm>
          <a:prstGeom prst="rect">
            <a:avLst/>
          </a:prstGeom>
          <a:gradFill>
            <a:gsLst>
              <a:gs pos="0">
                <a:srgbClr val="EBFAE3"/>
              </a:gs>
              <a:gs pos="100000">
                <a:schemeClr val="accent3">
                  <a:hueOff val="-274225"/>
                  <a:satOff val="26768"/>
                  <a:lumOff val="11368"/>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4000" b="0">
                <a:latin typeface="+mn-lt"/>
                <a:ea typeface="+mn-ea"/>
                <a:cs typeface="+mn-cs"/>
                <a:sym typeface="Helvetica Neue Medium"/>
              </a:defRPr>
            </a:lvl1pPr>
          </a:lstStyle>
          <a:p>
            <a:r>
              <a:t>SRAM Cache Hierarchy</a:t>
            </a:r>
          </a:p>
        </p:txBody>
      </p:sp>
      <p:grpSp>
        <p:nvGrpSpPr>
          <p:cNvPr id="413" name="Group"/>
          <p:cNvGrpSpPr/>
          <p:nvPr/>
        </p:nvGrpSpPr>
        <p:grpSpPr>
          <a:xfrm>
            <a:off x="16018924" y="8134144"/>
            <a:ext cx="7291575" cy="3135194"/>
            <a:chOff x="0" y="0"/>
            <a:chExt cx="7291574" cy="3135193"/>
          </a:xfrm>
        </p:grpSpPr>
        <p:sp>
          <p:nvSpPr>
            <p:cNvPr id="411" name="Rectangle"/>
            <p:cNvSpPr/>
            <p:nvPr/>
          </p:nvSpPr>
          <p:spPr>
            <a:xfrm>
              <a:off x="-1" y="-1"/>
              <a:ext cx="7271078" cy="3095149"/>
            </a:xfrm>
            <a:prstGeom prst="rect">
              <a:avLst/>
            </a:prstGeom>
            <a:gradFill flip="none" rotWithShape="1">
              <a:gsLst>
                <a:gs pos="0">
                  <a:srgbClr val="FFFED3"/>
                </a:gs>
                <a:gs pos="100000">
                  <a:schemeClr val="accent4">
                    <a:hueOff val="366961"/>
                    <a:satOff val="4172"/>
                    <a:lumOff val="11129"/>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412" name="Memory Controller"/>
            <p:cNvSpPr txBox="1"/>
            <p:nvPr/>
          </p:nvSpPr>
          <p:spPr>
            <a:xfrm>
              <a:off x="2762541" y="2288126"/>
              <a:ext cx="4529034" cy="847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lnSpc>
                  <a:spcPct val="80000"/>
                </a:lnSpc>
                <a:defRPr sz="3600" u="sng"/>
              </a:lvl1pPr>
            </a:lstStyle>
            <a:p>
              <a:r>
                <a:t>Memory Controller</a:t>
              </a:r>
            </a:p>
          </p:txBody>
        </p:sp>
      </p:grpSp>
      <p:sp>
        <p:nvSpPr>
          <p:cNvPr id="414" name="Rectangle"/>
          <p:cNvSpPr/>
          <p:nvPr/>
        </p:nvSpPr>
        <p:spPr>
          <a:xfrm>
            <a:off x="16009055" y="11352507"/>
            <a:ext cx="3323954" cy="1105559"/>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4400" b="0">
                <a:latin typeface="+mn-lt"/>
                <a:ea typeface="+mn-ea"/>
                <a:cs typeface="+mn-cs"/>
                <a:sym typeface="Helvetica Neue Medium"/>
              </a:defRPr>
            </a:pPr>
            <a:endParaRPr/>
          </a:p>
        </p:txBody>
      </p:sp>
      <p:sp>
        <p:nvSpPr>
          <p:cNvPr id="415" name="In-Package…"/>
          <p:cNvSpPr txBox="1"/>
          <p:nvPr/>
        </p:nvSpPr>
        <p:spPr>
          <a:xfrm>
            <a:off x="16055334" y="11279673"/>
            <a:ext cx="3111120" cy="125122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latin typeface="+mn-lt"/>
                <a:ea typeface="+mn-ea"/>
                <a:cs typeface="+mn-cs"/>
                <a:sym typeface="Helvetica Neue Medium"/>
              </a:defRPr>
            </a:pPr>
            <a:r>
              <a:t>In-Package </a:t>
            </a:r>
          </a:p>
          <a:p>
            <a:pPr>
              <a:lnSpc>
                <a:spcPct val="80000"/>
              </a:lnSpc>
              <a:defRPr sz="4000" b="0">
                <a:latin typeface="+mn-lt"/>
                <a:ea typeface="+mn-ea"/>
                <a:cs typeface="+mn-cs"/>
                <a:sym typeface="Helvetica Neue Medium"/>
              </a:defRPr>
            </a:pPr>
            <a:r>
              <a:t>DRAM</a:t>
            </a:r>
          </a:p>
        </p:txBody>
      </p:sp>
      <p:grpSp>
        <p:nvGrpSpPr>
          <p:cNvPr id="418" name="Group"/>
          <p:cNvGrpSpPr/>
          <p:nvPr/>
        </p:nvGrpSpPr>
        <p:grpSpPr>
          <a:xfrm>
            <a:off x="19451090" y="11342843"/>
            <a:ext cx="3839497" cy="1353639"/>
            <a:chOff x="0" y="0"/>
            <a:chExt cx="3839496" cy="1353637"/>
          </a:xfrm>
        </p:grpSpPr>
        <p:sp>
          <p:nvSpPr>
            <p:cNvPr id="416" name="Rectangle"/>
            <p:cNvSpPr/>
            <p:nvPr/>
          </p:nvSpPr>
          <p:spPr>
            <a:xfrm>
              <a:off x="0" y="-1"/>
              <a:ext cx="3839497" cy="1353639"/>
            </a:xfrm>
            <a:prstGeom prst="rect">
              <a:avLst/>
            </a:prstGeom>
            <a:gradFill flip="none" rotWithShape="1">
              <a:gsLst>
                <a:gs pos="0">
                  <a:srgbClr val="FFE1B8"/>
                </a:gs>
                <a:gs pos="100000">
                  <a:schemeClr val="accent4">
                    <a:hueOff val="-1081314"/>
                    <a:satOff val="4338"/>
                    <a:lumOff val="-8931"/>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417" name="Off-Package…"/>
            <p:cNvSpPr txBox="1"/>
            <p:nvPr/>
          </p:nvSpPr>
          <p:spPr>
            <a:xfrm>
              <a:off x="189637" y="15682"/>
              <a:ext cx="3375561" cy="1322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nSpc>
                  <a:spcPct val="80000"/>
                </a:lnSpc>
                <a:defRPr sz="4000" b="0">
                  <a:latin typeface="+mn-lt"/>
                  <a:ea typeface="+mn-ea"/>
                  <a:cs typeface="+mn-cs"/>
                  <a:sym typeface="Helvetica Neue Medium"/>
                </a:defRPr>
              </a:pPr>
              <a:r>
                <a:t>Off-Package </a:t>
              </a:r>
            </a:p>
            <a:p>
              <a:pPr>
                <a:lnSpc>
                  <a:spcPct val="80000"/>
                </a:lnSpc>
                <a:defRPr sz="4000" b="0">
                  <a:latin typeface="+mn-lt"/>
                  <a:ea typeface="+mn-ea"/>
                  <a:cs typeface="+mn-cs"/>
                  <a:sym typeface="Helvetica Neue Medium"/>
                </a:defRPr>
              </a:pPr>
              <a:r>
                <a:t>DRAM</a:t>
              </a:r>
            </a:p>
          </p:txBody>
        </p:sp>
      </p:grpSp>
      <p:sp>
        <p:nvSpPr>
          <p:cNvPr id="419" name="Line"/>
          <p:cNvSpPr/>
          <p:nvPr/>
        </p:nvSpPr>
        <p:spPr>
          <a:xfrm flipV="1">
            <a:off x="15606683" y="2647961"/>
            <a:ext cx="1" cy="10048861"/>
          </a:xfrm>
          <a:prstGeom prst="line">
            <a:avLst/>
          </a:prstGeom>
          <a:ln w="508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20" name="Hardware"/>
          <p:cNvSpPr txBox="1"/>
          <p:nvPr/>
        </p:nvSpPr>
        <p:spPr>
          <a:xfrm>
            <a:off x="15627485" y="2638307"/>
            <a:ext cx="2898167" cy="81246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400" u="sng"/>
            </a:lvl1pPr>
          </a:lstStyle>
          <a:p>
            <a:r>
              <a:t>Hardware </a:t>
            </a:r>
          </a:p>
        </p:txBody>
      </p:sp>
      <p:sp>
        <p:nvSpPr>
          <p:cNvPr id="421" name="Software"/>
          <p:cNvSpPr txBox="1"/>
          <p:nvPr/>
        </p:nvSpPr>
        <p:spPr>
          <a:xfrm>
            <a:off x="12628918" y="2651386"/>
            <a:ext cx="2701468" cy="81246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400" u="sng"/>
            </a:lvl1pPr>
          </a:lstStyle>
          <a:p>
            <a:r>
              <a:t>Software </a:t>
            </a:r>
          </a:p>
        </p:txBody>
      </p:sp>
      <p:sp>
        <p:nvSpPr>
          <p:cNvPr id="422" name="Cached…"/>
          <p:cNvSpPr/>
          <p:nvPr/>
        </p:nvSpPr>
        <p:spPr>
          <a:xfrm>
            <a:off x="20339144" y="4080876"/>
            <a:ext cx="1719581" cy="1018455"/>
          </a:xfrm>
          <a:prstGeom prst="rect">
            <a:avLst/>
          </a:prstGeom>
          <a:solidFill>
            <a:srgbClr val="FFFFFF"/>
          </a:solidFill>
          <a:ln w="88900">
            <a:solidFill>
              <a:schemeClr val="accent5"/>
            </a:solidFill>
            <a:miter lim="400000"/>
          </a:ln>
          <a:extLst>
            <a:ext uri="{C572A759-6A51-4108-AA02-DFA0A04FC94B}">
              <ma14:wrappingTextBoxFlag xmlns:ma14="http://schemas.microsoft.com/office/mac/drawingml/2011/main" val="1"/>
            </a:ext>
          </a:extLst>
        </p:spPr>
        <p:txBody>
          <a:bodyPr lIns="71437" tIns="71437" rIns="71437" bIns="71437" anchor="ctr"/>
          <a:lstStyle/>
          <a:p>
            <a:pPr>
              <a:lnSpc>
                <a:spcPts val="3000"/>
              </a:lnSpc>
              <a:defRPr sz="2800" b="0">
                <a:latin typeface="+mn-lt"/>
                <a:ea typeface="+mn-ea"/>
                <a:cs typeface="+mn-cs"/>
                <a:sym typeface="Helvetica Neue Medium"/>
              </a:defRPr>
            </a:pPr>
            <a:r>
              <a:t>Cached</a:t>
            </a:r>
          </a:p>
          <a:p>
            <a:pPr>
              <a:lnSpc>
                <a:spcPts val="3000"/>
              </a:lnSpc>
              <a:defRPr sz="2800" b="0">
                <a:latin typeface="+mn-lt"/>
                <a:ea typeface="+mn-ea"/>
                <a:cs typeface="+mn-cs"/>
                <a:sym typeface="Helvetica Neue Medium"/>
              </a:defRPr>
            </a:pPr>
            <a:r>
              <a:t>(1 bit)</a:t>
            </a:r>
          </a:p>
        </p:txBody>
      </p:sp>
      <p:sp>
        <p:nvSpPr>
          <p:cNvPr id="423" name="Way…"/>
          <p:cNvSpPr/>
          <p:nvPr/>
        </p:nvSpPr>
        <p:spPr>
          <a:xfrm>
            <a:off x="22051116" y="4080876"/>
            <a:ext cx="1719580" cy="1018455"/>
          </a:xfrm>
          <a:prstGeom prst="rect">
            <a:avLst/>
          </a:prstGeom>
          <a:solidFill>
            <a:srgbClr val="FFFFFF"/>
          </a:solidFill>
          <a:ln w="88900">
            <a:solidFill>
              <a:schemeClr val="accent5"/>
            </a:solidFill>
            <a:miter lim="400000"/>
          </a:ln>
          <a:extLst>
            <a:ext uri="{C572A759-6A51-4108-AA02-DFA0A04FC94B}">
              <ma14:wrappingTextBoxFlag xmlns:ma14="http://schemas.microsoft.com/office/mac/drawingml/2011/main" val="1"/>
            </a:ext>
          </a:extLst>
        </p:spPr>
        <p:txBody>
          <a:bodyPr lIns="71437" tIns="71437" rIns="71437" bIns="71437" anchor="ctr"/>
          <a:lstStyle/>
          <a:p>
            <a:pPr>
              <a:lnSpc>
                <a:spcPts val="3000"/>
              </a:lnSpc>
              <a:defRPr sz="2800" b="0">
                <a:latin typeface="+mn-lt"/>
                <a:ea typeface="+mn-ea"/>
                <a:cs typeface="+mn-cs"/>
                <a:sym typeface="Helvetica Neue Medium"/>
              </a:defRPr>
            </a:pPr>
            <a:r>
              <a:t>Way</a:t>
            </a:r>
          </a:p>
          <a:p>
            <a:pPr>
              <a:lnSpc>
                <a:spcPts val="3000"/>
              </a:lnSpc>
              <a:defRPr sz="2800" b="0">
                <a:latin typeface="+mn-lt"/>
                <a:ea typeface="+mn-ea"/>
                <a:cs typeface="+mn-cs"/>
                <a:sym typeface="Helvetica Neue Medium"/>
              </a:defRPr>
            </a:pPr>
            <a:r>
              <a:t>(2 bits)</a:t>
            </a:r>
          </a:p>
        </p:txBody>
      </p:sp>
      <p:sp>
        <p:nvSpPr>
          <p:cNvPr id="424" name="Line"/>
          <p:cNvSpPr/>
          <p:nvPr/>
        </p:nvSpPr>
        <p:spPr>
          <a:xfrm flipH="1" flipV="1">
            <a:off x="20337352" y="5112865"/>
            <a:ext cx="960572" cy="458880"/>
          </a:xfrm>
          <a:prstGeom prst="line">
            <a:avLst/>
          </a:prstGeom>
          <a:ln w="88900">
            <a:solidFill>
              <a:schemeClr val="accent5"/>
            </a:solidFill>
            <a:prstDash val="sysDot"/>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25" name="Rectangle"/>
          <p:cNvSpPr/>
          <p:nvPr/>
        </p:nvSpPr>
        <p:spPr>
          <a:xfrm>
            <a:off x="21321297" y="5579704"/>
            <a:ext cx="2298055" cy="811362"/>
          </a:xfrm>
          <a:prstGeom prst="rect">
            <a:avLst/>
          </a:prstGeom>
          <a:solidFill>
            <a:srgbClr val="FFFFFF"/>
          </a:solidFill>
          <a:ln w="63500">
            <a:solidFill>
              <a:schemeClr val="accent5"/>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426" name="Mapping"/>
          <p:cNvSpPr txBox="1"/>
          <p:nvPr/>
        </p:nvSpPr>
        <p:spPr>
          <a:xfrm>
            <a:off x="21330349" y="5684184"/>
            <a:ext cx="2336155"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solidFill>
                  <a:schemeClr val="accent5"/>
                </a:solidFill>
              </a:defRPr>
            </a:lvl1pPr>
          </a:lstStyle>
          <a:p>
            <a:r>
              <a:t>Mapping</a:t>
            </a:r>
          </a:p>
        </p:txBody>
      </p:sp>
      <p:sp>
        <p:nvSpPr>
          <p:cNvPr id="427" name="Line"/>
          <p:cNvSpPr/>
          <p:nvPr/>
        </p:nvSpPr>
        <p:spPr>
          <a:xfrm flipV="1">
            <a:off x="23638359" y="5122015"/>
            <a:ext cx="140647" cy="426029"/>
          </a:xfrm>
          <a:prstGeom prst="line">
            <a:avLst/>
          </a:prstGeom>
          <a:ln w="88900">
            <a:solidFill>
              <a:schemeClr val="accent5"/>
            </a:solidFill>
            <a:prstDash val="sysDot"/>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28" name="Tag Buffer"/>
          <p:cNvSpPr txBox="1"/>
          <p:nvPr/>
        </p:nvSpPr>
        <p:spPr>
          <a:xfrm>
            <a:off x="16076948" y="8432569"/>
            <a:ext cx="2623948" cy="75044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r>
              <a:t>Tag Buffer</a:t>
            </a:r>
          </a:p>
        </p:txBody>
      </p:sp>
      <p:grpSp>
        <p:nvGrpSpPr>
          <p:cNvPr id="455" name="Group"/>
          <p:cNvGrpSpPr/>
          <p:nvPr/>
        </p:nvGrpSpPr>
        <p:grpSpPr>
          <a:xfrm>
            <a:off x="16288706" y="9212839"/>
            <a:ext cx="2165789" cy="424234"/>
            <a:chOff x="0" y="0"/>
            <a:chExt cx="2165787" cy="424232"/>
          </a:xfrm>
        </p:grpSpPr>
        <p:grpSp>
          <p:nvGrpSpPr>
            <p:cNvPr id="441" name="Group"/>
            <p:cNvGrpSpPr/>
            <p:nvPr/>
          </p:nvGrpSpPr>
          <p:grpSpPr>
            <a:xfrm>
              <a:off x="0" y="0"/>
              <a:ext cx="2165788" cy="196161"/>
              <a:chOff x="0" y="0"/>
              <a:chExt cx="2165787" cy="196160"/>
            </a:xfrm>
          </p:grpSpPr>
          <p:grpSp>
            <p:nvGrpSpPr>
              <p:cNvPr id="431" name="Group"/>
              <p:cNvGrpSpPr/>
              <p:nvPr/>
            </p:nvGrpSpPr>
            <p:grpSpPr>
              <a:xfrm>
                <a:off x="0" y="0"/>
                <a:ext cx="517963" cy="196161"/>
                <a:chOff x="0" y="0"/>
                <a:chExt cx="517962" cy="196160"/>
              </a:xfrm>
            </p:grpSpPr>
            <p:sp>
              <p:nvSpPr>
                <p:cNvPr id="429"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30"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34" name="Group"/>
              <p:cNvGrpSpPr/>
              <p:nvPr/>
            </p:nvGrpSpPr>
            <p:grpSpPr>
              <a:xfrm>
                <a:off x="549275" y="0"/>
                <a:ext cx="517963" cy="196161"/>
                <a:chOff x="0" y="0"/>
                <a:chExt cx="517962" cy="196160"/>
              </a:xfrm>
            </p:grpSpPr>
            <p:sp>
              <p:nvSpPr>
                <p:cNvPr id="432"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33"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37" name="Group"/>
              <p:cNvGrpSpPr/>
              <p:nvPr/>
            </p:nvGrpSpPr>
            <p:grpSpPr>
              <a:xfrm>
                <a:off x="1098550" y="0"/>
                <a:ext cx="517963" cy="196161"/>
                <a:chOff x="0" y="0"/>
                <a:chExt cx="517962" cy="196160"/>
              </a:xfrm>
            </p:grpSpPr>
            <p:sp>
              <p:nvSpPr>
                <p:cNvPr id="435"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36"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40" name="Group"/>
              <p:cNvGrpSpPr/>
              <p:nvPr/>
            </p:nvGrpSpPr>
            <p:grpSpPr>
              <a:xfrm>
                <a:off x="1647825" y="0"/>
                <a:ext cx="517963" cy="196161"/>
                <a:chOff x="0" y="0"/>
                <a:chExt cx="517962" cy="196160"/>
              </a:xfrm>
            </p:grpSpPr>
            <p:sp>
              <p:nvSpPr>
                <p:cNvPr id="438"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39"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grpSp>
          <p:nvGrpSpPr>
            <p:cNvPr id="454" name="Group"/>
            <p:cNvGrpSpPr/>
            <p:nvPr/>
          </p:nvGrpSpPr>
          <p:grpSpPr>
            <a:xfrm>
              <a:off x="0" y="228071"/>
              <a:ext cx="2165788" cy="196162"/>
              <a:chOff x="0" y="0"/>
              <a:chExt cx="2165787" cy="196160"/>
            </a:xfrm>
          </p:grpSpPr>
          <p:grpSp>
            <p:nvGrpSpPr>
              <p:cNvPr id="444" name="Group"/>
              <p:cNvGrpSpPr/>
              <p:nvPr/>
            </p:nvGrpSpPr>
            <p:grpSpPr>
              <a:xfrm>
                <a:off x="0" y="0"/>
                <a:ext cx="517963" cy="196161"/>
                <a:chOff x="0" y="0"/>
                <a:chExt cx="517962" cy="196160"/>
              </a:xfrm>
            </p:grpSpPr>
            <p:sp>
              <p:nvSpPr>
                <p:cNvPr id="442"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43"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47" name="Group"/>
              <p:cNvGrpSpPr/>
              <p:nvPr/>
            </p:nvGrpSpPr>
            <p:grpSpPr>
              <a:xfrm>
                <a:off x="549275" y="0"/>
                <a:ext cx="517963" cy="196161"/>
                <a:chOff x="0" y="0"/>
                <a:chExt cx="517962" cy="196160"/>
              </a:xfrm>
            </p:grpSpPr>
            <p:sp>
              <p:nvSpPr>
                <p:cNvPr id="445"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46"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50" name="Group"/>
              <p:cNvGrpSpPr/>
              <p:nvPr/>
            </p:nvGrpSpPr>
            <p:grpSpPr>
              <a:xfrm>
                <a:off x="1098550" y="0"/>
                <a:ext cx="517963" cy="196161"/>
                <a:chOff x="0" y="0"/>
                <a:chExt cx="517962" cy="196160"/>
              </a:xfrm>
            </p:grpSpPr>
            <p:sp>
              <p:nvSpPr>
                <p:cNvPr id="448"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49"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53" name="Group"/>
              <p:cNvGrpSpPr/>
              <p:nvPr/>
            </p:nvGrpSpPr>
            <p:grpSpPr>
              <a:xfrm>
                <a:off x="1647825" y="0"/>
                <a:ext cx="517963" cy="196161"/>
                <a:chOff x="0" y="0"/>
                <a:chExt cx="517962" cy="196160"/>
              </a:xfrm>
            </p:grpSpPr>
            <p:sp>
              <p:nvSpPr>
                <p:cNvPr id="451"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52"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grpSp>
      <p:grpSp>
        <p:nvGrpSpPr>
          <p:cNvPr id="482" name="Group"/>
          <p:cNvGrpSpPr/>
          <p:nvPr/>
        </p:nvGrpSpPr>
        <p:grpSpPr>
          <a:xfrm>
            <a:off x="16288706" y="9669220"/>
            <a:ext cx="2165789" cy="424233"/>
            <a:chOff x="0" y="0"/>
            <a:chExt cx="2165787" cy="424232"/>
          </a:xfrm>
        </p:grpSpPr>
        <p:grpSp>
          <p:nvGrpSpPr>
            <p:cNvPr id="468" name="Group"/>
            <p:cNvGrpSpPr/>
            <p:nvPr/>
          </p:nvGrpSpPr>
          <p:grpSpPr>
            <a:xfrm>
              <a:off x="0" y="0"/>
              <a:ext cx="2165788" cy="196161"/>
              <a:chOff x="0" y="0"/>
              <a:chExt cx="2165787" cy="196160"/>
            </a:xfrm>
          </p:grpSpPr>
          <p:grpSp>
            <p:nvGrpSpPr>
              <p:cNvPr id="458" name="Group"/>
              <p:cNvGrpSpPr/>
              <p:nvPr/>
            </p:nvGrpSpPr>
            <p:grpSpPr>
              <a:xfrm>
                <a:off x="0" y="0"/>
                <a:ext cx="517963" cy="196161"/>
                <a:chOff x="0" y="0"/>
                <a:chExt cx="517962" cy="196160"/>
              </a:xfrm>
            </p:grpSpPr>
            <p:sp>
              <p:nvSpPr>
                <p:cNvPr id="456"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57"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61" name="Group"/>
              <p:cNvGrpSpPr/>
              <p:nvPr/>
            </p:nvGrpSpPr>
            <p:grpSpPr>
              <a:xfrm>
                <a:off x="549275" y="0"/>
                <a:ext cx="517963" cy="196161"/>
                <a:chOff x="0" y="0"/>
                <a:chExt cx="517962" cy="196160"/>
              </a:xfrm>
            </p:grpSpPr>
            <p:sp>
              <p:nvSpPr>
                <p:cNvPr id="459"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60"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64" name="Group"/>
              <p:cNvGrpSpPr/>
              <p:nvPr/>
            </p:nvGrpSpPr>
            <p:grpSpPr>
              <a:xfrm>
                <a:off x="1098550" y="0"/>
                <a:ext cx="517963" cy="196161"/>
                <a:chOff x="0" y="0"/>
                <a:chExt cx="517962" cy="196160"/>
              </a:xfrm>
            </p:grpSpPr>
            <p:sp>
              <p:nvSpPr>
                <p:cNvPr id="462"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63"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67" name="Group"/>
              <p:cNvGrpSpPr/>
              <p:nvPr/>
            </p:nvGrpSpPr>
            <p:grpSpPr>
              <a:xfrm>
                <a:off x="1647825" y="0"/>
                <a:ext cx="517963" cy="196161"/>
                <a:chOff x="0" y="0"/>
                <a:chExt cx="517962" cy="196160"/>
              </a:xfrm>
            </p:grpSpPr>
            <p:sp>
              <p:nvSpPr>
                <p:cNvPr id="465"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66"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grpSp>
          <p:nvGrpSpPr>
            <p:cNvPr id="481" name="Group"/>
            <p:cNvGrpSpPr/>
            <p:nvPr/>
          </p:nvGrpSpPr>
          <p:grpSpPr>
            <a:xfrm>
              <a:off x="0" y="228071"/>
              <a:ext cx="2165788" cy="196162"/>
              <a:chOff x="0" y="0"/>
              <a:chExt cx="2165787" cy="196160"/>
            </a:xfrm>
          </p:grpSpPr>
          <p:grpSp>
            <p:nvGrpSpPr>
              <p:cNvPr id="471" name="Group"/>
              <p:cNvGrpSpPr/>
              <p:nvPr/>
            </p:nvGrpSpPr>
            <p:grpSpPr>
              <a:xfrm>
                <a:off x="0" y="0"/>
                <a:ext cx="517963" cy="196161"/>
                <a:chOff x="0" y="0"/>
                <a:chExt cx="517962" cy="196160"/>
              </a:xfrm>
            </p:grpSpPr>
            <p:sp>
              <p:nvSpPr>
                <p:cNvPr id="469"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70"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74" name="Group"/>
              <p:cNvGrpSpPr/>
              <p:nvPr/>
            </p:nvGrpSpPr>
            <p:grpSpPr>
              <a:xfrm>
                <a:off x="549275" y="0"/>
                <a:ext cx="517963" cy="196161"/>
                <a:chOff x="0" y="0"/>
                <a:chExt cx="517962" cy="196160"/>
              </a:xfrm>
            </p:grpSpPr>
            <p:sp>
              <p:nvSpPr>
                <p:cNvPr id="472"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73"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77" name="Group"/>
              <p:cNvGrpSpPr/>
              <p:nvPr/>
            </p:nvGrpSpPr>
            <p:grpSpPr>
              <a:xfrm>
                <a:off x="1098550" y="0"/>
                <a:ext cx="517963" cy="196161"/>
                <a:chOff x="0" y="0"/>
                <a:chExt cx="517962" cy="196160"/>
              </a:xfrm>
            </p:grpSpPr>
            <p:sp>
              <p:nvSpPr>
                <p:cNvPr id="475"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76"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480" name="Group"/>
              <p:cNvGrpSpPr/>
              <p:nvPr/>
            </p:nvGrpSpPr>
            <p:grpSpPr>
              <a:xfrm>
                <a:off x="1647825" y="0"/>
                <a:ext cx="517963" cy="196161"/>
                <a:chOff x="0" y="0"/>
                <a:chExt cx="517962" cy="196160"/>
              </a:xfrm>
            </p:grpSpPr>
            <p:sp>
              <p:nvSpPr>
                <p:cNvPr id="478"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479"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grpSp>
      <p:sp>
        <p:nvSpPr>
          <p:cNvPr id="483" name="Line"/>
          <p:cNvSpPr/>
          <p:nvPr/>
        </p:nvSpPr>
        <p:spPr>
          <a:xfrm flipH="1">
            <a:off x="18475632" y="9235040"/>
            <a:ext cx="409911" cy="201788"/>
          </a:xfrm>
          <a:prstGeom prst="line">
            <a:avLst/>
          </a:prstGeom>
          <a:ln w="254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84" name="Line"/>
          <p:cNvSpPr/>
          <p:nvPr/>
        </p:nvSpPr>
        <p:spPr>
          <a:xfrm flipH="1" flipV="1">
            <a:off x="18474156" y="9643462"/>
            <a:ext cx="406463" cy="186383"/>
          </a:xfrm>
          <a:prstGeom prst="line">
            <a:avLst/>
          </a:prstGeom>
          <a:ln w="254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485" name="Rectangle"/>
          <p:cNvSpPr/>
          <p:nvPr/>
        </p:nvSpPr>
        <p:spPr>
          <a:xfrm>
            <a:off x="18901441" y="9239960"/>
            <a:ext cx="1506044" cy="588288"/>
          </a:xfrm>
          <a:prstGeom prst="rect">
            <a:avLst/>
          </a:prstGeom>
          <a:solidFill>
            <a:srgbClr val="929292"/>
          </a:solidFill>
          <a:ln w="38100">
            <a:solidFill>
              <a:srgbClr val="000000"/>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486" name="PPN"/>
          <p:cNvSpPr txBox="1"/>
          <p:nvPr/>
        </p:nvSpPr>
        <p:spPr>
          <a:xfrm>
            <a:off x="19005681" y="9165888"/>
            <a:ext cx="1297562" cy="66451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800" b="0">
                <a:latin typeface="+mn-lt"/>
                <a:ea typeface="+mn-ea"/>
                <a:cs typeface="+mn-cs"/>
                <a:sym typeface="Helvetica Neue Medium"/>
              </a:defRPr>
            </a:lvl1pPr>
          </a:lstStyle>
          <a:p>
            <a:r>
              <a:t>PPN</a:t>
            </a:r>
          </a:p>
        </p:txBody>
      </p:sp>
      <p:sp>
        <p:nvSpPr>
          <p:cNvPr id="487" name="Rectangle"/>
          <p:cNvSpPr/>
          <p:nvPr/>
        </p:nvSpPr>
        <p:spPr>
          <a:xfrm>
            <a:off x="20407117" y="9239960"/>
            <a:ext cx="518240" cy="588288"/>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488" name="V"/>
          <p:cNvSpPr txBox="1"/>
          <p:nvPr/>
        </p:nvSpPr>
        <p:spPr>
          <a:xfrm>
            <a:off x="20437799" y="9161158"/>
            <a:ext cx="450444" cy="71307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800" b="0">
                <a:latin typeface="+mn-lt"/>
                <a:ea typeface="+mn-ea"/>
                <a:cs typeface="+mn-cs"/>
                <a:sym typeface="Helvetica Neue Medium"/>
              </a:defRPr>
            </a:lvl1pPr>
          </a:lstStyle>
          <a:p>
            <a:r>
              <a:t>V</a:t>
            </a:r>
          </a:p>
        </p:txBody>
      </p:sp>
      <p:sp>
        <p:nvSpPr>
          <p:cNvPr id="489" name="Rectangle"/>
          <p:cNvSpPr/>
          <p:nvPr/>
        </p:nvSpPr>
        <p:spPr>
          <a:xfrm>
            <a:off x="20920902" y="9239960"/>
            <a:ext cx="2195584" cy="588287"/>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490" name="Mapping"/>
          <p:cNvSpPr txBox="1"/>
          <p:nvPr/>
        </p:nvSpPr>
        <p:spPr>
          <a:xfrm>
            <a:off x="20932209" y="9159974"/>
            <a:ext cx="2122171" cy="71307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800" b="0">
                <a:latin typeface="+mn-lt"/>
                <a:ea typeface="+mn-ea"/>
                <a:cs typeface="+mn-cs"/>
                <a:sym typeface="Helvetica Neue Medium"/>
              </a:defRPr>
            </a:lvl1pPr>
          </a:lstStyle>
          <a:p>
            <a:r>
              <a:t>Mapping</a:t>
            </a:r>
          </a:p>
        </p:txBody>
      </p:sp>
      <p:sp>
        <p:nvSpPr>
          <p:cNvPr id="491" name="Rounded Rectangle"/>
          <p:cNvSpPr/>
          <p:nvPr/>
        </p:nvSpPr>
        <p:spPr>
          <a:xfrm>
            <a:off x="10591441" y="4378588"/>
            <a:ext cx="4215422" cy="2488551"/>
          </a:xfrm>
          <a:prstGeom prst="roundRect">
            <a:avLst>
              <a:gd name="adj" fmla="val 17351"/>
            </a:avLst>
          </a:prstGeom>
          <a:ln w="63500">
            <a:solidFill>
              <a:srgbClr val="000000"/>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492" name="Page Table"/>
          <p:cNvSpPr txBox="1"/>
          <p:nvPr/>
        </p:nvSpPr>
        <p:spPr>
          <a:xfrm>
            <a:off x="11837015" y="6177619"/>
            <a:ext cx="2542618"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u="sng"/>
            </a:lvl1pPr>
          </a:lstStyle>
          <a:p>
            <a:r>
              <a:t>Page Table</a:t>
            </a:r>
          </a:p>
        </p:txBody>
      </p:sp>
      <p:sp>
        <p:nvSpPr>
          <p:cNvPr id="493" name="Page Table Entry"/>
          <p:cNvSpPr txBox="1"/>
          <p:nvPr/>
        </p:nvSpPr>
        <p:spPr>
          <a:xfrm>
            <a:off x="10634957" y="4452410"/>
            <a:ext cx="3813176"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a:lvl1pPr>
          </a:lstStyle>
          <a:p>
            <a:r>
              <a:t>Page Table Entry</a:t>
            </a:r>
          </a:p>
        </p:txBody>
      </p:sp>
      <p:sp>
        <p:nvSpPr>
          <p:cNvPr id="494" name="Rectangle"/>
          <p:cNvSpPr/>
          <p:nvPr/>
        </p:nvSpPr>
        <p:spPr>
          <a:xfrm>
            <a:off x="12092664" y="5206946"/>
            <a:ext cx="666017" cy="626418"/>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495" name="…"/>
          <p:cNvSpPr txBox="1"/>
          <p:nvPr/>
        </p:nvSpPr>
        <p:spPr>
          <a:xfrm>
            <a:off x="12131847" y="5023079"/>
            <a:ext cx="547427" cy="76282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a:lvl1pPr>
          </a:lstStyle>
          <a:p>
            <a:r>
              <a:t>…</a:t>
            </a:r>
          </a:p>
        </p:txBody>
      </p:sp>
      <p:sp>
        <p:nvSpPr>
          <p:cNvPr id="496" name="Rectangle"/>
          <p:cNvSpPr/>
          <p:nvPr/>
        </p:nvSpPr>
        <p:spPr>
          <a:xfrm>
            <a:off x="10775752" y="5206946"/>
            <a:ext cx="1339627" cy="626418"/>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497" name="PPN"/>
          <p:cNvSpPr txBox="1"/>
          <p:nvPr/>
        </p:nvSpPr>
        <p:spPr>
          <a:xfrm>
            <a:off x="10761252" y="5267473"/>
            <a:ext cx="1368627" cy="75936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PPN</a:t>
            </a:r>
          </a:p>
        </p:txBody>
      </p:sp>
      <p:sp>
        <p:nvSpPr>
          <p:cNvPr id="498" name="Rectangle"/>
          <p:cNvSpPr/>
          <p:nvPr/>
        </p:nvSpPr>
        <p:spPr>
          <a:xfrm>
            <a:off x="12767526" y="5169077"/>
            <a:ext cx="1828471" cy="722437"/>
          </a:xfrm>
          <a:prstGeom prst="rect">
            <a:avLst/>
          </a:prstGeom>
          <a:solidFill>
            <a:srgbClr val="FFFFFF"/>
          </a:solidFill>
          <a:ln w="63500">
            <a:solidFill>
              <a:schemeClr val="accent5"/>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499" name="Mapping"/>
          <p:cNvSpPr txBox="1"/>
          <p:nvPr/>
        </p:nvSpPr>
        <p:spPr>
          <a:xfrm>
            <a:off x="12509879" y="5288789"/>
            <a:ext cx="2336155" cy="601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a:solidFill>
                  <a:schemeClr val="accent5"/>
                </a:solidFill>
              </a:defRPr>
            </a:lvl1pPr>
          </a:lstStyle>
          <a:p>
            <a:r>
              <a:t>Mapping</a:t>
            </a:r>
          </a:p>
        </p:txBody>
      </p:sp>
      <p:sp>
        <p:nvSpPr>
          <p:cNvPr id="500" name="Arrow"/>
          <p:cNvSpPr/>
          <p:nvPr/>
        </p:nvSpPr>
        <p:spPr>
          <a:xfrm>
            <a:off x="14825978" y="5147200"/>
            <a:ext cx="993625" cy="1240868"/>
          </a:xfrm>
          <a:prstGeom prst="rightArrow">
            <a:avLst>
              <a:gd name="adj1" fmla="val 44880"/>
              <a:gd name="adj2" fmla="val 46640"/>
            </a:avLst>
          </a:prstGeom>
          <a:solidFill>
            <a:srgbClr val="D6D5D5"/>
          </a:solidFill>
          <a:ln w="254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01" name="Track DRAM cache contents using page tables and TLBs…"/>
          <p:cNvSpPr txBox="1"/>
          <p:nvPr/>
        </p:nvSpPr>
        <p:spPr>
          <a:xfrm>
            <a:off x="453188" y="3798040"/>
            <a:ext cx="9481872" cy="87794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2000"/>
              </a:spcBef>
              <a:buSzPct val="145000"/>
              <a:buChar char="•"/>
              <a:defRPr sz="5200" b="0"/>
            </a:pPr>
            <a:r>
              <a:t>Track DRAM cache contents using </a:t>
            </a:r>
            <a:r>
              <a:rPr b="1">
                <a:solidFill>
                  <a:schemeClr val="accent3">
                    <a:hueOff val="914337"/>
                    <a:satOff val="31515"/>
                    <a:lumOff val="-30790"/>
                  </a:schemeClr>
                </a:solidFill>
              </a:rPr>
              <a:t>page tables</a:t>
            </a:r>
            <a:r>
              <a:t> and </a:t>
            </a:r>
            <a:r>
              <a:rPr b="1">
                <a:solidFill>
                  <a:schemeClr val="accent3">
                    <a:hueOff val="914337"/>
                    <a:satOff val="31515"/>
                    <a:lumOff val="-30790"/>
                  </a:schemeClr>
                </a:solidFill>
              </a:rPr>
              <a:t>TLBs</a:t>
            </a:r>
          </a:p>
          <a:p>
            <a:pPr marL="611187" indent="-611187" algn="l" defTabSz="12700">
              <a:spcBef>
                <a:spcPts val="2000"/>
              </a:spcBef>
              <a:buSzPct val="145000"/>
              <a:buChar char="•"/>
              <a:defRPr sz="5000" b="0"/>
            </a:pPr>
            <a:r>
              <a:t>Maintain latest mapping for recently remapped pages in the </a:t>
            </a:r>
            <a:r>
              <a:rPr b="1">
                <a:solidFill>
                  <a:schemeClr val="accent3">
                    <a:hueOff val="914337"/>
                    <a:satOff val="31515"/>
                    <a:lumOff val="-30790"/>
                  </a:schemeClr>
                </a:solidFill>
              </a:rPr>
              <a:t>Tag Buffer</a:t>
            </a:r>
          </a:p>
          <a:p>
            <a:pPr marL="611187" indent="-611187" algn="l" defTabSz="12700">
              <a:spcBef>
                <a:spcPts val="2000"/>
              </a:spcBef>
              <a:buSzPct val="145000"/>
              <a:buChar char="•"/>
              <a:defRPr sz="5000" b="0"/>
            </a:pPr>
            <a:r>
              <a:t>Enforce TLB coherence </a:t>
            </a:r>
            <a:r>
              <a:rPr b="1">
                <a:solidFill>
                  <a:schemeClr val="accent3">
                    <a:hueOff val="914337"/>
                    <a:satOff val="31515"/>
                    <a:lumOff val="-30790"/>
                  </a:schemeClr>
                </a:solidFill>
              </a:rPr>
              <a:t>lazily </a:t>
            </a:r>
            <a:r>
              <a:t>when the Tag Buffer is full to amortize the cost</a:t>
            </a:r>
          </a:p>
        </p:txBody>
      </p:sp>
      <p:sp>
        <p:nvSpPr>
          <p:cNvPr id="502" name="Reverse…"/>
          <p:cNvSpPr/>
          <p:nvPr/>
        </p:nvSpPr>
        <p:spPr>
          <a:xfrm>
            <a:off x="10488416" y="7029059"/>
            <a:ext cx="4343524" cy="3108935"/>
          </a:xfrm>
          <a:prstGeom prst="roundRect">
            <a:avLst>
              <a:gd name="adj" fmla="val 12800"/>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defRPr sz="4000"/>
            </a:pPr>
            <a:r>
              <a:t>Reverse </a:t>
            </a:r>
          </a:p>
          <a:p>
            <a:pPr>
              <a:lnSpc>
                <a:spcPts val="3000"/>
              </a:lnSpc>
              <a:defRPr sz="4000"/>
            </a:pPr>
            <a:r>
              <a:t>Mapping</a:t>
            </a:r>
          </a:p>
          <a:p>
            <a:pPr>
              <a:lnSpc>
                <a:spcPct val="80000"/>
              </a:lnSpc>
              <a:spcBef>
                <a:spcPts val="800"/>
              </a:spcBef>
              <a:defRPr b="0">
                <a:latin typeface="+mn-lt"/>
                <a:ea typeface="+mn-ea"/>
                <a:cs typeface="+mn-cs"/>
                <a:sym typeface="Helvetica Neue Medium"/>
              </a:defRPr>
            </a:pPr>
            <a:r>
              <a:t>(Find all PTEs that map to a given PPN)</a:t>
            </a:r>
          </a:p>
        </p:txBody>
      </p:sp>
      <p:sp>
        <p:nvSpPr>
          <p:cNvPr id="503" name="Arrow"/>
          <p:cNvSpPr/>
          <p:nvPr/>
        </p:nvSpPr>
        <p:spPr>
          <a:xfrm rot="16200000">
            <a:off x="12275175" y="6629070"/>
            <a:ext cx="686246" cy="1249019"/>
          </a:xfrm>
          <a:prstGeom prst="rightArrow">
            <a:avLst>
              <a:gd name="adj1" fmla="val 44880"/>
              <a:gd name="adj2" fmla="val 48225"/>
            </a:avLst>
          </a:prstGeom>
          <a:solidFill>
            <a:srgbClr val="D6D5D5"/>
          </a:solidFill>
          <a:ln w="254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04" name="Shape"/>
          <p:cNvSpPr/>
          <p:nvPr/>
        </p:nvSpPr>
        <p:spPr>
          <a:xfrm>
            <a:off x="12096966" y="9721412"/>
            <a:ext cx="3919163" cy="1083762"/>
          </a:xfrm>
          <a:custGeom>
            <a:avLst/>
            <a:gdLst/>
            <a:ahLst/>
            <a:cxnLst>
              <a:cxn ang="0">
                <a:pos x="wd2" y="hd2"/>
              </a:cxn>
              <a:cxn ang="5400000">
                <a:pos x="wd2" y="hd2"/>
              </a:cxn>
              <a:cxn ang="10800000">
                <a:pos x="wd2" y="hd2"/>
              </a:cxn>
              <a:cxn ang="16200000">
                <a:pos x="wd2" y="hd2"/>
              </a:cxn>
            </a:cxnLst>
            <a:rect l="0" t="0" r="r" b="b"/>
            <a:pathLst>
              <a:path w="21600" h="21600" extrusionOk="0">
                <a:moveTo>
                  <a:pt x="21590" y="13755"/>
                </a:moveTo>
                <a:lnTo>
                  <a:pt x="5317" y="13707"/>
                </a:lnTo>
                <a:cubicBezTo>
                  <a:pt x="4985" y="13763"/>
                  <a:pt x="4660" y="13357"/>
                  <a:pt x="4408" y="12573"/>
                </a:cubicBezTo>
                <a:cubicBezTo>
                  <a:pt x="4235" y="12036"/>
                  <a:pt x="4105" y="11342"/>
                  <a:pt x="4031" y="10562"/>
                </a:cubicBezTo>
                <a:lnTo>
                  <a:pt x="4030" y="5676"/>
                </a:lnTo>
                <a:lnTo>
                  <a:pt x="5581" y="5713"/>
                </a:lnTo>
                <a:lnTo>
                  <a:pt x="2784" y="0"/>
                </a:lnTo>
                <a:lnTo>
                  <a:pt x="0" y="5634"/>
                </a:lnTo>
                <a:lnTo>
                  <a:pt x="1513" y="5644"/>
                </a:lnTo>
                <a:lnTo>
                  <a:pt x="1525" y="11014"/>
                </a:lnTo>
                <a:cubicBezTo>
                  <a:pt x="1548" y="12350"/>
                  <a:pt x="1651" y="13651"/>
                  <a:pt x="1824" y="14832"/>
                </a:cubicBezTo>
                <a:cubicBezTo>
                  <a:pt x="2342" y="18356"/>
                  <a:pt x="3356" y="20348"/>
                  <a:pt x="4428" y="20998"/>
                </a:cubicBezTo>
                <a:cubicBezTo>
                  <a:pt x="4687" y="21155"/>
                  <a:pt x="4949" y="21235"/>
                  <a:pt x="5212" y="21237"/>
                </a:cubicBezTo>
                <a:lnTo>
                  <a:pt x="21600" y="21600"/>
                </a:lnTo>
                <a:lnTo>
                  <a:pt x="21590" y="13755"/>
                </a:lnTo>
                <a:close/>
              </a:path>
            </a:pathLst>
          </a:custGeom>
          <a:solidFill>
            <a:srgbClr val="D6D5D5"/>
          </a:solidFill>
          <a:ln w="254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05" name="Rounded Rectangle"/>
          <p:cNvSpPr/>
          <p:nvPr/>
        </p:nvSpPr>
        <p:spPr>
          <a:xfrm>
            <a:off x="10598115" y="7608192"/>
            <a:ext cx="4202075" cy="2120893"/>
          </a:xfrm>
          <a:prstGeom prst="roundRect">
            <a:avLst>
              <a:gd name="adj" fmla="val 14241"/>
            </a:avLst>
          </a:prstGeom>
          <a:ln w="635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DRAM cache replacement incurs significant DRAM traffic…"/>
          <p:cNvSpPr txBox="1"/>
          <p:nvPr/>
        </p:nvSpPr>
        <p:spPr>
          <a:xfrm>
            <a:off x="863884" y="2599510"/>
            <a:ext cx="10317653" cy="1003508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3000"/>
              </a:spcBef>
              <a:buSzPct val="145000"/>
              <a:buChar char="•"/>
              <a:defRPr sz="5200">
                <a:solidFill>
                  <a:schemeClr val="accent5">
                    <a:lumOff val="-29866"/>
                  </a:schemeClr>
                </a:solidFill>
              </a:defRPr>
            </a:pPr>
            <a:r>
              <a:t>DRAM cache replacement incurs significant DRAM traffic</a:t>
            </a:r>
          </a:p>
          <a:p>
            <a:pPr marL="1055687" lvl="1" indent="-611187" algn="l" defTabSz="12700">
              <a:spcBef>
                <a:spcPts val="1000"/>
              </a:spcBef>
              <a:buSzPct val="145000"/>
              <a:buChar char="-"/>
              <a:defRPr sz="4400" b="0"/>
            </a:pPr>
            <a:r>
              <a:t>Cache replacement traffic</a:t>
            </a:r>
          </a:p>
          <a:p>
            <a:pPr marL="1055687" lvl="1" indent="-611187" algn="l" defTabSz="12700">
              <a:spcBef>
                <a:spcPts val="1000"/>
              </a:spcBef>
              <a:buSzPct val="145000"/>
              <a:buChar char="-"/>
              <a:defRPr sz="4400" b="0"/>
            </a:pPr>
            <a:r>
              <a:t>Metadata traffic (e.g., frequency counter lookups/updates)</a:t>
            </a:r>
          </a:p>
        </p:txBody>
      </p:sp>
      <p:sp>
        <p:nvSpPr>
          <p:cNvPr id="582" name="Idea 2: Bandwidth-Aware Cache Replacement"/>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Idea 2: Bandwidth-Aware Cache Replacement</a:t>
            </a:r>
          </a:p>
        </p:txBody>
      </p:sp>
      <p:sp>
        <p:nvSpPr>
          <p:cNvPr id="58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584" name="Memory Controller"/>
          <p:cNvSpPr/>
          <p:nvPr/>
        </p:nvSpPr>
        <p:spPr>
          <a:xfrm>
            <a:off x="11687420" y="5298372"/>
            <a:ext cx="2555800" cy="3757055"/>
          </a:xfrm>
          <a:prstGeom prst="rect">
            <a:avLst/>
          </a:prstGeom>
          <a:gradFill>
            <a:gsLst>
              <a:gs pos="0">
                <a:srgbClr val="FFFED3"/>
              </a:gs>
              <a:gs pos="100000">
                <a:schemeClr val="accent4">
                  <a:hueOff val="366961"/>
                  <a:satOff val="4172"/>
                  <a:lumOff val="11129"/>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4000" b="0">
                <a:latin typeface="+mn-lt"/>
                <a:ea typeface="+mn-ea"/>
                <a:cs typeface="+mn-cs"/>
                <a:sym typeface="Helvetica Neue Medium"/>
              </a:defRPr>
            </a:lvl1pPr>
          </a:lstStyle>
          <a:p>
            <a:r>
              <a:t>Memory Controller</a:t>
            </a:r>
          </a:p>
        </p:txBody>
      </p:sp>
      <p:sp>
        <p:nvSpPr>
          <p:cNvPr id="585" name="Rectangle"/>
          <p:cNvSpPr/>
          <p:nvPr/>
        </p:nvSpPr>
        <p:spPr>
          <a:xfrm>
            <a:off x="16415661" y="7364411"/>
            <a:ext cx="2442592" cy="1676314"/>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3600" b="0">
                <a:latin typeface="+mn-lt"/>
                <a:ea typeface="+mn-ea"/>
                <a:cs typeface="+mn-cs"/>
                <a:sym typeface="Helvetica Neue Medium"/>
              </a:defRPr>
            </a:pPr>
            <a:endParaRPr/>
          </a:p>
        </p:txBody>
      </p:sp>
      <p:sp>
        <p:nvSpPr>
          <p:cNvPr id="586" name="In-…"/>
          <p:cNvSpPr txBox="1"/>
          <p:nvPr/>
        </p:nvSpPr>
        <p:spPr>
          <a:xfrm>
            <a:off x="16403912" y="7326560"/>
            <a:ext cx="2480692" cy="175201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latin typeface="+mn-lt"/>
                <a:ea typeface="+mn-ea"/>
                <a:cs typeface="+mn-cs"/>
                <a:sym typeface="Helvetica Neue Medium"/>
              </a:defRPr>
            </a:pPr>
            <a:r>
              <a:t>In-</a:t>
            </a:r>
          </a:p>
          <a:p>
            <a:pPr>
              <a:lnSpc>
                <a:spcPct val="80000"/>
              </a:lnSpc>
              <a:defRPr sz="4000" b="0">
                <a:latin typeface="+mn-lt"/>
                <a:ea typeface="+mn-ea"/>
                <a:cs typeface="+mn-cs"/>
                <a:sym typeface="Helvetica Neue Medium"/>
              </a:defRPr>
            </a:pPr>
            <a:r>
              <a:t>Package </a:t>
            </a:r>
          </a:p>
          <a:p>
            <a:pPr>
              <a:lnSpc>
                <a:spcPct val="80000"/>
              </a:lnSpc>
              <a:defRPr sz="4000" b="0">
                <a:latin typeface="+mn-lt"/>
                <a:ea typeface="+mn-ea"/>
                <a:cs typeface="+mn-cs"/>
                <a:sym typeface="Helvetica Neue Medium"/>
              </a:defRPr>
            </a:pPr>
            <a:r>
              <a:t>DRAM</a:t>
            </a:r>
          </a:p>
        </p:txBody>
      </p:sp>
      <p:grpSp>
        <p:nvGrpSpPr>
          <p:cNvPr id="589" name="Group"/>
          <p:cNvGrpSpPr/>
          <p:nvPr/>
        </p:nvGrpSpPr>
        <p:grpSpPr>
          <a:xfrm>
            <a:off x="20802038" y="5807667"/>
            <a:ext cx="2811832" cy="3217964"/>
            <a:chOff x="-49281" y="0"/>
            <a:chExt cx="2811830" cy="3217963"/>
          </a:xfrm>
        </p:grpSpPr>
        <p:sp>
          <p:nvSpPr>
            <p:cNvPr id="587" name="Rectangle"/>
            <p:cNvSpPr/>
            <p:nvPr/>
          </p:nvSpPr>
          <p:spPr>
            <a:xfrm>
              <a:off x="37484" y="0"/>
              <a:ext cx="2638301" cy="3217964"/>
            </a:xfrm>
            <a:prstGeom prst="rect">
              <a:avLst/>
            </a:prstGeom>
            <a:gradFill flip="none" rotWithShape="1">
              <a:gsLst>
                <a:gs pos="0">
                  <a:srgbClr val="FFE1B8"/>
                </a:gs>
                <a:gs pos="100000">
                  <a:schemeClr val="accent4">
                    <a:hueOff val="-1081314"/>
                    <a:satOff val="4338"/>
                    <a:lumOff val="-8931"/>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588" name="Off-Package…"/>
            <p:cNvSpPr txBox="1"/>
            <p:nvPr/>
          </p:nvSpPr>
          <p:spPr>
            <a:xfrm>
              <a:off x="-49282" y="210884"/>
              <a:ext cx="2811832" cy="279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nSpc>
                  <a:spcPct val="80000"/>
                </a:lnSpc>
                <a:defRPr sz="4000" b="0">
                  <a:latin typeface="+mn-lt"/>
                  <a:ea typeface="+mn-ea"/>
                  <a:cs typeface="+mn-cs"/>
                  <a:sym typeface="Helvetica Neue Medium"/>
                </a:defRPr>
              </a:pPr>
              <a:r>
                <a:t>Off-Package </a:t>
              </a:r>
            </a:p>
            <a:p>
              <a:pPr>
                <a:lnSpc>
                  <a:spcPct val="80000"/>
                </a:lnSpc>
                <a:defRPr sz="4000" b="0">
                  <a:latin typeface="+mn-lt"/>
                  <a:ea typeface="+mn-ea"/>
                  <a:cs typeface="+mn-cs"/>
                  <a:sym typeface="Helvetica Neue Medium"/>
                </a:defRPr>
              </a:pPr>
              <a:r>
                <a:t>DRAM</a:t>
              </a:r>
            </a:p>
          </p:txBody>
        </p:sp>
      </p:grpSp>
      <p:sp>
        <p:nvSpPr>
          <p:cNvPr id="590" name="Arrow"/>
          <p:cNvSpPr/>
          <p:nvPr/>
        </p:nvSpPr>
        <p:spPr>
          <a:xfrm>
            <a:off x="14275713" y="7663361"/>
            <a:ext cx="2126335" cy="291015"/>
          </a:xfrm>
          <a:custGeom>
            <a:avLst/>
            <a:gdLst/>
            <a:ahLst/>
            <a:cxnLst>
              <a:cxn ang="0">
                <a:pos x="wd2" y="hd2"/>
              </a:cxn>
              <a:cxn ang="5400000">
                <a:pos x="wd2" y="hd2"/>
              </a:cxn>
              <a:cxn ang="10800000">
                <a:pos x="wd2" y="hd2"/>
              </a:cxn>
              <a:cxn ang="16200000">
                <a:pos x="wd2" y="hd2"/>
              </a:cxn>
            </a:cxnLst>
            <a:rect l="0" t="0" r="r" b="b"/>
            <a:pathLst>
              <a:path w="21600" h="21600" extrusionOk="0">
                <a:moveTo>
                  <a:pt x="2727" y="14219"/>
                </a:moveTo>
                <a:lnTo>
                  <a:pt x="2727" y="21600"/>
                </a:lnTo>
                <a:lnTo>
                  <a:pt x="0" y="10800"/>
                </a:lnTo>
                <a:lnTo>
                  <a:pt x="2727" y="0"/>
                </a:lnTo>
                <a:lnTo>
                  <a:pt x="2727" y="7381"/>
                </a:lnTo>
                <a:lnTo>
                  <a:pt x="21600" y="7381"/>
                </a:lnTo>
                <a:lnTo>
                  <a:pt x="21600" y="14219"/>
                </a:lnTo>
                <a:close/>
              </a:path>
            </a:pathLst>
          </a:custGeom>
          <a:solidFill>
            <a:schemeClr val="accent3">
              <a:hueOff val="362282"/>
              <a:satOff val="31803"/>
              <a:lumOff val="-18242"/>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91" name="Arrow"/>
          <p:cNvSpPr/>
          <p:nvPr/>
        </p:nvSpPr>
        <p:spPr>
          <a:xfrm>
            <a:off x="14275713" y="6070420"/>
            <a:ext cx="6607434" cy="291014"/>
          </a:xfrm>
          <a:custGeom>
            <a:avLst/>
            <a:gdLst/>
            <a:ahLst/>
            <a:cxnLst>
              <a:cxn ang="0">
                <a:pos x="wd2" y="hd2"/>
              </a:cxn>
              <a:cxn ang="5400000">
                <a:pos x="wd2" y="hd2"/>
              </a:cxn>
              <a:cxn ang="10800000">
                <a:pos x="wd2" y="hd2"/>
              </a:cxn>
              <a:cxn ang="16200000">
                <a:pos x="wd2" y="hd2"/>
              </a:cxn>
            </a:cxnLst>
            <a:rect l="0" t="0" r="r" b="b"/>
            <a:pathLst>
              <a:path w="21600" h="21600" extrusionOk="0">
                <a:moveTo>
                  <a:pt x="878" y="14219"/>
                </a:moveTo>
                <a:lnTo>
                  <a:pt x="878" y="21600"/>
                </a:lnTo>
                <a:lnTo>
                  <a:pt x="0" y="10800"/>
                </a:lnTo>
                <a:lnTo>
                  <a:pt x="878" y="0"/>
                </a:lnTo>
                <a:lnTo>
                  <a:pt x="878" y="7381"/>
                </a:lnTo>
                <a:lnTo>
                  <a:pt x="21600" y="7381"/>
                </a:lnTo>
                <a:lnTo>
                  <a:pt x="21600" y="14219"/>
                </a:lnTo>
                <a:close/>
              </a:path>
            </a:pathLst>
          </a:custGeom>
          <a:solidFill>
            <a:schemeClr val="accent3">
              <a:hueOff val="362282"/>
              <a:satOff val="31803"/>
              <a:lumOff val="-18242"/>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592" name="Cache Hits…"/>
          <p:cNvSpPr txBox="1"/>
          <p:nvPr/>
        </p:nvSpPr>
        <p:spPr>
          <a:xfrm>
            <a:off x="14261144" y="6453853"/>
            <a:ext cx="2799208"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pPr>
            <a:r>
              <a:t>Cache Hits</a:t>
            </a:r>
          </a:p>
          <a:p>
            <a:pPr>
              <a:lnSpc>
                <a:spcPct val="80000"/>
              </a:lnSpc>
              <a:defRPr sz="4000" b="0"/>
            </a:pPr>
            <a:r>
              <a:t>(</a:t>
            </a:r>
            <a:r>
              <a:rPr b="1"/>
              <a:t>64 B</a:t>
            </a:r>
            <a:r>
              <a:t>)</a:t>
            </a:r>
          </a:p>
        </p:txBody>
      </p:sp>
      <p:sp>
        <p:nvSpPr>
          <p:cNvPr id="593" name="Cache Misses…"/>
          <p:cNvSpPr txBox="1"/>
          <p:nvPr/>
        </p:nvSpPr>
        <p:spPr>
          <a:xfrm>
            <a:off x="15884630" y="4916332"/>
            <a:ext cx="3495676"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pPr>
            <a:r>
              <a:t>Cache Misses</a:t>
            </a:r>
          </a:p>
          <a:p>
            <a:pPr>
              <a:lnSpc>
                <a:spcPct val="80000"/>
              </a:lnSpc>
              <a:defRPr sz="4000" b="0"/>
            </a:pPr>
            <a:r>
              <a:t>(</a:t>
            </a:r>
            <a:r>
              <a:rPr b="1"/>
              <a:t>64 B</a:t>
            </a:r>
            <a: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DRAM cache replacement incurs significant DRAM traffic…"/>
          <p:cNvSpPr txBox="1"/>
          <p:nvPr/>
        </p:nvSpPr>
        <p:spPr>
          <a:xfrm>
            <a:off x="863884" y="2599510"/>
            <a:ext cx="10317653" cy="1003508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3000"/>
              </a:spcBef>
              <a:buSzPct val="145000"/>
              <a:buChar char="•"/>
              <a:defRPr sz="5200">
                <a:solidFill>
                  <a:schemeClr val="accent5">
                    <a:lumOff val="-29866"/>
                  </a:schemeClr>
                </a:solidFill>
              </a:defRPr>
            </a:pPr>
            <a:r>
              <a:t>DRAM cache replacement incurs significant DRAM traffic</a:t>
            </a:r>
          </a:p>
          <a:p>
            <a:pPr marL="1055687" lvl="1" indent="-611187" algn="l" defTabSz="12700">
              <a:spcBef>
                <a:spcPts val="1000"/>
              </a:spcBef>
              <a:buSzPct val="145000"/>
              <a:buChar char="-"/>
              <a:defRPr sz="4400" b="0"/>
            </a:pPr>
            <a:r>
              <a:t>Cache replacement traffic</a:t>
            </a:r>
          </a:p>
          <a:p>
            <a:pPr marL="1055687" lvl="1" indent="-611187" algn="l" defTabSz="12700">
              <a:spcBef>
                <a:spcPts val="1000"/>
              </a:spcBef>
              <a:buSzPct val="145000"/>
              <a:buChar char="-"/>
              <a:defRPr sz="4400" b="0"/>
            </a:pPr>
            <a:r>
              <a:t>Metadata traffic (e.g., frequency counter lookups/updates)</a:t>
            </a:r>
          </a:p>
        </p:txBody>
      </p:sp>
      <p:sp>
        <p:nvSpPr>
          <p:cNvPr id="598" name="Idea 2: Bandwidth-Aware Cache Replacement"/>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Idea 2: Bandwidth-Aware Cache Replacement</a:t>
            </a:r>
          </a:p>
        </p:txBody>
      </p:sp>
      <p:sp>
        <p:nvSpPr>
          <p:cNvPr id="5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
        <p:nvSpPr>
          <p:cNvPr id="600" name="Memory Controller"/>
          <p:cNvSpPr/>
          <p:nvPr/>
        </p:nvSpPr>
        <p:spPr>
          <a:xfrm>
            <a:off x="11687420" y="5298372"/>
            <a:ext cx="2555800" cy="3757055"/>
          </a:xfrm>
          <a:prstGeom prst="rect">
            <a:avLst/>
          </a:prstGeom>
          <a:gradFill>
            <a:gsLst>
              <a:gs pos="0">
                <a:srgbClr val="FFFED3"/>
              </a:gs>
              <a:gs pos="100000">
                <a:schemeClr val="accent4">
                  <a:hueOff val="366961"/>
                  <a:satOff val="4172"/>
                  <a:lumOff val="11129"/>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4000" b="0">
                <a:latin typeface="+mn-lt"/>
                <a:ea typeface="+mn-ea"/>
                <a:cs typeface="+mn-cs"/>
                <a:sym typeface="Helvetica Neue Medium"/>
              </a:defRPr>
            </a:lvl1pPr>
          </a:lstStyle>
          <a:p>
            <a:r>
              <a:t>Memory Controller</a:t>
            </a:r>
          </a:p>
        </p:txBody>
      </p:sp>
      <p:sp>
        <p:nvSpPr>
          <p:cNvPr id="601" name="Rectangle"/>
          <p:cNvSpPr/>
          <p:nvPr/>
        </p:nvSpPr>
        <p:spPr>
          <a:xfrm>
            <a:off x="16415661" y="7364411"/>
            <a:ext cx="2442592" cy="1676314"/>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3600" b="0">
                <a:latin typeface="+mn-lt"/>
                <a:ea typeface="+mn-ea"/>
                <a:cs typeface="+mn-cs"/>
                <a:sym typeface="Helvetica Neue Medium"/>
              </a:defRPr>
            </a:pPr>
            <a:endParaRPr/>
          </a:p>
        </p:txBody>
      </p:sp>
      <p:sp>
        <p:nvSpPr>
          <p:cNvPr id="602" name="In-…"/>
          <p:cNvSpPr txBox="1"/>
          <p:nvPr/>
        </p:nvSpPr>
        <p:spPr>
          <a:xfrm>
            <a:off x="16403912" y="7326560"/>
            <a:ext cx="2480692" cy="175201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latin typeface="+mn-lt"/>
                <a:ea typeface="+mn-ea"/>
                <a:cs typeface="+mn-cs"/>
                <a:sym typeface="Helvetica Neue Medium"/>
              </a:defRPr>
            </a:pPr>
            <a:r>
              <a:t>In-</a:t>
            </a:r>
          </a:p>
          <a:p>
            <a:pPr>
              <a:lnSpc>
                <a:spcPct val="80000"/>
              </a:lnSpc>
              <a:defRPr sz="4000" b="0">
                <a:latin typeface="+mn-lt"/>
                <a:ea typeface="+mn-ea"/>
                <a:cs typeface="+mn-cs"/>
                <a:sym typeface="Helvetica Neue Medium"/>
              </a:defRPr>
            </a:pPr>
            <a:r>
              <a:t>Package </a:t>
            </a:r>
          </a:p>
          <a:p>
            <a:pPr>
              <a:lnSpc>
                <a:spcPct val="80000"/>
              </a:lnSpc>
              <a:defRPr sz="4000" b="0">
                <a:latin typeface="+mn-lt"/>
                <a:ea typeface="+mn-ea"/>
                <a:cs typeface="+mn-cs"/>
                <a:sym typeface="Helvetica Neue Medium"/>
              </a:defRPr>
            </a:pPr>
            <a:r>
              <a:t>DRAM</a:t>
            </a:r>
          </a:p>
        </p:txBody>
      </p:sp>
      <p:grpSp>
        <p:nvGrpSpPr>
          <p:cNvPr id="605" name="Group"/>
          <p:cNvGrpSpPr/>
          <p:nvPr/>
        </p:nvGrpSpPr>
        <p:grpSpPr>
          <a:xfrm>
            <a:off x="20802038" y="5807667"/>
            <a:ext cx="2811832" cy="3217964"/>
            <a:chOff x="-49281" y="0"/>
            <a:chExt cx="2811830" cy="3217963"/>
          </a:xfrm>
        </p:grpSpPr>
        <p:sp>
          <p:nvSpPr>
            <p:cNvPr id="603" name="Rectangle"/>
            <p:cNvSpPr/>
            <p:nvPr/>
          </p:nvSpPr>
          <p:spPr>
            <a:xfrm>
              <a:off x="37484" y="0"/>
              <a:ext cx="2638301" cy="3217964"/>
            </a:xfrm>
            <a:prstGeom prst="rect">
              <a:avLst/>
            </a:prstGeom>
            <a:gradFill flip="none" rotWithShape="1">
              <a:gsLst>
                <a:gs pos="0">
                  <a:srgbClr val="FFE1B8"/>
                </a:gs>
                <a:gs pos="100000">
                  <a:schemeClr val="accent4">
                    <a:hueOff val="-1081314"/>
                    <a:satOff val="4338"/>
                    <a:lumOff val="-8931"/>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604" name="Off-Package…"/>
            <p:cNvSpPr txBox="1"/>
            <p:nvPr/>
          </p:nvSpPr>
          <p:spPr>
            <a:xfrm>
              <a:off x="-49282" y="210884"/>
              <a:ext cx="2811832" cy="279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nSpc>
                  <a:spcPct val="80000"/>
                </a:lnSpc>
                <a:defRPr sz="4000" b="0">
                  <a:latin typeface="+mn-lt"/>
                  <a:ea typeface="+mn-ea"/>
                  <a:cs typeface="+mn-cs"/>
                  <a:sym typeface="Helvetica Neue Medium"/>
                </a:defRPr>
              </a:pPr>
              <a:r>
                <a:t>Off-Package </a:t>
              </a:r>
            </a:p>
            <a:p>
              <a:pPr>
                <a:lnSpc>
                  <a:spcPct val="80000"/>
                </a:lnSpc>
                <a:defRPr sz="4000" b="0">
                  <a:latin typeface="+mn-lt"/>
                  <a:ea typeface="+mn-ea"/>
                  <a:cs typeface="+mn-cs"/>
                  <a:sym typeface="Helvetica Neue Medium"/>
                </a:defRPr>
              </a:pPr>
              <a:r>
                <a:t>DRAM</a:t>
              </a:r>
            </a:p>
          </p:txBody>
        </p:sp>
      </p:grpSp>
      <p:sp>
        <p:nvSpPr>
          <p:cNvPr id="606" name="Arrow"/>
          <p:cNvSpPr/>
          <p:nvPr/>
        </p:nvSpPr>
        <p:spPr>
          <a:xfrm>
            <a:off x="14275713" y="7663361"/>
            <a:ext cx="2126335" cy="291015"/>
          </a:xfrm>
          <a:custGeom>
            <a:avLst/>
            <a:gdLst/>
            <a:ahLst/>
            <a:cxnLst>
              <a:cxn ang="0">
                <a:pos x="wd2" y="hd2"/>
              </a:cxn>
              <a:cxn ang="5400000">
                <a:pos x="wd2" y="hd2"/>
              </a:cxn>
              <a:cxn ang="10800000">
                <a:pos x="wd2" y="hd2"/>
              </a:cxn>
              <a:cxn ang="16200000">
                <a:pos x="wd2" y="hd2"/>
              </a:cxn>
            </a:cxnLst>
            <a:rect l="0" t="0" r="r" b="b"/>
            <a:pathLst>
              <a:path w="21600" h="21600" extrusionOk="0">
                <a:moveTo>
                  <a:pt x="2727" y="14219"/>
                </a:moveTo>
                <a:lnTo>
                  <a:pt x="2727" y="21600"/>
                </a:lnTo>
                <a:lnTo>
                  <a:pt x="0" y="10800"/>
                </a:lnTo>
                <a:lnTo>
                  <a:pt x="2727" y="0"/>
                </a:lnTo>
                <a:lnTo>
                  <a:pt x="2727" y="7381"/>
                </a:lnTo>
                <a:lnTo>
                  <a:pt x="21600" y="7381"/>
                </a:lnTo>
                <a:lnTo>
                  <a:pt x="21600" y="14219"/>
                </a:lnTo>
                <a:close/>
              </a:path>
            </a:pathLst>
          </a:custGeom>
          <a:solidFill>
            <a:schemeClr val="accent3">
              <a:hueOff val="362282"/>
              <a:satOff val="31803"/>
              <a:lumOff val="-18242"/>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07" name="Arrow"/>
          <p:cNvSpPr/>
          <p:nvPr/>
        </p:nvSpPr>
        <p:spPr>
          <a:xfrm>
            <a:off x="14275713" y="6070420"/>
            <a:ext cx="6607434" cy="291014"/>
          </a:xfrm>
          <a:custGeom>
            <a:avLst/>
            <a:gdLst/>
            <a:ahLst/>
            <a:cxnLst>
              <a:cxn ang="0">
                <a:pos x="wd2" y="hd2"/>
              </a:cxn>
              <a:cxn ang="5400000">
                <a:pos x="wd2" y="hd2"/>
              </a:cxn>
              <a:cxn ang="10800000">
                <a:pos x="wd2" y="hd2"/>
              </a:cxn>
              <a:cxn ang="16200000">
                <a:pos x="wd2" y="hd2"/>
              </a:cxn>
            </a:cxnLst>
            <a:rect l="0" t="0" r="r" b="b"/>
            <a:pathLst>
              <a:path w="21600" h="21600" extrusionOk="0">
                <a:moveTo>
                  <a:pt x="878" y="14219"/>
                </a:moveTo>
                <a:lnTo>
                  <a:pt x="878" y="21600"/>
                </a:lnTo>
                <a:lnTo>
                  <a:pt x="0" y="10800"/>
                </a:lnTo>
                <a:lnTo>
                  <a:pt x="878" y="0"/>
                </a:lnTo>
                <a:lnTo>
                  <a:pt x="878" y="7381"/>
                </a:lnTo>
                <a:lnTo>
                  <a:pt x="21600" y="7381"/>
                </a:lnTo>
                <a:lnTo>
                  <a:pt x="21600" y="14219"/>
                </a:lnTo>
                <a:close/>
              </a:path>
            </a:pathLst>
          </a:custGeom>
          <a:solidFill>
            <a:schemeClr val="accent3">
              <a:hueOff val="362282"/>
              <a:satOff val="31803"/>
              <a:lumOff val="-18242"/>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08" name="Double Arrow"/>
          <p:cNvSpPr/>
          <p:nvPr/>
        </p:nvSpPr>
        <p:spPr>
          <a:xfrm>
            <a:off x="18866206" y="7350469"/>
            <a:ext cx="1999458" cy="1665580"/>
          </a:xfrm>
          <a:prstGeom prst="leftRightArrow">
            <a:avLst>
              <a:gd name="adj1" fmla="val 68611"/>
              <a:gd name="adj2" fmla="val 14741"/>
            </a:avLst>
          </a:prstGeom>
          <a:solidFill>
            <a:schemeClr val="accent5">
              <a:hueOff val="-82419"/>
              <a:satOff val="-9513"/>
              <a:lumOff val="-16343"/>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09" name="Cache Hits…"/>
          <p:cNvSpPr txBox="1"/>
          <p:nvPr/>
        </p:nvSpPr>
        <p:spPr>
          <a:xfrm>
            <a:off x="14261144" y="6453853"/>
            <a:ext cx="2799208"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pPr>
            <a:r>
              <a:t>Cache Hits</a:t>
            </a:r>
          </a:p>
          <a:p>
            <a:pPr>
              <a:lnSpc>
                <a:spcPct val="80000"/>
              </a:lnSpc>
              <a:defRPr sz="4000" b="0"/>
            </a:pPr>
            <a:r>
              <a:t>(</a:t>
            </a:r>
            <a:r>
              <a:rPr b="1"/>
              <a:t>64 B</a:t>
            </a:r>
            <a:r>
              <a:t>)</a:t>
            </a:r>
          </a:p>
        </p:txBody>
      </p:sp>
      <p:sp>
        <p:nvSpPr>
          <p:cNvPr id="610" name="Cache Misses…"/>
          <p:cNvSpPr txBox="1"/>
          <p:nvPr/>
        </p:nvSpPr>
        <p:spPr>
          <a:xfrm>
            <a:off x="15884630" y="4916332"/>
            <a:ext cx="3495676"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pPr>
            <a:r>
              <a:t>Cache Misses</a:t>
            </a:r>
          </a:p>
          <a:p>
            <a:pPr>
              <a:lnSpc>
                <a:spcPct val="80000"/>
              </a:lnSpc>
              <a:defRPr sz="4000" b="0"/>
            </a:pPr>
            <a:r>
              <a:t>(</a:t>
            </a:r>
            <a:r>
              <a:rPr b="1"/>
              <a:t>64 B</a:t>
            </a:r>
            <a:r>
              <a:t>)</a:t>
            </a:r>
          </a:p>
        </p:txBody>
      </p:sp>
      <p:sp>
        <p:nvSpPr>
          <p:cNvPr id="611" name="Cache Replacements…"/>
          <p:cNvSpPr txBox="1"/>
          <p:nvPr/>
        </p:nvSpPr>
        <p:spPr>
          <a:xfrm>
            <a:off x="17285231" y="9198354"/>
            <a:ext cx="5161408"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solidFill>
                  <a:schemeClr val="accent5">
                    <a:lumOff val="-29866"/>
                  </a:schemeClr>
                </a:solidFill>
              </a:defRPr>
            </a:pPr>
            <a:r>
              <a:t>Cache Replacements</a:t>
            </a:r>
          </a:p>
          <a:p>
            <a:pPr>
              <a:lnSpc>
                <a:spcPct val="80000"/>
              </a:lnSpc>
              <a:defRPr sz="4000" b="0">
                <a:solidFill>
                  <a:schemeClr val="accent5">
                    <a:lumOff val="-29866"/>
                  </a:schemeClr>
                </a:solidFill>
              </a:defRPr>
            </a:pPr>
            <a:r>
              <a:t>(</a:t>
            </a:r>
            <a:r>
              <a:rPr b="1"/>
              <a:t>4096 B</a:t>
            </a:r>
            <a:r>
              <a: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DRAM cache replacement incurs significant DRAM traffic…"/>
          <p:cNvSpPr txBox="1"/>
          <p:nvPr/>
        </p:nvSpPr>
        <p:spPr>
          <a:xfrm>
            <a:off x="863884" y="2599510"/>
            <a:ext cx="10317653" cy="1003508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3000"/>
              </a:spcBef>
              <a:buSzPct val="145000"/>
              <a:buChar char="•"/>
              <a:defRPr sz="5200">
                <a:solidFill>
                  <a:schemeClr val="accent5">
                    <a:lumOff val="-29866"/>
                  </a:schemeClr>
                </a:solidFill>
              </a:defRPr>
            </a:pPr>
            <a:r>
              <a:t>DRAM cache replacement incurs significant DRAM traffic</a:t>
            </a:r>
          </a:p>
          <a:p>
            <a:pPr marL="1055687" lvl="1" indent="-611187" algn="l" defTabSz="12700">
              <a:spcBef>
                <a:spcPts val="1000"/>
              </a:spcBef>
              <a:buSzPct val="145000"/>
              <a:buChar char="-"/>
              <a:defRPr sz="4400" b="0"/>
            </a:pPr>
            <a:r>
              <a:t>Cache replacement traffic</a:t>
            </a:r>
          </a:p>
          <a:p>
            <a:pPr marL="1055687" lvl="1" indent="-611187" algn="l" defTabSz="12700">
              <a:spcBef>
                <a:spcPts val="1000"/>
              </a:spcBef>
              <a:buSzPct val="145000"/>
              <a:buChar char="-"/>
              <a:defRPr sz="4400" b="0"/>
            </a:pPr>
            <a:r>
              <a:t>Metadata traffic (e.g., frequency counter lookups/updates)</a:t>
            </a:r>
          </a:p>
        </p:txBody>
      </p:sp>
      <p:sp>
        <p:nvSpPr>
          <p:cNvPr id="616" name="Idea 2: Bandwidth-Aware Cache Replacement"/>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Idea 2: Bandwidth-Aware Cache Replacement</a:t>
            </a:r>
          </a:p>
        </p:txBody>
      </p:sp>
      <p:sp>
        <p:nvSpPr>
          <p:cNvPr id="6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
        <p:nvSpPr>
          <p:cNvPr id="618" name="Memory Controller"/>
          <p:cNvSpPr/>
          <p:nvPr/>
        </p:nvSpPr>
        <p:spPr>
          <a:xfrm>
            <a:off x="11687420" y="5298372"/>
            <a:ext cx="2555800" cy="3757055"/>
          </a:xfrm>
          <a:prstGeom prst="rect">
            <a:avLst/>
          </a:prstGeom>
          <a:gradFill>
            <a:gsLst>
              <a:gs pos="0">
                <a:srgbClr val="FFFED3"/>
              </a:gs>
              <a:gs pos="100000">
                <a:schemeClr val="accent4">
                  <a:hueOff val="366961"/>
                  <a:satOff val="4172"/>
                  <a:lumOff val="11129"/>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4000" b="0">
                <a:latin typeface="+mn-lt"/>
                <a:ea typeface="+mn-ea"/>
                <a:cs typeface="+mn-cs"/>
                <a:sym typeface="Helvetica Neue Medium"/>
              </a:defRPr>
            </a:lvl1pPr>
          </a:lstStyle>
          <a:p>
            <a:r>
              <a:t>Memory Controller</a:t>
            </a:r>
          </a:p>
        </p:txBody>
      </p:sp>
      <p:sp>
        <p:nvSpPr>
          <p:cNvPr id="619" name="Rectangle"/>
          <p:cNvSpPr/>
          <p:nvPr/>
        </p:nvSpPr>
        <p:spPr>
          <a:xfrm>
            <a:off x="16415661" y="7364411"/>
            <a:ext cx="2442592" cy="1676314"/>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3600" b="0">
                <a:latin typeface="+mn-lt"/>
                <a:ea typeface="+mn-ea"/>
                <a:cs typeface="+mn-cs"/>
                <a:sym typeface="Helvetica Neue Medium"/>
              </a:defRPr>
            </a:pPr>
            <a:endParaRPr/>
          </a:p>
        </p:txBody>
      </p:sp>
      <p:sp>
        <p:nvSpPr>
          <p:cNvPr id="620" name="In-…"/>
          <p:cNvSpPr txBox="1"/>
          <p:nvPr/>
        </p:nvSpPr>
        <p:spPr>
          <a:xfrm>
            <a:off x="16403912" y="7326560"/>
            <a:ext cx="2480692" cy="175201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latin typeface="+mn-lt"/>
                <a:ea typeface="+mn-ea"/>
                <a:cs typeface="+mn-cs"/>
                <a:sym typeface="Helvetica Neue Medium"/>
              </a:defRPr>
            </a:pPr>
            <a:r>
              <a:t>In-</a:t>
            </a:r>
          </a:p>
          <a:p>
            <a:pPr>
              <a:lnSpc>
                <a:spcPct val="80000"/>
              </a:lnSpc>
              <a:defRPr sz="4000" b="0">
                <a:latin typeface="+mn-lt"/>
                <a:ea typeface="+mn-ea"/>
                <a:cs typeface="+mn-cs"/>
                <a:sym typeface="Helvetica Neue Medium"/>
              </a:defRPr>
            </a:pPr>
            <a:r>
              <a:t>Package </a:t>
            </a:r>
          </a:p>
          <a:p>
            <a:pPr>
              <a:lnSpc>
                <a:spcPct val="80000"/>
              </a:lnSpc>
              <a:defRPr sz="4000" b="0">
                <a:latin typeface="+mn-lt"/>
                <a:ea typeface="+mn-ea"/>
                <a:cs typeface="+mn-cs"/>
                <a:sym typeface="Helvetica Neue Medium"/>
              </a:defRPr>
            </a:pPr>
            <a:r>
              <a:t>DRAM</a:t>
            </a:r>
          </a:p>
        </p:txBody>
      </p:sp>
      <p:grpSp>
        <p:nvGrpSpPr>
          <p:cNvPr id="623" name="Group"/>
          <p:cNvGrpSpPr/>
          <p:nvPr/>
        </p:nvGrpSpPr>
        <p:grpSpPr>
          <a:xfrm>
            <a:off x="20802038" y="5807667"/>
            <a:ext cx="2811832" cy="3217964"/>
            <a:chOff x="-49281" y="0"/>
            <a:chExt cx="2811830" cy="3217963"/>
          </a:xfrm>
        </p:grpSpPr>
        <p:sp>
          <p:nvSpPr>
            <p:cNvPr id="621" name="Rectangle"/>
            <p:cNvSpPr/>
            <p:nvPr/>
          </p:nvSpPr>
          <p:spPr>
            <a:xfrm>
              <a:off x="37484" y="0"/>
              <a:ext cx="2638301" cy="3217964"/>
            </a:xfrm>
            <a:prstGeom prst="rect">
              <a:avLst/>
            </a:prstGeom>
            <a:gradFill flip="none" rotWithShape="1">
              <a:gsLst>
                <a:gs pos="0">
                  <a:srgbClr val="FFE1B8"/>
                </a:gs>
                <a:gs pos="100000">
                  <a:schemeClr val="accent4">
                    <a:hueOff val="-1081314"/>
                    <a:satOff val="4338"/>
                    <a:lumOff val="-8931"/>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622" name="Off-Package…"/>
            <p:cNvSpPr txBox="1"/>
            <p:nvPr/>
          </p:nvSpPr>
          <p:spPr>
            <a:xfrm>
              <a:off x="-49282" y="210884"/>
              <a:ext cx="2811832" cy="279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nSpc>
                  <a:spcPct val="80000"/>
                </a:lnSpc>
                <a:defRPr sz="4000" b="0">
                  <a:latin typeface="+mn-lt"/>
                  <a:ea typeface="+mn-ea"/>
                  <a:cs typeface="+mn-cs"/>
                  <a:sym typeface="Helvetica Neue Medium"/>
                </a:defRPr>
              </a:pPr>
              <a:r>
                <a:t>Off-Package </a:t>
              </a:r>
            </a:p>
            <a:p>
              <a:pPr>
                <a:lnSpc>
                  <a:spcPct val="80000"/>
                </a:lnSpc>
                <a:defRPr sz="4000" b="0">
                  <a:latin typeface="+mn-lt"/>
                  <a:ea typeface="+mn-ea"/>
                  <a:cs typeface="+mn-cs"/>
                  <a:sym typeface="Helvetica Neue Medium"/>
                </a:defRPr>
              </a:pPr>
              <a:r>
                <a:t>DRAM</a:t>
              </a:r>
            </a:p>
          </p:txBody>
        </p:sp>
      </p:grpSp>
      <p:sp>
        <p:nvSpPr>
          <p:cNvPr id="624" name="Arrow"/>
          <p:cNvSpPr/>
          <p:nvPr/>
        </p:nvSpPr>
        <p:spPr>
          <a:xfrm>
            <a:off x="14275713" y="7663361"/>
            <a:ext cx="2126335" cy="291015"/>
          </a:xfrm>
          <a:custGeom>
            <a:avLst/>
            <a:gdLst/>
            <a:ahLst/>
            <a:cxnLst>
              <a:cxn ang="0">
                <a:pos x="wd2" y="hd2"/>
              </a:cxn>
              <a:cxn ang="5400000">
                <a:pos x="wd2" y="hd2"/>
              </a:cxn>
              <a:cxn ang="10800000">
                <a:pos x="wd2" y="hd2"/>
              </a:cxn>
              <a:cxn ang="16200000">
                <a:pos x="wd2" y="hd2"/>
              </a:cxn>
            </a:cxnLst>
            <a:rect l="0" t="0" r="r" b="b"/>
            <a:pathLst>
              <a:path w="21600" h="21600" extrusionOk="0">
                <a:moveTo>
                  <a:pt x="2727" y="14219"/>
                </a:moveTo>
                <a:lnTo>
                  <a:pt x="2727" y="21600"/>
                </a:lnTo>
                <a:lnTo>
                  <a:pt x="0" y="10800"/>
                </a:lnTo>
                <a:lnTo>
                  <a:pt x="2727" y="0"/>
                </a:lnTo>
                <a:lnTo>
                  <a:pt x="2727" y="7381"/>
                </a:lnTo>
                <a:lnTo>
                  <a:pt x="21600" y="7381"/>
                </a:lnTo>
                <a:lnTo>
                  <a:pt x="21600" y="14219"/>
                </a:lnTo>
                <a:close/>
              </a:path>
            </a:pathLst>
          </a:custGeom>
          <a:solidFill>
            <a:schemeClr val="accent3">
              <a:hueOff val="362282"/>
              <a:satOff val="31803"/>
              <a:lumOff val="-18242"/>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25" name="Arrow"/>
          <p:cNvSpPr/>
          <p:nvPr/>
        </p:nvSpPr>
        <p:spPr>
          <a:xfrm>
            <a:off x="14275713" y="6070420"/>
            <a:ext cx="6607434" cy="291014"/>
          </a:xfrm>
          <a:custGeom>
            <a:avLst/>
            <a:gdLst/>
            <a:ahLst/>
            <a:cxnLst>
              <a:cxn ang="0">
                <a:pos x="wd2" y="hd2"/>
              </a:cxn>
              <a:cxn ang="5400000">
                <a:pos x="wd2" y="hd2"/>
              </a:cxn>
              <a:cxn ang="10800000">
                <a:pos x="wd2" y="hd2"/>
              </a:cxn>
              <a:cxn ang="16200000">
                <a:pos x="wd2" y="hd2"/>
              </a:cxn>
            </a:cxnLst>
            <a:rect l="0" t="0" r="r" b="b"/>
            <a:pathLst>
              <a:path w="21600" h="21600" extrusionOk="0">
                <a:moveTo>
                  <a:pt x="878" y="14219"/>
                </a:moveTo>
                <a:lnTo>
                  <a:pt x="878" y="21600"/>
                </a:lnTo>
                <a:lnTo>
                  <a:pt x="0" y="10800"/>
                </a:lnTo>
                <a:lnTo>
                  <a:pt x="878" y="0"/>
                </a:lnTo>
                <a:lnTo>
                  <a:pt x="878" y="7381"/>
                </a:lnTo>
                <a:lnTo>
                  <a:pt x="21600" y="7381"/>
                </a:lnTo>
                <a:lnTo>
                  <a:pt x="21600" y="14219"/>
                </a:lnTo>
                <a:close/>
              </a:path>
            </a:pathLst>
          </a:custGeom>
          <a:solidFill>
            <a:schemeClr val="accent3">
              <a:hueOff val="362282"/>
              <a:satOff val="31803"/>
              <a:lumOff val="-18242"/>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26" name="Double Arrow"/>
          <p:cNvSpPr/>
          <p:nvPr/>
        </p:nvSpPr>
        <p:spPr>
          <a:xfrm>
            <a:off x="18866206" y="7350469"/>
            <a:ext cx="1999458" cy="1665580"/>
          </a:xfrm>
          <a:prstGeom prst="leftRightArrow">
            <a:avLst>
              <a:gd name="adj1" fmla="val 68611"/>
              <a:gd name="adj2" fmla="val 14741"/>
            </a:avLst>
          </a:prstGeom>
          <a:solidFill>
            <a:schemeClr val="accent5">
              <a:hueOff val="-82419"/>
              <a:satOff val="-9513"/>
              <a:lumOff val="-16343"/>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27" name="Cache Hits…"/>
          <p:cNvSpPr txBox="1"/>
          <p:nvPr/>
        </p:nvSpPr>
        <p:spPr>
          <a:xfrm>
            <a:off x="14261144" y="6453853"/>
            <a:ext cx="2799208"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pPr>
            <a:r>
              <a:t>Cache Hits</a:t>
            </a:r>
          </a:p>
          <a:p>
            <a:pPr>
              <a:lnSpc>
                <a:spcPct val="80000"/>
              </a:lnSpc>
              <a:defRPr sz="4000" b="0"/>
            </a:pPr>
            <a:r>
              <a:t>(</a:t>
            </a:r>
            <a:r>
              <a:rPr b="1"/>
              <a:t>64 B</a:t>
            </a:r>
            <a:r>
              <a:t>)</a:t>
            </a:r>
          </a:p>
        </p:txBody>
      </p:sp>
      <p:sp>
        <p:nvSpPr>
          <p:cNvPr id="628" name="Cache Misses…"/>
          <p:cNvSpPr txBox="1"/>
          <p:nvPr/>
        </p:nvSpPr>
        <p:spPr>
          <a:xfrm>
            <a:off x="15884630" y="4916332"/>
            <a:ext cx="3495676"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pPr>
            <a:r>
              <a:t>Cache Misses</a:t>
            </a:r>
          </a:p>
          <a:p>
            <a:pPr>
              <a:lnSpc>
                <a:spcPct val="80000"/>
              </a:lnSpc>
              <a:defRPr sz="4000" b="0"/>
            </a:pPr>
            <a:r>
              <a:t>(</a:t>
            </a:r>
            <a:r>
              <a:rPr b="1"/>
              <a:t>64 B</a:t>
            </a:r>
            <a:r>
              <a:t>)</a:t>
            </a:r>
          </a:p>
        </p:txBody>
      </p:sp>
      <p:sp>
        <p:nvSpPr>
          <p:cNvPr id="629" name="Cache Replacements…"/>
          <p:cNvSpPr txBox="1"/>
          <p:nvPr/>
        </p:nvSpPr>
        <p:spPr>
          <a:xfrm>
            <a:off x="17285231" y="9198354"/>
            <a:ext cx="5161408"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solidFill>
                  <a:schemeClr val="accent5">
                    <a:lumOff val="-29866"/>
                  </a:schemeClr>
                </a:solidFill>
              </a:defRPr>
            </a:pPr>
            <a:r>
              <a:t>Cache Replacements</a:t>
            </a:r>
          </a:p>
          <a:p>
            <a:pPr>
              <a:lnSpc>
                <a:spcPct val="80000"/>
              </a:lnSpc>
              <a:defRPr sz="4000" b="0">
                <a:solidFill>
                  <a:schemeClr val="accent5">
                    <a:lumOff val="-29866"/>
                  </a:schemeClr>
                </a:solidFill>
              </a:defRPr>
            </a:pPr>
            <a:r>
              <a:t>(</a:t>
            </a:r>
            <a:r>
              <a:rPr b="1"/>
              <a:t>4096 B</a:t>
            </a:r>
            <a:r>
              <a:t>)</a:t>
            </a:r>
          </a:p>
        </p:txBody>
      </p:sp>
      <p:sp>
        <p:nvSpPr>
          <p:cNvPr id="630" name="Frequency…"/>
          <p:cNvSpPr txBox="1"/>
          <p:nvPr/>
        </p:nvSpPr>
        <p:spPr>
          <a:xfrm>
            <a:off x="13914334" y="9173971"/>
            <a:ext cx="2828164" cy="17193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solidFill>
                  <a:schemeClr val="accent5">
                    <a:lumOff val="-29866"/>
                  </a:schemeClr>
                </a:solidFill>
              </a:defRPr>
            </a:pPr>
            <a:r>
              <a:t>Frequency </a:t>
            </a:r>
          </a:p>
          <a:p>
            <a:pPr>
              <a:lnSpc>
                <a:spcPct val="80000"/>
              </a:lnSpc>
              <a:defRPr sz="4000" b="0">
                <a:solidFill>
                  <a:schemeClr val="accent5">
                    <a:lumOff val="-29866"/>
                  </a:schemeClr>
                </a:solidFill>
              </a:defRPr>
            </a:pPr>
            <a:r>
              <a:t>Counter</a:t>
            </a:r>
          </a:p>
          <a:p>
            <a:pPr>
              <a:lnSpc>
                <a:spcPct val="80000"/>
              </a:lnSpc>
              <a:defRPr sz="4000" b="0">
                <a:solidFill>
                  <a:schemeClr val="accent5">
                    <a:lumOff val="-29866"/>
                  </a:schemeClr>
                </a:solidFill>
              </a:defRPr>
            </a:pPr>
            <a:r>
              <a:t>Accesses</a:t>
            </a:r>
          </a:p>
        </p:txBody>
      </p:sp>
      <p:sp>
        <p:nvSpPr>
          <p:cNvPr id="631" name="Double Arrow"/>
          <p:cNvSpPr/>
          <p:nvPr/>
        </p:nvSpPr>
        <p:spPr>
          <a:xfrm>
            <a:off x="14274800" y="8433730"/>
            <a:ext cx="2107234" cy="292881"/>
          </a:xfrm>
          <a:prstGeom prst="leftRightArrow">
            <a:avLst>
              <a:gd name="adj1" fmla="val 33554"/>
              <a:gd name="adj2" fmla="val 90817"/>
            </a:avLst>
          </a:prstGeom>
          <a:solidFill>
            <a:schemeClr val="accent5">
              <a:hueOff val="-82419"/>
              <a:satOff val="-9513"/>
              <a:lumOff val="-16343"/>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DRAM cache replacement incurs significant DRAM traffic…"/>
          <p:cNvSpPr txBox="1"/>
          <p:nvPr/>
        </p:nvSpPr>
        <p:spPr>
          <a:xfrm>
            <a:off x="863884" y="2599510"/>
            <a:ext cx="10317653" cy="1003508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3000"/>
              </a:spcBef>
              <a:buSzPct val="145000"/>
              <a:buChar char="•"/>
              <a:defRPr sz="5200">
                <a:solidFill>
                  <a:schemeClr val="accent5">
                    <a:lumOff val="-29866"/>
                  </a:schemeClr>
                </a:solidFill>
              </a:defRPr>
            </a:pPr>
            <a:r>
              <a:t>DRAM cache replacement incurs significant DRAM traffic</a:t>
            </a:r>
          </a:p>
          <a:p>
            <a:pPr marL="611187" indent="-611187" algn="l" defTabSz="12700">
              <a:spcBef>
                <a:spcPts val="3000"/>
              </a:spcBef>
              <a:buSzPct val="145000"/>
              <a:buChar char="•"/>
              <a:defRPr sz="5200">
                <a:solidFill>
                  <a:schemeClr val="accent3">
                    <a:hueOff val="914337"/>
                    <a:satOff val="31515"/>
                    <a:lumOff val="-30790"/>
                  </a:schemeClr>
                </a:solidFill>
              </a:defRPr>
            </a:pPr>
            <a:r>
              <a:t>Limit cache replacement rate</a:t>
            </a:r>
          </a:p>
          <a:p>
            <a:pPr marL="1055687" lvl="1" indent="-611187" algn="l" defTabSz="12700">
              <a:spcBef>
                <a:spcPts val="1000"/>
              </a:spcBef>
              <a:buSzPct val="145000"/>
              <a:buChar char="-"/>
              <a:defRPr sz="5000" b="0"/>
            </a:pPr>
            <a:r>
              <a:t>Replace only when the incoming page’s frequency counter is greater than the victim pages’s counter by a threshold</a:t>
            </a:r>
          </a:p>
        </p:txBody>
      </p:sp>
      <p:sp>
        <p:nvSpPr>
          <p:cNvPr id="636" name="Idea 2: Bandwidth-Aware Cache Replacement"/>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Idea 2: Bandwidth-Aware Cache Replacement</a:t>
            </a:r>
          </a:p>
        </p:txBody>
      </p:sp>
      <p:sp>
        <p:nvSpPr>
          <p:cNvPr id="63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
        <p:nvSpPr>
          <p:cNvPr id="638" name="Memory Controller"/>
          <p:cNvSpPr/>
          <p:nvPr/>
        </p:nvSpPr>
        <p:spPr>
          <a:xfrm>
            <a:off x="11687420" y="5298372"/>
            <a:ext cx="2555800" cy="3757055"/>
          </a:xfrm>
          <a:prstGeom prst="rect">
            <a:avLst/>
          </a:prstGeom>
          <a:gradFill>
            <a:gsLst>
              <a:gs pos="0">
                <a:srgbClr val="FFFED3"/>
              </a:gs>
              <a:gs pos="100000">
                <a:schemeClr val="accent4">
                  <a:hueOff val="366961"/>
                  <a:satOff val="4172"/>
                  <a:lumOff val="11129"/>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4000" b="0">
                <a:latin typeface="+mn-lt"/>
                <a:ea typeface="+mn-ea"/>
                <a:cs typeface="+mn-cs"/>
                <a:sym typeface="Helvetica Neue Medium"/>
              </a:defRPr>
            </a:lvl1pPr>
          </a:lstStyle>
          <a:p>
            <a:r>
              <a:t>Memory Controller</a:t>
            </a:r>
          </a:p>
        </p:txBody>
      </p:sp>
      <p:sp>
        <p:nvSpPr>
          <p:cNvPr id="639" name="Rectangle"/>
          <p:cNvSpPr/>
          <p:nvPr/>
        </p:nvSpPr>
        <p:spPr>
          <a:xfrm>
            <a:off x="16415661" y="7364411"/>
            <a:ext cx="2442592" cy="1676314"/>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3600" b="0">
                <a:latin typeface="+mn-lt"/>
                <a:ea typeface="+mn-ea"/>
                <a:cs typeface="+mn-cs"/>
                <a:sym typeface="Helvetica Neue Medium"/>
              </a:defRPr>
            </a:pPr>
            <a:endParaRPr/>
          </a:p>
        </p:txBody>
      </p:sp>
      <p:sp>
        <p:nvSpPr>
          <p:cNvPr id="640" name="In-…"/>
          <p:cNvSpPr txBox="1"/>
          <p:nvPr/>
        </p:nvSpPr>
        <p:spPr>
          <a:xfrm>
            <a:off x="16403912" y="7326560"/>
            <a:ext cx="2480692" cy="175201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latin typeface="+mn-lt"/>
                <a:ea typeface="+mn-ea"/>
                <a:cs typeface="+mn-cs"/>
                <a:sym typeface="Helvetica Neue Medium"/>
              </a:defRPr>
            </a:pPr>
            <a:r>
              <a:t>In-</a:t>
            </a:r>
          </a:p>
          <a:p>
            <a:pPr>
              <a:lnSpc>
                <a:spcPct val="80000"/>
              </a:lnSpc>
              <a:defRPr sz="4000" b="0">
                <a:latin typeface="+mn-lt"/>
                <a:ea typeface="+mn-ea"/>
                <a:cs typeface="+mn-cs"/>
                <a:sym typeface="Helvetica Neue Medium"/>
              </a:defRPr>
            </a:pPr>
            <a:r>
              <a:t>Package </a:t>
            </a:r>
          </a:p>
          <a:p>
            <a:pPr>
              <a:lnSpc>
                <a:spcPct val="80000"/>
              </a:lnSpc>
              <a:defRPr sz="4000" b="0">
                <a:latin typeface="+mn-lt"/>
                <a:ea typeface="+mn-ea"/>
                <a:cs typeface="+mn-cs"/>
                <a:sym typeface="Helvetica Neue Medium"/>
              </a:defRPr>
            </a:pPr>
            <a:r>
              <a:t>DRAM</a:t>
            </a:r>
          </a:p>
        </p:txBody>
      </p:sp>
      <p:grpSp>
        <p:nvGrpSpPr>
          <p:cNvPr id="643" name="Group"/>
          <p:cNvGrpSpPr/>
          <p:nvPr/>
        </p:nvGrpSpPr>
        <p:grpSpPr>
          <a:xfrm>
            <a:off x="20802038" y="5807667"/>
            <a:ext cx="2811832" cy="3217964"/>
            <a:chOff x="-49281" y="0"/>
            <a:chExt cx="2811830" cy="3217963"/>
          </a:xfrm>
        </p:grpSpPr>
        <p:sp>
          <p:nvSpPr>
            <p:cNvPr id="641" name="Rectangle"/>
            <p:cNvSpPr/>
            <p:nvPr/>
          </p:nvSpPr>
          <p:spPr>
            <a:xfrm>
              <a:off x="37484" y="0"/>
              <a:ext cx="2638301" cy="3217964"/>
            </a:xfrm>
            <a:prstGeom prst="rect">
              <a:avLst/>
            </a:prstGeom>
            <a:gradFill flip="none" rotWithShape="1">
              <a:gsLst>
                <a:gs pos="0">
                  <a:srgbClr val="FFE1B8"/>
                </a:gs>
                <a:gs pos="100000">
                  <a:schemeClr val="accent4">
                    <a:hueOff val="-1081314"/>
                    <a:satOff val="4338"/>
                    <a:lumOff val="-8931"/>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642" name="Off-Package…"/>
            <p:cNvSpPr txBox="1"/>
            <p:nvPr/>
          </p:nvSpPr>
          <p:spPr>
            <a:xfrm>
              <a:off x="-49282" y="210884"/>
              <a:ext cx="2811832" cy="279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nSpc>
                  <a:spcPct val="80000"/>
                </a:lnSpc>
                <a:defRPr sz="4000" b="0">
                  <a:latin typeface="+mn-lt"/>
                  <a:ea typeface="+mn-ea"/>
                  <a:cs typeface="+mn-cs"/>
                  <a:sym typeface="Helvetica Neue Medium"/>
                </a:defRPr>
              </a:pPr>
              <a:r>
                <a:t>Off-Package </a:t>
              </a:r>
            </a:p>
            <a:p>
              <a:pPr>
                <a:lnSpc>
                  <a:spcPct val="80000"/>
                </a:lnSpc>
                <a:defRPr sz="4000" b="0">
                  <a:latin typeface="+mn-lt"/>
                  <a:ea typeface="+mn-ea"/>
                  <a:cs typeface="+mn-cs"/>
                  <a:sym typeface="Helvetica Neue Medium"/>
                </a:defRPr>
              </a:pPr>
              <a:r>
                <a:t>DRAM</a:t>
              </a:r>
            </a:p>
          </p:txBody>
        </p:sp>
      </p:grpSp>
      <p:sp>
        <p:nvSpPr>
          <p:cNvPr id="644" name="Arrow"/>
          <p:cNvSpPr/>
          <p:nvPr/>
        </p:nvSpPr>
        <p:spPr>
          <a:xfrm>
            <a:off x="14275713" y="7663361"/>
            <a:ext cx="2126335" cy="291015"/>
          </a:xfrm>
          <a:custGeom>
            <a:avLst/>
            <a:gdLst/>
            <a:ahLst/>
            <a:cxnLst>
              <a:cxn ang="0">
                <a:pos x="wd2" y="hd2"/>
              </a:cxn>
              <a:cxn ang="5400000">
                <a:pos x="wd2" y="hd2"/>
              </a:cxn>
              <a:cxn ang="10800000">
                <a:pos x="wd2" y="hd2"/>
              </a:cxn>
              <a:cxn ang="16200000">
                <a:pos x="wd2" y="hd2"/>
              </a:cxn>
            </a:cxnLst>
            <a:rect l="0" t="0" r="r" b="b"/>
            <a:pathLst>
              <a:path w="21600" h="21600" extrusionOk="0">
                <a:moveTo>
                  <a:pt x="2727" y="14219"/>
                </a:moveTo>
                <a:lnTo>
                  <a:pt x="2727" y="21600"/>
                </a:lnTo>
                <a:lnTo>
                  <a:pt x="0" y="10800"/>
                </a:lnTo>
                <a:lnTo>
                  <a:pt x="2727" y="0"/>
                </a:lnTo>
                <a:lnTo>
                  <a:pt x="2727" y="7381"/>
                </a:lnTo>
                <a:lnTo>
                  <a:pt x="21600" y="7381"/>
                </a:lnTo>
                <a:lnTo>
                  <a:pt x="21600" y="14219"/>
                </a:lnTo>
                <a:close/>
              </a:path>
            </a:pathLst>
          </a:custGeom>
          <a:solidFill>
            <a:schemeClr val="accent3">
              <a:hueOff val="362282"/>
              <a:satOff val="31803"/>
              <a:lumOff val="-18242"/>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45" name="Double Arrow"/>
          <p:cNvSpPr/>
          <p:nvPr/>
        </p:nvSpPr>
        <p:spPr>
          <a:xfrm>
            <a:off x="14274800" y="8433730"/>
            <a:ext cx="2107234" cy="292881"/>
          </a:xfrm>
          <a:prstGeom prst="leftRightArrow">
            <a:avLst>
              <a:gd name="adj1" fmla="val 33554"/>
              <a:gd name="adj2" fmla="val 90817"/>
            </a:avLst>
          </a:prstGeom>
          <a:solidFill>
            <a:schemeClr val="accent5">
              <a:hueOff val="-82419"/>
              <a:satOff val="-9513"/>
              <a:lumOff val="-16343"/>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46" name="Arrow"/>
          <p:cNvSpPr/>
          <p:nvPr/>
        </p:nvSpPr>
        <p:spPr>
          <a:xfrm>
            <a:off x="14275713" y="6070420"/>
            <a:ext cx="6607434" cy="291014"/>
          </a:xfrm>
          <a:custGeom>
            <a:avLst/>
            <a:gdLst/>
            <a:ahLst/>
            <a:cxnLst>
              <a:cxn ang="0">
                <a:pos x="wd2" y="hd2"/>
              </a:cxn>
              <a:cxn ang="5400000">
                <a:pos x="wd2" y="hd2"/>
              </a:cxn>
              <a:cxn ang="10800000">
                <a:pos x="wd2" y="hd2"/>
              </a:cxn>
              <a:cxn ang="16200000">
                <a:pos x="wd2" y="hd2"/>
              </a:cxn>
            </a:cxnLst>
            <a:rect l="0" t="0" r="r" b="b"/>
            <a:pathLst>
              <a:path w="21600" h="21600" extrusionOk="0">
                <a:moveTo>
                  <a:pt x="878" y="14219"/>
                </a:moveTo>
                <a:lnTo>
                  <a:pt x="878" y="21600"/>
                </a:lnTo>
                <a:lnTo>
                  <a:pt x="0" y="10800"/>
                </a:lnTo>
                <a:lnTo>
                  <a:pt x="878" y="0"/>
                </a:lnTo>
                <a:lnTo>
                  <a:pt x="878" y="7381"/>
                </a:lnTo>
                <a:lnTo>
                  <a:pt x="21600" y="7381"/>
                </a:lnTo>
                <a:lnTo>
                  <a:pt x="21600" y="14219"/>
                </a:lnTo>
                <a:close/>
              </a:path>
            </a:pathLst>
          </a:custGeom>
          <a:solidFill>
            <a:schemeClr val="accent3">
              <a:hueOff val="362282"/>
              <a:satOff val="31803"/>
              <a:lumOff val="-18242"/>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47" name="Cache Hits…"/>
          <p:cNvSpPr txBox="1"/>
          <p:nvPr/>
        </p:nvSpPr>
        <p:spPr>
          <a:xfrm>
            <a:off x="14261144" y="6453853"/>
            <a:ext cx="2799208"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pPr>
            <a:r>
              <a:t>Cache Hits</a:t>
            </a:r>
          </a:p>
          <a:p>
            <a:pPr>
              <a:lnSpc>
                <a:spcPct val="80000"/>
              </a:lnSpc>
              <a:defRPr sz="4000" b="0"/>
            </a:pPr>
            <a:r>
              <a:t>(</a:t>
            </a:r>
            <a:r>
              <a:rPr b="1"/>
              <a:t>64 B</a:t>
            </a:r>
            <a:r>
              <a:t>)</a:t>
            </a:r>
          </a:p>
        </p:txBody>
      </p:sp>
      <p:sp>
        <p:nvSpPr>
          <p:cNvPr id="648" name="Cache Misses…"/>
          <p:cNvSpPr txBox="1"/>
          <p:nvPr/>
        </p:nvSpPr>
        <p:spPr>
          <a:xfrm>
            <a:off x="15884630" y="4916332"/>
            <a:ext cx="3495676"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pPr>
            <a:r>
              <a:t>Cache Misses</a:t>
            </a:r>
          </a:p>
          <a:p>
            <a:pPr>
              <a:lnSpc>
                <a:spcPct val="80000"/>
              </a:lnSpc>
              <a:defRPr sz="4000" b="0"/>
            </a:pPr>
            <a:r>
              <a:t>(</a:t>
            </a:r>
            <a:r>
              <a:rPr b="1"/>
              <a:t>64 B</a:t>
            </a:r>
            <a:r>
              <a:t>)</a:t>
            </a:r>
          </a:p>
        </p:txBody>
      </p:sp>
      <p:sp>
        <p:nvSpPr>
          <p:cNvPr id="649" name="Limited Cache…"/>
          <p:cNvSpPr txBox="1"/>
          <p:nvPr/>
        </p:nvSpPr>
        <p:spPr>
          <a:xfrm>
            <a:off x="18015109" y="9124698"/>
            <a:ext cx="3936112" cy="125122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a:solidFill>
                  <a:schemeClr val="accent3">
                    <a:hueOff val="914337"/>
                    <a:satOff val="31515"/>
                    <a:lumOff val="-30790"/>
                  </a:schemeClr>
                </a:solidFill>
              </a:defRPr>
            </a:pPr>
            <a:r>
              <a:t>Limited Cache </a:t>
            </a:r>
          </a:p>
          <a:p>
            <a:pPr>
              <a:lnSpc>
                <a:spcPct val="80000"/>
              </a:lnSpc>
              <a:defRPr sz="4000">
                <a:solidFill>
                  <a:schemeClr val="accent3">
                    <a:hueOff val="914337"/>
                    <a:satOff val="31515"/>
                    <a:lumOff val="-30790"/>
                  </a:schemeClr>
                </a:solidFill>
              </a:defRPr>
            </a:pPr>
            <a:r>
              <a:t>Replacements</a:t>
            </a:r>
          </a:p>
        </p:txBody>
      </p:sp>
      <p:sp>
        <p:nvSpPr>
          <p:cNvPr id="650" name="Frequency…"/>
          <p:cNvSpPr txBox="1"/>
          <p:nvPr/>
        </p:nvSpPr>
        <p:spPr>
          <a:xfrm>
            <a:off x="13914334" y="9173971"/>
            <a:ext cx="2828164" cy="171930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solidFill>
                  <a:schemeClr val="accent5">
                    <a:lumOff val="-29866"/>
                  </a:schemeClr>
                </a:solidFill>
              </a:defRPr>
            </a:pPr>
            <a:r>
              <a:t>Frequency </a:t>
            </a:r>
          </a:p>
          <a:p>
            <a:pPr>
              <a:lnSpc>
                <a:spcPct val="80000"/>
              </a:lnSpc>
              <a:defRPr sz="4000" b="0">
                <a:solidFill>
                  <a:schemeClr val="accent5">
                    <a:lumOff val="-29866"/>
                  </a:schemeClr>
                </a:solidFill>
              </a:defRPr>
            </a:pPr>
            <a:r>
              <a:t>Counter</a:t>
            </a:r>
          </a:p>
          <a:p>
            <a:pPr>
              <a:lnSpc>
                <a:spcPct val="80000"/>
              </a:lnSpc>
              <a:defRPr sz="4000" b="0">
                <a:solidFill>
                  <a:schemeClr val="accent5">
                    <a:lumOff val="-29866"/>
                  </a:schemeClr>
                </a:solidFill>
              </a:defRPr>
            </a:pPr>
            <a:r>
              <a:t>Accesses</a:t>
            </a:r>
          </a:p>
        </p:txBody>
      </p:sp>
      <p:grpSp>
        <p:nvGrpSpPr>
          <p:cNvPr id="656" name="Group"/>
          <p:cNvGrpSpPr/>
          <p:nvPr/>
        </p:nvGrpSpPr>
        <p:grpSpPr>
          <a:xfrm>
            <a:off x="18866206" y="7345361"/>
            <a:ext cx="1999458" cy="1665580"/>
            <a:chOff x="0" y="0"/>
            <a:chExt cx="1999457" cy="1665578"/>
          </a:xfrm>
        </p:grpSpPr>
        <p:sp>
          <p:nvSpPr>
            <p:cNvPr id="651" name="Double Arrow"/>
            <p:cNvSpPr/>
            <p:nvPr/>
          </p:nvSpPr>
          <p:spPr>
            <a:xfrm>
              <a:off x="0" y="0"/>
              <a:ext cx="1999458" cy="1665579"/>
            </a:xfrm>
            <a:prstGeom prst="leftRightArrow">
              <a:avLst>
                <a:gd name="adj1" fmla="val 68611"/>
                <a:gd name="adj2" fmla="val 14741"/>
              </a:avLst>
            </a:prstGeom>
            <a:solidFill>
              <a:schemeClr val="accent3">
                <a:hueOff val="362282"/>
                <a:satOff val="31803"/>
                <a:lumOff val="-18242"/>
              </a:schemeClr>
            </a:solidFill>
            <a:ln w="381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52" name="Line"/>
            <p:cNvSpPr/>
            <p:nvPr/>
          </p:nvSpPr>
          <p:spPr>
            <a:xfrm flipV="1">
              <a:off x="762389" y="271669"/>
              <a:ext cx="474678" cy="1122242"/>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53" name="Line"/>
            <p:cNvSpPr/>
            <p:nvPr/>
          </p:nvSpPr>
          <p:spPr>
            <a:xfrm>
              <a:off x="757674" y="263144"/>
              <a:ext cx="484109" cy="1139291"/>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54" name="Triangle"/>
            <p:cNvSpPr/>
            <p:nvPr/>
          </p:nvSpPr>
          <p:spPr>
            <a:xfrm>
              <a:off x="734907" y="883667"/>
              <a:ext cx="529643" cy="6263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55" name="Triangle"/>
            <p:cNvSpPr/>
            <p:nvPr/>
          </p:nvSpPr>
          <p:spPr>
            <a:xfrm rot="10800000" flipH="1">
              <a:off x="734907" y="154730"/>
              <a:ext cx="529643" cy="6263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DRAM cache replacement incurs significant DRAM traffic…"/>
          <p:cNvSpPr txBox="1"/>
          <p:nvPr/>
        </p:nvSpPr>
        <p:spPr>
          <a:xfrm>
            <a:off x="863884" y="2599510"/>
            <a:ext cx="10317653" cy="1003508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3000"/>
              </a:spcBef>
              <a:buSzPct val="145000"/>
              <a:buChar char="•"/>
              <a:defRPr sz="5200">
                <a:solidFill>
                  <a:schemeClr val="accent5">
                    <a:lumOff val="-29866"/>
                  </a:schemeClr>
                </a:solidFill>
              </a:defRPr>
            </a:pPr>
            <a:r>
              <a:t>DRAM cache replacement incurs significant DRAM traffic</a:t>
            </a:r>
          </a:p>
          <a:p>
            <a:pPr marL="611187" indent="-611187" algn="l" defTabSz="12700">
              <a:spcBef>
                <a:spcPts val="3000"/>
              </a:spcBef>
              <a:buSzPct val="145000"/>
              <a:buChar char="•"/>
              <a:defRPr sz="5200">
                <a:solidFill>
                  <a:schemeClr val="accent3">
                    <a:hueOff val="914337"/>
                    <a:satOff val="31515"/>
                    <a:lumOff val="-30790"/>
                  </a:schemeClr>
                </a:solidFill>
              </a:defRPr>
            </a:pPr>
            <a:r>
              <a:t>Limit cache replacement rate</a:t>
            </a:r>
          </a:p>
          <a:p>
            <a:pPr marL="611187" indent="-611187" algn="l" defTabSz="12700">
              <a:spcBef>
                <a:spcPts val="3000"/>
              </a:spcBef>
              <a:buSzPct val="145000"/>
              <a:buChar char="•"/>
              <a:defRPr sz="5000">
                <a:solidFill>
                  <a:schemeClr val="accent3">
                    <a:hueOff val="914337"/>
                    <a:satOff val="31515"/>
                    <a:lumOff val="-30790"/>
                  </a:schemeClr>
                </a:solidFill>
              </a:defRPr>
            </a:pPr>
            <a:r>
              <a:t>Reduce metadata traffic</a:t>
            </a:r>
          </a:p>
          <a:p>
            <a:pPr marL="1055687" lvl="1" indent="-611187" algn="l" defTabSz="12700">
              <a:spcBef>
                <a:spcPts val="1000"/>
              </a:spcBef>
              <a:buSzPct val="145000"/>
              <a:buChar char="-"/>
              <a:defRPr sz="5000" b="0"/>
            </a:pPr>
            <a:r>
              <a:t>Access frequency counters for a </a:t>
            </a:r>
            <a:r>
              <a:rPr b="1"/>
              <a:t>randomly sampled</a:t>
            </a:r>
            <a:r>
              <a:t> fraction of memory accesses</a:t>
            </a:r>
          </a:p>
        </p:txBody>
      </p:sp>
      <p:sp>
        <p:nvSpPr>
          <p:cNvPr id="661" name="Idea 2: Bandwidth-Aware Cache Replacement"/>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Idea 2: Bandwidth-Aware Cache Replacement</a:t>
            </a:r>
          </a:p>
        </p:txBody>
      </p:sp>
      <p:sp>
        <p:nvSpPr>
          <p:cNvPr id="66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
        <p:nvSpPr>
          <p:cNvPr id="663" name="Memory Controller"/>
          <p:cNvSpPr/>
          <p:nvPr/>
        </p:nvSpPr>
        <p:spPr>
          <a:xfrm>
            <a:off x="11687420" y="5298372"/>
            <a:ext cx="2555800" cy="3757055"/>
          </a:xfrm>
          <a:prstGeom prst="rect">
            <a:avLst/>
          </a:prstGeom>
          <a:gradFill>
            <a:gsLst>
              <a:gs pos="0">
                <a:srgbClr val="FFFED3"/>
              </a:gs>
              <a:gs pos="100000">
                <a:schemeClr val="accent4">
                  <a:hueOff val="366961"/>
                  <a:satOff val="4172"/>
                  <a:lumOff val="11129"/>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4000" b="0">
                <a:latin typeface="+mn-lt"/>
                <a:ea typeface="+mn-ea"/>
                <a:cs typeface="+mn-cs"/>
                <a:sym typeface="Helvetica Neue Medium"/>
              </a:defRPr>
            </a:lvl1pPr>
          </a:lstStyle>
          <a:p>
            <a:r>
              <a:t>Memory Controller</a:t>
            </a:r>
          </a:p>
        </p:txBody>
      </p:sp>
      <p:sp>
        <p:nvSpPr>
          <p:cNvPr id="664" name="Rectangle"/>
          <p:cNvSpPr/>
          <p:nvPr/>
        </p:nvSpPr>
        <p:spPr>
          <a:xfrm>
            <a:off x="16415661" y="7364411"/>
            <a:ext cx="2442592" cy="1676314"/>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3600" b="0">
                <a:latin typeface="+mn-lt"/>
                <a:ea typeface="+mn-ea"/>
                <a:cs typeface="+mn-cs"/>
                <a:sym typeface="Helvetica Neue Medium"/>
              </a:defRPr>
            </a:pPr>
            <a:endParaRPr/>
          </a:p>
        </p:txBody>
      </p:sp>
      <p:sp>
        <p:nvSpPr>
          <p:cNvPr id="665" name="In-…"/>
          <p:cNvSpPr txBox="1"/>
          <p:nvPr/>
        </p:nvSpPr>
        <p:spPr>
          <a:xfrm>
            <a:off x="16403912" y="7326560"/>
            <a:ext cx="2480692" cy="175201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latin typeface="+mn-lt"/>
                <a:ea typeface="+mn-ea"/>
                <a:cs typeface="+mn-cs"/>
                <a:sym typeface="Helvetica Neue Medium"/>
              </a:defRPr>
            </a:pPr>
            <a:r>
              <a:t>In-</a:t>
            </a:r>
          </a:p>
          <a:p>
            <a:pPr>
              <a:lnSpc>
                <a:spcPct val="80000"/>
              </a:lnSpc>
              <a:defRPr sz="4000" b="0">
                <a:latin typeface="+mn-lt"/>
                <a:ea typeface="+mn-ea"/>
                <a:cs typeface="+mn-cs"/>
                <a:sym typeface="Helvetica Neue Medium"/>
              </a:defRPr>
            </a:pPr>
            <a:r>
              <a:t>Package </a:t>
            </a:r>
          </a:p>
          <a:p>
            <a:pPr>
              <a:lnSpc>
                <a:spcPct val="80000"/>
              </a:lnSpc>
              <a:defRPr sz="4000" b="0">
                <a:latin typeface="+mn-lt"/>
                <a:ea typeface="+mn-ea"/>
                <a:cs typeface="+mn-cs"/>
                <a:sym typeface="Helvetica Neue Medium"/>
              </a:defRPr>
            </a:pPr>
            <a:r>
              <a:t>DRAM</a:t>
            </a:r>
          </a:p>
        </p:txBody>
      </p:sp>
      <p:grpSp>
        <p:nvGrpSpPr>
          <p:cNvPr id="668" name="Group"/>
          <p:cNvGrpSpPr/>
          <p:nvPr/>
        </p:nvGrpSpPr>
        <p:grpSpPr>
          <a:xfrm>
            <a:off x="20802038" y="5807667"/>
            <a:ext cx="2811832" cy="3217964"/>
            <a:chOff x="-49281" y="0"/>
            <a:chExt cx="2811830" cy="3217963"/>
          </a:xfrm>
        </p:grpSpPr>
        <p:sp>
          <p:nvSpPr>
            <p:cNvPr id="666" name="Rectangle"/>
            <p:cNvSpPr/>
            <p:nvPr/>
          </p:nvSpPr>
          <p:spPr>
            <a:xfrm>
              <a:off x="37484" y="0"/>
              <a:ext cx="2638301" cy="3217964"/>
            </a:xfrm>
            <a:prstGeom prst="rect">
              <a:avLst/>
            </a:prstGeom>
            <a:gradFill flip="none" rotWithShape="1">
              <a:gsLst>
                <a:gs pos="0">
                  <a:srgbClr val="FFE1B8"/>
                </a:gs>
                <a:gs pos="100000">
                  <a:schemeClr val="accent4">
                    <a:hueOff val="-1081314"/>
                    <a:satOff val="4338"/>
                    <a:lumOff val="-8931"/>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667" name="Off-Package…"/>
            <p:cNvSpPr txBox="1"/>
            <p:nvPr/>
          </p:nvSpPr>
          <p:spPr>
            <a:xfrm>
              <a:off x="-49282" y="210884"/>
              <a:ext cx="2811832" cy="2796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nSpc>
                  <a:spcPct val="80000"/>
                </a:lnSpc>
                <a:defRPr sz="4000" b="0">
                  <a:latin typeface="+mn-lt"/>
                  <a:ea typeface="+mn-ea"/>
                  <a:cs typeface="+mn-cs"/>
                  <a:sym typeface="Helvetica Neue Medium"/>
                </a:defRPr>
              </a:pPr>
              <a:r>
                <a:t>Off-Package </a:t>
              </a:r>
            </a:p>
            <a:p>
              <a:pPr>
                <a:lnSpc>
                  <a:spcPct val="80000"/>
                </a:lnSpc>
                <a:defRPr sz="4000" b="0">
                  <a:latin typeface="+mn-lt"/>
                  <a:ea typeface="+mn-ea"/>
                  <a:cs typeface="+mn-cs"/>
                  <a:sym typeface="Helvetica Neue Medium"/>
                </a:defRPr>
              </a:pPr>
              <a:r>
                <a:t>DRAM</a:t>
              </a:r>
            </a:p>
          </p:txBody>
        </p:sp>
      </p:grpSp>
      <p:sp>
        <p:nvSpPr>
          <p:cNvPr id="669" name="Arrow"/>
          <p:cNvSpPr/>
          <p:nvPr/>
        </p:nvSpPr>
        <p:spPr>
          <a:xfrm>
            <a:off x="14275713" y="7663361"/>
            <a:ext cx="2126335" cy="291015"/>
          </a:xfrm>
          <a:custGeom>
            <a:avLst/>
            <a:gdLst/>
            <a:ahLst/>
            <a:cxnLst>
              <a:cxn ang="0">
                <a:pos x="wd2" y="hd2"/>
              </a:cxn>
              <a:cxn ang="5400000">
                <a:pos x="wd2" y="hd2"/>
              </a:cxn>
              <a:cxn ang="10800000">
                <a:pos x="wd2" y="hd2"/>
              </a:cxn>
              <a:cxn ang="16200000">
                <a:pos x="wd2" y="hd2"/>
              </a:cxn>
            </a:cxnLst>
            <a:rect l="0" t="0" r="r" b="b"/>
            <a:pathLst>
              <a:path w="21600" h="21600" extrusionOk="0">
                <a:moveTo>
                  <a:pt x="2727" y="14219"/>
                </a:moveTo>
                <a:lnTo>
                  <a:pt x="2727" y="21600"/>
                </a:lnTo>
                <a:lnTo>
                  <a:pt x="0" y="10800"/>
                </a:lnTo>
                <a:lnTo>
                  <a:pt x="2727" y="0"/>
                </a:lnTo>
                <a:lnTo>
                  <a:pt x="2727" y="7381"/>
                </a:lnTo>
                <a:lnTo>
                  <a:pt x="21600" y="7381"/>
                </a:lnTo>
                <a:lnTo>
                  <a:pt x="21600" y="14219"/>
                </a:lnTo>
                <a:close/>
              </a:path>
            </a:pathLst>
          </a:custGeom>
          <a:solidFill>
            <a:schemeClr val="accent3">
              <a:hueOff val="362282"/>
              <a:satOff val="31803"/>
              <a:lumOff val="-18242"/>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70" name="Arrow"/>
          <p:cNvSpPr/>
          <p:nvPr/>
        </p:nvSpPr>
        <p:spPr>
          <a:xfrm>
            <a:off x="14275713" y="6070420"/>
            <a:ext cx="6607434" cy="291014"/>
          </a:xfrm>
          <a:custGeom>
            <a:avLst/>
            <a:gdLst/>
            <a:ahLst/>
            <a:cxnLst>
              <a:cxn ang="0">
                <a:pos x="wd2" y="hd2"/>
              </a:cxn>
              <a:cxn ang="5400000">
                <a:pos x="wd2" y="hd2"/>
              </a:cxn>
              <a:cxn ang="10800000">
                <a:pos x="wd2" y="hd2"/>
              </a:cxn>
              <a:cxn ang="16200000">
                <a:pos x="wd2" y="hd2"/>
              </a:cxn>
            </a:cxnLst>
            <a:rect l="0" t="0" r="r" b="b"/>
            <a:pathLst>
              <a:path w="21600" h="21600" extrusionOk="0">
                <a:moveTo>
                  <a:pt x="878" y="14219"/>
                </a:moveTo>
                <a:lnTo>
                  <a:pt x="878" y="21600"/>
                </a:lnTo>
                <a:lnTo>
                  <a:pt x="0" y="10800"/>
                </a:lnTo>
                <a:lnTo>
                  <a:pt x="878" y="0"/>
                </a:lnTo>
                <a:lnTo>
                  <a:pt x="878" y="7381"/>
                </a:lnTo>
                <a:lnTo>
                  <a:pt x="21600" y="7381"/>
                </a:lnTo>
                <a:lnTo>
                  <a:pt x="21600" y="14219"/>
                </a:lnTo>
                <a:close/>
              </a:path>
            </a:pathLst>
          </a:custGeom>
          <a:solidFill>
            <a:schemeClr val="accent3">
              <a:hueOff val="362282"/>
              <a:satOff val="31803"/>
              <a:lumOff val="-18242"/>
            </a:schemeClr>
          </a:solidFill>
          <a:ln w="381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671" name="Cache Hits…"/>
          <p:cNvSpPr txBox="1"/>
          <p:nvPr/>
        </p:nvSpPr>
        <p:spPr>
          <a:xfrm>
            <a:off x="14261144" y="6453853"/>
            <a:ext cx="2799208"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pPr>
            <a:r>
              <a:t>Cache Hits</a:t>
            </a:r>
          </a:p>
          <a:p>
            <a:pPr>
              <a:lnSpc>
                <a:spcPct val="80000"/>
              </a:lnSpc>
              <a:defRPr sz="4000" b="0"/>
            </a:pPr>
            <a:r>
              <a:t>(</a:t>
            </a:r>
            <a:r>
              <a:rPr b="1"/>
              <a:t>64 B</a:t>
            </a:r>
            <a:r>
              <a:t>)</a:t>
            </a:r>
          </a:p>
        </p:txBody>
      </p:sp>
      <p:sp>
        <p:nvSpPr>
          <p:cNvPr id="672" name="Cache Misses…"/>
          <p:cNvSpPr txBox="1"/>
          <p:nvPr/>
        </p:nvSpPr>
        <p:spPr>
          <a:xfrm>
            <a:off x="15884630" y="4916332"/>
            <a:ext cx="3495676" cy="1240965"/>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pPr>
            <a:r>
              <a:t>Cache Misses</a:t>
            </a:r>
          </a:p>
          <a:p>
            <a:pPr>
              <a:lnSpc>
                <a:spcPct val="80000"/>
              </a:lnSpc>
              <a:defRPr sz="4000" b="0"/>
            </a:pPr>
            <a:r>
              <a:t>(</a:t>
            </a:r>
            <a:r>
              <a:rPr b="1"/>
              <a:t>64 B</a:t>
            </a:r>
            <a:r>
              <a:t>)</a:t>
            </a:r>
          </a:p>
        </p:txBody>
      </p:sp>
      <p:sp>
        <p:nvSpPr>
          <p:cNvPr id="673" name="Limited Cache…"/>
          <p:cNvSpPr txBox="1"/>
          <p:nvPr/>
        </p:nvSpPr>
        <p:spPr>
          <a:xfrm>
            <a:off x="18015109" y="9124698"/>
            <a:ext cx="3936112" cy="125122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a:solidFill>
                  <a:schemeClr val="accent3">
                    <a:hueOff val="914337"/>
                    <a:satOff val="31515"/>
                    <a:lumOff val="-30790"/>
                  </a:schemeClr>
                </a:solidFill>
              </a:defRPr>
            </a:pPr>
            <a:r>
              <a:t>Limited Cache </a:t>
            </a:r>
          </a:p>
          <a:p>
            <a:pPr>
              <a:lnSpc>
                <a:spcPct val="80000"/>
              </a:lnSpc>
              <a:defRPr sz="4000">
                <a:solidFill>
                  <a:schemeClr val="accent3">
                    <a:hueOff val="914337"/>
                    <a:satOff val="31515"/>
                    <a:lumOff val="-30790"/>
                  </a:schemeClr>
                </a:solidFill>
              </a:defRPr>
            </a:pPr>
            <a:r>
              <a:t>Replacements</a:t>
            </a:r>
          </a:p>
        </p:txBody>
      </p:sp>
      <p:sp>
        <p:nvSpPr>
          <p:cNvPr id="674" name="Sampled…"/>
          <p:cNvSpPr txBox="1"/>
          <p:nvPr/>
        </p:nvSpPr>
        <p:spPr>
          <a:xfrm>
            <a:off x="13838896" y="8945321"/>
            <a:ext cx="2979040" cy="225280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a:solidFill>
                  <a:schemeClr val="accent3">
                    <a:hueOff val="914337"/>
                    <a:satOff val="31515"/>
                    <a:lumOff val="-30790"/>
                  </a:schemeClr>
                </a:solidFill>
              </a:defRPr>
            </a:pPr>
            <a:r>
              <a:t>Sampled</a:t>
            </a:r>
          </a:p>
          <a:p>
            <a:pPr>
              <a:lnSpc>
                <a:spcPct val="80000"/>
              </a:lnSpc>
              <a:defRPr sz="4000">
                <a:solidFill>
                  <a:schemeClr val="accent3">
                    <a:hueOff val="914337"/>
                    <a:satOff val="31515"/>
                    <a:lumOff val="-30790"/>
                  </a:schemeClr>
                </a:solidFill>
              </a:defRPr>
            </a:pPr>
            <a:r>
              <a:t>Frequency </a:t>
            </a:r>
          </a:p>
          <a:p>
            <a:pPr>
              <a:lnSpc>
                <a:spcPct val="80000"/>
              </a:lnSpc>
              <a:defRPr sz="4000">
                <a:solidFill>
                  <a:schemeClr val="accent3">
                    <a:hueOff val="914337"/>
                    <a:satOff val="31515"/>
                    <a:lumOff val="-30790"/>
                  </a:schemeClr>
                </a:solidFill>
              </a:defRPr>
            </a:pPr>
            <a:r>
              <a:t>Counter</a:t>
            </a:r>
          </a:p>
          <a:p>
            <a:pPr>
              <a:lnSpc>
                <a:spcPct val="80000"/>
              </a:lnSpc>
              <a:defRPr sz="4000">
                <a:solidFill>
                  <a:schemeClr val="accent3">
                    <a:hueOff val="914337"/>
                    <a:satOff val="31515"/>
                    <a:lumOff val="-30790"/>
                  </a:schemeClr>
                </a:solidFill>
              </a:defRPr>
            </a:pPr>
            <a:r>
              <a:t>Accesses</a:t>
            </a:r>
          </a:p>
        </p:txBody>
      </p:sp>
      <p:grpSp>
        <p:nvGrpSpPr>
          <p:cNvPr id="680" name="Group"/>
          <p:cNvGrpSpPr/>
          <p:nvPr/>
        </p:nvGrpSpPr>
        <p:grpSpPr>
          <a:xfrm>
            <a:off x="18866206" y="7345361"/>
            <a:ext cx="1999458" cy="1665580"/>
            <a:chOff x="0" y="0"/>
            <a:chExt cx="1999457" cy="1665578"/>
          </a:xfrm>
        </p:grpSpPr>
        <p:sp>
          <p:nvSpPr>
            <p:cNvPr id="675" name="Double Arrow"/>
            <p:cNvSpPr/>
            <p:nvPr/>
          </p:nvSpPr>
          <p:spPr>
            <a:xfrm>
              <a:off x="0" y="0"/>
              <a:ext cx="1999458" cy="1665579"/>
            </a:xfrm>
            <a:prstGeom prst="leftRightArrow">
              <a:avLst>
                <a:gd name="adj1" fmla="val 68611"/>
                <a:gd name="adj2" fmla="val 14741"/>
              </a:avLst>
            </a:prstGeom>
            <a:solidFill>
              <a:schemeClr val="accent3">
                <a:hueOff val="362282"/>
                <a:satOff val="31803"/>
                <a:lumOff val="-18242"/>
              </a:schemeClr>
            </a:solidFill>
            <a:ln w="381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76" name="Line"/>
            <p:cNvSpPr/>
            <p:nvPr/>
          </p:nvSpPr>
          <p:spPr>
            <a:xfrm flipV="1">
              <a:off x="762389" y="271669"/>
              <a:ext cx="474678" cy="1122242"/>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77" name="Line"/>
            <p:cNvSpPr/>
            <p:nvPr/>
          </p:nvSpPr>
          <p:spPr>
            <a:xfrm>
              <a:off x="757674" y="263144"/>
              <a:ext cx="484109" cy="1139291"/>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78" name="Triangle"/>
            <p:cNvSpPr/>
            <p:nvPr/>
          </p:nvSpPr>
          <p:spPr>
            <a:xfrm>
              <a:off x="734907" y="883667"/>
              <a:ext cx="529643" cy="62638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79" name="Triangle"/>
            <p:cNvSpPr/>
            <p:nvPr/>
          </p:nvSpPr>
          <p:spPr>
            <a:xfrm rot="10800000" flipH="1">
              <a:off x="734907" y="154730"/>
              <a:ext cx="529643" cy="6263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grpSp>
      <p:grpSp>
        <p:nvGrpSpPr>
          <p:cNvPr id="687" name="Group"/>
          <p:cNvGrpSpPr/>
          <p:nvPr/>
        </p:nvGrpSpPr>
        <p:grpSpPr>
          <a:xfrm>
            <a:off x="14306782" y="8443481"/>
            <a:ext cx="2043271" cy="273379"/>
            <a:chOff x="0" y="104327"/>
            <a:chExt cx="2043270" cy="273378"/>
          </a:xfrm>
        </p:grpSpPr>
        <p:sp>
          <p:nvSpPr>
            <p:cNvPr id="681" name="Double Arrow"/>
            <p:cNvSpPr/>
            <p:nvPr/>
          </p:nvSpPr>
          <p:spPr>
            <a:xfrm>
              <a:off x="0" y="104327"/>
              <a:ext cx="2043271" cy="273380"/>
            </a:xfrm>
            <a:prstGeom prst="leftRightArrow">
              <a:avLst>
                <a:gd name="adj1" fmla="val 32434"/>
                <a:gd name="adj2" fmla="val 90127"/>
              </a:avLst>
            </a:prstGeom>
            <a:solidFill>
              <a:schemeClr val="accent3">
                <a:hueOff val="362282"/>
                <a:satOff val="31803"/>
                <a:lumOff val="-18242"/>
              </a:schemeClr>
            </a:solidFill>
            <a:ln w="381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grpSp>
          <p:nvGrpSpPr>
            <p:cNvPr id="686" name="Group"/>
            <p:cNvGrpSpPr/>
            <p:nvPr/>
          </p:nvGrpSpPr>
          <p:grpSpPr>
            <a:xfrm>
              <a:off x="719536" y="173077"/>
              <a:ext cx="621843" cy="144452"/>
              <a:chOff x="85328" y="-9996"/>
              <a:chExt cx="621841" cy="144451"/>
            </a:xfrm>
          </p:grpSpPr>
          <p:sp>
            <p:nvSpPr>
              <p:cNvPr id="682" name="Line"/>
              <p:cNvSpPr/>
              <p:nvPr/>
            </p:nvSpPr>
            <p:spPr>
              <a:xfrm flipV="1">
                <a:off x="153710" y="9992"/>
                <a:ext cx="485080" cy="95902"/>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83" name="Line"/>
              <p:cNvSpPr/>
              <p:nvPr/>
            </p:nvSpPr>
            <p:spPr>
              <a:xfrm>
                <a:off x="148893" y="9264"/>
                <a:ext cx="494717" cy="97358"/>
              </a:xfrm>
              <a:prstGeom prst="line">
                <a:avLst/>
              </a:prstGeom>
              <a:noFill/>
              <a:ln w="381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84" name="Triangle"/>
              <p:cNvSpPr/>
              <p:nvPr/>
            </p:nvSpPr>
            <p:spPr>
              <a:xfrm>
                <a:off x="85328" y="72957"/>
                <a:ext cx="621843" cy="6149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685" name="Triangle"/>
              <p:cNvSpPr/>
              <p:nvPr/>
            </p:nvSpPr>
            <p:spPr>
              <a:xfrm rot="10800000" flipH="1">
                <a:off x="129013" y="-9997"/>
                <a:ext cx="534474" cy="528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gr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Banshee Extensions"/>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Banshee Extensions</a:t>
            </a:r>
          </a:p>
        </p:txBody>
      </p:sp>
      <p:sp>
        <p:nvSpPr>
          <p:cNvPr id="692" name="Supporting large pages (e.g., 2MB)…"/>
          <p:cNvSpPr txBox="1"/>
          <p:nvPr/>
        </p:nvSpPr>
        <p:spPr>
          <a:xfrm>
            <a:off x="2405485" y="3364369"/>
            <a:ext cx="19080723" cy="850831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2000"/>
              </a:spcBef>
              <a:buSzPct val="145000"/>
              <a:buChar char="•"/>
              <a:defRPr sz="5200"/>
            </a:pPr>
            <a:r>
              <a:t>Supporting large pages (e.g., 2MB)</a:t>
            </a:r>
          </a:p>
          <a:p>
            <a:pPr marL="1055687" lvl="1" indent="-611187" algn="l" defTabSz="12700">
              <a:spcBef>
                <a:spcPts val="1000"/>
              </a:spcBef>
              <a:buSzPct val="145000"/>
              <a:buChar char="-"/>
              <a:defRPr sz="5200" b="0"/>
            </a:pPr>
            <a:r>
              <a:t>A large page is cached either in its entirety or not at all </a:t>
            </a:r>
          </a:p>
          <a:p>
            <a:pPr marL="611187" indent="-611187" algn="l" defTabSz="12700">
              <a:spcBef>
                <a:spcPts val="10000"/>
              </a:spcBef>
              <a:buSzPct val="145000"/>
              <a:buChar char="•"/>
              <a:defRPr sz="5200"/>
            </a:pPr>
            <a:r>
              <a:t>Supporting multi-socket processors</a:t>
            </a:r>
          </a:p>
          <a:p>
            <a:pPr marL="1055687" lvl="1" indent="-611187" algn="l" defTabSz="12700">
              <a:spcBef>
                <a:spcPts val="1000"/>
              </a:spcBef>
              <a:buSzPct val="145000"/>
              <a:buChar char="-"/>
              <a:defRPr sz="5200" b="0"/>
            </a:pPr>
            <a:r>
              <a:t>Coherent DRAM caches</a:t>
            </a:r>
          </a:p>
          <a:p>
            <a:pPr marL="1055687" lvl="1" indent="-611187" algn="l" defTabSz="12700">
              <a:spcBef>
                <a:spcPts val="1000"/>
              </a:spcBef>
              <a:buSzPct val="145000"/>
              <a:buChar char="-"/>
              <a:defRPr sz="5200" b="0"/>
            </a:pPr>
            <a:r>
              <a:t>Partitioned DRAM caches</a:t>
            </a:r>
          </a:p>
        </p:txBody>
      </p:sp>
      <p:sp>
        <p:nvSpPr>
          <p:cNvPr id="69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Performance Evaluation"/>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Performance Evaluation</a:t>
            </a:r>
          </a:p>
        </p:txBody>
      </p:sp>
      <p:sp>
        <p:nvSpPr>
          <p:cNvPr id="698" name="ZSim simulator [1]…"/>
          <p:cNvSpPr txBox="1"/>
          <p:nvPr/>
        </p:nvSpPr>
        <p:spPr>
          <a:xfrm>
            <a:off x="2203364" y="2782714"/>
            <a:ext cx="16303102" cy="86856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lnSpc>
                <a:spcPct val="120000"/>
              </a:lnSpc>
              <a:spcBef>
                <a:spcPts val="2000"/>
              </a:spcBef>
              <a:buSzPct val="145000"/>
              <a:buChar char="•"/>
              <a:defRPr sz="5200" b="0"/>
            </a:pPr>
            <a:r>
              <a:t>ZSim simulator </a:t>
            </a:r>
            <a:r>
              <a:rPr baseline="31999"/>
              <a:t>[1]</a:t>
            </a:r>
          </a:p>
          <a:p>
            <a:pPr marL="611187" indent="-611187" algn="l" defTabSz="12700">
              <a:lnSpc>
                <a:spcPct val="120000"/>
              </a:lnSpc>
              <a:spcBef>
                <a:spcPts val="2000"/>
              </a:spcBef>
              <a:buSzPct val="145000"/>
              <a:buChar char="•"/>
              <a:defRPr sz="5200" b="0"/>
            </a:pPr>
            <a:r>
              <a:t>16 cores (4-issue, out-of-order, 2.7 GHz)</a:t>
            </a:r>
          </a:p>
          <a:p>
            <a:pPr marL="611187" indent="-611187" algn="l" defTabSz="12700">
              <a:lnSpc>
                <a:spcPct val="120000"/>
              </a:lnSpc>
              <a:spcBef>
                <a:spcPts val="2500"/>
              </a:spcBef>
              <a:buSzPct val="145000"/>
              <a:buChar char="•"/>
              <a:defRPr sz="5200" b="0"/>
            </a:pPr>
            <a:r>
              <a:t>In-package DRAM (</a:t>
            </a:r>
            <a:r>
              <a:rPr b="1"/>
              <a:t>1 GB, 84 GB/s</a:t>
            </a:r>
            <a:r>
              <a:t>)</a:t>
            </a:r>
          </a:p>
          <a:p>
            <a:pPr marL="611187" indent="-611187" algn="l" defTabSz="12700">
              <a:lnSpc>
                <a:spcPct val="120000"/>
              </a:lnSpc>
              <a:spcBef>
                <a:spcPts val="2500"/>
              </a:spcBef>
              <a:buSzPct val="145000"/>
              <a:buChar char="•"/>
              <a:defRPr sz="5200" b="0"/>
            </a:pPr>
            <a:r>
              <a:t>Off-package DRAM (</a:t>
            </a:r>
            <a:r>
              <a:rPr b="1"/>
              <a:t>21 GB/s</a:t>
            </a:r>
            <a:r>
              <a:t>)</a:t>
            </a:r>
          </a:p>
          <a:p>
            <a:pPr marL="611187" indent="-611187" algn="l" defTabSz="12700">
              <a:lnSpc>
                <a:spcPct val="120000"/>
              </a:lnSpc>
              <a:spcBef>
                <a:spcPts val="2500"/>
              </a:spcBef>
              <a:buSzPct val="145000"/>
              <a:buChar char="•"/>
              <a:defRPr sz="5200" b="0"/>
            </a:pPr>
            <a:r>
              <a:t>Tag Buffer</a:t>
            </a:r>
          </a:p>
          <a:p>
            <a:pPr marL="1055687" lvl="1" indent="-611187" algn="l" defTabSz="12700">
              <a:lnSpc>
                <a:spcPct val="120000"/>
              </a:lnSpc>
              <a:spcBef>
                <a:spcPts val="1000"/>
              </a:spcBef>
              <a:buSzPct val="145000"/>
              <a:buChar char="-"/>
              <a:defRPr sz="5200" b="0"/>
            </a:pPr>
            <a:r>
              <a:t>One Tag Buffer per memory controller (MC)</a:t>
            </a:r>
          </a:p>
          <a:p>
            <a:pPr marL="1055687" lvl="1" indent="-611187" algn="l" defTabSz="12700">
              <a:lnSpc>
                <a:spcPct val="120000"/>
              </a:lnSpc>
              <a:spcBef>
                <a:spcPts val="1000"/>
              </a:spcBef>
              <a:buSzPct val="145000"/>
              <a:buChar char="-"/>
              <a:defRPr sz="5200" b="0"/>
            </a:pPr>
            <a:r>
              <a:t>1024 entries, 5 KB in size</a:t>
            </a:r>
          </a:p>
        </p:txBody>
      </p:sp>
      <p:sp>
        <p:nvSpPr>
          <p:cNvPr id="6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
        <p:nvSpPr>
          <p:cNvPr id="700" name="[1] Sanchez, Daniel, and Christos Kozyrakis. &quot;ZSim: fast and accurate microarchitectural simulation of thousand-core systems.&quot; ISCA, 2013."/>
          <p:cNvSpPr txBox="1"/>
          <p:nvPr/>
        </p:nvSpPr>
        <p:spPr>
          <a:xfrm>
            <a:off x="1424594" y="11930615"/>
            <a:ext cx="19780969" cy="118334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a:lnSpc>
                <a:spcPct val="80000"/>
              </a:lnSpc>
              <a:defRPr sz="3900" b="0"/>
            </a:pPr>
            <a:r>
              <a:t>[1] Sanchez, Daniel, and Christos Kozyrakis. "ZSim: fast and accurate microarchitectural simulation of thousand-core systems." </a:t>
            </a:r>
            <a:r>
              <a:rPr i="1"/>
              <a:t>ISCA</a:t>
            </a:r>
            <a:r>
              <a:t>, 2013.</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peedup (Normalized to off-package DRAM only)"/>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Speedup (Normalized to off-package DRAM only)</a:t>
            </a:r>
          </a:p>
        </p:txBody>
      </p:sp>
      <p:graphicFrame>
        <p:nvGraphicFramePr>
          <p:cNvPr id="705" name="2D Column Chart"/>
          <p:cNvGraphicFramePr/>
          <p:nvPr/>
        </p:nvGraphicFramePr>
        <p:xfrm>
          <a:off x="4291804" y="2489431"/>
          <a:ext cx="15190961" cy="8804701"/>
        </p:xfrm>
        <a:graphic>
          <a:graphicData uri="http://schemas.openxmlformats.org/drawingml/2006/chart">
            <c:chart xmlns:c="http://schemas.openxmlformats.org/drawingml/2006/chart" xmlns:r="http://schemas.openxmlformats.org/officeDocument/2006/relationships" r:id="rId3"/>
          </a:graphicData>
        </a:graphic>
      </p:graphicFrame>
      <p:sp>
        <p:nvSpPr>
          <p:cNvPr id="706" name="Perfect In-package…"/>
          <p:cNvSpPr txBox="1"/>
          <p:nvPr/>
        </p:nvSpPr>
        <p:spPr>
          <a:xfrm>
            <a:off x="15248845" y="1727084"/>
            <a:ext cx="5868360" cy="136434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nSpc>
                <a:spcPct val="80000"/>
              </a:lnSpc>
              <a:defRPr sz="4400"/>
            </a:pPr>
            <a:r>
              <a:t>Perfect In-package </a:t>
            </a:r>
          </a:p>
          <a:p>
            <a:pPr>
              <a:lnSpc>
                <a:spcPct val="80000"/>
              </a:lnSpc>
              <a:defRPr sz="4400"/>
            </a:pPr>
            <a:r>
              <a:t>DRAM Cache</a:t>
            </a:r>
          </a:p>
        </p:txBody>
      </p:sp>
      <p:sp>
        <p:nvSpPr>
          <p:cNvPr id="707" name="Line"/>
          <p:cNvSpPr/>
          <p:nvPr/>
        </p:nvSpPr>
        <p:spPr>
          <a:xfrm>
            <a:off x="18183025" y="3148399"/>
            <a:ext cx="1" cy="626387"/>
          </a:xfrm>
          <a:prstGeom prst="line">
            <a:avLst/>
          </a:prstGeom>
          <a:ln w="50800">
            <a:solidFill>
              <a:srgbClr val="000000"/>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08" name="Banshee improves performance by 15% on average over the best-previous (i.e., BEAR) latency-optimized DRAM cache design"/>
          <p:cNvSpPr txBox="1"/>
          <p:nvPr/>
        </p:nvSpPr>
        <p:spPr>
          <a:xfrm>
            <a:off x="584484" y="11303904"/>
            <a:ext cx="22972160" cy="195813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3000"/>
              </a:spcBef>
              <a:buSzPct val="145000"/>
              <a:buChar char="•"/>
              <a:defRPr sz="5200" b="0"/>
            </a:pPr>
            <a:r>
              <a:t>Banshee improves performance by </a:t>
            </a:r>
            <a:r>
              <a:rPr b="1">
                <a:solidFill>
                  <a:schemeClr val="accent3">
                    <a:hueOff val="914337"/>
                    <a:satOff val="31515"/>
                    <a:lumOff val="-30790"/>
                  </a:schemeClr>
                </a:solidFill>
              </a:rPr>
              <a:t>15%</a:t>
            </a:r>
            <a:r>
              <a:t> on average over the best-previous (i.e., BEAR) latency-optimized DRAM cache design</a:t>
            </a:r>
          </a:p>
        </p:txBody>
      </p:sp>
      <p:sp>
        <p:nvSpPr>
          <p:cNvPr id="70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
        <p:nvSpPr>
          <p:cNvPr id="710" name="Rounded Rectangle"/>
          <p:cNvSpPr/>
          <p:nvPr/>
        </p:nvSpPr>
        <p:spPr>
          <a:xfrm>
            <a:off x="14831352" y="9844646"/>
            <a:ext cx="2347606" cy="990195"/>
          </a:xfrm>
          <a:prstGeom prst="roundRect">
            <a:avLst>
              <a:gd name="adj" fmla="val 23247"/>
            </a:avLst>
          </a:prstGeom>
          <a:ln w="88900">
            <a:solidFill>
              <a:schemeClr val="accent3">
                <a:hueOff val="914337"/>
                <a:satOff val="31515"/>
                <a:lumOff val="-30790"/>
              </a:schemeClr>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grpSp>
        <p:nvGrpSpPr>
          <p:cNvPr id="714" name="Group"/>
          <p:cNvGrpSpPr/>
          <p:nvPr/>
        </p:nvGrpSpPr>
        <p:grpSpPr>
          <a:xfrm>
            <a:off x="7713073" y="4074207"/>
            <a:ext cx="9044561" cy="1429948"/>
            <a:chOff x="0" y="0"/>
            <a:chExt cx="9044559" cy="1429947"/>
          </a:xfrm>
        </p:grpSpPr>
        <p:sp>
          <p:nvSpPr>
            <p:cNvPr id="711" name="Line"/>
            <p:cNvSpPr/>
            <p:nvPr/>
          </p:nvSpPr>
          <p:spPr>
            <a:xfrm flipV="1">
              <a:off x="4079887" y="803560"/>
              <a:ext cx="1" cy="626388"/>
            </a:xfrm>
            <a:prstGeom prst="line">
              <a:avLst/>
            </a:prstGeom>
            <a:noFill/>
            <a:ln w="50800" cap="flat">
              <a:solidFill>
                <a:srgbClr val="000000"/>
              </a:solidFill>
              <a:prstDash val="solid"/>
              <a:miter lim="400000"/>
              <a:headEnd type="triangle" w="med" len="med"/>
              <a:tailEnd type="triangle" w="med" len="med"/>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712" name="Line"/>
            <p:cNvSpPr/>
            <p:nvPr/>
          </p:nvSpPr>
          <p:spPr>
            <a:xfrm>
              <a:off x="3280814" y="816260"/>
              <a:ext cx="5763746"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713" name="15% improvement"/>
            <p:cNvSpPr txBox="1"/>
            <p:nvPr/>
          </p:nvSpPr>
          <p:spPr>
            <a:xfrm>
              <a:off x="-1" y="-1"/>
              <a:ext cx="4926306" cy="775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nSpc>
                  <a:spcPct val="80000"/>
                </a:lnSpc>
                <a:defRPr sz="4200"/>
              </a:lvl1pPr>
            </a:lstStyle>
            <a:p>
              <a:r>
                <a:t>15% improvement </a:t>
              </a:r>
            </a:p>
          </p:txBody>
        </p:sp>
      </p:grpSp>
      <p:grpSp>
        <p:nvGrpSpPr>
          <p:cNvPr id="718" name="Group"/>
          <p:cNvGrpSpPr/>
          <p:nvPr/>
        </p:nvGrpSpPr>
        <p:grpSpPr>
          <a:xfrm>
            <a:off x="7799986" y="3014022"/>
            <a:ext cx="11097683" cy="1860284"/>
            <a:chOff x="0" y="0"/>
            <a:chExt cx="11097682" cy="1860283"/>
          </a:xfrm>
        </p:grpSpPr>
        <p:sp>
          <p:nvSpPr>
            <p:cNvPr id="715" name="Line"/>
            <p:cNvSpPr/>
            <p:nvPr/>
          </p:nvSpPr>
          <p:spPr>
            <a:xfrm>
              <a:off x="7455845" y="770498"/>
              <a:ext cx="3641838" cy="1"/>
            </a:xfrm>
            <a:prstGeom prst="line">
              <a:avLst/>
            </a:prstGeom>
            <a:noFill/>
            <a:ln w="254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716" name="Line"/>
            <p:cNvSpPr/>
            <p:nvPr/>
          </p:nvSpPr>
          <p:spPr>
            <a:xfrm flipV="1">
              <a:off x="8180116" y="781188"/>
              <a:ext cx="1" cy="1079096"/>
            </a:xfrm>
            <a:prstGeom prst="line">
              <a:avLst/>
            </a:prstGeom>
            <a:noFill/>
            <a:ln w="50800" cap="flat">
              <a:solidFill>
                <a:srgbClr val="000000"/>
              </a:solidFill>
              <a:prstDash val="solid"/>
              <a:miter lim="400000"/>
              <a:headEnd type="triangle" w="med" len="med"/>
              <a:tailEnd type="triangle" w="med" len="med"/>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717" name="23% within perfect  DRAM cache"/>
            <p:cNvSpPr txBox="1"/>
            <p:nvPr/>
          </p:nvSpPr>
          <p:spPr>
            <a:xfrm>
              <a:off x="-1" y="-1"/>
              <a:ext cx="8541158" cy="7751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defRPr sz="4200"/>
              </a:lvl1pPr>
            </a:lstStyle>
            <a:p>
              <a:r>
                <a:t>23% within perfect  DRAM cache</a:t>
              </a:r>
            </a:p>
          </p:txBody>
        </p:sp>
      </p:grpSp>
      <p:cxnSp>
        <p:nvCxnSpPr>
          <p:cNvPr id="3" name="Straight Connector 2"/>
          <p:cNvCxnSpPr/>
          <p:nvPr/>
        </p:nvCxnSpPr>
        <p:spPr>
          <a:xfrm>
            <a:off x="6400800" y="6987120"/>
            <a:ext cx="12725400" cy="0"/>
          </a:xfrm>
          <a:prstGeom prst="line">
            <a:avLst/>
          </a:prstGeom>
          <a:noFill/>
          <a:ln w="38100" cap="flat" cmpd="sng">
            <a:solidFill>
              <a:srgbClr val="000000"/>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1" animBg="1" advAuto="0"/>
      <p:bldP spid="718"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DRAM Bandwidth Efficiency"/>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DRAM Bandwidth Efficiency</a:t>
            </a:r>
          </a:p>
        </p:txBody>
      </p:sp>
      <p:graphicFrame>
        <p:nvGraphicFramePr>
          <p:cNvPr id="723" name="2D Stacked Column Chart"/>
          <p:cNvGraphicFramePr/>
          <p:nvPr/>
        </p:nvGraphicFramePr>
        <p:xfrm>
          <a:off x="433364" y="2591864"/>
          <a:ext cx="11415189" cy="7073243"/>
        </p:xfrm>
        <a:graphic>
          <a:graphicData uri="http://schemas.openxmlformats.org/drawingml/2006/chart">
            <c:chart xmlns:c="http://schemas.openxmlformats.org/drawingml/2006/chart" xmlns:r="http://schemas.openxmlformats.org/officeDocument/2006/relationships" r:id="rId3"/>
          </a:graphicData>
        </a:graphic>
      </p:graphicFrame>
      <p:sp>
        <p:nvSpPr>
          <p:cNvPr id="724" name="In-Package DRAM Cache Traffic Breakdown"/>
          <p:cNvSpPr txBox="1"/>
          <p:nvPr/>
        </p:nvSpPr>
        <p:spPr>
          <a:xfrm>
            <a:off x="1036353" y="9300054"/>
            <a:ext cx="10844601" cy="144597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a:lvl1pPr>
          </a:lstStyle>
          <a:p>
            <a:r>
              <a:t>In-Package DRAM Cache Traffic Breakdown</a:t>
            </a:r>
          </a:p>
        </p:txBody>
      </p:sp>
      <p:sp>
        <p:nvSpPr>
          <p:cNvPr id="7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
        <p:nvSpPr>
          <p:cNvPr id="726" name="Rounded Rectangle"/>
          <p:cNvSpPr/>
          <p:nvPr/>
        </p:nvSpPr>
        <p:spPr>
          <a:xfrm>
            <a:off x="9651945" y="8439663"/>
            <a:ext cx="1966116" cy="879200"/>
          </a:xfrm>
          <a:prstGeom prst="roundRect">
            <a:avLst>
              <a:gd name="adj" fmla="val 27199"/>
            </a:avLst>
          </a:prstGeom>
          <a:ln w="88900">
            <a:solidFill>
              <a:schemeClr val="accent3">
                <a:hueOff val="914337"/>
                <a:satOff val="31515"/>
                <a:lumOff val="-30790"/>
              </a:schemeClr>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27" name="Line"/>
          <p:cNvSpPr/>
          <p:nvPr/>
        </p:nvSpPr>
        <p:spPr>
          <a:xfrm flipV="1">
            <a:off x="10622303" y="5961937"/>
            <a:ext cx="1" cy="810328"/>
          </a:xfrm>
          <a:prstGeom prst="line">
            <a:avLst/>
          </a:prstGeom>
          <a:ln w="50800">
            <a:solidFill>
              <a:srgbClr val="000000"/>
            </a:solidFill>
            <a:miter lim="400000"/>
            <a:headEnd type="triangle"/>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28" name="Line"/>
          <p:cNvSpPr/>
          <p:nvPr/>
        </p:nvSpPr>
        <p:spPr>
          <a:xfrm>
            <a:off x="6319188" y="5943524"/>
            <a:ext cx="4954553" cy="1"/>
          </a:xfrm>
          <a:prstGeom prst="line">
            <a:avLst/>
          </a:prstGeom>
          <a:ln w="508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29" name="36% in-package DRAM…"/>
          <p:cNvSpPr txBox="1"/>
          <p:nvPr/>
        </p:nvSpPr>
        <p:spPr>
          <a:xfrm>
            <a:off x="5740148" y="4523233"/>
            <a:ext cx="6210199" cy="129635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200"/>
            </a:pPr>
            <a:r>
              <a:t>36% in-package DRAM</a:t>
            </a:r>
          </a:p>
          <a:p>
            <a:pPr>
              <a:lnSpc>
                <a:spcPct val="80000"/>
              </a:lnSpc>
              <a:defRPr sz="4200"/>
            </a:pPr>
            <a:r>
              <a:t>traffic reduction</a:t>
            </a:r>
          </a:p>
        </p:txBody>
      </p:sp>
      <p:sp>
        <p:nvSpPr>
          <p:cNvPr id="730" name="Banshee reduces 36% in-package DRAM traffic over the best-previous design"/>
          <p:cNvSpPr txBox="1"/>
          <p:nvPr/>
        </p:nvSpPr>
        <p:spPr>
          <a:xfrm>
            <a:off x="584484" y="11122840"/>
            <a:ext cx="23529757" cy="324912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lnSpc>
                <a:spcPct val="80000"/>
              </a:lnSpc>
              <a:spcBef>
                <a:spcPts val="3000"/>
              </a:spcBef>
              <a:buSzPct val="145000"/>
              <a:buChar char="•"/>
              <a:defRPr sz="5000" b="0"/>
            </a:pPr>
            <a:r>
              <a:t>Banshee reduces </a:t>
            </a:r>
            <a:r>
              <a:rPr b="1">
                <a:solidFill>
                  <a:schemeClr val="accent3">
                    <a:hueOff val="914337"/>
                    <a:satOff val="31515"/>
                    <a:lumOff val="-30790"/>
                  </a:schemeClr>
                </a:solidFill>
              </a:rPr>
              <a:t>36%</a:t>
            </a:r>
            <a:r>
              <a:t> in-package DRAM traffic over the best-previous design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In-package DRAM has…"/>
          <p:cNvSpPr txBox="1">
            <a:spLocks noGrp="1"/>
          </p:cNvSpPr>
          <p:nvPr>
            <p:ph type="body" sz="half" idx="1"/>
          </p:nvPr>
        </p:nvSpPr>
        <p:spPr>
          <a:xfrm>
            <a:off x="529929" y="2771345"/>
            <a:ext cx="9787691" cy="9264402"/>
          </a:xfrm>
          <a:prstGeom prst="rect">
            <a:avLst/>
          </a:prstGeom>
        </p:spPr>
        <p:txBody>
          <a:bodyPr anchor="t"/>
          <a:lstStyle/>
          <a:p>
            <a:pPr marL="611187" indent="-611187">
              <a:spcBef>
                <a:spcPts val="2000"/>
              </a:spcBef>
              <a:defRPr sz="5200"/>
            </a:pPr>
            <a:r>
              <a:t>In-package DRAM has </a:t>
            </a:r>
          </a:p>
          <a:p>
            <a:pPr lvl="1">
              <a:spcBef>
                <a:spcPts val="1000"/>
              </a:spcBef>
              <a:buChar char="-"/>
              <a:defRPr sz="5200"/>
            </a:pPr>
            <a:r>
              <a:rPr b="1">
                <a:solidFill>
                  <a:schemeClr val="accent3">
                    <a:hueOff val="914337"/>
                    <a:satOff val="31515"/>
                    <a:lumOff val="-30790"/>
                  </a:schemeClr>
                </a:solidFill>
              </a:rPr>
              <a:t>5X higher bandwidth</a:t>
            </a:r>
            <a:r>
              <a:t> than off-package DRAM</a:t>
            </a:r>
          </a:p>
          <a:p>
            <a:pPr lvl="1">
              <a:spcBef>
                <a:spcPts val="1000"/>
              </a:spcBef>
              <a:buChar char="-"/>
              <a:defRPr sz="5200"/>
            </a:pPr>
            <a:r>
              <a:rPr b="1">
                <a:solidFill>
                  <a:schemeClr val="accent5">
                    <a:lumOff val="-29866"/>
                  </a:schemeClr>
                </a:solidFill>
              </a:rPr>
              <a:t>Similar latency</a:t>
            </a:r>
            <a:r>
              <a:t> as off-package DRAM</a:t>
            </a:r>
          </a:p>
          <a:p>
            <a:pPr lvl="1">
              <a:spcBef>
                <a:spcPts val="1000"/>
              </a:spcBef>
              <a:buChar char="-"/>
              <a:defRPr sz="5200"/>
            </a:pPr>
            <a:r>
              <a:rPr b="1">
                <a:solidFill>
                  <a:schemeClr val="accent5">
                    <a:lumOff val="-29866"/>
                  </a:schemeClr>
                </a:solidFill>
              </a:rPr>
              <a:t>Limited capacity</a:t>
            </a:r>
            <a:r>
              <a:t> (up to 16 GB)</a:t>
            </a:r>
          </a:p>
          <a:p>
            <a:pPr marL="611187" indent="-611187">
              <a:spcBef>
                <a:spcPts val="3500"/>
              </a:spcBef>
              <a:defRPr sz="5200"/>
            </a:pPr>
            <a:r>
              <a:t>In-package DRAM can be used as a cache</a:t>
            </a:r>
          </a:p>
        </p:txBody>
      </p:sp>
      <p:sp>
        <p:nvSpPr>
          <p:cNvPr id="139" name="Core"/>
          <p:cNvSpPr/>
          <p:nvPr/>
        </p:nvSpPr>
        <p:spPr>
          <a:xfrm>
            <a:off x="12292317" y="3532973"/>
            <a:ext cx="1975325" cy="1750802"/>
          </a:xfrm>
          <a:prstGeom prst="rect">
            <a:avLst/>
          </a:prstGeom>
          <a:gradFill>
            <a:gsLst>
              <a:gs pos="0">
                <a:srgbClr val="CEEDFF"/>
              </a:gs>
              <a:gs pos="100000">
                <a:schemeClr val="accent1">
                  <a:lumOff val="16847"/>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800" b="0">
                <a:latin typeface="+mn-lt"/>
                <a:ea typeface="+mn-ea"/>
                <a:cs typeface="+mn-cs"/>
                <a:sym typeface="Helvetica Neue Medium"/>
              </a:defRPr>
            </a:lvl1pPr>
          </a:lstStyle>
          <a:p>
            <a:r>
              <a:t>Core</a:t>
            </a:r>
          </a:p>
        </p:txBody>
      </p:sp>
      <p:sp>
        <p:nvSpPr>
          <p:cNvPr id="140" name="SRAM…"/>
          <p:cNvSpPr/>
          <p:nvPr/>
        </p:nvSpPr>
        <p:spPr>
          <a:xfrm>
            <a:off x="11566552" y="5635005"/>
            <a:ext cx="3426855" cy="2784534"/>
          </a:xfrm>
          <a:prstGeom prst="rect">
            <a:avLst/>
          </a:prstGeom>
          <a:gradFill>
            <a:gsLst>
              <a:gs pos="0">
                <a:srgbClr val="EBFAE3"/>
              </a:gs>
              <a:gs pos="100000">
                <a:schemeClr val="accent3">
                  <a:hueOff val="-274225"/>
                  <a:satOff val="26768"/>
                  <a:lumOff val="11368"/>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p>
            <a:pPr>
              <a:lnSpc>
                <a:spcPct val="80000"/>
              </a:lnSpc>
              <a:defRPr sz="4800" b="0">
                <a:latin typeface="+mn-lt"/>
                <a:ea typeface="+mn-ea"/>
                <a:cs typeface="+mn-cs"/>
                <a:sym typeface="Helvetica Neue Medium"/>
              </a:defRPr>
            </a:pPr>
            <a:r>
              <a:t>SRAM </a:t>
            </a:r>
          </a:p>
          <a:p>
            <a:pPr>
              <a:lnSpc>
                <a:spcPct val="80000"/>
              </a:lnSpc>
              <a:defRPr sz="4800" b="0">
                <a:latin typeface="+mn-lt"/>
                <a:ea typeface="+mn-ea"/>
                <a:cs typeface="+mn-cs"/>
                <a:sym typeface="Helvetica Neue Medium"/>
              </a:defRPr>
            </a:pPr>
            <a:r>
              <a:t>Cache Hierarchy</a:t>
            </a:r>
          </a:p>
        </p:txBody>
      </p:sp>
      <p:sp>
        <p:nvSpPr>
          <p:cNvPr id="141" name="Rectangle"/>
          <p:cNvSpPr/>
          <p:nvPr/>
        </p:nvSpPr>
        <p:spPr>
          <a:xfrm>
            <a:off x="16486364" y="5786273"/>
            <a:ext cx="2549649" cy="4145521"/>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3600" b="0">
                <a:latin typeface="+mn-lt"/>
                <a:ea typeface="+mn-ea"/>
                <a:cs typeface="+mn-cs"/>
                <a:sym typeface="Helvetica Neue Medium"/>
              </a:defRPr>
            </a:pPr>
            <a:endParaRPr/>
          </a:p>
        </p:txBody>
      </p:sp>
      <p:sp>
        <p:nvSpPr>
          <p:cNvPr id="142" name="Rectangle"/>
          <p:cNvSpPr/>
          <p:nvPr/>
        </p:nvSpPr>
        <p:spPr>
          <a:xfrm>
            <a:off x="20127504" y="4687058"/>
            <a:ext cx="3458914" cy="6182290"/>
          </a:xfrm>
          <a:prstGeom prst="rect">
            <a:avLst/>
          </a:prstGeom>
          <a:gradFill>
            <a:gsLst>
              <a:gs pos="0">
                <a:srgbClr val="FFE1B8"/>
              </a:gs>
              <a:gs pos="100000">
                <a:schemeClr val="accent4">
                  <a:hueOff val="-1081314"/>
                  <a:satOff val="4338"/>
                  <a:lumOff val="-8931"/>
                </a:schemeClr>
              </a:gs>
            </a:gsLst>
            <a:lin ang="5400000"/>
          </a:gradFill>
          <a:ln w="38100">
            <a:solidFill>
              <a:srgbClr val="000000"/>
            </a:solidFill>
            <a:miter lim="400000"/>
          </a:ln>
        </p:spPr>
        <p:txBody>
          <a:bodyPr lIns="71437" tIns="71437" rIns="71437" bIns="71437" anchor="ctr"/>
          <a:lstStyle/>
          <a:p>
            <a:pPr>
              <a:lnSpc>
                <a:spcPct val="80000"/>
              </a:lnSpc>
              <a:defRPr sz="4400" b="0">
                <a:latin typeface="+mn-lt"/>
                <a:ea typeface="+mn-ea"/>
                <a:cs typeface="+mn-cs"/>
                <a:sym typeface="Helvetica Neue Medium"/>
              </a:defRPr>
            </a:pPr>
            <a:endParaRPr/>
          </a:p>
        </p:txBody>
      </p:sp>
      <p:sp>
        <p:nvSpPr>
          <p:cNvPr id="143" name="Memory Controller"/>
          <p:cNvSpPr/>
          <p:nvPr/>
        </p:nvSpPr>
        <p:spPr>
          <a:xfrm>
            <a:off x="11579252" y="8745369"/>
            <a:ext cx="3426855" cy="2147857"/>
          </a:xfrm>
          <a:prstGeom prst="rect">
            <a:avLst/>
          </a:prstGeom>
          <a:gradFill>
            <a:gsLst>
              <a:gs pos="0">
                <a:srgbClr val="FFFED3"/>
              </a:gs>
              <a:gs pos="100000">
                <a:schemeClr val="accent4">
                  <a:hueOff val="366961"/>
                  <a:satOff val="4172"/>
                  <a:lumOff val="11129"/>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4800" b="0">
                <a:latin typeface="+mn-lt"/>
                <a:ea typeface="+mn-ea"/>
                <a:cs typeface="+mn-cs"/>
                <a:sym typeface="Helvetica Neue Medium"/>
              </a:defRPr>
            </a:lvl1pPr>
          </a:lstStyle>
          <a:p>
            <a:r>
              <a:t>Memory Controller</a:t>
            </a:r>
          </a:p>
        </p:txBody>
      </p:sp>
      <p:sp>
        <p:nvSpPr>
          <p:cNvPr id="144" name="In-Package…"/>
          <p:cNvSpPr txBox="1"/>
          <p:nvPr/>
        </p:nvSpPr>
        <p:spPr>
          <a:xfrm>
            <a:off x="15706873" y="4304245"/>
            <a:ext cx="3702229" cy="145461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800" b="0">
                <a:latin typeface="+mn-lt"/>
                <a:ea typeface="+mn-ea"/>
                <a:cs typeface="+mn-cs"/>
                <a:sym typeface="Helvetica Neue Medium"/>
              </a:defRPr>
            </a:pPr>
            <a:r>
              <a:t>In-Package </a:t>
            </a:r>
          </a:p>
          <a:p>
            <a:pPr>
              <a:lnSpc>
                <a:spcPct val="80000"/>
              </a:lnSpc>
              <a:defRPr sz="4800" b="0">
                <a:latin typeface="+mn-lt"/>
                <a:ea typeface="+mn-ea"/>
                <a:cs typeface="+mn-cs"/>
                <a:sym typeface="Helvetica Neue Medium"/>
              </a:defRPr>
            </a:pPr>
            <a:r>
              <a:t>DRAM</a:t>
            </a:r>
          </a:p>
        </p:txBody>
      </p:sp>
      <p:sp>
        <p:nvSpPr>
          <p:cNvPr id="145" name="Off-Package…"/>
          <p:cNvSpPr txBox="1"/>
          <p:nvPr/>
        </p:nvSpPr>
        <p:spPr>
          <a:xfrm>
            <a:off x="19847350" y="3199345"/>
            <a:ext cx="4019221" cy="145461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800" b="0">
                <a:latin typeface="+mn-lt"/>
                <a:ea typeface="+mn-ea"/>
                <a:cs typeface="+mn-cs"/>
                <a:sym typeface="Helvetica Neue Medium"/>
              </a:defRPr>
            </a:pPr>
            <a:r>
              <a:t>Off-Package </a:t>
            </a:r>
          </a:p>
          <a:p>
            <a:pPr>
              <a:lnSpc>
                <a:spcPct val="80000"/>
              </a:lnSpc>
              <a:defRPr sz="4800" b="0">
                <a:latin typeface="+mn-lt"/>
                <a:ea typeface="+mn-ea"/>
                <a:cs typeface="+mn-cs"/>
                <a:sym typeface="Helvetica Neue Medium"/>
              </a:defRPr>
            </a:pPr>
            <a:r>
              <a:t>DRAM</a:t>
            </a:r>
          </a:p>
        </p:txBody>
      </p:sp>
      <p:sp>
        <p:nvSpPr>
          <p:cNvPr id="146" name="Rectangle"/>
          <p:cNvSpPr/>
          <p:nvPr/>
        </p:nvSpPr>
        <p:spPr>
          <a:xfrm>
            <a:off x="11231510" y="2884164"/>
            <a:ext cx="4358416" cy="8987964"/>
          </a:xfrm>
          <a:prstGeom prst="rect">
            <a:avLst/>
          </a:prstGeom>
          <a:ln w="38100" cap="rnd">
            <a:solidFill>
              <a:srgbClr val="000000"/>
            </a:solidFill>
            <a:custDash>
              <a:ds d="100000" sp="200000"/>
            </a:custDash>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7" name="On-Chip"/>
          <p:cNvSpPr txBox="1"/>
          <p:nvPr/>
        </p:nvSpPr>
        <p:spPr>
          <a:xfrm>
            <a:off x="13034473" y="10996003"/>
            <a:ext cx="2582394" cy="86179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800" u="sng"/>
            </a:lvl1pPr>
          </a:lstStyle>
          <a:p>
            <a:r>
              <a:t>On-Chip</a:t>
            </a:r>
          </a:p>
        </p:txBody>
      </p:sp>
      <p:sp>
        <p:nvSpPr>
          <p:cNvPr id="148" name="Rectangle"/>
          <p:cNvSpPr/>
          <p:nvPr/>
        </p:nvSpPr>
        <p:spPr>
          <a:xfrm>
            <a:off x="10889402" y="2597408"/>
            <a:ext cx="8609171" cy="9561476"/>
          </a:xfrm>
          <a:prstGeom prst="rect">
            <a:avLst/>
          </a:prstGeom>
          <a:ln w="38100" cap="rnd">
            <a:solidFill>
              <a:srgbClr val="000000"/>
            </a:solidFill>
            <a:custDash>
              <a:ds d="100000" sp="200000"/>
            </a:custDash>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9" name="In-Package"/>
          <p:cNvSpPr txBox="1"/>
          <p:nvPr/>
        </p:nvSpPr>
        <p:spPr>
          <a:xfrm>
            <a:off x="16024374" y="11289495"/>
            <a:ext cx="3473629" cy="861793"/>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800" u="sng"/>
            </a:lvl1pPr>
          </a:lstStyle>
          <a:p>
            <a:r>
              <a:t>In-Package</a:t>
            </a:r>
          </a:p>
        </p:txBody>
      </p:sp>
      <p:sp>
        <p:nvSpPr>
          <p:cNvPr id="150" name="* Numbers from Intel Knights Landing"/>
          <p:cNvSpPr txBox="1"/>
          <p:nvPr/>
        </p:nvSpPr>
        <p:spPr>
          <a:xfrm>
            <a:off x="14965051" y="12752476"/>
            <a:ext cx="8663052" cy="73825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b="0"/>
            </a:lvl1pPr>
          </a:lstStyle>
          <a:p>
            <a:r>
              <a:t>* Numbers from Intel Knights Landing</a:t>
            </a:r>
          </a:p>
        </p:txBody>
      </p:sp>
      <p:sp>
        <p:nvSpPr>
          <p:cNvPr id="151" name="Double Arrow"/>
          <p:cNvSpPr/>
          <p:nvPr/>
        </p:nvSpPr>
        <p:spPr>
          <a:xfrm>
            <a:off x="15022445" y="9354315"/>
            <a:ext cx="1423466" cy="618219"/>
          </a:xfrm>
          <a:prstGeom prst="leftRightArrow">
            <a:avLst>
              <a:gd name="adj1" fmla="val 48616"/>
              <a:gd name="adj2" fmla="val 27503"/>
            </a:avLst>
          </a:prstGeom>
          <a:solidFill>
            <a:srgbClr val="D6D5D5"/>
          </a:solidFill>
          <a:ln w="38100">
            <a:solidFill>
              <a:srgbClr val="000000"/>
            </a:solidFill>
            <a:miter lim="400000"/>
          </a:ln>
        </p:spPr>
        <p:txBody>
          <a:bodyPr lIns="71437" tIns="71437" rIns="71437" bIns="71437" anchor="ctr"/>
          <a:lstStyle/>
          <a:p>
            <a:pPr>
              <a:defRPr b="0">
                <a:solidFill>
                  <a:srgbClr val="FFFFFF"/>
                </a:solidFill>
                <a:latin typeface="+mn-lt"/>
                <a:ea typeface="+mn-ea"/>
                <a:cs typeface="+mn-cs"/>
                <a:sym typeface="Helvetica Neue Medium"/>
              </a:defRPr>
            </a:pPr>
            <a:endParaRPr/>
          </a:p>
        </p:txBody>
      </p:sp>
      <p:sp>
        <p:nvSpPr>
          <p:cNvPr id="152" name="&gt; 400 GB/s"/>
          <p:cNvSpPr/>
          <p:nvPr/>
        </p:nvSpPr>
        <p:spPr>
          <a:xfrm>
            <a:off x="15464121" y="8276145"/>
            <a:ext cx="3401455" cy="978122"/>
          </a:xfrm>
          <a:prstGeom prst="rect">
            <a:avLst/>
          </a:prstGeom>
          <a:solidFill>
            <a:srgbClr val="D6D5D5"/>
          </a:solidFill>
          <a:ln w="635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800"/>
            </a:lvl1pPr>
          </a:lstStyle>
          <a:p>
            <a:r>
              <a:t>&gt; 400 GB/s</a:t>
            </a:r>
          </a:p>
        </p:txBody>
      </p:sp>
      <p:sp>
        <p:nvSpPr>
          <p:cNvPr id="153" name="Double Arrow"/>
          <p:cNvSpPr/>
          <p:nvPr/>
        </p:nvSpPr>
        <p:spPr>
          <a:xfrm>
            <a:off x="15035434" y="10062714"/>
            <a:ext cx="5045109" cy="618218"/>
          </a:xfrm>
          <a:prstGeom prst="leftRightArrow">
            <a:avLst>
              <a:gd name="adj1" fmla="val 48616"/>
              <a:gd name="adj2" fmla="val 27503"/>
            </a:avLst>
          </a:prstGeom>
          <a:solidFill>
            <a:srgbClr val="929292"/>
          </a:solidFill>
          <a:ln w="38100">
            <a:solidFill>
              <a:srgbClr val="000000"/>
            </a:solidFill>
            <a:miter lim="400000"/>
          </a:ln>
        </p:spPr>
        <p:txBody>
          <a:bodyPr lIns="71437" tIns="71437" rIns="71437" bIns="71437" anchor="ctr"/>
          <a:lstStyle/>
          <a:p>
            <a:pPr>
              <a:defRPr b="0">
                <a:solidFill>
                  <a:srgbClr val="FFFFFF"/>
                </a:solidFill>
                <a:latin typeface="+mn-lt"/>
                <a:ea typeface="+mn-ea"/>
                <a:cs typeface="+mn-cs"/>
                <a:sym typeface="Helvetica Neue Medium"/>
              </a:defRPr>
            </a:pPr>
            <a:endParaRPr/>
          </a:p>
        </p:txBody>
      </p:sp>
      <p:sp>
        <p:nvSpPr>
          <p:cNvPr id="154" name="90 GB/s"/>
          <p:cNvSpPr/>
          <p:nvPr/>
        </p:nvSpPr>
        <p:spPr>
          <a:xfrm>
            <a:off x="19276993" y="9017742"/>
            <a:ext cx="3070303" cy="978121"/>
          </a:xfrm>
          <a:prstGeom prst="rect">
            <a:avLst/>
          </a:prstGeom>
          <a:solidFill>
            <a:srgbClr val="929292"/>
          </a:solidFill>
          <a:ln w="635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800"/>
            </a:lvl1pPr>
          </a:lstStyle>
          <a:p>
            <a:r>
              <a:t>90 GB/s</a:t>
            </a:r>
          </a:p>
        </p:txBody>
      </p:sp>
      <p:sp>
        <p:nvSpPr>
          <p:cNvPr id="155" name="384 GB"/>
          <p:cNvSpPr txBox="1"/>
          <p:nvPr/>
        </p:nvSpPr>
        <p:spPr>
          <a:xfrm>
            <a:off x="20740111" y="6360042"/>
            <a:ext cx="2233702" cy="86179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800"/>
            </a:lvl1pPr>
          </a:lstStyle>
          <a:p>
            <a:r>
              <a:t>384 GB</a:t>
            </a:r>
          </a:p>
        </p:txBody>
      </p:sp>
      <p:sp>
        <p:nvSpPr>
          <p:cNvPr id="156" name="16 GB"/>
          <p:cNvSpPr txBox="1"/>
          <p:nvPr/>
        </p:nvSpPr>
        <p:spPr>
          <a:xfrm>
            <a:off x="16762645" y="6360042"/>
            <a:ext cx="1894765" cy="86179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800"/>
            </a:lvl1pPr>
          </a:lstStyle>
          <a:p>
            <a:r>
              <a:t>16 GB</a:t>
            </a:r>
          </a:p>
        </p:txBody>
      </p:sp>
      <p:sp>
        <p:nvSpPr>
          <p:cNvPr id="157" name="High-Bandwidth In-Package DRAM"/>
          <p:cNvSpPr txBox="1"/>
          <p:nvPr/>
        </p:nvSpPr>
        <p:spPr>
          <a:xfrm>
            <a:off x="1417948" y="-13865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High-Bandwidth In-Package DRAM</a:t>
            </a:r>
          </a:p>
        </p:txBody>
      </p:sp>
      <p:sp>
        <p:nvSpPr>
          <p:cNvPr id="158" name="Slide Number"/>
          <p:cNvSpPr txBox="1">
            <a:spLocks noGrp="1"/>
          </p:cNvSpPr>
          <p:nvPr>
            <p:ph type="sldNum" sz="quarter" idx="2"/>
          </p:nvPr>
        </p:nvSpPr>
        <p:spPr>
          <a:xfrm>
            <a:off x="11996470" y="13073062"/>
            <a:ext cx="381535" cy="6263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4" name="2D Stacked Column Chart"/>
          <p:cNvGraphicFramePr/>
          <p:nvPr/>
        </p:nvGraphicFramePr>
        <p:xfrm>
          <a:off x="433364" y="2591864"/>
          <a:ext cx="11415189" cy="7073243"/>
        </p:xfrm>
        <a:graphic>
          <a:graphicData uri="http://schemas.openxmlformats.org/drawingml/2006/chart">
            <c:chart xmlns:c="http://schemas.openxmlformats.org/drawingml/2006/chart" xmlns:r="http://schemas.openxmlformats.org/officeDocument/2006/relationships" r:id="rId3"/>
          </a:graphicData>
        </a:graphic>
      </p:graphicFrame>
      <p:sp>
        <p:nvSpPr>
          <p:cNvPr id="735" name="DRAM Bandwidth Efficiency"/>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DRAM Bandwidth Efficiency</a:t>
            </a:r>
          </a:p>
        </p:txBody>
      </p:sp>
      <p:sp>
        <p:nvSpPr>
          <p:cNvPr id="736" name="In-Package DRAM Cache Traffic Breakdown"/>
          <p:cNvSpPr txBox="1"/>
          <p:nvPr/>
        </p:nvSpPr>
        <p:spPr>
          <a:xfrm>
            <a:off x="1036353" y="9300054"/>
            <a:ext cx="10844601" cy="144597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a:lvl1pPr>
          </a:lstStyle>
          <a:p>
            <a:r>
              <a:t>In-Package DRAM Cache Traffic Breakdown</a:t>
            </a:r>
          </a:p>
        </p:txBody>
      </p:sp>
      <p:sp>
        <p:nvSpPr>
          <p:cNvPr id="73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
        <p:nvSpPr>
          <p:cNvPr id="738" name="Rounded Rectangle"/>
          <p:cNvSpPr/>
          <p:nvPr/>
        </p:nvSpPr>
        <p:spPr>
          <a:xfrm>
            <a:off x="9651945" y="8439663"/>
            <a:ext cx="1966116" cy="879200"/>
          </a:xfrm>
          <a:prstGeom prst="roundRect">
            <a:avLst>
              <a:gd name="adj" fmla="val 27199"/>
            </a:avLst>
          </a:prstGeom>
          <a:ln w="88900">
            <a:solidFill>
              <a:schemeClr val="accent3">
                <a:hueOff val="914337"/>
                <a:satOff val="31515"/>
                <a:lumOff val="-30790"/>
              </a:schemeClr>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39" name="Line"/>
          <p:cNvSpPr/>
          <p:nvPr/>
        </p:nvSpPr>
        <p:spPr>
          <a:xfrm flipV="1">
            <a:off x="10622303" y="5961937"/>
            <a:ext cx="1" cy="810328"/>
          </a:xfrm>
          <a:prstGeom prst="line">
            <a:avLst/>
          </a:prstGeom>
          <a:ln w="50800">
            <a:solidFill>
              <a:srgbClr val="000000"/>
            </a:solidFill>
            <a:miter lim="400000"/>
            <a:headEnd type="triangle"/>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graphicFrame>
        <p:nvGraphicFramePr>
          <p:cNvPr id="740" name="2D Column Chart"/>
          <p:cNvGraphicFramePr/>
          <p:nvPr>
            <p:extLst>
              <p:ext uri="{D42A27DB-BD31-4B8C-83A1-F6EECF244321}">
                <p14:modId xmlns:p14="http://schemas.microsoft.com/office/powerpoint/2010/main" val="2663005432"/>
              </p:ext>
            </p:extLst>
          </p:nvPr>
        </p:nvGraphicFramePr>
        <p:xfrm>
          <a:off x="12152347" y="2849785"/>
          <a:ext cx="11155949" cy="6789922"/>
        </p:xfrm>
        <a:graphic>
          <a:graphicData uri="http://schemas.openxmlformats.org/drawingml/2006/chart">
            <c:chart xmlns:c="http://schemas.openxmlformats.org/drawingml/2006/chart" xmlns:r="http://schemas.openxmlformats.org/officeDocument/2006/relationships" r:id="rId4"/>
          </a:graphicData>
        </a:graphic>
      </p:graphicFrame>
      <p:sp>
        <p:nvSpPr>
          <p:cNvPr id="741" name="Off-Package DRAM Traffic"/>
          <p:cNvSpPr txBox="1"/>
          <p:nvPr/>
        </p:nvSpPr>
        <p:spPr>
          <a:xfrm>
            <a:off x="14567002" y="9136275"/>
            <a:ext cx="7324956" cy="177353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a:lvl1pPr>
          </a:lstStyle>
          <a:p>
            <a:r>
              <a:t>Off-Package DRAM Traffic</a:t>
            </a:r>
          </a:p>
        </p:txBody>
      </p:sp>
      <p:sp>
        <p:nvSpPr>
          <p:cNvPr id="742" name="Rounded Rectangle"/>
          <p:cNvSpPr/>
          <p:nvPr/>
        </p:nvSpPr>
        <p:spPr>
          <a:xfrm>
            <a:off x="21358952" y="8439663"/>
            <a:ext cx="1966116" cy="879200"/>
          </a:xfrm>
          <a:prstGeom prst="roundRect">
            <a:avLst>
              <a:gd name="adj" fmla="val 27199"/>
            </a:avLst>
          </a:prstGeom>
          <a:ln w="88900">
            <a:solidFill>
              <a:schemeClr val="accent3">
                <a:hueOff val="914337"/>
                <a:satOff val="31515"/>
                <a:lumOff val="-30790"/>
              </a:schemeClr>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43" name="36% in-package DRAM…"/>
          <p:cNvSpPr txBox="1"/>
          <p:nvPr/>
        </p:nvSpPr>
        <p:spPr>
          <a:xfrm>
            <a:off x="5740148" y="4523233"/>
            <a:ext cx="6210199" cy="129635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200"/>
            </a:pPr>
            <a:r>
              <a:t>36% in-package DRAM</a:t>
            </a:r>
          </a:p>
          <a:p>
            <a:pPr>
              <a:lnSpc>
                <a:spcPct val="80000"/>
              </a:lnSpc>
              <a:defRPr sz="4200"/>
            </a:pPr>
            <a:r>
              <a:t>traffic reduction</a:t>
            </a:r>
          </a:p>
        </p:txBody>
      </p:sp>
      <p:sp>
        <p:nvSpPr>
          <p:cNvPr id="744" name="Line"/>
          <p:cNvSpPr/>
          <p:nvPr/>
        </p:nvSpPr>
        <p:spPr>
          <a:xfrm>
            <a:off x="6319188" y="5943524"/>
            <a:ext cx="4954553" cy="1"/>
          </a:xfrm>
          <a:prstGeom prst="line">
            <a:avLst/>
          </a:prstGeom>
          <a:ln w="508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45" name="3% off-package DRAM…"/>
          <p:cNvSpPr txBox="1"/>
          <p:nvPr/>
        </p:nvSpPr>
        <p:spPr>
          <a:xfrm>
            <a:off x="18184491" y="3783158"/>
            <a:ext cx="6124855" cy="129635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200"/>
            </a:pPr>
            <a:r>
              <a:t>3% off-package DRAM</a:t>
            </a:r>
          </a:p>
          <a:p>
            <a:pPr>
              <a:lnSpc>
                <a:spcPct val="80000"/>
              </a:lnSpc>
              <a:defRPr sz="4200"/>
            </a:pPr>
            <a:r>
              <a:t>traffic reduction</a:t>
            </a:r>
          </a:p>
        </p:txBody>
      </p:sp>
      <p:sp>
        <p:nvSpPr>
          <p:cNvPr id="746" name="Line"/>
          <p:cNvSpPr/>
          <p:nvPr/>
        </p:nvSpPr>
        <p:spPr>
          <a:xfrm>
            <a:off x="16201373" y="5732557"/>
            <a:ext cx="6793238" cy="1"/>
          </a:xfrm>
          <a:prstGeom prst="line">
            <a:avLst/>
          </a:prstGeom>
          <a:ln w="508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47" name="Line"/>
          <p:cNvSpPr/>
          <p:nvPr/>
        </p:nvSpPr>
        <p:spPr>
          <a:xfrm>
            <a:off x="22342010" y="5168038"/>
            <a:ext cx="1" cy="565007"/>
          </a:xfrm>
          <a:prstGeom prst="line">
            <a:avLst/>
          </a:prstGeom>
          <a:ln w="50800">
            <a:solidFill>
              <a:srgbClr val="000000"/>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48" name="Line"/>
          <p:cNvSpPr/>
          <p:nvPr/>
        </p:nvSpPr>
        <p:spPr>
          <a:xfrm flipV="1">
            <a:off x="22342010" y="5821566"/>
            <a:ext cx="1" cy="565007"/>
          </a:xfrm>
          <a:prstGeom prst="line">
            <a:avLst/>
          </a:prstGeom>
          <a:ln w="50800">
            <a:solidFill>
              <a:srgbClr val="000000"/>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49" name="Banshee reduces 36% in-package DRAM traffic over the best-previous design…"/>
          <p:cNvSpPr txBox="1"/>
          <p:nvPr/>
        </p:nvSpPr>
        <p:spPr>
          <a:xfrm>
            <a:off x="584484" y="11122840"/>
            <a:ext cx="23529757" cy="324912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lnSpc>
                <a:spcPct val="80000"/>
              </a:lnSpc>
              <a:spcBef>
                <a:spcPts val="3000"/>
              </a:spcBef>
              <a:buSzPct val="145000"/>
              <a:buChar char="•"/>
              <a:defRPr sz="5000" b="0"/>
            </a:pPr>
            <a:r>
              <a:t>Banshee reduces </a:t>
            </a:r>
            <a:r>
              <a:rPr b="1">
                <a:solidFill>
                  <a:schemeClr val="accent3">
                    <a:hueOff val="914337"/>
                    <a:satOff val="31515"/>
                    <a:lumOff val="-30790"/>
                  </a:schemeClr>
                </a:solidFill>
              </a:rPr>
              <a:t>36%</a:t>
            </a:r>
            <a:r>
              <a:t> in-package DRAM traffic over the best-previous design</a:t>
            </a:r>
          </a:p>
          <a:p>
            <a:pPr marL="611187" indent="-611187" algn="l" defTabSz="12700">
              <a:lnSpc>
                <a:spcPct val="80000"/>
              </a:lnSpc>
              <a:spcBef>
                <a:spcPts val="1500"/>
              </a:spcBef>
              <a:buSzPct val="145000"/>
              <a:buChar char="•"/>
              <a:defRPr sz="5000" b="0"/>
            </a:pPr>
            <a:r>
              <a:t>Banshee reduces </a:t>
            </a:r>
            <a:r>
              <a:rPr b="1">
                <a:solidFill>
                  <a:schemeClr val="accent3">
                    <a:hueOff val="914337"/>
                    <a:satOff val="31515"/>
                    <a:lumOff val="-30790"/>
                  </a:schemeClr>
                </a:solidFill>
              </a:rPr>
              <a:t>3%</a:t>
            </a:r>
            <a:r>
              <a:t> off-package DRAM traffic over the best-previous design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Effect of Replacement Traffic Reduction"/>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Effect of Replacement Traffic Reduction</a:t>
            </a:r>
          </a:p>
        </p:txBody>
      </p:sp>
      <p:sp>
        <p:nvSpPr>
          <p:cNvPr id="75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
        <p:nvSpPr>
          <p:cNvPr id="755" name="Limiting replacement rate and sampling frequency counters are both important for bandwidth efficiency in Banshee"/>
          <p:cNvSpPr txBox="1"/>
          <p:nvPr/>
        </p:nvSpPr>
        <p:spPr>
          <a:xfrm>
            <a:off x="887176" y="10882913"/>
            <a:ext cx="22609648" cy="214086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3000"/>
              </a:spcBef>
              <a:buSzPct val="145000"/>
              <a:buChar char="•"/>
              <a:defRPr sz="5000" b="0"/>
            </a:pPr>
            <a:r>
              <a:rPr b="1">
                <a:solidFill>
                  <a:schemeClr val="accent3">
                    <a:hueOff val="914337"/>
                    <a:satOff val="31515"/>
                    <a:lumOff val="-30790"/>
                  </a:schemeClr>
                </a:solidFill>
              </a:rPr>
              <a:t>Limiting replacement rate</a:t>
            </a:r>
            <a:r>
              <a:rPr b="1"/>
              <a:t> </a:t>
            </a:r>
            <a:r>
              <a:t>and </a:t>
            </a:r>
            <a:r>
              <a:rPr b="1">
                <a:solidFill>
                  <a:schemeClr val="accent3">
                    <a:hueOff val="914337"/>
                    <a:satOff val="31515"/>
                    <a:lumOff val="-30790"/>
                  </a:schemeClr>
                </a:solidFill>
              </a:rPr>
              <a:t>sampling frequency counters</a:t>
            </a:r>
            <a:r>
              <a:rPr i="1"/>
              <a:t> </a:t>
            </a:r>
            <a:r>
              <a:t>are both important for bandwidth efficiency in Banshee</a:t>
            </a:r>
          </a:p>
        </p:txBody>
      </p:sp>
      <p:graphicFrame>
        <p:nvGraphicFramePr>
          <p:cNvPr id="756" name="2D Column Chart"/>
          <p:cNvGraphicFramePr/>
          <p:nvPr/>
        </p:nvGraphicFramePr>
        <p:xfrm>
          <a:off x="5153068" y="2145000"/>
          <a:ext cx="13264385" cy="8489422"/>
        </p:xfrm>
        <a:graphic>
          <a:graphicData uri="http://schemas.openxmlformats.org/drawingml/2006/chart">
            <c:chart xmlns:c="http://schemas.openxmlformats.org/drawingml/2006/chart" xmlns:r="http://schemas.openxmlformats.org/officeDocument/2006/relationships" r:id="rId3"/>
          </a:graphicData>
        </a:graphic>
      </p:graphicFrame>
      <p:grpSp>
        <p:nvGrpSpPr>
          <p:cNvPr id="760" name="Group"/>
          <p:cNvGrpSpPr/>
          <p:nvPr/>
        </p:nvGrpSpPr>
        <p:grpSpPr>
          <a:xfrm>
            <a:off x="6905276" y="3446423"/>
            <a:ext cx="7128598" cy="3052306"/>
            <a:chOff x="0" y="0"/>
            <a:chExt cx="7128597" cy="3052305"/>
          </a:xfrm>
        </p:grpSpPr>
        <p:sp>
          <p:nvSpPr>
            <p:cNvPr id="757" name="Line"/>
            <p:cNvSpPr/>
            <p:nvPr/>
          </p:nvSpPr>
          <p:spPr>
            <a:xfrm flipV="1">
              <a:off x="2150884" y="1514882"/>
              <a:ext cx="1" cy="1537424"/>
            </a:xfrm>
            <a:prstGeom prst="line">
              <a:avLst/>
            </a:prstGeom>
            <a:noFill/>
            <a:ln w="88900" cap="flat">
              <a:solidFill>
                <a:srgbClr val="000000"/>
              </a:solidFill>
              <a:prstDash val="solid"/>
              <a:miter lim="400000"/>
              <a:headEnd type="triangle" w="med" len="med"/>
              <a:tailEnd type="triangle" w="med" len="med"/>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758" name="Line"/>
            <p:cNvSpPr/>
            <p:nvPr/>
          </p:nvSpPr>
          <p:spPr>
            <a:xfrm>
              <a:off x="785306" y="1498034"/>
              <a:ext cx="6343292" cy="1"/>
            </a:xfrm>
            <a:prstGeom prst="line">
              <a:avLst/>
            </a:prstGeom>
            <a:noFill/>
            <a:ln w="508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759" name="Limiting Cache…"/>
            <p:cNvSpPr txBox="1"/>
            <p:nvPr/>
          </p:nvSpPr>
          <p:spPr>
            <a:xfrm>
              <a:off x="0" y="0"/>
              <a:ext cx="5130521" cy="1415148"/>
            </a:xfrm>
            <a:prstGeom prst="rect">
              <a:avLst/>
            </a:prstGeom>
            <a:solidFill>
              <a:srgbClr val="FFFFFF"/>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lnSpc>
                  <a:spcPct val="80000"/>
                </a:lnSpc>
                <a:defRPr sz="4400"/>
              </a:pPr>
              <a:r>
                <a:t>Limiting Cache </a:t>
              </a:r>
            </a:p>
            <a:p>
              <a:pPr>
                <a:lnSpc>
                  <a:spcPct val="80000"/>
                </a:lnSpc>
                <a:defRPr sz="4400"/>
              </a:pPr>
              <a:r>
                <a:t>Replacement Rate</a:t>
              </a:r>
            </a:p>
          </p:txBody>
        </p:sp>
      </p:grpSp>
      <p:grpSp>
        <p:nvGrpSpPr>
          <p:cNvPr id="764" name="Group"/>
          <p:cNvGrpSpPr/>
          <p:nvPr/>
        </p:nvGrpSpPr>
        <p:grpSpPr>
          <a:xfrm>
            <a:off x="9642819" y="2325929"/>
            <a:ext cx="8257567" cy="2606289"/>
            <a:chOff x="0" y="0"/>
            <a:chExt cx="8257565" cy="2606287"/>
          </a:xfrm>
        </p:grpSpPr>
        <p:sp>
          <p:nvSpPr>
            <p:cNvPr id="761" name="Line"/>
            <p:cNvSpPr/>
            <p:nvPr/>
          </p:nvSpPr>
          <p:spPr>
            <a:xfrm>
              <a:off x="1801589" y="945700"/>
              <a:ext cx="6343292" cy="1"/>
            </a:xfrm>
            <a:prstGeom prst="line">
              <a:avLst/>
            </a:prstGeom>
            <a:noFill/>
            <a:ln w="50800" cap="flat">
              <a:solidFill>
                <a:srgbClr val="000000"/>
              </a:solidFill>
              <a:prstDash val="solid"/>
              <a:miter lim="400000"/>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762" name="Line"/>
            <p:cNvSpPr/>
            <p:nvPr/>
          </p:nvSpPr>
          <p:spPr>
            <a:xfrm flipV="1">
              <a:off x="3067406" y="949902"/>
              <a:ext cx="1" cy="1656386"/>
            </a:xfrm>
            <a:prstGeom prst="line">
              <a:avLst/>
            </a:prstGeom>
            <a:noFill/>
            <a:ln w="88900" cap="flat">
              <a:solidFill>
                <a:srgbClr val="000000"/>
              </a:solidFill>
              <a:prstDash val="solid"/>
              <a:miter lim="400000"/>
              <a:headEnd type="triangle" w="med" len="med"/>
              <a:tailEnd type="triangle" w="med" len="med"/>
            </a:ln>
            <a:effectLst/>
          </p:spPr>
          <p:txBody>
            <a:bodyPr wrap="square" lIns="71437" tIns="71437" rIns="71437" bIns="71437" numCol="1" anchor="ctr">
              <a:noAutofit/>
            </a:bodyPr>
            <a:lstStyle/>
            <a:p>
              <a:pPr>
                <a:defRPr sz="3000" b="0">
                  <a:solidFill>
                    <a:srgbClr val="FFFFFF"/>
                  </a:solidFill>
                  <a:latin typeface="+mn-lt"/>
                  <a:ea typeface="+mn-ea"/>
                  <a:cs typeface="+mn-cs"/>
                  <a:sym typeface="Helvetica Neue Medium"/>
                </a:defRPr>
              </a:pPr>
              <a:endParaRPr/>
            </a:p>
          </p:txBody>
        </p:sp>
        <p:sp>
          <p:nvSpPr>
            <p:cNvPr id="763" name="Sampling Frequency Counters"/>
            <p:cNvSpPr txBox="1"/>
            <p:nvPr/>
          </p:nvSpPr>
          <p:spPr>
            <a:xfrm>
              <a:off x="-1" y="0"/>
              <a:ext cx="8257567" cy="863266"/>
            </a:xfrm>
            <a:prstGeom prst="rect">
              <a:avLst/>
            </a:prstGeom>
            <a:solidFill>
              <a:srgbClr val="FFFFFF"/>
            </a:solidFill>
            <a:ln w="508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a:lnSpc>
                  <a:spcPct val="80000"/>
                </a:lnSpc>
                <a:defRPr sz="4400"/>
              </a:lvl1pPr>
            </a:lstStyle>
            <a:p>
              <a:r>
                <a:t>Sampling Frequency Counters</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 grpId="1" animBg="1" advAuto="0"/>
      <p:bldP spid="764"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 name="More Analysis in the Paper"/>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More Analysis in the Paper</a:t>
            </a:r>
          </a:p>
        </p:txBody>
      </p:sp>
      <p:sp>
        <p:nvSpPr>
          <p:cNvPr id="769" name="Performance with large (2 MB) pages…"/>
          <p:cNvSpPr txBox="1"/>
          <p:nvPr/>
        </p:nvSpPr>
        <p:spPr>
          <a:xfrm>
            <a:off x="928190" y="3121047"/>
            <a:ext cx="21681953" cy="850830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2000"/>
              </a:spcBef>
              <a:buSzPct val="145000"/>
              <a:buChar char="•"/>
              <a:defRPr sz="5200" b="0"/>
            </a:pPr>
            <a:r>
              <a:t>Performance with large (2 MB) pages</a:t>
            </a:r>
          </a:p>
          <a:p>
            <a:pPr marL="611187" indent="-611187" algn="l" defTabSz="12700">
              <a:spcBef>
                <a:spcPts val="2000"/>
              </a:spcBef>
              <a:buSzPct val="145000"/>
              <a:buChar char="•"/>
              <a:defRPr sz="5200" b="0"/>
            </a:pPr>
            <a:r>
              <a:t>Balancing in- and off-package DRAM bandwidth</a:t>
            </a:r>
          </a:p>
          <a:p>
            <a:pPr marL="611187" indent="-611187" algn="l" defTabSz="12700">
              <a:spcBef>
                <a:spcPts val="2000"/>
              </a:spcBef>
              <a:buSzPct val="145000"/>
              <a:buChar char="•"/>
              <a:defRPr sz="5200" b="0"/>
            </a:pPr>
            <a:r>
              <a:t>Overhead for page table update and TLB coherence</a:t>
            </a:r>
          </a:p>
          <a:p>
            <a:pPr marL="611187" indent="-611187" algn="l" defTabSz="12700">
              <a:spcBef>
                <a:spcPts val="2000"/>
              </a:spcBef>
              <a:buSzPct val="145000"/>
              <a:buChar char="•"/>
              <a:defRPr sz="5200" b="0"/>
            </a:pPr>
            <a:r>
              <a:t>Storing tags in SRAM</a:t>
            </a:r>
          </a:p>
          <a:p>
            <a:pPr marL="611187" indent="-611187" algn="l" defTabSz="12700">
              <a:spcBef>
                <a:spcPts val="2000"/>
              </a:spcBef>
              <a:buSzPct val="145000"/>
              <a:buChar char="•"/>
              <a:defRPr sz="5200" b="0"/>
            </a:pPr>
            <a:r>
              <a:t>Sweep DRAM cache latency and bandwidth</a:t>
            </a:r>
          </a:p>
          <a:p>
            <a:pPr marL="611187" indent="-611187" algn="l" defTabSz="12700">
              <a:spcBef>
                <a:spcPts val="2000"/>
              </a:spcBef>
              <a:buSzPct val="145000"/>
              <a:buChar char="•"/>
              <a:defRPr sz="5200" b="0"/>
            </a:pPr>
            <a:r>
              <a:t>Sampling coefficient </a:t>
            </a:r>
          </a:p>
          <a:p>
            <a:pPr marL="611187" indent="-611187" algn="l" defTabSz="12700">
              <a:spcBef>
                <a:spcPts val="2000"/>
              </a:spcBef>
              <a:buSzPct val="145000"/>
              <a:buChar char="•"/>
              <a:defRPr sz="5200" b="0"/>
            </a:pPr>
            <a:r>
              <a:t>DRAM cache associativity</a:t>
            </a:r>
          </a:p>
        </p:txBody>
      </p:sp>
      <p:sp>
        <p:nvSpPr>
          <p:cNvPr id="7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Summary"/>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Summary</a:t>
            </a:r>
          </a:p>
        </p:txBody>
      </p:sp>
      <p:sp>
        <p:nvSpPr>
          <p:cNvPr id="775" name="Need to optimize for bandwidth efficiency to fully exploit the performance of in-package DRAM…"/>
          <p:cNvSpPr txBox="1"/>
          <p:nvPr/>
        </p:nvSpPr>
        <p:spPr>
          <a:xfrm>
            <a:off x="961161" y="2791091"/>
            <a:ext cx="21681953" cy="850830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5000"/>
              </a:spcBef>
              <a:buSzPct val="145000"/>
              <a:buChar char="•"/>
              <a:defRPr sz="5000" b="0"/>
            </a:pPr>
            <a:r>
              <a:t>Need to optimize for bandwidth efficiency to fully exploit the performance of in-package DRAM</a:t>
            </a:r>
          </a:p>
          <a:p>
            <a:pPr marL="611187" indent="-611187" algn="l" defTabSz="12700">
              <a:spcBef>
                <a:spcPts val="5000"/>
              </a:spcBef>
              <a:buSzPct val="145000"/>
              <a:buChar char="•"/>
              <a:defRPr sz="4900"/>
            </a:pPr>
            <a:r>
              <a:t>Idea 1: Improving page-table-based DRAM cache designs with efficient Translation Lookaside Buffer (TLB) coherence</a:t>
            </a:r>
          </a:p>
          <a:p>
            <a:pPr marL="611187" indent="-611187" algn="l" defTabSz="12700">
              <a:spcBef>
                <a:spcPts val="5000"/>
              </a:spcBef>
              <a:buSzPct val="145000"/>
              <a:buChar char="•"/>
              <a:defRPr sz="4900"/>
            </a:pPr>
            <a:r>
              <a:t>Idea 2: Bandwidth-aware frequency-based replacement (FBR) policy</a:t>
            </a:r>
          </a:p>
          <a:p>
            <a:pPr marL="611187" indent="-611187" algn="l" defTabSz="12700">
              <a:spcBef>
                <a:spcPts val="5000"/>
              </a:spcBef>
              <a:buSzPct val="145000"/>
              <a:buChar char="•"/>
              <a:defRPr sz="4900" b="0"/>
            </a:pPr>
            <a:r>
              <a:t>Banshee improves performance by </a:t>
            </a:r>
            <a:r>
              <a:rPr b="1">
                <a:solidFill>
                  <a:schemeClr val="accent3">
                    <a:hueOff val="914337"/>
                    <a:satOff val="31515"/>
                    <a:lumOff val="-30790"/>
                  </a:schemeClr>
                </a:solidFill>
              </a:rPr>
              <a:t>15%</a:t>
            </a:r>
            <a:r>
              <a:t> and reduces in-package DRAM traffic by </a:t>
            </a:r>
            <a:r>
              <a:rPr b="1">
                <a:solidFill>
                  <a:schemeClr val="accent3">
                    <a:hueOff val="914337"/>
                    <a:satOff val="31515"/>
                    <a:lumOff val="-30790"/>
                  </a:schemeClr>
                </a:solidFill>
              </a:rPr>
              <a:t>36%</a:t>
            </a:r>
            <a:r>
              <a:t> over the best-previous latency-optimized DRAM cache design</a:t>
            </a:r>
          </a:p>
        </p:txBody>
      </p:sp>
      <p:sp>
        <p:nvSpPr>
          <p:cNvPr id="77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grpSp>
        <p:nvGrpSpPr>
          <p:cNvPr id="781" name="Group"/>
          <p:cNvGrpSpPr/>
          <p:nvPr/>
        </p:nvGrpSpPr>
        <p:grpSpPr>
          <a:xfrm>
            <a:off x="9495883" y="11244419"/>
            <a:ext cx="14093760" cy="1458932"/>
            <a:chOff x="0" y="0"/>
            <a:chExt cx="14093758" cy="1458931"/>
          </a:xfrm>
        </p:grpSpPr>
        <p:pic>
          <p:nvPicPr>
            <p:cNvPr id="777" name="Image" descr="Imag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23020"/>
              <a:ext cx="1996142" cy="1032007"/>
            </a:xfrm>
            <a:prstGeom prst="rect">
              <a:avLst/>
            </a:prstGeom>
            <a:ln w="12700" cap="flat">
              <a:noFill/>
              <a:miter lim="400000"/>
            </a:ln>
            <a:effectLst/>
          </p:spPr>
        </p:pic>
        <p:pic>
          <p:nvPicPr>
            <p:cNvPr id="778" name="Image" descr="Image"/>
            <p:cNvPicPr>
              <a:picLocks noChangeAspect="1"/>
            </p:cNvPicPr>
            <p:nvPr/>
          </p:nvPicPr>
          <p:blipFill>
            <a:blip r:embed="rId4">
              <a:extLst/>
            </a:blip>
            <a:stretch>
              <a:fillRect/>
            </a:stretch>
          </p:blipFill>
          <p:spPr>
            <a:xfrm>
              <a:off x="2681351" y="0"/>
              <a:ext cx="2275934" cy="1458932"/>
            </a:xfrm>
            <a:prstGeom prst="rect">
              <a:avLst/>
            </a:prstGeom>
            <a:ln w="12700" cap="flat">
              <a:noFill/>
              <a:miter lim="400000"/>
            </a:ln>
            <a:effectLst/>
          </p:spPr>
        </p:pic>
        <p:pic>
          <p:nvPicPr>
            <p:cNvPr id="779" name="Image" descr="Image"/>
            <p:cNvPicPr>
              <a:picLocks noChangeAspect="1"/>
            </p:cNvPicPr>
            <p:nvPr/>
          </p:nvPicPr>
          <p:blipFill>
            <a:blip r:embed="rId5">
              <a:extLst/>
            </a:blip>
            <a:stretch>
              <a:fillRect/>
            </a:stretch>
          </p:blipFill>
          <p:spPr>
            <a:xfrm>
              <a:off x="5642494" y="92813"/>
              <a:ext cx="3727308" cy="1292420"/>
            </a:xfrm>
            <a:prstGeom prst="rect">
              <a:avLst/>
            </a:prstGeom>
            <a:ln w="12700" cap="flat">
              <a:noFill/>
              <a:miter lim="400000"/>
            </a:ln>
            <a:effectLst/>
          </p:spPr>
        </p:pic>
        <p:pic>
          <p:nvPicPr>
            <p:cNvPr id="780" name="Image" descr="Image"/>
            <p:cNvPicPr>
              <a:picLocks noChangeAspect="1"/>
            </p:cNvPicPr>
            <p:nvPr/>
          </p:nvPicPr>
          <p:blipFill>
            <a:blip r:embed="rId6">
              <a:extLst/>
            </a:blip>
            <a:stretch>
              <a:fillRect/>
            </a:stretch>
          </p:blipFill>
          <p:spPr>
            <a:xfrm>
              <a:off x="10055009" y="164705"/>
              <a:ext cx="4038750" cy="1148636"/>
            </a:xfrm>
            <a:prstGeom prst="rect">
              <a:avLst/>
            </a:prstGeom>
            <a:ln w="12700" cap="flat">
              <a:noFill/>
              <a:miter lim="400000"/>
            </a:ln>
            <a:effectLst/>
          </p:spPr>
        </p:pic>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Xiangyao Yu1, Christopher Hughes2, Nadathur Satish2, Onur Mutlu3, Srinivas Devadas1…"/>
          <p:cNvSpPr txBox="1">
            <a:spLocks noGrp="1"/>
          </p:cNvSpPr>
          <p:nvPr>
            <p:ph type="subTitle" sz="quarter" idx="1"/>
          </p:nvPr>
        </p:nvSpPr>
        <p:spPr>
          <a:xfrm>
            <a:off x="4613854" y="8102226"/>
            <a:ext cx="15733647" cy="3232548"/>
          </a:xfrm>
          <a:prstGeom prst="rect">
            <a:avLst/>
          </a:prstGeom>
        </p:spPr>
        <p:txBody>
          <a:bodyPr/>
          <a:lstStyle/>
          <a:p>
            <a:pPr defTabSz="788669">
              <a:defRPr sz="4992"/>
            </a:pPr>
            <a:r>
              <a:rPr u="sng"/>
              <a:t>Xiangyao Yu</a:t>
            </a:r>
            <a:r>
              <a:rPr sz="5184" u="sng" baseline="31999"/>
              <a:t>1</a:t>
            </a:r>
            <a:r>
              <a:t>, Christopher Hughes</a:t>
            </a:r>
            <a:r>
              <a:rPr sz="5184" baseline="31999"/>
              <a:t>2</a:t>
            </a:r>
            <a:r>
              <a:t>, Nadathur Satish</a:t>
            </a:r>
            <a:r>
              <a:rPr sz="5184" baseline="31999"/>
              <a:t>2</a:t>
            </a:r>
            <a:r>
              <a:t>, Onur Mutlu</a:t>
            </a:r>
            <a:r>
              <a:rPr sz="5184" baseline="31999"/>
              <a:t>3</a:t>
            </a:r>
            <a:r>
              <a:t>, Srinivas Devadas</a:t>
            </a:r>
            <a:r>
              <a:rPr sz="5184" baseline="31999"/>
              <a:t>1</a:t>
            </a:r>
          </a:p>
          <a:p>
            <a:pPr defTabSz="788669">
              <a:defRPr sz="4992"/>
            </a:pPr>
            <a:endParaRPr sz="5184" baseline="31999"/>
          </a:p>
          <a:p>
            <a:pPr defTabSz="788669">
              <a:lnSpc>
                <a:spcPct val="70000"/>
              </a:lnSpc>
              <a:defRPr sz="4992"/>
            </a:pPr>
            <a:r>
              <a:rPr sz="5184" baseline="31999"/>
              <a:t>1</a:t>
            </a:r>
            <a:r>
              <a:t>MIT        </a:t>
            </a:r>
            <a:r>
              <a:rPr sz="5184" baseline="31999"/>
              <a:t>2</a:t>
            </a:r>
            <a:r>
              <a:t>Intel Labs        </a:t>
            </a:r>
            <a:r>
              <a:rPr sz="5184" baseline="31999"/>
              <a:t>3</a:t>
            </a:r>
            <a:r>
              <a:t>ETH Zürich</a:t>
            </a:r>
          </a:p>
        </p:txBody>
      </p:sp>
      <p:pic>
        <p:nvPicPr>
          <p:cNvPr id="786" name="Image" descr="Image"/>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628600" y="12528687"/>
            <a:ext cx="1514212" cy="782848"/>
          </a:xfrm>
          <a:prstGeom prst="rect">
            <a:avLst/>
          </a:prstGeom>
          <a:ln w="12700">
            <a:miter lim="400000"/>
          </a:ln>
        </p:spPr>
      </p:pic>
      <p:pic>
        <p:nvPicPr>
          <p:cNvPr id="787" name="Image" descr="Image"/>
          <p:cNvPicPr>
            <a:picLocks noChangeAspect="1"/>
          </p:cNvPicPr>
          <p:nvPr/>
        </p:nvPicPr>
        <p:blipFill>
          <a:blip r:embed="rId3">
            <a:extLst/>
          </a:blip>
          <a:stretch>
            <a:fillRect/>
          </a:stretch>
        </p:blipFill>
        <p:spPr>
          <a:xfrm>
            <a:off x="15662589" y="12359511"/>
            <a:ext cx="1726452" cy="1106700"/>
          </a:xfrm>
          <a:prstGeom prst="rect">
            <a:avLst/>
          </a:prstGeom>
          <a:ln w="12700">
            <a:miter lim="400000"/>
          </a:ln>
        </p:spPr>
      </p:pic>
      <p:pic>
        <p:nvPicPr>
          <p:cNvPr id="788" name="Image" descr="Image"/>
          <p:cNvPicPr>
            <a:picLocks noChangeAspect="1"/>
          </p:cNvPicPr>
          <p:nvPr/>
        </p:nvPicPr>
        <p:blipFill>
          <a:blip r:embed="rId4">
            <a:extLst/>
          </a:blip>
          <a:stretch>
            <a:fillRect/>
          </a:stretch>
        </p:blipFill>
        <p:spPr>
          <a:xfrm>
            <a:off x="17908820" y="12429917"/>
            <a:ext cx="2827419" cy="980389"/>
          </a:xfrm>
          <a:prstGeom prst="rect">
            <a:avLst/>
          </a:prstGeom>
          <a:ln w="12700">
            <a:miter lim="400000"/>
          </a:ln>
        </p:spPr>
      </p:pic>
      <p:pic>
        <p:nvPicPr>
          <p:cNvPr id="789" name="Image" descr="Image"/>
          <p:cNvPicPr>
            <a:picLocks noChangeAspect="1"/>
          </p:cNvPicPr>
          <p:nvPr/>
        </p:nvPicPr>
        <p:blipFill>
          <a:blip r:embed="rId5">
            <a:extLst/>
          </a:blip>
          <a:stretch>
            <a:fillRect/>
          </a:stretch>
        </p:blipFill>
        <p:spPr>
          <a:xfrm>
            <a:off x="21256015" y="12484451"/>
            <a:ext cx="3063669" cy="871320"/>
          </a:xfrm>
          <a:prstGeom prst="rect">
            <a:avLst/>
          </a:prstGeom>
          <a:ln w="12700">
            <a:miter lim="400000"/>
          </a:ln>
        </p:spPr>
      </p:pic>
      <p:sp>
        <p:nvSpPr>
          <p:cNvPr id="79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
        <p:nvSpPr>
          <p:cNvPr id="791" name="Banshee: Bandwidth-Efficient DRAM Caching via Software/Hardware Cooperation"/>
          <p:cNvSpPr txBox="1">
            <a:spLocks noGrp="1"/>
          </p:cNvSpPr>
          <p:nvPr>
            <p:ph type="ctrTitle"/>
          </p:nvPr>
        </p:nvSpPr>
        <p:spPr>
          <a:xfrm>
            <a:off x="994179" y="2041147"/>
            <a:ext cx="22487229" cy="5168862"/>
          </a:xfrm>
          <a:prstGeom prst="rect">
            <a:avLst/>
          </a:prstGeom>
        </p:spPr>
        <p:txBody>
          <a:bodyPr/>
          <a:lstStyle>
            <a:lvl1pPr>
              <a:defRPr sz="8200"/>
            </a:lvl1pPr>
          </a:lstStyle>
          <a:p>
            <a:r>
              <a:t>Banshee: Bandwidth-Efficient DRAM Caching via Software/Hardware Cooperation </a:t>
            </a:r>
            <a:endParaRPr sz="230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Backup Slides"/>
          <p:cNvSpPr txBox="1">
            <a:spLocks noGrp="1"/>
          </p:cNvSpPr>
          <p:nvPr>
            <p:ph type="ctrTitle"/>
          </p:nvPr>
        </p:nvSpPr>
        <p:spPr>
          <a:xfrm>
            <a:off x="994179" y="2041147"/>
            <a:ext cx="22487229" cy="5168862"/>
          </a:xfrm>
          <a:prstGeom prst="rect">
            <a:avLst/>
          </a:prstGeom>
        </p:spPr>
        <p:txBody>
          <a:bodyPr/>
          <a:lstStyle>
            <a:lvl1pPr>
              <a:defRPr sz="8200"/>
            </a:lvl1pPr>
          </a:lstStyle>
          <a:p>
            <a:r>
              <a:t>Backup Slides</a:t>
            </a:r>
            <a:endParaRPr sz="2300"/>
          </a:p>
        </p:txBody>
      </p:sp>
      <p:sp>
        <p:nvSpPr>
          <p:cNvPr id="71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Tree>
    <p:extLst>
      <p:ext uri="{BB962C8B-B14F-4D97-AF65-F5344CB8AC3E}">
        <p14:creationId xmlns:p14="http://schemas.microsoft.com/office/powerpoint/2010/main" val="4128619365"/>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pic>
        <p:nvPicPr>
          <p:cNvPr id="715" name="Image" descr="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67543" y="4052926"/>
            <a:ext cx="23049004" cy="6891637"/>
          </a:xfrm>
          <a:prstGeom prst="rect">
            <a:avLst/>
          </a:prstGeom>
          <a:ln w="12700">
            <a:miter lim="400000"/>
          </a:ln>
        </p:spPr>
      </p:pic>
      <p:sp>
        <p:nvSpPr>
          <p:cNvPr id="716" name="Summary of Operational Characteristics of Different State-of-the-Art DRAM Cache Designs"/>
          <p:cNvSpPr txBox="1"/>
          <p:nvPr/>
        </p:nvSpPr>
        <p:spPr>
          <a:xfrm>
            <a:off x="1417948" y="-114456"/>
            <a:ext cx="21548104" cy="382916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defTabSz="457200">
              <a:spcBef>
                <a:spcPts val="1200"/>
              </a:spcBef>
              <a:defRPr sz="7200" b="0">
                <a:latin typeface="+mn-lt"/>
                <a:ea typeface="+mn-ea"/>
                <a:cs typeface="+mn-cs"/>
                <a:sym typeface="Helvetica Neue Medium"/>
              </a:defRPr>
            </a:lvl1pPr>
          </a:lstStyle>
          <a:p>
            <a:r>
              <a:t>Summary of Operational Characteristics of Different State-of-the-Art DRAM Cache Designs </a:t>
            </a:r>
          </a:p>
        </p:txBody>
      </p:sp>
    </p:spTree>
    <p:extLst>
      <p:ext uri="{BB962C8B-B14F-4D97-AF65-F5344CB8AC3E}">
        <p14:creationId xmlns:p14="http://schemas.microsoft.com/office/powerpoint/2010/main" val="2071233095"/>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sp>
        <p:nvSpPr>
          <p:cNvPr id="719" name="Tag Buffer Organization"/>
          <p:cNvSpPr txBox="1"/>
          <p:nvPr/>
        </p:nvSpPr>
        <p:spPr>
          <a:xfrm>
            <a:off x="1417948" y="-411196"/>
            <a:ext cx="21548104" cy="38291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defTabSz="457200">
              <a:spcBef>
                <a:spcPts val="1200"/>
              </a:spcBef>
              <a:defRPr sz="7200" b="0">
                <a:latin typeface="+mn-lt"/>
                <a:ea typeface="+mn-ea"/>
                <a:cs typeface="+mn-cs"/>
                <a:sym typeface="Helvetica Neue Medium"/>
              </a:defRPr>
            </a:lvl1pPr>
          </a:lstStyle>
          <a:p>
            <a:r>
              <a:t>Tag Buffer Organization</a:t>
            </a:r>
          </a:p>
        </p:txBody>
      </p:sp>
      <p:pic>
        <p:nvPicPr>
          <p:cNvPr id="720" name="Image" descr="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697684" y="3446988"/>
            <a:ext cx="16988472" cy="7764407"/>
          </a:xfrm>
          <a:prstGeom prst="rect">
            <a:avLst/>
          </a:prstGeom>
          <a:ln w="12700">
            <a:miter lim="400000"/>
          </a:ln>
        </p:spPr>
      </p:pic>
    </p:spTree>
    <p:extLst>
      <p:ext uri="{BB962C8B-B14F-4D97-AF65-F5344CB8AC3E}">
        <p14:creationId xmlns:p14="http://schemas.microsoft.com/office/powerpoint/2010/main" val="3532574473"/>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
        <p:nvSpPr>
          <p:cNvPr id="723" name="DRAM Cache Layout"/>
          <p:cNvSpPr txBox="1"/>
          <p:nvPr/>
        </p:nvSpPr>
        <p:spPr>
          <a:xfrm>
            <a:off x="1417948" y="-411196"/>
            <a:ext cx="21548104" cy="38291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defTabSz="457200">
              <a:spcBef>
                <a:spcPts val="1200"/>
              </a:spcBef>
              <a:defRPr sz="7200" b="0">
                <a:latin typeface="+mn-lt"/>
                <a:ea typeface="+mn-ea"/>
                <a:cs typeface="+mn-cs"/>
                <a:sym typeface="Helvetica Neue Medium"/>
              </a:defRPr>
            </a:lvl1pPr>
          </a:lstStyle>
          <a:p>
            <a:r>
              <a:t>DRAM Cache Layout</a:t>
            </a:r>
          </a:p>
        </p:txBody>
      </p:sp>
      <p:sp>
        <p:nvSpPr>
          <p:cNvPr id="724" name="Metadata for…"/>
          <p:cNvSpPr txBox="1"/>
          <p:nvPr/>
        </p:nvSpPr>
        <p:spPr>
          <a:xfrm>
            <a:off x="12866515" y="9971961"/>
            <a:ext cx="3106938" cy="111580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lgn="r">
              <a:lnSpc>
                <a:spcPts val="3200"/>
              </a:lnSpc>
              <a:defRPr b="0"/>
            </a:pPr>
            <a:r>
              <a:t>Metadata for </a:t>
            </a:r>
          </a:p>
          <a:p>
            <a:pPr algn="r">
              <a:lnSpc>
                <a:spcPts val="3200"/>
              </a:lnSpc>
              <a:defRPr b="0"/>
            </a:pPr>
            <a:r>
              <a:t>One Cache Set</a:t>
            </a:r>
          </a:p>
        </p:txBody>
      </p:sp>
      <p:sp>
        <p:nvSpPr>
          <p:cNvPr id="725" name="Rectangle"/>
          <p:cNvSpPr/>
          <p:nvPr/>
        </p:nvSpPr>
        <p:spPr>
          <a:xfrm>
            <a:off x="17047731" y="2340549"/>
            <a:ext cx="5751577" cy="6504825"/>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4400" b="0">
                <a:latin typeface="+mn-lt"/>
                <a:ea typeface="+mn-ea"/>
                <a:cs typeface="+mn-cs"/>
                <a:sym typeface="Helvetica Neue Medium"/>
              </a:defRPr>
            </a:pPr>
            <a:endParaRPr/>
          </a:p>
        </p:txBody>
      </p:sp>
      <p:sp>
        <p:nvSpPr>
          <p:cNvPr id="726" name="In-Package DRAM"/>
          <p:cNvSpPr txBox="1"/>
          <p:nvPr/>
        </p:nvSpPr>
        <p:spPr>
          <a:xfrm>
            <a:off x="16987353" y="1194855"/>
            <a:ext cx="5820322" cy="106921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3800" b="0">
                <a:latin typeface="+mn-lt"/>
                <a:ea typeface="+mn-ea"/>
                <a:cs typeface="+mn-cs"/>
                <a:sym typeface="Helvetica Neue Medium"/>
              </a:defRPr>
            </a:lvl1pPr>
          </a:lstStyle>
          <a:p>
            <a:r>
              <a:t>In-Package DRAM</a:t>
            </a:r>
          </a:p>
        </p:txBody>
      </p:sp>
      <p:sp>
        <p:nvSpPr>
          <p:cNvPr id="727" name="Row Buffer"/>
          <p:cNvSpPr/>
          <p:nvPr/>
        </p:nvSpPr>
        <p:spPr>
          <a:xfrm>
            <a:off x="17032679" y="8980675"/>
            <a:ext cx="5781683" cy="720748"/>
          </a:xfrm>
          <a:prstGeom prst="rect">
            <a:avLst/>
          </a:prstGeom>
          <a:solidFill>
            <a:schemeClr val="accent5">
              <a:hueOff val="-152896"/>
              <a:lumOff val="12368"/>
            </a:schemeClr>
          </a:solidFill>
          <a:ln w="254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b="0">
                <a:latin typeface="+mn-lt"/>
                <a:ea typeface="+mn-ea"/>
                <a:cs typeface="+mn-cs"/>
                <a:sym typeface="Helvetica Neue Medium"/>
              </a:defRPr>
            </a:lvl1pPr>
          </a:lstStyle>
          <a:p>
            <a:r>
              <a:t>Row Buffer</a:t>
            </a:r>
          </a:p>
        </p:txBody>
      </p:sp>
      <p:sp>
        <p:nvSpPr>
          <p:cNvPr id="728" name="Rectangle"/>
          <p:cNvSpPr/>
          <p:nvPr/>
        </p:nvSpPr>
        <p:spPr>
          <a:xfrm>
            <a:off x="19927008" y="3006958"/>
            <a:ext cx="2872773"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29" name="Rectangle"/>
          <p:cNvSpPr/>
          <p:nvPr/>
        </p:nvSpPr>
        <p:spPr>
          <a:xfrm>
            <a:off x="17050287" y="3006958"/>
            <a:ext cx="2872774"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30" name="4KB Page"/>
          <p:cNvSpPr txBox="1"/>
          <p:nvPr/>
        </p:nvSpPr>
        <p:spPr>
          <a:xfrm>
            <a:off x="17687866" y="3006958"/>
            <a:ext cx="1726456" cy="58327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2400" b="0">
                <a:latin typeface="+mn-lt"/>
                <a:ea typeface="+mn-ea"/>
                <a:cs typeface="+mn-cs"/>
                <a:sym typeface="Helvetica Neue Medium"/>
              </a:defRPr>
            </a:lvl1pPr>
          </a:lstStyle>
          <a:p>
            <a:r>
              <a:t>4KB Page</a:t>
            </a:r>
          </a:p>
        </p:txBody>
      </p:sp>
      <p:sp>
        <p:nvSpPr>
          <p:cNvPr id="731" name="Rectangle"/>
          <p:cNvSpPr/>
          <p:nvPr/>
        </p:nvSpPr>
        <p:spPr>
          <a:xfrm>
            <a:off x="19925493" y="3591614"/>
            <a:ext cx="2872774"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32" name="Rectangle"/>
          <p:cNvSpPr/>
          <p:nvPr/>
        </p:nvSpPr>
        <p:spPr>
          <a:xfrm>
            <a:off x="17048773" y="3591614"/>
            <a:ext cx="2872773"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33" name="Rectangle"/>
          <p:cNvSpPr/>
          <p:nvPr/>
        </p:nvSpPr>
        <p:spPr>
          <a:xfrm>
            <a:off x="19925493" y="4170920"/>
            <a:ext cx="2872774"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34" name="Rectangle"/>
          <p:cNvSpPr/>
          <p:nvPr/>
        </p:nvSpPr>
        <p:spPr>
          <a:xfrm>
            <a:off x="17048773" y="4170920"/>
            <a:ext cx="2872773"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35" name="Rectangle"/>
          <p:cNvSpPr/>
          <p:nvPr/>
        </p:nvSpPr>
        <p:spPr>
          <a:xfrm>
            <a:off x="19925493" y="6424174"/>
            <a:ext cx="2872774" cy="583278"/>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36" name="Rectangle"/>
          <p:cNvSpPr/>
          <p:nvPr/>
        </p:nvSpPr>
        <p:spPr>
          <a:xfrm>
            <a:off x="17048773" y="6424174"/>
            <a:ext cx="2872773" cy="583278"/>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37" name="Rectangle"/>
          <p:cNvSpPr/>
          <p:nvPr/>
        </p:nvSpPr>
        <p:spPr>
          <a:xfrm>
            <a:off x="19925493" y="6996334"/>
            <a:ext cx="2872774" cy="583278"/>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38" name="Rectangle"/>
          <p:cNvSpPr/>
          <p:nvPr/>
        </p:nvSpPr>
        <p:spPr>
          <a:xfrm>
            <a:off x="17048773" y="6996334"/>
            <a:ext cx="2872773" cy="583278"/>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39" name="Data Row Layout"/>
          <p:cNvSpPr txBox="1"/>
          <p:nvPr/>
        </p:nvSpPr>
        <p:spPr>
          <a:xfrm>
            <a:off x="18074413" y="2299149"/>
            <a:ext cx="3646199" cy="7130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b="0" u="sng"/>
            </a:lvl1pPr>
          </a:lstStyle>
          <a:p>
            <a:r>
              <a:t>Data Row Layout</a:t>
            </a:r>
          </a:p>
        </p:txBody>
      </p:sp>
      <p:sp>
        <p:nvSpPr>
          <p:cNvPr id="740" name="Metadata Row Layout"/>
          <p:cNvSpPr txBox="1"/>
          <p:nvPr/>
        </p:nvSpPr>
        <p:spPr>
          <a:xfrm>
            <a:off x="17619757" y="7613105"/>
            <a:ext cx="4615144" cy="7130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b="0" u="sng"/>
            </a:lvl1pPr>
          </a:lstStyle>
          <a:p>
            <a:r>
              <a:t>Metadata Row Layout</a:t>
            </a:r>
          </a:p>
        </p:txBody>
      </p:sp>
      <p:sp>
        <p:nvSpPr>
          <p:cNvPr id="741" name="Rectangle"/>
          <p:cNvSpPr/>
          <p:nvPr/>
        </p:nvSpPr>
        <p:spPr>
          <a:xfrm>
            <a:off x="17048773" y="4754198"/>
            <a:ext cx="5749561" cy="1677528"/>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42" name="…"/>
          <p:cNvSpPr txBox="1"/>
          <p:nvPr/>
        </p:nvSpPr>
        <p:spPr>
          <a:xfrm rot="16200000">
            <a:off x="19229990" y="5496035"/>
            <a:ext cx="1154821" cy="92295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100"/>
            </a:lvl1pPr>
          </a:lstStyle>
          <a:p>
            <a:r>
              <a:t>…</a:t>
            </a:r>
          </a:p>
        </p:txBody>
      </p:sp>
      <p:sp>
        <p:nvSpPr>
          <p:cNvPr id="743" name="4KB Page"/>
          <p:cNvSpPr txBox="1"/>
          <p:nvPr/>
        </p:nvSpPr>
        <p:spPr>
          <a:xfrm>
            <a:off x="20491787" y="3008282"/>
            <a:ext cx="1726457" cy="58327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2400" b="0">
                <a:latin typeface="+mn-lt"/>
                <a:ea typeface="+mn-ea"/>
                <a:cs typeface="+mn-cs"/>
                <a:sym typeface="Helvetica Neue Medium"/>
              </a:defRPr>
            </a:lvl1pPr>
          </a:lstStyle>
          <a:p>
            <a:r>
              <a:t>4KB Page</a:t>
            </a:r>
          </a:p>
        </p:txBody>
      </p:sp>
      <p:sp>
        <p:nvSpPr>
          <p:cNvPr id="744" name="Rectangle"/>
          <p:cNvSpPr/>
          <p:nvPr/>
        </p:nvSpPr>
        <p:spPr>
          <a:xfrm>
            <a:off x="17065169" y="8303155"/>
            <a:ext cx="5735452"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grpSp>
        <p:nvGrpSpPr>
          <p:cNvPr id="749" name="Group"/>
          <p:cNvGrpSpPr/>
          <p:nvPr/>
        </p:nvGrpSpPr>
        <p:grpSpPr>
          <a:xfrm>
            <a:off x="17046418" y="8303155"/>
            <a:ext cx="1533182" cy="583279"/>
            <a:chOff x="0" y="0"/>
            <a:chExt cx="1533180" cy="583277"/>
          </a:xfrm>
        </p:grpSpPr>
        <p:sp>
          <p:nvSpPr>
            <p:cNvPr id="745" name="Rectangle"/>
            <p:cNvSpPr/>
            <p:nvPr/>
          </p:nvSpPr>
          <p:spPr>
            <a:xfrm>
              <a:off x="0"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746" name="Rectangle"/>
            <p:cNvSpPr/>
            <p:nvPr/>
          </p:nvSpPr>
          <p:spPr>
            <a:xfrm>
              <a:off x="380215"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747" name="Rectangle"/>
            <p:cNvSpPr/>
            <p:nvPr/>
          </p:nvSpPr>
          <p:spPr>
            <a:xfrm>
              <a:off x="760430"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748" name="Rectangle"/>
            <p:cNvSpPr/>
            <p:nvPr/>
          </p:nvSpPr>
          <p:spPr>
            <a:xfrm>
              <a:off x="1146303"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sp>
        <p:nvSpPr>
          <p:cNvPr id="750" name="…"/>
          <p:cNvSpPr txBox="1"/>
          <p:nvPr/>
        </p:nvSpPr>
        <p:spPr>
          <a:xfrm>
            <a:off x="20248108" y="8200094"/>
            <a:ext cx="846260" cy="59759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2500"/>
            </a:lvl1pPr>
          </a:lstStyle>
          <a:p>
            <a:r>
              <a:t>…</a:t>
            </a:r>
          </a:p>
        </p:txBody>
      </p:sp>
      <p:grpSp>
        <p:nvGrpSpPr>
          <p:cNvPr id="755" name="Group"/>
          <p:cNvGrpSpPr/>
          <p:nvPr/>
        </p:nvGrpSpPr>
        <p:grpSpPr>
          <a:xfrm>
            <a:off x="18576565" y="8303155"/>
            <a:ext cx="1533182" cy="583279"/>
            <a:chOff x="0" y="0"/>
            <a:chExt cx="1533180" cy="583277"/>
          </a:xfrm>
        </p:grpSpPr>
        <p:sp>
          <p:nvSpPr>
            <p:cNvPr id="751" name="Rectangle"/>
            <p:cNvSpPr/>
            <p:nvPr/>
          </p:nvSpPr>
          <p:spPr>
            <a:xfrm>
              <a:off x="0"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752" name="Rectangle"/>
            <p:cNvSpPr/>
            <p:nvPr/>
          </p:nvSpPr>
          <p:spPr>
            <a:xfrm>
              <a:off x="380215"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753" name="Rectangle"/>
            <p:cNvSpPr/>
            <p:nvPr/>
          </p:nvSpPr>
          <p:spPr>
            <a:xfrm>
              <a:off x="760430"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754" name="Rectangle"/>
            <p:cNvSpPr/>
            <p:nvPr/>
          </p:nvSpPr>
          <p:spPr>
            <a:xfrm>
              <a:off x="1146303"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760" name="Group"/>
          <p:cNvGrpSpPr/>
          <p:nvPr/>
        </p:nvGrpSpPr>
        <p:grpSpPr>
          <a:xfrm>
            <a:off x="21260911" y="8303155"/>
            <a:ext cx="1533182" cy="583279"/>
            <a:chOff x="0" y="0"/>
            <a:chExt cx="1533180" cy="583277"/>
          </a:xfrm>
        </p:grpSpPr>
        <p:sp>
          <p:nvSpPr>
            <p:cNvPr id="756" name="Rectangle"/>
            <p:cNvSpPr/>
            <p:nvPr/>
          </p:nvSpPr>
          <p:spPr>
            <a:xfrm>
              <a:off x="0"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757" name="Rectangle"/>
            <p:cNvSpPr/>
            <p:nvPr/>
          </p:nvSpPr>
          <p:spPr>
            <a:xfrm>
              <a:off x="380215"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758" name="Rectangle"/>
            <p:cNvSpPr/>
            <p:nvPr/>
          </p:nvSpPr>
          <p:spPr>
            <a:xfrm>
              <a:off x="760430"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759" name="Rectangle"/>
            <p:cNvSpPr/>
            <p:nvPr/>
          </p:nvSpPr>
          <p:spPr>
            <a:xfrm>
              <a:off x="1146303" y="0"/>
              <a:ext cx="386878" cy="583278"/>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sp>
        <p:nvSpPr>
          <p:cNvPr id="761" name="Oval"/>
          <p:cNvSpPr/>
          <p:nvPr/>
        </p:nvSpPr>
        <p:spPr>
          <a:xfrm>
            <a:off x="16820264" y="8187319"/>
            <a:ext cx="775810" cy="850172"/>
          </a:xfrm>
          <a:prstGeom prst="ellipse">
            <a:avLst/>
          </a:prstGeom>
          <a:ln w="635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62" name="Line"/>
          <p:cNvSpPr/>
          <p:nvPr/>
        </p:nvSpPr>
        <p:spPr>
          <a:xfrm flipV="1">
            <a:off x="16155606" y="8520546"/>
            <a:ext cx="674273" cy="1657986"/>
          </a:xfrm>
          <a:prstGeom prst="line">
            <a:avLst/>
          </a:prstGeom>
          <a:ln w="254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63" name="Line"/>
          <p:cNvSpPr/>
          <p:nvPr/>
        </p:nvSpPr>
        <p:spPr>
          <a:xfrm>
            <a:off x="17419221" y="8280160"/>
            <a:ext cx="5954868" cy="1902056"/>
          </a:xfrm>
          <a:prstGeom prst="line">
            <a:avLst/>
          </a:prstGeom>
          <a:ln w="254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64" name="4-way set-associative"/>
          <p:cNvSpPr txBox="1"/>
          <p:nvPr/>
        </p:nvSpPr>
        <p:spPr>
          <a:xfrm>
            <a:off x="17651076" y="4754198"/>
            <a:ext cx="4855915" cy="72732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r>
              <a:t>4-way set-associative</a:t>
            </a:r>
          </a:p>
        </p:txBody>
      </p:sp>
      <p:sp>
        <p:nvSpPr>
          <p:cNvPr id="765" name="Rectangle"/>
          <p:cNvSpPr/>
          <p:nvPr/>
        </p:nvSpPr>
        <p:spPr>
          <a:xfrm>
            <a:off x="20206780" y="12252450"/>
            <a:ext cx="549029" cy="727356"/>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66" name="Rectangle"/>
          <p:cNvSpPr/>
          <p:nvPr/>
        </p:nvSpPr>
        <p:spPr>
          <a:xfrm>
            <a:off x="19767987" y="12252450"/>
            <a:ext cx="549029" cy="727356"/>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67" name="Rectangle"/>
          <p:cNvSpPr/>
          <p:nvPr/>
        </p:nvSpPr>
        <p:spPr>
          <a:xfrm>
            <a:off x="16534342" y="12250373"/>
            <a:ext cx="1414260" cy="727357"/>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68" name="Tag"/>
          <p:cNvSpPr txBox="1"/>
          <p:nvPr/>
        </p:nvSpPr>
        <p:spPr>
          <a:xfrm>
            <a:off x="16462674" y="12347208"/>
            <a:ext cx="1444875" cy="70770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3000" b="0"/>
            </a:lvl1pPr>
          </a:lstStyle>
          <a:p>
            <a:r>
              <a:t>Tag</a:t>
            </a:r>
          </a:p>
        </p:txBody>
      </p:sp>
      <p:sp>
        <p:nvSpPr>
          <p:cNvPr id="769" name="Rectangle"/>
          <p:cNvSpPr/>
          <p:nvPr/>
        </p:nvSpPr>
        <p:spPr>
          <a:xfrm>
            <a:off x="17745772" y="12250373"/>
            <a:ext cx="2105303" cy="727357"/>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70" name="Freq Cntr"/>
          <p:cNvSpPr txBox="1"/>
          <p:nvPr/>
        </p:nvSpPr>
        <p:spPr>
          <a:xfrm>
            <a:off x="17722984" y="12378445"/>
            <a:ext cx="2150879" cy="64744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3000" b="0"/>
            </a:lvl1pPr>
          </a:lstStyle>
          <a:p>
            <a:r>
              <a:t>Freq Cntr</a:t>
            </a:r>
          </a:p>
        </p:txBody>
      </p:sp>
      <p:sp>
        <p:nvSpPr>
          <p:cNvPr id="771" name="V"/>
          <p:cNvSpPr txBox="1"/>
          <p:nvPr/>
        </p:nvSpPr>
        <p:spPr>
          <a:xfrm>
            <a:off x="19369923" y="12347208"/>
            <a:ext cx="1444875" cy="70770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3000" b="0"/>
            </a:lvl1pPr>
          </a:lstStyle>
          <a:p>
            <a:r>
              <a:t>V</a:t>
            </a:r>
          </a:p>
        </p:txBody>
      </p:sp>
      <p:sp>
        <p:nvSpPr>
          <p:cNvPr id="772" name="D"/>
          <p:cNvSpPr txBox="1"/>
          <p:nvPr/>
        </p:nvSpPr>
        <p:spPr>
          <a:xfrm>
            <a:off x="19817284" y="12347207"/>
            <a:ext cx="1444876" cy="70770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3000" b="0"/>
            </a:lvl1pPr>
          </a:lstStyle>
          <a:p>
            <a:r>
              <a:t>D</a:t>
            </a:r>
          </a:p>
        </p:txBody>
      </p:sp>
      <p:sp>
        <p:nvSpPr>
          <p:cNvPr id="773" name="Rectangle"/>
          <p:cNvSpPr/>
          <p:nvPr/>
        </p:nvSpPr>
        <p:spPr>
          <a:xfrm>
            <a:off x="16137080" y="10164491"/>
            <a:ext cx="802356"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74" name="Rectangle"/>
          <p:cNvSpPr/>
          <p:nvPr/>
        </p:nvSpPr>
        <p:spPr>
          <a:xfrm>
            <a:off x="16937197" y="10164491"/>
            <a:ext cx="802356"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75" name="Rectangle"/>
          <p:cNvSpPr/>
          <p:nvPr/>
        </p:nvSpPr>
        <p:spPr>
          <a:xfrm>
            <a:off x="17738582" y="10164491"/>
            <a:ext cx="802356"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76" name="Rectangle"/>
          <p:cNvSpPr/>
          <p:nvPr/>
        </p:nvSpPr>
        <p:spPr>
          <a:xfrm>
            <a:off x="18538697" y="10164491"/>
            <a:ext cx="802357" cy="583279"/>
          </a:xfrm>
          <a:prstGeom prst="rect">
            <a:avLst/>
          </a:prstGeom>
          <a:solidFill>
            <a:srgbClr val="FFFFFF"/>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77" name="Rectangle"/>
          <p:cNvSpPr/>
          <p:nvPr/>
        </p:nvSpPr>
        <p:spPr>
          <a:xfrm>
            <a:off x="19388239" y="10164491"/>
            <a:ext cx="802356" cy="583279"/>
          </a:xfrm>
          <a:prstGeom prst="rect">
            <a:avLst/>
          </a:prstGeom>
          <a:solidFill>
            <a:srgbClr val="D6D5D5"/>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78" name="Rectangle"/>
          <p:cNvSpPr/>
          <p:nvPr/>
        </p:nvSpPr>
        <p:spPr>
          <a:xfrm>
            <a:off x="20188358" y="10164491"/>
            <a:ext cx="802356" cy="583279"/>
          </a:xfrm>
          <a:prstGeom prst="rect">
            <a:avLst/>
          </a:prstGeom>
          <a:solidFill>
            <a:srgbClr val="D6D5D5"/>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79" name="Rectangle"/>
          <p:cNvSpPr/>
          <p:nvPr/>
        </p:nvSpPr>
        <p:spPr>
          <a:xfrm>
            <a:off x="20989740" y="10164491"/>
            <a:ext cx="802356" cy="583279"/>
          </a:xfrm>
          <a:prstGeom prst="rect">
            <a:avLst/>
          </a:prstGeom>
          <a:solidFill>
            <a:srgbClr val="D6D5D5"/>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80" name="Rectangle"/>
          <p:cNvSpPr/>
          <p:nvPr/>
        </p:nvSpPr>
        <p:spPr>
          <a:xfrm>
            <a:off x="21789856" y="10164491"/>
            <a:ext cx="802356" cy="583279"/>
          </a:xfrm>
          <a:prstGeom prst="rect">
            <a:avLst/>
          </a:prstGeom>
          <a:solidFill>
            <a:srgbClr val="D6D5D5"/>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81" name="Rectangle"/>
          <p:cNvSpPr/>
          <p:nvPr/>
        </p:nvSpPr>
        <p:spPr>
          <a:xfrm>
            <a:off x="22591241" y="10164491"/>
            <a:ext cx="802356" cy="583279"/>
          </a:xfrm>
          <a:prstGeom prst="rect">
            <a:avLst/>
          </a:prstGeom>
          <a:solidFill>
            <a:srgbClr val="D6D5D5"/>
          </a:solidFill>
          <a:ln w="254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782" name="4 cached pages + 5 candidate pages"/>
          <p:cNvSpPr txBox="1"/>
          <p:nvPr/>
        </p:nvSpPr>
        <p:spPr>
          <a:xfrm>
            <a:off x="15698079" y="10806170"/>
            <a:ext cx="7776278" cy="64391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3200"/>
              </a:lnSpc>
              <a:defRPr b="0"/>
            </a:lvl1pPr>
          </a:lstStyle>
          <a:p>
            <a:r>
              <a:t>4 cached pages + 5 candidate pages </a:t>
            </a:r>
          </a:p>
        </p:txBody>
      </p:sp>
      <p:sp>
        <p:nvSpPr>
          <p:cNvPr id="783" name="Line"/>
          <p:cNvSpPr/>
          <p:nvPr/>
        </p:nvSpPr>
        <p:spPr>
          <a:xfrm flipV="1">
            <a:off x="16548175" y="10747808"/>
            <a:ext cx="1975498" cy="1495437"/>
          </a:xfrm>
          <a:prstGeom prst="line">
            <a:avLst/>
          </a:prstGeom>
          <a:ln w="254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84" name="Line"/>
          <p:cNvSpPr/>
          <p:nvPr/>
        </p:nvSpPr>
        <p:spPr>
          <a:xfrm flipH="1" flipV="1">
            <a:off x="19314517" y="10743543"/>
            <a:ext cx="1444280" cy="1496887"/>
          </a:xfrm>
          <a:prstGeom prst="line">
            <a:avLst/>
          </a:prstGeom>
          <a:ln w="254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785" name="Metadata for…"/>
          <p:cNvSpPr txBox="1"/>
          <p:nvPr/>
        </p:nvSpPr>
        <p:spPr>
          <a:xfrm>
            <a:off x="13091072" y="12045450"/>
            <a:ext cx="2882381" cy="111580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p>
            <a:pPr algn="r">
              <a:lnSpc>
                <a:spcPts val="3200"/>
              </a:lnSpc>
              <a:defRPr b="0"/>
            </a:pPr>
            <a:r>
              <a:t>Metadata for </a:t>
            </a:r>
          </a:p>
          <a:p>
            <a:pPr algn="r">
              <a:lnSpc>
                <a:spcPts val="3200"/>
              </a:lnSpc>
              <a:defRPr b="0"/>
            </a:pPr>
            <a:r>
              <a:t>One Page</a:t>
            </a:r>
          </a:p>
        </p:txBody>
      </p:sp>
      <p:sp>
        <p:nvSpPr>
          <p:cNvPr id="786" name="4KB Page"/>
          <p:cNvSpPr txBox="1"/>
          <p:nvPr/>
        </p:nvSpPr>
        <p:spPr>
          <a:xfrm>
            <a:off x="17667706" y="3602991"/>
            <a:ext cx="1726456" cy="58327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2400" b="0">
                <a:latin typeface="+mn-lt"/>
                <a:ea typeface="+mn-ea"/>
                <a:cs typeface="+mn-cs"/>
                <a:sym typeface="Helvetica Neue Medium"/>
              </a:defRPr>
            </a:lvl1pPr>
          </a:lstStyle>
          <a:p>
            <a:r>
              <a:t>4KB Page</a:t>
            </a:r>
          </a:p>
        </p:txBody>
      </p:sp>
      <p:sp>
        <p:nvSpPr>
          <p:cNvPr id="787" name="4KB Page"/>
          <p:cNvSpPr txBox="1"/>
          <p:nvPr/>
        </p:nvSpPr>
        <p:spPr>
          <a:xfrm>
            <a:off x="20471627" y="3604314"/>
            <a:ext cx="1726457" cy="58327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2400" b="0">
                <a:latin typeface="+mn-lt"/>
                <a:ea typeface="+mn-ea"/>
                <a:cs typeface="+mn-cs"/>
                <a:sym typeface="Helvetica Neue Medium"/>
              </a:defRPr>
            </a:lvl1pPr>
          </a:lstStyle>
          <a:p>
            <a:r>
              <a:t>4KB Page</a:t>
            </a:r>
          </a:p>
        </p:txBody>
      </p:sp>
      <p:sp>
        <p:nvSpPr>
          <p:cNvPr id="788" name="4KB Page"/>
          <p:cNvSpPr txBox="1"/>
          <p:nvPr/>
        </p:nvSpPr>
        <p:spPr>
          <a:xfrm>
            <a:off x="17667706" y="4156842"/>
            <a:ext cx="1726456" cy="58327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2400" b="0">
                <a:latin typeface="+mn-lt"/>
                <a:ea typeface="+mn-ea"/>
                <a:cs typeface="+mn-cs"/>
                <a:sym typeface="Helvetica Neue Medium"/>
              </a:defRPr>
            </a:lvl1pPr>
          </a:lstStyle>
          <a:p>
            <a:r>
              <a:t>4KB Page</a:t>
            </a:r>
          </a:p>
        </p:txBody>
      </p:sp>
      <p:sp>
        <p:nvSpPr>
          <p:cNvPr id="789" name="4KB Page"/>
          <p:cNvSpPr txBox="1"/>
          <p:nvPr/>
        </p:nvSpPr>
        <p:spPr>
          <a:xfrm>
            <a:off x="20471627" y="4158165"/>
            <a:ext cx="1726457" cy="58327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2400" b="0">
                <a:latin typeface="+mn-lt"/>
                <a:ea typeface="+mn-ea"/>
                <a:cs typeface="+mn-cs"/>
                <a:sym typeface="Helvetica Neue Medium"/>
              </a:defRPr>
            </a:lvl1pPr>
          </a:lstStyle>
          <a:p>
            <a:r>
              <a:t>4KB Page</a:t>
            </a:r>
          </a:p>
        </p:txBody>
      </p:sp>
    </p:spTree>
    <p:extLst>
      <p:ext uri="{BB962C8B-B14F-4D97-AF65-F5344CB8AC3E}">
        <p14:creationId xmlns:p14="http://schemas.microsoft.com/office/powerpoint/2010/main" val="438012906"/>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
        <p:nvSpPr>
          <p:cNvPr id="792" name="Speedup Normalized to NoCache"/>
          <p:cNvSpPr txBox="1"/>
          <p:nvPr/>
        </p:nvSpPr>
        <p:spPr>
          <a:xfrm>
            <a:off x="1417948" y="-411196"/>
            <a:ext cx="21548104" cy="38291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defTabSz="457200">
              <a:spcBef>
                <a:spcPts val="1200"/>
              </a:spcBef>
              <a:defRPr sz="7200" b="0">
                <a:latin typeface="+mn-lt"/>
                <a:ea typeface="+mn-ea"/>
                <a:cs typeface="+mn-cs"/>
                <a:sym typeface="Helvetica Neue Medium"/>
              </a:defRPr>
            </a:lvl1pPr>
          </a:lstStyle>
          <a:p>
            <a:r>
              <a:t>Speedup Normalized to NoCache</a:t>
            </a:r>
          </a:p>
        </p:txBody>
      </p:sp>
      <p:pic>
        <p:nvPicPr>
          <p:cNvPr id="793" name="Image" descr="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92423" y="3867627"/>
            <a:ext cx="24178781" cy="5456612"/>
          </a:xfrm>
          <a:prstGeom prst="rect">
            <a:avLst/>
          </a:prstGeom>
          <a:ln w="12700">
            <a:miter lim="400000"/>
          </a:ln>
        </p:spPr>
      </p:pic>
    </p:spTree>
    <p:extLst>
      <p:ext uri="{BB962C8B-B14F-4D97-AF65-F5344CB8AC3E}">
        <p14:creationId xmlns:p14="http://schemas.microsoft.com/office/powerpoint/2010/main" val="2962946319"/>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Bandwidth Inefficiency in Existing DRAM Cache Designs"/>
          <p:cNvSpPr txBox="1"/>
          <p:nvPr/>
        </p:nvSpPr>
        <p:spPr>
          <a:xfrm>
            <a:off x="24630" y="-1284943"/>
            <a:ext cx="24456692"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Bandwidth Inefficiency in Existing DRAM Cache Designs</a:t>
            </a:r>
          </a:p>
        </p:txBody>
      </p:sp>
      <p:graphicFrame>
        <p:nvGraphicFramePr>
          <p:cNvPr id="163" name="2D Stacked Column Chart"/>
          <p:cNvGraphicFramePr/>
          <p:nvPr/>
        </p:nvGraphicFramePr>
        <p:xfrm>
          <a:off x="11452502" y="3140450"/>
          <a:ext cx="12015515" cy="8655713"/>
        </p:xfrm>
        <a:graphic>
          <a:graphicData uri="http://schemas.openxmlformats.org/drawingml/2006/chart">
            <c:chart xmlns:c="http://schemas.openxmlformats.org/drawingml/2006/chart" xmlns:r="http://schemas.openxmlformats.org/officeDocument/2006/relationships" r:id="rId3"/>
          </a:graphicData>
        </a:graphic>
      </p:graphicFrame>
      <p:sp>
        <p:nvSpPr>
          <p:cNvPr id="164" name="DRAM Cache Traffic Breakdown"/>
          <p:cNvSpPr txBox="1"/>
          <p:nvPr/>
        </p:nvSpPr>
        <p:spPr>
          <a:xfrm>
            <a:off x="14178688" y="12045238"/>
            <a:ext cx="7938644"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r>
              <a:t>DRAM Cache Traffic Breakdown</a:t>
            </a:r>
          </a:p>
        </p:txBody>
      </p:sp>
      <p:sp>
        <p:nvSpPr>
          <p:cNvPr id="165" name="Slide Number"/>
          <p:cNvSpPr txBox="1">
            <a:spLocks noGrp="1"/>
          </p:cNvSpPr>
          <p:nvPr>
            <p:ph type="sldNum" sz="quarter" idx="2"/>
          </p:nvPr>
        </p:nvSpPr>
        <p:spPr>
          <a:xfrm>
            <a:off x="11996470" y="13073062"/>
            <a:ext cx="381535" cy="6263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
        <p:nvSpPr>
          <p:cNvPr id="166" name="Drawback 1: Metadata traffic (e.g., tags, LRU bits, frequency counters, etc.)"/>
          <p:cNvSpPr txBox="1">
            <a:spLocks noGrp="1"/>
          </p:cNvSpPr>
          <p:nvPr>
            <p:ph type="body" sz="half" idx="1"/>
          </p:nvPr>
        </p:nvSpPr>
        <p:spPr>
          <a:xfrm>
            <a:off x="533410" y="3078653"/>
            <a:ext cx="10861954" cy="8720632"/>
          </a:xfrm>
          <a:prstGeom prst="rect">
            <a:avLst/>
          </a:prstGeom>
        </p:spPr>
        <p:txBody>
          <a:bodyPr anchor="t"/>
          <a:lstStyle/>
          <a:p>
            <a:pPr marL="611187" indent="-611187">
              <a:spcBef>
                <a:spcPts val="2000"/>
              </a:spcBef>
              <a:defRPr sz="5200"/>
            </a:pPr>
            <a:r>
              <a:rPr b="1">
                <a:solidFill>
                  <a:schemeClr val="accent5">
                    <a:lumOff val="-29866"/>
                  </a:schemeClr>
                </a:solidFill>
              </a:rPr>
              <a:t>Drawback 1</a:t>
            </a:r>
            <a:r>
              <a:rPr>
                <a:solidFill>
                  <a:schemeClr val="accent5">
                    <a:lumOff val="-29866"/>
                  </a:schemeClr>
                </a:solidFill>
              </a:rPr>
              <a:t>:</a:t>
            </a:r>
            <a:r>
              <a:t> Metadata traffic (e.g., tags, LRU bits, frequency counters, etc.)</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
        <p:nvSpPr>
          <p:cNvPr id="796" name="In-Package DRAM Traffic Breakdown"/>
          <p:cNvSpPr txBox="1"/>
          <p:nvPr/>
        </p:nvSpPr>
        <p:spPr>
          <a:xfrm>
            <a:off x="1417948" y="-411196"/>
            <a:ext cx="21548104" cy="38291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defTabSz="457200">
              <a:spcBef>
                <a:spcPts val="1200"/>
              </a:spcBef>
              <a:defRPr sz="7200" b="0">
                <a:latin typeface="+mn-lt"/>
                <a:ea typeface="+mn-ea"/>
                <a:cs typeface="+mn-cs"/>
                <a:sym typeface="Helvetica Neue Medium"/>
              </a:defRPr>
            </a:lvl1pPr>
          </a:lstStyle>
          <a:p>
            <a:r>
              <a:t>In-Package DRAM Traffic Breakdown</a:t>
            </a:r>
          </a:p>
        </p:txBody>
      </p:sp>
      <p:pic>
        <p:nvPicPr>
          <p:cNvPr id="797" name="Image" descr="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77963" y="4143246"/>
            <a:ext cx="24253702" cy="5404249"/>
          </a:xfrm>
          <a:prstGeom prst="rect">
            <a:avLst/>
          </a:prstGeom>
          <a:ln w="12700">
            <a:miter lim="400000"/>
          </a:ln>
        </p:spPr>
      </p:pic>
    </p:spTree>
    <p:extLst>
      <p:ext uri="{BB962C8B-B14F-4D97-AF65-F5344CB8AC3E}">
        <p14:creationId xmlns:p14="http://schemas.microsoft.com/office/powerpoint/2010/main" val="2051165705"/>
      </p:ext>
    </p:extLst>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
        <p:nvSpPr>
          <p:cNvPr id="800" name="Off-Package DRAM Traffic"/>
          <p:cNvSpPr txBox="1"/>
          <p:nvPr/>
        </p:nvSpPr>
        <p:spPr>
          <a:xfrm>
            <a:off x="1417948" y="-411196"/>
            <a:ext cx="21548104" cy="38291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defTabSz="457200">
              <a:spcBef>
                <a:spcPts val="1200"/>
              </a:spcBef>
              <a:defRPr sz="7200" b="0">
                <a:latin typeface="+mn-lt"/>
                <a:ea typeface="+mn-ea"/>
                <a:cs typeface="+mn-cs"/>
                <a:sym typeface="Helvetica Neue Medium"/>
              </a:defRPr>
            </a:lvl1pPr>
          </a:lstStyle>
          <a:p>
            <a:r>
              <a:t>Off-Package DRAM Traffic</a:t>
            </a:r>
          </a:p>
        </p:txBody>
      </p:sp>
      <p:pic>
        <p:nvPicPr>
          <p:cNvPr id="801" name="Image" descr="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14300" y="4430681"/>
            <a:ext cx="24155407" cy="5558422"/>
          </a:xfrm>
          <a:prstGeom prst="rect">
            <a:avLst/>
          </a:prstGeom>
          <a:ln w="12700">
            <a:miter lim="400000"/>
          </a:ln>
        </p:spPr>
      </p:pic>
    </p:spTree>
    <p:extLst>
      <p:ext uri="{BB962C8B-B14F-4D97-AF65-F5344CB8AC3E}">
        <p14:creationId xmlns:p14="http://schemas.microsoft.com/office/powerpoint/2010/main" val="3728358221"/>
      </p:ext>
    </p:extLst>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
        <p:nvSpPr>
          <p:cNvPr id="804" name="Sensitivity to Page Table Update Cost"/>
          <p:cNvSpPr txBox="1"/>
          <p:nvPr/>
        </p:nvSpPr>
        <p:spPr>
          <a:xfrm>
            <a:off x="1417948" y="-411196"/>
            <a:ext cx="21548104" cy="38291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defTabSz="457200">
              <a:spcBef>
                <a:spcPts val="1200"/>
              </a:spcBef>
              <a:defRPr sz="7200" b="0">
                <a:latin typeface="+mn-lt"/>
                <a:ea typeface="+mn-ea"/>
                <a:cs typeface="+mn-cs"/>
                <a:sym typeface="Helvetica Neue Medium"/>
              </a:defRPr>
            </a:lvl1pPr>
          </a:lstStyle>
          <a:p>
            <a:r>
              <a:t>Sensitivity to Page Table Update Cost</a:t>
            </a:r>
          </a:p>
        </p:txBody>
      </p:sp>
      <p:pic>
        <p:nvPicPr>
          <p:cNvPr id="805" name="Image" descr="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743920" y="4310260"/>
            <a:ext cx="16896084" cy="5095452"/>
          </a:xfrm>
          <a:prstGeom prst="rect">
            <a:avLst/>
          </a:prstGeom>
          <a:ln w="12700">
            <a:miter lim="400000"/>
          </a:ln>
        </p:spPr>
      </p:pic>
    </p:spTree>
    <p:extLst>
      <p:ext uri="{BB962C8B-B14F-4D97-AF65-F5344CB8AC3E}">
        <p14:creationId xmlns:p14="http://schemas.microsoft.com/office/powerpoint/2010/main" val="1922347319"/>
      </p:ext>
    </p:extLst>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33</a:t>
            </a:fld>
            <a:endParaRPr/>
          </a:p>
        </p:txBody>
      </p:sp>
      <p:sp>
        <p:nvSpPr>
          <p:cNvPr id="808" name="Sensitivity to DRAM Cache Latency and Bandwidth"/>
          <p:cNvSpPr txBox="1"/>
          <p:nvPr/>
        </p:nvSpPr>
        <p:spPr>
          <a:xfrm>
            <a:off x="808348" y="-1072038"/>
            <a:ext cx="22744549" cy="38291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defTabSz="457200">
              <a:spcBef>
                <a:spcPts val="1200"/>
              </a:spcBef>
              <a:defRPr sz="7200" b="0">
                <a:latin typeface="+mn-lt"/>
                <a:ea typeface="+mn-ea"/>
                <a:cs typeface="+mn-cs"/>
                <a:sym typeface="Helvetica Neue Medium"/>
              </a:defRPr>
            </a:lvl1pPr>
          </a:lstStyle>
          <a:p>
            <a:r>
              <a:t>Sensitivity to DRAM Cache Latency and Bandwidth</a:t>
            </a:r>
          </a:p>
        </p:txBody>
      </p:sp>
      <p:pic>
        <p:nvPicPr>
          <p:cNvPr id="809" name="Image" descr="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97015" y="3049602"/>
            <a:ext cx="14989970" cy="9731037"/>
          </a:xfrm>
          <a:prstGeom prst="rect">
            <a:avLst/>
          </a:prstGeom>
          <a:ln w="12700">
            <a:miter lim="400000"/>
          </a:ln>
        </p:spPr>
      </p:pic>
    </p:spTree>
    <p:extLst>
      <p:ext uri="{BB962C8B-B14F-4D97-AF65-F5344CB8AC3E}">
        <p14:creationId xmlns:p14="http://schemas.microsoft.com/office/powerpoint/2010/main" val="37612870"/>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Drawback 1: Metadata traffic (e.g., tags, LRU bits, frequency counters, etc.)…"/>
          <p:cNvSpPr txBox="1">
            <a:spLocks noGrp="1"/>
          </p:cNvSpPr>
          <p:nvPr>
            <p:ph type="body" sz="half" idx="1"/>
          </p:nvPr>
        </p:nvSpPr>
        <p:spPr>
          <a:xfrm>
            <a:off x="533410" y="3078653"/>
            <a:ext cx="10861954" cy="8720632"/>
          </a:xfrm>
          <a:prstGeom prst="rect">
            <a:avLst/>
          </a:prstGeom>
        </p:spPr>
        <p:txBody>
          <a:bodyPr anchor="t"/>
          <a:lstStyle/>
          <a:p>
            <a:pPr marL="611187" indent="-611187">
              <a:spcBef>
                <a:spcPts val="2000"/>
              </a:spcBef>
              <a:defRPr sz="5200"/>
            </a:pPr>
            <a:r>
              <a:rPr b="1">
                <a:solidFill>
                  <a:schemeClr val="accent5">
                    <a:lumOff val="-29866"/>
                  </a:schemeClr>
                </a:solidFill>
              </a:rPr>
              <a:t>Drawback 1</a:t>
            </a:r>
            <a:r>
              <a:rPr>
                <a:solidFill>
                  <a:schemeClr val="accent5">
                    <a:lumOff val="-29866"/>
                  </a:schemeClr>
                </a:solidFill>
              </a:rPr>
              <a:t>:</a:t>
            </a:r>
            <a:r>
              <a:t> Metadata traffic (e.g., tags, LRU bits, frequency counters, etc.)</a:t>
            </a:r>
          </a:p>
          <a:p>
            <a:pPr marL="611187" indent="-611187">
              <a:spcBef>
                <a:spcPts val="4000"/>
              </a:spcBef>
              <a:defRPr sz="5200"/>
            </a:pPr>
            <a:r>
              <a:rPr b="1">
                <a:solidFill>
                  <a:schemeClr val="accent5">
                    <a:lumOff val="-29866"/>
                  </a:schemeClr>
                </a:solidFill>
              </a:rPr>
              <a:t>Drawback 2</a:t>
            </a:r>
            <a:r>
              <a:rPr>
                <a:solidFill>
                  <a:schemeClr val="accent5">
                    <a:lumOff val="-29866"/>
                  </a:schemeClr>
                </a:solidFill>
              </a:rPr>
              <a:t>:</a:t>
            </a:r>
            <a:r>
              <a:t> Cache replacement traffic</a:t>
            </a:r>
          </a:p>
          <a:p>
            <a:pPr lvl="1">
              <a:spcBef>
                <a:spcPts val="1000"/>
              </a:spcBef>
              <a:buChar char="-"/>
              <a:defRPr sz="5200"/>
            </a:pPr>
            <a:r>
              <a:t>Especially for coarse-granularity (e.g., page-granularity) DRAM cache designs</a:t>
            </a:r>
          </a:p>
        </p:txBody>
      </p:sp>
      <p:sp>
        <p:nvSpPr>
          <p:cNvPr id="171" name="Bandwidth Inefficiency in Existing DRAM Cache Designs"/>
          <p:cNvSpPr txBox="1"/>
          <p:nvPr/>
        </p:nvSpPr>
        <p:spPr>
          <a:xfrm>
            <a:off x="24630" y="-1284943"/>
            <a:ext cx="24456692"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Bandwidth Inefficiency in Existing DRAM Cache Designs</a:t>
            </a:r>
          </a:p>
        </p:txBody>
      </p:sp>
      <p:graphicFrame>
        <p:nvGraphicFramePr>
          <p:cNvPr id="172" name="2D Stacked Column Chart"/>
          <p:cNvGraphicFramePr/>
          <p:nvPr/>
        </p:nvGraphicFramePr>
        <p:xfrm>
          <a:off x="11452502" y="3140450"/>
          <a:ext cx="12015515" cy="8655713"/>
        </p:xfrm>
        <a:graphic>
          <a:graphicData uri="http://schemas.openxmlformats.org/drawingml/2006/chart">
            <c:chart xmlns:c="http://schemas.openxmlformats.org/drawingml/2006/chart" xmlns:r="http://schemas.openxmlformats.org/officeDocument/2006/relationships" r:id="rId3"/>
          </a:graphicData>
        </a:graphic>
      </p:graphicFrame>
      <p:sp>
        <p:nvSpPr>
          <p:cNvPr id="173" name="Slide Number"/>
          <p:cNvSpPr txBox="1">
            <a:spLocks noGrp="1"/>
          </p:cNvSpPr>
          <p:nvPr>
            <p:ph type="sldNum" sz="quarter" idx="2"/>
          </p:nvPr>
        </p:nvSpPr>
        <p:spPr>
          <a:xfrm>
            <a:off x="11996470" y="13073062"/>
            <a:ext cx="381535" cy="6263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174" name="DRAM Cache Traffic Breakdown"/>
          <p:cNvSpPr txBox="1"/>
          <p:nvPr/>
        </p:nvSpPr>
        <p:spPr>
          <a:xfrm>
            <a:off x="14178688" y="12045238"/>
            <a:ext cx="7938644"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r>
              <a:t>DRAM Cache Traffic Breakdown</a:t>
            </a:r>
          </a:p>
        </p:txBody>
      </p:sp>
      <p:sp>
        <p:nvSpPr>
          <p:cNvPr id="175" name="Coarse-Granularity"/>
          <p:cNvSpPr txBox="1"/>
          <p:nvPr/>
        </p:nvSpPr>
        <p:spPr>
          <a:xfrm>
            <a:off x="15247730" y="3999641"/>
            <a:ext cx="4773804"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1">
                    <a:hueOff val="114395"/>
                    <a:lumOff val="-24975"/>
                  </a:schemeClr>
                </a:solidFill>
              </a:defRPr>
            </a:lvl1pPr>
          </a:lstStyle>
          <a:p>
            <a:r>
              <a:t>Coarse-Granularity</a:t>
            </a:r>
          </a:p>
        </p:txBody>
      </p:sp>
      <p:sp>
        <p:nvSpPr>
          <p:cNvPr id="176" name="Line"/>
          <p:cNvSpPr/>
          <p:nvPr/>
        </p:nvSpPr>
        <p:spPr>
          <a:xfrm flipH="1">
            <a:off x="14351460" y="4451166"/>
            <a:ext cx="821742" cy="205860"/>
          </a:xfrm>
          <a:prstGeom prst="line">
            <a:avLst/>
          </a:prstGeom>
          <a:ln w="50800">
            <a:solidFill>
              <a:schemeClr val="accent1">
                <a:hueOff val="114395"/>
                <a:lumOff val="-24975"/>
              </a:schemeClr>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7" name="Line"/>
          <p:cNvSpPr/>
          <p:nvPr/>
        </p:nvSpPr>
        <p:spPr>
          <a:xfrm>
            <a:off x="19549859" y="4696164"/>
            <a:ext cx="2304132" cy="2244601"/>
          </a:xfrm>
          <a:prstGeom prst="line">
            <a:avLst/>
          </a:prstGeom>
          <a:ln w="50800">
            <a:solidFill>
              <a:schemeClr val="accent1">
                <a:hueOff val="114395"/>
                <a:lumOff val="-24975"/>
              </a:schemeClr>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8" name="Fine-Granularity"/>
          <p:cNvSpPr txBox="1"/>
          <p:nvPr/>
        </p:nvSpPr>
        <p:spPr>
          <a:xfrm>
            <a:off x="15454762" y="4825549"/>
            <a:ext cx="4058540"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solidFill>
                  <a:schemeClr val="accent5">
                    <a:lumOff val="-29866"/>
                  </a:schemeClr>
                </a:solidFill>
              </a:defRPr>
            </a:lvl1pPr>
          </a:lstStyle>
          <a:p>
            <a:r>
              <a:rPr dirty="0"/>
              <a:t>Fine-Granularity</a:t>
            </a:r>
          </a:p>
        </p:txBody>
      </p:sp>
      <p:sp>
        <p:nvSpPr>
          <p:cNvPr id="179" name="Line"/>
          <p:cNvSpPr/>
          <p:nvPr/>
        </p:nvSpPr>
        <p:spPr>
          <a:xfrm flipH="1">
            <a:off x="16651358" y="5501257"/>
            <a:ext cx="295195" cy="840005"/>
          </a:xfrm>
          <a:prstGeom prst="line">
            <a:avLst/>
          </a:prstGeom>
          <a:ln w="50800">
            <a:solidFill>
              <a:schemeClr val="accent5">
                <a:lumOff val="-29866"/>
              </a:schemeClr>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80" name="Line"/>
          <p:cNvSpPr/>
          <p:nvPr/>
        </p:nvSpPr>
        <p:spPr>
          <a:xfrm>
            <a:off x="18766760" y="5575989"/>
            <a:ext cx="426086" cy="1565482"/>
          </a:xfrm>
          <a:prstGeom prst="line">
            <a:avLst/>
          </a:prstGeom>
          <a:ln w="50800">
            <a:solidFill>
              <a:schemeClr val="accent5">
                <a:lumOff val="-29866"/>
              </a:schemeClr>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Idea 1: Page-table-based contents tracking with efficient translation lookaside buffer (TLB) coherence…"/>
          <p:cNvSpPr txBox="1">
            <a:spLocks noGrp="1"/>
          </p:cNvSpPr>
          <p:nvPr>
            <p:ph type="body" sz="half" idx="1"/>
          </p:nvPr>
        </p:nvSpPr>
        <p:spPr>
          <a:xfrm>
            <a:off x="400149" y="3059292"/>
            <a:ext cx="10877041" cy="10178855"/>
          </a:xfrm>
          <a:prstGeom prst="rect">
            <a:avLst/>
          </a:prstGeom>
        </p:spPr>
        <p:txBody>
          <a:bodyPr anchor="t"/>
          <a:lstStyle/>
          <a:p>
            <a:pPr marL="611187" indent="-611187" defTabSz="12700">
              <a:spcBef>
                <a:spcPts val="2000"/>
              </a:spcBef>
              <a:defRPr sz="5200">
                <a:solidFill>
                  <a:schemeClr val="accent3">
                    <a:hueOff val="914337"/>
                    <a:satOff val="31515"/>
                    <a:lumOff val="-30790"/>
                  </a:schemeClr>
                </a:solidFill>
              </a:defRPr>
            </a:pPr>
            <a:r>
              <a:rPr b="1"/>
              <a:t>Idea 1</a:t>
            </a:r>
            <a:r>
              <a:t>: Page-table-based contents tracking with efficient translation lookaside buffer (TLB) coherence</a:t>
            </a:r>
          </a:p>
          <a:p>
            <a:pPr lvl="1" defTabSz="12700">
              <a:spcBef>
                <a:spcPts val="2000"/>
              </a:spcBef>
              <a:buChar char="-"/>
            </a:pPr>
            <a:r>
              <a:t>Track contents of DRAM cache using page tables and TLBs</a:t>
            </a:r>
          </a:p>
          <a:p>
            <a:pPr lvl="1" defTabSz="12700">
              <a:spcBef>
                <a:spcPts val="2000"/>
              </a:spcBef>
              <a:buChar char="-"/>
            </a:pPr>
            <a:r>
              <a:t>Lightweight TLB coherence mechanism</a:t>
            </a:r>
          </a:p>
        </p:txBody>
      </p:sp>
      <p:sp>
        <p:nvSpPr>
          <p:cNvPr id="185" name="Banshee Improves DRAM Bandwidth Efficiency"/>
          <p:cNvSpPr txBox="1"/>
          <p:nvPr/>
        </p:nvSpPr>
        <p:spPr>
          <a:xfrm>
            <a:off x="1417948" y="-13357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Banshee Improves DRAM Bandwidth Efficiency</a:t>
            </a:r>
          </a:p>
        </p:txBody>
      </p:sp>
      <p:graphicFrame>
        <p:nvGraphicFramePr>
          <p:cNvPr id="186" name="2D Stacked Column Chart"/>
          <p:cNvGraphicFramePr/>
          <p:nvPr/>
        </p:nvGraphicFramePr>
        <p:xfrm>
          <a:off x="11452502" y="3140450"/>
          <a:ext cx="12015515" cy="8655713"/>
        </p:xfrm>
        <a:graphic>
          <a:graphicData uri="http://schemas.openxmlformats.org/drawingml/2006/chart">
            <c:chart xmlns:c="http://schemas.openxmlformats.org/drawingml/2006/chart" xmlns:r="http://schemas.openxmlformats.org/officeDocument/2006/relationships" r:id="rId3"/>
          </a:graphicData>
        </a:graphic>
      </p:graphicFrame>
      <p:sp>
        <p:nvSpPr>
          <p:cNvPr id="187" name="Slide Number"/>
          <p:cNvSpPr txBox="1">
            <a:spLocks noGrp="1"/>
          </p:cNvSpPr>
          <p:nvPr>
            <p:ph type="sldNum" sz="quarter" idx="2"/>
          </p:nvPr>
        </p:nvSpPr>
        <p:spPr>
          <a:xfrm>
            <a:off x="11996470" y="13073062"/>
            <a:ext cx="381535" cy="6263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
        <p:nvSpPr>
          <p:cNvPr id="188" name="DRAM Cache Traffic Breakdown"/>
          <p:cNvSpPr txBox="1"/>
          <p:nvPr/>
        </p:nvSpPr>
        <p:spPr>
          <a:xfrm>
            <a:off x="14178688" y="12045238"/>
            <a:ext cx="7938644"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r>
              <a:t>DRAM Cache Traffic Breakdown</a:t>
            </a:r>
          </a:p>
        </p:txBody>
      </p:sp>
      <p:sp>
        <p:nvSpPr>
          <p:cNvPr id="189" name="This paper"/>
          <p:cNvSpPr txBox="1"/>
          <p:nvPr/>
        </p:nvSpPr>
        <p:spPr>
          <a:xfrm>
            <a:off x="21009597" y="6468606"/>
            <a:ext cx="2202206"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r>
              <a:t>This paper</a:t>
            </a:r>
          </a:p>
        </p:txBody>
      </p:sp>
      <p:sp>
        <p:nvSpPr>
          <p:cNvPr id="190" name="Line"/>
          <p:cNvSpPr/>
          <p:nvPr/>
        </p:nvSpPr>
        <p:spPr>
          <a:xfrm>
            <a:off x="22110699" y="7061998"/>
            <a:ext cx="1" cy="1097915"/>
          </a:xfrm>
          <a:prstGeom prst="line">
            <a:avLst/>
          </a:prstGeom>
          <a:ln w="63500">
            <a:solidFill>
              <a:srgbClr val="000000"/>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Idea 1: Page-table-based contents tracking with efficient translation lookaside buffer (TLB) coherence…"/>
          <p:cNvSpPr txBox="1">
            <a:spLocks noGrp="1"/>
          </p:cNvSpPr>
          <p:nvPr>
            <p:ph type="body" sz="half" idx="1"/>
          </p:nvPr>
        </p:nvSpPr>
        <p:spPr>
          <a:xfrm>
            <a:off x="400149" y="3059292"/>
            <a:ext cx="10877041" cy="10178855"/>
          </a:xfrm>
          <a:prstGeom prst="rect">
            <a:avLst/>
          </a:prstGeom>
        </p:spPr>
        <p:txBody>
          <a:bodyPr anchor="t"/>
          <a:lstStyle/>
          <a:p>
            <a:pPr marL="611187" indent="-611187" defTabSz="12700">
              <a:spcBef>
                <a:spcPts val="2000"/>
              </a:spcBef>
              <a:defRPr sz="5200">
                <a:solidFill>
                  <a:schemeClr val="accent3">
                    <a:hueOff val="914337"/>
                    <a:satOff val="31515"/>
                    <a:lumOff val="-30790"/>
                  </a:schemeClr>
                </a:solidFill>
              </a:defRPr>
            </a:pPr>
            <a:r>
              <a:rPr b="1"/>
              <a:t>Idea 1</a:t>
            </a:r>
            <a:r>
              <a:t>: Page-table-based contents tracking with efficient translation lookaside buffer (TLB) coherence</a:t>
            </a:r>
          </a:p>
          <a:p>
            <a:pPr marL="611187" indent="-611187" defTabSz="12700">
              <a:spcBef>
                <a:spcPts val="2000"/>
              </a:spcBef>
              <a:defRPr sz="5200"/>
            </a:pPr>
            <a:r>
              <a:rPr b="1">
                <a:solidFill>
                  <a:schemeClr val="accent3">
                    <a:hueOff val="914337"/>
                    <a:satOff val="31515"/>
                    <a:lumOff val="-30790"/>
                  </a:schemeClr>
                </a:solidFill>
              </a:rPr>
              <a:t>Idea 2</a:t>
            </a:r>
            <a:r>
              <a:rPr>
                <a:solidFill>
                  <a:schemeClr val="accent3">
                    <a:hueOff val="914337"/>
                    <a:satOff val="31515"/>
                    <a:lumOff val="-30790"/>
                  </a:schemeClr>
                </a:solidFill>
              </a:rPr>
              <a:t>:</a:t>
            </a:r>
            <a:r>
              <a:t> </a:t>
            </a:r>
            <a:r>
              <a:rPr>
                <a:solidFill>
                  <a:schemeClr val="accent3">
                    <a:hueOff val="914337"/>
                    <a:satOff val="31515"/>
                    <a:lumOff val="-30790"/>
                  </a:schemeClr>
                </a:solidFill>
              </a:rPr>
              <a:t>Bandwidth-aware frequency-based replacement (FBR) policy</a:t>
            </a:r>
          </a:p>
          <a:p>
            <a:pPr lvl="1" defTabSz="12700">
              <a:spcBef>
                <a:spcPts val="2000"/>
              </a:spcBef>
              <a:buChar char="-"/>
            </a:pPr>
            <a:r>
              <a:rPr b="1"/>
              <a:t>Replacement traffic reduction:</a:t>
            </a:r>
            <a:r>
              <a:t> Limit the rate of DRAM cache replacement</a:t>
            </a:r>
          </a:p>
          <a:p>
            <a:pPr lvl="1" defTabSz="12700">
              <a:spcBef>
                <a:spcPts val="2000"/>
              </a:spcBef>
              <a:buChar char="-"/>
            </a:pPr>
            <a:r>
              <a:rPr b="1"/>
              <a:t>Metadata traffic reduction:</a:t>
            </a:r>
            <a:r>
              <a:t> Access metadata for a sampled fraction of memory accesses</a:t>
            </a:r>
          </a:p>
        </p:txBody>
      </p:sp>
      <p:sp>
        <p:nvSpPr>
          <p:cNvPr id="195" name="Banshee Improves DRAM Bandwidth Efficiency"/>
          <p:cNvSpPr txBox="1"/>
          <p:nvPr/>
        </p:nvSpPr>
        <p:spPr>
          <a:xfrm>
            <a:off x="1417948" y="-13357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Banshee Improves DRAM Bandwidth Efficiency</a:t>
            </a:r>
          </a:p>
        </p:txBody>
      </p:sp>
      <p:graphicFrame>
        <p:nvGraphicFramePr>
          <p:cNvPr id="196" name="2D Stacked Column Chart"/>
          <p:cNvGraphicFramePr/>
          <p:nvPr/>
        </p:nvGraphicFramePr>
        <p:xfrm>
          <a:off x="11452502" y="3140450"/>
          <a:ext cx="12015515" cy="8655713"/>
        </p:xfrm>
        <a:graphic>
          <a:graphicData uri="http://schemas.openxmlformats.org/drawingml/2006/chart">
            <c:chart xmlns:c="http://schemas.openxmlformats.org/drawingml/2006/chart" xmlns:r="http://schemas.openxmlformats.org/officeDocument/2006/relationships" r:id="rId3"/>
          </a:graphicData>
        </a:graphic>
      </p:graphicFrame>
      <p:sp>
        <p:nvSpPr>
          <p:cNvPr id="197" name="Slide Number"/>
          <p:cNvSpPr txBox="1">
            <a:spLocks noGrp="1"/>
          </p:cNvSpPr>
          <p:nvPr>
            <p:ph type="sldNum" sz="quarter" idx="2"/>
          </p:nvPr>
        </p:nvSpPr>
        <p:spPr>
          <a:xfrm>
            <a:off x="11996470" y="13073062"/>
            <a:ext cx="381535" cy="6263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198" name="DRAM Cache Traffic Breakdown"/>
          <p:cNvSpPr txBox="1"/>
          <p:nvPr/>
        </p:nvSpPr>
        <p:spPr>
          <a:xfrm>
            <a:off x="14178688" y="12045238"/>
            <a:ext cx="7938644" cy="750440"/>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r>
              <a:t>DRAM Cache Traffic Breakdown</a:t>
            </a:r>
          </a:p>
        </p:txBody>
      </p:sp>
      <p:sp>
        <p:nvSpPr>
          <p:cNvPr id="199" name="This paper"/>
          <p:cNvSpPr txBox="1"/>
          <p:nvPr/>
        </p:nvSpPr>
        <p:spPr>
          <a:xfrm>
            <a:off x="21009597" y="6468606"/>
            <a:ext cx="2202206" cy="626388"/>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r>
              <a:t>This paper</a:t>
            </a:r>
          </a:p>
        </p:txBody>
      </p:sp>
      <p:sp>
        <p:nvSpPr>
          <p:cNvPr id="200" name="Line"/>
          <p:cNvSpPr/>
          <p:nvPr/>
        </p:nvSpPr>
        <p:spPr>
          <a:xfrm>
            <a:off x="22110699" y="7061998"/>
            <a:ext cx="1" cy="1097915"/>
          </a:xfrm>
          <a:prstGeom prst="line">
            <a:avLst/>
          </a:prstGeom>
          <a:ln w="63500">
            <a:solidFill>
              <a:srgbClr val="000000"/>
            </a:solidFill>
            <a:miter lim="400000"/>
            <a:tailEnd type="triangle"/>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p:cNvSpPr/>
          <p:nvPr/>
        </p:nvSpPr>
        <p:spPr>
          <a:xfrm>
            <a:off x="15869142" y="4891933"/>
            <a:ext cx="8078645" cy="2186904"/>
          </a:xfrm>
          <a:prstGeom prst="rect">
            <a:avLst/>
          </a:prstGeom>
          <a:gradFill>
            <a:gsLst>
              <a:gs pos="0">
                <a:srgbClr val="E7FDFA"/>
              </a:gs>
              <a:gs pos="100000">
                <a:schemeClr val="accent2">
                  <a:hueOff val="-85259"/>
                  <a:satOff val="14347"/>
                  <a:lumOff val="22373"/>
                </a:schemeClr>
              </a:gs>
            </a:gsLst>
            <a:lin ang="5400000"/>
          </a:gradFill>
          <a:ln w="38100">
            <a:solidFill>
              <a:srgbClr val="000000"/>
            </a:solidFill>
            <a:miter lim="400000"/>
          </a:ln>
        </p:spPr>
        <p:txBody>
          <a:bodyPr lIns="71437" tIns="71437" rIns="71437" bIns="71437" anchor="ctr"/>
          <a:lstStyle/>
          <a:p>
            <a:pPr>
              <a:defRPr sz="3900" b="0">
                <a:latin typeface="+mn-lt"/>
                <a:ea typeface="+mn-ea"/>
                <a:cs typeface="+mn-cs"/>
                <a:sym typeface="Helvetica Neue Medium"/>
              </a:defRPr>
            </a:pPr>
            <a:endParaRPr/>
          </a:p>
        </p:txBody>
      </p:sp>
      <p:sp>
        <p:nvSpPr>
          <p:cNvPr id="205" name="Track DRAM cache contents using the the virtual memory mechanism…"/>
          <p:cNvSpPr txBox="1">
            <a:spLocks noGrp="1"/>
          </p:cNvSpPr>
          <p:nvPr>
            <p:ph type="body" sz="half" idx="1"/>
          </p:nvPr>
        </p:nvSpPr>
        <p:spPr>
          <a:xfrm>
            <a:off x="571830" y="3151761"/>
            <a:ext cx="9631927" cy="9703256"/>
          </a:xfrm>
          <a:prstGeom prst="rect">
            <a:avLst/>
          </a:prstGeom>
        </p:spPr>
        <p:txBody>
          <a:bodyPr anchor="t"/>
          <a:lstStyle/>
          <a:p>
            <a:pPr marL="611187" indent="-611187" defTabSz="12700">
              <a:spcBef>
                <a:spcPts val="2000"/>
              </a:spcBef>
              <a:defRPr sz="5200"/>
            </a:pPr>
            <a:r>
              <a:t>Track DRAM cache contents using the the virtual memory mechanism</a:t>
            </a:r>
          </a:p>
          <a:p>
            <a:pPr marL="611187" indent="-611187" defTabSz="12700">
              <a:spcBef>
                <a:spcPts val="2000"/>
              </a:spcBef>
              <a:defRPr sz="5200" b="1">
                <a:solidFill>
                  <a:schemeClr val="accent3">
                    <a:hueOff val="914337"/>
                    <a:satOff val="31515"/>
                    <a:lumOff val="-30790"/>
                  </a:schemeClr>
                </a:solidFill>
              </a:defRPr>
            </a:pPr>
            <a:r>
              <a:t>Advantage</a:t>
            </a:r>
          </a:p>
          <a:p>
            <a:pPr lvl="1" defTabSz="12700">
              <a:spcBef>
                <a:spcPts val="1000"/>
              </a:spcBef>
              <a:buChar char="-"/>
            </a:pPr>
            <a:r>
              <a:t>Zero overhead for tag storage and lookup</a:t>
            </a:r>
          </a:p>
          <a:p>
            <a:pPr marL="611187" indent="-611187" defTabSz="12700">
              <a:spcBef>
                <a:spcPts val="2000"/>
              </a:spcBef>
              <a:defRPr sz="5200" b="1">
                <a:solidFill>
                  <a:schemeClr val="accent5">
                    <a:lumOff val="-29866"/>
                  </a:schemeClr>
                </a:solidFill>
              </a:defRPr>
            </a:pPr>
            <a:r>
              <a:t>Disadvantage</a:t>
            </a:r>
          </a:p>
          <a:p>
            <a:pPr lvl="1" defTabSz="12700">
              <a:spcBef>
                <a:spcPts val="1000"/>
              </a:spcBef>
              <a:buChar char="-"/>
            </a:pPr>
            <a:r>
              <a:t>TLB coherence overhead</a:t>
            </a:r>
          </a:p>
          <a:p>
            <a:pPr lvl="1" defTabSz="12700">
              <a:spcBef>
                <a:spcPts val="1000"/>
              </a:spcBef>
              <a:buChar char="-"/>
            </a:pPr>
            <a:r>
              <a:t>Cache replacement overhead</a:t>
            </a:r>
          </a:p>
        </p:txBody>
      </p:sp>
      <p:sp>
        <p:nvSpPr>
          <p:cNvPr id="206" name="Translation Lookaside Buffer (TLB)"/>
          <p:cNvSpPr txBox="1"/>
          <p:nvPr/>
        </p:nvSpPr>
        <p:spPr>
          <a:xfrm>
            <a:off x="16247585" y="6402018"/>
            <a:ext cx="7667829"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u="sng"/>
            </a:lvl1pPr>
          </a:lstStyle>
          <a:p>
            <a:r>
              <a:t>Translation Lookaside Buffer (TLB)</a:t>
            </a:r>
          </a:p>
        </p:txBody>
      </p:sp>
      <p:sp>
        <p:nvSpPr>
          <p:cNvPr id="207" name="TLB Entry"/>
          <p:cNvSpPr txBox="1"/>
          <p:nvPr/>
        </p:nvSpPr>
        <p:spPr>
          <a:xfrm>
            <a:off x="16335079" y="4937136"/>
            <a:ext cx="2298473"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a:lvl1pPr>
          </a:lstStyle>
          <a:p>
            <a:r>
              <a:t>TLB Entry</a:t>
            </a:r>
          </a:p>
        </p:txBody>
      </p:sp>
      <p:grpSp>
        <p:nvGrpSpPr>
          <p:cNvPr id="210" name="Group"/>
          <p:cNvGrpSpPr/>
          <p:nvPr/>
        </p:nvGrpSpPr>
        <p:grpSpPr>
          <a:xfrm>
            <a:off x="20617290" y="5579704"/>
            <a:ext cx="719223" cy="811362"/>
            <a:chOff x="0" y="0"/>
            <a:chExt cx="719221" cy="811360"/>
          </a:xfrm>
        </p:grpSpPr>
        <p:sp>
          <p:nvSpPr>
            <p:cNvPr id="208" name="Rectangle"/>
            <p:cNvSpPr/>
            <p:nvPr/>
          </p:nvSpPr>
          <p:spPr>
            <a:xfrm>
              <a:off x="-1" y="-1"/>
              <a:ext cx="719223" cy="811362"/>
            </a:xfrm>
            <a:prstGeom prst="rect">
              <a:avLst/>
            </a:prstGeom>
            <a:solidFill>
              <a:srgbClr val="FFFFFF"/>
            </a:solidFill>
            <a:ln w="381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209" name="…"/>
            <p:cNvSpPr txBox="1"/>
            <p:nvPr/>
          </p:nvSpPr>
          <p:spPr>
            <a:xfrm>
              <a:off x="56026" y="61473"/>
              <a:ext cx="591160" cy="688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4000"/>
              </a:lvl1pPr>
            </a:lstStyle>
            <a:p>
              <a:r>
                <a:t>…</a:t>
              </a:r>
            </a:p>
          </p:txBody>
        </p:sp>
      </p:grpSp>
      <p:sp>
        <p:nvSpPr>
          <p:cNvPr id="211" name="Rectangle"/>
          <p:cNvSpPr/>
          <p:nvPr/>
        </p:nvSpPr>
        <p:spPr>
          <a:xfrm>
            <a:off x="16820822" y="5579704"/>
            <a:ext cx="1834379" cy="811362"/>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12" name="VPN"/>
          <p:cNvSpPr txBox="1"/>
          <p:nvPr/>
        </p:nvSpPr>
        <p:spPr>
          <a:xfrm>
            <a:off x="16719150" y="5702004"/>
            <a:ext cx="2037724"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VPN </a:t>
            </a:r>
          </a:p>
        </p:txBody>
      </p:sp>
      <p:sp>
        <p:nvSpPr>
          <p:cNvPr id="213" name="Rectangle"/>
          <p:cNvSpPr/>
          <p:nvPr/>
        </p:nvSpPr>
        <p:spPr>
          <a:xfrm>
            <a:off x="18650886" y="5579704"/>
            <a:ext cx="1975325" cy="811362"/>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14" name="PPN"/>
          <p:cNvSpPr txBox="1"/>
          <p:nvPr/>
        </p:nvSpPr>
        <p:spPr>
          <a:xfrm>
            <a:off x="18619686" y="5702004"/>
            <a:ext cx="2037725"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PPN </a:t>
            </a:r>
          </a:p>
        </p:txBody>
      </p:sp>
      <p:sp>
        <p:nvSpPr>
          <p:cNvPr id="215" name="* assuming 4-way set associativity DRAM cache"/>
          <p:cNvSpPr txBox="1"/>
          <p:nvPr/>
        </p:nvSpPr>
        <p:spPr>
          <a:xfrm>
            <a:off x="14553380" y="12801919"/>
            <a:ext cx="9456040" cy="62638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r>
              <a:t>* assuming 4-way set associativity DRAM cache</a:t>
            </a:r>
          </a:p>
        </p:txBody>
      </p:sp>
      <p:sp>
        <p:nvSpPr>
          <p:cNvPr id="216" name="Core"/>
          <p:cNvSpPr/>
          <p:nvPr/>
        </p:nvSpPr>
        <p:spPr>
          <a:xfrm>
            <a:off x="16032438" y="3817090"/>
            <a:ext cx="1975325" cy="961427"/>
          </a:xfrm>
          <a:prstGeom prst="rect">
            <a:avLst/>
          </a:prstGeom>
          <a:gradFill>
            <a:gsLst>
              <a:gs pos="0">
                <a:srgbClr val="CEEDFF"/>
              </a:gs>
              <a:gs pos="100000">
                <a:schemeClr val="accent1">
                  <a:lumOff val="16847"/>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000" b="0">
                <a:latin typeface="+mn-lt"/>
                <a:ea typeface="+mn-ea"/>
                <a:cs typeface="+mn-cs"/>
                <a:sym typeface="Helvetica Neue Medium"/>
              </a:defRPr>
            </a:lvl1pPr>
          </a:lstStyle>
          <a:p>
            <a:r>
              <a:t>Core</a:t>
            </a:r>
          </a:p>
        </p:txBody>
      </p:sp>
      <p:sp>
        <p:nvSpPr>
          <p:cNvPr id="217" name="SRAM Cache Hierarchy"/>
          <p:cNvSpPr/>
          <p:nvPr/>
        </p:nvSpPr>
        <p:spPr>
          <a:xfrm>
            <a:off x="16030795" y="7223035"/>
            <a:ext cx="7272736" cy="811361"/>
          </a:xfrm>
          <a:prstGeom prst="rect">
            <a:avLst/>
          </a:prstGeom>
          <a:gradFill>
            <a:gsLst>
              <a:gs pos="0">
                <a:srgbClr val="EBFAE3"/>
              </a:gs>
              <a:gs pos="100000">
                <a:schemeClr val="accent3">
                  <a:hueOff val="-274225"/>
                  <a:satOff val="26768"/>
                  <a:lumOff val="11368"/>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4000" b="0">
                <a:latin typeface="+mn-lt"/>
                <a:ea typeface="+mn-ea"/>
                <a:cs typeface="+mn-cs"/>
                <a:sym typeface="Helvetica Neue Medium"/>
              </a:defRPr>
            </a:lvl1pPr>
          </a:lstStyle>
          <a:p>
            <a:r>
              <a:t>SRAM Cache Hierarchy</a:t>
            </a:r>
          </a:p>
        </p:txBody>
      </p:sp>
      <p:grpSp>
        <p:nvGrpSpPr>
          <p:cNvPr id="220" name="Group"/>
          <p:cNvGrpSpPr/>
          <p:nvPr/>
        </p:nvGrpSpPr>
        <p:grpSpPr>
          <a:xfrm>
            <a:off x="16031624" y="8134144"/>
            <a:ext cx="7291575" cy="3135194"/>
            <a:chOff x="0" y="0"/>
            <a:chExt cx="7291574" cy="3135193"/>
          </a:xfrm>
        </p:grpSpPr>
        <p:sp>
          <p:nvSpPr>
            <p:cNvPr id="218" name="Rectangle"/>
            <p:cNvSpPr/>
            <p:nvPr/>
          </p:nvSpPr>
          <p:spPr>
            <a:xfrm>
              <a:off x="-1" y="-1"/>
              <a:ext cx="7271078" cy="3095149"/>
            </a:xfrm>
            <a:prstGeom prst="rect">
              <a:avLst/>
            </a:prstGeom>
            <a:gradFill flip="none" rotWithShape="1">
              <a:gsLst>
                <a:gs pos="0">
                  <a:srgbClr val="FFFED3"/>
                </a:gs>
                <a:gs pos="100000">
                  <a:schemeClr val="accent4">
                    <a:hueOff val="366961"/>
                    <a:satOff val="4172"/>
                    <a:lumOff val="11129"/>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219" name="Memory Controller"/>
            <p:cNvSpPr txBox="1"/>
            <p:nvPr/>
          </p:nvSpPr>
          <p:spPr>
            <a:xfrm>
              <a:off x="2762541" y="2288126"/>
              <a:ext cx="4529034" cy="847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lnSpc>
                  <a:spcPct val="80000"/>
                </a:lnSpc>
                <a:defRPr sz="3600" u="sng"/>
              </a:lvl1pPr>
            </a:lstStyle>
            <a:p>
              <a:r>
                <a:t>Memory Controller</a:t>
              </a:r>
            </a:p>
          </p:txBody>
        </p:sp>
      </p:grpSp>
      <p:sp>
        <p:nvSpPr>
          <p:cNvPr id="221" name="Rectangle"/>
          <p:cNvSpPr/>
          <p:nvPr/>
        </p:nvSpPr>
        <p:spPr>
          <a:xfrm>
            <a:off x="16021755" y="11352507"/>
            <a:ext cx="3323954" cy="1105559"/>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4400" b="0">
                <a:latin typeface="+mn-lt"/>
                <a:ea typeface="+mn-ea"/>
                <a:cs typeface="+mn-cs"/>
                <a:sym typeface="Helvetica Neue Medium"/>
              </a:defRPr>
            </a:pPr>
            <a:endParaRPr/>
          </a:p>
        </p:txBody>
      </p:sp>
      <p:sp>
        <p:nvSpPr>
          <p:cNvPr id="222" name="In-Package…"/>
          <p:cNvSpPr txBox="1"/>
          <p:nvPr/>
        </p:nvSpPr>
        <p:spPr>
          <a:xfrm>
            <a:off x="16068034" y="11279673"/>
            <a:ext cx="3111120" cy="125122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latin typeface="+mn-lt"/>
                <a:ea typeface="+mn-ea"/>
                <a:cs typeface="+mn-cs"/>
                <a:sym typeface="Helvetica Neue Medium"/>
              </a:defRPr>
            </a:pPr>
            <a:r>
              <a:t>In-Package </a:t>
            </a:r>
          </a:p>
          <a:p>
            <a:pPr>
              <a:lnSpc>
                <a:spcPct val="80000"/>
              </a:lnSpc>
              <a:defRPr sz="4000" b="0">
                <a:latin typeface="+mn-lt"/>
                <a:ea typeface="+mn-ea"/>
                <a:cs typeface="+mn-cs"/>
                <a:sym typeface="Helvetica Neue Medium"/>
              </a:defRPr>
            </a:pPr>
            <a:r>
              <a:t>DRAM</a:t>
            </a:r>
          </a:p>
        </p:txBody>
      </p:sp>
      <p:grpSp>
        <p:nvGrpSpPr>
          <p:cNvPr id="225" name="Group"/>
          <p:cNvGrpSpPr/>
          <p:nvPr/>
        </p:nvGrpSpPr>
        <p:grpSpPr>
          <a:xfrm>
            <a:off x="19463790" y="11342843"/>
            <a:ext cx="3839497" cy="1353639"/>
            <a:chOff x="0" y="0"/>
            <a:chExt cx="3839496" cy="1353637"/>
          </a:xfrm>
        </p:grpSpPr>
        <p:sp>
          <p:nvSpPr>
            <p:cNvPr id="223" name="Rectangle"/>
            <p:cNvSpPr/>
            <p:nvPr/>
          </p:nvSpPr>
          <p:spPr>
            <a:xfrm>
              <a:off x="0" y="-1"/>
              <a:ext cx="3839497" cy="1353639"/>
            </a:xfrm>
            <a:prstGeom prst="rect">
              <a:avLst/>
            </a:prstGeom>
            <a:gradFill flip="none" rotWithShape="1">
              <a:gsLst>
                <a:gs pos="0">
                  <a:srgbClr val="FFE1B8"/>
                </a:gs>
                <a:gs pos="100000">
                  <a:schemeClr val="accent4">
                    <a:hueOff val="-1081314"/>
                    <a:satOff val="4338"/>
                    <a:lumOff val="-8931"/>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224" name="Off-Package…"/>
            <p:cNvSpPr txBox="1"/>
            <p:nvPr/>
          </p:nvSpPr>
          <p:spPr>
            <a:xfrm>
              <a:off x="189637" y="15682"/>
              <a:ext cx="3375561" cy="1322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nSpc>
                  <a:spcPct val="80000"/>
                </a:lnSpc>
                <a:defRPr sz="4000" b="0">
                  <a:latin typeface="+mn-lt"/>
                  <a:ea typeface="+mn-ea"/>
                  <a:cs typeface="+mn-cs"/>
                  <a:sym typeface="Helvetica Neue Medium"/>
                </a:defRPr>
              </a:pPr>
              <a:r>
                <a:t>Off-Package </a:t>
              </a:r>
            </a:p>
            <a:p>
              <a:pPr>
                <a:lnSpc>
                  <a:spcPct val="80000"/>
                </a:lnSpc>
                <a:defRPr sz="4000" b="0">
                  <a:latin typeface="+mn-lt"/>
                  <a:ea typeface="+mn-ea"/>
                  <a:cs typeface="+mn-cs"/>
                  <a:sym typeface="Helvetica Neue Medium"/>
                </a:defRPr>
              </a:pPr>
              <a:r>
                <a:t>DRAM</a:t>
              </a:r>
            </a:p>
          </p:txBody>
        </p:sp>
      </p:grpSp>
      <p:sp>
        <p:nvSpPr>
          <p:cNvPr id="226" name="Line"/>
          <p:cNvSpPr/>
          <p:nvPr/>
        </p:nvSpPr>
        <p:spPr>
          <a:xfrm flipV="1">
            <a:off x="15530483" y="2647961"/>
            <a:ext cx="1" cy="10048861"/>
          </a:xfrm>
          <a:prstGeom prst="line">
            <a:avLst/>
          </a:prstGeom>
          <a:ln w="508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7" name="Hardware"/>
          <p:cNvSpPr txBox="1"/>
          <p:nvPr/>
        </p:nvSpPr>
        <p:spPr>
          <a:xfrm>
            <a:off x="15640185" y="2638307"/>
            <a:ext cx="2898167" cy="81246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400" u="sng"/>
            </a:lvl1pPr>
          </a:lstStyle>
          <a:p>
            <a:r>
              <a:t>Hardware </a:t>
            </a:r>
          </a:p>
        </p:txBody>
      </p:sp>
      <p:sp>
        <p:nvSpPr>
          <p:cNvPr id="228" name="Software"/>
          <p:cNvSpPr txBox="1"/>
          <p:nvPr/>
        </p:nvSpPr>
        <p:spPr>
          <a:xfrm>
            <a:off x="12641618" y="2651386"/>
            <a:ext cx="2701468" cy="81246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400" u="sng"/>
            </a:lvl1pPr>
          </a:lstStyle>
          <a:p>
            <a:r>
              <a:t>Software </a:t>
            </a:r>
          </a:p>
        </p:txBody>
      </p:sp>
      <p:sp>
        <p:nvSpPr>
          <p:cNvPr id="229" name="Rounded Rectangle"/>
          <p:cNvSpPr/>
          <p:nvPr/>
        </p:nvSpPr>
        <p:spPr>
          <a:xfrm>
            <a:off x="11212441" y="4394525"/>
            <a:ext cx="3966682" cy="2488550"/>
          </a:xfrm>
          <a:prstGeom prst="roundRect">
            <a:avLst>
              <a:gd name="adj" fmla="val 17351"/>
            </a:avLst>
          </a:prstGeom>
          <a:ln w="63500">
            <a:solidFill>
              <a:srgbClr val="000000"/>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30" name="Rectangle"/>
          <p:cNvSpPr/>
          <p:nvPr/>
        </p:nvSpPr>
        <p:spPr>
          <a:xfrm>
            <a:off x="12700964" y="5222882"/>
            <a:ext cx="666017" cy="626419"/>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31" name="…"/>
          <p:cNvSpPr txBox="1"/>
          <p:nvPr/>
        </p:nvSpPr>
        <p:spPr>
          <a:xfrm>
            <a:off x="12740146" y="5039015"/>
            <a:ext cx="547428" cy="76282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a:lvl1pPr>
          </a:lstStyle>
          <a:p>
            <a:r>
              <a:t>…</a:t>
            </a:r>
          </a:p>
        </p:txBody>
      </p:sp>
      <p:sp>
        <p:nvSpPr>
          <p:cNvPr id="232" name="Rectangle"/>
          <p:cNvSpPr/>
          <p:nvPr/>
        </p:nvSpPr>
        <p:spPr>
          <a:xfrm>
            <a:off x="11384051" y="5222882"/>
            <a:ext cx="1339628" cy="626419"/>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33" name="PPN"/>
          <p:cNvSpPr txBox="1"/>
          <p:nvPr/>
        </p:nvSpPr>
        <p:spPr>
          <a:xfrm>
            <a:off x="11369551" y="5283410"/>
            <a:ext cx="1368628" cy="7593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PPN</a:t>
            </a:r>
          </a:p>
        </p:txBody>
      </p:sp>
      <p:sp>
        <p:nvSpPr>
          <p:cNvPr id="234" name="Page Table"/>
          <p:cNvSpPr txBox="1"/>
          <p:nvPr/>
        </p:nvSpPr>
        <p:spPr>
          <a:xfrm>
            <a:off x="12458015" y="6193556"/>
            <a:ext cx="2542617"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u="sng"/>
            </a:lvl1pPr>
          </a:lstStyle>
          <a:p>
            <a:r>
              <a:t>Page Table</a:t>
            </a:r>
          </a:p>
        </p:txBody>
      </p:sp>
      <p:sp>
        <p:nvSpPr>
          <p:cNvPr id="235" name="Page Table Entry"/>
          <p:cNvSpPr txBox="1"/>
          <p:nvPr/>
        </p:nvSpPr>
        <p:spPr>
          <a:xfrm>
            <a:off x="11255956" y="4468347"/>
            <a:ext cx="3813176"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a:lvl1pPr>
          </a:lstStyle>
          <a:p>
            <a:r>
              <a:t>Page Table Entry</a:t>
            </a:r>
          </a:p>
        </p:txBody>
      </p:sp>
      <p:sp>
        <p:nvSpPr>
          <p:cNvPr id="236" name="Page-Table-Based DRAM Cache Contents Tracking"/>
          <p:cNvSpPr txBox="1"/>
          <p:nvPr/>
        </p:nvSpPr>
        <p:spPr>
          <a:xfrm>
            <a:off x="1135694" y="-1284943"/>
            <a:ext cx="22112612"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Page-Table-Based DRAM Cache Contents Tracking</a:t>
            </a:r>
          </a:p>
        </p:txBody>
      </p:sp>
      <p:sp>
        <p:nvSpPr>
          <p:cNvPr id="237" name="Slide Number"/>
          <p:cNvSpPr txBox="1">
            <a:spLocks noGrp="1"/>
          </p:cNvSpPr>
          <p:nvPr>
            <p:ph type="sldNum" sz="quarter" idx="2"/>
          </p:nvPr>
        </p:nvSpPr>
        <p:spPr>
          <a:xfrm>
            <a:off x="11996470" y="13073062"/>
            <a:ext cx="381535" cy="6263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 Assuming 4-way set-associative DRAM cache"/>
          <p:cNvSpPr txBox="1"/>
          <p:nvPr/>
        </p:nvSpPr>
        <p:spPr>
          <a:xfrm>
            <a:off x="13139362" y="12771387"/>
            <a:ext cx="10937876" cy="73825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b="0"/>
            </a:lvl1pPr>
          </a:lstStyle>
          <a:p>
            <a:r>
              <a:t>* Assuming 4-way set-associative DRAM cache</a:t>
            </a:r>
          </a:p>
        </p:txBody>
      </p:sp>
      <p:sp>
        <p:nvSpPr>
          <p:cNvPr id="242" name="Idea 1: Efficient TLB Coherence"/>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Idea 1: Efficient TLB Coherence</a:t>
            </a:r>
          </a:p>
        </p:txBody>
      </p:sp>
      <p:sp>
        <p:nvSpPr>
          <p:cNvPr id="243" name="Slide Number"/>
          <p:cNvSpPr txBox="1">
            <a:spLocks noGrp="1"/>
          </p:cNvSpPr>
          <p:nvPr>
            <p:ph type="sldNum" sz="quarter" idx="2"/>
          </p:nvPr>
        </p:nvSpPr>
        <p:spPr>
          <a:xfrm>
            <a:off x="11996470" y="13073062"/>
            <a:ext cx="381535" cy="6263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244" name="Rectangle"/>
          <p:cNvSpPr/>
          <p:nvPr/>
        </p:nvSpPr>
        <p:spPr>
          <a:xfrm>
            <a:off x="15856442" y="4891933"/>
            <a:ext cx="8078645" cy="2186904"/>
          </a:xfrm>
          <a:prstGeom prst="rect">
            <a:avLst/>
          </a:prstGeom>
          <a:gradFill>
            <a:gsLst>
              <a:gs pos="0">
                <a:srgbClr val="E7FDFA"/>
              </a:gs>
              <a:gs pos="100000">
                <a:schemeClr val="accent2">
                  <a:hueOff val="-85259"/>
                  <a:satOff val="14347"/>
                  <a:lumOff val="22373"/>
                </a:schemeClr>
              </a:gs>
            </a:gsLst>
            <a:lin ang="5400000"/>
          </a:gradFill>
          <a:ln w="38100">
            <a:solidFill>
              <a:srgbClr val="000000"/>
            </a:solidFill>
            <a:miter lim="400000"/>
          </a:ln>
        </p:spPr>
        <p:txBody>
          <a:bodyPr lIns="71437" tIns="71437" rIns="71437" bIns="71437" anchor="ctr"/>
          <a:lstStyle/>
          <a:p>
            <a:pPr>
              <a:defRPr sz="3900" b="0">
                <a:latin typeface="+mn-lt"/>
                <a:ea typeface="+mn-ea"/>
                <a:cs typeface="+mn-cs"/>
                <a:sym typeface="Helvetica Neue Medium"/>
              </a:defRPr>
            </a:pPr>
            <a:endParaRPr/>
          </a:p>
        </p:txBody>
      </p:sp>
      <p:sp>
        <p:nvSpPr>
          <p:cNvPr id="245" name="Translation Lookaside Buffer (TLB)"/>
          <p:cNvSpPr txBox="1"/>
          <p:nvPr/>
        </p:nvSpPr>
        <p:spPr>
          <a:xfrm>
            <a:off x="16234885" y="6402018"/>
            <a:ext cx="7667829"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u="sng"/>
            </a:lvl1pPr>
          </a:lstStyle>
          <a:p>
            <a:r>
              <a:t>Translation Lookaside Buffer (TLB)</a:t>
            </a:r>
          </a:p>
        </p:txBody>
      </p:sp>
      <p:sp>
        <p:nvSpPr>
          <p:cNvPr id="246" name="TLB Entry"/>
          <p:cNvSpPr txBox="1"/>
          <p:nvPr/>
        </p:nvSpPr>
        <p:spPr>
          <a:xfrm>
            <a:off x="16322379" y="4937136"/>
            <a:ext cx="2298473"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a:lvl1pPr>
          </a:lstStyle>
          <a:p>
            <a:r>
              <a:t>TLB Entry</a:t>
            </a:r>
          </a:p>
        </p:txBody>
      </p:sp>
      <p:grpSp>
        <p:nvGrpSpPr>
          <p:cNvPr id="249" name="Group"/>
          <p:cNvGrpSpPr/>
          <p:nvPr/>
        </p:nvGrpSpPr>
        <p:grpSpPr>
          <a:xfrm>
            <a:off x="20604590" y="5579704"/>
            <a:ext cx="719223" cy="811362"/>
            <a:chOff x="0" y="0"/>
            <a:chExt cx="719221" cy="811360"/>
          </a:xfrm>
        </p:grpSpPr>
        <p:sp>
          <p:nvSpPr>
            <p:cNvPr id="247" name="Rectangle"/>
            <p:cNvSpPr/>
            <p:nvPr/>
          </p:nvSpPr>
          <p:spPr>
            <a:xfrm>
              <a:off x="-1" y="-1"/>
              <a:ext cx="719223" cy="811362"/>
            </a:xfrm>
            <a:prstGeom prst="rect">
              <a:avLst/>
            </a:prstGeom>
            <a:solidFill>
              <a:srgbClr val="FFFFFF"/>
            </a:solidFill>
            <a:ln w="381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248" name="…"/>
            <p:cNvSpPr txBox="1"/>
            <p:nvPr/>
          </p:nvSpPr>
          <p:spPr>
            <a:xfrm>
              <a:off x="56026" y="61473"/>
              <a:ext cx="591160" cy="688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4000"/>
              </a:lvl1pPr>
            </a:lstStyle>
            <a:p>
              <a:r>
                <a:t>…</a:t>
              </a:r>
            </a:p>
          </p:txBody>
        </p:sp>
      </p:grpSp>
      <p:sp>
        <p:nvSpPr>
          <p:cNvPr id="250" name="Rectangle"/>
          <p:cNvSpPr/>
          <p:nvPr/>
        </p:nvSpPr>
        <p:spPr>
          <a:xfrm>
            <a:off x="16808122" y="5579704"/>
            <a:ext cx="1834379" cy="811362"/>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51" name="VPN"/>
          <p:cNvSpPr txBox="1"/>
          <p:nvPr/>
        </p:nvSpPr>
        <p:spPr>
          <a:xfrm>
            <a:off x="16706450" y="5702004"/>
            <a:ext cx="2037724"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VPN </a:t>
            </a:r>
          </a:p>
        </p:txBody>
      </p:sp>
      <p:sp>
        <p:nvSpPr>
          <p:cNvPr id="252" name="Rectangle"/>
          <p:cNvSpPr/>
          <p:nvPr/>
        </p:nvSpPr>
        <p:spPr>
          <a:xfrm>
            <a:off x="18638186" y="5579704"/>
            <a:ext cx="1975325" cy="811362"/>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53" name="PPN"/>
          <p:cNvSpPr txBox="1"/>
          <p:nvPr/>
        </p:nvSpPr>
        <p:spPr>
          <a:xfrm>
            <a:off x="18606986" y="5702004"/>
            <a:ext cx="2037725"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PPN </a:t>
            </a:r>
          </a:p>
        </p:txBody>
      </p:sp>
      <p:sp>
        <p:nvSpPr>
          <p:cNvPr id="254" name="Core"/>
          <p:cNvSpPr/>
          <p:nvPr/>
        </p:nvSpPr>
        <p:spPr>
          <a:xfrm>
            <a:off x="16019738" y="3817090"/>
            <a:ext cx="1975325" cy="961427"/>
          </a:xfrm>
          <a:prstGeom prst="rect">
            <a:avLst/>
          </a:prstGeom>
          <a:gradFill>
            <a:gsLst>
              <a:gs pos="0">
                <a:srgbClr val="CEEDFF"/>
              </a:gs>
              <a:gs pos="100000">
                <a:schemeClr val="accent1">
                  <a:lumOff val="16847"/>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000" b="0">
                <a:latin typeface="+mn-lt"/>
                <a:ea typeface="+mn-ea"/>
                <a:cs typeface="+mn-cs"/>
                <a:sym typeface="Helvetica Neue Medium"/>
              </a:defRPr>
            </a:lvl1pPr>
          </a:lstStyle>
          <a:p>
            <a:r>
              <a:t>Core</a:t>
            </a:r>
          </a:p>
        </p:txBody>
      </p:sp>
      <p:sp>
        <p:nvSpPr>
          <p:cNvPr id="255" name="SRAM Cache Hierarchy"/>
          <p:cNvSpPr/>
          <p:nvPr/>
        </p:nvSpPr>
        <p:spPr>
          <a:xfrm>
            <a:off x="16018095" y="7223035"/>
            <a:ext cx="7272736" cy="811361"/>
          </a:xfrm>
          <a:prstGeom prst="rect">
            <a:avLst/>
          </a:prstGeom>
          <a:gradFill>
            <a:gsLst>
              <a:gs pos="0">
                <a:srgbClr val="EBFAE3"/>
              </a:gs>
              <a:gs pos="100000">
                <a:schemeClr val="accent3">
                  <a:hueOff val="-274225"/>
                  <a:satOff val="26768"/>
                  <a:lumOff val="11368"/>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4000" b="0">
                <a:latin typeface="+mn-lt"/>
                <a:ea typeface="+mn-ea"/>
                <a:cs typeface="+mn-cs"/>
                <a:sym typeface="Helvetica Neue Medium"/>
              </a:defRPr>
            </a:lvl1pPr>
          </a:lstStyle>
          <a:p>
            <a:r>
              <a:t>SRAM Cache Hierarchy</a:t>
            </a:r>
          </a:p>
        </p:txBody>
      </p:sp>
      <p:grpSp>
        <p:nvGrpSpPr>
          <p:cNvPr id="258" name="Group"/>
          <p:cNvGrpSpPr/>
          <p:nvPr/>
        </p:nvGrpSpPr>
        <p:grpSpPr>
          <a:xfrm>
            <a:off x="16018924" y="8134144"/>
            <a:ext cx="7291575" cy="3135194"/>
            <a:chOff x="0" y="0"/>
            <a:chExt cx="7291574" cy="3135193"/>
          </a:xfrm>
        </p:grpSpPr>
        <p:sp>
          <p:nvSpPr>
            <p:cNvPr id="256" name="Rectangle"/>
            <p:cNvSpPr/>
            <p:nvPr/>
          </p:nvSpPr>
          <p:spPr>
            <a:xfrm>
              <a:off x="-1" y="-1"/>
              <a:ext cx="7271078" cy="3095149"/>
            </a:xfrm>
            <a:prstGeom prst="rect">
              <a:avLst/>
            </a:prstGeom>
            <a:gradFill flip="none" rotWithShape="1">
              <a:gsLst>
                <a:gs pos="0">
                  <a:srgbClr val="FFFED3"/>
                </a:gs>
                <a:gs pos="100000">
                  <a:schemeClr val="accent4">
                    <a:hueOff val="366961"/>
                    <a:satOff val="4172"/>
                    <a:lumOff val="11129"/>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257" name="Memory Controller"/>
            <p:cNvSpPr txBox="1"/>
            <p:nvPr/>
          </p:nvSpPr>
          <p:spPr>
            <a:xfrm>
              <a:off x="2762541" y="2288126"/>
              <a:ext cx="4529034" cy="847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lnSpc>
                  <a:spcPct val="80000"/>
                </a:lnSpc>
                <a:defRPr sz="3600" u="sng"/>
              </a:lvl1pPr>
            </a:lstStyle>
            <a:p>
              <a:r>
                <a:t>Memory Controller</a:t>
              </a:r>
            </a:p>
          </p:txBody>
        </p:sp>
      </p:grpSp>
      <p:sp>
        <p:nvSpPr>
          <p:cNvPr id="259" name="Rectangle"/>
          <p:cNvSpPr/>
          <p:nvPr/>
        </p:nvSpPr>
        <p:spPr>
          <a:xfrm>
            <a:off x="16009055" y="11352507"/>
            <a:ext cx="3323954" cy="1105559"/>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4400" b="0">
                <a:latin typeface="+mn-lt"/>
                <a:ea typeface="+mn-ea"/>
                <a:cs typeface="+mn-cs"/>
                <a:sym typeface="Helvetica Neue Medium"/>
              </a:defRPr>
            </a:pPr>
            <a:endParaRPr/>
          </a:p>
        </p:txBody>
      </p:sp>
      <p:sp>
        <p:nvSpPr>
          <p:cNvPr id="260" name="In-Package…"/>
          <p:cNvSpPr txBox="1"/>
          <p:nvPr/>
        </p:nvSpPr>
        <p:spPr>
          <a:xfrm>
            <a:off x="16055334" y="11279673"/>
            <a:ext cx="3111120" cy="125122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latin typeface="+mn-lt"/>
                <a:ea typeface="+mn-ea"/>
                <a:cs typeface="+mn-cs"/>
                <a:sym typeface="Helvetica Neue Medium"/>
              </a:defRPr>
            </a:pPr>
            <a:r>
              <a:t>In-Package </a:t>
            </a:r>
          </a:p>
          <a:p>
            <a:pPr>
              <a:lnSpc>
                <a:spcPct val="80000"/>
              </a:lnSpc>
              <a:defRPr sz="4000" b="0">
                <a:latin typeface="+mn-lt"/>
                <a:ea typeface="+mn-ea"/>
                <a:cs typeface="+mn-cs"/>
                <a:sym typeface="Helvetica Neue Medium"/>
              </a:defRPr>
            </a:pPr>
            <a:r>
              <a:t>DRAM</a:t>
            </a:r>
          </a:p>
        </p:txBody>
      </p:sp>
      <p:grpSp>
        <p:nvGrpSpPr>
          <p:cNvPr id="263" name="Group"/>
          <p:cNvGrpSpPr/>
          <p:nvPr/>
        </p:nvGrpSpPr>
        <p:grpSpPr>
          <a:xfrm>
            <a:off x="19451090" y="11342843"/>
            <a:ext cx="3839497" cy="1353639"/>
            <a:chOff x="0" y="0"/>
            <a:chExt cx="3839496" cy="1353637"/>
          </a:xfrm>
        </p:grpSpPr>
        <p:sp>
          <p:nvSpPr>
            <p:cNvPr id="261" name="Rectangle"/>
            <p:cNvSpPr/>
            <p:nvPr/>
          </p:nvSpPr>
          <p:spPr>
            <a:xfrm>
              <a:off x="0" y="-1"/>
              <a:ext cx="3839497" cy="1353639"/>
            </a:xfrm>
            <a:prstGeom prst="rect">
              <a:avLst/>
            </a:prstGeom>
            <a:gradFill flip="none" rotWithShape="1">
              <a:gsLst>
                <a:gs pos="0">
                  <a:srgbClr val="FFE1B8"/>
                </a:gs>
                <a:gs pos="100000">
                  <a:schemeClr val="accent4">
                    <a:hueOff val="-1081314"/>
                    <a:satOff val="4338"/>
                    <a:lumOff val="-8931"/>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262" name="Off-Package…"/>
            <p:cNvSpPr txBox="1"/>
            <p:nvPr/>
          </p:nvSpPr>
          <p:spPr>
            <a:xfrm>
              <a:off x="189637" y="15682"/>
              <a:ext cx="3375561" cy="1322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nSpc>
                  <a:spcPct val="80000"/>
                </a:lnSpc>
                <a:defRPr sz="4000" b="0">
                  <a:latin typeface="+mn-lt"/>
                  <a:ea typeface="+mn-ea"/>
                  <a:cs typeface="+mn-cs"/>
                  <a:sym typeface="Helvetica Neue Medium"/>
                </a:defRPr>
              </a:pPr>
              <a:r>
                <a:t>Off-Package </a:t>
              </a:r>
            </a:p>
            <a:p>
              <a:pPr>
                <a:lnSpc>
                  <a:spcPct val="80000"/>
                </a:lnSpc>
                <a:defRPr sz="4000" b="0">
                  <a:latin typeface="+mn-lt"/>
                  <a:ea typeface="+mn-ea"/>
                  <a:cs typeface="+mn-cs"/>
                  <a:sym typeface="Helvetica Neue Medium"/>
                </a:defRPr>
              </a:pPr>
              <a:r>
                <a:t>DRAM</a:t>
              </a:r>
            </a:p>
          </p:txBody>
        </p:sp>
      </p:grpSp>
      <p:sp>
        <p:nvSpPr>
          <p:cNvPr id="264" name="Line"/>
          <p:cNvSpPr/>
          <p:nvPr/>
        </p:nvSpPr>
        <p:spPr>
          <a:xfrm flipV="1">
            <a:off x="15606683" y="2647961"/>
            <a:ext cx="1" cy="10048861"/>
          </a:xfrm>
          <a:prstGeom prst="line">
            <a:avLst/>
          </a:prstGeom>
          <a:ln w="508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5" name="Hardware"/>
          <p:cNvSpPr txBox="1"/>
          <p:nvPr/>
        </p:nvSpPr>
        <p:spPr>
          <a:xfrm>
            <a:off x="15627485" y="2638307"/>
            <a:ext cx="2898167" cy="81246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400" u="sng"/>
            </a:lvl1pPr>
          </a:lstStyle>
          <a:p>
            <a:r>
              <a:t>Hardware </a:t>
            </a:r>
          </a:p>
        </p:txBody>
      </p:sp>
      <p:sp>
        <p:nvSpPr>
          <p:cNvPr id="266" name="Software"/>
          <p:cNvSpPr txBox="1"/>
          <p:nvPr/>
        </p:nvSpPr>
        <p:spPr>
          <a:xfrm>
            <a:off x="12628918" y="2651386"/>
            <a:ext cx="2701468" cy="81246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400" u="sng"/>
            </a:lvl1pPr>
          </a:lstStyle>
          <a:p>
            <a:r>
              <a:t>Software </a:t>
            </a:r>
          </a:p>
        </p:txBody>
      </p:sp>
      <p:sp>
        <p:nvSpPr>
          <p:cNvPr id="267" name="Rounded Rectangle"/>
          <p:cNvSpPr/>
          <p:nvPr/>
        </p:nvSpPr>
        <p:spPr>
          <a:xfrm>
            <a:off x="10591441" y="4378588"/>
            <a:ext cx="4215422" cy="2488551"/>
          </a:xfrm>
          <a:prstGeom prst="roundRect">
            <a:avLst>
              <a:gd name="adj" fmla="val 17351"/>
            </a:avLst>
          </a:prstGeom>
          <a:ln w="63500">
            <a:solidFill>
              <a:srgbClr val="000000"/>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268" name="Page Table"/>
          <p:cNvSpPr txBox="1"/>
          <p:nvPr/>
        </p:nvSpPr>
        <p:spPr>
          <a:xfrm>
            <a:off x="11837015" y="6177619"/>
            <a:ext cx="2542618"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u="sng"/>
            </a:lvl1pPr>
          </a:lstStyle>
          <a:p>
            <a:r>
              <a:t>Page Table</a:t>
            </a:r>
          </a:p>
        </p:txBody>
      </p:sp>
      <p:sp>
        <p:nvSpPr>
          <p:cNvPr id="269" name="Page Table Entry"/>
          <p:cNvSpPr txBox="1"/>
          <p:nvPr/>
        </p:nvSpPr>
        <p:spPr>
          <a:xfrm>
            <a:off x="10634957" y="4452410"/>
            <a:ext cx="3813176"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a:lvl1pPr>
          </a:lstStyle>
          <a:p>
            <a:r>
              <a:t>Page Table Entry</a:t>
            </a:r>
          </a:p>
        </p:txBody>
      </p:sp>
      <p:sp>
        <p:nvSpPr>
          <p:cNvPr id="270" name="Cached…"/>
          <p:cNvSpPr/>
          <p:nvPr/>
        </p:nvSpPr>
        <p:spPr>
          <a:xfrm>
            <a:off x="20339144" y="4080876"/>
            <a:ext cx="1719581" cy="1018455"/>
          </a:xfrm>
          <a:prstGeom prst="rect">
            <a:avLst/>
          </a:prstGeom>
          <a:solidFill>
            <a:srgbClr val="FFFFFF"/>
          </a:solidFill>
          <a:ln w="88900">
            <a:solidFill>
              <a:schemeClr val="accent5"/>
            </a:solidFill>
            <a:miter lim="400000"/>
          </a:ln>
          <a:extLst>
            <a:ext uri="{C572A759-6A51-4108-AA02-DFA0A04FC94B}">
              <ma14:wrappingTextBoxFlag xmlns:ma14="http://schemas.microsoft.com/office/mac/drawingml/2011/main" val="1"/>
            </a:ext>
          </a:extLst>
        </p:spPr>
        <p:txBody>
          <a:bodyPr lIns="71437" tIns="71437" rIns="71437" bIns="71437" anchor="ctr"/>
          <a:lstStyle/>
          <a:p>
            <a:pPr>
              <a:lnSpc>
                <a:spcPts val="3000"/>
              </a:lnSpc>
              <a:defRPr sz="2800" b="0">
                <a:latin typeface="+mn-lt"/>
                <a:ea typeface="+mn-ea"/>
                <a:cs typeface="+mn-cs"/>
                <a:sym typeface="Helvetica Neue Medium"/>
              </a:defRPr>
            </a:pPr>
            <a:r>
              <a:t>Cached</a:t>
            </a:r>
          </a:p>
          <a:p>
            <a:pPr>
              <a:lnSpc>
                <a:spcPts val="3000"/>
              </a:lnSpc>
              <a:defRPr sz="2800" b="0">
                <a:latin typeface="+mn-lt"/>
                <a:ea typeface="+mn-ea"/>
                <a:cs typeface="+mn-cs"/>
                <a:sym typeface="Helvetica Neue Medium"/>
              </a:defRPr>
            </a:pPr>
            <a:r>
              <a:t>(1 bit)</a:t>
            </a:r>
          </a:p>
        </p:txBody>
      </p:sp>
      <p:sp>
        <p:nvSpPr>
          <p:cNvPr id="271" name="Way…"/>
          <p:cNvSpPr/>
          <p:nvPr/>
        </p:nvSpPr>
        <p:spPr>
          <a:xfrm>
            <a:off x="22051116" y="4080876"/>
            <a:ext cx="1719580" cy="1018455"/>
          </a:xfrm>
          <a:prstGeom prst="rect">
            <a:avLst/>
          </a:prstGeom>
          <a:solidFill>
            <a:srgbClr val="FFFFFF"/>
          </a:solidFill>
          <a:ln w="88900">
            <a:solidFill>
              <a:schemeClr val="accent5"/>
            </a:solidFill>
            <a:miter lim="400000"/>
          </a:ln>
          <a:extLst>
            <a:ext uri="{C572A759-6A51-4108-AA02-DFA0A04FC94B}">
              <ma14:wrappingTextBoxFlag xmlns:ma14="http://schemas.microsoft.com/office/mac/drawingml/2011/main" val="1"/>
            </a:ext>
          </a:extLst>
        </p:spPr>
        <p:txBody>
          <a:bodyPr lIns="71437" tIns="71437" rIns="71437" bIns="71437" anchor="ctr"/>
          <a:lstStyle/>
          <a:p>
            <a:pPr>
              <a:lnSpc>
                <a:spcPts val="3000"/>
              </a:lnSpc>
              <a:defRPr sz="2800" b="0">
                <a:latin typeface="+mn-lt"/>
                <a:ea typeface="+mn-ea"/>
                <a:cs typeface="+mn-cs"/>
                <a:sym typeface="Helvetica Neue Medium"/>
              </a:defRPr>
            </a:pPr>
            <a:r>
              <a:t>Way</a:t>
            </a:r>
          </a:p>
          <a:p>
            <a:pPr>
              <a:lnSpc>
                <a:spcPts val="3000"/>
              </a:lnSpc>
              <a:defRPr sz="2800" b="0">
                <a:latin typeface="+mn-lt"/>
                <a:ea typeface="+mn-ea"/>
                <a:cs typeface="+mn-cs"/>
                <a:sym typeface="Helvetica Neue Medium"/>
              </a:defRPr>
            </a:pPr>
            <a:r>
              <a:t>(2 bits)</a:t>
            </a:r>
          </a:p>
        </p:txBody>
      </p:sp>
      <p:sp>
        <p:nvSpPr>
          <p:cNvPr id="272" name="Line"/>
          <p:cNvSpPr/>
          <p:nvPr/>
        </p:nvSpPr>
        <p:spPr>
          <a:xfrm flipH="1" flipV="1">
            <a:off x="20337352" y="5112865"/>
            <a:ext cx="960572" cy="458880"/>
          </a:xfrm>
          <a:prstGeom prst="line">
            <a:avLst/>
          </a:prstGeom>
          <a:ln w="88900">
            <a:solidFill>
              <a:schemeClr val="accent5"/>
            </a:solidFill>
            <a:prstDash val="sysDot"/>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3" name="Rectangle"/>
          <p:cNvSpPr/>
          <p:nvPr/>
        </p:nvSpPr>
        <p:spPr>
          <a:xfrm>
            <a:off x="21321297" y="5579704"/>
            <a:ext cx="2298055" cy="811362"/>
          </a:xfrm>
          <a:prstGeom prst="rect">
            <a:avLst/>
          </a:prstGeom>
          <a:solidFill>
            <a:srgbClr val="FFFFFF"/>
          </a:solidFill>
          <a:ln w="63500">
            <a:solidFill>
              <a:schemeClr val="accent5"/>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74" name="Mapping"/>
          <p:cNvSpPr txBox="1"/>
          <p:nvPr/>
        </p:nvSpPr>
        <p:spPr>
          <a:xfrm>
            <a:off x="21330349" y="5684184"/>
            <a:ext cx="2336155"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solidFill>
                  <a:schemeClr val="accent5"/>
                </a:solidFill>
              </a:defRPr>
            </a:lvl1pPr>
          </a:lstStyle>
          <a:p>
            <a:r>
              <a:t>Mapping</a:t>
            </a:r>
          </a:p>
        </p:txBody>
      </p:sp>
      <p:sp>
        <p:nvSpPr>
          <p:cNvPr id="275" name="Line"/>
          <p:cNvSpPr/>
          <p:nvPr/>
        </p:nvSpPr>
        <p:spPr>
          <a:xfrm flipV="1">
            <a:off x="23638359" y="5122015"/>
            <a:ext cx="140647" cy="426029"/>
          </a:xfrm>
          <a:prstGeom prst="line">
            <a:avLst/>
          </a:prstGeom>
          <a:ln w="88900">
            <a:solidFill>
              <a:schemeClr val="accent5"/>
            </a:solidFill>
            <a:prstDash val="sysDot"/>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6" name="Rectangle"/>
          <p:cNvSpPr/>
          <p:nvPr/>
        </p:nvSpPr>
        <p:spPr>
          <a:xfrm>
            <a:off x="12092664" y="5206946"/>
            <a:ext cx="666017" cy="626418"/>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77" name="…"/>
          <p:cNvSpPr txBox="1"/>
          <p:nvPr/>
        </p:nvSpPr>
        <p:spPr>
          <a:xfrm>
            <a:off x="12131847" y="5023079"/>
            <a:ext cx="547427" cy="76282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a:lvl1pPr>
          </a:lstStyle>
          <a:p>
            <a:r>
              <a:t>…</a:t>
            </a:r>
          </a:p>
        </p:txBody>
      </p:sp>
      <p:sp>
        <p:nvSpPr>
          <p:cNvPr id="278" name="Rectangle"/>
          <p:cNvSpPr/>
          <p:nvPr/>
        </p:nvSpPr>
        <p:spPr>
          <a:xfrm>
            <a:off x="10775752" y="5206946"/>
            <a:ext cx="1339627" cy="626418"/>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79" name="PPN"/>
          <p:cNvSpPr txBox="1"/>
          <p:nvPr/>
        </p:nvSpPr>
        <p:spPr>
          <a:xfrm>
            <a:off x="10761252" y="5267473"/>
            <a:ext cx="1368627" cy="75936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PPN</a:t>
            </a:r>
          </a:p>
        </p:txBody>
      </p:sp>
      <p:sp>
        <p:nvSpPr>
          <p:cNvPr id="280" name="Rectangle"/>
          <p:cNvSpPr/>
          <p:nvPr/>
        </p:nvSpPr>
        <p:spPr>
          <a:xfrm>
            <a:off x="12767526" y="5169077"/>
            <a:ext cx="1828471" cy="722437"/>
          </a:xfrm>
          <a:prstGeom prst="rect">
            <a:avLst/>
          </a:prstGeom>
          <a:solidFill>
            <a:srgbClr val="FFFFFF"/>
          </a:solidFill>
          <a:ln w="63500">
            <a:solidFill>
              <a:schemeClr val="accent5"/>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81" name="Mapping"/>
          <p:cNvSpPr txBox="1"/>
          <p:nvPr/>
        </p:nvSpPr>
        <p:spPr>
          <a:xfrm>
            <a:off x="12509879" y="5288789"/>
            <a:ext cx="2336155" cy="601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a:solidFill>
                  <a:schemeClr val="accent5"/>
                </a:solidFill>
              </a:defRPr>
            </a:lvl1pPr>
          </a:lstStyle>
          <a:p>
            <a:r>
              <a:t>Mapping</a:t>
            </a:r>
          </a:p>
        </p:txBody>
      </p:sp>
      <p:sp>
        <p:nvSpPr>
          <p:cNvPr id="282" name="Arrow"/>
          <p:cNvSpPr/>
          <p:nvPr/>
        </p:nvSpPr>
        <p:spPr>
          <a:xfrm>
            <a:off x="14825978" y="5147200"/>
            <a:ext cx="993625" cy="1240868"/>
          </a:xfrm>
          <a:prstGeom prst="rightArrow">
            <a:avLst>
              <a:gd name="adj1" fmla="val 44880"/>
              <a:gd name="adj2" fmla="val 46640"/>
            </a:avLst>
          </a:prstGeom>
          <a:solidFill>
            <a:srgbClr val="D6D5D5"/>
          </a:solidFill>
          <a:ln w="254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3" name="Track DRAM cache contents using page tables and TLBs"/>
          <p:cNvSpPr txBox="1"/>
          <p:nvPr/>
        </p:nvSpPr>
        <p:spPr>
          <a:xfrm>
            <a:off x="453188" y="3798040"/>
            <a:ext cx="9481872" cy="87794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2000"/>
              </a:spcBef>
              <a:buSzPct val="145000"/>
              <a:buChar char="•"/>
              <a:defRPr sz="5200" b="0"/>
            </a:pPr>
            <a:r>
              <a:t>Track DRAM cache contents using </a:t>
            </a:r>
            <a:r>
              <a:rPr b="1">
                <a:solidFill>
                  <a:schemeClr val="accent3">
                    <a:hueOff val="914337"/>
                    <a:satOff val="31515"/>
                    <a:lumOff val="-30790"/>
                  </a:schemeClr>
                </a:solidFill>
              </a:rPr>
              <a:t>page tables</a:t>
            </a:r>
            <a:r>
              <a:t> and </a:t>
            </a:r>
            <a:r>
              <a:rPr b="1">
                <a:solidFill>
                  <a:schemeClr val="accent3">
                    <a:hueOff val="914337"/>
                    <a:satOff val="31515"/>
                    <a:lumOff val="-30790"/>
                  </a:schemeClr>
                </a:solidFill>
              </a:rPr>
              <a:t>TLBs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 Assuming 4-way set-associative DRAM cache"/>
          <p:cNvSpPr txBox="1"/>
          <p:nvPr/>
        </p:nvSpPr>
        <p:spPr>
          <a:xfrm>
            <a:off x="13139362" y="12771387"/>
            <a:ext cx="10937876" cy="738252"/>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b="0"/>
            </a:lvl1pPr>
          </a:lstStyle>
          <a:p>
            <a:r>
              <a:t>* Assuming 4-way set-associative DRAM cache</a:t>
            </a:r>
          </a:p>
        </p:txBody>
      </p:sp>
      <p:sp>
        <p:nvSpPr>
          <p:cNvPr id="288" name="Idea 1: Efficient TLB Coherence"/>
          <p:cNvSpPr txBox="1"/>
          <p:nvPr/>
        </p:nvSpPr>
        <p:spPr>
          <a:xfrm>
            <a:off x="1417948" y="-1284943"/>
            <a:ext cx="21548104" cy="419128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lnSpc>
                <a:spcPts val="10000"/>
              </a:lnSpc>
              <a:defRPr sz="7200" b="0">
                <a:latin typeface="+mn-lt"/>
                <a:ea typeface="+mn-ea"/>
                <a:cs typeface="+mn-cs"/>
                <a:sym typeface="Helvetica Neue Medium"/>
              </a:defRPr>
            </a:lvl1pPr>
          </a:lstStyle>
          <a:p>
            <a:r>
              <a:t>Idea 1: Efficient TLB Coherence</a:t>
            </a:r>
          </a:p>
        </p:txBody>
      </p:sp>
      <p:sp>
        <p:nvSpPr>
          <p:cNvPr id="289" name="Slide Number"/>
          <p:cNvSpPr txBox="1">
            <a:spLocks noGrp="1"/>
          </p:cNvSpPr>
          <p:nvPr>
            <p:ph type="sldNum" sz="quarter" idx="2"/>
          </p:nvPr>
        </p:nvSpPr>
        <p:spPr>
          <a:xfrm>
            <a:off x="11996470" y="13073062"/>
            <a:ext cx="381535" cy="626388"/>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290" name="Rectangle"/>
          <p:cNvSpPr/>
          <p:nvPr/>
        </p:nvSpPr>
        <p:spPr>
          <a:xfrm>
            <a:off x="15856442" y="4891933"/>
            <a:ext cx="8078645" cy="2186904"/>
          </a:xfrm>
          <a:prstGeom prst="rect">
            <a:avLst/>
          </a:prstGeom>
          <a:gradFill>
            <a:gsLst>
              <a:gs pos="0">
                <a:srgbClr val="E7FDFA"/>
              </a:gs>
              <a:gs pos="100000">
                <a:schemeClr val="accent2">
                  <a:hueOff val="-85259"/>
                  <a:satOff val="14347"/>
                  <a:lumOff val="22373"/>
                </a:schemeClr>
              </a:gs>
            </a:gsLst>
            <a:lin ang="5400000"/>
          </a:gradFill>
          <a:ln w="38100">
            <a:solidFill>
              <a:srgbClr val="000000"/>
            </a:solidFill>
            <a:miter lim="400000"/>
          </a:ln>
        </p:spPr>
        <p:txBody>
          <a:bodyPr lIns="71437" tIns="71437" rIns="71437" bIns="71437" anchor="ctr"/>
          <a:lstStyle/>
          <a:p>
            <a:pPr>
              <a:defRPr sz="3900" b="0">
                <a:latin typeface="+mn-lt"/>
                <a:ea typeface="+mn-ea"/>
                <a:cs typeface="+mn-cs"/>
                <a:sym typeface="Helvetica Neue Medium"/>
              </a:defRPr>
            </a:pPr>
            <a:endParaRPr/>
          </a:p>
        </p:txBody>
      </p:sp>
      <p:sp>
        <p:nvSpPr>
          <p:cNvPr id="291" name="Translation Lookaside Buffer (TLB)"/>
          <p:cNvSpPr txBox="1"/>
          <p:nvPr/>
        </p:nvSpPr>
        <p:spPr>
          <a:xfrm>
            <a:off x="16234885" y="6402018"/>
            <a:ext cx="7667829"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u="sng"/>
            </a:lvl1pPr>
          </a:lstStyle>
          <a:p>
            <a:r>
              <a:t>Translation Lookaside Buffer (TLB)</a:t>
            </a:r>
          </a:p>
        </p:txBody>
      </p:sp>
      <p:sp>
        <p:nvSpPr>
          <p:cNvPr id="292" name="TLB Entry"/>
          <p:cNvSpPr txBox="1"/>
          <p:nvPr/>
        </p:nvSpPr>
        <p:spPr>
          <a:xfrm>
            <a:off x="16322379" y="4937136"/>
            <a:ext cx="2298473"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a:lvl1pPr>
          </a:lstStyle>
          <a:p>
            <a:r>
              <a:t>TLB Entry</a:t>
            </a:r>
          </a:p>
        </p:txBody>
      </p:sp>
      <p:grpSp>
        <p:nvGrpSpPr>
          <p:cNvPr id="295" name="Group"/>
          <p:cNvGrpSpPr/>
          <p:nvPr/>
        </p:nvGrpSpPr>
        <p:grpSpPr>
          <a:xfrm>
            <a:off x="20604590" y="5579704"/>
            <a:ext cx="719223" cy="811362"/>
            <a:chOff x="0" y="0"/>
            <a:chExt cx="719221" cy="811360"/>
          </a:xfrm>
        </p:grpSpPr>
        <p:sp>
          <p:nvSpPr>
            <p:cNvPr id="293" name="Rectangle"/>
            <p:cNvSpPr/>
            <p:nvPr/>
          </p:nvSpPr>
          <p:spPr>
            <a:xfrm>
              <a:off x="-1" y="-1"/>
              <a:ext cx="719223" cy="811362"/>
            </a:xfrm>
            <a:prstGeom prst="rect">
              <a:avLst/>
            </a:prstGeom>
            <a:solidFill>
              <a:srgbClr val="FFFFFF"/>
            </a:solidFill>
            <a:ln w="381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294" name="…"/>
            <p:cNvSpPr txBox="1"/>
            <p:nvPr/>
          </p:nvSpPr>
          <p:spPr>
            <a:xfrm>
              <a:off x="56026" y="61473"/>
              <a:ext cx="591160" cy="688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defRPr sz="4000"/>
              </a:lvl1pPr>
            </a:lstStyle>
            <a:p>
              <a:r>
                <a:t>…</a:t>
              </a:r>
            </a:p>
          </p:txBody>
        </p:sp>
      </p:grpSp>
      <p:sp>
        <p:nvSpPr>
          <p:cNvPr id="296" name="Rectangle"/>
          <p:cNvSpPr/>
          <p:nvPr/>
        </p:nvSpPr>
        <p:spPr>
          <a:xfrm>
            <a:off x="16808122" y="5579704"/>
            <a:ext cx="1834379" cy="811362"/>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97" name="VPN"/>
          <p:cNvSpPr txBox="1"/>
          <p:nvPr/>
        </p:nvSpPr>
        <p:spPr>
          <a:xfrm>
            <a:off x="16706450" y="5702004"/>
            <a:ext cx="2037724"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VPN </a:t>
            </a:r>
          </a:p>
        </p:txBody>
      </p:sp>
      <p:sp>
        <p:nvSpPr>
          <p:cNvPr id="298" name="Rectangle"/>
          <p:cNvSpPr/>
          <p:nvPr/>
        </p:nvSpPr>
        <p:spPr>
          <a:xfrm>
            <a:off x="18638186" y="5579704"/>
            <a:ext cx="1975325" cy="811362"/>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299" name="PPN"/>
          <p:cNvSpPr txBox="1"/>
          <p:nvPr/>
        </p:nvSpPr>
        <p:spPr>
          <a:xfrm>
            <a:off x="18606986" y="5702004"/>
            <a:ext cx="2037725"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PPN </a:t>
            </a:r>
          </a:p>
        </p:txBody>
      </p:sp>
      <p:sp>
        <p:nvSpPr>
          <p:cNvPr id="300" name="Core"/>
          <p:cNvSpPr/>
          <p:nvPr/>
        </p:nvSpPr>
        <p:spPr>
          <a:xfrm>
            <a:off x="16019738" y="3817090"/>
            <a:ext cx="1975325" cy="961427"/>
          </a:xfrm>
          <a:prstGeom prst="rect">
            <a:avLst/>
          </a:prstGeom>
          <a:gradFill>
            <a:gsLst>
              <a:gs pos="0">
                <a:srgbClr val="CEEDFF"/>
              </a:gs>
              <a:gs pos="100000">
                <a:schemeClr val="accent1">
                  <a:lumOff val="16847"/>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defRPr sz="4000" b="0">
                <a:latin typeface="+mn-lt"/>
                <a:ea typeface="+mn-ea"/>
                <a:cs typeface="+mn-cs"/>
                <a:sym typeface="Helvetica Neue Medium"/>
              </a:defRPr>
            </a:lvl1pPr>
          </a:lstStyle>
          <a:p>
            <a:r>
              <a:t>Core</a:t>
            </a:r>
          </a:p>
        </p:txBody>
      </p:sp>
      <p:sp>
        <p:nvSpPr>
          <p:cNvPr id="301" name="SRAM Cache Hierarchy"/>
          <p:cNvSpPr/>
          <p:nvPr/>
        </p:nvSpPr>
        <p:spPr>
          <a:xfrm>
            <a:off x="16018095" y="7223035"/>
            <a:ext cx="7272736" cy="811361"/>
          </a:xfrm>
          <a:prstGeom prst="rect">
            <a:avLst/>
          </a:prstGeom>
          <a:gradFill>
            <a:gsLst>
              <a:gs pos="0">
                <a:srgbClr val="EBFAE3"/>
              </a:gs>
              <a:gs pos="100000">
                <a:schemeClr val="accent3">
                  <a:hueOff val="-274225"/>
                  <a:satOff val="26768"/>
                  <a:lumOff val="11368"/>
                </a:schemeClr>
              </a:gs>
            </a:gsLst>
            <a:lin ang="5400000"/>
          </a:gradFill>
          <a:ln w="38100">
            <a:solidFill>
              <a:srgbClr val="000000"/>
            </a:solidFill>
            <a:miter lim="400000"/>
          </a:ln>
          <a:extLst>
            <a:ext uri="{C572A759-6A51-4108-AA02-DFA0A04FC94B}">
              <ma14:wrappingTextBoxFlag xmlns:ma14="http://schemas.microsoft.com/office/mac/drawingml/2011/main" val="1"/>
            </a:ext>
          </a:extLst>
        </p:spPr>
        <p:txBody>
          <a:bodyPr lIns="71437" tIns="71437" rIns="71437" bIns="71437" anchor="ctr"/>
          <a:lstStyle>
            <a:lvl1pPr>
              <a:lnSpc>
                <a:spcPct val="80000"/>
              </a:lnSpc>
              <a:defRPr sz="4000" b="0">
                <a:latin typeface="+mn-lt"/>
                <a:ea typeface="+mn-ea"/>
                <a:cs typeface="+mn-cs"/>
                <a:sym typeface="Helvetica Neue Medium"/>
              </a:defRPr>
            </a:lvl1pPr>
          </a:lstStyle>
          <a:p>
            <a:r>
              <a:t>SRAM Cache Hierarchy</a:t>
            </a:r>
          </a:p>
        </p:txBody>
      </p:sp>
      <p:grpSp>
        <p:nvGrpSpPr>
          <p:cNvPr id="304" name="Group"/>
          <p:cNvGrpSpPr/>
          <p:nvPr/>
        </p:nvGrpSpPr>
        <p:grpSpPr>
          <a:xfrm>
            <a:off x="16018924" y="8134144"/>
            <a:ext cx="7291575" cy="3135194"/>
            <a:chOff x="0" y="0"/>
            <a:chExt cx="7291574" cy="3135193"/>
          </a:xfrm>
        </p:grpSpPr>
        <p:sp>
          <p:nvSpPr>
            <p:cNvPr id="302" name="Rectangle"/>
            <p:cNvSpPr/>
            <p:nvPr/>
          </p:nvSpPr>
          <p:spPr>
            <a:xfrm>
              <a:off x="-1" y="-1"/>
              <a:ext cx="7271078" cy="3095149"/>
            </a:xfrm>
            <a:prstGeom prst="rect">
              <a:avLst/>
            </a:prstGeom>
            <a:gradFill flip="none" rotWithShape="1">
              <a:gsLst>
                <a:gs pos="0">
                  <a:srgbClr val="FFFED3"/>
                </a:gs>
                <a:gs pos="100000">
                  <a:schemeClr val="accent4">
                    <a:hueOff val="366961"/>
                    <a:satOff val="4172"/>
                    <a:lumOff val="11129"/>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303" name="Memory Controller"/>
            <p:cNvSpPr txBox="1"/>
            <p:nvPr/>
          </p:nvSpPr>
          <p:spPr>
            <a:xfrm>
              <a:off x="2762541" y="2288126"/>
              <a:ext cx="4529034" cy="847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a:lnSpc>
                  <a:spcPct val="80000"/>
                </a:lnSpc>
                <a:defRPr sz="3600" u="sng"/>
              </a:lvl1pPr>
            </a:lstStyle>
            <a:p>
              <a:r>
                <a:t>Memory Controller</a:t>
              </a:r>
            </a:p>
          </p:txBody>
        </p:sp>
      </p:grpSp>
      <p:sp>
        <p:nvSpPr>
          <p:cNvPr id="305" name="Rectangle"/>
          <p:cNvSpPr/>
          <p:nvPr/>
        </p:nvSpPr>
        <p:spPr>
          <a:xfrm>
            <a:off x="16009055" y="11352507"/>
            <a:ext cx="3323954" cy="1105559"/>
          </a:xfrm>
          <a:prstGeom prst="rect">
            <a:avLst/>
          </a:prstGeom>
          <a:gradFill>
            <a:gsLst>
              <a:gs pos="0">
                <a:srgbClr val="F8E3A5"/>
              </a:gs>
              <a:gs pos="100000">
                <a:schemeClr val="accent4">
                  <a:hueOff val="-461056"/>
                  <a:satOff val="4338"/>
                  <a:lumOff val="-10225"/>
                </a:schemeClr>
              </a:gs>
            </a:gsLst>
            <a:lin ang="5400000"/>
          </a:gradFill>
          <a:ln w="38100">
            <a:solidFill>
              <a:srgbClr val="000000"/>
            </a:solidFill>
            <a:miter lim="400000"/>
          </a:ln>
        </p:spPr>
        <p:txBody>
          <a:bodyPr lIns="71437" tIns="71437" rIns="71437" bIns="71437" anchor="ctr"/>
          <a:lstStyle/>
          <a:p>
            <a:pPr>
              <a:lnSpc>
                <a:spcPct val="80000"/>
              </a:lnSpc>
              <a:defRPr sz="4400" b="0">
                <a:latin typeface="+mn-lt"/>
                <a:ea typeface="+mn-ea"/>
                <a:cs typeface="+mn-cs"/>
                <a:sym typeface="Helvetica Neue Medium"/>
              </a:defRPr>
            </a:pPr>
            <a:endParaRPr/>
          </a:p>
        </p:txBody>
      </p:sp>
      <p:sp>
        <p:nvSpPr>
          <p:cNvPr id="306" name="In-Package…"/>
          <p:cNvSpPr txBox="1"/>
          <p:nvPr/>
        </p:nvSpPr>
        <p:spPr>
          <a:xfrm>
            <a:off x="16055334" y="11279673"/>
            <a:ext cx="3111120" cy="125122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nSpc>
                <a:spcPct val="80000"/>
              </a:lnSpc>
              <a:defRPr sz="4000" b="0">
                <a:latin typeface="+mn-lt"/>
                <a:ea typeface="+mn-ea"/>
                <a:cs typeface="+mn-cs"/>
                <a:sym typeface="Helvetica Neue Medium"/>
              </a:defRPr>
            </a:pPr>
            <a:r>
              <a:t>In-Package </a:t>
            </a:r>
          </a:p>
          <a:p>
            <a:pPr>
              <a:lnSpc>
                <a:spcPct val="80000"/>
              </a:lnSpc>
              <a:defRPr sz="4000" b="0">
                <a:latin typeface="+mn-lt"/>
                <a:ea typeface="+mn-ea"/>
                <a:cs typeface="+mn-cs"/>
                <a:sym typeface="Helvetica Neue Medium"/>
              </a:defRPr>
            </a:pPr>
            <a:r>
              <a:t>DRAM</a:t>
            </a:r>
          </a:p>
        </p:txBody>
      </p:sp>
      <p:grpSp>
        <p:nvGrpSpPr>
          <p:cNvPr id="309" name="Group"/>
          <p:cNvGrpSpPr/>
          <p:nvPr/>
        </p:nvGrpSpPr>
        <p:grpSpPr>
          <a:xfrm>
            <a:off x="19451090" y="11342843"/>
            <a:ext cx="3839497" cy="1353639"/>
            <a:chOff x="0" y="0"/>
            <a:chExt cx="3839496" cy="1353637"/>
          </a:xfrm>
        </p:grpSpPr>
        <p:sp>
          <p:nvSpPr>
            <p:cNvPr id="307" name="Rectangle"/>
            <p:cNvSpPr/>
            <p:nvPr/>
          </p:nvSpPr>
          <p:spPr>
            <a:xfrm>
              <a:off x="0" y="-1"/>
              <a:ext cx="3839497" cy="1353639"/>
            </a:xfrm>
            <a:prstGeom prst="rect">
              <a:avLst/>
            </a:prstGeom>
            <a:gradFill flip="none" rotWithShape="1">
              <a:gsLst>
                <a:gs pos="0">
                  <a:srgbClr val="FFE1B8"/>
                </a:gs>
                <a:gs pos="100000">
                  <a:schemeClr val="accent4">
                    <a:hueOff val="-1081314"/>
                    <a:satOff val="4338"/>
                    <a:lumOff val="-8931"/>
                  </a:schemeClr>
                </a:gs>
              </a:gsLst>
              <a:lin ang="5400000" scaled="0"/>
            </a:gradFill>
            <a:ln w="38100" cap="flat">
              <a:solidFill>
                <a:srgbClr val="000000"/>
              </a:solidFill>
              <a:prstDash val="solid"/>
              <a:miter lim="400000"/>
            </a:ln>
            <a:effectLst/>
          </p:spPr>
          <p:txBody>
            <a:bodyPr wrap="square" lIns="71437" tIns="71437" rIns="71437" bIns="71437" numCol="1" anchor="ctr">
              <a:noAutofit/>
            </a:bodyPr>
            <a:lstStyle/>
            <a:p>
              <a:pPr>
                <a:lnSpc>
                  <a:spcPct val="80000"/>
                </a:lnSpc>
                <a:defRPr sz="4400" b="0">
                  <a:latin typeface="+mn-lt"/>
                  <a:ea typeface="+mn-ea"/>
                  <a:cs typeface="+mn-cs"/>
                  <a:sym typeface="Helvetica Neue Medium"/>
                </a:defRPr>
              </a:pPr>
              <a:endParaRPr/>
            </a:p>
          </p:txBody>
        </p:sp>
        <p:sp>
          <p:nvSpPr>
            <p:cNvPr id="308" name="Off-Package…"/>
            <p:cNvSpPr txBox="1"/>
            <p:nvPr/>
          </p:nvSpPr>
          <p:spPr>
            <a:xfrm>
              <a:off x="189637" y="15682"/>
              <a:ext cx="3375561" cy="13222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p>
              <a:pPr>
                <a:lnSpc>
                  <a:spcPct val="80000"/>
                </a:lnSpc>
                <a:defRPr sz="4000" b="0">
                  <a:latin typeface="+mn-lt"/>
                  <a:ea typeface="+mn-ea"/>
                  <a:cs typeface="+mn-cs"/>
                  <a:sym typeface="Helvetica Neue Medium"/>
                </a:defRPr>
              </a:pPr>
              <a:r>
                <a:t>Off-Package </a:t>
              </a:r>
            </a:p>
            <a:p>
              <a:pPr>
                <a:lnSpc>
                  <a:spcPct val="80000"/>
                </a:lnSpc>
                <a:defRPr sz="4000" b="0">
                  <a:latin typeface="+mn-lt"/>
                  <a:ea typeface="+mn-ea"/>
                  <a:cs typeface="+mn-cs"/>
                  <a:sym typeface="Helvetica Neue Medium"/>
                </a:defRPr>
              </a:pPr>
              <a:r>
                <a:t>DRAM</a:t>
              </a:r>
            </a:p>
          </p:txBody>
        </p:sp>
      </p:grpSp>
      <p:sp>
        <p:nvSpPr>
          <p:cNvPr id="310" name="Line"/>
          <p:cNvSpPr/>
          <p:nvPr/>
        </p:nvSpPr>
        <p:spPr>
          <a:xfrm flipV="1">
            <a:off x="15606683" y="2647961"/>
            <a:ext cx="1" cy="10048861"/>
          </a:xfrm>
          <a:prstGeom prst="line">
            <a:avLst/>
          </a:prstGeom>
          <a:ln w="508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1" name="Hardware"/>
          <p:cNvSpPr txBox="1"/>
          <p:nvPr/>
        </p:nvSpPr>
        <p:spPr>
          <a:xfrm>
            <a:off x="15627485" y="2638307"/>
            <a:ext cx="2898167" cy="81246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400" u="sng"/>
            </a:lvl1pPr>
          </a:lstStyle>
          <a:p>
            <a:r>
              <a:t>Hardware </a:t>
            </a:r>
          </a:p>
        </p:txBody>
      </p:sp>
      <p:sp>
        <p:nvSpPr>
          <p:cNvPr id="312" name="Software"/>
          <p:cNvSpPr txBox="1"/>
          <p:nvPr/>
        </p:nvSpPr>
        <p:spPr>
          <a:xfrm>
            <a:off x="12628918" y="2651386"/>
            <a:ext cx="2701468" cy="81246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400" u="sng"/>
            </a:lvl1pPr>
          </a:lstStyle>
          <a:p>
            <a:r>
              <a:t>Software </a:t>
            </a:r>
          </a:p>
        </p:txBody>
      </p:sp>
      <p:sp>
        <p:nvSpPr>
          <p:cNvPr id="313" name="Cached…"/>
          <p:cNvSpPr/>
          <p:nvPr/>
        </p:nvSpPr>
        <p:spPr>
          <a:xfrm>
            <a:off x="20339144" y="4080876"/>
            <a:ext cx="1719581" cy="1018455"/>
          </a:xfrm>
          <a:prstGeom prst="rect">
            <a:avLst/>
          </a:prstGeom>
          <a:solidFill>
            <a:srgbClr val="FFFFFF"/>
          </a:solidFill>
          <a:ln w="88900">
            <a:solidFill>
              <a:schemeClr val="accent5"/>
            </a:solidFill>
            <a:miter lim="400000"/>
          </a:ln>
          <a:extLst>
            <a:ext uri="{C572A759-6A51-4108-AA02-DFA0A04FC94B}">
              <ma14:wrappingTextBoxFlag xmlns:ma14="http://schemas.microsoft.com/office/mac/drawingml/2011/main" val="1"/>
            </a:ext>
          </a:extLst>
        </p:spPr>
        <p:txBody>
          <a:bodyPr lIns="71437" tIns="71437" rIns="71437" bIns="71437" anchor="ctr"/>
          <a:lstStyle/>
          <a:p>
            <a:pPr>
              <a:lnSpc>
                <a:spcPts val="3000"/>
              </a:lnSpc>
              <a:defRPr sz="2800" b="0">
                <a:latin typeface="+mn-lt"/>
                <a:ea typeface="+mn-ea"/>
                <a:cs typeface="+mn-cs"/>
                <a:sym typeface="Helvetica Neue Medium"/>
              </a:defRPr>
            </a:pPr>
            <a:r>
              <a:t>Cached</a:t>
            </a:r>
          </a:p>
          <a:p>
            <a:pPr>
              <a:lnSpc>
                <a:spcPts val="3000"/>
              </a:lnSpc>
              <a:defRPr sz="2800" b="0">
                <a:latin typeface="+mn-lt"/>
                <a:ea typeface="+mn-ea"/>
                <a:cs typeface="+mn-cs"/>
                <a:sym typeface="Helvetica Neue Medium"/>
              </a:defRPr>
            </a:pPr>
            <a:r>
              <a:t>(1 bit)</a:t>
            </a:r>
          </a:p>
        </p:txBody>
      </p:sp>
      <p:sp>
        <p:nvSpPr>
          <p:cNvPr id="314" name="Way…"/>
          <p:cNvSpPr/>
          <p:nvPr/>
        </p:nvSpPr>
        <p:spPr>
          <a:xfrm>
            <a:off x="22051116" y="4080876"/>
            <a:ext cx="1719580" cy="1018455"/>
          </a:xfrm>
          <a:prstGeom prst="rect">
            <a:avLst/>
          </a:prstGeom>
          <a:solidFill>
            <a:srgbClr val="FFFFFF"/>
          </a:solidFill>
          <a:ln w="88900">
            <a:solidFill>
              <a:schemeClr val="accent5"/>
            </a:solidFill>
            <a:miter lim="400000"/>
          </a:ln>
          <a:extLst>
            <a:ext uri="{C572A759-6A51-4108-AA02-DFA0A04FC94B}">
              <ma14:wrappingTextBoxFlag xmlns:ma14="http://schemas.microsoft.com/office/mac/drawingml/2011/main" val="1"/>
            </a:ext>
          </a:extLst>
        </p:spPr>
        <p:txBody>
          <a:bodyPr lIns="71437" tIns="71437" rIns="71437" bIns="71437" anchor="ctr"/>
          <a:lstStyle/>
          <a:p>
            <a:pPr>
              <a:lnSpc>
                <a:spcPts val="3000"/>
              </a:lnSpc>
              <a:defRPr sz="2800" b="0">
                <a:latin typeface="+mn-lt"/>
                <a:ea typeface="+mn-ea"/>
                <a:cs typeface="+mn-cs"/>
                <a:sym typeface="Helvetica Neue Medium"/>
              </a:defRPr>
            </a:pPr>
            <a:r>
              <a:t>Way</a:t>
            </a:r>
          </a:p>
          <a:p>
            <a:pPr>
              <a:lnSpc>
                <a:spcPts val="3000"/>
              </a:lnSpc>
              <a:defRPr sz="2800" b="0">
                <a:latin typeface="+mn-lt"/>
                <a:ea typeface="+mn-ea"/>
                <a:cs typeface="+mn-cs"/>
                <a:sym typeface="Helvetica Neue Medium"/>
              </a:defRPr>
            </a:pPr>
            <a:r>
              <a:t>(2 bits)</a:t>
            </a:r>
          </a:p>
        </p:txBody>
      </p:sp>
      <p:sp>
        <p:nvSpPr>
          <p:cNvPr id="315" name="Line"/>
          <p:cNvSpPr/>
          <p:nvPr/>
        </p:nvSpPr>
        <p:spPr>
          <a:xfrm flipH="1" flipV="1">
            <a:off x="20337352" y="5112865"/>
            <a:ext cx="960572" cy="458880"/>
          </a:xfrm>
          <a:prstGeom prst="line">
            <a:avLst/>
          </a:prstGeom>
          <a:ln w="88900">
            <a:solidFill>
              <a:schemeClr val="accent5"/>
            </a:solidFill>
            <a:prstDash val="sysDot"/>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6" name="Rectangle"/>
          <p:cNvSpPr/>
          <p:nvPr/>
        </p:nvSpPr>
        <p:spPr>
          <a:xfrm>
            <a:off x="21321297" y="5579704"/>
            <a:ext cx="2298055" cy="811362"/>
          </a:xfrm>
          <a:prstGeom prst="rect">
            <a:avLst/>
          </a:prstGeom>
          <a:solidFill>
            <a:srgbClr val="FFFFFF"/>
          </a:solidFill>
          <a:ln w="63500">
            <a:solidFill>
              <a:schemeClr val="accent5"/>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317" name="Mapping"/>
          <p:cNvSpPr txBox="1"/>
          <p:nvPr/>
        </p:nvSpPr>
        <p:spPr>
          <a:xfrm>
            <a:off x="21330349" y="5684184"/>
            <a:ext cx="2336155" cy="84946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solidFill>
                  <a:schemeClr val="accent5"/>
                </a:solidFill>
              </a:defRPr>
            </a:lvl1pPr>
          </a:lstStyle>
          <a:p>
            <a:r>
              <a:t>Mapping</a:t>
            </a:r>
          </a:p>
        </p:txBody>
      </p:sp>
      <p:sp>
        <p:nvSpPr>
          <p:cNvPr id="318" name="Line"/>
          <p:cNvSpPr/>
          <p:nvPr/>
        </p:nvSpPr>
        <p:spPr>
          <a:xfrm flipV="1">
            <a:off x="23638359" y="5122015"/>
            <a:ext cx="140647" cy="426029"/>
          </a:xfrm>
          <a:prstGeom prst="line">
            <a:avLst/>
          </a:prstGeom>
          <a:ln w="88900">
            <a:solidFill>
              <a:schemeClr val="accent5"/>
            </a:solidFill>
            <a:prstDash val="sysDot"/>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9" name="Tag Buffer"/>
          <p:cNvSpPr txBox="1"/>
          <p:nvPr/>
        </p:nvSpPr>
        <p:spPr>
          <a:xfrm>
            <a:off x="16076948" y="8432569"/>
            <a:ext cx="2623948" cy="750441"/>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4000"/>
            </a:lvl1pPr>
          </a:lstStyle>
          <a:p>
            <a:r>
              <a:t>Tag Buffer</a:t>
            </a:r>
          </a:p>
        </p:txBody>
      </p:sp>
      <p:grpSp>
        <p:nvGrpSpPr>
          <p:cNvPr id="346" name="Group"/>
          <p:cNvGrpSpPr/>
          <p:nvPr/>
        </p:nvGrpSpPr>
        <p:grpSpPr>
          <a:xfrm>
            <a:off x="16288706" y="9212839"/>
            <a:ext cx="2165789" cy="424234"/>
            <a:chOff x="0" y="0"/>
            <a:chExt cx="2165787" cy="424232"/>
          </a:xfrm>
        </p:grpSpPr>
        <p:grpSp>
          <p:nvGrpSpPr>
            <p:cNvPr id="332" name="Group"/>
            <p:cNvGrpSpPr/>
            <p:nvPr/>
          </p:nvGrpSpPr>
          <p:grpSpPr>
            <a:xfrm>
              <a:off x="0" y="0"/>
              <a:ext cx="2165788" cy="196161"/>
              <a:chOff x="0" y="0"/>
              <a:chExt cx="2165787" cy="196160"/>
            </a:xfrm>
          </p:grpSpPr>
          <p:grpSp>
            <p:nvGrpSpPr>
              <p:cNvPr id="322" name="Group"/>
              <p:cNvGrpSpPr/>
              <p:nvPr/>
            </p:nvGrpSpPr>
            <p:grpSpPr>
              <a:xfrm>
                <a:off x="0" y="0"/>
                <a:ext cx="517963" cy="196161"/>
                <a:chOff x="0" y="0"/>
                <a:chExt cx="517962" cy="196160"/>
              </a:xfrm>
            </p:grpSpPr>
            <p:sp>
              <p:nvSpPr>
                <p:cNvPr id="320"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21"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25" name="Group"/>
              <p:cNvGrpSpPr/>
              <p:nvPr/>
            </p:nvGrpSpPr>
            <p:grpSpPr>
              <a:xfrm>
                <a:off x="549275" y="0"/>
                <a:ext cx="517963" cy="196161"/>
                <a:chOff x="0" y="0"/>
                <a:chExt cx="517962" cy="196160"/>
              </a:xfrm>
            </p:grpSpPr>
            <p:sp>
              <p:nvSpPr>
                <p:cNvPr id="323"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24"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28" name="Group"/>
              <p:cNvGrpSpPr/>
              <p:nvPr/>
            </p:nvGrpSpPr>
            <p:grpSpPr>
              <a:xfrm>
                <a:off x="1098550" y="0"/>
                <a:ext cx="517963" cy="196161"/>
                <a:chOff x="0" y="0"/>
                <a:chExt cx="517962" cy="196160"/>
              </a:xfrm>
            </p:grpSpPr>
            <p:sp>
              <p:nvSpPr>
                <p:cNvPr id="326"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27"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31" name="Group"/>
              <p:cNvGrpSpPr/>
              <p:nvPr/>
            </p:nvGrpSpPr>
            <p:grpSpPr>
              <a:xfrm>
                <a:off x="1647825" y="0"/>
                <a:ext cx="517963" cy="196161"/>
                <a:chOff x="0" y="0"/>
                <a:chExt cx="517962" cy="196160"/>
              </a:xfrm>
            </p:grpSpPr>
            <p:sp>
              <p:nvSpPr>
                <p:cNvPr id="329"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30"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grpSp>
          <p:nvGrpSpPr>
            <p:cNvPr id="345" name="Group"/>
            <p:cNvGrpSpPr/>
            <p:nvPr/>
          </p:nvGrpSpPr>
          <p:grpSpPr>
            <a:xfrm>
              <a:off x="0" y="228071"/>
              <a:ext cx="2165788" cy="196162"/>
              <a:chOff x="0" y="0"/>
              <a:chExt cx="2165787" cy="196160"/>
            </a:xfrm>
          </p:grpSpPr>
          <p:grpSp>
            <p:nvGrpSpPr>
              <p:cNvPr id="335" name="Group"/>
              <p:cNvGrpSpPr/>
              <p:nvPr/>
            </p:nvGrpSpPr>
            <p:grpSpPr>
              <a:xfrm>
                <a:off x="0" y="0"/>
                <a:ext cx="517963" cy="196161"/>
                <a:chOff x="0" y="0"/>
                <a:chExt cx="517962" cy="196160"/>
              </a:xfrm>
            </p:grpSpPr>
            <p:sp>
              <p:nvSpPr>
                <p:cNvPr id="333"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34"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38" name="Group"/>
              <p:cNvGrpSpPr/>
              <p:nvPr/>
            </p:nvGrpSpPr>
            <p:grpSpPr>
              <a:xfrm>
                <a:off x="549275" y="0"/>
                <a:ext cx="517963" cy="196161"/>
                <a:chOff x="0" y="0"/>
                <a:chExt cx="517962" cy="196160"/>
              </a:xfrm>
            </p:grpSpPr>
            <p:sp>
              <p:nvSpPr>
                <p:cNvPr id="336"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37"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41" name="Group"/>
              <p:cNvGrpSpPr/>
              <p:nvPr/>
            </p:nvGrpSpPr>
            <p:grpSpPr>
              <a:xfrm>
                <a:off x="1098550" y="0"/>
                <a:ext cx="517963" cy="196161"/>
                <a:chOff x="0" y="0"/>
                <a:chExt cx="517962" cy="196160"/>
              </a:xfrm>
            </p:grpSpPr>
            <p:sp>
              <p:nvSpPr>
                <p:cNvPr id="339"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40"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44" name="Group"/>
              <p:cNvGrpSpPr/>
              <p:nvPr/>
            </p:nvGrpSpPr>
            <p:grpSpPr>
              <a:xfrm>
                <a:off x="1647825" y="0"/>
                <a:ext cx="517963" cy="196161"/>
                <a:chOff x="0" y="0"/>
                <a:chExt cx="517962" cy="196160"/>
              </a:xfrm>
            </p:grpSpPr>
            <p:sp>
              <p:nvSpPr>
                <p:cNvPr id="342"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43"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grpSp>
      <p:grpSp>
        <p:nvGrpSpPr>
          <p:cNvPr id="373" name="Group"/>
          <p:cNvGrpSpPr/>
          <p:nvPr/>
        </p:nvGrpSpPr>
        <p:grpSpPr>
          <a:xfrm>
            <a:off x="16288706" y="9669220"/>
            <a:ext cx="2165789" cy="424233"/>
            <a:chOff x="0" y="0"/>
            <a:chExt cx="2165787" cy="424232"/>
          </a:xfrm>
        </p:grpSpPr>
        <p:grpSp>
          <p:nvGrpSpPr>
            <p:cNvPr id="359" name="Group"/>
            <p:cNvGrpSpPr/>
            <p:nvPr/>
          </p:nvGrpSpPr>
          <p:grpSpPr>
            <a:xfrm>
              <a:off x="0" y="0"/>
              <a:ext cx="2165788" cy="196161"/>
              <a:chOff x="0" y="0"/>
              <a:chExt cx="2165787" cy="196160"/>
            </a:xfrm>
          </p:grpSpPr>
          <p:grpSp>
            <p:nvGrpSpPr>
              <p:cNvPr id="349" name="Group"/>
              <p:cNvGrpSpPr/>
              <p:nvPr/>
            </p:nvGrpSpPr>
            <p:grpSpPr>
              <a:xfrm>
                <a:off x="0" y="0"/>
                <a:ext cx="517963" cy="196161"/>
                <a:chOff x="0" y="0"/>
                <a:chExt cx="517962" cy="196160"/>
              </a:xfrm>
            </p:grpSpPr>
            <p:sp>
              <p:nvSpPr>
                <p:cNvPr id="347"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48"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52" name="Group"/>
              <p:cNvGrpSpPr/>
              <p:nvPr/>
            </p:nvGrpSpPr>
            <p:grpSpPr>
              <a:xfrm>
                <a:off x="549275" y="0"/>
                <a:ext cx="517963" cy="196161"/>
                <a:chOff x="0" y="0"/>
                <a:chExt cx="517962" cy="196160"/>
              </a:xfrm>
            </p:grpSpPr>
            <p:sp>
              <p:nvSpPr>
                <p:cNvPr id="350"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51"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55" name="Group"/>
              <p:cNvGrpSpPr/>
              <p:nvPr/>
            </p:nvGrpSpPr>
            <p:grpSpPr>
              <a:xfrm>
                <a:off x="1098550" y="0"/>
                <a:ext cx="517963" cy="196161"/>
                <a:chOff x="0" y="0"/>
                <a:chExt cx="517962" cy="196160"/>
              </a:xfrm>
            </p:grpSpPr>
            <p:sp>
              <p:nvSpPr>
                <p:cNvPr id="353"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54"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58" name="Group"/>
              <p:cNvGrpSpPr/>
              <p:nvPr/>
            </p:nvGrpSpPr>
            <p:grpSpPr>
              <a:xfrm>
                <a:off x="1647825" y="0"/>
                <a:ext cx="517963" cy="196161"/>
                <a:chOff x="0" y="0"/>
                <a:chExt cx="517962" cy="196160"/>
              </a:xfrm>
            </p:grpSpPr>
            <p:sp>
              <p:nvSpPr>
                <p:cNvPr id="356"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57"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grpSp>
          <p:nvGrpSpPr>
            <p:cNvPr id="372" name="Group"/>
            <p:cNvGrpSpPr/>
            <p:nvPr/>
          </p:nvGrpSpPr>
          <p:grpSpPr>
            <a:xfrm>
              <a:off x="0" y="228071"/>
              <a:ext cx="2165788" cy="196162"/>
              <a:chOff x="0" y="0"/>
              <a:chExt cx="2165787" cy="196160"/>
            </a:xfrm>
          </p:grpSpPr>
          <p:grpSp>
            <p:nvGrpSpPr>
              <p:cNvPr id="362" name="Group"/>
              <p:cNvGrpSpPr/>
              <p:nvPr/>
            </p:nvGrpSpPr>
            <p:grpSpPr>
              <a:xfrm>
                <a:off x="0" y="0"/>
                <a:ext cx="517963" cy="196161"/>
                <a:chOff x="0" y="0"/>
                <a:chExt cx="517962" cy="196160"/>
              </a:xfrm>
            </p:grpSpPr>
            <p:sp>
              <p:nvSpPr>
                <p:cNvPr id="360"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61"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65" name="Group"/>
              <p:cNvGrpSpPr/>
              <p:nvPr/>
            </p:nvGrpSpPr>
            <p:grpSpPr>
              <a:xfrm>
                <a:off x="549275" y="0"/>
                <a:ext cx="517963" cy="196161"/>
                <a:chOff x="0" y="0"/>
                <a:chExt cx="517962" cy="196160"/>
              </a:xfrm>
            </p:grpSpPr>
            <p:sp>
              <p:nvSpPr>
                <p:cNvPr id="363"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64"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68" name="Group"/>
              <p:cNvGrpSpPr/>
              <p:nvPr/>
            </p:nvGrpSpPr>
            <p:grpSpPr>
              <a:xfrm>
                <a:off x="1098550" y="0"/>
                <a:ext cx="517963" cy="196161"/>
                <a:chOff x="0" y="0"/>
                <a:chExt cx="517962" cy="196160"/>
              </a:xfrm>
            </p:grpSpPr>
            <p:sp>
              <p:nvSpPr>
                <p:cNvPr id="366"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67"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nvGrpSpPr>
              <p:cNvPr id="371" name="Group"/>
              <p:cNvGrpSpPr/>
              <p:nvPr/>
            </p:nvGrpSpPr>
            <p:grpSpPr>
              <a:xfrm>
                <a:off x="1647825" y="0"/>
                <a:ext cx="517963" cy="196161"/>
                <a:chOff x="0" y="0"/>
                <a:chExt cx="517962" cy="196160"/>
              </a:xfrm>
            </p:grpSpPr>
            <p:sp>
              <p:nvSpPr>
                <p:cNvPr id="369" name="Rectangle"/>
                <p:cNvSpPr/>
                <p:nvPr/>
              </p:nvSpPr>
              <p:spPr>
                <a:xfrm>
                  <a:off x="0" y="0"/>
                  <a:ext cx="262965" cy="196161"/>
                </a:xfrm>
                <a:prstGeom prst="rect">
                  <a:avLst/>
                </a:prstGeom>
                <a:solidFill>
                  <a:srgbClr val="929292"/>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sp>
              <p:nvSpPr>
                <p:cNvPr id="370" name="Rectangle"/>
                <p:cNvSpPr/>
                <p:nvPr/>
              </p:nvSpPr>
              <p:spPr>
                <a:xfrm>
                  <a:off x="254998" y="0"/>
                  <a:ext cx="262965" cy="196161"/>
                </a:xfrm>
                <a:prstGeom prst="rect">
                  <a:avLst/>
                </a:prstGeom>
                <a:solidFill>
                  <a:srgbClr val="FFFFFF"/>
                </a:solidFill>
                <a:ln w="25400" cap="flat">
                  <a:solidFill>
                    <a:srgbClr val="000000"/>
                  </a:solidFill>
                  <a:prstDash val="solid"/>
                  <a:miter lim="400000"/>
                </a:ln>
                <a:effectLst/>
              </p:spPr>
              <p:txBody>
                <a:bodyPr wrap="square" lIns="71437" tIns="71437" rIns="71437" bIns="71437" numCol="1" anchor="ctr">
                  <a:noAutofit/>
                </a:bodyPr>
                <a:lstStyle/>
                <a:p>
                  <a:pPr>
                    <a:defRPr sz="5700" b="0">
                      <a:latin typeface="+mn-lt"/>
                      <a:ea typeface="+mn-ea"/>
                      <a:cs typeface="+mn-cs"/>
                      <a:sym typeface="Helvetica Neue Medium"/>
                    </a:defRPr>
                  </a:pPr>
                  <a:endParaRPr/>
                </a:p>
              </p:txBody>
            </p:sp>
          </p:grpSp>
        </p:grpSp>
      </p:grpSp>
      <p:sp>
        <p:nvSpPr>
          <p:cNvPr id="374" name="Line"/>
          <p:cNvSpPr/>
          <p:nvPr/>
        </p:nvSpPr>
        <p:spPr>
          <a:xfrm flipH="1">
            <a:off x="18475632" y="9235040"/>
            <a:ext cx="409911" cy="201788"/>
          </a:xfrm>
          <a:prstGeom prst="line">
            <a:avLst/>
          </a:prstGeom>
          <a:ln w="254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5" name="Line"/>
          <p:cNvSpPr/>
          <p:nvPr/>
        </p:nvSpPr>
        <p:spPr>
          <a:xfrm flipH="1" flipV="1">
            <a:off x="18474156" y="9643462"/>
            <a:ext cx="406463" cy="186383"/>
          </a:xfrm>
          <a:prstGeom prst="line">
            <a:avLst/>
          </a:prstGeom>
          <a:ln w="25400">
            <a:solidFill>
              <a:srgbClr val="000000"/>
            </a:solidFill>
            <a:custDash>
              <a:ds d="200000" sp="200000"/>
            </a:custDash>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76" name="Rectangle"/>
          <p:cNvSpPr/>
          <p:nvPr/>
        </p:nvSpPr>
        <p:spPr>
          <a:xfrm>
            <a:off x="18901441" y="9239960"/>
            <a:ext cx="1506044" cy="588288"/>
          </a:xfrm>
          <a:prstGeom prst="rect">
            <a:avLst/>
          </a:prstGeom>
          <a:solidFill>
            <a:srgbClr val="929292"/>
          </a:solidFill>
          <a:ln w="38100">
            <a:solidFill>
              <a:srgbClr val="000000"/>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77" name="PPN"/>
          <p:cNvSpPr txBox="1"/>
          <p:nvPr/>
        </p:nvSpPr>
        <p:spPr>
          <a:xfrm>
            <a:off x="19005681" y="9165888"/>
            <a:ext cx="1297562" cy="66451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3800" b="0">
                <a:latin typeface="+mn-lt"/>
                <a:ea typeface="+mn-ea"/>
                <a:cs typeface="+mn-cs"/>
                <a:sym typeface="Helvetica Neue Medium"/>
              </a:defRPr>
            </a:lvl1pPr>
          </a:lstStyle>
          <a:p>
            <a:r>
              <a:t>PPN</a:t>
            </a:r>
          </a:p>
        </p:txBody>
      </p:sp>
      <p:sp>
        <p:nvSpPr>
          <p:cNvPr id="378" name="Rectangle"/>
          <p:cNvSpPr/>
          <p:nvPr/>
        </p:nvSpPr>
        <p:spPr>
          <a:xfrm>
            <a:off x="20407117" y="9239960"/>
            <a:ext cx="518240" cy="588288"/>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379" name="V"/>
          <p:cNvSpPr txBox="1"/>
          <p:nvPr/>
        </p:nvSpPr>
        <p:spPr>
          <a:xfrm>
            <a:off x="20437799" y="9161158"/>
            <a:ext cx="450444" cy="71307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800" b="0">
                <a:latin typeface="+mn-lt"/>
                <a:ea typeface="+mn-ea"/>
                <a:cs typeface="+mn-cs"/>
                <a:sym typeface="Helvetica Neue Medium"/>
              </a:defRPr>
            </a:lvl1pPr>
          </a:lstStyle>
          <a:p>
            <a:r>
              <a:t>V</a:t>
            </a:r>
          </a:p>
        </p:txBody>
      </p:sp>
      <p:sp>
        <p:nvSpPr>
          <p:cNvPr id="380" name="Rectangle"/>
          <p:cNvSpPr/>
          <p:nvPr/>
        </p:nvSpPr>
        <p:spPr>
          <a:xfrm>
            <a:off x="20920902" y="9239960"/>
            <a:ext cx="2195584" cy="588287"/>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381" name="Mapping"/>
          <p:cNvSpPr txBox="1"/>
          <p:nvPr/>
        </p:nvSpPr>
        <p:spPr>
          <a:xfrm>
            <a:off x="20932209" y="9159974"/>
            <a:ext cx="2122171" cy="713077"/>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800" b="0">
                <a:latin typeface="+mn-lt"/>
                <a:ea typeface="+mn-ea"/>
                <a:cs typeface="+mn-cs"/>
                <a:sym typeface="Helvetica Neue Medium"/>
              </a:defRPr>
            </a:lvl1pPr>
          </a:lstStyle>
          <a:p>
            <a:r>
              <a:t>Mapping</a:t>
            </a:r>
          </a:p>
        </p:txBody>
      </p:sp>
      <p:sp>
        <p:nvSpPr>
          <p:cNvPr id="382" name="Rounded Rectangle"/>
          <p:cNvSpPr/>
          <p:nvPr/>
        </p:nvSpPr>
        <p:spPr>
          <a:xfrm>
            <a:off x="10591441" y="4378588"/>
            <a:ext cx="4215422" cy="2488551"/>
          </a:xfrm>
          <a:prstGeom prst="roundRect">
            <a:avLst>
              <a:gd name="adj" fmla="val 17351"/>
            </a:avLst>
          </a:prstGeom>
          <a:ln w="63500">
            <a:solidFill>
              <a:srgbClr val="000000"/>
            </a:solidFill>
            <a:miter lim="400000"/>
          </a:ln>
        </p:spPr>
        <p:txBody>
          <a:bodyPr lIns="71437" tIns="71437" rIns="71437" bIns="71437" anchor="ctr"/>
          <a:lstStyle/>
          <a:p>
            <a:pPr>
              <a:defRPr sz="3000" b="0">
                <a:latin typeface="+mn-lt"/>
                <a:ea typeface="+mn-ea"/>
                <a:cs typeface="+mn-cs"/>
                <a:sym typeface="Helvetica Neue Medium"/>
              </a:defRPr>
            </a:pPr>
            <a:endParaRPr/>
          </a:p>
        </p:txBody>
      </p:sp>
      <p:sp>
        <p:nvSpPr>
          <p:cNvPr id="383" name="Page Table"/>
          <p:cNvSpPr txBox="1"/>
          <p:nvPr/>
        </p:nvSpPr>
        <p:spPr>
          <a:xfrm>
            <a:off x="11837015" y="6177619"/>
            <a:ext cx="2542618"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u="sng"/>
            </a:lvl1pPr>
          </a:lstStyle>
          <a:p>
            <a:r>
              <a:t>Page Table</a:t>
            </a:r>
          </a:p>
        </p:txBody>
      </p:sp>
      <p:sp>
        <p:nvSpPr>
          <p:cNvPr id="384" name="Page Table Entry"/>
          <p:cNvSpPr txBox="1"/>
          <p:nvPr/>
        </p:nvSpPr>
        <p:spPr>
          <a:xfrm>
            <a:off x="10634957" y="4452410"/>
            <a:ext cx="3813176" cy="68841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600"/>
            </a:lvl1pPr>
          </a:lstStyle>
          <a:p>
            <a:r>
              <a:t>Page Table Entry</a:t>
            </a:r>
          </a:p>
        </p:txBody>
      </p:sp>
      <p:sp>
        <p:nvSpPr>
          <p:cNvPr id="385" name="Rectangle"/>
          <p:cNvSpPr/>
          <p:nvPr/>
        </p:nvSpPr>
        <p:spPr>
          <a:xfrm>
            <a:off x="12092664" y="5206946"/>
            <a:ext cx="666017" cy="626418"/>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386" name="…"/>
          <p:cNvSpPr txBox="1"/>
          <p:nvPr/>
        </p:nvSpPr>
        <p:spPr>
          <a:xfrm>
            <a:off x="12131847" y="5023079"/>
            <a:ext cx="547427" cy="76282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defRPr sz="4000"/>
            </a:lvl1pPr>
          </a:lstStyle>
          <a:p>
            <a:r>
              <a:t>…</a:t>
            </a:r>
          </a:p>
        </p:txBody>
      </p:sp>
      <p:sp>
        <p:nvSpPr>
          <p:cNvPr id="387" name="Rectangle"/>
          <p:cNvSpPr/>
          <p:nvPr/>
        </p:nvSpPr>
        <p:spPr>
          <a:xfrm>
            <a:off x="10775752" y="5206946"/>
            <a:ext cx="1339627" cy="626418"/>
          </a:xfrm>
          <a:prstGeom prst="rect">
            <a:avLst/>
          </a:prstGeom>
          <a:solidFill>
            <a:srgbClr val="FFFFFF"/>
          </a:solidFill>
          <a:ln w="38100">
            <a:solidFill>
              <a:srgbClr val="000000"/>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388" name="PPN"/>
          <p:cNvSpPr txBox="1"/>
          <p:nvPr/>
        </p:nvSpPr>
        <p:spPr>
          <a:xfrm>
            <a:off x="10761252" y="5267473"/>
            <a:ext cx="1368627" cy="75936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sz="4000"/>
            </a:lvl1pPr>
          </a:lstStyle>
          <a:p>
            <a:r>
              <a:t>PPN</a:t>
            </a:r>
          </a:p>
        </p:txBody>
      </p:sp>
      <p:sp>
        <p:nvSpPr>
          <p:cNvPr id="389" name="Rectangle"/>
          <p:cNvSpPr/>
          <p:nvPr/>
        </p:nvSpPr>
        <p:spPr>
          <a:xfrm>
            <a:off x="12767526" y="5169077"/>
            <a:ext cx="1828471" cy="722437"/>
          </a:xfrm>
          <a:prstGeom prst="rect">
            <a:avLst/>
          </a:prstGeom>
          <a:solidFill>
            <a:srgbClr val="FFFFFF"/>
          </a:solidFill>
          <a:ln w="63500">
            <a:solidFill>
              <a:schemeClr val="accent5"/>
            </a:solidFill>
            <a:miter lim="400000"/>
          </a:ln>
        </p:spPr>
        <p:txBody>
          <a:bodyPr lIns="71437" tIns="71437" rIns="71437" bIns="71437" anchor="ctr"/>
          <a:lstStyle/>
          <a:p>
            <a:pPr>
              <a:defRPr sz="5700" b="0">
                <a:latin typeface="+mn-lt"/>
                <a:ea typeface="+mn-ea"/>
                <a:cs typeface="+mn-cs"/>
                <a:sym typeface="Helvetica Neue Medium"/>
              </a:defRPr>
            </a:pPr>
            <a:endParaRPr/>
          </a:p>
        </p:txBody>
      </p:sp>
      <p:sp>
        <p:nvSpPr>
          <p:cNvPr id="390" name="Mapping"/>
          <p:cNvSpPr txBox="1"/>
          <p:nvPr/>
        </p:nvSpPr>
        <p:spPr>
          <a:xfrm>
            <a:off x="12509879" y="5288789"/>
            <a:ext cx="2336155" cy="601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lstStyle>
            <a:lvl1pPr>
              <a:lnSpc>
                <a:spcPts val="2100"/>
              </a:lnSpc>
              <a:defRPr>
                <a:solidFill>
                  <a:schemeClr val="accent5"/>
                </a:solidFill>
              </a:defRPr>
            </a:lvl1pPr>
          </a:lstStyle>
          <a:p>
            <a:r>
              <a:t>Mapping</a:t>
            </a:r>
          </a:p>
        </p:txBody>
      </p:sp>
      <p:sp>
        <p:nvSpPr>
          <p:cNvPr id="391" name="Arrow"/>
          <p:cNvSpPr/>
          <p:nvPr/>
        </p:nvSpPr>
        <p:spPr>
          <a:xfrm>
            <a:off x="14825978" y="5147200"/>
            <a:ext cx="993625" cy="1240868"/>
          </a:xfrm>
          <a:prstGeom prst="rightArrow">
            <a:avLst>
              <a:gd name="adj1" fmla="val 44880"/>
              <a:gd name="adj2" fmla="val 46640"/>
            </a:avLst>
          </a:prstGeom>
          <a:solidFill>
            <a:srgbClr val="D6D5D5"/>
          </a:solidFill>
          <a:ln w="254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92" name="Track DRAM cache contents using page tables and TLBs…"/>
          <p:cNvSpPr txBox="1"/>
          <p:nvPr/>
        </p:nvSpPr>
        <p:spPr>
          <a:xfrm>
            <a:off x="453188" y="3798040"/>
            <a:ext cx="9481872" cy="87794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p>
            <a:pPr marL="611187" indent="-611187" algn="l" defTabSz="12700">
              <a:spcBef>
                <a:spcPts val="2000"/>
              </a:spcBef>
              <a:buSzPct val="145000"/>
              <a:buChar char="•"/>
              <a:defRPr sz="5200" b="0"/>
            </a:pPr>
            <a:r>
              <a:t>Track DRAM cache contents using </a:t>
            </a:r>
            <a:r>
              <a:rPr b="1">
                <a:solidFill>
                  <a:schemeClr val="accent3">
                    <a:hueOff val="914337"/>
                    <a:satOff val="31515"/>
                    <a:lumOff val="-30790"/>
                  </a:schemeClr>
                </a:solidFill>
              </a:rPr>
              <a:t>page tables</a:t>
            </a:r>
            <a:r>
              <a:t> and </a:t>
            </a:r>
            <a:r>
              <a:rPr b="1">
                <a:solidFill>
                  <a:schemeClr val="accent3">
                    <a:hueOff val="914337"/>
                    <a:satOff val="31515"/>
                    <a:lumOff val="-30790"/>
                  </a:schemeClr>
                </a:solidFill>
              </a:rPr>
              <a:t>TLBs</a:t>
            </a:r>
          </a:p>
          <a:p>
            <a:pPr marL="611187" indent="-611187" algn="l" defTabSz="12700">
              <a:spcBef>
                <a:spcPts val="2000"/>
              </a:spcBef>
              <a:buSzPct val="145000"/>
              <a:buChar char="•"/>
              <a:defRPr sz="5000" b="0"/>
            </a:pPr>
            <a:r>
              <a:t>Maintain latest mapping for recently remapped pages in the </a:t>
            </a:r>
            <a:r>
              <a:rPr b="1">
                <a:solidFill>
                  <a:schemeClr val="accent3">
                    <a:hueOff val="914337"/>
                    <a:satOff val="31515"/>
                    <a:lumOff val="-30790"/>
                  </a:schemeClr>
                </a:solidFill>
              </a:rPr>
              <a:t>Tag Buffer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TotalTime>
  <Words>4091</Words>
  <Application>Microsoft Macintosh PowerPoint</Application>
  <PresentationFormat>Custom</PresentationFormat>
  <Paragraphs>529</Paragraphs>
  <Slides>33</Slides>
  <Notes>23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White</vt:lpstr>
      <vt:lpstr>Banshee: Bandwidth-Efficient DRAM Caching via Software/Hardware Cooperation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Banshee: Bandwidth-Efficient DRAM Caching via Software/Hardware Cooperation </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Banshee: Bandwidth-Efficient DRAM Caching via Software/Hardware Cooperation </dc:title>
  <cp:lastModifiedBy>Xiangyao Yu</cp:lastModifiedBy>
  <cp:revision>7</cp:revision>
  <dcterms:modified xsi:type="dcterms:W3CDTF">2017-10-19T14:52:53Z</dcterms:modified>
</cp:coreProperties>
</file>