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7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8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9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0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1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2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4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7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8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908" r:id="rId2"/>
    <p:sldMasterId id="2147483924" r:id="rId3"/>
    <p:sldMasterId id="2147483940" r:id="rId4"/>
    <p:sldMasterId id="2147483956" r:id="rId5"/>
    <p:sldMasterId id="2147483972" r:id="rId6"/>
    <p:sldMasterId id="2147483998" r:id="rId7"/>
    <p:sldMasterId id="2147484072" r:id="rId8"/>
    <p:sldMasterId id="2147484120" r:id="rId9"/>
    <p:sldMasterId id="2147484408" r:id="rId10"/>
    <p:sldMasterId id="2147484434" r:id="rId11"/>
    <p:sldMasterId id="2147484459" r:id="rId12"/>
    <p:sldMasterId id="2147484471" r:id="rId13"/>
    <p:sldMasterId id="2147484483" r:id="rId14"/>
    <p:sldMasterId id="2147484495" r:id="rId15"/>
    <p:sldMasterId id="2147484593" r:id="rId16"/>
    <p:sldMasterId id="2147484606" r:id="rId17"/>
    <p:sldMasterId id="2147484642" r:id="rId18"/>
    <p:sldMasterId id="2147484655" r:id="rId19"/>
    <p:sldMasterId id="2147484667" r:id="rId20"/>
    <p:sldMasterId id="2147484679" r:id="rId21"/>
    <p:sldMasterId id="2147484686" r:id="rId22"/>
    <p:sldMasterId id="2147484693" r:id="rId23"/>
    <p:sldMasterId id="2147484700" r:id="rId24"/>
    <p:sldMasterId id="2147484725" r:id="rId25"/>
    <p:sldMasterId id="2147484737" r:id="rId26"/>
    <p:sldMasterId id="2147484749" r:id="rId27"/>
    <p:sldMasterId id="2147484787" r:id="rId28"/>
    <p:sldMasterId id="2147484799" r:id="rId29"/>
    <p:sldMasterId id="2147484807" r:id="rId30"/>
    <p:sldMasterId id="2147484819" r:id="rId31"/>
    <p:sldMasterId id="2147484869" r:id="rId32"/>
  </p:sldMasterIdLst>
  <p:notesMasterIdLst>
    <p:notesMasterId r:id="rId116"/>
  </p:notesMasterIdLst>
  <p:sldIdLst>
    <p:sldId id="316" r:id="rId33"/>
    <p:sldId id="480" r:id="rId34"/>
    <p:sldId id="464" r:id="rId35"/>
    <p:sldId id="447" r:id="rId36"/>
    <p:sldId id="613" r:id="rId37"/>
    <p:sldId id="727" r:id="rId38"/>
    <p:sldId id="728" r:id="rId39"/>
    <p:sldId id="729" r:id="rId40"/>
    <p:sldId id="691" r:id="rId41"/>
    <p:sldId id="692" r:id="rId42"/>
    <p:sldId id="614" r:id="rId43"/>
    <p:sldId id="520" r:id="rId44"/>
    <p:sldId id="522" r:id="rId45"/>
    <p:sldId id="672" r:id="rId46"/>
    <p:sldId id="673" r:id="rId47"/>
    <p:sldId id="674" r:id="rId48"/>
    <p:sldId id="675" r:id="rId49"/>
    <p:sldId id="676" r:id="rId50"/>
    <p:sldId id="677" r:id="rId51"/>
    <p:sldId id="678" r:id="rId52"/>
    <p:sldId id="679" r:id="rId53"/>
    <p:sldId id="680" r:id="rId54"/>
    <p:sldId id="681" r:id="rId55"/>
    <p:sldId id="682" r:id="rId56"/>
    <p:sldId id="683" r:id="rId57"/>
    <p:sldId id="684" r:id="rId58"/>
    <p:sldId id="685" r:id="rId59"/>
    <p:sldId id="686" r:id="rId60"/>
    <p:sldId id="687" r:id="rId61"/>
    <p:sldId id="688" r:id="rId62"/>
    <p:sldId id="537" r:id="rId63"/>
    <p:sldId id="538" r:id="rId64"/>
    <p:sldId id="539" r:id="rId65"/>
    <p:sldId id="540" r:id="rId66"/>
    <p:sldId id="541" r:id="rId67"/>
    <p:sldId id="542" r:id="rId68"/>
    <p:sldId id="543" r:id="rId69"/>
    <p:sldId id="544" r:id="rId70"/>
    <p:sldId id="545" r:id="rId71"/>
    <p:sldId id="546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57" r:id="rId83"/>
    <p:sldId id="558" r:id="rId84"/>
    <p:sldId id="559" r:id="rId85"/>
    <p:sldId id="560" r:id="rId86"/>
    <p:sldId id="561" r:id="rId87"/>
    <p:sldId id="562" r:id="rId88"/>
    <p:sldId id="563" r:id="rId89"/>
    <p:sldId id="564" r:id="rId90"/>
    <p:sldId id="565" r:id="rId91"/>
    <p:sldId id="566" r:id="rId92"/>
    <p:sldId id="567" r:id="rId93"/>
    <p:sldId id="568" r:id="rId94"/>
    <p:sldId id="569" r:id="rId95"/>
    <p:sldId id="693" r:id="rId96"/>
    <p:sldId id="570" r:id="rId97"/>
    <p:sldId id="571" r:id="rId98"/>
    <p:sldId id="694" r:id="rId99"/>
    <p:sldId id="695" r:id="rId100"/>
    <p:sldId id="696" r:id="rId101"/>
    <p:sldId id="697" r:id="rId102"/>
    <p:sldId id="698" r:id="rId103"/>
    <p:sldId id="699" r:id="rId104"/>
    <p:sldId id="700" r:id="rId105"/>
    <p:sldId id="572" r:id="rId106"/>
    <p:sldId id="701" r:id="rId107"/>
    <p:sldId id="573" r:id="rId108"/>
    <p:sldId id="702" r:id="rId109"/>
    <p:sldId id="574" r:id="rId110"/>
    <p:sldId id="575" r:id="rId111"/>
    <p:sldId id="576" r:id="rId112"/>
    <p:sldId id="577" r:id="rId113"/>
    <p:sldId id="578" r:id="rId114"/>
    <p:sldId id="690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84" Type="http://schemas.openxmlformats.org/officeDocument/2006/relationships/slide" Target="slides/slide52.xml"/><Relationship Id="rId89" Type="http://schemas.openxmlformats.org/officeDocument/2006/relationships/slide" Target="slides/slide57.xml"/><Relationship Id="rId112" Type="http://schemas.openxmlformats.org/officeDocument/2006/relationships/slide" Target="slides/slide8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87" Type="http://schemas.openxmlformats.org/officeDocument/2006/relationships/slide" Target="slides/slide55.xml"/><Relationship Id="rId102" Type="http://schemas.openxmlformats.org/officeDocument/2006/relationships/slide" Target="slides/slide70.xml"/><Relationship Id="rId110" Type="http://schemas.openxmlformats.org/officeDocument/2006/relationships/slide" Target="slides/slide78.xml"/><Relationship Id="rId115" Type="http://schemas.openxmlformats.org/officeDocument/2006/relationships/slide" Target="slides/slide8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90" Type="http://schemas.openxmlformats.org/officeDocument/2006/relationships/slide" Target="slides/slide58.xml"/><Relationship Id="rId95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100" Type="http://schemas.openxmlformats.org/officeDocument/2006/relationships/slide" Target="slides/slide68.xml"/><Relationship Id="rId105" Type="http://schemas.openxmlformats.org/officeDocument/2006/relationships/slide" Target="slides/slide73.xml"/><Relationship Id="rId113" Type="http://schemas.openxmlformats.org/officeDocument/2006/relationships/slide" Target="slides/slide81.xml"/><Relationship Id="rId11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93" Type="http://schemas.openxmlformats.org/officeDocument/2006/relationships/slide" Target="slides/slide61.xml"/><Relationship Id="rId98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103" Type="http://schemas.openxmlformats.org/officeDocument/2006/relationships/slide" Target="slides/slide71.xml"/><Relationship Id="rId108" Type="http://schemas.openxmlformats.org/officeDocument/2006/relationships/slide" Target="slides/slide76.xml"/><Relationship Id="rId11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91" Type="http://schemas.openxmlformats.org/officeDocument/2006/relationships/slide" Target="slides/slide59.xml"/><Relationship Id="rId96" Type="http://schemas.openxmlformats.org/officeDocument/2006/relationships/slide" Target="slides/slide64.xml"/><Relationship Id="rId111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6" Type="http://schemas.openxmlformats.org/officeDocument/2006/relationships/slide" Target="slides/slide74.xml"/><Relationship Id="rId114" Type="http://schemas.openxmlformats.org/officeDocument/2006/relationships/slide" Target="slides/slide82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slide" Target="slides/slide54.xml"/><Relationship Id="rId94" Type="http://schemas.openxmlformats.org/officeDocument/2006/relationships/slide" Target="slides/slide62.xml"/><Relationship Id="rId99" Type="http://schemas.openxmlformats.org/officeDocument/2006/relationships/slide" Target="slides/slide67.xml"/><Relationship Id="rId101" Type="http://schemas.openxmlformats.org/officeDocument/2006/relationships/slide" Target="slides/slide6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109" Type="http://schemas.openxmlformats.org/officeDocument/2006/relationships/slide" Target="slides/slide7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76" Type="http://schemas.openxmlformats.org/officeDocument/2006/relationships/slide" Target="slides/slide44.xml"/><Relationship Id="rId97" Type="http://schemas.openxmlformats.org/officeDocument/2006/relationships/slide" Target="slides/slide65.xml"/><Relationship Id="rId104" Type="http://schemas.openxmlformats.org/officeDocument/2006/relationships/slide" Target="slides/slide72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92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81578691552"/>
          <c:y val="7.03358448482896E-2"/>
          <c:w val="0.81172292699523696"/>
          <c:h val="0.54584290990013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+42%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128 Cores</c:v>
                </c:pt>
                <c:pt idx="1">
                  <c:v>32 Cores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1.420607344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814464"/>
        <c:axId val="188816000"/>
      </c:barChart>
      <c:catAx>
        <c:axId val="18881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16000"/>
        <c:crosses val="autoZero"/>
        <c:auto val="1"/>
        <c:lblAlgn val="ctr"/>
        <c:lblOffset val="100"/>
        <c:noMultiLvlLbl val="0"/>
      </c:catAx>
      <c:valAx>
        <c:axId val="188816000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 smtClean="0"/>
                  <a:t>Speedup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0.509829153300282"/>
              <c:y val="0.824703640396036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26638474133"/>
          <c:y val="3.6564430193441501E-2"/>
          <c:w val="0.62821987268810797"/>
          <c:h val="0.7560876451134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Latency</c:v>
                </c:pt>
              </c:strCache>
            </c:strRef>
          </c:tx>
          <c:invertIfNegative val="0"/>
          <c:cat>
            <c:strRef>
              <c:f>Sheet2!$C$17:$E$17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Sheet2!$C$18:$E$18</c:f>
              <c:numCache>
                <c:formatCode>General</c:formatCode>
                <c:ptCount val="3"/>
                <c:pt idx="0">
                  <c:v>1</c:v>
                </c:pt>
                <c:pt idx="1">
                  <c:v>0.56000000000000005</c:v>
                </c:pt>
                <c:pt idx="2">
                  <c:v>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804480"/>
        <c:axId val="204806016"/>
      </c:barChart>
      <c:catAx>
        <c:axId val="20480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4806016"/>
        <c:crosses val="autoZero"/>
        <c:auto val="1"/>
        <c:lblAlgn val="ctr"/>
        <c:lblOffset val="100"/>
        <c:noMultiLvlLbl val="0"/>
      </c:catAx>
      <c:valAx>
        <c:axId val="204806016"/>
        <c:scaling>
          <c:orientation val="minMax"/>
          <c:max val="1.6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4804480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dPt>
            <c:idx val="4"/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24.617764350044659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3.7551020408163258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1.1836734693877551</c:v>
                </c:pt>
                <c:pt idx="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48288"/>
        <c:axId val="204754944"/>
      </c:scatterChart>
      <c:valAx>
        <c:axId val="204748288"/>
        <c:scaling>
          <c:orientation val="minMax"/>
          <c:max val="7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4754944"/>
        <c:crosses val="autoZero"/>
        <c:crossBetween val="midCat"/>
        <c:majorUnit val="10"/>
      </c:valAx>
      <c:valAx>
        <c:axId val="204754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4748288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strRef>
              <c:f>Sheet3!$B$3:$B$5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1.1240000000000001</c:v>
                </c:pt>
                <c:pt idx="1">
                  <c:v>1.115</c:v>
                </c:pt>
                <c:pt idx="2">
                  <c:v>1.107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73600"/>
        <c:axId val="204996992"/>
      </c:barChart>
      <c:catAx>
        <c:axId val="20407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4996992"/>
        <c:crosses val="autoZero"/>
        <c:auto val="1"/>
        <c:lblAlgn val="ctr"/>
        <c:lblOffset val="0"/>
        <c:noMultiLvlLbl val="0"/>
      </c:catAx>
      <c:valAx>
        <c:axId val="204996992"/>
        <c:scaling>
          <c:orientation val="minMax"/>
          <c:max val="1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4073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Sheet3!$C$7</c:f>
              <c:strCache>
                <c:ptCount val="1"/>
                <c:pt idx="0">
                  <c:v>Power Reduction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Sheet3!$B$8:$B$10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Sheet3!$C$8:$C$10</c:f>
              <c:numCache>
                <c:formatCode>General</c:formatCode>
                <c:ptCount val="3"/>
                <c:pt idx="0">
                  <c:v>0.76900000000000002</c:v>
                </c:pt>
                <c:pt idx="1">
                  <c:v>0.755</c:v>
                </c:pt>
                <c:pt idx="2">
                  <c:v>0.73699999999999999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016448"/>
        <c:axId val="205026432"/>
      </c:barChart>
      <c:catAx>
        <c:axId val="20501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5026432"/>
        <c:crosses val="autoZero"/>
        <c:auto val="1"/>
        <c:lblAlgn val="ctr"/>
        <c:lblOffset val="0"/>
        <c:noMultiLvlLbl val="0"/>
      </c:catAx>
      <c:valAx>
        <c:axId val="205026432"/>
        <c:scaling>
          <c:orientation val="minMax"/>
          <c:max val="1.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5016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427840"/>
        <c:axId val="205429376"/>
      </c:barChart>
      <c:catAx>
        <c:axId val="2054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429376"/>
        <c:crosses val="autoZero"/>
        <c:auto val="1"/>
        <c:lblAlgn val="ctr"/>
        <c:lblOffset val="100"/>
        <c:noMultiLvlLbl val="0"/>
      </c:catAx>
      <c:valAx>
        <c:axId val="2054293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42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733248"/>
        <c:axId val="205739136"/>
      </c:barChart>
      <c:catAx>
        <c:axId val="2057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739136"/>
        <c:crosses val="autoZero"/>
        <c:auto val="1"/>
        <c:lblAlgn val="ctr"/>
        <c:lblOffset val="100"/>
        <c:noMultiLvlLbl val="0"/>
      </c:catAx>
      <c:valAx>
        <c:axId val="2057391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7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805440"/>
        <c:axId val="205806976"/>
      </c:barChart>
      <c:catAx>
        <c:axId val="2058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806976"/>
        <c:crosses val="autoZero"/>
        <c:auto val="1"/>
        <c:lblAlgn val="ctr"/>
        <c:lblOffset val="100"/>
        <c:noMultiLvlLbl val="0"/>
      </c:catAx>
      <c:valAx>
        <c:axId val="2058069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58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272000"/>
        <c:axId val="206273536"/>
      </c:barChart>
      <c:catAx>
        <c:axId val="2062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273536"/>
        <c:crosses val="autoZero"/>
        <c:auto val="1"/>
        <c:lblAlgn val="ctr"/>
        <c:lblOffset val="100"/>
        <c:noMultiLvlLbl val="0"/>
      </c:catAx>
      <c:valAx>
        <c:axId val="2062735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2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390400"/>
        <c:axId val="206391936"/>
      </c:barChart>
      <c:catAx>
        <c:axId val="2063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391936"/>
        <c:crosses val="autoZero"/>
        <c:auto val="1"/>
        <c:lblAlgn val="ctr"/>
        <c:lblOffset val="100"/>
        <c:noMultiLvlLbl val="0"/>
      </c:catAx>
      <c:valAx>
        <c:axId val="2063919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3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</c:dPt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638464"/>
        <c:axId val="206640256"/>
      </c:barChart>
      <c:catAx>
        <c:axId val="2066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640256"/>
        <c:crosses val="autoZero"/>
        <c:auto val="1"/>
        <c:lblAlgn val="ctr"/>
        <c:lblOffset val="100"/>
        <c:noMultiLvlLbl val="0"/>
      </c:catAx>
      <c:valAx>
        <c:axId val="2066402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6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+56%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+25%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9.0x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11.6x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13.8x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DDR3-OoO</c:v>
                </c:pt>
                <c:pt idx="1">
                  <c:v>HMC-OoO</c:v>
                </c:pt>
                <c:pt idx="2">
                  <c:v>HMC-MC</c:v>
                </c:pt>
                <c:pt idx="3">
                  <c:v>Tesseract</c:v>
                </c:pt>
                <c:pt idx="4">
                  <c:v>Tesseract-
LP</c:v>
                </c:pt>
                <c:pt idx="5">
                  <c:v>Tesseract-
LP-MTP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1.559151435</c:v>
                </c:pt>
                <c:pt idx="2">
                  <c:v>1.252544595</c:v>
                </c:pt>
                <c:pt idx="3">
                  <c:v>9.0241128310000001</c:v>
                </c:pt>
                <c:pt idx="4">
                  <c:v>11.6257351</c:v>
                </c:pt>
                <c:pt idx="5">
                  <c:v>13.781443319999999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0609792"/>
        <c:axId val="200611328"/>
      </c:barChart>
      <c:catAx>
        <c:axId val="200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11328"/>
        <c:crosses val="autoZero"/>
        <c:auto val="1"/>
        <c:lblAlgn val="ctr"/>
        <c:lblOffset val="100"/>
        <c:noMultiLvlLbl val="0"/>
      </c:catAx>
      <c:valAx>
        <c:axId val="2006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mtClean="0"/>
                  <a:t>Speedup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4.6296296296296302E-3"/>
              <c:y val="0.336434154096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0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6448458648597E-2"/>
          <c:y val="0.11259675138445401"/>
          <c:w val="0.91081969533220097"/>
          <c:h val="0.4290284896054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Sheet6!$Q$3</c:f>
              <c:strCache>
                <c:ptCount val="1"/>
                <c:pt idx="0">
                  <c:v>Single 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Sheet6!$Q$4:$Q$16</c:f>
              <c:numCache>
                <c:formatCode>General</c:formatCode>
                <c:ptCount val="13"/>
                <c:pt idx="0">
                  <c:v>6.6390040999999997E-2</c:v>
                </c:pt>
                <c:pt idx="1">
                  <c:v>0.10482180300000001</c:v>
                </c:pt>
                <c:pt idx="2">
                  <c:v>9.4575800000000002E-2</c:v>
                </c:pt>
                <c:pt idx="3">
                  <c:v>0.131578947</c:v>
                </c:pt>
                <c:pt idx="4">
                  <c:v>0.13834586500000001</c:v>
                </c:pt>
                <c:pt idx="5">
                  <c:v>0.14399999999999999</c:v>
                </c:pt>
                <c:pt idx="6">
                  <c:v>0.124633431</c:v>
                </c:pt>
                <c:pt idx="7">
                  <c:v>1.8974285E-2</c:v>
                </c:pt>
                <c:pt idx="8">
                  <c:v>0.18400359899999999</c:v>
                </c:pt>
                <c:pt idx="10">
                  <c:v>1.386388E-2</c:v>
                </c:pt>
                <c:pt idx="11">
                  <c:v>6.6838352000000004E-2</c:v>
                </c:pt>
                <c:pt idx="12">
                  <c:v>5.008843795423E-2</c:v>
                </c:pt>
              </c:numCache>
            </c:numRef>
          </c:val>
        </c:ser>
        <c:ser>
          <c:idx val="1"/>
          <c:order val="1"/>
          <c:tx>
            <c:strRef>
              <c:f>Sheet6!$R$3</c:f>
              <c:strCache>
                <c:ptCount val="1"/>
                <c:pt idx="0">
                  <c:v>Multi Core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cat>
            <c:strRef>
              <c:f>Sheet6!$P$4:$P$16</c:f>
              <c:strCache>
                <c:ptCount val="13"/>
                <c:pt idx="0">
                  <c:v>soplex</c:v>
                </c:pt>
                <c:pt idx="1">
                  <c:v>mcf</c:v>
                </c:pt>
                <c:pt idx="2">
                  <c:v>milc</c:v>
                </c:pt>
                <c:pt idx="3">
                  <c:v>libq</c:v>
                </c:pt>
                <c:pt idx="4">
                  <c:v>lbm</c:v>
                </c:pt>
                <c:pt idx="5">
                  <c:v>gems</c:v>
                </c:pt>
                <c:pt idx="6">
                  <c:v>copy</c:v>
                </c:pt>
                <c:pt idx="7">
                  <c:v>s.cluster</c:v>
                </c:pt>
                <c:pt idx="8">
                  <c:v>gups</c:v>
                </c:pt>
                <c:pt idx="10">
                  <c:v>non-intensive</c:v>
                </c:pt>
                <c:pt idx="11">
                  <c:v>intensive</c:v>
                </c:pt>
                <c:pt idx="12">
                  <c:v>all-workloads</c:v>
                </c:pt>
              </c:strCache>
            </c:strRef>
          </c:cat>
          <c:val>
            <c:numRef>
              <c:f>Sheet6!$R$4:$R$16</c:f>
              <c:numCache>
                <c:formatCode>General</c:formatCode>
                <c:ptCount val="13"/>
                <c:pt idx="0">
                  <c:v>0.15437788</c:v>
                </c:pt>
                <c:pt idx="1">
                  <c:v>0.123046875</c:v>
                </c:pt>
                <c:pt idx="2">
                  <c:v>0.145584726</c:v>
                </c:pt>
                <c:pt idx="3">
                  <c:v>0.13499043999999999</c:v>
                </c:pt>
                <c:pt idx="4">
                  <c:v>0.15580633399999999</c:v>
                </c:pt>
                <c:pt idx="5">
                  <c:v>0.15722924699999999</c:v>
                </c:pt>
                <c:pt idx="6">
                  <c:v>0.20029400999999999</c:v>
                </c:pt>
                <c:pt idx="7">
                  <c:v>0.14045163299999999</c:v>
                </c:pt>
                <c:pt idx="8">
                  <c:v>0.185781059</c:v>
                </c:pt>
                <c:pt idx="10">
                  <c:v>2.9225210000000001E-2</c:v>
                </c:pt>
                <c:pt idx="11">
                  <c:v>0.14039183699999999</c:v>
                </c:pt>
                <c:pt idx="12">
                  <c:v>0.10517875914618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951936"/>
        <c:axId val="206953472"/>
      </c:barChart>
      <c:catAx>
        <c:axId val="2069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953472"/>
        <c:crosses val="autoZero"/>
        <c:auto val="1"/>
        <c:lblAlgn val="ctr"/>
        <c:lblOffset val="100"/>
        <c:noMultiLvlLbl val="0"/>
      </c:catAx>
      <c:valAx>
        <c:axId val="2069534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lg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2069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2185334941196E-2"/>
          <c:y val="8.6303606921675796E-2"/>
          <c:w val="0.45108131753801001"/>
          <c:h val="0.1461933225987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+56%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+25%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9.0x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11.6x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smtClean="0"/>
                      <a:t>13.8x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DDR3-OoO</c:v>
                </c:pt>
                <c:pt idx="1">
                  <c:v>HMC-OoO</c:v>
                </c:pt>
                <c:pt idx="2">
                  <c:v>HMC-MC</c:v>
                </c:pt>
                <c:pt idx="3">
                  <c:v>Tesseract</c:v>
                </c:pt>
                <c:pt idx="4">
                  <c:v>Tesseract-
LP</c:v>
                </c:pt>
                <c:pt idx="5">
                  <c:v>Tesseract-
LP-MTP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1.559151435</c:v>
                </c:pt>
                <c:pt idx="2">
                  <c:v>1.252544595</c:v>
                </c:pt>
                <c:pt idx="3">
                  <c:v>9.0241128310000001</c:v>
                </c:pt>
                <c:pt idx="4">
                  <c:v>11.6257351</c:v>
                </c:pt>
                <c:pt idx="5">
                  <c:v>13.781443319999999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0770688"/>
        <c:axId val="200772224"/>
      </c:barChart>
      <c:catAx>
        <c:axId val="2007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72224"/>
        <c:crosses val="autoZero"/>
        <c:auto val="1"/>
        <c:lblAlgn val="ctr"/>
        <c:lblOffset val="100"/>
        <c:noMultiLvlLbl val="0"/>
      </c:catAx>
      <c:valAx>
        <c:axId val="20077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mtClean="0"/>
                  <a:t>Speedup</a:t>
                </a:r>
                <a:endParaRPr lang="ko-KR" altLang="en-US" dirty="0"/>
              </a:p>
            </c:rich>
          </c:tx>
          <c:layout>
            <c:manualLayout>
              <c:xMode val="edge"/>
              <c:yMode val="edge"/>
              <c:x val="4.6296296296296302E-3"/>
              <c:y val="0.336434154096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 dirty="0" smtClean="0"/>
              <a:t>Memory </a:t>
            </a:r>
            <a:r>
              <a:rPr lang="en-US" altLang="ko-KR" b="1" smtClean="0"/>
              <a:t>Bandwidth Consumption</a:t>
            </a:r>
            <a:endParaRPr lang="en-US" altLang="ko-KR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sz="1800" dirty="0" smtClean="0"/>
                      <a:t>80GB/s</a:t>
                    </a:r>
                    <a:endParaRPr lang="en-US" altLang="ko-KR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sz="1800" dirty="0" smtClean="0"/>
                      <a:t>190GB/s</a:t>
                    </a:r>
                    <a:endParaRPr lang="en-US" altLang="ko-KR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sz="1800" dirty="0" smtClean="0"/>
                      <a:t>243GB/s</a:t>
                    </a:r>
                    <a:endParaRPr lang="en-US" altLang="ko-KR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b="1" dirty="0" smtClean="0"/>
                      <a:t>1.3TB/s</a:t>
                    </a:r>
                    <a:endParaRPr lang="en-US" altLang="ko-KR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b="1" dirty="0" smtClean="0"/>
                      <a:t>2.2TB/s</a:t>
                    </a:r>
                    <a:endParaRPr lang="en-US" altLang="ko-KR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b="1" dirty="0" smtClean="0"/>
                      <a:t>2.9TB/s</a:t>
                    </a:r>
                    <a:endParaRPr lang="en-US" altLang="ko-KR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DDR3-OoO</c:v>
                </c:pt>
                <c:pt idx="1">
                  <c:v>HMC-OoO</c:v>
                </c:pt>
                <c:pt idx="2">
                  <c:v>HMC-MC</c:v>
                </c:pt>
                <c:pt idx="3">
                  <c:v>Tesseract</c:v>
                </c:pt>
                <c:pt idx="4">
                  <c:v>Tesseract-
LP</c:v>
                </c:pt>
                <c:pt idx="5">
                  <c:v>Tesseract-
LP-MTP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7.9545171498E-2</c:v>
                </c:pt>
                <c:pt idx="1">
                  <c:v>0.19040264943999999</c:v>
                </c:pt>
                <c:pt idx="2">
                  <c:v>0.24288608168</c:v>
                </c:pt>
                <c:pt idx="3">
                  <c:v>1.2943036050600001</c:v>
                </c:pt>
                <c:pt idx="4">
                  <c:v>2.2439987488000002</c:v>
                </c:pt>
                <c:pt idx="5">
                  <c:v>2.9196510961999991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88970880"/>
        <c:axId val="188972416"/>
      </c:barChart>
      <c:catAx>
        <c:axId val="1889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72416"/>
        <c:crosses val="autoZero"/>
        <c:auto val="1"/>
        <c:lblAlgn val="ctr"/>
        <c:lblOffset val="100"/>
        <c:noMultiLvlLbl val="0"/>
      </c:catAx>
      <c:valAx>
        <c:axId val="18897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800" dirty="0" smtClean="0"/>
                  <a:t>Memory Bandwidth</a:t>
                </a:r>
                <a:r>
                  <a:rPr lang="en-US" altLang="ko-KR" sz="1800" baseline="0" dirty="0" smtClean="0"/>
                  <a:t> (TB/s)</a:t>
                </a:r>
              </a:p>
            </c:rich>
          </c:tx>
          <c:layout>
            <c:manualLayout>
              <c:xMode val="edge"/>
              <c:yMode val="edge"/>
              <c:x val="0"/>
              <c:y val="0.149172979133277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2.3x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3.0x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6.5x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HMC-MC</c:v>
                </c:pt>
                <c:pt idx="1">
                  <c:v>HMC-MC +
PIM BW</c:v>
                </c:pt>
                <c:pt idx="2">
                  <c:v>Tesseract + Conventional BW</c:v>
                </c:pt>
                <c:pt idx="3">
                  <c:v>Tesseract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2.3042730158714102</c:v>
                </c:pt>
                <c:pt idx="2">
                  <c:v>3.0223863878163568</c:v>
                </c:pt>
                <c:pt idx="3">
                  <c:v>6.4998907173731304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0941568"/>
        <c:axId val="200943104"/>
      </c:barChart>
      <c:catAx>
        <c:axId val="2009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43104"/>
        <c:crosses val="autoZero"/>
        <c:auto val="1"/>
        <c:lblAlgn val="ctr"/>
        <c:lblOffset val="100"/>
        <c:noMultiLvlLbl val="0"/>
      </c:catAx>
      <c:valAx>
        <c:axId val="2009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 smtClean="0"/>
                  <a:t>Speedup</a:t>
                </a:r>
              </a:p>
            </c:rich>
          </c:tx>
          <c:layout>
            <c:manualLayout>
              <c:xMode val="edge"/>
              <c:yMode val="edge"/>
              <c:x val="1.54320987654321E-3"/>
              <c:y val="0.336434154096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4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Layers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HMC-OoO</c:v>
                </c:pt>
                <c:pt idx="1">
                  <c:v>Tesseract with Prefetching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6.3750664600000007E-2</c:v>
                </c:pt>
                <c:pt idx="1">
                  <c:v>2.4336080491188499E-2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Logic Layers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HMC-OoO</c:v>
                </c:pt>
                <c:pt idx="1">
                  <c:v>Tesseract with Prefetching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0.93624933539999999</c:v>
                </c:pt>
                <c:pt idx="1">
                  <c:v>8.9919873647840196E-2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HMC-OoO</c:v>
                </c:pt>
                <c:pt idx="1">
                  <c:v>Tesseract with Prefetching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2.0218882855307301E-2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1024256"/>
        <c:axId val="201025792"/>
      </c:barChart>
      <c:catAx>
        <c:axId val="2010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25792"/>
        <c:crosses val="autoZero"/>
        <c:auto val="1"/>
        <c:lblAlgn val="ctr"/>
        <c:lblOffset val="100"/>
        <c:noMultiLvlLbl val="0"/>
      </c:catAx>
      <c:valAx>
        <c:axId val="20102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53259558771401"/>
          <c:y val="0.180294865485564"/>
          <c:w val="0.67776737367288498"/>
          <c:h val="0.59149380741469804"/>
        </c:manualLayout>
      </c:layout>
      <c:lineChart>
        <c:grouping val="standard"/>
        <c:varyColors val="0"/>
        <c:ser>
          <c:idx val="0"/>
          <c:order val="0"/>
          <c:tx>
            <c:strRef>
              <c:f>Trend!$C$42</c:f>
              <c:strCache>
                <c:ptCount val="1"/>
                <c:pt idx="0">
                  <c:v>Capacity</c:v>
                </c:pt>
              </c:strCache>
            </c:strRef>
          </c:tx>
          <c:marker>
            <c:symbol val="triangle"/>
            <c:size val="12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</c:numCache>
            </c:numRef>
          </c:cat>
          <c:val>
            <c:numRef>
              <c:f>Trend!$D$42:$H$42</c:f>
              <c:numCache>
                <c:formatCode>General</c:formatCode>
                <c:ptCount val="5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46432"/>
        <c:axId val="201897472"/>
      </c:lineChart>
      <c:lineChart>
        <c:grouping val="standard"/>
        <c:varyColors val="0"/>
        <c:ser>
          <c:idx val="1"/>
          <c:order val="1"/>
          <c:tx>
            <c:strRef>
              <c:f>Trend!$C$43</c:f>
              <c:strCache>
                <c:ptCount val="1"/>
                <c:pt idx="0">
                  <c:v>Latency (tRC)</c:v>
                </c:pt>
              </c:strCache>
            </c:strRef>
          </c:tx>
          <c:marker>
            <c:symbol val="square"/>
            <c:size val="10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2008</c:v>
                </c:pt>
                <c:pt idx="4">
                  <c:v>2011</c:v>
                </c:pt>
              </c:numCache>
            </c:numRef>
          </c:cat>
          <c:val>
            <c:numRef>
              <c:f>Trend!$D$43:$H$43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57.5</c:v>
                </c:pt>
                <c:pt idx="3">
                  <c:v>49.5</c:v>
                </c:pt>
                <c:pt idx="4">
                  <c:v>47.91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01568"/>
        <c:axId val="201899392"/>
      </c:lineChart>
      <c:catAx>
        <c:axId val="20134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Year</a:t>
                </a:r>
              </a:p>
            </c:rich>
          </c:tx>
          <c:layout>
            <c:manualLayout>
              <c:xMode val="edge"/>
              <c:yMode val="edge"/>
              <c:x val="0.450371237379111"/>
              <c:y val="0.894271038385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1897472"/>
        <c:crosses val="autoZero"/>
        <c:auto val="1"/>
        <c:lblAlgn val="ctr"/>
        <c:lblOffset val="100"/>
        <c:noMultiLvlLbl val="0"/>
      </c:catAx>
      <c:valAx>
        <c:axId val="201897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1"/>
                    </a:solidFill>
                  </a:defRPr>
                </a:pPr>
                <a:r>
                  <a:rPr lang="en-US" sz="2800" dirty="0">
                    <a:solidFill>
                      <a:schemeClr val="accent1"/>
                    </a:solidFill>
                  </a:rPr>
                  <a:t>Capacity (Gb)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201346432"/>
        <c:crosses val="autoZero"/>
        <c:crossBetween val="between"/>
      </c:valAx>
      <c:valAx>
        <c:axId val="201899392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2"/>
                    </a:solidFill>
                  </a:defRPr>
                </a:pPr>
                <a:r>
                  <a:rPr lang="en-US" sz="2800">
                    <a:solidFill>
                      <a:schemeClr val="accent2"/>
                    </a:solidFill>
                  </a:rPr>
                  <a:t>Latency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1901568"/>
        <c:crosses val="max"/>
        <c:crossBetween val="between"/>
        <c:majorUnit val="20"/>
      </c:valAx>
      <c:catAx>
        <c:axId val="20190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89939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marker>
              <c:spPr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24.617764350044659</c:v>
                </c:pt>
                <c:pt idx="2">
                  <c:v>27.831175560551241</c:v>
                </c:pt>
                <c:pt idx="3">
                  <c:v>35.461599363785872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3.7551020408163258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1.1836734693877551</c:v>
                </c:pt>
                <c:pt idx="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506816"/>
        <c:axId val="203508736"/>
      </c:scatterChart>
      <c:valAx>
        <c:axId val="203506816"/>
        <c:scaling>
          <c:orientation val="minMax"/>
          <c:max val="7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3508736"/>
        <c:crosses val="autoZero"/>
        <c:crossBetween val="midCat"/>
        <c:majorUnit val="10"/>
      </c:valAx>
      <c:valAx>
        <c:axId val="20350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3506816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7952755905498"/>
          <c:y val="8.9722421061003699E-2"/>
          <c:w val="0.64258779075029404"/>
          <c:h val="0.71270381430327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Normalized Power Consumption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Sheet2!$H$17:$J$17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Sheet2!$H$18:$J$18</c:f>
              <c:numCache>
                <c:formatCode>General</c:formatCode>
                <c:ptCount val="3"/>
                <c:pt idx="0">
                  <c:v>1</c:v>
                </c:pt>
                <c:pt idx="1">
                  <c:v>0.49</c:v>
                </c:pt>
                <c:pt idx="2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725632"/>
        <c:axId val="204727424"/>
      </c:barChart>
      <c:catAx>
        <c:axId val="204725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04727424"/>
        <c:crosses val="autoZero"/>
        <c:auto val="1"/>
        <c:lblAlgn val="ctr"/>
        <c:lblOffset val="100"/>
        <c:noMultiLvlLbl val="0"/>
      </c:catAx>
      <c:valAx>
        <c:axId val="204727424"/>
        <c:scaling>
          <c:orientation val="minMax"/>
          <c:max val="1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4725632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0.11994</cdr:y>
    </cdr:from>
    <cdr:to>
      <cdr:x>0.54054</cdr:x>
      <cdr:y>0.18125</cdr:y>
    </cdr:to>
    <cdr:sp macro="" textlink="">
      <cdr:nvSpPr>
        <cdr:cNvPr id="4" name="TextBox 54"/>
        <cdr:cNvSpPr txBox="1"/>
      </cdr:nvSpPr>
      <cdr:spPr>
        <a:xfrm xmlns:a="http://schemas.openxmlformats.org/drawingml/2006/main">
          <a:off x="3048000" y="511804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0.36036</cdr:x>
      <cdr:y>0.125</cdr:y>
    </cdr:from>
    <cdr:to>
      <cdr:x>0.54054</cdr:x>
      <cdr:y>0.18631</cdr:y>
    </cdr:to>
    <cdr:sp macro="" textlink="">
      <cdr:nvSpPr>
        <cdr:cNvPr id="3" name="TextBox 54"/>
        <cdr:cNvSpPr txBox="1"/>
      </cdr:nvSpPr>
      <cdr:spPr>
        <a:xfrm xmlns:a="http://schemas.openxmlformats.org/drawingml/2006/main">
          <a:off x="3048000" y="533399"/>
          <a:ext cx="152400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i="1" dirty="0">
            <a:ln>
              <a:noFill/>
            </a:ln>
            <a:solidFill>
              <a:srgbClr val="0000FF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CCABDD6-7655-DE43-8028-60943F4F8F99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F2E865F-CAA8-0C44-A202-79298D435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6E4254-0DF6-F244-B682-F5398C836A37}" type="datetime1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9/23/2015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4DFAB1-5F99-234C-94C8-A794BE46AFE0}" type="slidenum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457200">
              <a:buSzPct val="100000"/>
              <a:defRPr/>
            </a:pPr>
            <a:fld id="{56FF3B11-3775-0441-92E3-CC02A5A62F3E}" type="slidenum">
              <a:rPr lang="en-US" sz="1200" smtClean="0"/>
              <a:pPr algn="r" defTabSz="457200">
                <a:buSzPct val="100000"/>
                <a:defRPr/>
              </a:pPr>
              <a:t>1</a:t>
            </a:fld>
            <a:endParaRPr lang="en-US" sz="1200" smtClean="0"/>
          </a:p>
        </p:txBody>
      </p:sp>
      <p:sp>
        <p:nvSpPr>
          <p:cNvPr id="61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sum up, both long and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do not achieve small area and low latency. </a:t>
            </a:r>
          </a:p>
          <a:p>
            <a:r>
              <a:rPr lang="en-US" baseline="0" dirty="0" smtClean="0"/>
              <a:t>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small area but has high latency while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low latency but has large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the best of both worlds, we first start from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has small area. </a:t>
            </a:r>
          </a:p>
          <a:p>
            <a:r>
              <a:rPr lang="en-US" baseline="0" dirty="0" smtClean="0"/>
              <a:t>After that, to achieve the low latency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we divide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into two smaller segments.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of the segment nearby the sense-amplifier is same as the length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Therefore, the latency of the segment is as low as the latency of the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isolate this fast segment from the other segment, we add isolation transistors that selectively connect the two segments.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way, our proposed approach achieves small area and low latency.</a:t>
            </a:r>
          </a:p>
          <a:p>
            <a:r>
              <a:rPr lang="en-US" baseline="0" dirty="0" smtClean="0"/>
              <a:t>We call this new DRAM architecture as Tiered-Latency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compares the latency.</a:t>
            </a:r>
          </a:p>
          <a:p>
            <a:r>
              <a:rPr lang="en-US" baseline="0" dirty="0" smtClean="0"/>
              <a:t>Y-axis is normalized latency. </a:t>
            </a:r>
          </a:p>
          <a:p>
            <a:r>
              <a:rPr lang="en-US" baseline="0" dirty="0" smtClean="0"/>
              <a:t>Compared to commodity DRAM, TL-DRAM’s near segment has 56% lower latency, while the far segment has 23% higher latency.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right figure compares the power.</a:t>
            </a:r>
          </a:p>
          <a:p>
            <a:r>
              <a:rPr lang="en-US" baseline="0" dirty="0" smtClean="0"/>
              <a:t>Y-axis is normalized power.</a:t>
            </a:r>
          </a:p>
          <a:p>
            <a:r>
              <a:rPr lang="en-US" baseline="0" dirty="0" smtClean="0"/>
              <a:t>Compared to commodity DRAM, TL-DRAM’s near segment has 51% lower power consumption and the far segment has 49% higher power consumption.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mainly due to the isolation transistor, Tiered-latency DRAM increases the die-size by about 3%.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the figure shows the trade-off between area and latency in existing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existing DRAM, TL-DRAM achieves low latency using the near segment while increasing the area by only 3%.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the far segment has higher latency than commodity DRAM, we show that efficient use of the near segment enables TL-DRAM to achieve high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multiple ways to leverage the TL-DRAM</a:t>
            </a:r>
            <a:r>
              <a:rPr lang="en-US" baseline="0" dirty="0" smtClean="0"/>
              <a:t> substrate by hardware or software.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slide, I describe many such ways.</a:t>
            </a:r>
          </a:p>
          <a:p>
            <a:r>
              <a:rPr lang="en-US" baseline="0" dirty="0" smtClean="0"/>
              <a:t>First, the near segment can be used as a hardware-managed inclusive cache to the far segment.</a:t>
            </a:r>
          </a:p>
          <a:p>
            <a:r>
              <a:rPr lang="en-US" baseline="0" dirty="0" smtClean="0"/>
              <a:t>Second, the near segment can be used as a hardware-managed exclusive cache to the far segment.</a:t>
            </a:r>
          </a:p>
          <a:p>
            <a:r>
              <a:rPr lang="en-US" baseline="0" dirty="0" smtClean="0"/>
              <a:t>Third, the operating system can intelligently allocate frequently-accessed pages to the near segment.</a:t>
            </a:r>
          </a:p>
          <a:p>
            <a:r>
              <a:rPr lang="en-US" baseline="0" dirty="0" smtClean="0"/>
              <a:t>Forth mechanism is to simple replace DRAM with TL-DRAM without any near segment handling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our paper provides detailed explanations and evaluations of first three mechanism, </a:t>
            </a:r>
          </a:p>
          <a:p>
            <a:r>
              <a:rPr lang="en-US" baseline="0" dirty="0" smtClean="0"/>
              <a:t>in this talk, we will focus on the first approach, which is to use the near segment as a hardware managed cache for the far segment.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</a:t>
            </a:r>
            <a:r>
              <a:rPr lang="en-US" baseline="0" dirty="0" smtClean="0"/>
              <a:t> shows the IPC improvement of our three caching mechanisms over commodity DRAM. </a:t>
            </a:r>
          </a:p>
          <a:p>
            <a:r>
              <a:rPr lang="en-US" baseline="0" dirty="0" smtClean="0"/>
              <a:t>All of them improve performance and benefit-based caching shows maximum performance improvement by 12.7%.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right figure shows the normalized power reduction of our three caching mechanisms over commodity DRAM.</a:t>
            </a:r>
          </a:p>
          <a:p>
            <a:r>
              <a:rPr lang="en-US" baseline="0" dirty="0" smtClean="0"/>
              <a:t> All of them reduce power consumption and benefit-based caching shows maximum power reduction by 23%.</a:t>
            </a:r>
            <a:endParaRPr lang="en-US" dirty="0" smtClean="0"/>
          </a:p>
          <a:p>
            <a:endParaRPr lang="en-US" dirty="0" smtClean="0"/>
          </a:p>
          <a:p>
            <a:pPr defTabSz="914294">
              <a:defRPr/>
            </a:pPr>
            <a:r>
              <a:rPr lang="en-US" baseline="0" dirty="0" smtClean="0"/>
              <a:t>Therefore, using near segment as a cache improves performance and reduces power consumption at the cost of 3% area overhead.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8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796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DRAM continues to scale there could be benefits to examining and enabling</a:t>
            </a:r>
            <a:r>
              <a:rPr lang="en-US" baseline="0" dirty="0" smtClean="0"/>
              <a:t> these new technologies.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6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6E4254-0DF6-F244-B682-F5398C836A37}" type="datetime1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9/23/2015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4DFAB1-5F99-234C-94C8-A794BE46AFE0}" type="slidenum">
              <a:rPr lang="en-US" sz="1200">
                <a:solidFill>
                  <a:srgbClr val="FFFFFF"/>
                </a:solidFill>
                <a:latin typeface="Calibri" charset="0"/>
                <a:cs typeface="Arial" charset="0"/>
              </a:rPr>
              <a:pPr eaLnBrk="1" hangingPunct="1"/>
              <a:t>83</a:t>
            </a:fld>
            <a:endParaRPr lang="en-US" sz="1200">
              <a:solidFill>
                <a:srgbClr val="FFFFFF"/>
              </a:solidFill>
              <a:latin typeface="Calibri" charset="0"/>
              <a:cs typeface="Arial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457200">
              <a:buSzPct val="100000"/>
              <a:defRPr/>
            </a:pPr>
            <a:fld id="{56FF3B11-3775-0441-92E3-CC02A5A62F3E}" type="slidenum">
              <a:rPr lang="en-US" sz="1200" smtClean="0"/>
              <a:pPr algn="r" defTabSz="457200">
                <a:buSzPct val="100000"/>
                <a:defRPr/>
              </a:pPr>
              <a:t>83</a:t>
            </a:fld>
            <a:endParaRPr lang="en-US" sz="1200" smtClean="0"/>
          </a:p>
        </p:txBody>
      </p:sp>
      <p:sp>
        <p:nvSpPr>
          <p:cNvPr id="61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89F0E-357D-EE4A-BD2D-C3DB5EB8DAC2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89F0E-357D-EE4A-BD2D-C3DB5EB8DAC2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r>
              <a:rPr lang="en-US" baseline="0" dirty="0" smtClean="0"/>
              <a:t> these observations, we propose that in an online profiling system,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43FFD-D063-514F-A548-7BE8989890C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6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historical trends of DRAM during the last 12-years, from 2000 to 2011.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can see that, during this time, DRAM capacity has increased by 16 times.</a:t>
            </a:r>
          </a:p>
          <a:p>
            <a:r>
              <a:rPr lang="en-US" baseline="0" dirty="0" smtClean="0"/>
              <a:t>On the other hand, during the same period of time, DRAM latency has reduced by only 20%.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the high DRAM latency continues to be a critical bottleneck for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understand what causes the long latency, let me take a look at the DRAM organization.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The cell array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subarrays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n-US" baseline="0" dirty="0" smtClean="0"/>
              <a:t>To read from a DRAM chip, the data is first accessed from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and then the data is transferred over the channel by the I/O circuitry.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So, the DRAM latency is the sum of the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latency and the I/O latency. </a:t>
            </a:r>
          </a:p>
          <a:p>
            <a:r>
              <a:rPr lang="en-US" baseline="0" dirty="0" smtClean="0"/>
              <a:t>We observed that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latency is much higher than the I/O latency.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is the dominant source of the DRAM latency as we explained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cell’s capacitor is small and can store only a small amount of charge. </a:t>
            </a:r>
          </a:p>
          <a:p>
            <a:r>
              <a:rPr lang="en-US" baseline="0" dirty="0" smtClean="0"/>
              <a:t>That is why 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also has sense-amplifiers, which are specialized circuits that can detect the small amount of charge.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a sense-amplifier size is about *100* times the cell size. </a:t>
            </a:r>
          </a:p>
          <a:p>
            <a:r>
              <a:rPr lang="en-US" baseline="0" dirty="0" smtClean="0"/>
              <a:t>So, to amortize the area of the sense-amplifiers, </a:t>
            </a:r>
          </a:p>
          <a:p>
            <a:r>
              <a:rPr lang="en-US" baseline="0" dirty="0" smtClean="0"/>
              <a:t>hundreds of cells share the same sense-amplifier through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a large capacitance that increases latency and power consumption. </a:t>
            </a:r>
          </a:p>
          <a:p>
            <a:r>
              <a:rPr lang="en-US" baseline="0" dirty="0" smtClean="0"/>
              <a:t>Therefore,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one of the dominant sources of high latency and high power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why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is so slow, </a:t>
            </a:r>
          </a:p>
          <a:p>
            <a:r>
              <a:rPr lang="en-US" baseline="0" dirty="0" smtClean="0"/>
              <a:t>let me take a look 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organization.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naïve way to reduce the DRAM latency is to have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that have lower latency.</a:t>
            </a:r>
          </a:p>
          <a:p>
            <a:r>
              <a:rPr lang="en-US" baseline="0" dirty="0" smtClean="0"/>
              <a:t>Unfortunately,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significantly increase the DRAM area.</a:t>
            </a:r>
          </a:p>
          <a:p>
            <a:r>
              <a:rPr lang="en-US" baseline="0" dirty="0" smtClean="0"/>
              <a:t>Therefore,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exposes an important trade-off between area and latency.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trade-off between DRAM area and latency as we change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length.</a:t>
            </a:r>
          </a:p>
          <a:p>
            <a:r>
              <a:rPr lang="en-US" baseline="0" dirty="0" smtClean="0"/>
              <a:t>Y-axis is the normalized DRAM area compared to a DRAM using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A lower value is cheaper.</a:t>
            </a:r>
          </a:p>
          <a:p>
            <a:r>
              <a:rPr lang="en-US" baseline="0" dirty="0" smtClean="0"/>
              <a:t>X-axis shows the latency in terms of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, an important DRAM timing constraint. A lower value is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Commodity DRAM chips use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minimize area cost. On the other hand, shorter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achieve lower latency at higher cost. </a:t>
            </a:r>
          </a:p>
          <a:p>
            <a:pPr defTabSz="914350">
              <a:defRPr/>
            </a:pPr>
            <a:r>
              <a:rPr lang="en-US" baseline="0" dirty="0" smtClean="0"/>
              <a:t>Our goal is to achieve the best of both worlds: low latency and low area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1F996E7-489B-884A-AEB3-96F71648F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439A3FCC-68C8-064E-BEE0-79E8B49D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9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B3414C-3442-F643-83AE-59CB9358B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8095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630AE4-6237-8A4E-B00F-EF7B64503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34828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CF3E15-E970-204E-AA66-5B260AC05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6973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93CB86-94EC-8B49-BE81-0117877AD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1776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473EFC-C0EB-624F-9B7B-5C845D389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397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10F99B-0BA1-8547-B676-388BB6A30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8041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35F193-A057-C14D-A5DF-5FF2440BEA3B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527FD3-3FC0-E54B-A28A-C11435E7B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7ECDE9-C72A-D741-9E4A-6F452181B696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039BC8-240E-3241-893D-EAB1F9215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D88F52-85C7-784A-B840-1A269005686B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8B7EA7-0CCC-F748-9C8D-B6346BFEC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94C2FC-1DFA-E94C-A97F-C9D2140CC96E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6DA729-AF6B-7B4E-A6FF-F15344F83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6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60" y="152400"/>
            <a:ext cx="2151063" cy="5980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5980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A849D3C-6DF8-0345-94AF-E2FA294C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307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5BB4C-8DF1-9E43-8A01-289854C4009E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A6BDFA-A3EC-F64E-B129-042BD5BAA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28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D99D16F-356C-8B41-B06E-F78A1981A42D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DCD0B-299B-CE40-8F42-53A2A3719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61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43549D-DADE-C449-8C46-6835FA519C52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512F88-1791-5145-BF39-DB9F9EDC9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80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6B30C9-69AE-064F-8974-67FDFAB679C3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90B10C-854E-B540-8353-F1E42FBCB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44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10146A-61FE-1D47-BD89-2A381E27123A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C1B645-6600-E24B-9D28-6A7574A1A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00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E9BD86-AA19-0048-A8BC-0E4FAA46A02F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alpha val="75000"/>
                  </a:prst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32DABAA-928E-544E-9A45-9F81B9331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89C7EA-F57F-5F41-99A3-99D2647ED8BD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C6D661-9724-E748-A6FA-5D079E542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210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D4D011-71C4-F548-9268-272FA58599C7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3A806E5-0410-9A44-967D-16026A5DF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8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6C7B97E-BA26-1E4D-BA38-C6CF2C157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998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8FBD-B98E-0545-BA07-24AC88B3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044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20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043105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6E22-0292-FA42-824A-17F0ED333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424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EE89-6254-1B4B-9BE7-B369FF7A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55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A880-B6CD-4C43-A4C5-D15A085C0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62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D39F-3C48-FC41-BED2-C4D05C644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276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0B3D-7FC5-3E44-8E39-29903B72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717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C612-A023-7C48-8E29-6D54C9C5A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562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8061-B604-5844-B406-1A279E182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680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7BD5-63BA-9949-B830-7FCEBA26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8949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8F63-A375-1D47-9827-E5D80373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336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2022-4552-9C4D-8BAD-1919039C0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025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92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970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7279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710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5602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47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9388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318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76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8034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378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6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4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574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334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5275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01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2642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941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45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791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796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442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0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3993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145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165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520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349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14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806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263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0604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3131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2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2227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666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4787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08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42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056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038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214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5684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7162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6683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426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900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8402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659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72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52893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303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7702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1879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828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755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377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21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670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39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02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87388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6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63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92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1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13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675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8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8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E13D2727-8A27-F24C-95E5-C451B021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55982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294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29615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669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8444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5973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77911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480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7414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512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58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1566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214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147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2138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82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8209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294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040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462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958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442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9654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90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7C98-EF19-2D41-8AE2-C78C29A917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8700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0917-0EB3-7141-A444-A387010585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2040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6C5F-3BD8-3C4D-84D7-D37C2B096AF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8676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019D-5D10-3149-8CD8-BD03F92784D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411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DA2-1889-3049-ACC5-92373F9B15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0618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6F41-2D70-8B40-B592-BF9582E6D9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921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3FDD-DD0B-7249-B401-953A314C5C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26571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BD72-E4F6-E246-95E4-7BB340D440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6859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39B0-2979-5C4C-9B59-8BF91C9B1E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32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8529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440D-942A-F045-A3A7-7FA60C3CA70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83207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B134-63CD-C54C-A1E9-052D295C62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86112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00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3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8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5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8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0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48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3136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9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39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635571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0899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97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85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13785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56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69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247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635571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0899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1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68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2748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33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2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29600" y="635571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0899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10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6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4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1148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0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19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424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774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108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78393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3145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735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248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92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15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46778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7378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958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9115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6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602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8941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6669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833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79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3845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152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240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7425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588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76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6346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2050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725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97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85183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9854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8092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910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5895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308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3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1890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2310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4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D8E5D03-D46F-1F46-AFCB-1C215C77F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4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066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2402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004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845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1002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507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1208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7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0478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1379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211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9530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0938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353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8194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833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5896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587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5164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1278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6489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7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4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8575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9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1768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0512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3942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81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8154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03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1097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3967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94724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90128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6" tIns="45714" rIns="91426" bIns="45714"/>
          <a:lstStyle/>
          <a:p>
            <a:pPr defTabSz="914263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263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056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0598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8968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3260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00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15076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9843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135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29988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3216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697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2571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8516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6" tIns="45714" rIns="91426" bIns="45714"/>
          <a:lstStyle/>
          <a:p>
            <a:pPr defTabSz="91426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63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5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538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045203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8529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2803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48421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47956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12201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6784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929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5178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31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4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43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15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13" y="898527"/>
            <a:ext cx="4227513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898527"/>
            <a:ext cx="4229100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0BD26C1E-232B-FD48-A151-52AF96432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7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893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3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1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9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28564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199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4707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957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217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00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8975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127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9AD77AD2-5747-EA4C-BA3F-C0DAFC67B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7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247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31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8" y="274642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062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99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64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23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106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2588"/>
            <a:ext cx="569436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624390"/>
            <a:ext cx="8229600" cy="5847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2"/>
            <a:ext cx="8229600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32970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58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063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75AC855F-A4D7-6A43-9F2E-EDA61BC6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4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076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7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972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51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3558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84994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148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366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9694" y="274639"/>
            <a:ext cx="677108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16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8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22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8AAF0C31-9E04-1A4F-8614-24260866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23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036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7391400" cy="5847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61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9EBB16F-1377-E44B-ABD9-2F5ACE1C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929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C887-84FE-6D4A-8803-02BE50C9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302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7FBB-D76E-834C-A0A9-026E6866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98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4C55-069F-3C4B-BCDB-59F306F9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40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1BD47-3295-9B41-8782-DA4E86610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042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415F-0A8A-7E4D-9103-E46415DC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082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06F2-8C09-464E-91C8-82AA85EE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169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ED0F-B240-2C41-8F49-A4DD7EAB6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38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CB51CC62-91F7-0141-8210-B3B452B6D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7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5158-6834-3845-9DC7-F605463A2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097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97E01-DAD1-3C40-94A0-5BE0FC11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1038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D950-9B5B-9C4B-93D6-E3182CD51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735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DBC3-D884-2E47-8093-E4FD50461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431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12AEAF5-FD66-4D48-BF23-89C764766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3533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99D60C-0B37-2F4F-9848-243E249F7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241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8251B7-0C23-EB43-AE2E-DB4E4F333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6573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944EEE-4C40-2E4B-9AB8-855DD987C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6305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4A774-4D4F-1A4E-8DC1-068BE278D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9763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1BEA86-0F84-BF47-86C2-538ECDFF6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896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6F97B297-6382-0549-B56F-700782D11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85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5FB38C-C3F7-CD4D-9F4F-F0871728E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479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371A6BD-2D5A-024D-90DE-889F0B49A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5627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9A89A1-AAD3-7740-A360-6676F7726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74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522526-ED99-BD47-9F69-4947EBDDB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3868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32E2DB-62A8-0047-9145-67E9E4765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04766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2AEEC6-62CC-3D46-A929-0AB8177BD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080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A8FFE-51DB-B144-B2C6-39D97932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73329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72F788-B339-364B-8502-7FCBCA45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9891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75F8DD-121C-6046-ABE3-6F5ECEDC3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2439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484807-94ED-2445-B689-2F64D7E9A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347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5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1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7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57200" y="337185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686800" y="2457450"/>
            <a:ext cx="1588" cy="914400"/>
          </a:xfrm>
          <a:prstGeom prst="line">
            <a:avLst/>
          </a:pr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09013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09013" cy="523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defTabSz="45720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Garamond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777038" y="6318250"/>
            <a:ext cx="21320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defTabSz="457200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Garamond"/>
                <a:cs typeface="Arial" charset="0"/>
              </a:defRPr>
            </a:lvl1pPr>
          </a:lstStyle>
          <a:p>
            <a:pPr>
              <a:defRPr/>
            </a:pPr>
            <a:fld id="{301808A3-3390-F94E-8D99-834D8F8F0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6633"/>
          </a:solidFill>
          <a:latin typeface="Garamon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8FCCAA6-3791-0F48-A0A9-A9174B391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964860F9-DD7C-AE47-98ED-AEBA17B0375F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5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9/23/2015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alpha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95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defTabSz="9140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FF84C08-C189-5C4C-822D-BCB9DCC3A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9958798-9B1B-6641-9F35-7F47B962806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02C8897-7E0F-D74E-BB6D-222FC9BDF5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9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6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D2B188-1D62-4FCA-8363-938AD4629B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2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A7361BF2-EEC8-BD44-B1FF-0E6EA04503FC}" type="slidenum">
              <a:rPr lang="en-US" smtClean="0">
                <a:cs typeface="Arial" charset="0"/>
              </a:rPr>
              <a:pPr/>
              <a:t>‹#›</a:t>
            </a:fld>
            <a:endParaRPr lang="en-US" smtClean="0"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  <p:sldLayoutId id="214748471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1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  <a:cs typeface="+mn-cs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2015-09-23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latinLnBrk="1">
              <a:spcBef>
                <a:spcPts val="0"/>
              </a:spcBef>
              <a:spcAft>
                <a:spcPts val="0"/>
              </a:spcAft>
            </a:pPr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  <a:cs typeface="+mn-cs"/>
              </a:rPr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3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8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263"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defTabSz="914263"/>
            <a:fld id="{964860F9-DD7C-AE47-98ED-AEBA17B0375F}" type="slidenum">
              <a:rPr lang="en-US" smtClean="0">
                <a:cs typeface="Arial" charset="0"/>
              </a:rPr>
              <a:pPr defTabSz="914263"/>
              <a:t>‹#›</a:t>
            </a:fld>
            <a:endParaRPr lang="en-US" smtClean="0"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13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826" indent="-3253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197" indent="-3507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649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0911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042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7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30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37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63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63"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defTabSz="91426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6" indent="-3253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7" indent="-3507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9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11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42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7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30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37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57200" y="64770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>
                <a:solidFill>
                  <a:srgbClr val="FFFFFF"/>
                </a:solidFill>
              </a:rPr>
              <a:t>© NVIDIA Corporation 2007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974725" indent="-403225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sz="2000"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431925" indent="-342900" algn="l" rtl="0" eaLnBrk="0" fontAlgn="base" hangingPunct="0">
        <a:spcBef>
          <a:spcPct val="20000"/>
        </a:spcBef>
        <a:spcAft>
          <a:spcPct val="0"/>
        </a:spcAft>
        <a:buSzPct val="180000"/>
        <a:buBlip>
          <a:blip r:embed="rId18"/>
        </a:buBlip>
        <a:defRPr b="1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28341619-9B05-D549-BCB5-2E6DBC7BF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6A2B9C-00D8-FC4F-B586-69288F39B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0774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5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776" name="Picture 7" descr="safari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77279EE-300E-364C-B741-9FE8B61AE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179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800" name="Picture 7" descr="safari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2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3825" y="1250950"/>
            <a:ext cx="889793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6543675"/>
            <a:ext cx="18208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45A6AD93-9D40-8049-9447-D7ED959ADF8E}" type="datetime1">
              <a:rPr lang="en-US"/>
              <a:pPr>
                <a:defRPr/>
              </a:pPr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9525" y="6543675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 dirty="0">
                <a:solidFill>
                  <a:prstClr val="black">
                    <a:alpha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675" y="64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EB63477-053D-914E-8DD6-FA2154DE3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•"/>
        <a:defRPr sz="2800" i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5125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Calibri" charset="0"/>
        <a:buChar char="‐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7688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sz="2000" i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0250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4400" indent="-1825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dwaitjog.github.io/gpu_scheduling.html" TargetMode="Externa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ece.cmu.edu/~omutlu/pub/tesseract-pim-architecture-for-graph-processing_isca15.pdf" TargetMode="External"/><Relationship Id="rId1" Type="http://schemas.openxmlformats.org/officeDocument/2006/relationships/slideLayout" Target="../slideLayouts/slideLayout3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7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07.xml"/><Relationship Id="rId5" Type="http://schemas.openxmlformats.org/officeDocument/2006/relationships/hyperlink" Target="http://users.ece.cmu.edu/~omutlu/pub/tesseract-pim-architecture-for-graph-processing_isca15.pdf" TargetMode="External"/><Relationship Id="rId4" Type="http://schemas.openxmlformats.org/officeDocument/2006/relationships/hyperlink" Target="http://users.ece.cmu.edu/~omutlu/pub/pim-enabled-instructons-for-low-overhead-pim_isca15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ece.cmu.edu/~omutlu/pub/avatar-dram-refresh_dsn15.pdf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users.ece.cmu.edu/~omutlu/pub/adaptive-latency-dram_hpca15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3.xml"/><Relationship Id="rId6" Type="http://schemas.openxmlformats.org/officeDocument/2006/relationships/hyperlink" Target="http://users.ece.cmu.edu/~omutlu/pub/dram-row-hammer_isca14.pdf" TargetMode="External"/><Relationship Id="rId5" Type="http://schemas.openxmlformats.org/officeDocument/2006/relationships/hyperlink" Target="http://users.ece.cmu.edu/~omutlu/pub/error-mitigation-for-intermittent-dram-failures_sigmetrics14.pdf" TargetMode="External"/><Relationship Id="rId4" Type="http://schemas.openxmlformats.org/officeDocument/2006/relationships/hyperlink" Target="http://users.ece.cmu.edu/~omutlu/pub/dram-retention-time-characterization_isca13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CALCM/asplos10/doku.php" TargetMode="External"/><Relationship Id="rId2" Type="http://schemas.openxmlformats.org/officeDocument/2006/relationships/hyperlink" Target="https://users.ece.cmu.edu/~omutlu/pub/fst_asplos10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www.sbc.org.br/sbac/2012/" TargetMode="External"/><Relationship Id="rId5" Type="http://schemas.openxmlformats.org/officeDocument/2006/relationships/hyperlink" Target="https://users.ece.cmu.edu/~omutlu/pub/hetero-adaptive-source-throttling_sbacpad12.pdf" TargetMode="External"/><Relationship Id="rId4" Type="http://schemas.openxmlformats.org/officeDocument/2006/relationships/hyperlink" Target="https://users.ece.cmu.edu/~omutlu/pub/ebrahimi_asplos10_talk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3.xml"/><Relationship Id="rId4" Type="http://schemas.openxmlformats.org/officeDocument/2006/relationships/chart" Target="../charts/char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3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56.xml"/><Relationship Id="rId4" Type="http://schemas.openxmlformats.org/officeDocument/2006/relationships/chart" Target="../charts/char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lbl.gov/pact2015/" TargetMode="External"/><Relationship Id="rId7" Type="http://schemas.openxmlformats.org/officeDocument/2006/relationships/hyperlink" Target="http://www.ece.ubc.ca/~aamodt/papers/wwlfung.micro2007.pdf" TargetMode="External"/><Relationship Id="rId2" Type="http://schemas.openxmlformats.org/officeDocument/2006/relationships/hyperlink" Target="https://users.ece.cmu.edu/~omutlu/pub/MeDiC-for-GPGPUs_pact15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www.ece.ubc.ca/~aamodt/papers/dwfs-micro07-talk.ppt" TargetMode="External"/><Relationship Id="rId5" Type="http://schemas.openxmlformats.org/officeDocument/2006/relationships/hyperlink" Target="http://www.microarch.org/micro40/" TargetMode="External"/><Relationship Id="rId4" Type="http://schemas.openxmlformats.org/officeDocument/2006/relationships/hyperlink" Target="http://dl.acm.org/citation.cfm?id=1331735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6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36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.ece.cmu.edu/~omutlu/pub/adaptive-latency-dram_donghyuk_hpca15-talk.pdf" TargetMode="External"/><Relationship Id="rId3" Type="http://schemas.openxmlformats.org/officeDocument/2006/relationships/hyperlink" Target="http://www.cs.utah.edu/~lizhang/HPCA19/" TargetMode="External"/><Relationship Id="rId7" Type="http://schemas.openxmlformats.org/officeDocument/2006/relationships/hyperlink" Target="https://users.ece.cmu.edu/~omutlu/pub/adaptive-latency-dram_donghyuk_hpca15-talk.pptx" TargetMode="External"/><Relationship Id="rId2" Type="http://schemas.openxmlformats.org/officeDocument/2006/relationships/hyperlink" Target="https://users.ece.cmu.edu/~omutlu/pub/tldram_hpca13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darksilicon.org/hpca/" TargetMode="External"/><Relationship Id="rId5" Type="http://schemas.openxmlformats.org/officeDocument/2006/relationships/hyperlink" Target="https://users.ece.cmu.edu/~omutlu/pub/adaptive-latency-dram_hpca15.pdf" TargetMode="External"/><Relationship Id="rId4" Type="http://schemas.openxmlformats.org/officeDocument/2006/relationships/hyperlink" Target="https://users.ece.cmu.edu/~omutlu/pub/lee_hpca13_talk.pptx" TargetMode="External"/><Relationship Id="rId9" Type="http://schemas.openxmlformats.org/officeDocument/2006/relationships/hyperlink" Target="http://www.ece.cmu.edu/~safari/tools/aldram-hpca2015-fulldata.html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e.cmu.edu/~safari/tools/memerr/index.html" TargetMode="External"/><Relationship Id="rId3" Type="http://schemas.openxmlformats.org/officeDocument/2006/relationships/hyperlink" Target="http://www.sigmetrics.org/sigmetrics2015/" TargetMode="External"/><Relationship Id="rId7" Type="http://schemas.openxmlformats.org/officeDocument/2006/relationships/hyperlink" Target="https://users.ece.cmu.edu/~omutlu/pub/memory-errors-at-facebook_dsn15-talk.pdf" TargetMode="External"/><Relationship Id="rId2" Type="http://schemas.openxmlformats.org/officeDocument/2006/relationships/hyperlink" Target="https://users.ece.cmu.edu/~omutlu/pub/flash-memory-failures-in-the-field-at-facebook_sigmetrics15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users.ece.cmu.edu/~omutlu/pub/memory-errors-at-facebook_dsn15-talk.pptx" TargetMode="External"/><Relationship Id="rId5" Type="http://schemas.openxmlformats.org/officeDocument/2006/relationships/hyperlink" Target="http://2015.dsn.org/" TargetMode="External"/><Relationship Id="rId4" Type="http://schemas.openxmlformats.org/officeDocument/2006/relationships/hyperlink" Target="https://users.ece.cmu.edu/~omutlu/pub/memory-errors-at-facebook_dsn15.pdf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66713" y="1219200"/>
            <a:ext cx="84280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18-740: Computer Architecture</a:t>
            </a:r>
            <a:br>
              <a:rPr lang="en-US" sz="4000" dirty="0" smtClean="0">
                <a:solidFill>
                  <a:srgbClr val="006633"/>
                </a:solidFill>
                <a:latin typeface="Garamond" charset="0"/>
              </a:rPr>
            </a:b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Recitation 4: </a:t>
            </a:r>
          </a:p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Rethinking Memory System Design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3581400"/>
            <a:ext cx="78486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i="1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Carnegie Mellon University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Fall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September 22,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Consider: Another Possible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GPU Warp Scheduling Championship</a:t>
            </a:r>
            <a:endParaRPr lang="en-US" dirty="0" smtClean="0">
              <a:solidFill>
                <a:srgbClr val="0000FF"/>
              </a:solidFill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://adwaitjog.github.io/</a:t>
            </a:r>
            <a:r>
              <a:rPr lang="en-US" dirty="0" smtClean="0">
                <a:hlinkClick r:id="rId2"/>
              </a:rPr>
              <a:t>gpu_scheduling.html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526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Rethinking Memory System Design</a:t>
            </a:r>
            <a:endParaRPr lang="en-US" sz="4000" dirty="0">
              <a:latin typeface="Garamond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17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Some Promising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915400" cy="5193723"/>
          </a:xfrm>
        </p:spPr>
        <p:txBody>
          <a:bodyPr/>
          <a:lstStyle/>
          <a:p>
            <a:endParaRPr lang="en-US" sz="12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New memory architectures</a:t>
            </a:r>
          </a:p>
          <a:p>
            <a:pPr lvl="1"/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</a:rPr>
              <a:t>Rethinking DRAM and flash memory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fixing DRAM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Enabling emerging NVM technologies </a:t>
            </a: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Hybrid memory systems</a:t>
            </a:r>
            <a:r>
              <a:rPr lang="en-US" sz="1900" dirty="0">
                <a:solidFill>
                  <a:srgbClr val="2C6123"/>
                </a:solidFill>
              </a:rPr>
              <a:t> </a:t>
            </a:r>
            <a:endParaRPr lang="en-US" sz="1900" dirty="0" smtClean="0">
              <a:solidFill>
                <a:srgbClr val="2C6123"/>
              </a:solidFill>
            </a:endParaRPr>
          </a:p>
          <a:p>
            <a:pPr lvl="1"/>
            <a:r>
              <a:rPr lang="en-US" sz="1900" dirty="0" smtClean="0">
                <a:solidFill>
                  <a:srgbClr val="2C6123"/>
                </a:solidFill>
              </a:rPr>
              <a:t>Single-level memory and storage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hybrid memory systems and single-level stores</a:t>
            </a:r>
          </a:p>
          <a:p>
            <a:pPr marL="344345" lvl="1" indent="0">
              <a:buNone/>
            </a:pPr>
            <a:endParaRPr lang="en-US" sz="1000" dirty="0">
              <a:solidFill>
                <a:srgbClr val="2C6123"/>
              </a:solidFill>
            </a:endParaRPr>
          </a:p>
          <a:p>
            <a:pPr lvl="1"/>
            <a:endParaRPr lang="en-US" sz="1000" dirty="0" smtClean="0">
              <a:solidFill>
                <a:srgbClr val="2C6123"/>
              </a:solidFill>
            </a:endParaRPr>
          </a:p>
          <a:p>
            <a:pPr lvl="1"/>
            <a:endParaRPr lang="en-US" sz="1000" dirty="0">
              <a:solidFill>
                <a:srgbClr val="2C6123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System-level memory/storage QoS</a:t>
            </a:r>
          </a:p>
          <a:p>
            <a:pPr lvl="1"/>
            <a:r>
              <a:rPr lang="en-US" sz="1900" b="1" dirty="0">
                <a:solidFill>
                  <a:srgbClr val="2C6123"/>
                </a:solidFill>
              </a:rPr>
              <a:t>A lot of hope in designing a predictable system</a:t>
            </a:r>
            <a:endParaRPr lang="en-US" sz="1900" dirty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2C6123"/>
              </a:solidFill>
            </a:endParaRPr>
          </a:p>
          <a:p>
            <a:endParaRPr lang="en-US" sz="1600" dirty="0">
              <a:solidFill>
                <a:srgbClr val="2C6123"/>
              </a:solidFill>
            </a:endParaRPr>
          </a:p>
          <a:p>
            <a:endParaRPr lang="en-US" sz="1600" dirty="0" smtClean="0">
              <a:solidFill>
                <a:srgbClr val="2C6123"/>
              </a:solidFill>
            </a:endParaRPr>
          </a:p>
          <a:p>
            <a:pPr lvl="1"/>
            <a:endParaRPr lang="en-US" sz="15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604142"/>
            <a:ext cx="1944216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465987"/>
            <a:ext cx="2736304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3836390"/>
            <a:ext cx="3672408" cy="3600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20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Rethinking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r>
              <a:rPr lang="en-US" dirty="0" smtClean="0"/>
              <a:t>In-Memory Computation</a:t>
            </a:r>
          </a:p>
          <a:p>
            <a:endParaRPr lang="en-US" sz="2000" dirty="0" smtClean="0"/>
          </a:p>
          <a:p>
            <a:r>
              <a:rPr lang="en-US" dirty="0" smtClean="0"/>
              <a:t>Refresh</a:t>
            </a:r>
          </a:p>
          <a:p>
            <a:endParaRPr lang="en-US" sz="2000" dirty="0" smtClean="0"/>
          </a:p>
          <a:p>
            <a:r>
              <a:rPr lang="en-US" dirty="0" smtClean="0"/>
              <a:t>Reliability</a:t>
            </a:r>
          </a:p>
          <a:p>
            <a:endParaRPr lang="en-US" sz="2000" dirty="0"/>
          </a:p>
          <a:p>
            <a:r>
              <a:rPr lang="en-US" dirty="0" smtClean="0"/>
              <a:t>Latency</a:t>
            </a:r>
          </a:p>
          <a:p>
            <a:endParaRPr lang="en-US" sz="2000" dirty="0"/>
          </a:p>
          <a:p>
            <a:r>
              <a:rPr lang="en-US" dirty="0" smtClean="0"/>
              <a:t>Bandwidth</a:t>
            </a:r>
          </a:p>
          <a:p>
            <a:endParaRPr lang="en-US" sz="2000" dirty="0"/>
          </a:p>
          <a:p>
            <a:r>
              <a:rPr lang="en-US" dirty="0" smtClean="0"/>
              <a:t>Energy</a:t>
            </a:r>
          </a:p>
          <a:p>
            <a:endParaRPr lang="en-US" sz="2000" dirty="0"/>
          </a:p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52735"/>
            <a:ext cx="351606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7907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Questions in 3D Stacked PIM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minimal processing-in-memory support </a:t>
            </a:r>
            <a:r>
              <a:rPr lang="en-US" dirty="0" smtClean="0"/>
              <a:t>we can provide ?</a:t>
            </a:r>
          </a:p>
          <a:p>
            <a:pPr lvl="1"/>
            <a:r>
              <a:rPr lang="en-US" dirty="0" smtClean="0"/>
              <a:t>without changing the system significantly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achieving significant benefits of processing in 3D-stacked memory</a:t>
            </a:r>
          </a:p>
          <a:p>
            <a:pPr lvl="1"/>
            <a:endParaRPr lang="en-US" dirty="0"/>
          </a:p>
          <a:p>
            <a:r>
              <a:rPr lang="en-US" dirty="0" smtClean="0"/>
              <a:t>How can we accelerate important applications if we </a:t>
            </a:r>
            <a:r>
              <a:rPr lang="en-US" dirty="0" smtClean="0">
                <a:solidFill>
                  <a:srgbClr val="0000FF"/>
                </a:solidFill>
              </a:rPr>
              <a:t>use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3D-stacked memory as a coarse-grained accelerator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the architecture and programming model?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are the mechanisms for acceleration?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933056"/>
            <a:ext cx="676875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498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93168"/>
            <a:ext cx="8424936" cy="1935832"/>
          </a:xfrm>
        </p:spPr>
        <p:txBody>
          <a:bodyPr/>
          <a:lstStyle/>
          <a:p>
            <a:r>
              <a:rPr lang="en-US" altLang="ko-KR" sz="3600" dirty="0"/>
              <a:t>A Scalable Processing-in-Memory </a:t>
            </a:r>
            <a:br>
              <a:rPr lang="en-US" altLang="ko-KR" sz="3600" dirty="0"/>
            </a:br>
            <a:r>
              <a:rPr lang="en-US" altLang="ko-KR" sz="3600" dirty="0"/>
              <a:t>Accelerator for Parallel Graph Processing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941168"/>
            <a:ext cx="5519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90563" lvl="1" indent="-347663"/>
            <a:r>
              <a:rPr lang="en-US" dirty="0">
                <a:hlinkClick r:id="rId2"/>
              </a:rPr>
              <a:t>A Scalable Processing-in-Memory Accelerator </a:t>
            </a:r>
            <a:endParaRPr lang="en-US" dirty="0" smtClean="0">
              <a:hlinkClick r:id="rId2"/>
            </a:endParaRPr>
          </a:p>
          <a:p>
            <a:pPr marL="690563" lvl="1" indent="-347663"/>
            <a:r>
              <a:rPr lang="en-US" dirty="0" smtClean="0">
                <a:hlinkClick r:id="rId2"/>
              </a:rPr>
              <a:t>for </a:t>
            </a:r>
            <a:r>
              <a:rPr lang="en-US" dirty="0">
                <a:hlinkClick r:id="rId2"/>
              </a:rPr>
              <a:t>Parallel Graph Processing 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Ahn</a:t>
            </a:r>
            <a:r>
              <a:rPr lang="en-US" dirty="0">
                <a:solidFill>
                  <a:srgbClr val="0000FF"/>
                </a:solidFill>
              </a:rPr>
              <a:t> et al., ISCA 2015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544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Large-Scale Graph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76800"/>
          </a:xfrm>
        </p:spPr>
        <p:txBody>
          <a:bodyPr/>
          <a:lstStyle/>
          <a:p>
            <a:r>
              <a:rPr lang="en-US" altLang="ko-KR" dirty="0" smtClean="0"/>
              <a:t>Large graphs are everywhere</a:t>
            </a:r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2400" dirty="0" smtClean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dirty="0" smtClean="0"/>
              <a:t>Scalable large-scale graph processing is challenging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832673" y="1777556"/>
            <a:ext cx="7716092" cy="1519994"/>
            <a:chOff x="832673" y="2141219"/>
            <a:chExt cx="7716092" cy="1519994"/>
          </a:xfrm>
        </p:grpSpPr>
        <p:sp>
          <p:nvSpPr>
            <p:cNvPr id="5" name="TextBox 3"/>
            <p:cNvSpPr txBox="1"/>
            <p:nvPr/>
          </p:nvSpPr>
          <p:spPr>
            <a:xfrm>
              <a:off x="832673" y="3014882"/>
              <a:ext cx="17647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36 </a:t>
              </a:r>
              <a:r>
                <a:rPr lang="en-US" dirty="0"/>
                <a:t>Million </a:t>
              </a:r>
            </a:p>
            <a:p>
              <a:pPr algn="ctr"/>
              <a:r>
                <a:rPr lang="en-US" dirty="0"/>
                <a:t>Wikipedia </a:t>
              </a:r>
              <a:r>
                <a:rPr lang="en-US" dirty="0" smtClean="0"/>
                <a:t>Pages</a:t>
              </a:r>
              <a:endParaRPr lang="en-US" dirty="0"/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2842663" y="3014882"/>
              <a:ext cx="1702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1.4 </a:t>
              </a:r>
              <a:r>
                <a:rPr lang="en-US" dirty="0"/>
                <a:t>B</a:t>
              </a:r>
              <a:r>
                <a:rPr lang="en-US" dirty="0" smtClean="0"/>
                <a:t>illion</a:t>
              </a:r>
              <a:endParaRPr lang="en-US" dirty="0"/>
            </a:p>
            <a:p>
              <a:pPr algn="ctr"/>
              <a:r>
                <a:rPr lang="en-US" dirty="0" smtClean="0"/>
                <a:t>Facebook </a:t>
              </a:r>
              <a:r>
                <a:rPr lang="en-US" dirty="0"/>
                <a:t>Users</a:t>
              </a: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5023819" y="3014882"/>
              <a:ext cx="1420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300 Million</a:t>
              </a:r>
              <a:endParaRPr lang="en-US" dirty="0"/>
            </a:p>
            <a:p>
              <a:pPr algn="ctr"/>
              <a:r>
                <a:rPr lang="en-US" dirty="0" smtClean="0"/>
                <a:t>Twitter Users</a:t>
              </a:r>
              <a:endParaRPr lang="en-US" dirty="0"/>
            </a:p>
          </p:txBody>
        </p:sp>
        <p:pic>
          <p:nvPicPr>
            <p:cNvPr id="6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1470" y="2141219"/>
              <a:ext cx="881698" cy="881700"/>
            </a:xfrm>
            <a:prstGeom prst="rect">
              <a:avLst/>
            </a:prstGeom>
            <a:noFill/>
          </p:spPr>
        </p:pic>
        <p:pic>
          <p:nvPicPr>
            <p:cNvPr id="12" name="Picture 8" descr="http://jchutchins.net/site/wp-content/uploads/2009/06/facebook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3087" y="2262268"/>
              <a:ext cx="1699935" cy="639600"/>
            </a:xfrm>
            <a:prstGeom prst="rect">
              <a:avLst/>
            </a:prstGeom>
            <a:noFill/>
          </p:spPr>
        </p:pic>
        <p:pic>
          <p:nvPicPr>
            <p:cNvPr id="1034" name="Picture 10" descr="http://asset3.itsnicethat.com/system/files/062012/4fd07cea5c3e3c0d810000db/img_col_main/Twitternew.jpg?135457642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4" t="20452" r="24614" b="18303"/>
            <a:stretch/>
          </p:blipFill>
          <p:spPr bwMode="auto">
            <a:xfrm>
              <a:off x="5311851" y="2226563"/>
              <a:ext cx="844326" cy="71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pbs.twimg.com/profile_images/1550954462/instagramIcon_400x40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174" y="2193963"/>
              <a:ext cx="776210" cy="77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5"/>
            <p:cNvSpPr txBox="1"/>
            <p:nvPr/>
          </p:nvSpPr>
          <p:spPr>
            <a:xfrm>
              <a:off x="6731793" y="3014882"/>
              <a:ext cx="1816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30 Billion</a:t>
              </a:r>
              <a:endParaRPr lang="en-US" dirty="0"/>
            </a:p>
            <a:p>
              <a:pPr algn="ctr"/>
              <a:r>
                <a:rPr lang="en-US" dirty="0" smtClean="0"/>
                <a:t>Instagram Photos</a:t>
              </a:r>
              <a:endParaRPr lang="en-US" dirty="0"/>
            </a:p>
          </p:txBody>
        </p:sp>
      </p:grpSp>
      <p:graphicFrame>
        <p:nvGraphicFramePr>
          <p:cNvPr id="14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118505"/>
              </p:ext>
            </p:extLst>
          </p:nvPr>
        </p:nvGraphicFramePr>
        <p:xfrm>
          <a:off x="832672" y="4149080"/>
          <a:ext cx="7854127" cy="223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직선 화살표 연결선 6"/>
          <p:cNvCxnSpPr/>
          <p:nvPr/>
        </p:nvCxnSpPr>
        <p:spPr>
          <a:xfrm flipH="1">
            <a:off x="5148066" y="5219239"/>
            <a:ext cx="33415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1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Bottlenecks in Graph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" name="직사각형 7"/>
          <p:cNvSpPr/>
          <p:nvPr/>
        </p:nvSpPr>
        <p:spPr>
          <a:xfrm>
            <a:off x="1032425" y="2060589"/>
            <a:ext cx="4129087" cy="392400"/>
          </a:xfrm>
          <a:prstGeom prst="rect">
            <a:avLst/>
          </a:prstGeom>
          <a:gradFill rotWithShape="1">
            <a:gsLst>
              <a:gs pos="0">
                <a:srgbClr val="5DA5DA">
                  <a:tint val="50000"/>
                  <a:satMod val="300000"/>
                </a:srgbClr>
              </a:gs>
              <a:gs pos="35000">
                <a:srgbClr val="5DA5DA">
                  <a:tint val="37000"/>
                  <a:satMod val="300000"/>
                </a:srgbClr>
              </a:gs>
              <a:gs pos="100000">
                <a:srgbClr val="5DA5D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DA5D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44" name="내용 개체 틀 4"/>
          <p:cNvSpPr txBox="1">
            <a:spLocks/>
          </p:cNvSpPr>
          <p:nvPr/>
        </p:nvSpPr>
        <p:spPr>
          <a:xfrm>
            <a:off x="522348" y="1189524"/>
            <a:ext cx="7578044" cy="212365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ts val="5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for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(v: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graph.vertices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) {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   for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(w: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v.successors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) {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      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w.next_rank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+= weight * </a:t>
            </a:r>
            <a:r>
              <a:rPr kumimoji="0" lang="en-US" altLang="ko-K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v.rank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;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    }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}</a:t>
            </a:r>
          </a:p>
        </p:txBody>
      </p:sp>
      <p:grpSp>
        <p:nvGrpSpPr>
          <p:cNvPr id="45" name="그룹 78"/>
          <p:cNvGrpSpPr/>
          <p:nvPr/>
        </p:nvGrpSpPr>
        <p:grpSpPr>
          <a:xfrm>
            <a:off x="2127580" y="4487241"/>
            <a:ext cx="4196064" cy="1063334"/>
            <a:chOff x="1333905" y="4732035"/>
            <a:chExt cx="4196064" cy="1063334"/>
          </a:xfrm>
        </p:grpSpPr>
        <p:cxnSp>
          <p:nvCxnSpPr>
            <p:cNvPr id="46" name="구부러진 연결선 31"/>
            <p:cNvCxnSpPr>
              <a:stCxn id="63" idx="2"/>
              <a:endCxn id="53" idx="3"/>
            </p:cNvCxnSpPr>
            <p:nvPr/>
          </p:nvCxnSpPr>
          <p:spPr>
            <a:xfrm rot="5400000">
              <a:off x="2329181" y="3736759"/>
              <a:ext cx="948627" cy="2939179"/>
            </a:xfrm>
            <a:prstGeom prst="curvedConnector2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3463890" y="5333704"/>
              <a:ext cx="2066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weight * </a:t>
              </a:r>
              <a:r>
                <a:rPr kumimoji="0" lang="en-US" altLang="ko-K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v.rank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그룹 75"/>
          <p:cNvGrpSpPr/>
          <p:nvPr/>
        </p:nvGrpSpPr>
        <p:grpSpPr>
          <a:xfrm>
            <a:off x="1695531" y="3544246"/>
            <a:ext cx="432048" cy="2546995"/>
            <a:chOff x="901856" y="3789040"/>
            <a:chExt cx="432048" cy="2546995"/>
          </a:xfrm>
        </p:grpSpPr>
        <p:sp>
          <p:nvSpPr>
            <p:cNvPr id="49" name="직사각형 38"/>
            <p:cNvSpPr/>
            <p:nvPr/>
          </p:nvSpPr>
          <p:spPr>
            <a:xfrm>
              <a:off x="901856" y="4972285"/>
              <a:ext cx="432048" cy="17201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0" name="직사각형 39"/>
            <p:cNvSpPr/>
            <p:nvPr/>
          </p:nvSpPr>
          <p:spPr>
            <a:xfrm>
              <a:off x="901856" y="3974477"/>
              <a:ext cx="432048" cy="17201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1" name="직사각형 40"/>
            <p:cNvSpPr/>
            <p:nvPr/>
          </p:nvSpPr>
          <p:spPr>
            <a:xfrm>
              <a:off x="901856" y="5994767"/>
              <a:ext cx="432048" cy="17201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2" name="직사각형 22"/>
            <p:cNvSpPr/>
            <p:nvPr/>
          </p:nvSpPr>
          <p:spPr>
            <a:xfrm>
              <a:off x="901856" y="4331925"/>
              <a:ext cx="432048" cy="400110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v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3" name="직사각형 25"/>
            <p:cNvSpPr/>
            <p:nvPr/>
          </p:nvSpPr>
          <p:spPr>
            <a:xfrm>
              <a:off x="901856" y="5480607"/>
              <a:ext cx="432048" cy="400110"/>
            </a:xfrm>
            <a:prstGeom prst="rect">
              <a:avLst/>
            </a:prstGeom>
            <a:gradFill rotWithShape="1">
              <a:gsLst>
                <a:gs pos="0">
                  <a:srgbClr val="F17CB0">
                    <a:tint val="50000"/>
                    <a:satMod val="300000"/>
                  </a:srgbClr>
                </a:gs>
                <a:gs pos="35000">
                  <a:srgbClr val="F17CB0">
                    <a:tint val="37000"/>
                    <a:satMod val="300000"/>
                  </a:srgbClr>
                </a:gs>
                <a:gs pos="100000">
                  <a:srgbClr val="F17CB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17CB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w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4" name="직사각형 21"/>
            <p:cNvSpPr/>
            <p:nvPr/>
          </p:nvSpPr>
          <p:spPr>
            <a:xfrm>
              <a:off x="901856" y="3789040"/>
              <a:ext cx="432048" cy="254699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</p:grpSp>
      <p:cxnSp>
        <p:nvCxnSpPr>
          <p:cNvPr id="55" name="구부러진 연결선 41"/>
          <p:cNvCxnSpPr>
            <a:stCxn id="60" idx="3"/>
            <a:endCxn id="49" idx="3"/>
          </p:cNvCxnSpPr>
          <p:nvPr/>
        </p:nvCxnSpPr>
        <p:spPr>
          <a:xfrm rot="5400000">
            <a:off x="2967892" y="3646928"/>
            <a:ext cx="326256" cy="2006882"/>
          </a:xfrm>
          <a:prstGeom prst="curvedConnector2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lgDash"/>
            <a:tailEnd type="triangle"/>
          </a:ln>
          <a:effectLst/>
        </p:spPr>
      </p:cxnSp>
      <p:cxnSp>
        <p:nvCxnSpPr>
          <p:cNvPr id="56" name="구부러진 연결선 51"/>
          <p:cNvCxnSpPr>
            <a:stCxn id="61" idx="3"/>
            <a:endCxn id="51" idx="3"/>
          </p:cNvCxnSpPr>
          <p:nvPr/>
        </p:nvCxnSpPr>
        <p:spPr>
          <a:xfrm rot="5400000">
            <a:off x="2609767" y="4005054"/>
            <a:ext cx="1348738" cy="2313113"/>
          </a:xfrm>
          <a:prstGeom prst="curvedConnector2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lgDash"/>
            <a:tailEnd type="triangle"/>
          </a:ln>
          <a:effectLst/>
        </p:spPr>
      </p:cxnSp>
      <p:grpSp>
        <p:nvGrpSpPr>
          <p:cNvPr id="57" name="그룹 87"/>
          <p:cNvGrpSpPr/>
          <p:nvPr/>
        </p:nvGrpSpPr>
        <p:grpSpPr>
          <a:xfrm>
            <a:off x="2127579" y="4087131"/>
            <a:ext cx="3987336" cy="400110"/>
            <a:chOff x="2627783" y="4259917"/>
            <a:chExt cx="3987336" cy="400110"/>
          </a:xfrm>
        </p:grpSpPr>
        <p:cxnSp>
          <p:nvCxnSpPr>
            <p:cNvPr id="58" name="직선 화살표 연결선 29"/>
            <p:cNvCxnSpPr>
              <a:endCxn id="64" idx="1"/>
            </p:cNvCxnSpPr>
            <p:nvPr/>
          </p:nvCxnSpPr>
          <p:spPr>
            <a:xfrm>
              <a:off x="2627783" y="4459972"/>
              <a:ext cx="168308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triangle"/>
            </a:ln>
            <a:effectLst/>
          </p:spPr>
        </p:cxnSp>
        <p:grpSp>
          <p:nvGrpSpPr>
            <p:cNvPr id="59" name="그룹 76"/>
            <p:cNvGrpSpPr/>
            <p:nvPr/>
          </p:nvGrpSpPr>
          <p:grpSpPr>
            <a:xfrm>
              <a:off x="4310863" y="4259917"/>
              <a:ext cx="2304256" cy="400110"/>
              <a:chOff x="1693944" y="4331925"/>
              <a:chExt cx="2304256" cy="400110"/>
            </a:xfrm>
          </p:grpSpPr>
          <p:sp>
            <p:nvSpPr>
              <p:cNvPr id="60" name="직사각형 43"/>
              <p:cNvSpPr/>
              <p:nvPr/>
            </p:nvSpPr>
            <p:spPr>
              <a:xfrm rot="5400000">
                <a:off x="1817692" y="4445975"/>
                <a:ext cx="400109" cy="172011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61" name="직사각형 50"/>
              <p:cNvSpPr/>
              <p:nvPr/>
            </p:nvSpPr>
            <p:spPr>
              <a:xfrm rot="5400000">
                <a:off x="2123923" y="4445975"/>
                <a:ext cx="400109" cy="172011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62" name="직사각형 56"/>
              <p:cNvSpPr/>
              <p:nvPr/>
            </p:nvSpPr>
            <p:spPr>
              <a:xfrm rot="5400000">
                <a:off x="3454087" y="4445975"/>
                <a:ext cx="400109" cy="172011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63" name="직사각형 27"/>
              <p:cNvSpPr/>
              <p:nvPr/>
            </p:nvSpPr>
            <p:spPr>
              <a:xfrm>
                <a:off x="2590003" y="4331925"/>
                <a:ext cx="720080" cy="400110"/>
              </a:xfrm>
              <a:prstGeom prst="rect">
                <a:avLst/>
              </a:prstGeom>
              <a:gradFill rotWithShape="1">
                <a:gsLst>
                  <a:gs pos="0">
                    <a:srgbClr val="FAA43A">
                      <a:tint val="50000"/>
                      <a:satMod val="300000"/>
                    </a:srgbClr>
                  </a:gs>
                  <a:gs pos="35000">
                    <a:srgbClr val="FAA43A">
                      <a:tint val="37000"/>
                      <a:satMod val="300000"/>
                    </a:srgbClr>
                  </a:gs>
                  <a:gs pos="100000">
                    <a:srgbClr val="FAA43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AA43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&amp;w</a:t>
                </a:r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64" name="직사각형 26"/>
              <p:cNvSpPr/>
              <p:nvPr/>
            </p:nvSpPr>
            <p:spPr>
              <a:xfrm>
                <a:off x="1693944" y="4331925"/>
                <a:ext cx="2304256" cy="40011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</p:grpSp>
      </p:grpSp>
      <p:cxnSp>
        <p:nvCxnSpPr>
          <p:cNvPr id="65" name="구부러진 연결선 57"/>
          <p:cNvCxnSpPr>
            <a:stCxn id="62" idx="1"/>
            <a:endCxn id="50" idx="3"/>
          </p:cNvCxnSpPr>
          <p:nvPr/>
        </p:nvCxnSpPr>
        <p:spPr>
          <a:xfrm rot="16200000" flipV="1">
            <a:off x="3813497" y="2129772"/>
            <a:ext cx="271443" cy="3643277"/>
          </a:xfrm>
          <a:prstGeom prst="curvedConnector2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lgDash"/>
            <a:tailEnd type="triangle"/>
          </a:ln>
          <a:effectLst/>
        </p:spPr>
      </p:cxnSp>
      <p:grpSp>
        <p:nvGrpSpPr>
          <p:cNvPr id="66" name="그룹 93"/>
          <p:cNvGrpSpPr/>
          <p:nvPr/>
        </p:nvGrpSpPr>
        <p:grpSpPr>
          <a:xfrm>
            <a:off x="2775652" y="3101467"/>
            <a:ext cx="6382071" cy="2820517"/>
            <a:chOff x="3275856" y="3175530"/>
            <a:chExt cx="6382071" cy="2820517"/>
          </a:xfrm>
        </p:grpSpPr>
        <p:sp>
          <p:nvSpPr>
            <p:cNvPr id="67" name="타원 88"/>
            <p:cNvSpPr/>
            <p:nvPr/>
          </p:nvSpPr>
          <p:spPr>
            <a:xfrm>
              <a:off x="3275856" y="3618309"/>
              <a:ext cx="508484" cy="237773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15287" y="3175530"/>
              <a:ext cx="6042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1. Frequent random memory accesses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그룹 94"/>
          <p:cNvGrpSpPr/>
          <p:nvPr/>
        </p:nvGrpSpPr>
        <p:grpSpPr>
          <a:xfrm>
            <a:off x="4067944" y="5046549"/>
            <a:ext cx="5091508" cy="1220380"/>
            <a:chOff x="4568148" y="5107165"/>
            <a:chExt cx="5091508" cy="1220380"/>
          </a:xfrm>
        </p:grpSpPr>
        <p:sp>
          <p:nvSpPr>
            <p:cNvPr id="70" name="타원 91"/>
            <p:cNvSpPr/>
            <p:nvPr/>
          </p:nvSpPr>
          <p:spPr>
            <a:xfrm>
              <a:off x="4601391" y="5107165"/>
              <a:ext cx="2378834" cy="57328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68148" y="5865880"/>
              <a:ext cx="5091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2. Little amount of computation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그룹 12"/>
          <p:cNvGrpSpPr/>
          <p:nvPr/>
        </p:nvGrpSpPr>
        <p:grpSpPr>
          <a:xfrm>
            <a:off x="102248" y="4537387"/>
            <a:ext cx="1593283" cy="1314561"/>
            <a:chOff x="314421" y="4694850"/>
            <a:chExt cx="1593283" cy="1314561"/>
          </a:xfrm>
        </p:grpSpPr>
        <p:grpSp>
          <p:nvGrpSpPr>
            <p:cNvPr id="73" name="그룹 5"/>
            <p:cNvGrpSpPr/>
            <p:nvPr/>
          </p:nvGrpSpPr>
          <p:grpSpPr>
            <a:xfrm>
              <a:off x="314421" y="4694850"/>
              <a:ext cx="1224137" cy="1314561"/>
              <a:chOff x="395536" y="3645024"/>
              <a:chExt cx="1326123" cy="1314561"/>
            </a:xfrm>
          </p:grpSpPr>
          <p:sp>
            <p:nvSpPr>
              <p:cNvPr id="77" name="직사각형 2"/>
              <p:cNvSpPr/>
              <p:nvPr/>
            </p:nvSpPr>
            <p:spPr>
              <a:xfrm>
                <a:off x="395536" y="3645024"/>
                <a:ext cx="1326123" cy="328128"/>
              </a:xfrm>
              <a:prstGeom prst="rect">
                <a:avLst/>
              </a:prstGeom>
              <a:gradFill rotWithShape="1">
                <a:gsLst>
                  <a:gs pos="0">
                    <a:srgbClr val="F17CB0">
                      <a:tint val="50000"/>
                      <a:satMod val="300000"/>
                    </a:srgbClr>
                  </a:gs>
                  <a:gs pos="35000">
                    <a:srgbClr val="F17CB0">
                      <a:tint val="37000"/>
                      <a:satMod val="300000"/>
                    </a:srgbClr>
                  </a:gs>
                  <a:gs pos="100000">
                    <a:srgbClr val="F17CB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17CB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w.rank</a:t>
                </a:r>
                <a:endPara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78" name="직사각형 33"/>
              <p:cNvSpPr/>
              <p:nvPr/>
            </p:nvSpPr>
            <p:spPr>
              <a:xfrm>
                <a:off x="395536" y="3973151"/>
                <a:ext cx="1326123" cy="328128"/>
              </a:xfrm>
              <a:prstGeom prst="rect">
                <a:avLst/>
              </a:prstGeom>
              <a:gradFill rotWithShape="1">
                <a:gsLst>
                  <a:gs pos="0">
                    <a:srgbClr val="F17CB0">
                      <a:tint val="50000"/>
                      <a:satMod val="300000"/>
                    </a:srgbClr>
                  </a:gs>
                  <a:gs pos="35000">
                    <a:srgbClr val="F17CB0">
                      <a:tint val="37000"/>
                      <a:satMod val="300000"/>
                    </a:srgbClr>
                  </a:gs>
                  <a:gs pos="100000">
                    <a:srgbClr val="F17CB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17CB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w.next_rank</a:t>
                </a:r>
                <a:endPara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79" name="직사각형 34"/>
              <p:cNvSpPr/>
              <p:nvPr/>
            </p:nvSpPr>
            <p:spPr>
              <a:xfrm>
                <a:off x="395536" y="4299407"/>
                <a:ext cx="1326123" cy="328128"/>
              </a:xfrm>
              <a:prstGeom prst="rect">
                <a:avLst/>
              </a:prstGeom>
              <a:gradFill rotWithShape="1">
                <a:gsLst>
                  <a:gs pos="0">
                    <a:srgbClr val="F17CB0">
                      <a:tint val="50000"/>
                      <a:satMod val="300000"/>
                    </a:srgbClr>
                  </a:gs>
                  <a:gs pos="35000">
                    <a:srgbClr val="F17CB0">
                      <a:tint val="37000"/>
                      <a:satMod val="300000"/>
                    </a:srgbClr>
                  </a:gs>
                  <a:gs pos="100000">
                    <a:srgbClr val="F17CB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17CB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w.edges</a:t>
                </a:r>
                <a:endPara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80" name="직사각형 35"/>
              <p:cNvSpPr/>
              <p:nvPr/>
            </p:nvSpPr>
            <p:spPr>
              <a:xfrm>
                <a:off x="395536" y="4631457"/>
                <a:ext cx="1326123" cy="328128"/>
              </a:xfrm>
              <a:prstGeom prst="rect">
                <a:avLst/>
              </a:prstGeom>
              <a:gradFill rotWithShape="1">
                <a:gsLst>
                  <a:gs pos="0">
                    <a:srgbClr val="F17CB0">
                      <a:tint val="50000"/>
                      <a:satMod val="300000"/>
                    </a:srgbClr>
                  </a:gs>
                  <a:gs pos="35000">
                    <a:srgbClr val="F17CB0">
                      <a:tint val="37000"/>
                      <a:satMod val="300000"/>
                    </a:srgbClr>
                  </a:gs>
                  <a:gs pos="100000">
                    <a:srgbClr val="F17CB0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17CB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…</a:t>
                </a:r>
                <a:endPara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</p:grpSp>
        <p:grpSp>
          <p:nvGrpSpPr>
            <p:cNvPr id="74" name="그룹 11"/>
            <p:cNvGrpSpPr/>
            <p:nvPr/>
          </p:nvGrpSpPr>
          <p:grpSpPr>
            <a:xfrm>
              <a:off x="1538558" y="4694850"/>
              <a:ext cx="369146" cy="1314561"/>
              <a:chOff x="1538558" y="4694850"/>
              <a:chExt cx="369146" cy="1314561"/>
            </a:xfrm>
          </p:grpSpPr>
          <p:cxnSp>
            <p:nvCxnSpPr>
              <p:cNvPr id="75" name="직선 연결선 8"/>
              <p:cNvCxnSpPr/>
              <p:nvPr/>
            </p:nvCxnSpPr>
            <p:spPr>
              <a:xfrm flipH="1" flipV="1">
                <a:off x="1538558" y="4694850"/>
                <a:ext cx="369146" cy="698426"/>
              </a:xfrm>
              <a:prstGeom prst="line">
                <a:avLst/>
              </a:prstGeom>
              <a:noFill/>
              <a:ln w="9525" cap="flat" cmpd="sng" algn="ctr">
                <a:solidFill>
                  <a:srgbClr val="60BD68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76" name="직선 연결선 10"/>
              <p:cNvCxnSpPr/>
              <p:nvPr/>
            </p:nvCxnSpPr>
            <p:spPr>
              <a:xfrm flipV="1">
                <a:off x="1538558" y="5793386"/>
                <a:ext cx="369146" cy="216025"/>
              </a:xfrm>
              <a:prstGeom prst="line">
                <a:avLst/>
              </a:prstGeom>
              <a:noFill/>
              <a:ln w="9525" cap="flat" cmpd="sng" algn="ctr">
                <a:solidFill>
                  <a:srgbClr val="60BD68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3766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Challenges in Scalable Graph Processing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12568"/>
          </a:xfrm>
        </p:spPr>
        <p:txBody>
          <a:bodyPr/>
          <a:lstStyle/>
          <a:p>
            <a:r>
              <a:rPr lang="en-US" altLang="ko-KR" b="1" dirty="0" smtClean="0"/>
              <a:t>Challenge 1</a:t>
            </a:r>
            <a:r>
              <a:rPr lang="en-US" altLang="ko-KR" dirty="0" smtClean="0"/>
              <a:t>: How to provide </a:t>
            </a:r>
            <a:r>
              <a:rPr lang="en-US" altLang="ko-KR" i="1" dirty="0" smtClean="0"/>
              <a:t>high memory bandwidth</a:t>
            </a:r>
            <a:r>
              <a:rPr lang="en-US" altLang="ko-KR" dirty="0" smtClean="0"/>
              <a:t> to computation units in a practical way?</a:t>
            </a:r>
          </a:p>
          <a:p>
            <a:pPr lvl="1"/>
            <a:r>
              <a:rPr lang="en-US" altLang="ko-KR" dirty="0" smtClean="0"/>
              <a:t>Processing-in-memory based on 3D-stacked DRAM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b="1" dirty="0" smtClean="0"/>
          </a:p>
          <a:p>
            <a:r>
              <a:rPr lang="en-US" altLang="ko-KR" b="1" dirty="0" smtClean="0"/>
              <a:t>Challenge 2</a:t>
            </a:r>
            <a:r>
              <a:rPr lang="en-US" altLang="ko-KR" dirty="0" smtClean="0"/>
              <a:t>: How to design computation units that      </a:t>
            </a:r>
            <a:r>
              <a:rPr lang="en-US" altLang="ko-KR" i="1" dirty="0" smtClean="0"/>
              <a:t>efficiently exploit large memory bandwidth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Specialized in-order cores called </a:t>
            </a:r>
            <a:r>
              <a:rPr lang="en-US" altLang="ko-KR" i="1" dirty="0" smtClean="0">
                <a:solidFill>
                  <a:srgbClr val="FF0000"/>
                </a:solidFill>
              </a:rPr>
              <a:t>Tesseract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cores</a:t>
            </a:r>
          </a:p>
          <a:p>
            <a:pPr lvl="2"/>
            <a:r>
              <a:rPr lang="en-US" altLang="ko-KR" dirty="0" smtClean="0">
                <a:solidFill>
                  <a:srgbClr val="0000FF"/>
                </a:solidFill>
              </a:rPr>
              <a:t>Latency-tolerant programming model</a:t>
            </a:r>
          </a:p>
          <a:p>
            <a:pPr lvl="2"/>
            <a:r>
              <a:rPr lang="en-US" altLang="ko-KR" dirty="0" smtClean="0">
                <a:solidFill>
                  <a:srgbClr val="0000FF"/>
                </a:solidFill>
              </a:rPr>
              <a:t>Graph-processing-specific prefetching schemes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Tesseract</a:t>
            </a:r>
            <a:r>
              <a:rPr lang="en-US" dirty="0" smtClean="0"/>
              <a:t> System for Graph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8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0" y="1340768"/>
            <a:ext cx="3383774" cy="24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9" name="그룹 137"/>
          <p:cNvGrpSpPr/>
          <p:nvPr/>
        </p:nvGrpSpPr>
        <p:grpSpPr>
          <a:xfrm>
            <a:off x="2960548" y="2386982"/>
            <a:ext cx="2890319" cy="3322913"/>
            <a:chOff x="2540320" y="2698376"/>
            <a:chExt cx="2890319" cy="3322913"/>
          </a:xfrm>
        </p:grpSpPr>
        <p:cxnSp>
          <p:nvCxnSpPr>
            <p:cNvPr id="260" name="직선 연결선 64"/>
            <p:cNvCxnSpPr/>
            <p:nvPr/>
          </p:nvCxnSpPr>
          <p:spPr>
            <a:xfrm>
              <a:off x="2540320" y="3008078"/>
              <a:ext cx="101813" cy="9905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61" name="직선 연결선 67"/>
            <p:cNvCxnSpPr/>
            <p:nvPr/>
          </p:nvCxnSpPr>
          <p:spPr>
            <a:xfrm flipH="1">
              <a:off x="5107196" y="2698376"/>
              <a:ext cx="323443" cy="13002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grpSp>
          <p:nvGrpSpPr>
            <p:cNvPr id="262" name="그룹 85"/>
            <p:cNvGrpSpPr/>
            <p:nvPr/>
          </p:nvGrpSpPr>
          <p:grpSpPr>
            <a:xfrm>
              <a:off x="2542515" y="3916837"/>
              <a:ext cx="2664295" cy="2104452"/>
              <a:chOff x="3275856" y="3916837"/>
              <a:chExt cx="2664295" cy="2104452"/>
            </a:xfrm>
          </p:grpSpPr>
          <p:sp>
            <p:nvSpPr>
              <p:cNvPr id="263" name="직사각형 4"/>
              <p:cNvSpPr/>
              <p:nvPr/>
            </p:nvSpPr>
            <p:spPr>
              <a:xfrm>
                <a:off x="3375473" y="3998674"/>
                <a:ext cx="2465060" cy="202261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grpSp>
            <p:nvGrpSpPr>
              <p:cNvPr id="264" name="그룹 84"/>
              <p:cNvGrpSpPr/>
              <p:nvPr/>
            </p:nvGrpSpPr>
            <p:grpSpPr>
              <a:xfrm>
                <a:off x="3501888" y="3916837"/>
                <a:ext cx="2212233" cy="2010654"/>
                <a:chOff x="3501887" y="3916837"/>
                <a:chExt cx="2212233" cy="2010654"/>
              </a:xfrm>
            </p:grpSpPr>
            <p:grpSp>
              <p:nvGrpSpPr>
                <p:cNvPr id="267" name="그룹 49"/>
                <p:cNvGrpSpPr/>
                <p:nvPr/>
              </p:nvGrpSpPr>
              <p:grpSpPr>
                <a:xfrm flipV="1">
                  <a:off x="36278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10" name="직선 화살표 연결선 50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11" name="직선 화살표 연결선 51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8" name="그룹 52"/>
                <p:cNvGrpSpPr/>
                <p:nvPr/>
              </p:nvGrpSpPr>
              <p:grpSpPr>
                <a:xfrm flipV="1">
                  <a:off x="4070289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8" name="직선 화살표 연결선 5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9" name="직선 화살표 연결선 54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9" name="그룹 55"/>
                <p:cNvGrpSpPr/>
                <p:nvPr/>
              </p:nvGrpSpPr>
              <p:grpSpPr>
                <a:xfrm flipV="1">
                  <a:off x="4512736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6" name="직선 화살표 연결선 56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7" name="직선 화살표 연결선 57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0" name="그룹 58"/>
                <p:cNvGrpSpPr/>
                <p:nvPr/>
              </p:nvGrpSpPr>
              <p:grpSpPr>
                <a:xfrm flipV="1">
                  <a:off x="55240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4" name="직선 화살표 연결선 59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5" name="직선 화살표 연결선 60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1" name="그룹 39"/>
                <p:cNvGrpSpPr/>
                <p:nvPr/>
              </p:nvGrpSpPr>
              <p:grpSpPr>
                <a:xfrm>
                  <a:off x="36278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2" name="직선 화살표 연결선 3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3" name="직선 화살표 연결선 3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2" name="그룹 40"/>
                <p:cNvGrpSpPr/>
                <p:nvPr/>
              </p:nvGrpSpPr>
              <p:grpSpPr>
                <a:xfrm>
                  <a:off x="4070289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0" name="직선 화살표 연결선 41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1" name="직선 화살표 연결선 42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3" name="그룹 43"/>
                <p:cNvGrpSpPr/>
                <p:nvPr/>
              </p:nvGrpSpPr>
              <p:grpSpPr>
                <a:xfrm>
                  <a:off x="4512736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8" name="직선 화살표 연결선 44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9" name="직선 화살표 연결선 4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4" name="그룹 46"/>
                <p:cNvGrpSpPr/>
                <p:nvPr/>
              </p:nvGrpSpPr>
              <p:grpSpPr>
                <a:xfrm>
                  <a:off x="55240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6" name="직선 화살표 연결선 47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7" name="직선 화살표 연결선 48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sp>
              <p:nvSpPr>
                <p:cNvPr id="275" name="직사각형 6"/>
                <p:cNvSpPr/>
                <p:nvPr/>
              </p:nvSpPr>
              <p:spPr>
                <a:xfrm>
                  <a:off x="35018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6" name="직사각형 7"/>
                <p:cNvSpPr/>
                <p:nvPr/>
              </p:nvSpPr>
              <p:spPr>
                <a:xfrm>
                  <a:off x="3944334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7" name="직사각형 8"/>
                <p:cNvSpPr/>
                <p:nvPr/>
              </p:nvSpPr>
              <p:spPr>
                <a:xfrm>
                  <a:off x="4386781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8" name="직사각형 11"/>
                <p:cNvSpPr/>
                <p:nvPr/>
              </p:nvSpPr>
              <p:spPr>
                <a:xfrm>
                  <a:off x="3501887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9" name="직사각형 12"/>
                <p:cNvSpPr/>
                <p:nvPr/>
              </p:nvSpPr>
              <p:spPr>
                <a:xfrm>
                  <a:off x="3944334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0" name="직사각형 13"/>
                <p:cNvSpPr/>
                <p:nvPr/>
              </p:nvSpPr>
              <p:spPr>
                <a:xfrm>
                  <a:off x="4386781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1" name="직사각형 15"/>
                <p:cNvSpPr/>
                <p:nvPr/>
              </p:nvSpPr>
              <p:spPr>
                <a:xfrm>
                  <a:off x="35018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2" name="직사각형 16"/>
                <p:cNvSpPr/>
                <p:nvPr/>
              </p:nvSpPr>
              <p:spPr>
                <a:xfrm>
                  <a:off x="3944334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3" name="직사각형 17"/>
                <p:cNvSpPr/>
                <p:nvPr/>
              </p:nvSpPr>
              <p:spPr>
                <a:xfrm>
                  <a:off x="4386781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4" name="직사각형 19"/>
                <p:cNvSpPr/>
                <p:nvPr/>
              </p:nvSpPr>
              <p:spPr>
                <a:xfrm>
                  <a:off x="35018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5" name="직사각형 20"/>
                <p:cNvSpPr/>
                <p:nvPr/>
              </p:nvSpPr>
              <p:spPr>
                <a:xfrm>
                  <a:off x="3944334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6" name="직사각형 21"/>
                <p:cNvSpPr/>
                <p:nvPr/>
              </p:nvSpPr>
              <p:spPr>
                <a:xfrm>
                  <a:off x="4386781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7" name="직사각형 5"/>
                <p:cNvSpPr/>
                <p:nvPr/>
              </p:nvSpPr>
              <p:spPr>
                <a:xfrm>
                  <a:off x="3501887" y="4851965"/>
                  <a:ext cx="2212233" cy="316034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Crossbar Network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8" name="직사각형 9"/>
                <p:cNvSpPr/>
                <p:nvPr/>
              </p:nvSpPr>
              <p:spPr>
                <a:xfrm>
                  <a:off x="53980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9" name="직사각형 14"/>
                <p:cNvSpPr/>
                <p:nvPr/>
              </p:nvSpPr>
              <p:spPr>
                <a:xfrm>
                  <a:off x="5398087" y="44806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0" name="직사각형 18"/>
                <p:cNvSpPr/>
                <p:nvPr/>
              </p:nvSpPr>
              <p:spPr>
                <a:xfrm>
                  <a:off x="53980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1" name="직사각형 22"/>
                <p:cNvSpPr/>
                <p:nvPr/>
              </p:nvSpPr>
              <p:spPr>
                <a:xfrm>
                  <a:off x="53980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4860355" y="3916837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4860355" y="4297315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4860355" y="5096119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4860355" y="5465826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65" name="직선 화살표 연결선 78"/>
              <p:cNvCxnSpPr/>
              <p:nvPr/>
            </p:nvCxnSpPr>
            <p:spPr>
              <a:xfrm flipH="1">
                <a:off x="3275856" y="5013177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66" name="직선 화살표 연결선 83"/>
              <p:cNvCxnSpPr/>
              <p:nvPr/>
            </p:nvCxnSpPr>
            <p:spPr>
              <a:xfrm flipH="1">
                <a:off x="5714120" y="5015083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</p:grpSp>
      </p:grpSp>
      <p:grpSp>
        <p:nvGrpSpPr>
          <p:cNvPr id="312" name="그룹 138"/>
          <p:cNvGrpSpPr/>
          <p:nvPr/>
        </p:nvGrpSpPr>
        <p:grpSpPr>
          <a:xfrm>
            <a:off x="5397217" y="3068960"/>
            <a:ext cx="3568497" cy="2986186"/>
            <a:chOff x="5277803" y="2315022"/>
            <a:chExt cx="3568497" cy="2986186"/>
          </a:xfrm>
        </p:grpSpPr>
        <p:grpSp>
          <p:nvGrpSpPr>
            <p:cNvPr id="313" name="그룹 131"/>
            <p:cNvGrpSpPr/>
            <p:nvPr/>
          </p:nvGrpSpPr>
          <p:grpSpPr>
            <a:xfrm>
              <a:off x="5860114" y="2315022"/>
              <a:ext cx="2986186" cy="2986186"/>
              <a:chOff x="5700614" y="2176524"/>
              <a:chExt cx="2986186" cy="2986186"/>
            </a:xfrm>
          </p:grpSpPr>
          <p:sp>
            <p:nvSpPr>
              <p:cNvPr id="316" name="직사각형 86"/>
              <p:cNvSpPr/>
              <p:nvPr/>
            </p:nvSpPr>
            <p:spPr>
              <a:xfrm>
                <a:off x="5700614" y="2176524"/>
                <a:ext cx="2986186" cy="298618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5DA5D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7" name="직사각형 87"/>
              <p:cNvSpPr/>
              <p:nvPr/>
            </p:nvSpPr>
            <p:spPr>
              <a:xfrm>
                <a:off x="8110736" y="2346491"/>
                <a:ext cx="432048" cy="2075090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DRAM Controller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8" name="직사각형 88"/>
              <p:cNvSpPr/>
              <p:nvPr/>
            </p:nvSpPr>
            <p:spPr>
              <a:xfrm>
                <a:off x="8110736" y="4589673"/>
                <a:ext cx="432048" cy="404944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NI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319" name="직선 화살표 연결선 97"/>
              <p:cNvCxnSpPr>
                <a:stCxn id="318" idx="0"/>
                <a:endCxn id="317" idx="2"/>
              </p:cNvCxnSpPr>
              <p:nvPr/>
            </p:nvCxnSpPr>
            <p:spPr>
              <a:xfrm flipV="1">
                <a:off x="8326760" y="4421581"/>
                <a:ext cx="0" cy="168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cxnSp>
          <p:nvCxnSpPr>
            <p:cNvPr id="314" name="직선 연결선 127"/>
            <p:cNvCxnSpPr/>
            <p:nvPr/>
          </p:nvCxnSpPr>
          <p:spPr>
            <a:xfrm flipV="1">
              <a:off x="5280614" y="2315022"/>
              <a:ext cx="583876" cy="1104125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315" name="직선 연결선 128"/>
            <p:cNvCxnSpPr/>
            <p:nvPr/>
          </p:nvCxnSpPr>
          <p:spPr>
            <a:xfrm>
              <a:off x="5277803" y="3668121"/>
              <a:ext cx="580861" cy="1633087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grpSp>
        <p:nvGrpSpPr>
          <p:cNvPr id="320" name="그룹 132"/>
          <p:cNvGrpSpPr/>
          <p:nvPr/>
        </p:nvGrpSpPr>
        <p:grpSpPr>
          <a:xfrm>
            <a:off x="6127920" y="3238927"/>
            <a:ext cx="2261730" cy="2648562"/>
            <a:chOff x="5849006" y="2346491"/>
            <a:chExt cx="2261730" cy="2648562"/>
          </a:xfrm>
        </p:grpSpPr>
        <p:sp>
          <p:nvSpPr>
            <p:cNvPr id="321" name="직사각형 89"/>
            <p:cNvSpPr/>
            <p:nvPr/>
          </p:nvSpPr>
          <p:spPr>
            <a:xfrm>
              <a:off x="5849006" y="2346491"/>
              <a:ext cx="2079267" cy="774399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In-Order Core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2" name="직사각형 90"/>
            <p:cNvSpPr/>
            <p:nvPr/>
          </p:nvSpPr>
          <p:spPr>
            <a:xfrm>
              <a:off x="5849006" y="4589673"/>
              <a:ext cx="2079267" cy="405380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Message Queue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3" name="직사각형 91"/>
            <p:cNvSpPr/>
            <p:nvPr/>
          </p:nvSpPr>
          <p:spPr>
            <a:xfrm>
              <a:off x="6882913" y="3280649"/>
              <a:ext cx="1045360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PF Buffer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4" name="직사각형 92"/>
            <p:cNvSpPr/>
            <p:nvPr/>
          </p:nvSpPr>
          <p:spPr>
            <a:xfrm>
              <a:off x="6882913" y="4047202"/>
              <a:ext cx="1045360" cy="374697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MTP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5" name="직사각형 93"/>
            <p:cNvSpPr/>
            <p:nvPr/>
          </p:nvSpPr>
          <p:spPr>
            <a:xfrm>
              <a:off x="6240328" y="3280650"/>
              <a:ext cx="460122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LP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326" name="직선 화살표 연결선 95"/>
            <p:cNvCxnSpPr/>
            <p:nvPr/>
          </p:nvCxnSpPr>
          <p:spPr>
            <a:xfrm>
              <a:off x="6028727" y="3120890"/>
              <a:ext cx="0" cy="1468783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7" name="직선 화살표 연결선 98"/>
            <p:cNvCxnSpPr>
              <a:stCxn id="318" idx="1"/>
              <a:endCxn id="322" idx="3"/>
            </p:cNvCxnSpPr>
            <p:nvPr/>
          </p:nvCxnSpPr>
          <p:spPr>
            <a:xfrm flipH="1">
              <a:off x="7928273" y="4792145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8" name="직선 화살표 연결선 106"/>
            <p:cNvCxnSpPr/>
            <p:nvPr/>
          </p:nvCxnSpPr>
          <p:spPr>
            <a:xfrm flipV="1">
              <a:off x="7405593" y="4420547"/>
              <a:ext cx="0" cy="169126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29" name="직선 화살표 연결선 109"/>
            <p:cNvCxnSpPr>
              <a:stCxn id="324" idx="0"/>
              <a:endCxn id="323" idx="2"/>
            </p:cNvCxnSpPr>
            <p:nvPr/>
          </p:nvCxnSpPr>
          <p:spPr>
            <a:xfrm flipV="1">
              <a:off x="7405593" y="3890851"/>
              <a:ext cx="0" cy="15635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0" name="직선 화살표 연결선 113"/>
            <p:cNvCxnSpPr/>
            <p:nvPr/>
          </p:nvCxnSpPr>
          <p:spPr>
            <a:xfrm flipV="1">
              <a:off x="7405593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1" name="직선 화살표 연결선 115"/>
            <p:cNvCxnSpPr/>
            <p:nvPr/>
          </p:nvCxnSpPr>
          <p:spPr>
            <a:xfrm>
              <a:off x="6470389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2" name="직선 화살표 연결선 116"/>
            <p:cNvCxnSpPr>
              <a:stCxn id="325" idx="3"/>
              <a:endCxn id="323" idx="1"/>
            </p:cNvCxnSpPr>
            <p:nvPr/>
          </p:nvCxnSpPr>
          <p:spPr>
            <a:xfrm flipV="1">
              <a:off x="6700450" y="3585750"/>
              <a:ext cx="18246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3" name="직선 화살표 연결선 123"/>
            <p:cNvCxnSpPr/>
            <p:nvPr/>
          </p:nvCxnSpPr>
          <p:spPr>
            <a:xfrm flipH="1">
              <a:off x="7928273" y="3594266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34" name="직선 화살표 연결선 124"/>
            <p:cNvCxnSpPr/>
            <p:nvPr/>
          </p:nvCxnSpPr>
          <p:spPr>
            <a:xfrm flipH="1">
              <a:off x="7928273" y="2733472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335" name="그룹 583"/>
          <p:cNvGrpSpPr/>
          <p:nvPr/>
        </p:nvGrpSpPr>
        <p:grpSpPr>
          <a:xfrm>
            <a:off x="318817" y="3704795"/>
            <a:ext cx="2747113" cy="2348991"/>
            <a:chOff x="211357" y="3318585"/>
            <a:chExt cx="2747113" cy="2348991"/>
          </a:xfrm>
        </p:grpSpPr>
        <p:grpSp>
          <p:nvGrpSpPr>
            <p:cNvPr id="336" name="그룹 576"/>
            <p:cNvGrpSpPr/>
            <p:nvPr/>
          </p:nvGrpSpPr>
          <p:grpSpPr>
            <a:xfrm>
              <a:off x="211357" y="3468326"/>
              <a:ext cx="2199540" cy="2199250"/>
              <a:chOff x="288170" y="3573016"/>
              <a:chExt cx="2199540" cy="2199250"/>
            </a:xfrm>
          </p:grpSpPr>
          <p:grpSp>
            <p:nvGrpSpPr>
              <p:cNvPr id="339" name="그룹 337"/>
              <p:cNvGrpSpPr/>
              <p:nvPr/>
            </p:nvGrpSpPr>
            <p:grpSpPr>
              <a:xfrm>
                <a:off x="288170" y="3573016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62" name="그룹 315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84" name="직사각형 14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5" name="직사각형 14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6" name="직사각형 14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7" name="직사각형 15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8" name="직사각형 15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9" name="직사각형 15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3" name="그룹 316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8" name="직사각형 31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9" name="직사각형 31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0" name="직사각형 31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1" name="직사각형 32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2" name="직사각형 32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3" name="직사각형 32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4" name="그룹 323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2" name="직사각형 324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3" name="직사각형 325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4" name="직사각형 326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5" name="직사각형 327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6" name="직사각형 328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7" name="직사각형 329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5" name="그룹 33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66" name="직사각형 33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7" name="직사각형 33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8" name="직사각형 33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9" name="직사각형 33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0" name="직사각형 33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1" name="직사각형 33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0" name="그룹 338"/>
              <p:cNvGrpSpPr/>
              <p:nvPr/>
            </p:nvGrpSpPr>
            <p:grpSpPr>
              <a:xfrm>
                <a:off x="288170" y="4153087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34" name="그룹 339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6" name="직사각형 36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7" name="직사각형 36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8" name="직사각형 36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9" name="직사각형 36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0" name="직사각형 36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1" name="직사각형 36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5" name="그룹 340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0" name="직사각형 35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1" name="직사각형 356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2" name="직사각형 357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3" name="직사각형 358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4" name="직사각형 359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5" name="직사각형 360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6" name="그룹 341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44" name="직사각형 34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5" name="직사각형 35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6" name="직사각형 35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7" name="직사각형 35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8" name="직사각형 35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9" name="직사각형 35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7" name="그룹 342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38" name="직사각형 34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9" name="직사각형 34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0" name="직사각형 34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1" name="직사각형 34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2" name="직사각형 34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3" name="직사각형 34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1" name="그룹 396"/>
              <p:cNvGrpSpPr/>
              <p:nvPr/>
            </p:nvGrpSpPr>
            <p:grpSpPr>
              <a:xfrm>
                <a:off x="288170" y="4733912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06" name="그룹 397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8" name="직사각형 41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9" name="직사각형 42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0" name="직사각형 42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1" name="직사각형 42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2" name="직사각형 42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3" name="직사각형 42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7" name="그룹 398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2" name="직사각형 41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3" name="직사각형 41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4" name="직사각형 41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5" name="직사각형 41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6" name="직사각형 41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7" name="직사각형 41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8" name="그룹 399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6" name="직사각형 40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7" name="직사각형 40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8" name="직사각형 40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9" name="직사각형 41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0" name="직사각형 41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1" name="직사각형 41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9" name="그룹 40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0" name="직사각형 40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1" name="직사각형 40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2" name="직사각형 40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3" name="직사각형 40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4" name="직사각형 40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5" name="직사각형 40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2" name="그룹 425"/>
              <p:cNvGrpSpPr/>
              <p:nvPr/>
            </p:nvGrpSpPr>
            <p:grpSpPr>
              <a:xfrm>
                <a:off x="288170" y="5315933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378" name="그룹 426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00" name="직사각형 448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1" name="직사각형 449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2" name="직사각형 450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3" name="직사각형 451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4" name="직사각형 452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5" name="직사각형 453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79" name="그룹 427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94" name="직사각형 442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5" name="직사각형 443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6" name="직사각형 444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7" name="직사각형 445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8" name="직사각형 446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9" name="직사각형 447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0" name="그룹 428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8" name="직사각형 436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9" name="직사각형 43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0" name="직사각형 43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1" name="직사각형 439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2" name="직사각형 440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3" name="직사각형 441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1" name="그룹 429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2" name="직사각형 430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3" name="직사각형 431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4" name="직사각형 432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5" name="직사각형 433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6" name="직사각형 434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7" name="직사각형 435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43" name="직선 화살표 연결선 455"/>
              <p:cNvCxnSpPr>
                <a:stCxn id="484" idx="3"/>
                <a:endCxn id="478" idx="1"/>
              </p:cNvCxnSpPr>
              <p:nvPr/>
            </p:nvCxnSpPr>
            <p:spPr>
              <a:xfrm>
                <a:off x="74537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4" name="직선 화살표 연결선 456"/>
              <p:cNvCxnSpPr>
                <a:stCxn id="478" idx="3"/>
                <a:endCxn id="472" idx="1"/>
              </p:cNvCxnSpPr>
              <p:nvPr/>
            </p:nvCxnSpPr>
            <p:spPr>
              <a:xfrm>
                <a:off x="132615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5" name="직선 화살표 연결선 459"/>
              <p:cNvCxnSpPr>
                <a:stCxn id="472" idx="3"/>
                <a:endCxn id="466" idx="1"/>
              </p:cNvCxnSpPr>
              <p:nvPr/>
            </p:nvCxnSpPr>
            <p:spPr>
              <a:xfrm>
                <a:off x="190693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6" name="직선 화살표 연결선 462"/>
              <p:cNvCxnSpPr>
                <a:stCxn id="444" idx="3"/>
                <a:endCxn id="438" idx="1"/>
              </p:cNvCxnSpPr>
              <p:nvPr/>
            </p:nvCxnSpPr>
            <p:spPr>
              <a:xfrm>
                <a:off x="190693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7" name="직선 화살표 연결선 465"/>
              <p:cNvCxnSpPr>
                <a:stCxn id="416" idx="3"/>
                <a:endCxn id="410" idx="1"/>
              </p:cNvCxnSpPr>
              <p:nvPr/>
            </p:nvCxnSpPr>
            <p:spPr>
              <a:xfrm>
                <a:off x="190693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8" name="직선 화살표 연결선 468"/>
              <p:cNvCxnSpPr>
                <a:stCxn id="388" idx="3"/>
                <a:endCxn id="382" idx="1"/>
              </p:cNvCxnSpPr>
              <p:nvPr/>
            </p:nvCxnSpPr>
            <p:spPr>
              <a:xfrm>
                <a:off x="190693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9" name="직선 화살표 연결선 471"/>
              <p:cNvCxnSpPr>
                <a:stCxn id="394" idx="3"/>
                <a:endCxn id="388" idx="1"/>
              </p:cNvCxnSpPr>
              <p:nvPr/>
            </p:nvCxnSpPr>
            <p:spPr>
              <a:xfrm>
                <a:off x="132615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0" name="직선 화살표 연결선 474"/>
              <p:cNvCxnSpPr>
                <a:stCxn id="400" idx="3"/>
                <a:endCxn id="394" idx="1"/>
              </p:cNvCxnSpPr>
              <p:nvPr/>
            </p:nvCxnSpPr>
            <p:spPr>
              <a:xfrm>
                <a:off x="74537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1" name="직선 화살표 연결선 477"/>
              <p:cNvCxnSpPr>
                <a:stCxn id="428" idx="3"/>
                <a:endCxn id="422" idx="1"/>
              </p:cNvCxnSpPr>
              <p:nvPr/>
            </p:nvCxnSpPr>
            <p:spPr>
              <a:xfrm>
                <a:off x="74537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2" name="직선 화살표 연결선 480"/>
              <p:cNvCxnSpPr>
                <a:stCxn id="456" idx="3"/>
                <a:endCxn id="450" idx="1"/>
              </p:cNvCxnSpPr>
              <p:nvPr/>
            </p:nvCxnSpPr>
            <p:spPr>
              <a:xfrm>
                <a:off x="74537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3" name="직선 화살표 연결선 483"/>
              <p:cNvCxnSpPr>
                <a:stCxn id="484" idx="2"/>
                <a:endCxn id="456" idx="0"/>
              </p:cNvCxnSpPr>
              <p:nvPr/>
            </p:nvCxnSpPr>
            <p:spPr>
              <a:xfrm>
                <a:off x="51677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4" name="직선 화살표 연결선 486"/>
              <p:cNvCxnSpPr>
                <a:stCxn id="450" idx="0"/>
                <a:endCxn id="478" idx="2"/>
              </p:cNvCxnSpPr>
              <p:nvPr/>
            </p:nvCxnSpPr>
            <p:spPr>
              <a:xfrm flipV="1">
                <a:off x="109755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5" name="직선 화살표 연결선 489"/>
              <p:cNvCxnSpPr>
                <a:stCxn id="456" idx="2"/>
                <a:endCxn id="428" idx="0"/>
              </p:cNvCxnSpPr>
              <p:nvPr/>
            </p:nvCxnSpPr>
            <p:spPr>
              <a:xfrm>
                <a:off x="51677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6" name="직선 화살표 연결선 492"/>
              <p:cNvCxnSpPr>
                <a:stCxn id="428" idx="2"/>
                <a:endCxn id="400" idx="0"/>
              </p:cNvCxnSpPr>
              <p:nvPr/>
            </p:nvCxnSpPr>
            <p:spPr>
              <a:xfrm>
                <a:off x="51677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7" name="직선 화살표 연결선 495"/>
              <p:cNvCxnSpPr>
                <a:stCxn id="422" idx="2"/>
                <a:endCxn id="394" idx="0"/>
              </p:cNvCxnSpPr>
              <p:nvPr/>
            </p:nvCxnSpPr>
            <p:spPr>
              <a:xfrm>
                <a:off x="109755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8" name="직선 화살표 연결선 498"/>
              <p:cNvCxnSpPr>
                <a:stCxn id="438" idx="2"/>
                <a:endCxn id="410" idx="0"/>
              </p:cNvCxnSpPr>
              <p:nvPr/>
            </p:nvCxnSpPr>
            <p:spPr>
              <a:xfrm>
                <a:off x="225911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9" name="직선 화살표 연결선 501"/>
              <p:cNvCxnSpPr>
                <a:stCxn id="466" idx="2"/>
                <a:endCxn id="438" idx="0"/>
              </p:cNvCxnSpPr>
              <p:nvPr/>
            </p:nvCxnSpPr>
            <p:spPr>
              <a:xfrm>
                <a:off x="225911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0" name="직선 화살표 연결선 504"/>
              <p:cNvCxnSpPr>
                <a:stCxn id="472" idx="2"/>
                <a:endCxn id="444" idx="0"/>
              </p:cNvCxnSpPr>
              <p:nvPr/>
            </p:nvCxnSpPr>
            <p:spPr>
              <a:xfrm>
                <a:off x="167833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1" name="직선 화살표 연결선 507"/>
              <p:cNvCxnSpPr>
                <a:stCxn id="410" idx="2"/>
                <a:endCxn id="382" idx="0"/>
              </p:cNvCxnSpPr>
              <p:nvPr/>
            </p:nvCxnSpPr>
            <p:spPr>
              <a:xfrm>
                <a:off x="225911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2" name="직선 화살표 연결선 510"/>
              <p:cNvCxnSpPr>
                <a:stCxn id="416" idx="2"/>
                <a:endCxn id="388" idx="0"/>
              </p:cNvCxnSpPr>
              <p:nvPr/>
            </p:nvCxnSpPr>
            <p:spPr>
              <a:xfrm>
                <a:off x="167833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grpSp>
            <p:nvGrpSpPr>
              <p:cNvPr id="363" name="그룹 563"/>
              <p:cNvGrpSpPr/>
              <p:nvPr/>
            </p:nvGrpSpPr>
            <p:grpSpPr>
              <a:xfrm>
                <a:off x="752932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6" name="직선 화살표 연결선 54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7" name="직선 화살표 연결선 54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4" name="그룹 564"/>
              <p:cNvGrpSpPr/>
              <p:nvPr/>
            </p:nvGrpSpPr>
            <p:grpSpPr>
              <a:xfrm>
                <a:off x="1914269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4" name="직선 화살표 연결선 565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5" name="직선 화살표 연결선 56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5" name="그룹 567"/>
              <p:cNvGrpSpPr/>
              <p:nvPr/>
            </p:nvGrpSpPr>
            <p:grpSpPr>
              <a:xfrm>
                <a:off x="752932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2" name="직선 화살표 연결선 568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3" name="직선 화살표 연결선 569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6" name="그룹 570"/>
              <p:cNvGrpSpPr/>
              <p:nvPr/>
            </p:nvGrpSpPr>
            <p:grpSpPr>
              <a:xfrm>
                <a:off x="1914269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0" name="직선 화살표 연결선 571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1" name="직선 화살표 연결선 572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7" name="그룹 573"/>
              <p:cNvGrpSpPr/>
              <p:nvPr/>
            </p:nvGrpSpPr>
            <p:grpSpPr>
              <a:xfrm>
                <a:off x="1331478" y="461738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68" name="직선 화살표 연결선 57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69" name="직선 화살표 연결선 575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</p:grpSp>
        <p:cxnSp>
          <p:nvCxnSpPr>
            <p:cNvPr id="337" name="직선 연결선 578"/>
            <p:cNvCxnSpPr/>
            <p:nvPr/>
          </p:nvCxnSpPr>
          <p:spPr>
            <a:xfrm flipV="1">
              <a:off x="2409894" y="3318585"/>
              <a:ext cx="548576" cy="130502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338" name="직선 연결선 581"/>
            <p:cNvCxnSpPr/>
            <p:nvPr/>
          </p:nvCxnSpPr>
          <p:spPr>
            <a:xfrm>
              <a:off x="2409894" y="5085555"/>
              <a:ext cx="539611" cy="25008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p:grpSp>
        <p:nvGrpSpPr>
          <p:cNvPr id="490" name="그룹 607"/>
          <p:cNvGrpSpPr/>
          <p:nvPr/>
        </p:nvGrpSpPr>
        <p:grpSpPr>
          <a:xfrm>
            <a:off x="-45765" y="1710657"/>
            <a:ext cx="2926699" cy="2047890"/>
            <a:chOff x="-54730" y="2022051"/>
            <a:chExt cx="2926699" cy="2047890"/>
          </a:xfrm>
        </p:grpSpPr>
        <p:sp>
          <p:nvSpPr>
            <p:cNvPr id="491" name="직사각형 591"/>
            <p:cNvSpPr/>
            <p:nvPr/>
          </p:nvSpPr>
          <p:spPr>
            <a:xfrm>
              <a:off x="308849" y="2022051"/>
              <a:ext cx="2199540" cy="527375"/>
            </a:xfrm>
            <a:prstGeom prst="rect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Host Processor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2" name="위쪽/아래쪽 화살표 592"/>
            <p:cNvSpPr/>
            <p:nvPr/>
          </p:nvSpPr>
          <p:spPr>
            <a:xfrm>
              <a:off x="1232529" y="3442412"/>
              <a:ext cx="352180" cy="627529"/>
            </a:xfrm>
            <a:prstGeom prst="upDownArrow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-54730" y="2546359"/>
              <a:ext cx="2926699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Memory-Mapped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Accelerator Interface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ko-K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Noncacheable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Physically Addressed)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4" name="그룹 696"/>
          <p:cNvGrpSpPr/>
          <p:nvPr/>
        </p:nvGrpSpPr>
        <p:grpSpPr>
          <a:xfrm>
            <a:off x="257925" y="3794393"/>
            <a:ext cx="2309790" cy="2319536"/>
            <a:chOff x="257925" y="3794393"/>
            <a:chExt cx="2309790" cy="2319536"/>
          </a:xfrm>
        </p:grpSpPr>
        <p:sp>
          <p:nvSpPr>
            <p:cNvPr id="495" name="직사각형 622"/>
            <p:cNvSpPr/>
            <p:nvPr/>
          </p:nvSpPr>
          <p:spPr>
            <a:xfrm>
              <a:off x="257925" y="3794393"/>
              <a:ext cx="2309790" cy="2319536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6" name="타원 623"/>
            <p:cNvSpPr/>
            <p:nvPr/>
          </p:nvSpPr>
          <p:spPr>
            <a:xfrm>
              <a:off x="1024088" y="4551843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7" name="타원 624"/>
            <p:cNvSpPr/>
            <p:nvPr/>
          </p:nvSpPr>
          <p:spPr>
            <a:xfrm>
              <a:off x="1708299" y="4468347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8" name="타원 625"/>
            <p:cNvSpPr/>
            <p:nvPr/>
          </p:nvSpPr>
          <p:spPr>
            <a:xfrm>
              <a:off x="1509490" y="4650960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9" name="타원 626"/>
            <p:cNvSpPr/>
            <p:nvPr/>
          </p:nvSpPr>
          <p:spPr>
            <a:xfrm>
              <a:off x="1609829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00" name="타원 627"/>
            <p:cNvSpPr/>
            <p:nvPr/>
          </p:nvSpPr>
          <p:spPr>
            <a:xfrm>
              <a:off x="1024088" y="5711858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1" name="직선 화살표 연결선 629"/>
            <p:cNvCxnSpPr>
              <a:stCxn id="496" idx="4"/>
              <a:endCxn id="500" idx="0"/>
            </p:cNvCxnSpPr>
            <p:nvPr/>
          </p:nvCxnSpPr>
          <p:spPr>
            <a:xfrm>
              <a:off x="1127182" y="4758031"/>
              <a:ext cx="0" cy="9538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2" name="직선 화살표 연결선 632"/>
            <p:cNvCxnSpPr/>
            <p:nvPr/>
          </p:nvCxnSpPr>
          <p:spPr>
            <a:xfrm flipV="1">
              <a:off x="1237451" y="4583746"/>
              <a:ext cx="465414" cy="525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3" name="직선 화살표 연결선 643"/>
            <p:cNvCxnSpPr/>
            <p:nvPr/>
          </p:nvCxnSpPr>
          <p:spPr>
            <a:xfrm>
              <a:off x="1204599" y="4731504"/>
              <a:ext cx="427085" cy="43107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4" name="구부러진 연결선 663"/>
            <p:cNvCxnSpPr>
              <a:stCxn id="497" idx="4"/>
              <a:endCxn id="498" idx="6"/>
            </p:cNvCxnSpPr>
            <p:nvPr/>
          </p:nvCxnSpPr>
          <p:spPr>
            <a:xfrm rot="5400000">
              <a:off x="1723777" y="4666437"/>
              <a:ext cx="79519" cy="95715"/>
            </a:xfrm>
            <a:prstGeom prst="curved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5" name="직선 화살표 연결선 664"/>
            <p:cNvCxnSpPr/>
            <p:nvPr/>
          </p:nvCxnSpPr>
          <p:spPr>
            <a:xfrm flipH="1">
              <a:off x="1170428" y="4845772"/>
              <a:ext cx="399848" cy="8760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6" name="타원 673"/>
            <p:cNvSpPr/>
            <p:nvPr/>
          </p:nvSpPr>
          <p:spPr>
            <a:xfrm>
              <a:off x="449241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7" name="직선 화살표 연결선 674"/>
            <p:cNvCxnSpPr>
              <a:stCxn id="499" idx="2"/>
              <a:endCxn id="506" idx="6"/>
            </p:cNvCxnSpPr>
            <p:nvPr/>
          </p:nvCxnSpPr>
          <p:spPr>
            <a:xfrm flipH="1">
              <a:off x="655429" y="5238406"/>
              <a:ext cx="9544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8" name="타원 678"/>
            <p:cNvSpPr/>
            <p:nvPr/>
          </p:nvSpPr>
          <p:spPr>
            <a:xfrm>
              <a:off x="2189246" y="3977345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9" name="직선 화살표 연결선 679"/>
            <p:cNvCxnSpPr/>
            <p:nvPr/>
          </p:nvCxnSpPr>
          <p:spPr>
            <a:xfrm flipV="1">
              <a:off x="1883554" y="4166817"/>
              <a:ext cx="329400" cy="33318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0" name="직선 화살표 연결선 689"/>
            <p:cNvCxnSpPr/>
            <p:nvPr/>
          </p:nvCxnSpPr>
          <p:spPr>
            <a:xfrm flipH="1">
              <a:off x="1763098" y="4177768"/>
              <a:ext cx="479537" cy="9682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73626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Review Assignments for Next Week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Rethinking Memory System Design (Continued)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</a:rPr>
              <a:t>With a lot of discussion, hopefully</a:t>
            </a:r>
            <a:endParaRPr lang="en-US" dirty="0">
              <a:latin typeface="Tahoma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BC7485-7A45-5F48-B15D-2C735162B9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Tesseract</a:t>
            </a:r>
            <a:r>
              <a:rPr lang="en-US" dirty="0" smtClean="0"/>
              <a:t> System for Graph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8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0" y="1340768"/>
            <a:ext cx="3383774" cy="24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9" name="그룹 137"/>
          <p:cNvGrpSpPr/>
          <p:nvPr/>
        </p:nvGrpSpPr>
        <p:grpSpPr>
          <a:xfrm>
            <a:off x="2960548" y="2386982"/>
            <a:ext cx="2890319" cy="3322913"/>
            <a:chOff x="2540320" y="2698376"/>
            <a:chExt cx="2890319" cy="3322913"/>
          </a:xfrm>
        </p:grpSpPr>
        <p:cxnSp>
          <p:nvCxnSpPr>
            <p:cNvPr id="260" name="직선 연결선 64"/>
            <p:cNvCxnSpPr/>
            <p:nvPr/>
          </p:nvCxnSpPr>
          <p:spPr>
            <a:xfrm>
              <a:off x="2540320" y="3008078"/>
              <a:ext cx="101813" cy="9905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61" name="직선 연결선 67"/>
            <p:cNvCxnSpPr/>
            <p:nvPr/>
          </p:nvCxnSpPr>
          <p:spPr>
            <a:xfrm flipH="1">
              <a:off x="5107196" y="2698376"/>
              <a:ext cx="323443" cy="13002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grpSp>
          <p:nvGrpSpPr>
            <p:cNvPr id="262" name="그룹 85"/>
            <p:cNvGrpSpPr/>
            <p:nvPr/>
          </p:nvGrpSpPr>
          <p:grpSpPr>
            <a:xfrm>
              <a:off x="2542515" y="3916837"/>
              <a:ext cx="2664295" cy="2104452"/>
              <a:chOff x="3275856" y="3916837"/>
              <a:chExt cx="2664295" cy="2104452"/>
            </a:xfrm>
          </p:grpSpPr>
          <p:sp>
            <p:nvSpPr>
              <p:cNvPr id="263" name="직사각형 4"/>
              <p:cNvSpPr/>
              <p:nvPr/>
            </p:nvSpPr>
            <p:spPr>
              <a:xfrm>
                <a:off x="3375473" y="3998674"/>
                <a:ext cx="2465060" cy="202261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grpSp>
            <p:nvGrpSpPr>
              <p:cNvPr id="264" name="그룹 84"/>
              <p:cNvGrpSpPr/>
              <p:nvPr/>
            </p:nvGrpSpPr>
            <p:grpSpPr>
              <a:xfrm>
                <a:off x="3501888" y="3916837"/>
                <a:ext cx="2212233" cy="2010654"/>
                <a:chOff x="3501887" y="3916837"/>
                <a:chExt cx="2212233" cy="2010654"/>
              </a:xfrm>
            </p:grpSpPr>
            <p:grpSp>
              <p:nvGrpSpPr>
                <p:cNvPr id="267" name="그룹 49"/>
                <p:cNvGrpSpPr/>
                <p:nvPr/>
              </p:nvGrpSpPr>
              <p:grpSpPr>
                <a:xfrm flipV="1">
                  <a:off x="36278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10" name="직선 화살표 연결선 50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11" name="직선 화살표 연결선 51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8" name="그룹 52"/>
                <p:cNvGrpSpPr/>
                <p:nvPr/>
              </p:nvGrpSpPr>
              <p:grpSpPr>
                <a:xfrm flipV="1">
                  <a:off x="4070289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8" name="직선 화살표 연결선 5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9" name="직선 화살표 연결선 54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9" name="그룹 55"/>
                <p:cNvGrpSpPr/>
                <p:nvPr/>
              </p:nvGrpSpPr>
              <p:grpSpPr>
                <a:xfrm flipV="1">
                  <a:off x="4512736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6" name="직선 화살표 연결선 56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7" name="직선 화살표 연결선 57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0" name="그룹 58"/>
                <p:cNvGrpSpPr/>
                <p:nvPr/>
              </p:nvGrpSpPr>
              <p:grpSpPr>
                <a:xfrm flipV="1">
                  <a:off x="55240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4" name="직선 화살표 연결선 59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5" name="직선 화살표 연결선 60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1" name="그룹 39"/>
                <p:cNvGrpSpPr/>
                <p:nvPr/>
              </p:nvGrpSpPr>
              <p:grpSpPr>
                <a:xfrm>
                  <a:off x="36278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2" name="직선 화살표 연결선 3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3" name="직선 화살표 연결선 3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2" name="그룹 40"/>
                <p:cNvGrpSpPr/>
                <p:nvPr/>
              </p:nvGrpSpPr>
              <p:grpSpPr>
                <a:xfrm>
                  <a:off x="4070289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0" name="직선 화살표 연결선 41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1" name="직선 화살표 연결선 42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3" name="그룹 43"/>
                <p:cNvGrpSpPr/>
                <p:nvPr/>
              </p:nvGrpSpPr>
              <p:grpSpPr>
                <a:xfrm>
                  <a:off x="4512736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8" name="직선 화살표 연결선 44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9" name="직선 화살표 연결선 4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4" name="그룹 46"/>
                <p:cNvGrpSpPr/>
                <p:nvPr/>
              </p:nvGrpSpPr>
              <p:grpSpPr>
                <a:xfrm>
                  <a:off x="55240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6" name="직선 화살표 연결선 47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7" name="직선 화살표 연결선 48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sp>
              <p:nvSpPr>
                <p:cNvPr id="275" name="직사각형 6"/>
                <p:cNvSpPr/>
                <p:nvPr/>
              </p:nvSpPr>
              <p:spPr>
                <a:xfrm>
                  <a:off x="35018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6" name="직사각형 7"/>
                <p:cNvSpPr/>
                <p:nvPr/>
              </p:nvSpPr>
              <p:spPr>
                <a:xfrm>
                  <a:off x="3944334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7" name="직사각형 8"/>
                <p:cNvSpPr/>
                <p:nvPr/>
              </p:nvSpPr>
              <p:spPr>
                <a:xfrm>
                  <a:off x="4386781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8" name="직사각형 11"/>
                <p:cNvSpPr/>
                <p:nvPr/>
              </p:nvSpPr>
              <p:spPr>
                <a:xfrm>
                  <a:off x="3501887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9" name="직사각형 12"/>
                <p:cNvSpPr/>
                <p:nvPr/>
              </p:nvSpPr>
              <p:spPr>
                <a:xfrm>
                  <a:off x="3944334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0" name="직사각형 13"/>
                <p:cNvSpPr/>
                <p:nvPr/>
              </p:nvSpPr>
              <p:spPr>
                <a:xfrm>
                  <a:off x="4386781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1" name="직사각형 15"/>
                <p:cNvSpPr/>
                <p:nvPr/>
              </p:nvSpPr>
              <p:spPr>
                <a:xfrm>
                  <a:off x="35018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2" name="직사각형 16"/>
                <p:cNvSpPr/>
                <p:nvPr/>
              </p:nvSpPr>
              <p:spPr>
                <a:xfrm>
                  <a:off x="3944334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3" name="직사각형 17"/>
                <p:cNvSpPr/>
                <p:nvPr/>
              </p:nvSpPr>
              <p:spPr>
                <a:xfrm>
                  <a:off x="4386781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4" name="직사각형 19"/>
                <p:cNvSpPr/>
                <p:nvPr/>
              </p:nvSpPr>
              <p:spPr>
                <a:xfrm>
                  <a:off x="35018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5" name="직사각형 20"/>
                <p:cNvSpPr/>
                <p:nvPr/>
              </p:nvSpPr>
              <p:spPr>
                <a:xfrm>
                  <a:off x="3944334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6" name="직사각형 21"/>
                <p:cNvSpPr/>
                <p:nvPr/>
              </p:nvSpPr>
              <p:spPr>
                <a:xfrm>
                  <a:off x="4386781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7" name="직사각형 5"/>
                <p:cNvSpPr/>
                <p:nvPr/>
              </p:nvSpPr>
              <p:spPr>
                <a:xfrm>
                  <a:off x="3501887" y="4851965"/>
                  <a:ext cx="2212233" cy="316034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Crossbar Network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8" name="직사각형 9"/>
                <p:cNvSpPr/>
                <p:nvPr/>
              </p:nvSpPr>
              <p:spPr>
                <a:xfrm>
                  <a:off x="53980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9" name="직사각형 14"/>
                <p:cNvSpPr/>
                <p:nvPr/>
              </p:nvSpPr>
              <p:spPr>
                <a:xfrm>
                  <a:off x="5398087" y="44806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0" name="직사각형 18"/>
                <p:cNvSpPr/>
                <p:nvPr/>
              </p:nvSpPr>
              <p:spPr>
                <a:xfrm>
                  <a:off x="53980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1" name="직사각형 22"/>
                <p:cNvSpPr/>
                <p:nvPr/>
              </p:nvSpPr>
              <p:spPr>
                <a:xfrm>
                  <a:off x="53980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4860355" y="3916837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4860355" y="4297315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4860355" y="5096119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4860355" y="5465826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65" name="직선 화살표 연결선 78"/>
              <p:cNvCxnSpPr/>
              <p:nvPr/>
            </p:nvCxnSpPr>
            <p:spPr>
              <a:xfrm flipH="1">
                <a:off x="3275856" y="5013177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66" name="직선 화살표 연결선 83"/>
              <p:cNvCxnSpPr/>
              <p:nvPr/>
            </p:nvCxnSpPr>
            <p:spPr>
              <a:xfrm flipH="1">
                <a:off x="5714120" y="5015083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</p:grpSp>
      </p:grpSp>
      <p:grpSp>
        <p:nvGrpSpPr>
          <p:cNvPr id="312" name="그룹 138"/>
          <p:cNvGrpSpPr/>
          <p:nvPr/>
        </p:nvGrpSpPr>
        <p:grpSpPr>
          <a:xfrm>
            <a:off x="5397217" y="3068960"/>
            <a:ext cx="3568497" cy="2986186"/>
            <a:chOff x="5277803" y="2315022"/>
            <a:chExt cx="3568497" cy="2986186"/>
          </a:xfrm>
        </p:grpSpPr>
        <p:grpSp>
          <p:nvGrpSpPr>
            <p:cNvPr id="313" name="그룹 131"/>
            <p:cNvGrpSpPr/>
            <p:nvPr/>
          </p:nvGrpSpPr>
          <p:grpSpPr>
            <a:xfrm>
              <a:off x="5860114" y="2315022"/>
              <a:ext cx="2986186" cy="2986186"/>
              <a:chOff x="5700614" y="2176524"/>
              <a:chExt cx="2986186" cy="2986186"/>
            </a:xfrm>
          </p:grpSpPr>
          <p:sp>
            <p:nvSpPr>
              <p:cNvPr id="316" name="직사각형 86"/>
              <p:cNvSpPr/>
              <p:nvPr/>
            </p:nvSpPr>
            <p:spPr>
              <a:xfrm>
                <a:off x="5700614" y="2176524"/>
                <a:ext cx="2986186" cy="298618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5DA5D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7" name="직사각형 87"/>
              <p:cNvSpPr/>
              <p:nvPr/>
            </p:nvSpPr>
            <p:spPr>
              <a:xfrm>
                <a:off x="8110736" y="2346491"/>
                <a:ext cx="432048" cy="2075090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DRAM Controller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8" name="직사각형 88"/>
              <p:cNvSpPr/>
              <p:nvPr/>
            </p:nvSpPr>
            <p:spPr>
              <a:xfrm>
                <a:off x="8110736" y="4589673"/>
                <a:ext cx="432048" cy="404944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NI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319" name="직선 화살표 연결선 97"/>
              <p:cNvCxnSpPr>
                <a:stCxn id="318" idx="0"/>
                <a:endCxn id="317" idx="2"/>
              </p:cNvCxnSpPr>
              <p:nvPr/>
            </p:nvCxnSpPr>
            <p:spPr>
              <a:xfrm flipV="1">
                <a:off x="8326760" y="4421581"/>
                <a:ext cx="0" cy="168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cxnSp>
          <p:nvCxnSpPr>
            <p:cNvPr id="314" name="직선 연결선 127"/>
            <p:cNvCxnSpPr/>
            <p:nvPr/>
          </p:nvCxnSpPr>
          <p:spPr>
            <a:xfrm flipV="1">
              <a:off x="5280614" y="2315022"/>
              <a:ext cx="583876" cy="1104125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315" name="직선 연결선 128"/>
            <p:cNvCxnSpPr/>
            <p:nvPr/>
          </p:nvCxnSpPr>
          <p:spPr>
            <a:xfrm>
              <a:off x="5277803" y="3668121"/>
              <a:ext cx="580861" cy="1633087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grpSp>
        <p:nvGrpSpPr>
          <p:cNvPr id="320" name="그룹 132"/>
          <p:cNvGrpSpPr/>
          <p:nvPr/>
        </p:nvGrpSpPr>
        <p:grpSpPr>
          <a:xfrm>
            <a:off x="6127920" y="3238927"/>
            <a:ext cx="2261730" cy="2648562"/>
            <a:chOff x="5849006" y="2346491"/>
            <a:chExt cx="2261730" cy="2648562"/>
          </a:xfrm>
        </p:grpSpPr>
        <p:sp>
          <p:nvSpPr>
            <p:cNvPr id="321" name="직사각형 89"/>
            <p:cNvSpPr/>
            <p:nvPr/>
          </p:nvSpPr>
          <p:spPr>
            <a:xfrm>
              <a:off x="5849006" y="2346491"/>
              <a:ext cx="2079267" cy="774399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In-Order Core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2" name="직사각형 90"/>
            <p:cNvSpPr/>
            <p:nvPr/>
          </p:nvSpPr>
          <p:spPr>
            <a:xfrm>
              <a:off x="5849006" y="4589673"/>
              <a:ext cx="2079267" cy="405380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Message Queue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3" name="직사각형 91"/>
            <p:cNvSpPr/>
            <p:nvPr/>
          </p:nvSpPr>
          <p:spPr>
            <a:xfrm>
              <a:off x="6882913" y="3280649"/>
              <a:ext cx="1045360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PF Buffer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4" name="직사각형 92"/>
            <p:cNvSpPr/>
            <p:nvPr/>
          </p:nvSpPr>
          <p:spPr>
            <a:xfrm>
              <a:off x="6882913" y="4047202"/>
              <a:ext cx="1045360" cy="374697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MTP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5" name="직사각형 93"/>
            <p:cNvSpPr/>
            <p:nvPr/>
          </p:nvSpPr>
          <p:spPr>
            <a:xfrm>
              <a:off x="6240328" y="3280650"/>
              <a:ext cx="460122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LP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326" name="직선 화살표 연결선 95"/>
            <p:cNvCxnSpPr/>
            <p:nvPr/>
          </p:nvCxnSpPr>
          <p:spPr>
            <a:xfrm>
              <a:off x="6028727" y="3120890"/>
              <a:ext cx="0" cy="1468783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7" name="직선 화살표 연결선 98"/>
            <p:cNvCxnSpPr>
              <a:stCxn id="318" idx="1"/>
              <a:endCxn id="322" idx="3"/>
            </p:cNvCxnSpPr>
            <p:nvPr/>
          </p:nvCxnSpPr>
          <p:spPr>
            <a:xfrm flipH="1">
              <a:off x="7928273" y="4792145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8" name="직선 화살표 연결선 106"/>
            <p:cNvCxnSpPr/>
            <p:nvPr/>
          </p:nvCxnSpPr>
          <p:spPr>
            <a:xfrm flipV="1">
              <a:off x="7405593" y="4420547"/>
              <a:ext cx="0" cy="169126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29" name="직선 화살표 연결선 109"/>
            <p:cNvCxnSpPr>
              <a:stCxn id="324" idx="0"/>
              <a:endCxn id="323" idx="2"/>
            </p:cNvCxnSpPr>
            <p:nvPr/>
          </p:nvCxnSpPr>
          <p:spPr>
            <a:xfrm flipV="1">
              <a:off x="7405593" y="3890851"/>
              <a:ext cx="0" cy="15635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0" name="직선 화살표 연결선 113"/>
            <p:cNvCxnSpPr/>
            <p:nvPr/>
          </p:nvCxnSpPr>
          <p:spPr>
            <a:xfrm flipV="1">
              <a:off x="7405593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1" name="직선 화살표 연결선 115"/>
            <p:cNvCxnSpPr/>
            <p:nvPr/>
          </p:nvCxnSpPr>
          <p:spPr>
            <a:xfrm>
              <a:off x="6470389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2" name="직선 화살표 연결선 116"/>
            <p:cNvCxnSpPr>
              <a:stCxn id="325" idx="3"/>
              <a:endCxn id="323" idx="1"/>
            </p:cNvCxnSpPr>
            <p:nvPr/>
          </p:nvCxnSpPr>
          <p:spPr>
            <a:xfrm flipV="1">
              <a:off x="6700450" y="3585750"/>
              <a:ext cx="18246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3" name="직선 화살표 연결선 123"/>
            <p:cNvCxnSpPr/>
            <p:nvPr/>
          </p:nvCxnSpPr>
          <p:spPr>
            <a:xfrm flipH="1">
              <a:off x="7928273" y="3594266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34" name="직선 화살표 연결선 124"/>
            <p:cNvCxnSpPr/>
            <p:nvPr/>
          </p:nvCxnSpPr>
          <p:spPr>
            <a:xfrm flipH="1">
              <a:off x="7928273" y="2733472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335" name="그룹 583"/>
          <p:cNvGrpSpPr/>
          <p:nvPr/>
        </p:nvGrpSpPr>
        <p:grpSpPr>
          <a:xfrm>
            <a:off x="318817" y="3704795"/>
            <a:ext cx="2747113" cy="2348991"/>
            <a:chOff x="211357" y="3318585"/>
            <a:chExt cx="2747113" cy="2348991"/>
          </a:xfrm>
        </p:grpSpPr>
        <p:grpSp>
          <p:nvGrpSpPr>
            <p:cNvPr id="336" name="그룹 576"/>
            <p:cNvGrpSpPr/>
            <p:nvPr/>
          </p:nvGrpSpPr>
          <p:grpSpPr>
            <a:xfrm>
              <a:off x="211357" y="3468326"/>
              <a:ext cx="2199540" cy="2199250"/>
              <a:chOff x="288170" y="3573016"/>
              <a:chExt cx="2199540" cy="2199250"/>
            </a:xfrm>
          </p:grpSpPr>
          <p:grpSp>
            <p:nvGrpSpPr>
              <p:cNvPr id="339" name="그룹 337"/>
              <p:cNvGrpSpPr/>
              <p:nvPr/>
            </p:nvGrpSpPr>
            <p:grpSpPr>
              <a:xfrm>
                <a:off x="288170" y="3573016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62" name="그룹 315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84" name="직사각형 14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5" name="직사각형 14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6" name="직사각형 14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7" name="직사각형 15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8" name="직사각형 15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9" name="직사각형 15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3" name="그룹 316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8" name="직사각형 31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9" name="직사각형 31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0" name="직사각형 31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1" name="직사각형 32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2" name="직사각형 32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3" name="직사각형 32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4" name="그룹 323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2" name="직사각형 324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3" name="직사각형 325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4" name="직사각형 326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5" name="직사각형 327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6" name="직사각형 328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7" name="직사각형 329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5" name="그룹 33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66" name="직사각형 33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7" name="직사각형 33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8" name="직사각형 33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9" name="직사각형 33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0" name="직사각형 33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1" name="직사각형 33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0" name="그룹 338"/>
              <p:cNvGrpSpPr/>
              <p:nvPr/>
            </p:nvGrpSpPr>
            <p:grpSpPr>
              <a:xfrm>
                <a:off x="288170" y="4153087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34" name="그룹 339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6" name="직사각형 36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7" name="직사각형 36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8" name="직사각형 36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9" name="직사각형 36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0" name="직사각형 36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1" name="직사각형 36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5" name="그룹 340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0" name="직사각형 35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1" name="직사각형 356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2" name="직사각형 357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3" name="직사각형 358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4" name="직사각형 359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5" name="직사각형 360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6" name="그룹 341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44" name="직사각형 34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5" name="직사각형 35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6" name="직사각형 35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7" name="직사각형 35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8" name="직사각형 35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9" name="직사각형 35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7" name="그룹 342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38" name="직사각형 34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9" name="직사각형 34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0" name="직사각형 34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1" name="직사각형 34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2" name="직사각형 34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3" name="직사각형 34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1" name="그룹 396"/>
              <p:cNvGrpSpPr/>
              <p:nvPr/>
            </p:nvGrpSpPr>
            <p:grpSpPr>
              <a:xfrm>
                <a:off x="288170" y="4733912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06" name="그룹 397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8" name="직사각형 41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9" name="직사각형 42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0" name="직사각형 42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1" name="직사각형 42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2" name="직사각형 42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3" name="직사각형 42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7" name="그룹 398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2" name="직사각형 41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3" name="직사각형 41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4" name="직사각형 41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5" name="직사각형 41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6" name="직사각형 41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7" name="직사각형 41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8" name="그룹 399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6" name="직사각형 40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7" name="직사각형 40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8" name="직사각형 40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9" name="직사각형 41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0" name="직사각형 41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1" name="직사각형 41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9" name="그룹 40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0" name="직사각형 40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1" name="직사각형 40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2" name="직사각형 40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3" name="직사각형 40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4" name="직사각형 40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5" name="직사각형 40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2" name="그룹 425"/>
              <p:cNvGrpSpPr/>
              <p:nvPr/>
            </p:nvGrpSpPr>
            <p:grpSpPr>
              <a:xfrm>
                <a:off x="288170" y="5315933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378" name="그룹 426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00" name="직사각형 448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1" name="직사각형 449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2" name="직사각형 450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3" name="직사각형 451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4" name="직사각형 452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5" name="직사각형 453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79" name="그룹 427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94" name="직사각형 442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5" name="직사각형 443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6" name="직사각형 444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7" name="직사각형 445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8" name="직사각형 446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9" name="직사각형 447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0" name="그룹 428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8" name="직사각형 436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9" name="직사각형 43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0" name="직사각형 43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1" name="직사각형 439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2" name="직사각형 440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3" name="직사각형 441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1" name="그룹 429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2" name="직사각형 430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3" name="직사각형 431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4" name="직사각형 432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5" name="직사각형 433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6" name="직사각형 434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7" name="직사각형 435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43" name="직선 화살표 연결선 455"/>
              <p:cNvCxnSpPr>
                <a:stCxn id="484" idx="3"/>
                <a:endCxn id="478" idx="1"/>
              </p:cNvCxnSpPr>
              <p:nvPr/>
            </p:nvCxnSpPr>
            <p:spPr>
              <a:xfrm>
                <a:off x="74537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4" name="직선 화살표 연결선 456"/>
              <p:cNvCxnSpPr>
                <a:stCxn id="478" idx="3"/>
                <a:endCxn id="472" idx="1"/>
              </p:cNvCxnSpPr>
              <p:nvPr/>
            </p:nvCxnSpPr>
            <p:spPr>
              <a:xfrm>
                <a:off x="132615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5" name="직선 화살표 연결선 459"/>
              <p:cNvCxnSpPr>
                <a:stCxn id="472" idx="3"/>
                <a:endCxn id="466" idx="1"/>
              </p:cNvCxnSpPr>
              <p:nvPr/>
            </p:nvCxnSpPr>
            <p:spPr>
              <a:xfrm>
                <a:off x="190693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6" name="직선 화살표 연결선 462"/>
              <p:cNvCxnSpPr>
                <a:stCxn id="444" idx="3"/>
                <a:endCxn id="438" idx="1"/>
              </p:cNvCxnSpPr>
              <p:nvPr/>
            </p:nvCxnSpPr>
            <p:spPr>
              <a:xfrm>
                <a:off x="190693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7" name="직선 화살표 연결선 465"/>
              <p:cNvCxnSpPr>
                <a:stCxn id="416" idx="3"/>
                <a:endCxn id="410" idx="1"/>
              </p:cNvCxnSpPr>
              <p:nvPr/>
            </p:nvCxnSpPr>
            <p:spPr>
              <a:xfrm>
                <a:off x="190693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8" name="직선 화살표 연결선 468"/>
              <p:cNvCxnSpPr>
                <a:stCxn id="388" idx="3"/>
                <a:endCxn id="382" idx="1"/>
              </p:cNvCxnSpPr>
              <p:nvPr/>
            </p:nvCxnSpPr>
            <p:spPr>
              <a:xfrm>
                <a:off x="190693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9" name="직선 화살표 연결선 471"/>
              <p:cNvCxnSpPr>
                <a:stCxn id="394" idx="3"/>
                <a:endCxn id="388" idx="1"/>
              </p:cNvCxnSpPr>
              <p:nvPr/>
            </p:nvCxnSpPr>
            <p:spPr>
              <a:xfrm>
                <a:off x="132615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0" name="직선 화살표 연결선 474"/>
              <p:cNvCxnSpPr>
                <a:stCxn id="400" idx="3"/>
                <a:endCxn id="394" idx="1"/>
              </p:cNvCxnSpPr>
              <p:nvPr/>
            </p:nvCxnSpPr>
            <p:spPr>
              <a:xfrm>
                <a:off x="74537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1" name="직선 화살표 연결선 477"/>
              <p:cNvCxnSpPr>
                <a:stCxn id="428" idx="3"/>
                <a:endCxn id="422" idx="1"/>
              </p:cNvCxnSpPr>
              <p:nvPr/>
            </p:nvCxnSpPr>
            <p:spPr>
              <a:xfrm>
                <a:off x="74537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2" name="직선 화살표 연결선 480"/>
              <p:cNvCxnSpPr>
                <a:stCxn id="456" idx="3"/>
                <a:endCxn id="450" idx="1"/>
              </p:cNvCxnSpPr>
              <p:nvPr/>
            </p:nvCxnSpPr>
            <p:spPr>
              <a:xfrm>
                <a:off x="74537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3" name="직선 화살표 연결선 483"/>
              <p:cNvCxnSpPr>
                <a:stCxn id="484" idx="2"/>
                <a:endCxn id="456" idx="0"/>
              </p:cNvCxnSpPr>
              <p:nvPr/>
            </p:nvCxnSpPr>
            <p:spPr>
              <a:xfrm>
                <a:off x="51677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4" name="직선 화살표 연결선 486"/>
              <p:cNvCxnSpPr>
                <a:stCxn id="450" idx="0"/>
                <a:endCxn id="478" idx="2"/>
              </p:cNvCxnSpPr>
              <p:nvPr/>
            </p:nvCxnSpPr>
            <p:spPr>
              <a:xfrm flipV="1">
                <a:off x="109755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5" name="직선 화살표 연결선 489"/>
              <p:cNvCxnSpPr>
                <a:stCxn id="456" idx="2"/>
                <a:endCxn id="428" idx="0"/>
              </p:cNvCxnSpPr>
              <p:nvPr/>
            </p:nvCxnSpPr>
            <p:spPr>
              <a:xfrm>
                <a:off x="51677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6" name="직선 화살표 연결선 492"/>
              <p:cNvCxnSpPr>
                <a:stCxn id="428" idx="2"/>
                <a:endCxn id="400" idx="0"/>
              </p:cNvCxnSpPr>
              <p:nvPr/>
            </p:nvCxnSpPr>
            <p:spPr>
              <a:xfrm>
                <a:off x="51677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7" name="직선 화살표 연결선 495"/>
              <p:cNvCxnSpPr>
                <a:stCxn id="422" idx="2"/>
                <a:endCxn id="394" idx="0"/>
              </p:cNvCxnSpPr>
              <p:nvPr/>
            </p:nvCxnSpPr>
            <p:spPr>
              <a:xfrm>
                <a:off x="109755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8" name="직선 화살표 연결선 498"/>
              <p:cNvCxnSpPr>
                <a:stCxn id="438" idx="2"/>
                <a:endCxn id="410" idx="0"/>
              </p:cNvCxnSpPr>
              <p:nvPr/>
            </p:nvCxnSpPr>
            <p:spPr>
              <a:xfrm>
                <a:off x="225911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9" name="직선 화살표 연결선 501"/>
              <p:cNvCxnSpPr>
                <a:stCxn id="466" idx="2"/>
                <a:endCxn id="438" idx="0"/>
              </p:cNvCxnSpPr>
              <p:nvPr/>
            </p:nvCxnSpPr>
            <p:spPr>
              <a:xfrm>
                <a:off x="225911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0" name="직선 화살표 연결선 504"/>
              <p:cNvCxnSpPr>
                <a:stCxn id="472" idx="2"/>
                <a:endCxn id="444" idx="0"/>
              </p:cNvCxnSpPr>
              <p:nvPr/>
            </p:nvCxnSpPr>
            <p:spPr>
              <a:xfrm>
                <a:off x="167833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1" name="직선 화살표 연결선 507"/>
              <p:cNvCxnSpPr>
                <a:stCxn id="410" idx="2"/>
                <a:endCxn id="382" idx="0"/>
              </p:cNvCxnSpPr>
              <p:nvPr/>
            </p:nvCxnSpPr>
            <p:spPr>
              <a:xfrm>
                <a:off x="225911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2" name="직선 화살표 연결선 510"/>
              <p:cNvCxnSpPr>
                <a:stCxn id="416" idx="2"/>
                <a:endCxn id="388" idx="0"/>
              </p:cNvCxnSpPr>
              <p:nvPr/>
            </p:nvCxnSpPr>
            <p:spPr>
              <a:xfrm>
                <a:off x="167833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grpSp>
            <p:nvGrpSpPr>
              <p:cNvPr id="363" name="그룹 563"/>
              <p:cNvGrpSpPr/>
              <p:nvPr/>
            </p:nvGrpSpPr>
            <p:grpSpPr>
              <a:xfrm>
                <a:off x="752932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6" name="직선 화살표 연결선 54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7" name="직선 화살표 연결선 54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4" name="그룹 564"/>
              <p:cNvGrpSpPr/>
              <p:nvPr/>
            </p:nvGrpSpPr>
            <p:grpSpPr>
              <a:xfrm>
                <a:off x="1914269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4" name="직선 화살표 연결선 565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5" name="직선 화살표 연결선 56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5" name="그룹 567"/>
              <p:cNvGrpSpPr/>
              <p:nvPr/>
            </p:nvGrpSpPr>
            <p:grpSpPr>
              <a:xfrm>
                <a:off x="752932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2" name="직선 화살표 연결선 568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3" name="직선 화살표 연결선 569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6" name="그룹 570"/>
              <p:cNvGrpSpPr/>
              <p:nvPr/>
            </p:nvGrpSpPr>
            <p:grpSpPr>
              <a:xfrm>
                <a:off x="1914269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0" name="직선 화살표 연결선 571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1" name="직선 화살표 연결선 572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7" name="그룹 573"/>
              <p:cNvGrpSpPr/>
              <p:nvPr/>
            </p:nvGrpSpPr>
            <p:grpSpPr>
              <a:xfrm>
                <a:off x="1331478" y="461738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68" name="직선 화살표 연결선 57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69" name="직선 화살표 연결선 575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</p:grpSp>
        <p:cxnSp>
          <p:nvCxnSpPr>
            <p:cNvPr id="337" name="직선 연결선 578"/>
            <p:cNvCxnSpPr/>
            <p:nvPr/>
          </p:nvCxnSpPr>
          <p:spPr>
            <a:xfrm flipV="1">
              <a:off x="2409894" y="3318585"/>
              <a:ext cx="548576" cy="130502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338" name="직선 연결선 581"/>
            <p:cNvCxnSpPr/>
            <p:nvPr/>
          </p:nvCxnSpPr>
          <p:spPr>
            <a:xfrm>
              <a:off x="2409894" y="5085555"/>
              <a:ext cx="539611" cy="25008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p:grpSp>
        <p:nvGrpSpPr>
          <p:cNvPr id="490" name="그룹 607"/>
          <p:cNvGrpSpPr/>
          <p:nvPr/>
        </p:nvGrpSpPr>
        <p:grpSpPr>
          <a:xfrm>
            <a:off x="-45765" y="1710657"/>
            <a:ext cx="2926699" cy="2047890"/>
            <a:chOff x="-54730" y="2022051"/>
            <a:chExt cx="2926699" cy="2047890"/>
          </a:xfrm>
        </p:grpSpPr>
        <p:sp>
          <p:nvSpPr>
            <p:cNvPr id="491" name="직사각형 591"/>
            <p:cNvSpPr/>
            <p:nvPr/>
          </p:nvSpPr>
          <p:spPr>
            <a:xfrm>
              <a:off x="308849" y="2022051"/>
              <a:ext cx="2199540" cy="527375"/>
            </a:xfrm>
            <a:prstGeom prst="rect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Host Processor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2" name="위쪽/아래쪽 화살표 592"/>
            <p:cNvSpPr/>
            <p:nvPr/>
          </p:nvSpPr>
          <p:spPr>
            <a:xfrm>
              <a:off x="1232529" y="3442412"/>
              <a:ext cx="352180" cy="627529"/>
            </a:xfrm>
            <a:prstGeom prst="upDownArrow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-54730" y="2546359"/>
              <a:ext cx="2926699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Memory-Mapped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Accelerator Interface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ko-K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Noncacheable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Physically Addressed)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4" name="그룹 696"/>
          <p:cNvGrpSpPr/>
          <p:nvPr/>
        </p:nvGrpSpPr>
        <p:grpSpPr>
          <a:xfrm>
            <a:off x="257925" y="3794393"/>
            <a:ext cx="2309790" cy="2319536"/>
            <a:chOff x="257925" y="3794393"/>
            <a:chExt cx="2309790" cy="2319536"/>
          </a:xfrm>
        </p:grpSpPr>
        <p:sp>
          <p:nvSpPr>
            <p:cNvPr id="495" name="직사각형 622"/>
            <p:cNvSpPr/>
            <p:nvPr/>
          </p:nvSpPr>
          <p:spPr>
            <a:xfrm>
              <a:off x="257925" y="3794393"/>
              <a:ext cx="2309790" cy="2319536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6" name="타원 623"/>
            <p:cNvSpPr/>
            <p:nvPr/>
          </p:nvSpPr>
          <p:spPr>
            <a:xfrm>
              <a:off x="1024088" y="4551843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7" name="타원 624"/>
            <p:cNvSpPr/>
            <p:nvPr/>
          </p:nvSpPr>
          <p:spPr>
            <a:xfrm>
              <a:off x="1708299" y="4468347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8" name="타원 625"/>
            <p:cNvSpPr/>
            <p:nvPr/>
          </p:nvSpPr>
          <p:spPr>
            <a:xfrm>
              <a:off x="1509490" y="4650960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9" name="타원 626"/>
            <p:cNvSpPr/>
            <p:nvPr/>
          </p:nvSpPr>
          <p:spPr>
            <a:xfrm>
              <a:off x="1609829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00" name="타원 627"/>
            <p:cNvSpPr/>
            <p:nvPr/>
          </p:nvSpPr>
          <p:spPr>
            <a:xfrm>
              <a:off x="1024088" y="5711858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1" name="직선 화살표 연결선 629"/>
            <p:cNvCxnSpPr>
              <a:stCxn id="496" idx="4"/>
              <a:endCxn id="500" idx="0"/>
            </p:cNvCxnSpPr>
            <p:nvPr/>
          </p:nvCxnSpPr>
          <p:spPr>
            <a:xfrm>
              <a:off x="1127182" y="4758031"/>
              <a:ext cx="0" cy="9538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2" name="직선 화살표 연결선 632"/>
            <p:cNvCxnSpPr/>
            <p:nvPr/>
          </p:nvCxnSpPr>
          <p:spPr>
            <a:xfrm flipV="1">
              <a:off x="1237451" y="4583746"/>
              <a:ext cx="465414" cy="525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3" name="직선 화살표 연결선 643"/>
            <p:cNvCxnSpPr/>
            <p:nvPr/>
          </p:nvCxnSpPr>
          <p:spPr>
            <a:xfrm>
              <a:off x="1204599" y="4731504"/>
              <a:ext cx="427085" cy="43107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4" name="구부러진 연결선 663"/>
            <p:cNvCxnSpPr>
              <a:stCxn id="497" idx="4"/>
              <a:endCxn id="498" idx="6"/>
            </p:cNvCxnSpPr>
            <p:nvPr/>
          </p:nvCxnSpPr>
          <p:spPr>
            <a:xfrm rot="5400000">
              <a:off x="1723777" y="4666437"/>
              <a:ext cx="79519" cy="95715"/>
            </a:xfrm>
            <a:prstGeom prst="curved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5" name="직선 화살표 연결선 664"/>
            <p:cNvCxnSpPr/>
            <p:nvPr/>
          </p:nvCxnSpPr>
          <p:spPr>
            <a:xfrm flipH="1">
              <a:off x="1170428" y="4845772"/>
              <a:ext cx="399848" cy="8760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6" name="타원 673"/>
            <p:cNvSpPr/>
            <p:nvPr/>
          </p:nvSpPr>
          <p:spPr>
            <a:xfrm>
              <a:off x="449241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7" name="직선 화살표 연결선 674"/>
            <p:cNvCxnSpPr>
              <a:stCxn id="499" idx="2"/>
              <a:endCxn id="506" idx="6"/>
            </p:cNvCxnSpPr>
            <p:nvPr/>
          </p:nvCxnSpPr>
          <p:spPr>
            <a:xfrm flipH="1">
              <a:off x="655429" y="5238406"/>
              <a:ext cx="9544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8" name="타원 678"/>
            <p:cNvSpPr/>
            <p:nvPr/>
          </p:nvSpPr>
          <p:spPr>
            <a:xfrm>
              <a:off x="2189246" y="3977345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9" name="직선 화살표 연결선 679"/>
            <p:cNvCxnSpPr/>
            <p:nvPr/>
          </p:nvCxnSpPr>
          <p:spPr>
            <a:xfrm flipV="1">
              <a:off x="1883554" y="4166817"/>
              <a:ext cx="329400" cy="33318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0" name="직선 화살표 연결선 689"/>
            <p:cNvCxnSpPr/>
            <p:nvPr/>
          </p:nvCxnSpPr>
          <p:spPr>
            <a:xfrm flipH="1">
              <a:off x="1763098" y="4177768"/>
              <a:ext cx="479537" cy="9682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15" name="직사각형 256"/>
          <p:cNvSpPr/>
          <p:nvPr/>
        </p:nvSpPr>
        <p:spPr>
          <a:xfrm>
            <a:off x="0" y="5983200"/>
            <a:ext cx="9144000" cy="8748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6" name="직사각형 257"/>
          <p:cNvSpPr/>
          <p:nvPr/>
        </p:nvSpPr>
        <p:spPr>
          <a:xfrm>
            <a:off x="0" y="5398571"/>
            <a:ext cx="6022172" cy="583147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7" name="직사각형 259"/>
          <p:cNvSpPr/>
          <p:nvPr/>
        </p:nvSpPr>
        <p:spPr>
          <a:xfrm>
            <a:off x="8312935" y="5400000"/>
            <a:ext cx="831065" cy="58289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8" name="직사각형 2"/>
          <p:cNvSpPr/>
          <p:nvPr/>
        </p:nvSpPr>
        <p:spPr>
          <a:xfrm>
            <a:off x="0" y="-1"/>
            <a:ext cx="9144000" cy="5400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9" name="모서리가 둥근 직사각형 10"/>
          <p:cNvSpPr/>
          <p:nvPr/>
        </p:nvSpPr>
        <p:spPr>
          <a:xfrm>
            <a:off x="5461339" y="4067108"/>
            <a:ext cx="3403838" cy="1095472"/>
          </a:xfrm>
          <a:prstGeom prst="round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Communications via</a:t>
            </a:r>
            <a:b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</a:b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Remote Function Calls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3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Tesseract</a:t>
            </a:r>
            <a:r>
              <a:rPr lang="en-US" dirty="0" smtClean="0"/>
              <a:t> System for Graph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8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0" y="1340768"/>
            <a:ext cx="3383774" cy="24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9" name="그룹 137"/>
          <p:cNvGrpSpPr/>
          <p:nvPr/>
        </p:nvGrpSpPr>
        <p:grpSpPr>
          <a:xfrm>
            <a:off x="2960548" y="2386982"/>
            <a:ext cx="2890319" cy="3322913"/>
            <a:chOff x="2540320" y="2698376"/>
            <a:chExt cx="2890319" cy="3322913"/>
          </a:xfrm>
        </p:grpSpPr>
        <p:cxnSp>
          <p:nvCxnSpPr>
            <p:cNvPr id="260" name="직선 연결선 64"/>
            <p:cNvCxnSpPr/>
            <p:nvPr/>
          </p:nvCxnSpPr>
          <p:spPr>
            <a:xfrm>
              <a:off x="2540320" y="3008078"/>
              <a:ext cx="101813" cy="99059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61" name="직선 연결선 67"/>
            <p:cNvCxnSpPr/>
            <p:nvPr/>
          </p:nvCxnSpPr>
          <p:spPr>
            <a:xfrm flipH="1">
              <a:off x="5107196" y="2698376"/>
              <a:ext cx="323443" cy="13002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grpSp>
          <p:nvGrpSpPr>
            <p:cNvPr id="262" name="그룹 85"/>
            <p:cNvGrpSpPr/>
            <p:nvPr/>
          </p:nvGrpSpPr>
          <p:grpSpPr>
            <a:xfrm>
              <a:off x="2542515" y="3916837"/>
              <a:ext cx="2664295" cy="2104452"/>
              <a:chOff x="3275856" y="3916837"/>
              <a:chExt cx="2664295" cy="2104452"/>
            </a:xfrm>
          </p:grpSpPr>
          <p:sp>
            <p:nvSpPr>
              <p:cNvPr id="263" name="직사각형 4"/>
              <p:cNvSpPr/>
              <p:nvPr/>
            </p:nvSpPr>
            <p:spPr>
              <a:xfrm>
                <a:off x="3375473" y="3998674"/>
                <a:ext cx="2465060" cy="202261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grpSp>
            <p:nvGrpSpPr>
              <p:cNvPr id="264" name="그룹 84"/>
              <p:cNvGrpSpPr/>
              <p:nvPr/>
            </p:nvGrpSpPr>
            <p:grpSpPr>
              <a:xfrm>
                <a:off x="3501888" y="3916837"/>
                <a:ext cx="2212233" cy="2010654"/>
                <a:chOff x="3501887" y="3916837"/>
                <a:chExt cx="2212233" cy="2010654"/>
              </a:xfrm>
            </p:grpSpPr>
            <p:grpSp>
              <p:nvGrpSpPr>
                <p:cNvPr id="267" name="그룹 49"/>
                <p:cNvGrpSpPr/>
                <p:nvPr/>
              </p:nvGrpSpPr>
              <p:grpSpPr>
                <a:xfrm flipV="1">
                  <a:off x="36278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10" name="직선 화살표 연결선 50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11" name="직선 화살표 연결선 51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8" name="그룹 52"/>
                <p:cNvGrpSpPr/>
                <p:nvPr/>
              </p:nvGrpSpPr>
              <p:grpSpPr>
                <a:xfrm flipV="1">
                  <a:off x="4070289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8" name="직선 화살표 연결선 5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9" name="직선 화살표 연결선 54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69" name="그룹 55"/>
                <p:cNvGrpSpPr/>
                <p:nvPr/>
              </p:nvGrpSpPr>
              <p:grpSpPr>
                <a:xfrm flipV="1">
                  <a:off x="4512736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6" name="직선 화살표 연결선 56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7" name="직선 화살표 연결선 57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0" name="그룹 58"/>
                <p:cNvGrpSpPr/>
                <p:nvPr/>
              </p:nvGrpSpPr>
              <p:grpSpPr>
                <a:xfrm flipV="1">
                  <a:off x="5524042" y="5167522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4" name="직선 화살표 연결선 59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5" name="직선 화살표 연결선 60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1" name="그룹 39"/>
                <p:cNvGrpSpPr/>
                <p:nvPr/>
              </p:nvGrpSpPr>
              <p:grpSpPr>
                <a:xfrm>
                  <a:off x="36278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2" name="직선 화살표 연결선 33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3" name="직선 화살표 연결선 3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2" name="그룹 40"/>
                <p:cNvGrpSpPr/>
                <p:nvPr/>
              </p:nvGrpSpPr>
              <p:grpSpPr>
                <a:xfrm>
                  <a:off x="4070289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300" name="직선 화살표 연결선 41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301" name="직선 화살표 연결선 42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3" name="그룹 43"/>
                <p:cNvGrpSpPr/>
                <p:nvPr/>
              </p:nvGrpSpPr>
              <p:grpSpPr>
                <a:xfrm>
                  <a:off x="4512736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8" name="직선 화살표 연결선 44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9" name="직선 화살표 연결선 45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grpSp>
              <p:nvGrpSpPr>
                <p:cNvPr id="274" name="그룹 46"/>
                <p:cNvGrpSpPr/>
                <p:nvPr/>
              </p:nvGrpSpPr>
              <p:grpSpPr>
                <a:xfrm>
                  <a:off x="5524042" y="4362113"/>
                  <a:ext cx="64123" cy="489852"/>
                  <a:chOff x="3491880" y="4419110"/>
                  <a:chExt cx="73052" cy="558062"/>
                </a:xfrm>
              </p:grpSpPr>
              <p:cxnSp>
                <p:nvCxnSpPr>
                  <p:cNvPr id="296" name="직선 화살표 연결선 47"/>
                  <p:cNvCxnSpPr/>
                  <p:nvPr/>
                </p:nvCxnSpPr>
                <p:spPr>
                  <a:xfrm flipH="1">
                    <a:off x="3562846" y="4419110"/>
                    <a:ext cx="2086" cy="558062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none"/>
                    <a:tailEnd type="triangle" w="sm" len="sm"/>
                  </a:ln>
                  <a:effectLst/>
                </p:spPr>
              </p:cxnSp>
              <p:cxnSp>
                <p:nvCxnSpPr>
                  <p:cNvPr id="297" name="직선 화살표 연결선 48"/>
                  <p:cNvCxnSpPr/>
                  <p:nvPr/>
                </p:nvCxnSpPr>
                <p:spPr>
                  <a:xfrm>
                    <a:off x="3491880" y="4851158"/>
                    <a:ext cx="0" cy="126014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  <a:headEnd type="triangle" w="sm" len="sm"/>
                    <a:tailEnd type="triangle" w="sm" len="sm"/>
                  </a:ln>
                  <a:effectLst/>
                </p:spPr>
              </p:cxnSp>
            </p:grpSp>
            <p:sp>
              <p:nvSpPr>
                <p:cNvPr id="275" name="직사각형 6"/>
                <p:cNvSpPr/>
                <p:nvPr/>
              </p:nvSpPr>
              <p:spPr>
                <a:xfrm>
                  <a:off x="35018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6" name="직사각형 7"/>
                <p:cNvSpPr/>
                <p:nvPr/>
              </p:nvSpPr>
              <p:spPr>
                <a:xfrm>
                  <a:off x="3944334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7" name="직사각형 8"/>
                <p:cNvSpPr/>
                <p:nvPr/>
              </p:nvSpPr>
              <p:spPr>
                <a:xfrm>
                  <a:off x="4386781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8" name="직사각형 11"/>
                <p:cNvSpPr/>
                <p:nvPr/>
              </p:nvSpPr>
              <p:spPr>
                <a:xfrm>
                  <a:off x="3501887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9" name="직사각형 12"/>
                <p:cNvSpPr/>
                <p:nvPr/>
              </p:nvSpPr>
              <p:spPr>
                <a:xfrm>
                  <a:off x="3944334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0" name="직사각형 13"/>
                <p:cNvSpPr/>
                <p:nvPr/>
              </p:nvSpPr>
              <p:spPr>
                <a:xfrm>
                  <a:off x="4386781" y="44885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1" name="직사각형 15"/>
                <p:cNvSpPr/>
                <p:nvPr/>
              </p:nvSpPr>
              <p:spPr>
                <a:xfrm>
                  <a:off x="35018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2" name="직사각형 16"/>
                <p:cNvSpPr/>
                <p:nvPr/>
              </p:nvSpPr>
              <p:spPr>
                <a:xfrm>
                  <a:off x="3944334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3" name="직사각형 17"/>
                <p:cNvSpPr/>
                <p:nvPr/>
              </p:nvSpPr>
              <p:spPr>
                <a:xfrm>
                  <a:off x="4386781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4" name="직사각형 19"/>
                <p:cNvSpPr/>
                <p:nvPr/>
              </p:nvSpPr>
              <p:spPr>
                <a:xfrm>
                  <a:off x="35018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5" name="직사각형 20"/>
                <p:cNvSpPr/>
                <p:nvPr/>
              </p:nvSpPr>
              <p:spPr>
                <a:xfrm>
                  <a:off x="3944334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6" name="직사각형 21"/>
                <p:cNvSpPr/>
                <p:nvPr/>
              </p:nvSpPr>
              <p:spPr>
                <a:xfrm>
                  <a:off x="4386781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7" name="직사각형 5"/>
                <p:cNvSpPr/>
                <p:nvPr/>
              </p:nvSpPr>
              <p:spPr>
                <a:xfrm>
                  <a:off x="3501887" y="4851965"/>
                  <a:ext cx="2212233" cy="316034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Crossbar Network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8" name="직사각형 9"/>
                <p:cNvSpPr/>
                <p:nvPr/>
              </p:nvSpPr>
              <p:spPr>
                <a:xfrm>
                  <a:off x="5398087" y="410928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9" name="직사각형 14"/>
                <p:cNvSpPr/>
                <p:nvPr/>
              </p:nvSpPr>
              <p:spPr>
                <a:xfrm>
                  <a:off x="5398087" y="4480626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0" name="직사각형 18"/>
                <p:cNvSpPr/>
                <p:nvPr/>
              </p:nvSpPr>
              <p:spPr>
                <a:xfrm>
                  <a:off x="5398087" y="5286511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1" name="직사각형 22"/>
                <p:cNvSpPr/>
                <p:nvPr/>
              </p:nvSpPr>
              <p:spPr>
                <a:xfrm>
                  <a:off x="5398087" y="5657850"/>
                  <a:ext cx="316033" cy="2528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>
                  <a:off x="4860355" y="3916837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TextBox 292"/>
                <p:cNvSpPr txBox="1"/>
                <p:nvPr/>
              </p:nvSpPr>
              <p:spPr>
                <a:xfrm>
                  <a:off x="4860355" y="4297315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>
                  <a:off x="4860355" y="5096119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TextBox 294"/>
                <p:cNvSpPr txBox="1"/>
                <p:nvPr/>
              </p:nvSpPr>
              <p:spPr>
                <a:xfrm>
                  <a:off x="4860355" y="5465826"/>
                  <a:ext cx="39786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ko-KR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65" name="직선 화살표 연결선 78"/>
              <p:cNvCxnSpPr/>
              <p:nvPr/>
            </p:nvCxnSpPr>
            <p:spPr>
              <a:xfrm flipH="1">
                <a:off x="3275856" y="5013177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266" name="직선 화살표 연결선 83"/>
              <p:cNvCxnSpPr/>
              <p:nvPr/>
            </p:nvCxnSpPr>
            <p:spPr>
              <a:xfrm flipH="1">
                <a:off x="5714120" y="5015083"/>
                <a:ext cx="226031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</p:grpSp>
      </p:grpSp>
      <p:grpSp>
        <p:nvGrpSpPr>
          <p:cNvPr id="312" name="그룹 138"/>
          <p:cNvGrpSpPr/>
          <p:nvPr/>
        </p:nvGrpSpPr>
        <p:grpSpPr>
          <a:xfrm>
            <a:off x="5397217" y="3068960"/>
            <a:ext cx="3568497" cy="2986186"/>
            <a:chOff x="5277803" y="2315022"/>
            <a:chExt cx="3568497" cy="2986186"/>
          </a:xfrm>
        </p:grpSpPr>
        <p:grpSp>
          <p:nvGrpSpPr>
            <p:cNvPr id="313" name="그룹 131"/>
            <p:cNvGrpSpPr/>
            <p:nvPr/>
          </p:nvGrpSpPr>
          <p:grpSpPr>
            <a:xfrm>
              <a:off x="5860114" y="2315022"/>
              <a:ext cx="2986186" cy="2986186"/>
              <a:chOff x="5700614" y="2176524"/>
              <a:chExt cx="2986186" cy="2986186"/>
            </a:xfrm>
          </p:grpSpPr>
          <p:sp>
            <p:nvSpPr>
              <p:cNvPr id="316" name="직사각형 86"/>
              <p:cNvSpPr/>
              <p:nvPr/>
            </p:nvSpPr>
            <p:spPr>
              <a:xfrm>
                <a:off x="5700614" y="2176524"/>
                <a:ext cx="2986186" cy="298618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5DA5D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7" name="직사각형 87"/>
              <p:cNvSpPr/>
              <p:nvPr/>
            </p:nvSpPr>
            <p:spPr>
              <a:xfrm>
                <a:off x="8110736" y="2346491"/>
                <a:ext cx="432048" cy="2075090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DRAM Controller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318" name="직사각형 88"/>
              <p:cNvSpPr/>
              <p:nvPr/>
            </p:nvSpPr>
            <p:spPr>
              <a:xfrm>
                <a:off x="8110736" y="4589673"/>
                <a:ext cx="432048" cy="404944"/>
              </a:xfrm>
              <a:prstGeom prst="rect">
                <a:avLst/>
              </a:prstGeom>
              <a:gradFill rotWithShape="1">
                <a:gsLst>
                  <a:gs pos="0">
                    <a:srgbClr val="5DA5DA">
                      <a:tint val="50000"/>
                      <a:satMod val="300000"/>
                    </a:srgbClr>
                  </a:gs>
                  <a:gs pos="35000">
                    <a:srgbClr val="5DA5DA">
                      <a:tint val="37000"/>
                      <a:satMod val="300000"/>
                    </a:srgbClr>
                  </a:gs>
                  <a:gs pos="100000">
                    <a:srgbClr val="5DA5D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rPr>
                  <a:t>NI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319" name="직선 화살표 연결선 97"/>
              <p:cNvCxnSpPr>
                <a:stCxn id="318" idx="0"/>
                <a:endCxn id="317" idx="2"/>
              </p:cNvCxnSpPr>
              <p:nvPr/>
            </p:nvCxnSpPr>
            <p:spPr>
              <a:xfrm flipV="1">
                <a:off x="8326760" y="4421581"/>
                <a:ext cx="0" cy="168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5DA5DA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cxnSp>
          <p:nvCxnSpPr>
            <p:cNvPr id="314" name="직선 연결선 127"/>
            <p:cNvCxnSpPr/>
            <p:nvPr/>
          </p:nvCxnSpPr>
          <p:spPr>
            <a:xfrm flipV="1">
              <a:off x="5280614" y="2315022"/>
              <a:ext cx="583876" cy="1104125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315" name="직선 연결선 128"/>
            <p:cNvCxnSpPr/>
            <p:nvPr/>
          </p:nvCxnSpPr>
          <p:spPr>
            <a:xfrm>
              <a:off x="5277803" y="3668121"/>
              <a:ext cx="580861" cy="1633087"/>
            </a:xfrm>
            <a:prstGeom prst="line">
              <a:avLst/>
            </a:prstGeom>
            <a:noFill/>
            <a:ln w="9525" cap="flat" cmpd="sng" algn="ctr">
              <a:solidFill>
                <a:srgbClr val="5DA5DA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grpSp>
        <p:nvGrpSpPr>
          <p:cNvPr id="320" name="그룹 132"/>
          <p:cNvGrpSpPr/>
          <p:nvPr/>
        </p:nvGrpSpPr>
        <p:grpSpPr>
          <a:xfrm>
            <a:off x="6127920" y="3238927"/>
            <a:ext cx="2261730" cy="2648562"/>
            <a:chOff x="5849006" y="2346491"/>
            <a:chExt cx="2261730" cy="2648562"/>
          </a:xfrm>
        </p:grpSpPr>
        <p:sp>
          <p:nvSpPr>
            <p:cNvPr id="321" name="직사각형 89"/>
            <p:cNvSpPr/>
            <p:nvPr/>
          </p:nvSpPr>
          <p:spPr>
            <a:xfrm>
              <a:off x="5849006" y="2346491"/>
              <a:ext cx="2079267" cy="774399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In-Order Core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2" name="직사각형 90"/>
            <p:cNvSpPr/>
            <p:nvPr/>
          </p:nvSpPr>
          <p:spPr>
            <a:xfrm>
              <a:off x="5849006" y="4589673"/>
              <a:ext cx="2079267" cy="405380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Message Queue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3" name="직사각형 91"/>
            <p:cNvSpPr/>
            <p:nvPr/>
          </p:nvSpPr>
          <p:spPr>
            <a:xfrm>
              <a:off x="6882913" y="3280649"/>
              <a:ext cx="1045360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PF Buffer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4" name="직사각형 92"/>
            <p:cNvSpPr/>
            <p:nvPr/>
          </p:nvSpPr>
          <p:spPr>
            <a:xfrm>
              <a:off x="6882913" y="4047202"/>
              <a:ext cx="1045360" cy="374697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MTP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325" name="직사각형 93"/>
            <p:cNvSpPr/>
            <p:nvPr/>
          </p:nvSpPr>
          <p:spPr>
            <a:xfrm>
              <a:off x="6240328" y="3280650"/>
              <a:ext cx="460122" cy="610202"/>
            </a:xfrm>
            <a:prstGeom prst="rect">
              <a:avLst/>
            </a:prstGeom>
            <a:gradFill rotWithShape="1">
              <a:gsLst>
                <a:gs pos="0">
                  <a:srgbClr val="FAA43A">
                    <a:tint val="50000"/>
                    <a:satMod val="300000"/>
                  </a:srgbClr>
                </a:gs>
                <a:gs pos="35000">
                  <a:srgbClr val="FAA43A">
                    <a:tint val="37000"/>
                    <a:satMod val="300000"/>
                  </a:srgbClr>
                </a:gs>
                <a:gs pos="100000">
                  <a:srgbClr val="FAA43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LP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326" name="직선 화살표 연결선 95"/>
            <p:cNvCxnSpPr/>
            <p:nvPr/>
          </p:nvCxnSpPr>
          <p:spPr>
            <a:xfrm>
              <a:off x="6028727" y="3120890"/>
              <a:ext cx="0" cy="1468783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7" name="직선 화살표 연결선 98"/>
            <p:cNvCxnSpPr>
              <a:stCxn id="318" idx="1"/>
              <a:endCxn id="322" idx="3"/>
            </p:cNvCxnSpPr>
            <p:nvPr/>
          </p:nvCxnSpPr>
          <p:spPr>
            <a:xfrm flipH="1">
              <a:off x="7928273" y="4792145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28" name="직선 화살표 연결선 106"/>
            <p:cNvCxnSpPr/>
            <p:nvPr/>
          </p:nvCxnSpPr>
          <p:spPr>
            <a:xfrm flipV="1">
              <a:off x="7405593" y="4420547"/>
              <a:ext cx="0" cy="169126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29" name="직선 화살표 연결선 109"/>
            <p:cNvCxnSpPr>
              <a:stCxn id="324" idx="0"/>
              <a:endCxn id="323" idx="2"/>
            </p:cNvCxnSpPr>
            <p:nvPr/>
          </p:nvCxnSpPr>
          <p:spPr>
            <a:xfrm flipV="1">
              <a:off x="7405593" y="3890851"/>
              <a:ext cx="0" cy="15635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0" name="직선 화살표 연결선 113"/>
            <p:cNvCxnSpPr/>
            <p:nvPr/>
          </p:nvCxnSpPr>
          <p:spPr>
            <a:xfrm flipV="1">
              <a:off x="7405593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1" name="직선 화살표 연결선 115"/>
            <p:cNvCxnSpPr/>
            <p:nvPr/>
          </p:nvCxnSpPr>
          <p:spPr>
            <a:xfrm>
              <a:off x="6470389" y="3120890"/>
              <a:ext cx="0" cy="159760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2" name="직선 화살표 연결선 116"/>
            <p:cNvCxnSpPr>
              <a:stCxn id="325" idx="3"/>
              <a:endCxn id="323" idx="1"/>
            </p:cNvCxnSpPr>
            <p:nvPr/>
          </p:nvCxnSpPr>
          <p:spPr>
            <a:xfrm flipV="1">
              <a:off x="6700450" y="3585750"/>
              <a:ext cx="182463" cy="1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3" name="직선 화살표 연결선 123"/>
            <p:cNvCxnSpPr/>
            <p:nvPr/>
          </p:nvCxnSpPr>
          <p:spPr>
            <a:xfrm flipH="1">
              <a:off x="7928273" y="3594266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34" name="직선 화살표 연결선 124"/>
            <p:cNvCxnSpPr/>
            <p:nvPr/>
          </p:nvCxnSpPr>
          <p:spPr>
            <a:xfrm flipH="1">
              <a:off x="7928273" y="2733472"/>
              <a:ext cx="182463" cy="218"/>
            </a:xfrm>
            <a:prstGeom prst="straightConnector1">
              <a:avLst/>
            </a:prstGeom>
            <a:noFill/>
            <a:ln w="9525" cap="flat" cmpd="sng" algn="ctr">
              <a:solidFill>
                <a:srgbClr val="FAA43A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335" name="그룹 583"/>
          <p:cNvGrpSpPr/>
          <p:nvPr/>
        </p:nvGrpSpPr>
        <p:grpSpPr>
          <a:xfrm>
            <a:off x="318817" y="3704795"/>
            <a:ext cx="2747113" cy="2348991"/>
            <a:chOff x="211357" y="3318585"/>
            <a:chExt cx="2747113" cy="2348991"/>
          </a:xfrm>
        </p:grpSpPr>
        <p:grpSp>
          <p:nvGrpSpPr>
            <p:cNvPr id="336" name="그룹 576"/>
            <p:cNvGrpSpPr/>
            <p:nvPr/>
          </p:nvGrpSpPr>
          <p:grpSpPr>
            <a:xfrm>
              <a:off x="211357" y="3468326"/>
              <a:ext cx="2199540" cy="2199250"/>
              <a:chOff x="288170" y="3573016"/>
              <a:chExt cx="2199540" cy="2199250"/>
            </a:xfrm>
          </p:grpSpPr>
          <p:grpSp>
            <p:nvGrpSpPr>
              <p:cNvPr id="339" name="그룹 337"/>
              <p:cNvGrpSpPr/>
              <p:nvPr/>
            </p:nvGrpSpPr>
            <p:grpSpPr>
              <a:xfrm>
                <a:off x="288170" y="3573016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62" name="그룹 315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84" name="직사각형 14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5" name="직사각형 14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6" name="직사각형 14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7" name="직사각형 15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8" name="직사각형 15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9" name="직사각형 15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3" name="그룹 316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8" name="직사각형 31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9" name="직사각형 31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0" name="직사각형 31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1" name="직사각형 32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2" name="직사각형 32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83" name="직사각형 32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4" name="그룹 323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72" name="직사각형 324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3" name="직사각형 325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4" name="직사각형 326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5" name="직사각형 327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6" name="직사각형 328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7" name="직사각형 329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65" name="그룹 33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66" name="직사각형 33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7" name="직사각형 33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8" name="직사각형 33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9" name="직사각형 33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0" name="직사각형 33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71" name="직사각형 33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0" name="그룹 338"/>
              <p:cNvGrpSpPr/>
              <p:nvPr/>
            </p:nvGrpSpPr>
            <p:grpSpPr>
              <a:xfrm>
                <a:off x="288170" y="4153087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34" name="그룹 339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6" name="직사각형 36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7" name="직사각형 36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8" name="직사각형 36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9" name="직사각형 36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0" name="직사각형 36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61" name="직사각형 36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5" name="그룹 340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50" name="직사각형 355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1" name="직사각형 356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2" name="직사각형 357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3" name="직사각형 358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4" name="직사각형 359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55" name="직사각형 360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6" name="그룹 341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44" name="직사각형 34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5" name="직사각형 35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6" name="직사각형 35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7" name="직사각형 35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8" name="직사각형 35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9" name="직사각형 35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37" name="그룹 342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38" name="직사각형 34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9" name="직사각형 34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0" name="직사각형 34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1" name="직사각형 34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2" name="직사각형 34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43" name="직사각형 34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1" name="그룹 396"/>
              <p:cNvGrpSpPr/>
              <p:nvPr/>
            </p:nvGrpSpPr>
            <p:grpSpPr>
              <a:xfrm>
                <a:off x="288170" y="4733912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406" name="그룹 397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8" name="직사각형 419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9" name="직사각형 420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0" name="직사각형 421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1" name="직사각형 422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2" name="직사각형 423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33" name="직사각형 424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7" name="그룹 398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22" name="직사각형 413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3" name="직사각형 414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4" name="직사각형 415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5" name="직사각형 416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6" name="직사각형 417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7" name="직사각형 418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8" name="그룹 399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6" name="직사각형 407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7" name="직사각형 408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8" name="직사각형 409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9" name="직사각형 410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0" name="직사각형 411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21" name="직사각형 412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409" name="그룹 400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10" name="직사각형 401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1" name="직사각형 402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2" name="직사각형 403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3" name="직사각형 404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4" name="직사각형 405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15" name="직사각형 406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42" name="그룹 425"/>
              <p:cNvGrpSpPr/>
              <p:nvPr/>
            </p:nvGrpSpPr>
            <p:grpSpPr>
              <a:xfrm>
                <a:off x="288170" y="5315933"/>
                <a:ext cx="2199540" cy="456333"/>
                <a:chOff x="288170" y="3573016"/>
                <a:chExt cx="2199540" cy="456333"/>
              </a:xfrm>
            </p:grpSpPr>
            <p:grpSp>
              <p:nvGrpSpPr>
                <p:cNvPr id="378" name="그룹 426"/>
                <p:cNvGrpSpPr/>
                <p:nvPr/>
              </p:nvGrpSpPr>
              <p:grpSpPr>
                <a:xfrm>
                  <a:off x="28817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400" name="직사각형 448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1" name="직사각형 449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2" name="직사각형 450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3" name="직사각형 451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4" name="직사각형 452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405" name="직사각형 453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79" name="그룹 427"/>
                <p:cNvGrpSpPr/>
                <p:nvPr/>
              </p:nvGrpSpPr>
              <p:grpSpPr>
                <a:xfrm>
                  <a:off x="86895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94" name="직사각형 442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5" name="직사각형 443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6" name="직사각형 444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7" name="직사각형 445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8" name="직사각형 446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9" name="직사각형 447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0" name="그룹 428"/>
                <p:cNvGrpSpPr/>
                <p:nvPr/>
              </p:nvGrpSpPr>
              <p:grpSpPr>
                <a:xfrm>
                  <a:off x="144973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8" name="직사각형 436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9" name="직사각형 437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0" name="직사각형 438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1" name="직사각형 439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2" name="직사각형 440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93" name="직사각형 441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  <p:grpSp>
              <p:nvGrpSpPr>
                <p:cNvPr id="381" name="그룹 429"/>
                <p:cNvGrpSpPr/>
                <p:nvPr/>
              </p:nvGrpSpPr>
              <p:grpSpPr>
                <a:xfrm>
                  <a:off x="2030510" y="3573016"/>
                  <a:ext cx="457200" cy="456333"/>
                  <a:chOff x="288170" y="3573016"/>
                  <a:chExt cx="457200" cy="456333"/>
                </a:xfrm>
              </p:grpSpPr>
              <p:sp>
                <p:nvSpPr>
                  <p:cNvPr id="382" name="직사각형 430"/>
                  <p:cNvSpPr/>
                  <p:nvPr/>
                </p:nvSpPr>
                <p:spPr>
                  <a:xfrm>
                    <a:off x="288170" y="3573016"/>
                    <a:ext cx="457200" cy="45633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3" name="직사각형 431"/>
                  <p:cNvSpPr/>
                  <p:nvPr/>
                </p:nvSpPr>
                <p:spPr>
                  <a:xfrm>
                    <a:off x="362192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4" name="직사각형 432"/>
                  <p:cNvSpPr/>
                  <p:nvPr/>
                </p:nvSpPr>
                <p:spPr>
                  <a:xfrm>
                    <a:off x="362191" y="3756158"/>
                    <a:ext cx="309159" cy="900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0BD68">
                          <a:tint val="50000"/>
                          <a:satMod val="300000"/>
                        </a:srgbClr>
                      </a:gs>
                      <a:gs pos="35000">
                        <a:srgbClr val="60BD68">
                          <a:tint val="37000"/>
                          <a:satMod val="300000"/>
                        </a:srgbClr>
                      </a:gs>
                      <a:gs pos="100000">
                        <a:srgbClr val="60BD68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60BD68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5" name="직사각형 433"/>
                  <p:cNvSpPr/>
                  <p:nvPr/>
                </p:nvSpPr>
                <p:spPr>
                  <a:xfrm>
                    <a:off x="552528" y="3893043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6" name="직사각형 434"/>
                  <p:cNvSpPr/>
                  <p:nvPr/>
                </p:nvSpPr>
                <p:spPr>
                  <a:xfrm>
                    <a:off x="362192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  <p:sp>
                <p:nvSpPr>
                  <p:cNvPr id="387" name="직사각형 435"/>
                  <p:cNvSpPr/>
                  <p:nvPr/>
                </p:nvSpPr>
                <p:spPr>
                  <a:xfrm>
                    <a:off x="552528" y="3635824"/>
                    <a:ext cx="118822" cy="7349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DA5DA">
                          <a:tint val="50000"/>
                          <a:satMod val="300000"/>
                        </a:srgbClr>
                      </a:gs>
                      <a:gs pos="35000">
                        <a:srgbClr val="5DA5DA">
                          <a:tint val="37000"/>
                          <a:satMod val="300000"/>
                        </a:srgbClr>
                      </a:gs>
                      <a:gs pos="100000">
                        <a:srgbClr val="5DA5DA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5DA5DA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43" name="직선 화살표 연결선 455"/>
              <p:cNvCxnSpPr>
                <a:stCxn id="484" idx="3"/>
                <a:endCxn id="478" idx="1"/>
              </p:cNvCxnSpPr>
              <p:nvPr/>
            </p:nvCxnSpPr>
            <p:spPr>
              <a:xfrm>
                <a:off x="74537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4" name="직선 화살표 연결선 456"/>
              <p:cNvCxnSpPr>
                <a:stCxn id="478" idx="3"/>
                <a:endCxn id="472" idx="1"/>
              </p:cNvCxnSpPr>
              <p:nvPr/>
            </p:nvCxnSpPr>
            <p:spPr>
              <a:xfrm>
                <a:off x="132615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5" name="직선 화살표 연결선 459"/>
              <p:cNvCxnSpPr>
                <a:stCxn id="472" idx="3"/>
                <a:endCxn id="466" idx="1"/>
              </p:cNvCxnSpPr>
              <p:nvPr/>
            </p:nvCxnSpPr>
            <p:spPr>
              <a:xfrm>
                <a:off x="1906930" y="3801183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6" name="직선 화살표 연결선 462"/>
              <p:cNvCxnSpPr>
                <a:stCxn id="444" idx="3"/>
                <a:endCxn id="438" idx="1"/>
              </p:cNvCxnSpPr>
              <p:nvPr/>
            </p:nvCxnSpPr>
            <p:spPr>
              <a:xfrm>
                <a:off x="190693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7" name="직선 화살표 연결선 465"/>
              <p:cNvCxnSpPr>
                <a:stCxn id="416" idx="3"/>
                <a:endCxn id="410" idx="1"/>
              </p:cNvCxnSpPr>
              <p:nvPr/>
            </p:nvCxnSpPr>
            <p:spPr>
              <a:xfrm>
                <a:off x="190693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8" name="직선 화살표 연결선 468"/>
              <p:cNvCxnSpPr>
                <a:stCxn id="388" idx="3"/>
                <a:endCxn id="382" idx="1"/>
              </p:cNvCxnSpPr>
              <p:nvPr/>
            </p:nvCxnSpPr>
            <p:spPr>
              <a:xfrm>
                <a:off x="190693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49" name="직선 화살표 연결선 471"/>
              <p:cNvCxnSpPr>
                <a:stCxn id="394" idx="3"/>
                <a:endCxn id="388" idx="1"/>
              </p:cNvCxnSpPr>
              <p:nvPr/>
            </p:nvCxnSpPr>
            <p:spPr>
              <a:xfrm>
                <a:off x="132615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0" name="직선 화살표 연결선 474"/>
              <p:cNvCxnSpPr>
                <a:stCxn id="400" idx="3"/>
                <a:endCxn id="394" idx="1"/>
              </p:cNvCxnSpPr>
              <p:nvPr/>
            </p:nvCxnSpPr>
            <p:spPr>
              <a:xfrm>
                <a:off x="745370" y="5544100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1" name="직선 화살표 연결선 477"/>
              <p:cNvCxnSpPr>
                <a:stCxn id="428" idx="3"/>
                <a:endCxn id="422" idx="1"/>
              </p:cNvCxnSpPr>
              <p:nvPr/>
            </p:nvCxnSpPr>
            <p:spPr>
              <a:xfrm>
                <a:off x="745370" y="4962079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2" name="직선 화살표 연결선 480"/>
              <p:cNvCxnSpPr>
                <a:stCxn id="456" idx="3"/>
                <a:endCxn id="450" idx="1"/>
              </p:cNvCxnSpPr>
              <p:nvPr/>
            </p:nvCxnSpPr>
            <p:spPr>
              <a:xfrm>
                <a:off x="745370" y="4381254"/>
                <a:ext cx="12358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3" name="직선 화살표 연결선 483"/>
              <p:cNvCxnSpPr>
                <a:stCxn id="484" idx="2"/>
                <a:endCxn id="456" idx="0"/>
              </p:cNvCxnSpPr>
              <p:nvPr/>
            </p:nvCxnSpPr>
            <p:spPr>
              <a:xfrm>
                <a:off x="51677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4" name="직선 화살표 연결선 486"/>
              <p:cNvCxnSpPr>
                <a:stCxn id="450" idx="0"/>
                <a:endCxn id="478" idx="2"/>
              </p:cNvCxnSpPr>
              <p:nvPr/>
            </p:nvCxnSpPr>
            <p:spPr>
              <a:xfrm flipV="1">
                <a:off x="109755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5" name="직선 화살표 연결선 489"/>
              <p:cNvCxnSpPr>
                <a:stCxn id="456" idx="2"/>
                <a:endCxn id="428" idx="0"/>
              </p:cNvCxnSpPr>
              <p:nvPr/>
            </p:nvCxnSpPr>
            <p:spPr>
              <a:xfrm>
                <a:off x="51677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6" name="직선 화살표 연결선 492"/>
              <p:cNvCxnSpPr>
                <a:stCxn id="428" idx="2"/>
                <a:endCxn id="400" idx="0"/>
              </p:cNvCxnSpPr>
              <p:nvPr/>
            </p:nvCxnSpPr>
            <p:spPr>
              <a:xfrm>
                <a:off x="51677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7" name="직선 화살표 연결선 495"/>
              <p:cNvCxnSpPr>
                <a:stCxn id="422" idx="2"/>
                <a:endCxn id="394" idx="0"/>
              </p:cNvCxnSpPr>
              <p:nvPr/>
            </p:nvCxnSpPr>
            <p:spPr>
              <a:xfrm>
                <a:off x="109755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8" name="직선 화살표 연결선 498"/>
              <p:cNvCxnSpPr>
                <a:stCxn id="438" idx="2"/>
                <a:endCxn id="410" idx="0"/>
              </p:cNvCxnSpPr>
              <p:nvPr/>
            </p:nvCxnSpPr>
            <p:spPr>
              <a:xfrm>
                <a:off x="2259110" y="4609420"/>
                <a:ext cx="0" cy="12449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59" name="직선 화살표 연결선 501"/>
              <p:cNvCxnSpPr>
                <a:stCxn id="466" idx="2"/>
                <a:endCxn id="438" idx="0"/>
              </p:cNvCxnSpPr>
              <p:nvPr/>
            </p:nvCxnSpPr>
            <p:spPr>
              <a:xfrm>
                <a:off x="225911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0" name="직선 화살표 연결선 504"/>
              <p:cNvCxnSpPr>
                <a:stCxn id="472" idx="2"/>
                <a:endCxn id="444" idx="0"/>
              </p:cNvCxnSpPr>
              <p:nvPr/>
            </p:nvCxnSpPr>
            <p:spPr>
              <a:xfrm>
                <a:off x="1678330" y="4029349"/>
                <a:ext cx="0" cy="123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1" name="직선 화살표 연결선 507"/>
              <p:cNvCxnSpPr>
                <a:stCxn id="410" idx="2"/>
                <a:endCxn id="382" idx="0"/>
              </p:cNvCxnSpPr>
              <p:nvPr/>
            </p:nvCxnSpPr>
            <p:spPr>
              <a:xfrm>
                <a:off x="225911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cxnSp>
            <p:nvCxnSpPr>
              <p:cNvPr id="362" name="직선 화살표 연결선 510"/>
              <p:cNvCxnSpPr>
                <a:stCxn id="416" idx="2"/>
                <a:endCxn id="388" idx="0"/>
              </p:cNvCxnSpPr>
              <p:nvPr/>
            </p:nvCxnSpPr>
            <p:spPr>
              <a:xfrm>
                <a:off x="1678330" y="5190245"/>
                <a:ext cx="0" cy="1256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triangle" w="sm" len="sm"/>
                <a:tailEnd type="triangle" w="sm" len="sm"/>
              </a:ln>
              <a:effectLst/>
            </p:spPr>
          </p:cxnSp>
          <p:grpSp>
            <p:nvGrpSpPr>
              <p:cNvPr id="363" name="그룹 563"/>
              <p:cNvGrpSpPr/>
              <p:nvPr/>
            </p:nvGrpSpPr>
            <p:grpSpPr>
              <a:xfrm>
                <a:off x="752932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6" name="직선 화살표 연결선 54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7" name="직선 화살표 연결선 54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4" name="그룹 564"/>
              <p:cNvGrpSpPr/>
              <p:nvPr/>
            </p:nvGrpSpPr>
            <p:grpSpPr>
              <a:xfrm>
                <a:off x="1914269" y="403873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4" name="직선 화살표 연결선 565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5" name="직선 화살표 연결선 566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5" name="그룹 567"/>
              <p:cNvGrpSpPr/>
              <p:nvPr/>
            </p:nvGrpSpPr>
            <p:grpSpPr>
              <a:xfrm>
                <a:off x="752932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2" name="직선 화살표 연결선 568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3" name="직선 화살표 연결선 569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6" name="그룹 570"/>
              <p:cNvGrpSpPr/>
              <p:nvPr/>
            </p:nvGrpSpPr>
            <p:grpSpPr>
              <a:xfrm>
                <a:off x="1914269" y="5200852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70" name="직선 화살표 연결선 571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71" name="직선 화살표 연결선 572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  <p:grpSp>
            <p:nvGrpSpPr>
              <p:cNvPr id="367" name="그룹 573"/>
              <p:cNvGrpSpPr/>
              <p:nvPr/>
            </p:nvGrpSpPr>
            <p:grpSpPr>
              <a:xfrm>
                <a:off x="1331478" y="4617389"/>
                <a:ext cx="110913" cy="110913"/>
                <a:chOff x="750551" y="4036358"/>
                <a:chExt cx="110913" cy="110913"/>
              </a:xfrm>
            </p:grpSpPr>
            <p:cxnSp>
              <p:nvCxnSpPr>
                <p:cNvPr id="368" name="직선 화살표 연결선 574"/>
                <p:cNvCxnSpPr/>
                <p:nvPr/>
              </p:nvCxnSpPr>
              <p:spPr>
                <a:xfrm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369" name="직선 화살표 연결선 575"/>
                <p:cNvCxnSpPr/>
                <p:nvPr/>
              </p:nvCxnSpPr>
              <p:spPr>
                <a:xfrm rot="16200000" flipH="1">
                  <a:off x="750551" y="4036358"/>
                  <a:ext cx="110913" cy="11091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triangle" w="sm" len="sm"/>
                  <a:tailEnd type="triangle" w="sm" len="sm"/>
                </a:ln>
                <a:effectLst/>
              </p:spPr>
            </p:cxnSp>
          </p:grpSp>
        </p:grpSp>
        <p:cxnSp>
          <p:nvCxnSpPr>
            <p:cNvPr id="337" name="직선 연결선 578"/>
            <p:cNvCxnSpPr/>
            <p:nvPr/>
          </p:nvCxnSpPr>
          <p:spPr>
            <a:xfrm flipV="1">
              <a:off x="2409894" y="3318585"/>
              <a:ext cx="548576" cy="130502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338" name="직선 연결선 581"/>
            <p:cNvCxnSpPr/>
            <p:nvPr/>
          </p:nvCxnSpPr>
          <p:spPr>
            <a:xfrm>
              <a:off x="2409894" y="5085555"/>
              <a:ext cx="539611" cy="25008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p:grpSp>
        <p:nvGrpSpPr>
          <p:cNvPr id="490" name="그룹 607"/>
          <p:cNvGrpSpPr/>
          <p:nvPr/>
        </p:nvGrpSpPr>
        <p:grpSpPr>
          <a:xfrm>
            <a:off x="-45765" y="1710657"/>
            <a:ext cx="2926699" cy="2047890"/>
            <a:chOff x="-54730" y="2022051"/>
            <a:chExt cx="2926699" cy="2047890"/>
          </a:xfrm>
        </p:grpSpPr>
        <p:sp>
          <p:nvSpPr>
            <p:cNvPr id="491" name="직사각형 591"/>
            <p:cNvSpPr/>
            <p:nvPr/>
          </p:nvSpPr>
          <p:spPr>
            <a:xfrm>
              <a:off x="308849" y="2022051"/>
              <a:ext cx="2199540" cy="527375"/>
            </a:xfrm>
            <a:prstGeom prst="rect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Host Processor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2" name="위쪽/아래쪽 화살표 592"/>
            <p:cNvSpPr/>
            <p:nvPr/>
          </p:nvSpPr>
          <p:spPr>
            <a:xfrm>
              <a:off x="1232529" y="3442412"/>
              <a:ext cx="352180" cy="627529"/>
            </a:xfrm>
            <a:prstGeom prst="upDownArrow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-54730" y="2546359"/>
              <a:ext cx="2926699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Memory-Mapped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Accelerator Interface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ko-K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Noncacheable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Physically Addressed)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4" name="그룹 696"/>
          <p:cNvGrpSpPr/>
          <p:nvPr/>
        </p:nvGrpSpPr>
        <p:grpSpPr>
          <a:xfrm>
            <a:off x="257925" y="3794393"/>
            <a:ext cx="2309790" cy="2319536"/>
            <a:chOff x="257925" y="3794393"/>
            <a:chExt cx="2309790" cy="2319536"/>
          </a:xfrm>
        </p:grpSpPr>
        <p:sp>
          <p:nvSpPr>
            <p:cNvPr id="495" name="직사각형 622"/>
            <p:cNvSpPr/>
            <p:nvPr/>
          </p:nvSpPr>
          <p:spPr>
            <a:xfrm>
              <a:off x="257925" y="3794393"/>
              <a:ext cx="2309790" cy="2319536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6" name="타원 623"/>
            <p:cNvSpPr/>
            <p:nvPr/>
          </p:nvSpPr>
          <p:spPr>
            <a:xfrm>
              <a:off x="1024088" y="4551843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7" name="타원 624"/>
            <p:cNvSpPr/>
            <p:nvPr/>
          </p:nvSpPr>
          <p:spPr>
            <a:xfrm>
              <a:off x="1708299" y="4468347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8" name="타원 625"/>
            <p:cNvSpPr/>
            <p:nvPr/>
          </p:nvSpPr>
          <p:spPr>
            <a:xfrm>
              <a:off x="1509490" y="4650960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499" name="타원 626"/>
            <p:cNvSpPr/>
            <p:nvPr/>
          </p:nvSpPr>
          <p:spPr>
            <a:xfrm>
              <a:off x="1609829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sp>
          <p:nvSpPr>
            <p:cNvPr id="500" name="타원 627"/>
            <p:cNvSpPr/>
            <p:nvPr/>
          </p:nvSpPr>
          <p:spPr>
            <a:xfrm>
              <a:off x="1024088" y="5711858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1" name="직선 화살표 연결선 629"/>
            <p:cNvCxnSpPr>
              <a:stCxn id="496" idx="4"/>
              <a:endCxn id="500" idx="0"/>
            </p:cNvCxnSpPr>
            <p:nvPr/>
          </p:nvCxnSpPr>
          <p:spPr>
            <a:xfrm>
              <a:off x="1127182" y="4758031"/>
              <a:ext cx="0" cy="9538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2" name="직선 화살표 연결선 632"/>
            <p:cNvCxnSpPr/>
            <p:nvPr/>
          </p:nvCxnSpPr>
          <p:spPr>
            <a:xfrm flipV="1">
              <a:off x="1237451" y="4583746"/>
              <a:ext cx="465414" cy="5254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3" name="직선 화살표 연결선 643"/>
            <p:cNvCxnSpPr/>
            <p:nvPr/>
          </p:nvCxnSpPr>
          <p:spPr>
            <a:xfrm>
              <a:off x="1204599" y="4731504"/>
              <a:ext cx="427085" cy="43107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4" name="구부러진 연결선 663"/>
            <p:cNvCxnSpPr>
              <a:stCxn id="497" idx="4"/>
              <a:endCxn id="498" idx="6"/>
            </p:cNvCxnSpPr>
            <p:nvPr/>
          </p:nvCxnSpPr>
          <p:spPr>
            <a:xfrm rot="5400000">
              <a:off x="1723777" y="4666437"/>
              <a:ext cx="79519" cy="95715"/>
            </a:xfrm>
            <a:prstGeom prst="curvedConnector2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5" name="직선 화살표 연결선 664"/>
            <p:cNvCxnSpPr/>
            <p:nvPr/>
          </p:nvCxnSpPr>
          <p:spPr>
            <a:xfrm flipH="1">
              <a:off x="1170428" y="4845772"/>
              <a:ext cx="399848" cy="8760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6" name="타원 673"/>
            <p:cNvSpPr/>
            <p:nvPr/>
          </p:nvSpPr>
          <p:spPr>
            <a:xfrm>
              <a:off x="449241" y="5135312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7" name="직선 화살표 연결선 674"/>
            <p:cNvCxnSpPr>
              <a:stCxn id="499" idx="2"/>
              <a:endCxn id="506" idx="6"/>
            </p:cNvCxnSpPr>
            <p:nvPr/>
          </p:nvCxnSpPr>
          <p:spPr>
            <a:xfrm flipH="1">
              <a:off x="655429" y="5238406"/>
              <a:ext cx="9544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8" name="타원 678"/>
            <p:cNvSpPr/>
            <p:nvPr/>
          </p:nvSpPr>
          <p:spPr>
            <a:xfrm>
              <a:off x="2189246" y="3977345"/>
              <a:ext cx="206188" cy="20618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509" name="직선 화살표 연결선 679"/>
            <p:cNvCxnSpPr/>
            <p:nvPr/>
          </p:nvCxnSpPr>
          <p:spPr>
            <a:xfrm flipV="1">
              <a:off x="1883554" y="4166817"/>
              <a:ext cx="329400" cy="33318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0" name="직선 화살표 연결선 689"/>
            <p:cNvCxnSpPr/>
            <p:nvPr/>
          </p:nvCxnSpPr>
          <p:spPr>
            <a:xfrm flipH="1">
              <a:off x="1763098" y="4177768"/>
              <a:ext cx="479537" cy="9682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15" name="직사각형 2"/>
          <p:cNvSpPr/>
          <p:nvPr/>
        </p:nvSpPr>
        <p:spPr>
          <a:xfrm>
            <a:off x="0" y="1"/>
            <a:ext cx="9144000" cy="4086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6" name="직사각형 256"/>
          <p:cNvSpPr/>
          <p:nvPr/>
        </p:nvSpPr>
        <p:spPr>
          <a:xfrm>
            <a:off x="0" y="5400000"/>
            <a:ext cx="9144000" cy="1458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7" name="직사각형 257"/>
          <p:cNvSpPr/>
          <p:nvPr/>
        </p:nvSpPr>
        <p:spPr>
          <a:xfrm>
            <a:off x="0" y="4086000"/>
            <a:ext cx="6413494" cy="1314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8" name="직사각형 259"/>
          <p:cNvSpPr/>
          <p:nvPr/>
        </p:nvSpPr>
        <p:spPr>
          <a:xfrm>
            <a:off x="8312935" y="4086000"/>
            <a:ext cx="831065" cy="1314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519" name="모서리가 둥근 직사각형 10"/>
          <p:cNvSpPr/>
          <p:nvPr/>
        </p:nvSpPr>
        <p:spPr>
          <a:xfrm>
            <a:off x="6313610" y="3214446"/>
            <a:ext cx="2087858" cy="563984"/>
          </a:xfrm>
          <a:prstGeom prst="roundRect">
            <a:avLst/>
          </a:prstGeom>
          <a:gradFill rotWithShape="1">
            <a:gsLst>
              <a:gs pos="0">
                <a:srgbClr val="FAA43A">
                  <a:tint val="50000"/>
                  <a:satMod val="300000"/>
                </a:srgbClr>
              </a:gs>
              <a:gs pos="35000">
                <a:srgbClr val="FAA43A">
                  <a:tint val="37000"/>
                  <a:satMod val="300000"/>
                </a:srgbClr>
              </a:gs>
              <a:gs pos="100000">
                <a:srgbClr val="FAA43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AA43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rPr>
              <a:t>Prefetching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04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45" name="그룹 9"/>
          <p:cNvGrpSpPr/>
          <p:nvPr/>
        </p:nvGrpSpPr>
        <p:grpSpPr>
          <a:xfrm>
            <a:off x="4753793" y="1140133"/>
            <a:ext cx="1662216" cy="4531606"/>
            <a:chOff x="4753793" y="1340768"/>
            <a:chExt cx="1662216" cy="4531606"/>
          </a:xfrm>
        </p:grpSpPr>
        <p:sp>
          <p:nvSpPr>
            <p:cNvPr id="246" name="TextBox 245"/>
            <p:cNvSpPr txBox="1"/>
            <p:nvPr/>
          </p:nvSpPr>
          <p:spPr>
            <a:xfrm>
              <a:off x="4922700" y="1340768"/>
              <a:ext cx="132440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HMC-MC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7" name="그룹 530"/>
            <p:cNvGrpSpPr/>
            <p:nvPr/>
          </p:nvGrpSpPr>
          <p:grpSpPr>
            <a:xfrm>
              <a:off x="4753793" y="2137755"/>
              <a:ext cx="1662216" cy="3734619"/>
              <a:chOff x="4986958" y="2155226"/>
              <a:chExt cx="1662216" cy="3734619"/>
            </a:xfrm>
          </p:grpSpPr>
          <p:grpSp>
            <p:nvGrpSpPr>
              <p:cNvPr id="248" name="그룹 234"/>
              <p:cNvGrpSpPr/>
              <p:nvPr/>
            </p:nvGrpSpPr>
            <p:grpSpPr>
              <a:xfrm rot="5400000">
                <a:off x="4986919" y="3188862"/>
                <a:ext cx="1660086" cy="1660007"/>
                <a:chOff x="2733859" y="2420936"/>
                <a:chExt cx="2016223" cy="2016129"/>
              </a:xfrm>
            </p:grpSpPr>
            <p:sp>
              <p:nvSpPr>
                <p:cNvPr id="283" name="직사각형 271"/>
                <p:cNvSpPr/>
                <p:nvPr/>
              </p:nvSpPr>
              <p:spPr>
                <a:xfrm rot="16200000">
                  <a:off x="2733907" y="2420889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128</a:t>
                  </a:r>
                  <a:b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</a:br>
                  <a:r>
                    <a:rPr kumimoji="0" lang="en-US" altLang="ko-KR" sz="1400" b="0" i="0" u="none" strike="noStrike" kern="0" cap="none" spc="-10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In-Order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2GHz</a:t>
                  </a:r>
                  <a:endParaRPr kumimoji="0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4" name="직사각형 272"/>
                <p:cNvSpPr/>
                <p:nvPr/>
              </p:nvSpPr>
              <p:spPr>
                <a:xfrm rot="16200000">
                  <a:off x="3886034" y="2420889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128</a:t>
                  </a:r>
                  <a:b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</a:br>
                  <a:r>
                    <a:rPr kumimoji="0" lang="en-US" altLang="ko-KR" sz="1400" b="0" i="0" u="none" strike="noStrike" kern="0" cap="none" spc="-10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In-Order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2GHz</a:t>
                  </a:r>
                  <a:endParaRPr kumimoji="0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5" name="직사각형 273"/>
                <p:cNvSpPr/>
                <p:nvPr/>
              </p:nvSpPr>
              <p:spPr>
                <a:xfrm rot="16200000">
                  <a:off x="3886034" y="3573017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128</a:t>
                  </a:r>
                  <a:b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</a:br>
                  <a:r>
                    <a:rPr kumimoji="0" lang="en-US" altLang="ko-KR" sz="1400" b="0" i="0" u="none" strike="noStrike" kern="0" cap="none" spc="-10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In-Order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2GHz</a:t>
                  </a:r>
                  <a:endParaRPr kumimoji="0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6" name="직사각형 274"/>
                <p:cNvSpPr/>
                <p:nvPr/>
              </p:nvSpPr>
              <p:spPr>
                <a:xfrm rot="16200000">
                  <a:off x="2733907" y="3573017"/>
                  <a:ext cx="864000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128</a:t>
                  </a:r>
                  <a:br>
                    <a:rPr kumimoji="0" lang="en-US" altLang="ko-K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</a:br>
                  <a:r>
                    <a:rPr kumimoji="0" lang="en-US" altLang="ko-KR" sz="1400" b="0" i="0" u="none" strike="noStrike" kern="0" cap="none" spc="-10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In-Order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2GHz</a:t>
                  </a:r>
                  <a:endParaRPr kumimoji="0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87" name="직선 화살표 연결선 275"/>
                <p:cNvCxnSpPr>
                  <a:stCxn id="283" idx="1"/>
                  <a:endCxn id="286" idx="3"/>
                </p:cNvCxnSpPr>
                <p:nvPr/>
              </p:nvCxnSpPr>
              <p:spPr>
                <a:xfrm rot="16200000" flipH="1">
                  <a:off x="3021844" y="3429001"/>
                  <a:ext cx="28812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8" name="직선 화살표 연결선 276"/>
                <p:cNvCxnSpPr>
                  <a:stCxn id="286" idx="2"/>
                  <a:endCxn id="285" idx="0"/>
                </p:cNvCxnSpPr>
                <p:nvPr/>
              </p:nvCxnSpPr>
              <p:spPr>
                <a:xfrm rot="16200000">
                  <a:off x="3741970" y="3861047"/>
                  <a:ext cx="1" cy="2880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9" name="직선 화살표 연결선 277"/>
                <p:cNvCxnSpPr>
                  <a:stCxn id="284" idx="1"/>
                  <a:endCxn id="285" idx="3"/>
                </p:cNvCxnSpPr>
                <p:nvPr/>
              </p:nvCxnSpPr>
              <p:spPr>
                <a:xfrm rot="16200000" flipH="1">
                  <a:off x="4173972" y="3429000"/>
                  <a:ext cx="28812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0" name="직선 화살표 연결선 278"/>
                <p:cNvCxnSpPr>
                  <a:stCxn id="283" idx="2"/>
                  <a:endCxn id="284" idx="0"/>
                </p:cNvCxnSpPr>
                <p:nvPr/>
              </p:nvCxnSpPr>
              <p:spPr>
                <a:xfrm rot="16200000">
                  <a:off x="3741971" y="2708920"/>
                  <a:ext cx="0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1" name="직선 화살표 연결선 279"/>
                <p:cNvCxnSpPr/>
                <p:nvPr/>
              </p:nvCxnSpPr>
              <p:spPr>
                <a:xfrm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92" name="직선 화살표 연결선 280"/>
                <p:cNvCxnSpPr/>
                <p:nvPr/>
              </p:nvCxnSpPr>
              <p:spPr>
                <a:xfrm flipH="1"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249" name="그룹 494"/>
              <p:cNvGrpSpPr/>
              <p:nvPr/>
            </p:nvGrpSpPr>
            <p:grpSpPr>
              <a:xfrm>
                <a:off x="4986958" y="4853737"/>
                <a:ext cx="1662216" cy="1036108"/>
                <a:chOff x="2829427" y="4853737"/>
                <a:chExt cx="1662216" cy="1036108"/>
              </a:xfrm>
            </p:grpSpPr>
            <p:sp>
              <p:nvSpPr>
                <p:cNvPr id="267" name="직사각형 495"/>
                <p:cNvSpPr/>
                <p:nvPr/>
              </p:nvSpPr>
              <p:spPr>
                <a:xfrm rot="16200000">
                  <a:off x="283003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68" name="직사각형 496"/>
                <p:cNvSpPr/>
                <p:nvPr/>
              </p:nvSpPr>
              <p:spPr>
                <a:xfrm rot="16200000">
                  <a:off x="283003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69" name="직선 화살표 연결선 497"/>
                <p:cNvCxnSpPr/>
                <p:nvPr/>
              </p:nvCxnSpPr>
              <p:spPr>
                <a:xfrm rot="16200000">
                  <a:off x="292244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70" name="직선 화살표 연결선 498"/>
                <p:cNvCxnSpPr/>
                <p:nvPr/>
              </p:nvCxnSpPr>
              <p:spPr>
                <a:xfrm rot="16200000">
                  <a:off x="256682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71" name="직사각형 499"/>
                <p:cNvSpPr/>
                <p:nvPr/>
              </p:nvSpPr>
              <p:spPr>
                <a:xfrm rot="16200000">
                  <a:off x="323642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2" name="직사각형 500"/>
                <p:cNvSpPr/>
                <p:nvPr/>
              </p:nvSpPr>
              <p:spPr>
                <a:xfrm rot="16200000">
                  <a:off x="323642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73" name="직선 화살표 연결선 501"/>
                <p:cNvCxnSpPr/>
                <p:nvPr/>
              </p:nvCxnSpPr>
              <p:spPr>
                <a:xfrm rot="16200000">
                  <a:off x="332883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74" name="직선 화살표 연결선 502"/>
                <p:cNvCxnSpPr/>
                <p:nvPr/>
              </p:nvCxnSpPr>
              <p:spPr>
                <a:xfrm rot="16200000">
                  <a:off x="297321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75" name="직사각형 503"/>
                <p:cNvSpPr/>
                <p:nvPr/>
              </p:nvSpPr>
              <p:spPr>
                <a:xfrm rot="16200000">
                  <a:off x="377865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76" name="직사각형 504"/>
                <p:cNvSpPr/>
                <p:nvPr/>
              </p:nvSpPr>
              <p:spPr>
                <a:xfrm rot="16200000">
                  <a:off x="377865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77" name="직선 화살표 연결선 505"/>
                <p:cNvCxnSpPr/>
                <p:nvPr/>
              </p:nvCxnSpPr>
              <p:spPr>
                <a:xfrm rot="16200000">
                  <a:off x="387106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78" name="직선 화살표 연결선 506"/>
                <p:cNvCxnSpPr/>
                <p:nvPr/>
              </p:nvCxnSpPr>
              <p:spPr>
                <a:xfrm rot="16200000">
                  <a:off x="351544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79" name="직사각형 507"/>
                <p:cNvSpPr/>
                <p:nvPr/>
              </p:nvSpPr>
              <p:spPr>
                <a:xfrm rot="16200000">
                  <a:off x="418504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80" name="직사각형 508"/>
                <p:cNvSpPr/>
                <p:nvPr/>
              </p:nvSpPr>
              <p:spPr>
                <a:xfrm rot="16200000">
                  <a:off x="418504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81" name="직선 화살표 연결선 509"/>
                <p:cNvCxnSpPr/>
                <p:nvPr/>
              </p:nvCxnSpPr>
              <p:spPr>
                <a:xfrm rot="16200000">
                  <a:off x="427745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82" name="직선 화살표 연결선 510"/>
                <p:cNvCxnSpPr/>
                <p:nvPr/>
              </p:nvCxnSpPr>
              <p:spPr>
                <a:xfrm rot="16200000">
                  <a:off x="392183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250" name="그룹 511"/>
              <p:cNvGrpSpPr/>
              <p:nvPr/>
            </p:nvGrpSpPr>
            <p:grpSpPr>
              <a:xfrm flipV="1">
                <a:off x="4986958" y="2155226"/>
                <a:ext cx="1662216" cy="1036108"/>
                <a:chOff x="2829427" y="4853737"/>
                <a:chExt cx="1662216" cy="1036108"/>
              </a:xfrm>
            </p:grpSpPr>
            <p:sp>
              <p:nvSpPr>
                <p:cNvPr id="251" name="직사각형 512"/>
                <p:cNvSpPr/>
                <p:nvPr/>
              </p:nvSpPr>
              <p:spPr>
                <a:xfrm rot="16200000">
                  <a:off x="283003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52" name="직사각형 513"/>
                <p:cNvSpPr/>
                <p:nvPr/>
              </p:nvSpPr>
              <p:spPr>
                <a:xfrm rot="16200000">
                  <a:off x="283003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53" name="직선 화살표 연결선 514"/>
                <p:cNvCxnSpPr/>
                <p:nvPr/>
              </p:nvCxnSpPr>
              <p:spPr>
                <a:xfrm rot="16200000">
                  <a:off x="292244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54" name="직선 화살표 연결선 515"/>
                <p:cNvCxnSpPr/>
                <p:nvPr/>
              </p:nvCxnSpPr>
              <p:spPr>
                <a:xfrm rot="16200000">
                  <a:off x="256682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55" name="직사각형 516"/>
                <p:cNvSpPr/>
                <p:nvPr/>
              </p:nvSpPr>
              <p:spPr>
                <a:xfrm rot="16200000">
                  <a:off x="323642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56" name="직사각형 517"/>
                <p:cNvSpPr/>
                <p:nvPr/>
              </p:nvSpPr>
              <p:spPr>
                <a:xfrm rot="16200000">
                  <a:off x="323642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57" name="직선 화살표 연결선 518"/>
                <p:cNvCxnSpPr/>
                <p:nvPr/>
              </p:nvCxnSpPr>
              <p:spPr>
                <a:xfrm rot="16200000">
                  <a:off x="332883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58" name="직선 화살표 연결선 519"/>
                <p:cNvCxnSpPr/>
                <p:nvPr/>
              </p:nvCxnSpPr>
              <p:spPr>
                <a:xfrm rot="16200000">
                  <a:off x="297321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59" name="직사각형 520"/>
                <p:cNvSpPr/>
                <p:nvPr/>
              </p:nvSpPr>
              <p:spPr>
                <a:xfrm rot="16200000">
                  <a:off x="377865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60" name="직사각형 521"/>
                <p:cNvSpPr/>
                <p:nvPr/>
              </p:nvSpPr>
              <p:spPr>
                <a:xfrm rot="16200000">
                  <a:off x="377865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61" name="직선 화살표 연결선 522"/>
                <p:cNvCxnSpPr/>
                <p:nvPr/>
              </p:nvCxnSpPr>
              <p:spPr>
                <a:xfrm rot="16200000">
                  <a:off x="387106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62" name="직선 화살표 연결선 523"/>
                <p:cNvCxnSpPr/>
                <p:nvPr/>
              </p:nvCxnSpPr>
              <p:spPr>
                <a:xfrm rot="16200000">
                  <a:off x="351544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263" name="직사각형 524"/>
                <p:cNvSpPr/>
                <p:nvPr/>
              </p:nvSpPr>
              <p:spPr>
                <a:xfrm rot="16200000">
                  <a:off x="418504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264" name="직사각형 525"/>
                <p:cNvSpPr/>
                <p:nvPr/>
              </p:nvSpPr>
              <p:spPr>
                <a:xfrm rot="16200000">
                  <a:off x="418504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265" name="직선 화살표 연결선 526"/>
                <p:cNvCxnSpPr/>
                <p:nvPr/>
              </p:nvCxnSpPr>
              <p:spPr>
                <a:xfrm rot="16200000">
                  <a:off x="427745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266" name="직선 화살표 연결선 527"/>
                <p:cNvCxnSpPr/>
                <p:nvPr/>
              </p:nvCxnSpPr>
              <p:spPr>
                <a:xfrm rot="16200000">
                  <a:off x="392183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</p:grpSp>
      </p:grpSp>
      <p:cxnSp>
        <p:nvCxnSpPr>
          <p:cNvPr id="293" name="직선 연결선 632"/>
          <p:cNvCxnSpPr/>
          <p:nvPr/>
        </p:nvCxnSpPr>
        <p:spPr>
          <a:xfrm>
            <a:off x="2374317" y="1124744"/>
            <a:ext cx="0" cy="475252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94" name="직선 연결선 634"/>
          <p:cNvCxnSpPr/>
          <p:nvPr/>
        </p:nvCxnSpPr>
        <p:spPr>
          <a:xfrm>
            <a:off x="4543383" y="1124744"/>
            <a:ext cx="0" cy="475252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95" name="직선 연결선 635"/>
          <p:cNvCxnSpPr/>
          <p:nvPr/>
        </p:nvCxnSpPr>
        <p:spPr>
          <a:xfrm>
            <a:off x="6690490" y="1124744"/>
            <a:ext cx="0" cy="475252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96" name="TextBox 295"/>
          <p:cNvSpPr txBox="1"/>
          <p:nvPr/>
        </p:nvSpPr>
        <p:spPr>
          <a:xfrm>
            <a:off x="644713" y="5924599"/>
            <a:ext cx="126502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102.4GB/s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2893896" y="5924599"/>
            <a:ext cx="107106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640GB/s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048265" y="5924599"/>
            <a:ext cx="107106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640GB/s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415237" y="5924599"/>
            <a:ext cx="7745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8TB/s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0" name="그룹 8"/>
          <p:cNvGrpSpPr/>
          <p:nvPr/>
        </p:nvGrpSpPr>
        <p:grpSpPr>
          <a:xfrm>
            <a:off x="2599423" y="1140133"/>
            <a:ext cx="1662216" cy="4531606"/>
            <a:chOff x="2599423" y="1340768"/>
            <a:chExt cx="1662216" cy="4531606"/>
          </a:xfrm>
        </p:grpSpPr>
        <p:sp>
          <p:nvSpPr>
            <p:cNvPr id="301" name="TextBox 300"/>
            <p:cNvSpPr txBox="1"/>
            <p:nvPr/>
          </p:nvSpPr>
          <p:spPr>
            <a:xfrm>
              <a:off x="2696997" y="1340768"/>
              <a:ext cx="146706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HMC-</a:t>
              </a:r>
              <a:r>
                <a:rPr kumimoji="0" lang="en-US" altLang="ko-K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OoO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2" name="그룹 528"/>
            <p:cNvGrpSpPr/>
            <p:nvPr/>
          </p:nvGrpSpPr>
          <p:grpSpPr>
            <a:xfrm>
              <a:off x="2599423" y="2137755"/>
              <a:ext cx="1662216" cy="3734619"/>
              <a:chOff x="2829427" y="2155226"/>
              <a:chExt cx="1662216" cy="3734619"/>
            </a:xfrm>
          </p:grpSpPr>
          <p:grpSp>
            <p:nvGrpSpPr>
              <p:cNvPr id="304" name="그룹 110"/>
              <p:cNvGrpSpPr/>
              <p:nvPr/>
            </p:nvGrpSpPr>
            <p:grpSpPr>
              <a:xfrm rot="16200000">
                <a:off x="2829389" y="3197906"/>
                <a:ext cx="1660086" cy="1660008"/>
                <a:chOff x="2733860" y="2420935"/>
                <a:chExt cx="2016223" cy="2016130"/>
              </a:xfrm>
            </p:grpSpPr>
            <p:sp>
              <p:nvSpPr>
                <p:cNvPr id="339" name="직사각형 179"/>
                <p:cNvSpPr/>
                <p:nvPr/>
              </p:nvSpPr>
              <p:spPr>
                <a:xfrm rot="5400000">
                  <a:off x="2733907" y="2420888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40" name="직사각형 180"/>
                <p:cNvSpPr/>
                <p:nvPr/>
              </p:nvSpPr>
              <p:spPr>
                <a:xfrm rot="5400000">
                  <a:off x="3886035" y="2420888"/>
                  <a:ext cx="864000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41" name="직사각형 181"/>
                <p:cNvSpPr/>
                <p:nvPr/>
              </p:nvSpPr>
              <p:spPr>
                <a:xfrm rot="5400000">
                  <a:off x="3886035" y="3573017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42" name="직사각형 182"/>
                <p:cNvSpPr/>
                <p:nvPr/>
              </p:nvSpPr>
              <p:spPr>
                <a:xfrm rot="5400000">
                  <a:off x="2733907" y="3573017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43" name="직선 화살표 연결선 183"/>
                <p:cNvCxnSpPr>
                  <a:stCxn id="339" idx="3"/>
                  <a:endCxn id="342" idx="1"/>
                </p:cNvCxnSpPr>
                <p:nvPr/>
              </p:nvCxnSpPr>
              <p:spPr>
                <a:xfrm rot="5400000">
                  <a:off x="3021843" y="3429000"/>
                  <a:ext cx="28812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4" name="직선 화살표 연결선 184"/>
                <p:cNvCxnSpPr>
                  <a:stCxn id="342" idx="0"/>
                  <a:endCxn id="341" idx="2"/>
                </p:cNvCxnSpPr>
                <p:nvPr/>
              </p:nvCxnSpPr>
              <p:spPr>
                <a:xfrm rot="5400000" flipV="1">
                  <a:off x="3741971" y="3861049"/>
                  <a:ext cx="0" cy="2880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5" name="직선 화살표 연결선 185"/>
                <p:cNvCxnSpPr>
                  <a:stCxn id="340" idx="3"/>
                  <a:endCxn id="341" idx="1"/>
                </p:cNvCxnSpPr>
                <p:nvPr/>
              </p:nvCxnSpPr>
              <p:spPr>
                <a:xfrm rot="5400000">
                  <a:off x="4173970" y="3428999"/>
                  <a:ext cx="2881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6" name="직선 화살표 연결선 186"/>
                <p:cNvCxnSpPr>
                  <a:stCxn id="339" idx="0"/>
                  <a:endCxn id="340" idx="2"/>
                </p:cNvCxnSpPr>
                <p:nvPr/>
              </p:nvCxnSpPr>
              <p:spPr>
                <a:xfrm rot="5400000" flipH="1" flipV="1">
                  <a:off x="3741970" y="2708920"/>
                  <a:ext cx="1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7" name="직선 화살표 연결선 187"/>
                <p:cNvCxnSpPr/>
                <p:nvPr/>
              </p:nvCxnSpPr>
              <p:spPr>
                <a:xfrm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48" name="직선 화살표 연결선 188"/>
                <p:cNvCxnSpPr/>
                <p:nvPr/>
              </p:nvCxnSpPr>
              <p:spPr>
                <a:xfrm flipH="1"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305" name="그룹 380"/>
              <p:cNvGrpSpPr/>
              <p:nvPr/>
            </p:nvGrpSpPr>
            <p:grpSpPr>
              <a:xfrm>
                <a:off x="2829427" y="4853737"/>
                <a:ext cx="1662216" cy="1036108"/>
                <a:chOff x="2829427" y="4853737"/>
                <a:chExt cx="1662216" cy="1036108"/>
              </a:xfrm>
            </p:grpSpPr>
            <p:sp>
              <p:nvSpPr>
                <p:cNvPr id="323" name="직사각형 163"/>
                <p:cNvSpPr/>
                <p:nvPr/>
              </p:nvSpPr>
              <p:spPr>
                <a:xfrm rot="16200000">
                  <a:off x="283003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24" name="직사각형 190"/>
                <p:cNvSpPr/>
                <p:nvPr/>
              </p:nvSpPr>
              <p:spPr>
                <a:xfrm rot="16200000">
                  <a:off x="283003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25" name="직선 화살표 연결선 192"/>
                <p:cNvCxnSpPr/>
                <p:nvPr/>
              </p:nvCxnSpPr>
              <p:spPr>
                <a:xfrm rot="16200000">
                  <a:off x="292244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26" name="직선 화살표 연결선 194"/>
                <p:cNvCxnSpPr/>
                <p:nvPr/>
              </p:nvCxnSpPr>
              <p:spPr>
                <a:xfrm rot="16200000">
                  <a:off x="256682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27" name="직사각형 200"/>
                <p:cNvSpPr/>
                <p:nvPr/>
              </p:nvSpPr>
              <p:spPr>
                <a:xfrm rot="16200000">
                  <a:off x="323642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28" name="직사각형 201"/>
                <p:cNvSpPr/>
                <p:nvPr/>
              </p:nvSpPr>
              <p:spPr>
                <a:xfrm rot="16200000">
                  <a:off x="323642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29" name="직선 화살표 연결선 202"/>
                <p:cNvCxnSpPr/>
                <p:nvPr/>
              </p:nvCxnSpPr>
              <p:spPr>
                <a:xfrm rot="16200000">
                  <a:off x="332883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30" name="직선 화살표 연결선 203"/>
                <p:cNvCxnSpPr/>
                <p:nvPr/>
              </p:nvCxnSpPr>
              <p:spPr>
                <a:xfrm rot="16200000">
                  <a:off x="297321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31" name="직사각형 206"/>
                <p:cNvSpPr/>
                <p:nvPr/>
              </p:nvSpPr>
              <p:spPr>
                <a:xfrm rot="16200000">
                  <a:off x="377865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32" name="직사각형 207"/>
                <p:cNvSpPr/>
                <p:nvPr/>
              </p:nvSpPr>
              <p:spPr>
                <a:xfrm rot="16200000">
                  <a:off x="377865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33" name="직선 화살표 연결선 208"/>
                <p:cNvCxnSpPr/>
                <p:nvPr/>
              </p:nvCxnSpPr>
              <p:spPr>
                <a:xfrm rot="16200000">
                  <a:off x="387106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34" name="직선 화살표 연결선 209"/>
                <p:cNvCxnSpPr/>
                <p:nvPr/>
              </p:nvCxnSpPr>
              <p:spPr>
                <a:xfrm rot="16200000">
                  <a:off x="351544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35" name="직사각형 210"/>
                <p:cNvSpPr/>
                <p:nvPr/>
              </p:nvSpPr>
              <p:spPr>
                <a:xfrm rot="16200000">
                  <a:off x="418504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36" name="직사각형 211"/>
                <p:cNvSpPr/>
                <p:nvPr/>
              </p:nvSpPr>
              <p:spPr>
                <a:xfrm rot="16200000">
                  <a:off x="418504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37" name="직선 화살표 연결선 212"/>
                <p:cNvCxnSpPr/>
                <p:nvPr/>
              </p:nvCxnSpPr>
              <p:spPr>
                <a:xfrm rot="16200000">
                  <a:off x="427745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38" name="직선 화살표 연결선 213"/>
                <p:cNvCxnSpPr/>
                <p:nvPr/>
              </p:nvCxnSpPr>
              <p:spPr>
                <a:xfrm rot="16200000">
                  <a:off x="392183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306" name="그룹 397"/>
              <p:cNvGrpSpPr/>
              <p:nvPr/>
            </p:nvGrpSpPr>
            <p:grpSpPr>
              <a:xfrm flipV="1">
                <a:off x="2829427" y="2155226"/>
                <a:ext cx="1662216" cy="1036108"/>
                <a:chOff x="2829427" y="4853737"/>
                <a:chExt cx="1662216" cy="1036108"/>
              </a:xfrm>
            </p:grpSpPr>
            <p:sp>
              <p:nvSpPr>
                <p:cNvPr id="307" name="직사각형 398"/>
                <p:cNvSpPr/>
                <p:nvPr/>
              </p:nvSpPr>
              <p:spPr>
                <a:xfrm rot="16200000">
                  <a:off x="283003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08" name="직사각형 399"/>
                <p:cNvSpPr/>
                <p:nvPr/>
              </p:nvSpPr>
              <p:spPr>
                <a:xfrm rot="16200000">
                  <a:off x="283003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09" name="직선 화살표 연결선 400"/>
                <p:cNvCxnSpPr/>
                <p:nvPr/>
              </p:nvCxnSpPr>
              <p:spPr>
                <a:xfrm rot="16200000">
                  <a:off x="292244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10" name="직선 화살표 연결선 401"/>
                <p:cNvCxnSpPr/>
                <p:nvPr/>
              </p:nvCxnSpPr>
              <p:spPr>
                <a:xfrm rot="16200000">
                  <a:off x="256682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11" name="직사각형 402"/>
                <p:cNvSpPr/>
                <p:nvPr/>
              </p:nvSpPr>
              <p:spPr>
                <a:xfrm rot="16200000">
                  <a:off x="323642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12" name="직사각형 403"/>
                <p:cNvSpPr/>
                <p:nvPr/>
              </p:nvSpPr>
              <p:spPr>
                <a:xfrm rot="16200000">
                  <a:off x="323642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13" name="직선 화살표 연결선 404"/>
                <p:cNvCxnSpPr/>
                <p:nvPr/>
              </p:nvCxnSpPr>
              <p:spPr>
                <a:xfrm rot="16200000">
                  <a:off x="332883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14" name="직선 화살표 연결선 405"/>
                <p:cNvCxnSpPr/>
                <p:nvPr/>
              </p:nvCxnSpPr>
              <p:spPr>
                <a:xfrm rot="16200000">
                  <a:off x="297321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15" name="직사각형 406"/>
                <p:cNvSpPr/>
                <p:nvPr/>
              </p:nvSpPr>
              <p:spPr>
                <a:xfrm rot="16200000">
                  <a:off x="3778651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16" name="직사각형 407"/>
                <p:cNvSpPr/>
                <p:nvPr/>
              </p:nvSpPr>
              <p:spPr>
                <a:xfrm rot="16200000">
                  <a:off x="3778651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17" name="직선 화살표 연결선 408"/>
                <p:cNvCxnSpPr/>
                <p:nvPr/>
              </p:nvCxnSpPr>
              <p:spPr>
                <a:xfrm rot="16200000">
                  <a:off x="3871066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18" name="직선 화살표 연결선 409"/>
                <p:cNvCxnSpPr/>
                <p:nvPr/>
              </p:nvCxnSpPr>
              <p:spPr>
                <a:xfrm rot="16200000">
                  <a:off x="3515443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19" name="직사각형 410"/>
                <p:cNvSpPr/>
                <p:nvPr/>
              </p:nvSpPr>
              <p:spPr>
                <a:xfrm rot="16200000">
                  <a:off x="4185040" y="5094855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20" name="직사각형 411"/>
                <p:cNvSpPr/>
                <p:nvPr/>
              </p:nvSpPr>
              <p:spPr>
                <a:xfrm rot="16200000">
                  <a:off x="4185040" y="5583241"/>
                  <a:ext cx="306000" cy="307207"/>
                </a:xfrm>
                <a:prstGeom prst="rect">
                  <a:avLst/>
                </a:prstGeom>
                <a:gradFill rotWithShape="1">
                  <a:gsLst>
                    <a:gs pos="0">
                      <a:srgbClr val="B2912F">
                        <a:tint val="50000"/>
                        <a:satMod val="300000"/>
                      </a:srgbClr>
                    </a:gs>
                    <a:gs pos="35000">
                      <a:srgbClr val="B2912F">
                        <a:tint val="37000"/>
                        <a:satMod val="300000"/>
                      </a:srgbClr>
                    </a:gs>
                    <a:gs pos="100000">
                      <a:srgbClr val="B2912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B2912F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21" name="직선 화살표 연결선 412"/>
                <p:cNvCxnSpPr/>
                <p:nvPr/>
              </p:nvCxnSpPr>
              <p:spPr>
                <a:xfrm rot="16200000">
                  <a:off x="4277455" y="4972079"/>
                  <a:ext cx="2283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22" name="직선 화살표 연결선 413"/>
                <p:cNvCxnSpPr/>
                <p:nvPr/>
              </p:nvCxnSpPr>
              <p:spPr>
                <a:xfrm rot="16200000">
                  <a:off x="3921832" y="5215524"/>
                  <a:ext cx="723574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</p:grpSp>
        <p:sp>
          <p:nvSpPr>
            <p:cNvPr id="303" name="TextBox 302"/>
            <p:cNvSpPr txBox="1"/>
            <p:nvPr/>
          </p:nvSpPr>
          <p:spPr>
            <a:xfrm>
              <a:off x="2958287" y="1696177"/>
              <a:ext cx="94448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(with FDP)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9" name="그룹 7"/>
          <p:cNvGrpSpPr/>
          <p:nvPr/>
        </p:nvGrpSpPr>
        <p:grpSpPr>
          <a:xfrm>
            <a:off x="447184" y="1140133"/>
            <a:ext cx="1660085" cy="4536504"/>
            <a:chOff x="447184" y="1340768"/>
            <a:chExt cx="1660085" cy="4536504"/>
          </a:xfrm>
        </p:grpSpPr>
        <p:grpSp>
          <p:nvGrpSpPr>
            <p:cNvPr id="350" name="그룹 311"/>
            <p:cNvGrpSpPr/>
            <p:nvPr/>
          </p:nvGrpSpPr>
          <p:grpSpPr>
            <a:xfrm>
              <a:off x="447184" y="2132856"/>
              <a:ext cx="1660085" cy="3744416"/>
              <a:chOff x="703456" y="2214993"/>
              <a:chExt cx="1660085" cy="3744416"/>
            </a:xfrm>
          </p:grpSpPr>
          <p:grpSp>
            <p:nvGrpSpPr>
              <p:cNvPr id="353" name="그룹 29"/>
              <p:cNvGrpSpPr/>
              <p:nvPr/>
            </p:nvGrpSpPr>
            <p:grpSpPr>
              <a:xfrm rot="16200000">
                <a:off x="703456" y="3257196"/>
                <a:ext cx="1660086" cy="1660009"/>
                <a:chOff x="2733860" y="2420935"/>
                <a:chExt cx="2016223" cy="2016130"/>
              </a:xfrm>
            </p:grpSpPr>
            <p:sp>
              <p:nvSpPr>
                <p:cNvPr id="422" name="직사각형 3"/>
                <p:cNvSpPr/>
                <p:nvPr/>
              </p:nvSpPr>
              <p:spPr>
                <a:xfrm rot="5400000">
                  <a:off x="2733907" y="2420888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23" name="직사각형 11"/>
                <p:cNvSpPr/>
                <p:nvPr/>
              </p:nvSpPr>
              <p:spPr>
                <a:xfrm rot="5400000">
                  <a:off x="3886035" y="2420887"/>
                  <a:ext cx="864000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24" name="직사각형 12"/>
                <p:cNvSpPr/>
                <p:nvPr/>
              </p:nvSpPr>
              <p:spPr>
                <a:xfrm rot="5400000">
                  <a:off x="3886035" y="3573017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25" name="직사각형 13"/>
                <p:cNvSpPr/>
                <p:nvPr/>
              </p:nvSpPr>
              <p:spPr>
                <a:xfrm rot="5400000">
                  <a:off x="2733907" y="3573017"/>
                  <a:ext cx="864001" cy="864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5DA5DA">
                        <a:tint val="50000"/>
                        <a:satMod val="300000"/>
                      </a:srgbClr>
                    </a:gs>
                    <a:gs pos="35000">
                      <a:srgbClr val="5DA5DA">
                        <a:tint val="37000"/>
                        <a:satMod val="300000"/>
                      </a:srgbClr>
                    </a:gs>
                    <a:gs pos="100000">
                      <a:srgbClr val="5DA5D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8 </a:t>
                  </a:r>
                  <a:r>
                    <a:rPr kumimoji="0" lang="en-US" altLang="ko-KR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OoO</a:t>
                  </a:r>
                  <a:endParaRPr kumimoji="0" lang="en-US" alt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나눔고딕"/>
                      <a:cs typeface="+mn-cs"/>
                    </a:rPr>
                    <a:t>4GHz</a:t>
                  </a: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426" name="직선 화살표 연결선 19"/>
                <p:cNvCxnSpPr>
                  <a:stCxn id="422" idx="3"/>
                  <a:endCxn id="425" idx="1"/>
                </p:cNvCxnSpPr>
                <p:nvPr/>
              </p:nvCxnSpPr>
              <p:spPr>
                <a:xfrm rot="5400000">
                  <a:off x="3021843" y="3429000"/>
                  <a:ext cx="288128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27" name="직선 화살표 연결선 21"/>
                <p:cNvCxnSpPr>
                  <a:stCxn id="425" idx="0"/>
                  <a:endCxn id="424" idx="2"/>
                </p:cNvCxnSpPr>
                <p:nvPr/>
              </p:nvCxnSpPr>
              <p:spPr>
                <a:xfrm rot="5400000" flipV="1">
                  <a:off x="3741971" y="3861048"/>
                  <a:ext cx="0" cy="28803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28" name="직선 화살표 연결선 23"/>
                <p:cNvCxnSpPr>
                  <a:stCxn id="423" idx="3"/>
                  <a:endCxn id="424" idx="1"/>
                </p:cNvCxnSpPr>
                <p:nvPr/>
              </p:nvCxnSpPr>
              <p:spPr>
                <a:xfrm rot="5400000">
                  <a:off x="4173970" y="3428999"/>
                  <a:ext cx="288129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29" name="직선 화살표 연결선 25"/>
                <p:cNvCxnSpPr>
                  <a:stCxn id="422" idx="0"/>
                  <a:endCxn id="423" idx="2"/>
                </p:cNvCxnSpPr>
                <p:nvPr/>
              </p:nvCxnSpPr>
              <p:spPr>
                <a:xfrm rot="5400000" flipH="1" flipV="1">
                  <a:off x="3741970" y="2708920"/>
                  <a:ext cx="1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30" name="직선 화살표 연결선 27"/>
                <p:cNvCxnSpPr/>
                <p:nvPr/>
              </p:nvCxnSpPr>
              <p:spPr>
                <a:xfrm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31" name="직선 화살표 연결선 28"/>
                <p:cNvCxnSpPr/>
                <p:nvPr/>
              </p:nvCxnSpPr>
              <p:spPr>
                <a:xfrm flipH="1">
                  <a:off x="3597907" y="3284984"/>
                  <a:ext cx="288032" cy="28803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5DA5DA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354" name="그룹 56"/>
              <p:cNvGrpSpPr/>
              <p:nvPr/>
            </p:nvGrpSpPr>
            <p:grpSpPr>
              <a:xfrm rot="16200000">
                <a:off x="538087" y="5082574"/>
                <a:ext cx="1042204" cy="711465"/>
                <a:chOff x="2154084" y="2420888"/>
                <a:chExt cx="1265788" cy="864096"/>
              </a:xfrm>
            </p:grpSpPr>
            <p:sp>
              <p:nvSpPr>
                <p:cNvPr id="406" name="직사각형 31"/>
                <p:cNvSpPr/>
                <p:nvPr/>
              </p:nvSpPr>
              <p:spPr>
                <a:xfrm>
                  <a:off x="291581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07" name="직사각형 32"/>
                <p:cNvSpPr/>
                <p:nvPr/>
              </p:nvSpPr>
              <p:spPr>
                <a:xfrm>
                  <a:off x="291581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408" name="직선 화살표 연결선 34"/>
                <p:cNvCxnSpPr>
                  <a:stCxn id="406" idx="3"/>
                </p:cNvCxnSpPr>
                <p:nvPr/>
              </p:nvCxnSpPr>
              <p:spPr>
                <a:xfrm>
                  <a:off x="3059832" y="2607444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09" name="직선 화살표 연결선 35"/>
                <p:cNvCxnSpPr/>
                <p:nvPr/>
              </p:nvCxnSpPr>
              <p:spPr>
                <a:xfrm>
                  <a:off x="3059832" y="3098428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410" name="직사각형 38"/>
                <p:cNvSpPr/>
                <p:nvPr/>
              </p:nvSpPr>
              <p:spPr>
                <a:xfrm>
                  <a:off x="266190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11" name="직사각형 39"/>
                <p:cNvSpPr/>
                <p:nvPr/>
              </p:nvSpPr>
              <p:spPr>
                <a:xfrm>
                  <a:off x="266190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12" name="직사각형 40"/>
                <p:cNvSpPr/>
                <p:nvPr/>
              </p:nvSpPr>
              <p:spPr>
                <a:xfrm>
                  <a:off x="2407995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13" name="직사각형 41"/>
                <p:cNvSpPr/>
                <p:nvPr/>
              </p:nvSpPr>
              <p:spPr>
                <a:xfrm>
                  <a:off x="2407995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14" name="직사각형 42"/>
                <p:cNvSpPr/>
                <p:nvPr/>
              </p:nvSpPr>
              <p:spPr>
                <a:xfrm>
                  <a:off x="2154084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415" name="직사각형 43"/>
                <p:cNvSpPr/>
                <p:nvPr/>
              </p:nvSpPr>
              <p:spPr>
                <a:xfrm>
                  <a:off x="2154084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416" name="직선 연결선 45"/>
                <p:cNvCxnSpPr>
                  <a:stCxn id="414" idx="3"/>
                  <a:endCxn id="412" idx="1"/>
                </p:cNvCxnSpPr>
                <p:nvPr/>
              </p:nvCxnSpPr>
              <p:spPr>
                <a:xfrm>
                  <a:off x="2298100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7" name="직선 연결선 47"/>
                <p:cNvCxnSpPr>
                  <a:stCxn id="412" idx="3"/>
                  <a:endCxn id="410" idx="1"/>
                </p:cNvCxnSpPr>
                <p:nvPr/>
              </p:nvCxnSpPr>
              <p:spPr>
                <a:xfrm>
                  <a:off x="2552011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8" name="직선 연결선 49"/>
                <p:cNvCxnSpPr>
                  <a:stCxn id="410" idx="3"/>
                  <a:endCxn id="406" idx="1"/>
                </p:cNvCxnSpPr>
                <p:nvPr/>
              </p:nvCxnSpPr>
              <p:spPr>
                <a:xfrm>
                  <a:off x="2805922" y="2607444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9" name="직선 연결선 51"/>
                <p:cNvCxnSpPr>
                  <a:stCxn id="415" idx="3"/>
                  <a:endCxn id="413" idx="1"/>
                </p:cNvCxnSpPr>
                <p:nvPr/>
              </p:nvCxnSpPr>
              <p:spPr>
                <a:xfrm>
                  <a:off x="2298100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0" name="직선 연결선 53"/>
                <p:cNvCxnSpPr>
                  <a:stCxn id="413" idx="3"/>
                  <a:endCxn id="411" idx="1"/>
                </p:cNvCxnSpPr>
                <p:nvPr/>
              </p:nvCxnSpPr>
              <p:spPr>
                <a:xfrm>
                  <a:off x="2552011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1" name="직선 연결선 55"/>
                <p:cNvCxnSpPr>
                  <a:stCxn id="411" idx="3"/>
                  <a:endCxn id="407" idx="1"/>
                </p:cNvCxnSpPr>
                <p:nvPr/>
              </p:nvCxnSpPr>
              <p:spPr>
                <a:xfrm>
                  <a:off x="2805922" y="3098428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55" name="그룹 57"/>
              <p:cNvGrpSpPr/>
              <p:nvPr/>
            </p:nvGrpSpPr>
            <p:grpSpPr>
              <a:xfrm rot="16200000">
                <a:off x="1486707" y="5082574"/>
                <a:ext cx="1042204" cy="711465"/>
                <a:chOff x="2154084" y="2420888"/>
                <a:chExt cx="1265788" cy="864096"/>
              </a:xfrm>
            </p:grpSpPr>
            <p:sp>
              <p:nvSpPr>
                <p:cNvPr id="390" name="직사각형 58"/>
                <p:cNvSpPr/>
                <p:nvPr/>
              </p:nvSpPr>
              <p:spPr>
                <a:xfrm>
                  <a:off x="291581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1" name="직사각형 59"/>
                <p:cNvSpPr/>
                <p:nvPr/>
              </p:nvSpPr>
              <p:spPr>
                <a:xfrm>
                  <a:off x="291581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92" name="직선 화살표 연결선 60"/>
                <p:cNvCxnSpPr>
                  <a:stCxn id="390" idx="3"/>
                </p:cNvCxnSpPr>
                <p:nvPr/>
              </p:nvCxnSpPr>
              <p:spPr>
                <a:xfrm>
                  <a:off x="3059832" y="2607444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93" name="직선 화살표 연결선 61"/>
                <p:cNvCxnSpPr/>
                <p:nvPr/>
              </p:nvCxnSpPr>
              <p:spPr>
                <a:xfrm>
                  <a:off x="3059832" y="3098428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94" name="직사각형 62"/>
                <p:cNvSpPr/>
                <p:nvPr/>
              </p:nvSpPr>
              <p:spPr>
                <a:xfrm>
                  <a:off x="266190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5" name="직사각형 63"/>
                <p:cNvSpPr/>
                <p:nvPr/>
              </p:nvSpPr>
              <p:spPr>
                <a:xfrm>
                  <a:off x="266190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6" name="직사각형 64"/>
                <p:cNvSpPr/>
                <p:nvPr/>
              </p:nvSpPr>
              <p:spPr>
                <a:xfrm>
                  <a:off x="2407995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7" name="직사각형 65"/>
                <p:cNvSpPr/>
                <p:nvPr/>
              </p:nvSpPr>
              <p:spPr>
                <a:xfrm>
                  <a:off x="2407995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8" name="직사각형 66"/>
                <p:cNvSpPr/>
                <p:nvPr/>
              </p:nvSpPr>
              <p:spPr>
                <a:xfrm>
                  <a:off x="2154084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99" name="직사각형 67"/>
                <p:cNvSpPr/>
                <p:nvPr/>
              </p:nvSpPr>
              <p:spPr>
                <a:xfrm>
                  <a:off x="2154084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400" name="직선 연결선 68"/>
                <p:cNvCxnSpPr>
                  <a:stCxn id="398" idx="3"/>
                  <a:endCxn id="396" idx="1"/>
                </p:cNvCxnSpPr>
                <p:nvPr/>
              </p:nvCxnSpPr>
              <p:spPr>
                <a:xfrm>
                  <a:off x="2298100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1" name="직선 연결선 69"/>
                <p:cNvCxnSpPr>
                  <a:stCxn id="396" idx="3"/>
                  <a:endCxn id="394" idx="1"/>
                </p:cNvCxnSpPr>
                <p:nvPr/>
              </p:nvCxnSpPr>
              <p:spPr>
                <a:xfrm>
                  <a:off x="2552011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2" name="직선 연결선 70"/>
                <p:cNvCxnSpPr>
                  <a:stCxn id="394" idx="3"/>
                  <a:endCxn id="390" idx="1"/>
                </p:cNvCxnSpPr>
                <p:nvPr/>
              </p:nvCxnSpPr>
              <p:spPr>
                <a:xfrm>
                  <a:off x="2805922" y="2607444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3" name="직선 연결선 71"/>
                <p:cNvCxnSpPr>
                  <a:stCxn id="399" idx="3"/>
                  <a:endCxn id="397" idx="1"/>
                </p:cNvCxnSpPr>
                <p:nvPr/>
              </p:nvCxnSpPr>
              <p:spPr>
                <a:xfrm>
                  <a:off x="2298100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4" name="직선 연결선 72"/>
                <p:cNvCxnSpPr>
                  <a:stCxn id="397" idx="3"/>
                  <a:endCxn id="395" idx="1"/>
                </p:cNvCxnSpPr>
                <p:nvPr/>
              </p:nvCxnSpPr>
              <p:spPr>
                <a:xfrm>
                  <a:off x="2552011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5" name="직선 연결선 73"/>
                <p:cNvCxnSpPr>
                  <a:stCxn id="395" idx="3"/>
                  <a:endCxn id="391" idx="1"/>
                </p:cNvCxnSpPr>
                <p:nvPr/>
              </p:nvCxnSpPr>
              <p:spPr>
                <a:xfrm>
                  <a:off x="2805922" y="3098428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56" name="그룹 74"/>
              <p:cNvGrpSpPr/>
              <p:nvPr/>
            </p:nvGrpSpPr>
            <p:grpSpPr>
              <a:xfrm rot="16200000" flipH="1">
                <a:off x="1486707" y="2380362"/>
                <a:ext cx="1042204" cy="711465"/>
                <a:chOff x="2154084" y="2420888"/>
                <a:chExt cx="1265788" cy="864096"/>
              </a:xfrm>
            </p:grpSpPr>
            <p:sp>
              <p:nvSpPr>
                <p:cNvPr id="374" name="직사각형 75"/>
                <p:cNvSpPr/>
                <p:nvPr/>
              </p:nvSpPr>
              <p:spPr>
                <a:xfrm>
                  <a:off x="291581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75" name="직사각형 76"/>
                <p:cNvSpPr/>
                <p:nvPr/>
              </p:nvSpPr>
              <p:spPr>
                <a:xfrm>
                  <a:off x="291581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76" name="직선 화살표 연결선 77"/>
                <p:cNvCxnSpPr>
                  <a:stCxn id="374" idx="3"/>
                </p:cNvCxnSpPr>
                <p:nvPr/>
              </p:nvCxnSpPr>
              <p:spPr>
                <a:xfrm>
                  <a:off x="3059832" y="2607444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77" name="직선 화살표 연결선 78"/>
                <p:cNvCxnSpPr/>
                <p:nvPr/>
              </p:nvCxnSpPr>
              <p:spPr>
                <a:xfrm>
                  <a:off x="3059832" y="3098428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78" name="직사각형 79"/>
                <p:cNvSpPr/>
                <p:nvPr/>
              </p:nvSpPr>
              <p:spPr>
                <a:xfrm>
                  <a:off x="266190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79" name="직사각형 80"/>
                <p:cNvSpPr/>
                <p:nvPr/>
              </p:nvSpPr>
              <p:spPr>
                <a:xfrm>
                  <a:off x="266190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80" name="직사각형 81"/>
                <p:cNvSpPr/>
                <p:nvPr/>
              </p:nvSpPr>
              <p:spPr>
                <a:xfrm>
                  <a:off x="2407995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81" name="직사각형 82"/>
                <p:cNvSpPr/>
                <p:nvPr/>
              </p:nvSpPr>
              <p:spPr>
                <a:xfrm>
                  <a:off x="2407995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82" name="직사각형 83"/>
                <p:cNvSpPr/>
                <p:nvPr/>
              </p:nvSpPr>
              <p:spPr>
                <a:xfrm>
                  <a:off x="2154084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83" name="직사각형 84"/>
                <p:cNvSpPr/>
                <p:nvPr/>
              </p:nvSpPr>
              <p:spPr>
                <a:xfrm>
                  <a:off x="2154084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84" name="직선 연결선 85"/>
                <p:cNvCxnSpPr>
                  <a:stCxn id="382" idx="3"/>
                  <a:endCxn id="380" idx="1"/>
                </p:cNvCxnSpPr>
                <p:nvPr/>
              </p:nvCxnSpPr>
              <p:spPr>
                <a:xfrm>
                  <a:off x="2298100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5" name="직선 연결선 86"/>
                <p:cNvCxnSpPr>
                  <a:stCxn id="380" idx="3"/>
                  <a:endCxn id="378" idx="1"/>
                </p:cNvCxnSpPr>
                <p:nvPr/>
              </p:nvCxnSpPr>
              <p:spPr>
                <a:xfrm>
                  <a:off x="2552011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6" name="직선 연결선 87"/>
                <p:cNvCxnSpPr>
                  <a:stCxn id="378" idx="3"/>
                  <a:endCxn id="374" idx="1"/>
                </p:cNvCxnSpPr>
                <p:nvPr/>
              </p:nvCxnSpPr>
              <p:spPr>
                <a:xfrm>
                  <a:off x="2805922" y="2607444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7" name="직선 연결선 88"/>
                <p:cNvCxnSpPr>
                  <a:stCxn id="383" idx="3"/>
                  <a:endCxn id="381" idx="1"/>
                </p:cNvCxnSpPr>
                <p:nvPr/>
              </p:nvCxnSpPr>
              <p:spPr>
                <a:xfrm>
                  <a:off x="2298100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8" name="직선 연결선 89"/>
                <p:cNvCxnSpPr>
                  <a:stCxn id="381" idx="3"/>
                  <a:endCxn id="379" idx="1"/>
                </p:cNvCxnSpPr>
                <p:nvPr/>
              </p:nvCxnSpPr>
              <p:spPr>
                <a:xfrm>
                  <a:off x="2552011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9" name="직선 연결선 90"/>
                <p:cNvCxnSpPr>
                  <a:stCxn id="379" idx="3"/>
                  <a:endCxn id="375" idx="1"/>
                </p:cNvCxnSpPr>
                <p:nvPr/>
              </p:nvCxnSpPr>
              <p:spPr>
                <a:xfrm>
                  <a:off x="2805922" y="3098428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57" name="그룹 91"/>
              <p:cNvGrpSpPr/>
              <p:nvPr/>
            </p:nvGrpSpPr>
            <p:grpSpPr>
              <a:xfrm rot="16200000" flipH="1">
                <a:off x="538087" y="2380362"/>
                <a:ext cx="1042204" cy="711465"/>
                <a:chOff x="2154084" y="2420888"/>
                <a:chExt cx="1265788" cy="864096"/>
              </a:xfrm>
            </p:grpSpPr>
            <p:sp>
              <p:nvSpPr>
                <p:cNvPr id="358" name="직사각형 92"/>
                <p:cNvSpPr/>
                <p:nvPr/>
              </p:nvSpPr>
              <p:spPr>
                <a:xfrm>
                  <a:off x="291581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59" name="직사각형 93"/>
                <p:cNvSpPr/>
                <p:nvPr/>
              </p:nvSpPr>
              <p:spPr>
                <a:xfrm>
                  <a:off x="291581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60" name="직선 화살표 연결선 94"/>
                <p:cNvCxnSpPr>
                  <a:stCxn id="358" idx="3"/>
                </p:cNvCxnSpPr>
                <p:nvPr/>
              </p:nvCxnSpPr>
              <p:spPr>
                <a:xfrm>
                  <a:off x="3059832" y="2607444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cxnSp>
              <p:nvCxnSpPr>
                <p:cNvPr id="361" name="직선 화살표 연결선 95"/>
                <p:cNvCxnSpPr/>
                <p:nvPr/>
              </p:nvCxnSpPr>
              <p:spPr>
                <a:xfrm>
                  <a:off x="3059832" y="3098428"/>
                  <a:ext cx="360040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  <a:headEnd type="triangle"/>
                  <a:tailEnd type="triangle"/>
                </a:ln>
                <a:effectLst/>
              </p:spPr>
            </p:cxnSp>
            <p:sp>
              <p:nvSpPr>
                <p:cNvPr id="362" name="직사각형 96"/>
                <p:cNvSpPr/>
                <p:nvPr/>
              </p:nvSpPr>
              <p:spPr>
                <a:xfrm>
                  <a:off x="2661906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63" name="직사각형 97"/>
                <p:cNvSpPr/>
                <p:nvPr/>
              </p:nvSpPr>
              <p:spPr>
                <a:xfrm>
                  <a:off x="2661906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64" name="직사각형 98"/>
                <p:cNvSpPr/>
                <p:nvPr/>
              </p:nvSpPr>
              <p:spPr>
                <a:xfrm>
                  <a:off x="2407995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65" name="직사각형 99"/>
                <p:cNvSpPr/>
                <p:nvPr/>
              </p:nvSpPr>
              <p:spPr>
                <a:xfrm>
                  <a:off x="2407995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66" name="직사각형 100"/>
                <p:cNvSpPr/>
                <p:nvPr/>
              </p:nvSpPr>
              <p:spPr>
                <a:xfrm>
                  <a:off x="2154084" y="2420888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sp>
              <p:nvSpPr>
                <p:cNvPr id="367" name="직사각형 101"/>
                <p:cNvSpPr/>
                <p:nvPr/>
              </p:nvSpPr>
              <p:spPr>
                <a:xfrm>
                  <a:off x="2154084" y="2911872"/>
                  <a:ext cx="144016" cy="373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60BD68">
                        <a:tint val="50000"/>
                        <a:satMod val="300000"/>
                      </a:srgbClr>
                    </a:gs>
                    <a:gs pos="35000">
                      <a:srgbClr val="60BD68">
                        <a:tint val="37000"/>
                        <a:satMod val="300000"/>
                      </a:srgbClr>
                    </a:gs>
                    <a:gs pos="100000">
                      <a:srgbClr val="60BD68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나눔고딕"/>
                    <a:cs typeface="+mn-cs"/>
                  </a:endParaRPr>
                </a:p>
              </p:txBody>
            </p:sp>
            <p:cxnSp>
              <p:nvCxnSpPr>
                <p:cNvPr id="368" name="직선 연결선 102"/>
                <p:cNvCxnSpPr>
                  <a:stCxn id="366" idx="3"/>
                  <a:endCxn id="364" idx="1"/>
                </p:cNvCxnSpPr>
                <p:nvPr/>
              </p:nvCxnSpPr>
              <p:spPr>
                <a:xfrm>
                  <a:off x="2298100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9" name="직선 연결선 103"/>
                <p:cNvCxnSpPr>
                  <a:stCxn id="364" idx="3"/>
                  <a:endCxn id="362" idx="1"/>
                </p:cNvCxnSpPr>
                <p:nvPr/>
              </p:nvCxnSpPr>
              <p:spPr>
                <a:xfrm>
                  <a:off x="2552011" y="2607444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0" name="직선 연결선 104"/>
                <p:cNvCxnSpPr>
                  <a:stCxn id="362" idx="3"/>
                  <a:endCxn id="358" idx="1"/>
                </p:cNvCxnSpPr>
                <p:nvPr/>
              </p:nvCxnSpPr>
              <p:spPr>
                <a:xfrm>
                  <a:off x="2805922" y="2607444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1" name="직선 연결선 105"/>
                <p:cNvCxnSpPr>
                  <a:stCxn id="367" idx="3"/>
                  <a:endCxn id="365" idx="1"/>
                </p:cNvCxnSpPr>
                <p:nvPr/>
              </p:nvCxnSpPr>
              <p:spPr>
                <a:xfrm>
                  <a:off x="2298100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2" name="직선 연결선 106"/>
                <p:cNvCxnSpPr>
                  <a:stCxn id="365" idx="3"/>
                  <a:endCxn id="363" idx="1"/>
                </p:cNvCxnSpPr>
                <p:nvPr/>
              </p:nvCxnSpPr>
              <p:spPr>
                <a:xfrm>
                  <a:off x="2552011" y="3098428"/>
                  <a:ext cx="1098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3" name="직선 연결선 107"/>
                <p:cNvCxnSpPr>
                  <a:stCxn id="363" idx="3"/>
                  <a:endCxn id="359" idx="1"/>
                </p:cNvCxnSpPr>
                <p:nvPr/>
              </p:nvCxnSpPr>
              <p:spPr>
                <a:xfrm>
                  <a:off x="2805922" y="3098428"/>
                  <a:ext cx="10989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60BD68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51" name="TextBox 350"/>
            <p:cNvSpPr txBox="1"/>
            <p:nvPr/>
          </p:nvSpPr>
          <p:spPr>
            <a:xfrm>
              <a:off x="502815" y="1340768"/>
              <a:ext cx="154882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DDR3-OoO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04982" y="1696177"/>
              <a:ext cx="94448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(with FDP)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2" name="그룹 10"/>
          <p:cNvGrpSpPr/>
          <p:nvPr/>
        </p:nvGrpSpPr>
        <p:grpSpPr>
          <a:xfrm>
            <a:off x="6646243" y="1140133"/>
            <a:ext cx="2312493" cy="3923809"/>
            <a:chOff x="6646243" y="1340768"/>
            <a:chExt cx="2312493" cy="3923809"/>
          </a:xfrm>
        </p:grpSpPr>
        <p:sp>
          <p:nvSpPr>
            <p:cNvPr id="433" name="TextBox 432"/>
            <p:cNvSpPr txBox="1"/>
            <p:nvPr/>
          </p:nvSpPr>
          <p:spPr>
            <a:xfrm>
              <a:off x="7133877" y="1340768"/>
              <a:ext cx="133722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Tesseract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34" name="그룹 629"/>
            <p:cNvGrpSpPr/>
            <p:nvPr/>
          </p:nvGrpSpPr>
          <p:grpSpPr>
            <a:xfrm>
              <a:off x="6908164" y="3500504"/>
              <a:ext cx="1788652" cy="1764073"/>
              <a:chOff x="7081194" y="3140968"/>
              <a:chExt cx="1788652" cy="1764073"/>
            </a:xfrm>
          </p:grpSpPr>
          <p:sp>
            <p:nvSpPr>
              <p:cNvPr id="439" name="직사각형 531"/>
              <p:cNvSpPr/>
              <p:nvPr/>
            </p:nvSpPr>
            <p:spPr>
              <a:xfrm rot="16200000">
                <a:off x="7081798" y="459843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0" name="직사각형 532"/>
              <p:cNvSpPr/>
              <p:nvPr/>
            </p:nvSpPr>
            <p:spPr>
              <a:xfrm rot="16200000">
                <a:off x="7573900" y="459843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1" name="직사각형 539"/>
              <p:cNvSpPr/>
              <p:nvPr/>
            </p:nvSpPr>
            <p:spPr>
              <a:xfrm rot="16200000">
                <a:off x="7081799" y="411175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2" name="직사각형 540"/>
              <p:cNvSpPr/>
              <p:nvPr/>
            </p:nvSpPr>
            <p:spPr>
              <a:xfrm rot="16200000">
                <a:off x="7573901" y="411175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3" name="직사각형 541"/>
              <p:cNvSpPr/>
              <p:nvPr/>
            </p:nvSpPr>
            <p:spPr>
              <a:xfrm rot="16200000">
                <a:off x="8071139" y="459843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4" name="직사각형 542"/>
              <p:cNvSpPr/>
              <p:nvPr/>
            </p:nvSpPr>
            <p:spPr>
              <a:xfrm rot="16200000">
                <a:off x="8563241" y="4598437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5" name="직사각형 543"/>
              <p:cNvSpPr/>
              <p:nvPr/>
            </p:nvSpPr>
            <p:spPr>
              <a:xfrm rot="16200000">
                <a:off x="8071140" y="411175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6" name="직사각형 544"/>
              <p:cNvSpPr/>
              <p:nvPr/>
            </p:nvSpPr>
            <p:spPr>
              <a:xfrm rot="16200000">
                <a:off x="8563242" y="4111757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7" name="직사각형 547"/>
              <p:cNvSpPr/>
              <p:nvPr/>
            </p:nvSpPr>
            <p:spPr>
              <a:xfrm rot="16200000">
                <a:off x="7081799" y="3627044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8" name="직사각형 548"/>
              <p:cNvSpPr/>
              <p:nvPr/>
            </p:nvSpPr>
            <p:spPr>
              <a:xfrm rot="16200000">
                <a:off x="7573901" y="362704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49" name="직사각형 549"/>
              <p:cNvSpPr/>
              <p:nvPr/>
            </p:nvSpPr>
            <p:spPr>
              <a:xfrm rot="16200000">
                <a:off x="7081800" y="3140364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50" name="직사각형 550"/>
              <p:cNvSpPr/>
              <p:nvPr/>
            </p:nvSpPr>
            <p:spPr>
              <a:xfrm rot="16200000">
                <a:off x="7573902" y="314036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51" name="직사각형 551"/>
              <p:cNvSpPr/>
              <p:nvPr/>
            </p:nvSpPr>
            <p:spPr>
              <a:xfrm rot="16200000">
                <a:off x="8071140" y="362704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52" name="직사각형 552"/>
              <p:cNvSpPr/>
              <p:nvPr/>
            </p:nvSpPr>
            <p:spPr>
              <a:xfrm rot="16200000">
                <a:off x="8563242" y="362704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53" name="직사각형 553"/>
              <p:cNvSpPr/>
              <p:nvPr/>
            </p:nvSpPr>
            <p:spPr>
              <a:xfrm rot="16200000">
                <a:off x="8071141" y="3140365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sp>
            <p:nvSpPr>
              <p:cNvPr id="454" name="직사각형 554"/>
              <p:cNvSpPr/>
              <p:nvPr/>
            </p:nvSpPr>
            <p:spPr>
              <a:xfrm rot="16200000">
                <a:off x="8563243" y="3140366"/>
                <a:ext cx="306000" cy="307207"/>
              </a:xfrm>
              <a:prstGeom prst="rect">
                <a:avLst/>
              </a:prstGeom>
              <a:gradFill rotWithShape="1">
                <a:gsLst>
                  <a:gs pos="0">
                    <a:srgbClr val="307D99">
                      <a:tint val="50000"/>
                      <a:satMod val="300000"/>
                    </a:srgbClr>
                  </a:gs>
                  <a:gs pos="35000">
                    <a:srgbClr val="307D99">
                      <a:tint val="37000"/>
                      <a:satMod val="300000"/>
                    </a:srgbClr>
                  </a:gs>
                  <a:gs pos="100000">
                    <a:srgbClr val="307D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  <p:cxnSp>
            <p:nvCxnSpPr>
              <p:cNvPr id="455" name="직선 화살표 연결선 558"/>
              <p:cNvCxnSpPr>
                <a:stCxn id="449" idx="1"/>
                <a:endCxn id="447" idx="3"/>
              </p:cNvCxnSpPr>
              <p:nvPr/>
            </p:nvCxnSpPr>
            <p:spPr>
              <a:xfrm flipH="1">
                <a:off x="7234800" y="3446968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56" name="직선 화살표 연결선 559"/>
              <p:cNvCxnSpPr>
                <a:stCxn id="447" idx="1"/>
                <a:endCxn id="441" idx="3"/>
              </p:cNvCxnSpPr>
              <p:nvPr/>
            </p:nvCxnSpPr>
            <p:spPr>
              <a:xfrm>
                <a:off x="7234800" y="3933648"/>
                <a:ext cx="0" cy="17871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57" name="직선 화살표 연결선 562"/>
              <p:cNvCxnSpPr>
                <a:stCxn id="441" idx="1"/>
                <a:endCxn id="439" idx="3"/>
              </p:cNvCxnSpPr>
              <p:nvPr/>
            </p:nvCxnSpPr>
            <p:spPr>
              <a:xfrm flipH="1">
                <a:off x="7234799" y="4418359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58" name="직선 화살표 연결선 565"/>
              <p:cNvCxnSpPr>
                <a:stCxn id="449" idx="2"/>
                <a:endCxn id="450" idx="0"/>
              </p:cNvCxnSpPr>
              <p:nvPr/>
            </p:nvCxnSpPr>
            <p:spPr>
              <a:xfrm>
                <a:off x="7388404" y="3293968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59" name="직선 화살표 연결선 568"/>
              <p:cNvCxnSpPr>
                <a:stCxn id="450" idx="2"/>
                <a:endCxn id="453" idx="0"/>
              </p:cNvCxnSpPr>
              <p:nvPr/>
            </p:nvCxnSpPr>
            <p:spPr>
              <a:xfrm>
                <a:off x="7880506" y="3293969"/>
                <a:ext cx="19003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0" name="직선 화살표 연결선 571"/>
              <p:cNvCxnSpPr>
                <a:stCxn id="450" idx="1"/>
                <a:endCxn id="448" idx="3"/>
              </p:cNvCxnSpPr>
              <p:nvPr/>
            </p:nvCxnSpPr>
            <p:spPr>
              <a:xfrm flipH="1">
                <a:off x="7726902" y="3446969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1" name="직선 화살표 연결선 574"/>
              <p:cNvCxnSpPr>
                <a:stCxn id="447" idx="2"/>
                <a:endCxn id="448" idx="0"/>
              </p:cNvCxnSpPr>
              <p:nvPr/>
            </p:nvCxnSpPr>
            <p:spPr>
              <a:xfrm>
                <a:off x="7388403" y="3780648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2" name="직선 화살표 연결선 577"/>
              <p:cNvCxnSpPr>
                <a:stCxn id="442" idx="0"/>
                <a:endCxn id="441" idx="2"/>
              </p:cNvCxnSpPr>
              <p:nvPr/>
            </p:nvCxnSpPr>
            <p:spPr>
              <a:xfrm flipH="1" flipV="1">
                <a:off x="7388403" y="4265359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3" name="직선 화살표 연결선 580"/>
              <p:cNvCxnSpPr>
                <a:stCxn id="439" idx="2"/>
                <a:endCxn id="440" idx="0"/>
              </p:cNvCxnSpPr>
              <p:nvPr/>
            </p:nvCxnSpPr>
            <p:spPr>
              <a:xfrm>
                <a:off x="7388402" y="4752039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4" name="직선 화살표 연결선 583"/>
              <p:cNvCxnSpPr>
                <a:stCxn id="442" idx="1"/>
                <a:endCxn id="440" idx="3"/>
              </p:cNvCxnSpPr>
              <p:nvPr/>
            </p:nvCxnSpPr>
            <p:spPr>
              <a:xfrm flipH="1">
                <a:off x="7726901" y="4418360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5" name="직선 화살표 연결선 586"/>
              <p:cNvCxnSpPr>
                <a:stCxn id="443" idx="0"/>
                <a:endCxn id="440" idx="2"/>
              </p:cNvCxnSpPr>
              <p:nvPr/>
            </p:nvCxnSpPr>
            <p:spPr>
              <a:xfrm flipH="1">
                <a:off x="7880504" y="4752040"/>
                <a:ext cx="19003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6" name="직선 화살표 연결선 589"/>
              <p:cNvCxnSpPr>
                <a:stCxn id="443" idx="2"/>
                <a:endCxn id="444" idx="0"/>
              </p:cNvCxnSpPr>
              <p:nvPr/>
            </p:nvCxnSpPr>
            <p:spPr>
              <a:xfrm>
                <a:off x="8377743" y="4752040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7" name="직선 화살표 연결선 592"/>
              <p:cNvCxnSpPr>
                <a:stCxn id="443" idx="3"/>
                <a:endCxn id="445" idx="1"/>
              </p:cNvCxnSpPr>
              <p:nvPr/>
            </p:nvCxnSpPr>
            <p:spPr>
              <a:xfrm flipV="1">
                <a:off x="8224140" y="4418360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8" name="직선 화살표 연결선 595"/>
              <p:cNvCxnSpPr>
                <a:stCxn id="444" idx="3"/>
                <a:endCxn id="446" idx="1"/>
              </p:cNvCxnSpPr>
              <p:nvPr/>
            </p:nvCxnSpPr>
            <p:spPr>
              <a:xfrm flipV="1">
                <a:off x="8716242" y="4418361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69" name="직선 화살표 연결선 598"/>
              <p:cNvCxnSpPr>
                <a:stCxn id="445" idx="2"/>
                <a:endCxn id="446" idx="0"/>
              </p:cNvCxnSpPr>
              <p:nvPr/>
            </p:nvCxnSpPr>
            <p:spPr>
              <a:xfrm>
                <a:off x="8377744" y="4265360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0" name="직선 화살표 연결선 601"/>
              <p:cNvCxnSpPr>
                <a:stCxn id="446" idx="3"/>
                <a:endCxn id="452" idx="1"/>
              </p:cNvCxnSpPr>
              <p:nvPr/>
            </p:nvCxnSpPr>
            <p:spPr>
              <a:xfrm flipV="1">
                <a:off x="8716243" y="3933650"/>
                <a:ext cx="0" cy="17871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1" name="직선 화살표 연결선 604"/>
              <p:cNvCxnSpPr>
                <a:stCxn id="452" idx="3"/>
                <a:endCxn id="454" idx="1"/>
              </p:cNvCxnSpPr>
              <p:nvPr/>
            </p:nvCxnSpPr>
            <p:spPr>
              <a:xfrm flipV="1">
                <a:off x="8716243" y="3446970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2" name="직선 화살표 연결선 607"/>
              <p:cNvCxnSpPr>
                <a:stCxn id="452" idx="0"/>
                <a:endCxn id="451" idx="2"/>
              </p:cNvCxnSpPr>
              <p:nvPr/>
            </p:nvCxnSpPr>
            <p:spPr>
              <a:xfrm flipH="1" flipV="1">
                <a:off x="8377744" y="3780649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3" name="직선 화살표 연결선 610"/>
              <p:cNvCxnSpPr>
                <a:stCxn id="454" idx="0"/>
                <a:endCxn id="453" idx="2"/>
              </p:cNvCxnSpPr>
              <p:nvPr/>
            </p:nvCxnSpPr>
            <p:spPr>
              <a:xfrm flipH="1" flipV="1">
                <a:off x="8377745" y="3293969"/>
                <a:ext cx="184895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4" name="직선 화살표 연결선 613"/>
              <p:cNvCxnSpPr>
                <a:stCxn id="453" idx="1"/>
                <a:endCxn id="451" idx="3"/>
              </p:cNvCxnSpPr>
              <p:nvPr/>
            </p:nvCxnSpPr>
            <p:spPr>
              <a:xfrm flipH="1">
                <a:off x="8224141" y="3446969"/>
                <a:ext cx="1" cy="18068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5" name="직선 화살표 연결선 616"/>
              <p:cNvCxnSpPr/>
              <p:nvPr/>
            </p:nvCxnSpPr>
            <p:spPr>
              <a:xfrm flipH="1">
                <a:off x="7885690" y="3936816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6" name="직선 화살표 연결선 620"/>
              <p:cNvCxnSpPr/>
              <p:nvPr/>
            </p:nvCxnSpPr>
            <p:spPr>
              <a:xfrm>
                <a:off x="7885690" y="3936816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7" name="직선 화살표 연결선 621"/>
              <p:cNvCxnSpPr/>
              <p:nvPr/>
            </p:nvCxnSpPr>
            <p:spPr>
              <a:xfrm flipH="1">
                <a:off x="7387565" y="3452218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8" name="직선 화살표 연결선 622"/>
              <p:cNvCxnSpPr/>
              <p:nvPr/>
            </p:nvCxnSpPr>
            <p:spPr>
              <a:xfrm>
                <a:off x="7387565" y="3452218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79" name="직선 화살표 연결선 623"/>
              <p:cNvCxnSpPr/>
              <p:nvPr/>
            </p:nvCxnSpPr>
            <p:spPr>
              <a:xfrm flipH="1">
                <a:off x="8382881" y="3452218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80" name="직선 화살표 연결선 624"/>
              <p:cNvCxnSpPr/>
              <p:nvPr/>
            </p:nvCxnSpPr>
            <p:spPr>
              <a:xfrm>
                <a:off x="8382881" y="3452218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81" name="직선 화살표 연결선 625"/>
              <p:cNvCxnSpPr/>
              <p:nvPr/>
            </p:nvCxnSpPr>
            <p:spPr>
              <a:xfrm flipH="1">
                <a:off x="8382881" y="4418354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82" name="직선 화살표 연결선 626"/>
              <p:cNvCxnSpPr/>
              <p:nvPr/>
            </p:nvCxnSpPr>
            <p:spPr>
              <a:xfrm>
                <a:off x="8382881" y="4418354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83" name="직선 화살표 연결선 627"/>
              <p:cNvCxnSpPr/>
              <p:nvPr/>
            </p:nvCxnSpPr>
            <p:spPr>
              <a:xfrm flipH="1">
                <a:off x="7390970" y="4422624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84" name="직선 화살표 연결선 628"/>
              <p:cNvCxnSpPr/>
              <p:nvPr/>
            </p:nvCxnSpPr>
            <p:spPr>
              <a:xfrm>
                <a:off x="7390970" y="4422624"/>
                <a:ext cx="184894" cy="17444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07D99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sp>
          <p:nvSpPr>
            <p:cNvPr id="435" name="직사각형 647"/>
            <p:cNvSpPr/>
            <p:nvPr/>
          </p:nvSpPr>
          <p:spPr>
            <a:xfrm>
              <a:off x="7861251" y="2276872"/>
              <a:ext cx="976346" cy="976344"/>
            </a:xfrm>
            <a:prstGeom prst="rect">
              <a:avLst/>
            </a:prstGeom>
            <a:gradFill rotWithShape="1">
              <a:gsLst>
                <a:gs pos="0">
                  <a:srgbClr val="307D99">
                    <a:tint val="50000"/>
                    <a:satMod val="300000"/>
                  </a:srgbClr>
                </a:gs>
                <a:gs pos="35000">
                  <a:srgbClr val="307D99">
                    <a:tint val="37000"/>
                    <a:satMod val="300000"/>
                  </a:srgbClr>
                </a:gs>
                <a:gs pos="100000">
                  <a:srgbClr val="307D9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rPr>
                <a:t>32 Tesseract Cores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나눔고딕"/>
                <a:cs typeface="+mn-cs"/>
              </a:endParaRPr>
            </a:p>
          </p:txBody>
        </p:sp>
        <p:cxnSp>
          <p:nvCxnSpPr>
            <p:cNvPr id="436" name="직선 연결선 649"/>
            <p:cNvCxnSpPr/>
            <p:nvPr/>
          </p:nvCxnSpPr>
          <p:spPr>
            <a:xfrm flipH="1" flipV="1">
              <a:off x="7861251" y="3253216"/>
              <a:ext cx="36254" cy="247287"/>
            </a:xfrm>
            <a:prstGeom prst="line">
              <a:avLst/>
            </a:prstGeom>
            <a:noFill/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437" name="직선 연결선 650"/>
            <p:cNvCxnSpPr/>
            <p:nvPr/>
          </p:nvCxnSpPr>
          <p:spPr>
            <a:xfrm flipV="1">
              <a:off x="8204713" y="3253216"/>
              <a:ext cx="632884" cy="249258"/>
            </a:xfrm>
            <a:prstGeom prst="line">
              <a:avLst/>
            </a:prstGeom>
            <a:noFill/>
            <a:ln w="9525" cap="flat" cmpd="sng" algn="ctr">
              <a:solidFill>
                <a:srgbClr val="307D99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sp>
          <p:nvSpPr>
            <p:cNvPr id="438" name="TextBox 437"/>
            <p:cNvSpPr txBox="1"/>
            <p:nvPr/>
          </p:nvSpPr>
          <p:spPr>
            <a:xfrm>
              <a:off x="6646243" y="1689644"/>
              <a:ext cx="2312493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(32-entry MQ, 4KB PF Buffer)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88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  <p:bldP spid="2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Workloads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Five graph processing algorithms</a:t>
            </a:r>
          </a:p>
          <a:p>
            <a:pPr lvl="1"/>
            <a:r>
              <a:rPr lang="en-US" altLang="ko-KR" dirty="0" smtClean="0"/>
              <a:t>Average teenage follower</a:t>
            </a:r>
          </a:p>
          <a:p>
            <a:pPr lvl="1"/>
            <a:r>
              <a:rPr lang="en-US" altLang="ko-KR" dirty="0" smtClean="0"/>
              <a:t>Conductance</a:t>
            </a:r>
          </a:p>
          <a:p>
            <a:pPr lvl="1"/>
            <a:r>
              <a:rPr lang="en-US" altLang="ko-KR" dirty="0" smtClean="0"/>
              <a:t>PageRank</a:t>
            </a:r>
          </a:p>
          <a:p>
            <a:pPr lvl="1"/>
            <a:r>
              <a:rPr lang="en-US" altLang="ko-KR" dirty="0" smtClean="0"/>
              <a:t>Single-source shortest path</a:t>
            </a:r>
          </a:p>
          <a:p>
            <a:pPr lvl="1"/>
            <a:r>
              <a:rPr lang="en-US" altLang="ko-KR" dirty="0" smtClean="0"/>
              <a:t>Vertex cover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0000FF"/>
                </a:solidFill>
              </a:rPr>
              <a:t>Three real-world large graphs</a:t>
            </a:r>
          </a:p>
          <a:p>
            <a:pPr lvl="1"/>
            <a:r>
              <a:rPr lang="en-US" altLang="ko-KR" dirty="0" smtClean="0"/>
              <a:t>ljournal-2008 (social network)</a:t>
            </a:r>
          </a:p>
          <a:p>
            <a:pPr lvl="1"/>
            <a:r>
              <a:rPr lang="en-US" altLang="ko-KR" dirty="0" smtClean="0"/>
              <a:t>enwiki-2003 (Wikipedia)</a:t>
            </a:r>
          </a:p>
          <a:p>
            <a:pPr lvl="1"/>
            <a:r>
              <a:rPr lang="en-US" altLang="ko-KR" dirty="0" smtClean="0"/>
              <a:t>indochina-0024 (web graph)</a:t>
            </a:r>
            <a:endParaRPr lang="en-US" altLang="ko-KR" dirty="0"/>
          </a:p>
          <a:p>
            <a:pPr lvl="1"/>
            <a:r>
              <a:rPr lang="en-US" altLang="ko-KR" dirty="0" smtClean="0"/>
              <a:t>4~7M vertices, 79~194M edges</a:t>
            </a:r>
          </a:p>
        </p:txBody>
      </p:sp>
    </p:spTree>
    <p:extLst>
      <p:ext uri="{BB962C8B-B14F-4D97-AF65-F5344CB8AC3E}">
        <p14:creationId xmlns:p14="http://schemas.microsoft.com/office/powerpoint/2010/main" val="176182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Tesseract</a:t>
            </a:r>
            <a:r>
              <a:rPr lang="en-US" dirty="0" smtClean="0"/>
              <a:t> Graph Processing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93724"/>
              </p:ext>
            </p:extLst>
          </p:nvPr>
        </p:nvGraphicFramePr>
        <p:xfrm>
          <a:off x="457200" y="13414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03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Tesseract</a:t>
            </a:r>
            <a:r>
              <a:rPr lang="en-US" dirty="0" smtClean="0"/>
              <a:t> Graph Processing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520300"/>
              </p:ext>
            </p:extLst>
          </p:nvPr>
        </p:nvGraphicFramePr>
        <p:xfrm>
          <a:off x="457200" y="13414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sp>
        <p:nvSpPr>
          <p:cNvPr id="10" name="직사각형 3"/>
          <p:cNvSpPr/>
          <p:nvPr/>
        </p:nvSpPr>
        <p:spPr>
          <a:xfrm>
            <a:off x="655565" y="1052736"/>
            <a:ext cx="7832870" cy="47525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나눔고딕"/>
              <a:cs typeface="+mn-cs"/>
            </a:endParaRPr>
          </a:p>
        </p:txBody>
      </p:sp>
      <p:graphicFrame>
        <p:nvGraphicFramePr>
          <p:cNvPr id="11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183635"/>
              </p:ext>
            </p:extLst>
          </p:nvPr>
        </p:nvGraphicFramePr>
        <p:xfrm>
          <a:off x="873703" y="1196752"/>
          <a:ext cx="739659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80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 of Bandwidth &amp; Programming Model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2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5361"/>
              </p:ext>
            </p:extLst>
          </p:nvPr>
        </p:nvGraphicFramePr>
        <p:xfrm>
          <a:off x="457200" y="1700808"/>
          <a:ext cx="8229600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그룹 16"/>
          <p:cNvGrpSpPr/>
          <p:nvPr/>
        </p:nvGrpSpPr>
        <p:grpSpPr>
          <a:xfrm>
            <a:off x="1619672" y="1331476"/>
            <a:ext cx="6799895" cy="369332"/>
            <a:chOff x="1403648" y="1121713"/>
            <a:chExt cx="6799895" cy="369332"/>
          </a:xfrm>
        </p:grpSpPr>
        <p:grpSp>
          <p:nvGrpSpPr>
            <p:cNvPr id="24" name="그룹 14"/>
            <p:cNvGrpSpPr/>
            <p:nvPr/>
          </p:nvGrpSpPr>
          <p:grpSpPr>
            <a:xfrm>
              <a:off x="1403648" y="1121713"/>
              <a:ext cx="3460399" cy="369332"/>
              <a:chOff x="1403648" y="1121713"/>
              <a:chExt cx="3460399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708458" y="1121713"/>
                <a:ext cx="3155589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44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HMC-MC Bandwidth (640GB/s)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직사각형 6"/>
              <p:cNvSpPr/>
              <p:nvPr/>
            </p:nvSpPr>
            <p:spPr>
              <a:xfrm>
                <a:off x="1403648" y="1218344"/>
                <a:ext cx="288032" cy="209626"/>
              </a:xfrm>
              <a:prstGeom prst="rect">
                <a:avLst/>
              </a:prstGeom>
              <a:solidFill>
                <a:srgbClr val="5DA5DA"/>
              </a:solidFill>
              <a:ln w="12700" cap="flat" cmpd="sng" algn="ctr">
                <a:solidFill>
                  <a:srgbClr val="5DA5DA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</p:grpSp>
        <p:grpSp>
          <p:nvGrpSpPr>
            <p:cNvPr id="25" name="그룹 13"/>
            <p:cNvGrpSpPr/>
            <p:nvPr/>
          </p:nvGrpSpPr>
          <p:grpSpPr>
            <a:xfrm>
              <a:off x="5004048" y="1121713"/>
              <a:ext cx="3199495" cy="369332"/>
              <a:chOff x="1403648" y="1501413"/>
              <a:chExt cx="3199495" cy="3693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08458" y="1501413"/>
                <a:ext cx="2894685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44000" rtlCol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Tesseract Bandwidth (8TB/s)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직사각형 15"/>
              <p:cNvSpPr/>
              <p:nvPr/>
            </p:nvSpPr>
            <p:spPr>
              <a:xfrm>
                <a:off x="1403648" y="1595849"/>
                <a:ext cx="288032" cy="209626"/>
              </a:xfrm>
              <a:prstGeom prst="rect">
                <a:avLst/>
              </a:prstGeom>
              <a:solidFill>
                <a:srgbClr val="60BD68"/>
              </a:solidFill>
              <a:ln w="12700" cap="flat" cmpd="sng" algn="ctr">
                <a:solidFill>
                  <a:srgbClr val="60BD68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나눔고딕"/>
                  <a:cs typeface="+mn-cs"/>
                </a:endParaRPr>
              </a:p>
            </p:txBody>
          </p:sp>
        </p:grpSp>
      </p:grpSp>
      <p:grpSp>
        <p:nvGrpSpPr>
          <p:cNvPr id="30" name="그룹 28"/>
          <p:cNvGrpSpPr/>
          <p:nvPr/>
        </p:nvGrpSpPr>
        <p:grpSpPr>
          <a:xfrm>
            <a:off x="1736523" y="4297918"/>
            <a:ext cx="1795242" cy="621215"/>
            <a:chOff x="1736523" y="4297918"/>
            <a:chExt cx="1795242" cy="621215"/>
          </a:xfrm>
        </p:grpSpPr>
        <p:cxnSp>
          <p:nvCxnSpPr>
            <p:cNvPr id="31" name="직선 화살표 연결선 4"/>
            <p:cNvCxnSpPr/>
            <p:nvPr/>
          </p:nvCxnSpPr>
          <p:spPr>
            <a:xfrm>
              <a:off x="2230039" y="4309533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직선 연결선 11"/>
            <p:cNvCxnSpPr/>
            <p:nvPr/>
          </p:nvCxnSpPr>
          <p:spPr>
            <a:xfrm flipH="1">
              <a:off x="1736523" y="4297918"/>
              <a:ext cx="1795242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2247362" y="4429667"/>
              <a:ext cx="12025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Bandwidth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그룹 27"/>
          <p:cNvGrpSpPr/>
          <p:nvPr/>
        </p:nvGrpSpPr>
        <p:grpSpPr>
          <a:xfrm>
            <a:off x="2236572" y="2180697"/>
            <a:ext cx="4900828" cy="2086503"/>
            <a:chOff x="2236572" y="2180697"/>
            <a:chExt cx="4900828" cy="2086503"/>
          </a:xfrm>
        </p:grpSpPr>
        <p:cxnSp>
          <p:nvCxnSpPr>
            <p:cNvPr id="35" name="직선 연결선 20"/>
            <p:cNvCxnSpPr/>
            <p:nvPr/>
          </p:nvCxnSpPr>
          <p:spPr>
            <a:xfrm flipH="1">
              <a:off x="3530600" y="2180697"/>
              <a:ext cx="36068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직선 화살표 연결선 21"/>
            <p:cNvCxnSpPr/>
            <p:nvPr/>
          </p:nvCxnSpPr>
          <p:spPr>
            <a:xfrm>
              <a:off x="4389778" y="2226733"/>
              <a:ext cx="0" cy="20404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7" name="TextBox 36"/>
            <p:cNvSpPr txBox="1"/>
            <p:nvPr/>
          </p:nvSpPr>
          <p:spPr>
            <a:xfrm>
              <a:off x="2236572" y="3062300"/>
              <a:ext cx="21110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Programming Model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29648" y="5877272"/>
            <a:ext cx="171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 Prefetching)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101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066800"/>
          </a:xfrm>
        </p:spPr>
        <p:txBody>
          <a:bodyPr/>
          <a:lstStyle/>
          <a:p>
            <a:r>
              <a:rPr lang="en-US" dirty="0" smtClean="0"/>
              <a:t>Memory Energy Consumption (Normalized)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내용 개체 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655086"/>
              </p:ext>
            </p:extLst>
          </p:nvPr>
        </p:nvGraphicFramePr>
        <p:xfrm>
          <a:off x="457200" y="1341438"/>
          <a:ext cx="82296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2447" y="4848835"/>
            <a:ext cx="809837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-87%</a:t>
            </a: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265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Tesseract</a:t>
            </a:r>
            <a:r>
              <a:rPr lang="en-US" altLang="ko-KR" dirty="0" smtClean="0"/>
              <a:t>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28592"/>
          </a:xfrm>
        </p:spPr>
        <p:txBody>
          <a:bodyPr>
            <a:normAutofit/>
          </a:bodyPr>
          <a:lstStyle/>
          <a:p>
            <a:r>
              <a:rPr lang="en-US" dirty="0"/>
              <a:t>How can we accelerate </a:t>
            </a:r>
            <a:r>
              <a:rPr lang="en-US" dirty="0" smtClean="0"/>
              <a:t>large-scale graph processing using  </a:t>
            </a:r>
            <a:r>
              <a:rPr lang="en-US" dirty="0" smtClean="0">
                <a:solidFill>
                  <a:srgbClr val="0000FF"/>
                </a:solidFill>
              </a:rPr>
              <a:t>3D</a:t>
            </a:r>
            <a:r>
              <a:rPr lang="en-US" dirty="0">
                <a:solidFill>
                  <a:srgbClr val="0000FF"/>
                </a:solidFill>
              </a:rPr>
              <a:t>-stacked memory as a coarse-grained accelerator</a:t>
            </a:r>
            <a:r>
              <a:rPr lang="en-US" dirty="0" smtClean="0"/>
              <a:t>?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Tesseract: 3D-stacked PIM accelerator for graph processing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Many in-order cores in a memory chip</a:t>
            </a:r>
          </a:p>
          <a:p>
            <a:pPr lvl="1"/>
            <a:r>
              <a:rPr lang="en-US" altLang="ko-KR" dirty="0" smtClean="0"/>
              <a:t>New </a:t>
            </a:r>
            <a:r>
              <a:rPr lang="en-US" altLang="ko-KR" dirty="0" smtClean="0">
                <a:solidFill>
                  <a:srgbClr val="0000FF"/>
                </a:solidFill>
              </a:rPr>
              <a:t>message passing </a:t>
            </a:r>
            <a:r>
              <a:rPr lang="en-US" altLang="ko-KR" dirty="0" smtClean="0"/>
              <a:t>mechanism for latency hiding</a:t>
            </a:r>
          </a:p>
          <a:p>
            <a:pPr lvl="1"/>
            <a:r>
              <a:rPr lang="en-US" altLang="ko-KR" dirty="0" smtClean="0"/>
              <a:t>New </a:t>
            </a:r>
            <a:r>
              <a:rPr lang="en-US" altLang="ko-KR" dirty="0" smtClean="0">
                <a:solidFill>
                  <a:srgbClr val="0000FF"/>
                </a:solidFill>
              </a:rPr>
              <a:t>hardware </a:t>
            </a:r>
            <a:r>
              <a:rPr lang="en-US" altLang="ko-KR" dirty="0" err="1" smtClean="0">
                <a:solidFill>
                  <a:srgbClr val="0000FF"/>
                </a:solidFill>
              </a:rPr>
              <a:t>prefetchers</a:t>
            </a:r>
            <a:r>
              <a:rPr lang="en-US" altLang="ko-KR" dirty="0" smtClean="0">
                <a:solidFill>
                  <a:srgbClr val="0000FF"/>
                </a:solidFill>
              </a:rPr>
              <a:t> for graph processing</a:t>
            </a:r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Programming interface </a:t>
            </a:r>
            <a:r>
              <a:rPr lang="en-US" altLang="ko-KR" dirty="0" smtClean="0"/>
              <a:t>that exploits our hardware design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Promising results on five graph processing workloads</a:t>
            </a:r>
          </a:p>
          <a:p>
            <a:pPr lvl="1"/>
            <a:r>
              <a:rPr lang="en-US" altLang="ko-KR" dirty="0" smtClean="0"/>
              <a:t>~14x performance improvement &amp; 87% energy reduction</a:t>
            </a:r>
          </a:p>
          <a:p>
            <a:pPr lvl="1"/>
            <a:r>
              <a:rPr lang="en-US" altLang="ko-KR" dirty="0" smtClean="0"/>
              <a:t>Scalable: </a:t>
            </a:r>
            <a:r>
              <a:rPr lang="en-US" altLang="ko-KR" i="1" dirty="0" smtClean="0"/>
              <a:t>memory-capacity-proportional</a:t>
            </a:r>
            <a:r>
              <a:rPr lang="en-US" altLang="ko-KR" dirty="0" smtClean="0"/>
              <a:t> performance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4688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Two Approaches to In-Memory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 smtClean="0"/>
              <a:t>1. </a:t>
            </a:r>
            <a:r>
              <a:rPr lang="en-US" dirty="0" smtClean="0">
                <a:solidFill>
                  <a:srgbClr val="0000FF"/>
                </a:solidFill>
              </a:rPr>
              <a:t>Minimally </a:t>
            </a:r>
            <a:r>
              <a:rPr lang="en-US" dirty="0">
                <a:solidFill>
                  <a:srgbClr val="0000FF"/>
                </a:solidFill>
              </a:rPr>
              <a:t>change DRAM</a:t>
            </a:r>
            <a:r>
              <a:rPr lang="en-US" dirty="0"/>
              <a:t> to enable simple yet powerful   computation </a:t>
            </a:r>
            <a:r>
              <a:rPr lang="en-US" dirty="0" smtClean="0"/>
              <a:t>primitives</a:t>
            </a:r>
          </a:p>
          <a:p>
            <a:pPr lvl="1"/>
            <a:r>
              <a:rPr lang="en-US" altLang="ja-JP" sz="1800" dirty="0" smtClean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</a:t>
            </a:r>
            <a:r>
              <a:rPr lang="en-US" sz="1800" dirty="0" smtClean="0">
                <a:solidFill>
                  <a:srgbClr val="0000FF"/>
                </a:solidFill>
                <a:hlinkClick r:id="rId3"/>
              </a:rPr>
              <a:t>DRAM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 smtClean="0"/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</a:t>
            </a:r>
            <a:r>
              <a:rPr lang="en-US" dirty="0" smtClean="0"/>
              <a:t>memory</a:t>
            </a:r>
          </a:p>
          <a:p>
            <a:pPr marL="690563" lvl="1" indent="-347663"/>
            <a:r>
              <a:rPr lang="en-US" sz="1800" dirty="0">
                <a:hlinkClick r:id="rId4"/>
              </a:rPr>
              <a:t>PIM-Enabled Instructions: A Low-Overhead, Locality-Aware Processing-in-Memory </a:t>
            </a:r>
            <a:r>
              <a:rPr lang="en-US" sz="1800" dirty="0" smtClean="0">
                <a:hlinkClick r:id="rId4"/>
              </a:rPr>
              <a:t>Architecture</a:t>
            </a:r>
            <a:r>
              <a:rPr lang="en-US" sz="1800" dirty="0" smtClean="0"/>
              <a:t> (</a:t>
            </a:r>
            <a:r>
              <a:rPr lang="en-US" sz="1800" dirty="0" err="1" smtClean="0">
                <a:solidFill>
                  <a:srgbClr val="0000FF"/>
                </a:solidFill>
              </a:rPr>
              <a:t>Ahn</a:t>
            </a:r>
            <a:r>
              <a:rPr lang="en-US" sz="1800" dirty="0" smtClean="0">
                <a:solidFill>
                  <a:srgbClr val="0000FF"/>
                </a:solidFill>
              </a:rPr>
              <a:t> et al., ISCA 2015</a:t>
            </a:r>
            <a:r>
              <a:rPr lang="en-US" sz="1800" dirty="0" smtClean="0"/>
              <a:t>)</a:t>
            </a:r>
          </a:p>
          <a:p>
            <a:pPr marL="690563" lvl="1" indent="-347663"/>
            <a:r>
              <a:rPr lang="en-US" sz="1800" dirty="0" smtClean="0">
                <a:hlinkClick r:id="rId5"/>
              </a:rPr>
              <a:t>A </a:t>
            </a:r>
            <a:r>
              <a:rPr lang="en-US" sz="1800" dirty="0">
                <a:hlinkClick r:id="rId5"/>
              </a:rPr>
              <a:t>Scalable Processing-in-Memory Accelerator for Parallel Graph </a:t>
            </a:r>
            <a:r>
              <a:rPr lang="en-US" sz="1800" dirty="0" smtClean="0">
                <a:hlinkClick r:id="rId5"/>
              </a:rPr>
              <a:t>Processing </a:t>
            </a:r>
            <a:r>
              <a:rPr lang="en-US" sz="1800" dirty="0" smtClean="0"/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Ahn</a:t>
            </a:r>
            <a:r>
              <a:rPr lang="en-US" sz="1800" dirty="0" smtClean="0">
                <a:solidFill>
                  <a:srgbClr val="0000FF"/>
                </a:solidFill>
              </a:rPr>
              <a:t> et al., ISCA 2015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3692374"/>
            <a:ext cx="6408712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052736"/>
            <a:ext cx="3312368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507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081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Review Assignments for Next Week</a:t>
            </a:r>
            <a:endParaRPr lang="en-US" sz="4000" dirty="0">
              <a:latin typeface="Garamond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Computation: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 is time to enable mechanisms for performing computation where it makes sense</a:t>
            </a:r>
          </a:p>
          <a:p>
            <a:pPr lvl="1"/>
            <a:r>
              <a:rPr lang="en-US" dirty="0" smtClean="0"/>
              <a:t>Push from memory technology</a:t>
            </a:r>
          </a:p>
          <a:p>
            <a:pPr lvl="1"/>
            <a:r>
              <a:rPr lang="en-US" dirty="0" smtClean="0"/>
              <a:t>Pull from systems and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Multiple approaches for in-memory computation can be successful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Minimally changing DRAM to enable a bulk computation model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Exploiting the control logic in 3D-stacked memory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Approaches require cross-layer cooperation and research</a:t>
            </a:r>
          </a:p>
          <a:p>
            <a:pPr lvl="1"/>
            <a:r>
              <a:rPr lang="en-US" dirty="0" smtClean="0"/>
              <a:t>Architecture, systems, compilers, programming models, algorithms,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Rethinking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r>
              <a:rPr lang="en-US" dirty="0" smtClean="0"/>
              <a:t>In-Memory Computation</a:t>
            </a:r>
          </a:p>
          <a:p>
            <a:endParaRPr lang="en-US" sz="2000" dirty="0" smtClean="0"/>
          </a:p>
          <a:p>
            <a:r>
              <a:rPr lang="en-US" dirty="0" smtClean="0"/>
              <a:t>Refresh</a:t>
            </a:r>
          </a:p>
          <a:p>
            <a:endParaRPr lang="en-US" sz="2000" dirty="0" smtClean="0"/>
          </a:p>
          <a:p>
            <a:r>
              <a:rPr lang="en-US" dirty="0" smtClean="0"/>
              <a:t>Reliability</a:t>
            </a:r>
          </a:p>
          <a:p>
            <a:endParaRPr lang="en-US" sz="2000" dirty="0" smtClean="0"/>
          </a:p>
          <a:p>
            <a:r>
              <a:rPr lang="en-US" dirty="0" smtClean="0"/>
              <a:t>Latency</a:t>
            </a:r>
          </a:p>
          <a:p>
            <a:endParaRPr lang="en-US" sz="2000" dirty="0"/>
          </a:p>
          <a:p>
            <a:r>
              <a:rPr lang="en-US" dirty="0" smtClean="0"/>
              <a:t>Bandwidth</a:t>
            </a:r>
          </a:p>
          <a:p>
            <a:endParaRPr lang="en-US" sz="2000" dirty="0"/>
          </a:p>
          <a:p>
            <a:r>
              <a:rPr lang="en-US" dirty="0" smtClean="0"/>
              <a:t>Energy</a:t>
            </a:r>
          </a:p>
          <a:p>
            <a:endParaRPr lang="en-US" sz="2000" dirty="0"/>
          </a:p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844824"/>
            <a:ext cx="1224136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696591"/>
            <a:ext cx="1512168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1366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863"/>
            <a:ext cx="264636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DRAM capacitor charge leaks over time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</a:t>
            </a:r>
            <a:r>
              <a:rPr lang="en-US" dirty="0" smtClean="0">
                <a:latin typeface="Tahoma" charset="0"/>
              </a:rPr>
              <a:t>restore charge</a:t>
            </a:r>
            <a:endParaRPr lang="en-US" dirty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Activate each </a:t>
            </a:r>
            <a:r>
              <a:rPr lang="en-US" dirty="0">
                <a:latin typeface="Tahoma" charset="0"/>
                <a:ea typeface="ＭＳ Ｐゴシック" charset="0"/>
              </a:rPr>
              <a:t>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capacity scaling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3C4982-98C9-324D-9F65-FCC9C20E067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25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Performance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1CABFF-B2FC-7446-B344-1DF3937ECF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728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867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2"/>
          <p:cNvSpPr txBox="1">
            <a:spLocks noChangeArrowheads="1"/>
          </p:cNvSpPr>
          <p:nvPr/>
        </p:nvSpPr>
        <p:spPr bwMode="auto">
          <a:xfrm>
            <a:off x="2555875" y="4746625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8%</a:t>
            </a:r>
          </a:p>
        </p:txBody>
      </p:sp>
      <p:sp>
        <p:nvSpPr>
          <p:cNvPr id="97285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46%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  <a:ea typeface="+mn-ea"/>
                <a:cs typeface="+mn-cs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3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Refresh Overhead: Energy</a:t>
            </a:r>
          </a:p>
        </p:txBody>
      </p:sp>
      <p:sp>
        <p:nvSpPr>
          <p:cNvPr id="983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8D7D63-AEFE-3544-81C8-F29D7B5104D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6" y="980653"/>
            <a:ext cx="69294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2"/>
          <p:cNvSpPr txBox="1">
            <a:spLocks noChangeArrowheads="1"/>
          </p:cNvSpPr>
          <p:nvPr/>
        </p:nvSpPr>
        <p:spPr bwMode="auto">
          <a:xfrm>
            <a:off x="2555875" y="45085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15%</a:t>
            </a:r>
          </a:p>
        </p:txBody>
      </p:sp>
      <p:sp>
        <p:nvSpPr>
          <p:cNvPr id="98309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47%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  <a:ea typeface="+mn-ea"/>
                <a:cs typeface="+mn-cs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38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Time Profile of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86FF2-CC60-CB43-AE88-3EA46362104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459"/>
            <a:ext cx="9144000" cy="43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6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35" y="1268760"/>
            <a:ext cx="3184345" cy="1872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RAIDR: Eliminating Unnecessary Refreshes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980728"/>
            <a:ext cx="9036496" cy="5267672"/>
          </a:xfrm>
        </p:spPr>
        <p:txBody>
          <a:bodyPr/>
          <a:lstStyle/>
          <a:p>
            <a:r>
              <a:rPr lang="en-US" sz="2200" dirty="0"/>
              <a:t>Observation: </a:t>
            </a:r>
            <a:r>
              <a:rPr lang="en-US" sz="2200" dirty="0">
                <a:solidFill>
                  <a:srgbClr val="0000FF"/>
                </a:solidFill>
              </a:rPr>
              <a:t>Most </a:t>
            </a:r>
            <a:r>
              <a:rPr lang="en-US" sz="2200" dirty="0" smtClean="0">
                <a:solidFill>
                  <a:srgbClr val="0000FF"/>
                </a:solidFill>
              </a:rPr>
              <a:t>DRAM rows </a:t>
            </a:r>
            <a:r>
              <a:rPr lang="en-US" sz="2200" dirty="0">
                <a:solidFill>
                  <a:srgbClr val="0000FF"/>
                </a:solidFill>
              </a:rPr>
              <a:t>can be refreshed much less often without losing data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[Kim+, EDL’09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][Liu+ ISCA’13]</a:t>
            </a:r>
          </a:p>
          <a:p>
            <a:endParaRPr lang="en-US" sz="800" dirty="0" smtClean="0"/>
          </a:p>
          <a:p>
            <a:r>
              <a:rPr lang="en-US" sz="2200" dirty="0" smtClean="0"/>
              <a:t>Key </a:t>
            </a:r>
            <a:r>
              <a:rPr lang="en-US" sz="2200" dirty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Refresh </a:t>
            </a:r>
            <a:r>
              <a:rPr lang="en-US" sz="2200" dirty="0">
                <a:solidFill>
                  <a:srgbClr val="0000FF"/>
                </a:solidFill>
              </a:rPr>
              <a:t>rows containing weak cells 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   more frequently, other </a:t>
            </a:r>
            <a:r>
              <a:rPr lang="en-US" sz="2200" dirty="0">
                <a:solidFill>
                  <a:srgbClr val="0000FF"/>
                </a:solidFill>
              </a:rPr>
              <a:t>rows less </a:t>
            </a:r>
            <a:r>
              <a:rPr lang="en-US" sz="2200" dirty="0" smtClean="0">
                <a:solidFill>
                  <a:srgbClr val="0000FF"/>
                </a:solidFill>
              </a:rPr>
              <a:t>frequently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1. Profiling: </a:t>
            </a:r>
            <a:r>
              <a:rPr lang="en-US" sz="2000" dirty="0">
                <a:solidFill>
                  <a:srgbClr val="000000"/>
                </a:solidFill>
              </a:rPr>
              <a:t>Profile </a:t>
            </a:r>
            <a:r>
              <a:rPr lang="en-US" sz="2000" dirty="0" smtClean="0">
                <a:solidFill>
                  <a:srgbClr val="000000"/>
                </a:solidFill>
              </a:rPr>
              <a:t>retention </a:t>
            </a:r>
            <a:r>
              <a:rPr lang="en-US" sz="2000" dirty="0">
                <a:solidFill>
                  <a:srgbClr val="000000"/>
                </a:solidFill>
              </a:rPr>
              <a:t>time of </a:t>
            </a:r>
            <a:r>
              <a:rPr lang="en-US" sz="2000" dirty="0" smtClean="0">
                <a:solidFill>
                  <a:srgbClr val="000000"/>
                </a:solidFill>
              </a:rPr>
              <a:t>all rows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2. Binning: </a:t>
            </a:r>
            <a:r>
              <a:rPr lang="en-US" sz="2000" dirty="0">
                <a:solidFill>
                  <a:srgbClr val="000000"/>
                </a:solidFill>
              </a:rPr>
              <a:t>Store rows into bins by retention </a:t>
            </a:r>
            <a:r>
              <a:rPr lang="en-US" sz="2000" dirty="0" smtClean="0">
                <a:solidFill>
                  <a:srgbClr val="000000"/>
                </a:solidFill>
              </a:rPr>
              <a:t>time in memory controller</a:t>
            </a:r>
          </a:p>
          <a:p>
            <a:pPr marL="344487" lvl="1" indent="0">
              <a:buNone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US" sz="2000" i="1" dirty="0" smtClean="0">
                <a:solidFill>
                  <a:srgbClr val="000000"/>
                </a:solidFill>
                <a:sym typeface="Wingdings"/>
              </a:rPr>
              <a:t>Efficient storage with Bloom Filters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(only 1.25KB for 32GB memory)</a:t>
            </a:r>
            <a:endParaRPr lang="en-US" sz="2000" dirty="0">
              <a:solidFill>
                <a:srgbClr val="000000"/>
              </a:solidFill>
            </a:endParaRPr>
          </a:p>
          <a:p>
            <a:pPr marL="344487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3. Refreshing: </a:t>
            </a:r>
            <a:r>
              <a:rPr lang="en-US" sz="2000" dirty="0">
                <a:solidFill>
                  <a:srgbClr val="000000"/>
                </a:solidFill>
              </a:rPr>
              <a:t>Memory controller refreshes rows in different bins at different rates</a:t>
            </a:r>
          </a:p>
          <a:p>
            <a:pPr lvl="1"/>
            <a:endParaRPr lang="en-US" sz="800" dirty="0" smtClean="0"/>
          </a:p>
          <a:p>
            <a:r>
              <a:rPr lang="en-US" sz="2200" dirty="0" smtClean="0"/>
              <a:t>Results: 8-core, 32GB, SPEC, </a:t>
            </a:r>
            <a:r>
              <a:rPr lang="en-US" sz="2200" dirty="0"/>
              <a:t>TPC-C, TPC-</a:t>
            </a:r>
            <a:r>
              <a:rPr lang="en-US" sz="2200" dirty="0" smtClean="0"/>
              <a:t>H</a:t>
            </a:r>
            <a:endParaRPr lang="en-US" sz="2200" dirty="0"/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74.6% refresh </a:t>
            </a:r>
            <a:r>
              <a:rPr lang="en-US" sz="1800" dirty="0" smtClean="0">
                <a:solidFill>
                  <a:srgbClr val="0000FF"/>
                </a:solidFill>
              </a:rPr>
              <a:t>reduction @ 1.25KB storage</a:t>
            </a:r>
            <a:endParaRPr lang="en-US" sz="1800" dirty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~9% performance improvement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enefits increase with DRAM capacity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99384"/>
            <a:ext cx="3312368" cy="2369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657760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Liu et al., “</a:t>
            </a:r>
            <a:r>
              <a:rPr lang="en-US" altLang="ja-JP" sz="1400" dirty="0">
                <a:solidFill>
                  <a:srgbClr val="0000FF"/>
                </a:solidFill>
                <a:latin typeface="Tahoma" charset="0"/>
                <a:ea typeface="+mn-ea"/>
                <a:cs typeface="+mn-cs"/>
              </a:rPr>
              <a:t>RAIDR: Retention-Aware Intelligent DRAM Refresh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”</a:t>
            </a:r>
            <a:r>
              <a:rPr lang="en-US" altLang="ja-JP" sz="1400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 ISCA 2012.</a:t>
            </a:r>
            <a:endParaRPr lang="en-US" sz="14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48264" y="1844825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708919"/>
            <a:ext cx="5184576" cy="36004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4267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 (for DRAM and Flash)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807896" cy="52676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find out weak memory cells/rows</a:t>
            </a:r>
          </a:p>
          <a:p>
            <a:pPr lvl="1"/>
            <a:r>
              <a:rPr lang="en-US" sz="1600" dirty="0" smtClean="0"/>
              <a:t>Liu</a:t>
            </a:r>
            <a:r>
              <a:rPr lang="en-US" sz="1600" dirty="0"/>
              <a:t>+, “</a:t>
            </a:r>
            <a:r>
              <a:rPr lang="en-US" sz="1600" dirty="0">
                <a:solidFill>
                  <a:srgbClr val="0000FF"/>
                </a:solidFill>
              </a:rPr>
              <a:t>An Experimental Study of Data Retention Behavior in Modern DRAM Devices: Implications for Retention Time Profiling Mechanisms</a:t>
            </a:r>
            <a:r>
              <a:rPr lang="en-US" sz="1600" dirty="0"/>
              <a:t>”, ISCA 2013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Khan+,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The Efficacy of Error Mitigation Techniques for DRAM Retention Failures: A Comparative Experimental Study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,” SIGMETRICS 2014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  <a:endParaRPr lang="en-US" sz="1600" dirty="0" smtClean="0"/>
          </a:p>
          <a:p>
            <a:pPr marL="671512" lvl="2" indent="0"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Low-cost system-level tolerance of memory errors</a:t>
            </a:r>
          </a:p>
          <a:p>
            <a:pPr lvl="1"/>
            <a:r>
              <a:rPr lang="en-US" sz="1600" dirty="0" err="1">
                <a:latin typeface="Tahoma" charset="0"/>
                <a:ea typeface="ＭＳ Ｐゴシック" charset="0"/>
                <a:cs typeface="ＭＳ Ｐゴシック" charset="0"/>
              </a:rPr>
              <a:t>Luo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Characterizing Application Memory Error Vulnerability to Optimize Data Center Cost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,” DSN 2014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1600" dirty="0" err="1" smtClean="0">
                <a:latin typeface="Tahoma" charset="0"/>
                <a:ea typeface="ＭＳ Ｐゴシック" charset="0"/>
                <a:cs typeface="ＭＳ Ｐゴシック" charset="0"/>
              </a:rPr>
              <a:t>Cai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Error Analysis and Retention-Aware Error Management for NAND Flash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,” Intel Technology Journal 2013.</a:t>
            </a:r>
          </a:p>
          <a:p>
            <a:pPr lvl="1"/>
            <a:r>
              <a:rPr lang="en-US" sz="1600" dirty="0" err="1" smtClean="0">
                <a:latin typeface="Tahoma" charset="0"/>
                <a:ea typeface="ＭＳ Ｐゴシック" charset="0"/>
                <a:cs typeface="ＭＳ Ｐゴシック" charset="0"/>
              </a:rPr>
              <a:t>Cai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Neighbor-Cell Assisted Error Correction for MLC NAND Flash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Memories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,” SIGMETRICS 2014.</a:t>
            </a:r>
          </a:p>
          <a:p>
            <a:pPr marL="344487" lvl="1" indent="0">
              <a:buNone/>
            </a:pPr>
            <a:endParaRPr lang="en-US" sz="1000" dirty="0"/>
          </a:p>
          <a:p>
            <a:r>
              <a:rPr lang="en-US" dirty="0" smtClean="0">
                <a:solidFill>
                  <a:srgbClr val="FF0000"/>
                </a:solidFill>
              </a:rPr>
              <a:t>Tolerating cell-to-cell interference at the system level </a:t>
            </a:r>
          </a:p>
          <a:p>
            <a:pPr lvl="1"/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Kim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+, “</a:t>
            </a:r>
            <a:r>
              <a:rPr lang="en-US" sz="1600" dirty="0">
                <a:solidFill>
                  <a:srgbClr val="0000FF"/>
                </a:solidFill>
              </a:rPr>
              <a:t>Flipping Bits in Memory Without Accessing Them: An Experimental Study of DRAM Disturbance Errors</a:t>
            </a:r>
            <a:r>
              <a:rPr lang="en-US" sz="1600" dirty="0">
                <a:latin typeface="Tahoma" charset="0"/>
                <a:ea typeface="ＭＳ Ｐゴシック" charset="0"/>
                <a:cs typeface="ＭＳ Ｐゴシック" charset="0"/>
              </a:rPr>
              <a:t>,” ISCA 2014</a:t>
            </a:r>
            <a:r>
              <a:rPr lang="en-US" sz="1600" dirty="0" smtClean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1600" dirty="0" err="1"/>
              <a:t>Cai</a:t>
            </a:r>
            <a:r>
              <a:rPr lang="en-US" sz="1600" dirty="0"/>
              <a:t>+, “</a:t>
            </a:r>
            <a:r>
              <a:rPr lang="en-US" sz="1600" dirty="0">
                <a:solidFill>
                  <a:srgbClr val="0000FF"/>
                </a:solidFill>
              </a:rPr>
              <a:t>Program Interference in MLC NAND Flash Memory: Characterization, Modeling, and Mitigation</a:t>
            </a:r>
            <a:r>
              <a:rPr lang="en-US" sz="1600" dirty="0"/>
              <a:t>,” ICCD 2013.</a:t>
            </a:r>
          </a:p>
          <a:p>
            <a:pPr lvl="1"/>
            <a:endParaRPr lang="en-US" sz="16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266186"/>
            <a:ext cx="8136904" cy="53907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7"/>
            <a:ext cx="5760640" cy="36004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64767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Experimental DRAM Testing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4378369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30" y="3573016"/>
            <a:ext cx="4170370" cy="2840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1741" y="980728"/>
            <a:ext cx="4474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Tahoma"/>
                <a:ea typeface="+mn-ea"/>
                <a:cs typeface="+mn-cs"/>
                <a:hlinkClick r:id="rId4"/>
              </a:rPr>
              <a:t>An Experimental Study of Data Retention Behavior in Modern DRAM Devices: Implications for Retention Time Profiling Mechanisms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(Liu et al., ISCA 2013)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Tahoma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Tahoma" charset="0"/>
                <a:hlinkClick r:id="rId5"/>
              </a:rPr>
              <a:t>The Efficacy of Error Mitigation Techniques for DRAM Retention Failures: A Comparative Experimental Study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(Khan et al., SIGMETRICS 2014)</a:t>
            </a:r>
            <a:endParaRPr lang="en-US" sz="16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37" y="3652570"/>
            <a:ext cx="4690779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Tahoma"/>
                <a:ea typeface="+mn-ea"/>
                <a:cs typeface="+mn-cs"/>
                <a:hlinkClick r:id="rId6"/>
              </a:rPr>
              <a:t>Flipping Bits in Memory Without Accessing Them: An Experimental Study of DRAM Disturbance Errors</a:t>
            </a:r>
            <a:r>
              <a:rPr lang="en-US" sz="16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(Kim et al., ISCA 2014)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Tahoma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Tahoma" charset="0"/>
                <a:hlinkClick r:id="rId7"/>
              </a:rPr>
              <a:t>Adaptive-Latency DRAM: Optimizing DRAM Timing for the Common-Case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(Lee et al., HPCA 2015)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Tahoma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Tahoma" charset="0"/>
                <a:hlinkClick r:id="rId8"/>
              </a:rPr>
              <a:t>AVATAR: A Variable-Retention-Time (VRT) Aware Refresh for DRAM Systems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Tahoma" charset="0"/>
              </a:rPr>
              <a:t>Qureshi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 et al., DSN 2015)</a:t>
            </a:r>
            <a:endParaRPr lang="en-US" sz="160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7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Infrastructure (DRAM)</a:t>
            </a:r>
          </a:p>
        </p:txBody>
      </p:sp>
      <p:pic>
        <p:nvPicPr>
          <p:cNvPr id="5" name="Content Placeholder 4" descr="DRAM-new-testing-infrastructu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12242"/>
          <a:stretch>
            <a:fillRect/>
          </a:stretch>
        </p:blipFill>
        <p:spPr>
          <a:xfrm>
            <a:off x="228600" y="1144488"/>
            <a:ext cx="8610600" cy="4876800"/>
          </a:xfrm>
          <a:scene3d>
            <a:camera prst="obliqueTopRight">
              <a:rot lat="0" lon="0" rev="1080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6300608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Kim+, “</a:t>
            </a:r>
            <a:r>
              <a:rPr lang="en-US" sz="1600" dirty="0">
                <a:solidFill>
                  <a:srgbClr val="0000FF"/>
                </a:solidFill>
                <a:latin typeface="Tahoma"/>
                <a:ea typeface="+mn-ea"/>
                <a:cs typeface="+mn-cs"/>
              </a:rPr>
              <a:t>Flipping Bits in Memory Without Accessing Them: An Experimental Study of DRAM Disturbance Errors</a:t>
            </a:r>
            <a:r>
              <a:rPr lang="en-US" sz="1600" dirty="0">
                <a:solidFill>
                  <a:srgbClr val="000000"/>
                </a:solidFill>
                <a:latin typeface="Tahoma" charset="0"/>
              </a:rPr>
              <a:t>,” ISCA 2014.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466055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Temperature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Controller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990055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PC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4702" y="1962441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Heater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73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502" y="1962444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FPGAs</a:t>
            </a:r>
          </a:p>
        </p:txBody>
      </p:sp>
    </p:spTree>
    <p:extLst>
      <p:ext uri="{BB962C8B-B14F-4D97-AF65-F5344CB8AC3E}">
        <p14:creationId xmlns:p14="http://schemas.microsoft.com/office/powerpoint/2010/main" val="413843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Required Reviews</a:t>
            </a:r>
          </a:p>
        </p:txBody>
      </p:sp>
      <p:sp>
        <p:nvSpPr>
          <p:cNvPr id="2775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Due Tuesday Sep 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29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@ 3pm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Enter your reviews on the review website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Please discuss ideas </a:t>
            </a:r>
            <a:r>
              <a:rPr lang="en-US" dirty="0">
                <a:latin typeface="Tahoma" charset="0"/>
              </a:rPr>
              <a:t>and thoughts on Piazza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277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35AE7-0597-C844-BEB1-247B5C3F84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</a:t>
            </a:r>
            <a:r>
              <a:rPr lang="en-US" sz="3000" b="1" dirty="0" smtClean="0"/>
              <a:t>[ISCA’13, SIGMETRICS’14]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62100"/>
            <a:ext cx="8128000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87" y="1628800"/>
            <a:ext cx="9144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9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-24379" y="5718539"/>
            <a:ext cx="918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Optimize DRAM and mitigate errors online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without disturbing the system and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" y="1887638"/>
            <a:ext cx="2790112" cy="189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7" y="883373"/>
            <a:ext cx="3510822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Initially protect DRAM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with ECC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995618" y="1312874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21178" y="2059167"/>
            <a:ext cx="3273181" cy="2582606"/>
            <a:chOff x="428328" y="2110982"/>
            <a:chExt cx="3273181" cy="258260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331890" y="2135878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04366" y="2129654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76842" y="2123430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881" y="4281301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673" y="3690373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49318" y="2117206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2657" y="2110982"/>
              <a:ext cx="0" cy="25577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9848" y="2495297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8328" y="3090309"/>
              <a:ext cx="325162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34160" y="2226069"/>
              <a:ext cx="3067764" cy="525790"/>
              <a:chOff x="534160" y="2226069"/>
              <a:chExt cx="3067764" cy="52579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58623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1777" y="2821081"/>
              <a:ext cx="3058627" cy="525790"/>
              <a:chOff x="534160" y="2226069"/>
              <a:chExt cx="3058627" cy="52579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34160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67560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00960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425223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049486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8848" y="3430281"/>
              <a:ext cx="3067764" cy="525790"/>
              <a:chOff x="543297" y="2226069"/>
              <a:chExt cx="3067764" cy="52579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76697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434360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35919" y="4030345"/>
              <a:ext cx="3067764" cy="525790"/>
              <a:chOff x="543297" y="2226069"/>
              <a:chExt cx="3067764" cy="52579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43297" y="2232277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85834" y="2230725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810097" y="2229173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443497" y="2227621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067760" y="2226069"/>
                <a:ext cx="543301" cy="519582"/>
              </a:xfrm>
              <a:prstGeom prst="ellipse">
                <a:avLst/>
              </a:prstGeom>
              <a:solidFill>
                <a:srgbClr val="10253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2" name="Lightning Bolt 41"/>
          <p:cNvSpPr/>
          <p:nvPr/>
        </p:nvSpPr>
        <p:spPr>
          <a:xfrm>
            <a:off x="5084308" y="225462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Lightning Bolt 42"/>
          <p:cNvSpPr/>
          <p:nvPr/>
        </p:nvSpPr>
        <p:spPr>
          <a:xfrm>
            <a:off x="5730147" y="225462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5710323" y="2837500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9487" y="863581"/>
            <a:ext cx="2574393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Periodically test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 parts of DRAM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872362" y="1293082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832259" y="2062634"/>
            <a:ext cx="2060493" cy="2570158"/>
            <a:chOff x="2912465" y="3911935"/>
            <a:chExt cx="2060493" cy="2570158"/>
          </a:xfrm>
          <a:solidFill>
            <a:srgbClr val="7F7F7F"/>
          </a:solidFill>
        </p:grpSpPr>
        <p:cxnSp>
          <p:nvCxnSpPr>
            <p:cNvPr id="71" name="Straight Connector 70"/>
            <p:cNvCxnSpPr/>
            <p:nvPr/>
          </p:nvCxnSpPr>
          <p:spPr>
            <a:xfrm>
              <a:off x="4560979" y="3924383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34018" y="6069693"/>
              <a:ext cx="2038940" cy="1256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927810" y="5488552"/>
              <a:ext cx="2045148" cy="27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933455" y="3918159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96794" y="3911935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13985" y="4296250"/>
              <a:ext cx="2058973" cy="8497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912465" y="4885888"/>
              <a:ext cx="2060493" cy="53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018297" y="403323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660834" y="403167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285097" y="403012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025914" y="46282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659314" y="46266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292714" y="462513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022985" y="52374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656385" y="52358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89785" y="523433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020056" y="583750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662593" y="5835954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286856" y="583440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276450" y="2690470"/>
            <a:ext cx="1374520" cy="1015663"/>
          </a:xfrm>
          <a:prstGeom prst="rect">
            <a:avLst/>
          </a:prstGeom>
          <a:noFill/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ECC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583355" y="2066276"/>
            <a:ext cx="4348647" cy="1399650"/>
            <a:chOff x="2561827" y="2066276"/>
            <a:chExt cx="4348647" cy="1399650"/>
          </a:xfrm>
        </p:grpSpPr>
        <p:sp>
          <p:nvSpPr>
            <p:cNvPr id="90" name="Rectangle 89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Test</a:t>
              </a:r>
            </a:p>
          </p:txBody>
        </p:sp>
        <p:cxnSp>
          <p:nvCxnSpPr>
            <p:cNvPr id="93" name="Straight Arrow Connector 92"/>
            <p:cNvCxnSpPr>
              <a:endCxn id="90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&quot;No&quot; Symbol 98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585059" y="2670680"/>
            <a:ext cx="4348647" cy="1399650"/>
            <a:chOff x="2561827" y="2066276"/>
            <a:chExt cx="4348647" cy="1399650"/>
          </a:xfrm>
        </p:grpSpPr>
        <p:sp>
          <p:nvSpPr>
            <p:cNvPr id="102" name="Rectangle 101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Test</a:t>
              </a:r>
            </a:p>
          </p:txBody>
        </p:sp>
        <p:cxnSp>
          <p:nvCxnSpPr>
            <p:cNvPr id="104" name="Straight Arrow Connector 103"/>
            <p:cNvCxnSpPr>
              <a:endCxn id="102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&quot;No&quot; Symbol 104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586763" y="3275084"/>
            <a:ext cx="4348647" cy="1399650"/>
            <a:chOff x="2561827" y="2066276"/>
            <a:chExt cx="4348647" cy="1399650"/>
          </a:xfrm>
        </p:grpSpPr>
        <p:sp>
          <p:nvSpPr>
            <p:cNvPr id="107" name="Rectangle 106"/>
            <p:cNvSpPr/>
            <p:nvPr/>
          </p:nvSpPr>
          <p:spPr>
            <a:xfrm>
              <a:off x="3552113" y="2066278"/>
              <a:ext cx="3358361" cy="66723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827" y="2819595"/>
              <a:ext cx="989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Test</a:t>
              </a:r>
            </a:p>
          </p:txBody>
        </p:sp>
        <p:cxnSp>
          <p:nvCxnSpPr>
            <p:cNvPr id="109" name="Straight Arrow Connector 108"/>
            <p:cNvCxnSpPr>
              <a:endCxn id="107" idx="1"/>
            </p:cNvCxnSpPr>
            <p:nvPr/>
          </p:nvCxnSpPr>
          <p:spPr>
            <a:xfrm flipV="1">
              <a:off x="3056970" y="2399896"/>
              <a:ext cx="495143" cy="613428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&quot;No&quot; Symbol 109"/>
            <p:cNvSpPr>
              <a:spLocks noChangeAspect="1"/>
            </p:cNvSpPr>
            <p:nvPr/>
          </p:nvSpPr>
          <p:spPr>
            <a:xfrm>
              <a:off x="4951430" y="2066276"/>
              <a:ext cx="640080" cy="640080"/>
            </a:xfrm>
            <a:prstGeom prst="noSmoking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4780784" y="4702165"/>
            <a:ext cx="3629695" cy="954107"/>
          </a:xfrm>
          <a:prstGeom prst="rect">
            <a:avLst/>
          </a:prstGeom>
          <a:ln w="76200" cmpd="sng"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Adjust refresh rate 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reduce ECC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7821298" y="5131666"/>
            <a:ext cx="731520" cy="731520"/>
          </a:xfrm>
          <a:prstGeom prst="ellipse">
            <a:avLst/>
          </a:prstGeom>
          <a:solidFill>
            <a:srgbClr val="8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6830554" y="2060898"/>
            <a:ext cx="1436182" cy="2563934"/>
            <a:chOff x="2912465" y="3911935"/>
            <a:chExt cx="1436182" cy="2563934"/>
          </a:xfrm>
          <a:solidFill>
            <a:schemeClr val="bg1">
              <a:lumMod val="50000"/>
            </a:schemeClr>
          </a:solidFill>
        </p:grpSpPr>
        <p:cxnSp>
          <p:nvCxnSpPr>
            <p:cNvPr id="115" name="Straight Connector 114"/>
            <p:cNvCxnSpPr/>
            <p:nvPr/>
          </p:nvCxnSpPr>
          <p:spPr>
            <a:xfrm flipV="1">
              <a:off x="2934018" y="6069693"/>
              <a:ext cx="1414629" cy="1256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927810" y="5488552"/>
              <a:ext cx="1420837" cy="27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933455" y="3918159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296794" y="3911935"/>
              <a:ext cx="0" cy="255771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913985" y="4283223"/>
              <a:ext cx="1413134" cy="13027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912465" y="4885888"/>
              <a:ext cx="1436182" cy="53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3018297" y="403323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660834" y="4031678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025914" y="46282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659314" y="46266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3022985" y="5237442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656385" y="5235890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020056" y="5837506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662593" y="5835954"/>
              <a:ext cx="543301" cy="51958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6" y="4331776"/>
            <a:ext cx="2095500" cy="1013460"/>
          </a:xfrm>
          <a:prstGeom prst="rect">
            <a:avLst/>
          </a:prstGeom>
        </p:spPr>
      </p:pic>
      <p:sp>
        <p:nvSpPr>
          <p:cNvPr id="130" name="Lightning Bolt 129"/>
          <p:cNvSpPr/>
          <p:nvPr/>
        </p:nvSpPr>
        <p:spPr>
          <a:xfrm>
            <a:off x="1165262" y="4614186"/>
            <a:ext cx="330080" cy="36746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10600" cy="684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1A5712"/>
                </a:solidFill>
                <a:latin typeface="Garamond" charset="0"/>
                <a:ea typeface="ＭＳ Ｐゴシック" charset="0"/>
                <a:cs typeface="ＭＳ Ｐゴシック" charset="0"/>
              </a:rPr>
              <a:t>Online Profiling of DRAM In the Field</a:t>
            </a:r>
            <a:endParaRPr lang="en-US" dirty="0">
              <a:solidFill>
                <a:srgbClr val="1A571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498E-6 -1.56069E-6 L -1.64498E-6 0.0885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6" grpId="0" animBg="1"/>
      <p:bldP spid="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98" grpId="0"/>
      <p:bldP spid="111" grpId="0" animBg="1"/>
      <p:bldP spid="1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Rethinking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r>
              <a:rPr lang="en-US" dirty="0" smtClean="0"/>
              <a:t>In-Memory Computation</a:t>
            </a:r>
          </a:p>
          <a:p>
            <a:endParaRPr lang="en-US" sz="2000" dirty="0" smtClean="0"/>
          </a:p>
          <a:p>
            <a:r>
              <a:rPr lang="en-US" dirty="0" smtClean="0"/>
              <a:t>Refresh</a:t>
            </a:r>
          </a:p>
          <a:p>
            <a:endParaRPr lang="en-US" sz="2000" dirty="0" smtClean="0"/>
          </a:p>
          <a:p>
            <a:r>
              <a:rPr lang="en-US" dirty="0" smtClean="0"/>
              <a:t>Reliability</a:t>
            </a:r>
          </a:p>
          <a:p>
            <a:endParaRPr lang="en-US" sz="2000" dirty="0" smtClean="0"/>
          </a:p>
          <a:p>
            <a:r>
              <a:rPr lang="en-US" dirty="0" smtClean="0"/>
              <a:t>Latency</a:t>
            </a:r>
          </a:p>
          <a:p>
            <a:endParaRPr lang="en-US" sz="2000" dirty="0"/>
          </a:p>
          <a:p>
            <a:r>
              <a:rPr lang="en-US" dirty="0" smtClean="0"/>
              <a:t>Bandwidth</a:t>
            </a:r>
          </a:p>
          <a:p>
            <a:endParaRPr lang="en-US" sz="2000" dirty="0"/>
          </a:p>
          <a:p>
            <a:r>
              <a:rPr lang="en-US" dirty="0" smtClean="0"/>
              <a:t>Energy</a:t>
            </a:r>
          </a:p>
          <a:p>
            <a:endParaRPr lang="en-US" sz="2000" dirty="0"/>
          </a:p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501008"/>
            <a:ext cx="1224136" cy="43204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69938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DRAM Latency-Capacity Trend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961206"/>
              </p:ext>
            </p:extLst>
          </p:nvPr>
        </p:nvGraphicFramePr>
        <p:xfrm>
          <a:off x="304800" y="88582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400" y="16002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4F81BD"/>
                </a:solidFill>
                <a:latin typeface="Calibri"/>
                <a:ea typeface="+mn-ea"/>
                <a:cs typeface="+mn-cs"/>
              </a:rPr>
              <a:t>16X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C0504D"/>
                </a:solidFill>
                <a:latin typeface="Calibri"/>
                <a:ea typeface="+mn-ea"/>
                <a:cs typeface="+mn-cs"/>
              </a:rPr>
              <a:t>-20%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DRAM latency continues to be a critical bottleneck, especially for response time-sensitive workloads</a:t>
            </a:r>
          </a:p>
        </p:txBody>
      </p:sp>
    </p:spTree>
    <p:extLst>
      <p:ext uri="{BB962C8B-B14F-4D97-AF65-F5344CB8AC3E}">
        <p14:creationId xmlns:p14="http://schemas.microsoft.com/office/powerpoint/2010/main" val="27094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2" grpId="0"/>
      <p:bldP spid="9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304800" y="4876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DRAM Latency = </a:t>
            </a:r>
            <a:r>
              <a:rPr lang="en-US" sz="3200" b="1" i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Subarray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Latency</a:t>
            </a:r>
            <a:r>
              <a:rPr lang="en-US" sz="3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+ I/O Latency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r>
              <a:rPr lang="en-US" smtClean="0"/>
              <a:t>   What </a:t>
            </a:r>
            <a:r>
              <a:rPr lang="en-US"/>
              <a:t>Causes the Long Latency?</a:t>
            </a:r>
          </a:p>
        </p:txBody>
      </p:sp>
      <p:sp>
        <p:nvSpPr>
          <p:cNvPr id="490" name="Rectangle 489"/>
          <p:cNvSpPr/>
          <p:nvPr/>
        </p:nvSpPr>
        <p:spPr>
          <a:xfrm>
            <a:off x="3124203" y="7620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>
                <a:solidFill>
                  <a:prstClr val="black"/>
                </a:solidFill>
                <a:latin typeface="Calibri"/>
              </a:rPr>
              <a:t>DRAM Chip</a:t>
            </a:r>
          </a:p>
        </p:txBody>
      </p:sp>
      <p:sp>
        <p:nvSpPr>
          <p:cNvPr id="72" name="Rectangle 71"/>
          <p:cNvSpPr/>
          <p:nvPr/>
        </p:nvSpPr>
        <p:spPr>
          <a:xfrm rot="10800000" flipV="1">
            <a:off x="3124204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124203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2" idx="2"/>
          </p:cNvCxnSpPr>
          <p:nvPr/>
        </p:nvCxnSpPr>
        <p:spPr>
          <a:xfrm flipV="1">
            <a:off x="4495804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048003" y="4038600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>
                <a:solidFill>
                  <a:prstClr val="black"/>
                </a:solidFill>
                <a:latin typeface="Calibri"/>
              </a:rPr>
              <a:t>channel</a:t>
            </a: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3276595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276600" y="1371600"/>
            <a:ext cx="2438404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495804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76599" y="1371600"/>
            <a:ext cx="2438405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>
                <a:solidFill>
                  <a:prstClr val="black"/>
                </a:solidFill>
                <a:latin typeface="Calibri"/>
              </a:rPr>
              <a:t>cell array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6604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>
                <a:solidFill>
                  <a:prstClr val="black"/>
                </a:solidFill>
                <a:latin typeface="Calibri"/>
              </a:rPr>
              <a:t>I/O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3048000" y="762000"/>
            <a:ext cx="2819411" cy="3733802"/>
            <a:chOff x="2743189" y="761998"/>
            <a:chExt cx="2819411" cy="3733802"/>
          </a:xfrm>
        </p:grpSpPr>
        <p:sp>
          <p:nvSpPr>
            <p:cNvPr id="74" name="Rectangle 73"/>
            <p:cNvSpPr/>
            <p:nvPr/>
          </p:nvSpPr>
          <p:spPr>
            <a:xfrm>
              <a:off x="2819394" y="761998"/>
              <a:ext cx="2743201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DRAM Chip</a:t>
              </a:r>
            </a:p>
          </p:txBody>
        </p:sp>
        <p:sp>
          <p:nvSpPr>
            <p:cNvPr id="75" name="Rectangle 74"/>
            <p:cNvSpPr/>
            <p:nvPr/>
          </p:nvSpPr>
          <p:spPr>
            <a:xfrm rot="10800000" flipV="1">
              <a:off x="2819400" y="1219200"/>
              <a:ext cx="2743200" cy="274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2819399" y="4495800"/>
              <a:ext cx="2743201" cy="0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5" idx="2"/>
            </p:cNvCxnSpPr>
            <p:nvPr/>
          </p:nvCxnSpPr>
          <p:spPr>
            <a:xfrm flipV="1">
              <a:off x="4191000" y="39624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2743189" y="4038598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channel</a:t>
              </a:r>
            </a:p>
          </p:txBody>
        </p:sp>
        <p:sp>
          <p:nvSpPr>
            <p:cNvPr id="81" name="Rectangle 80"/>
            <p:cNvSpPr/>
            <p:nvPr/>
          </p:nvSpPr>
          <p:spPr>
            <a:xfrm rot="10800000" flipV="1">
              <a:off x="2971791" y="3276600"/>
              <a:ext cx="2438404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91000" y="2849880"/>
              <a:ext cx="2" cy="42672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2971800" y="3276599"/>
              <a:ext cx="2438405" cy="5334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I/O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 rot="10800000" flipV="1">
              <a:off x="2971800" y="1371598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10800000" flipV="1">
              <a:off x="3048006" y="1438273"/>
              <a:ext cx="2285982" cy="37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10800000" flipV="1">
              <a:off x="3048006" y="2343149"/>
              <a:ext cx="2285982" cy="41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48007" y="1428748"/>
              <a:ext cx="228598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0800000" flipV="1">
              <a:off x="3048006" y="1876423"/>
              <a:ext cx="2285982" cy="411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4800" y="4876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DRAM Latency = </a:t>
            </a:r>
            <a:r>
              <a:rPr lang="en-US" sz="3200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Subarray</a:t>
            </a:r>
            <a:r>
              <a:rPr lang="en-US" sz="3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Latency + I/O Latency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4800600"/>
            <a:ext cx="5562600" cy="1676400"/>
            <a:chOff x="2895600" y="4724400"/>
            <a:chExt cx="5562600" cy="1676400"/>
          </a:xfrm>
        </p:grpSpPr>
        <p:sp>
          <p:nvSpPr>
            <p:cNvPr id="5" name="Oval 4"/>
            <p:cNvSpPr/>
            <p:nvPr/>
          </p:nvSpPr>
          <p:spPr>
            <a:xfrm>
              <a:off x="2895600" y="4724400"/>
              <a:ext cx="3200400" cy="838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503440" y="6019800"/>
              <a:ext cx="830560" cy="0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type="none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5" idx="4"/>
            </p:cNvCxnSpPr>
            <p:nvPr/>
          </p:nvCxnSpPr>
          <p:spPr>
            <a:xfrm flipV="1">
              <a:off x="4495795" y="5562600"/>
              <a:ext cx="5" cy="457200"/>
            </a:xfrm>
            <a:prstGeom prst="line">
              <a:avLst/>
            </a:prstGeom>
            <a:ln w="76200" cap="rnd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86400" y="56929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Dominant</a:t>
              </a:r>
            </a:p>
          </p:txBody>
        </p:sp>
      </p:grpSp>
      <p:sp>
        <p:nvSpPr>
          <p:cNvPr id="35" name="Left Arrow 34"/>
          <p:cNvSpPr/>
          <p:nvPr/>
        </p:nvSpPr>
        <p:spPr>
          <a:xfrm rot="16200000">
            <a:off x="5493547" y="1745458"/>
            <a:ext cx="1676399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white"/>
                </a:solidFill>
                <a:latin typeface="Calibri"/>
              </a:rPr>
              <a:t>Subarray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Left Arrow 35"/>
          <p:cNvSpPr/>
          <p:nvPr/>
        </p:nvSpPr>
        <p:spPr>
          <a:xfrm rot="16200000">
            <a:off x="5689338" y="3285333"/>
            <a:ext cx="133985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white"/>
                </a:solidFill>
                <a:latin typeface="Calibri"/>
              </a:rPr>
              <a:t>I/O</a:t>
            </a:r>
          </a:p>
        </p:txBody>
      </p:sp>
    </p:spTree>
    <p:extLst>
      <p:ext uri="{BB962C8B-B14F-4D97-AF65-F5344CB8AC3E}">
        <p14:creationId xmlns:p14="http://schemas.microsoft.com/office/powerpoint/2010/main" val="25252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90" grpId="0"/>
      <p:bldP spid="72" grpId="0" animBg="1"/>
      <p:bldP spid="83" grpId="0"/>
      <p:bldP spid="20" grpId="0" animBg="1"/>
      <p:bldP spid="21" grpId="0" animBg="1"/>
      <p:bldP spid="23" grpId="0"/>
      <p:bldP spid="24" grpId="0"/>
      <p:bldP spid="53" grpId="0"/>
      <p:bldP spid="53" grpId="1"/>
      <p:bldP spid="35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Why is the </a:t>
            </a:r>
            <a:r>
              <a:rPr lang="en-US" dirty="0" err="1" smtClean="0"/>
              <a:t>Subarray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 Slow?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33400" y="990598"/>
            <a:ext cx="3309853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 err="1">
                <a:solidFill>
                  <a:prstClr val="black"/>
                </a:solidFill>
                <a:latin typeface="Calibri"/>
              </a:rPr>
              <a:t>Subarray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81942" y="1600204"/>
            <a:ext cx="3451858" cy="3200400"/>
            <a:chOff x="281942" y="1828802"/>
            <a:chExt cx="3451858" cy="3200400"/>
          </a:xfrm>
        </p:grpSpPr>
        <p:sp>
          <p:nvSpPr>
            <p:cNvPr id="200" name="Rectangle 199"/>
            <p:cNvSpPr/>
            <p:nvPr/>
          </p:nvSpPr>
          <p:spPr>
            <a:xfrm>
              <a:off x="30583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1" name="Straight Arrow Connector 200"/>
            <p:cNvCxnSpPr>
              <a:stCxn id="200" idx="0"/>
            </p:cNvCxnSpPr>
            <p:nvPr/>
          </p:nvCxnSpPr>
          <p:spPr>
            <a:xfrm flipV="1">
              <a:off x="32412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26011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4" name="Straight Arrow Connector 203"/>
            <p:cNvCxnSpPr>
              <a:stCxn id="203" idx="0"/>
            </p:cNvCxnSpPr>
            <p:nvPr/>
          </p:nvCxnSpPr>
          <p:spPr>
            <a:xfrm flipV="1">
              <a:off x="27840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21439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7" name="Straight Arrow Connector 206"/>
            <p:cNvCxnSpPr>
              <a:stCxn id="206" idx="0"/>
            </p:cNvCxnSpPr>
            <p:nvPr/>
          </p:nvCxnSpPr>
          <p:spPr>
            <a:xfrm flipV="1">
              <a:off x="23268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16867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0" name="Straight Arrow Connector 209"/>
            <p:cNvCxnSpPr>
              <a:stCxn id="209" idx="0"/>
            </p:cNvCxnSpPr>
            <p:nvPr/>
          </p:nvCxnSpPr>
          <p:spPr>
            <a:xfrm flipV="1">
              <a:off x="18696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12295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3" name="Straight Arrow Connector 212"/>
            <p:cNvCxnSpPr>
              <a:stCxn id="212" idx="0"/>
            </p:cNvCxnSpPr>
            <p:nvPr/>
          </p:nvCxnSpPr>
          <p:spPr>
            <a:xfrm flipV="1">
              <a:off x="14124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endCxn id="216" idx="3"/>
            </p:cNvCxnSpPr>
            <p:nvPr/>
          </p:nvCxnSpPr>
          <p:spPr>
            <a:xfrm flipH="1">
              <a:off x="1104900" y="20992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739140" y="19163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0631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26059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21487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16915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12343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0" name="Straight Arrow Connector 249"/>
            <p:cNvCxnSpPr>
              <a:endCxn id="251" idx="3"/>
            </p:cNvCxnSpPr>
            <p:nvPr/>
          </p:nvCxnSpPr>
          <p:spPr>
            <a:xfrm flipH="1">
              <a:off x="1104900" y="25564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739140" y="23735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0631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6059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1487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6915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2343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Straight Arrow Connector 257"/>
            <p:cNvCxnSpPr>
              <a:endCxn id="259" idx="3"/>
            </p:cNvCxnSpPr>
            <p:nvPr/>
          </p:nvCxnSpPr>
          <p:spPr>
            <a:xfrm flipH="1">
              <a:off x="1104900" y="30136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739140" y="28307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30631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26059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21487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6915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2343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Straight Arrow Connector 265"/>
            <p:cNvCxnSpPr>
              <a:endCxn id="267" idx="3"/>
            </p:cNvCxnSpPr>
            <p:nvPr/>
          </p:nvCxnSpPr>
          <p:spPr>
            <a:xfrm flipH="1">
              <a:off x="1104900" y="34708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39140" y="32879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30631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6059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1487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6915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12343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4" name="Straight Arrow Connector 273"/>
            <p:cNvCxnSpPr>
              <a:endCxn id="275" idx="3"/>
            </p:cNvCxnSpPr>
            <p:nvPr/>
          </p:nvCxnSpPr>
          <p:spPr>
            <a:xfrm flipH="1">
              <a:off x="1104900" y="39280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739140" y="37451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0631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6059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1487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6915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2343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-624387" y="2827472"/>
              <a:ext cx="2193660" cy="38100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row decoder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37176" y="4549142"/>
              <a:ext cx="2796624" cy="4800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sense amplifier</a:t>
              </a: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01640" y="990598"/>
            <a:ext cx="2880359" cy="3337564"/>
            <a:chOff x="5501640" y="1219196"/>
            <a:chExt cx="2880359" cy="3337564"/>
          </a:xfrm>
        </p:grpSpPr>
        <p:sp>
          <p:nvSpPr>
            <p:cNvPr id="179" name="Oval 178"/>
            <p:cNvSpPr/>
            <p:nvPr/>
          </p:nvSpPr>
          <p:spPr>
            <a:xfrm>
              <a:off x="5910346" y="2144960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501640" y="19163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1" name="Straight Arrow Connector 180"/>
            <p:cNvCxnSpPr>
              <a:endCxn id="180" idx="3"/>
            </p:cNvCxnSpPr>
            <p:nvPr/>
          </p:nvCxnSpPr>
          <p:spPr>
            <a:xfrm flipH="1">
              <a:off x="5867400" y="2099240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 rot="16200000">
              <a:off x="5551083" y="3070878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capacitor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672346" y="2754560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</a:rPr>
                <a:t>access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72346" y="2889676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</a:rPr>
                <a:t>transistor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57946" y="1762156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err="1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6200000">
              <a:off x="7349868" y="3158868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err="1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8013466" y="1975763"/>
              <a:ext cx="0" cy="2291437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291581" y="2360845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>
              <a:off x="7071068" y="2504208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7510546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7071068" y="2602160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7510546" y="2830760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900946" y="2830760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7071067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7291581" y="2099240"/>
              <a:ext cx="1" cy="28296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>
              <a:off x="7680667" y="2830760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/>
            <p:nvPr/>
          </p:nvCxnSpPr>
          <p:spPr>
            <a:xfrm rot="10800000" flipV="1">
              <a:off x="6519946" y="2833142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6519945" y="3541133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6519945" y="3059360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6291347" y="3426484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6291347" y="3192960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6519945" y="3426485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7830586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01640" y="1219196"/>
              <a:ext cx="252269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Cell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072146" y="3962402"/>
            <a:ext cx="3386053" cy="838200"/>
            <a:chOff x="5072146" y="4191000"/>
            <a:chExt cx="3386053" cy="838200"/>
          </a:xfrm>
        </p:grpSpPr>
        <p:sp>
          <p:nvSpPr>
            <p:cNvPr id="234" name="Rectangle 233"/>
            <p:cNvSpPr/>
            <p:nvPr/>
          </p:nvSpPr>
          <p:spPr>
            <a:xfrm>
              <a:off x="5072146" y="4495800"/>
              <a:ext cx="3386053" cy="533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srgbClr val="FF0000"/>
                  </a:solidFill>
                  <a:latin typeface="Calibri"/>
                </a:rPr>
                <a:t>large sense amplifier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833610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0" y="1474386"/>
            <a:ext cx="1003835" cy="2855580"/>
            <a:chOff x="7338060" y="1622874"/>
            <a:chExt cx="1003835" cy="2855580"/>
          </a:xfrm>
        </p:grpSpPr>
        <p:sp>
          <p:nvSpPr>
            <p:cNvPr id="139" name="Rounded Rectangle 138"/>
            <p:cNvSpPr/>
            <p:nvPr/>
          </p:nvSpPr>
          <p:spPr>
            <a:xfrm rot="16200000">
              <a:off x="6824570" y="2669765"/>
              <a:ext cx="2564215" cy="470434"/>
            </a:xfrm>
            <a:prstGeom prst="roundRect">
              <a:avLst>
                <a:gd name="adj" fmla="val 12383"/>
              </a:avLst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 err="1">
                  <a:solidFill>
                    <a:srgbClr val="FF0000"/>
                  </a:solidFill>
                  <a:latin typeface="Calibri"/>
                  <a:cs typeface="Calibri"/>
                </a:rPr>
                <a:t>bitline</a:t>
              </a:r>
              <a:r>
                <a:rPr lang="en-US" sz="2400" b="1" i="1" dirty="0">
                  <a:solidFill>
                    <a:srgbClr val="FF0000"/>
                  </a:solidFill>
                  <a:latin typeface="Calibri"/>
                  <a:cs typeface="Calibri"/>
                </a:rPr>
                <a:t>: 512 cells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7947657" y="1977290"/>
              <a:ext cx="0" cy="1981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7871460" y="189565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7871460" y="3958490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7338060" y="4112694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7520940" y="1748692"/>
              <a:ext cx="4763" cy="2364002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7342823" y="18401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2823" y="22973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342823" y="27545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342823" y="32117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342823" y="36689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53742" y="1295404"/>
            <a:ext cx="1242058" cy="565684"/>
            <a:chOff x="3253742" y="1524002"/>
            <a:chExt cx="1242058" cy="565684"/>
          </a:xfrm>
        </p:grpSpPr>
        <p:cxnSp>
          <p:nvCxnSpPr>
            <p:cNvPr id="249" name="Straight Arrow Connector 248"/>
            <p:cNvCxnSpPr/>
            <p:nvPr/>
          </p:nvCxnSpPr>
          <p:spPr>
            <a:xfrm flipH="1">
              <a:off x="3253742" y="1752602"/>
              <a:ext cx="474820" cy="33708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3657598" y="1524002"/>
              <a:ext cx="838202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cell</a:t>
              </a: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flipH="1">
              <a:off x="3728562" y="1752602"/>
              <a:ext cx="8143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Content Placeholder 2"/>
          <p:cNvSpPr txBox="1">
            <a:spLocks/>
          </p:cNvSpPr>
          <p:nvPr/>
        </p:nvSpPr>
        <p:spPr>
          <a:xfrm>
            <a:off x="381000" y="49530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Calibri"/>
              </a:rPr>
              <a:t>Amortizes sense amplifier cost </a:t>
            </a:r>
            <a:r>
              <a:rPr lang="en-US" sz="2800" b="1" dirty="0" smtClean="0">
                <a:solidFill>
                  <a:srgbClr val="006600"/>
                </a:solidFill>
                <a:latin typeface="Calibri"/>
                <a:sym typeface="Wingdings" pitchFamily="2" charset="2"/>
              </a:rPr>
              <a:t> Small area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Large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bitline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capacitance  High latency &amp; power</a:t>
            </a: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marL="749300" lvl="1" indent="-349250" fontAlgn="auto">
              <a:lnSpc>
                <a:spcPct val="90000"/>
              </a:lnSpc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 fontAlgn="auto">
              <a:lnSpc>
                <a:spcPct val="90000"/>
              </a:lnSpc>
              <a:spcAft>
                <a:spcPts val="0"/>
              </a:spcAft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 fontAlgn="auto">
              <a:lnSpc>
                <a:spcPct val="90000"/>
              </a:lnSpc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7330024" y="2902086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sense amplifier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01000" y="4157119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181600" y="1874524"/>
            <a:ext cx="472082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rot="16200000">
            <a:off x="3740286" y="252716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row decoder</a:t>
            </a:r>
          </a:p>
        </p:txBody>
      </p:sp>
    </p:spTree>
    <p:extLst>
      <p:ext uri="{BB962C8B-B14F-4D97-AF65-F5344CB8AC3E}">
        <p14:creationId xmlns:p14="http://schemas.microsoft.com/office/powerpoint/2010/main" val="17209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Trade-Off: Area (Die Size) vs. Latency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38500" y="21640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Faster</a:t>
            </a:r>
          </a:p>
        </p:txBody>
      </p:sp>
      <p:sp>
        <p:nvSpPr>
          <p:cNvPr id="97" name="Right Arrow 96"/>
          <p:cNvSpPr/>
          <p:nvPr/>
        </p:nvSpPr>
        <p:spPr>
          <a:xfrm flipH="1">
            <a:off x="3238500" y="35356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Smaller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066800"/>
            <a:ext cx="2590800" cy="5105400"/>
            <a:chOff x="5867400" y="1066800"/>
            <a:chExt cx="2590800" cy="5105400"/>
          </a:xfrm>
        </p:grpSpPr>
        <p:sp>
          <p:nvSpPr>
            <p:cNvPr id="250" name="Rectangle 249"/>
            <p:cNvSpPr/>
            <p:nvPr/>
          </p:nvSpPr>
          <p:spPr>
            <a:xfrm>
              <a:off x="77066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1" name="Straight Arrow Connector 250"/>
            <p:cNvCxnSpPr>
              <a:stCxn id="250" idx="0"/>
            </p:cNvCxnSpPr>
            <p:nvPr/>
          </p:nvCxnSpPr>
          <p:spPr>
            <a:xfrm flipV="1">
              <a:off x="78895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72494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4" name="Straight Arrow Connector 253"/>
            <p:cNvCxnSpPr>
              <a:stCxn id="253" idx="0"/>
            </p:cNvCxnSpPr>
            <p:nvPr/>
          </p:nvCxnSpPr>
          <p:spPr>
            <a:xfrm flipV="1">
              <a:off x="74323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67922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9" name="Straight Arrow Connector 258"/>
            <p:cNvCxnSpPr>
              <a:stCxn id="258" idx="0"/>
            </p:cNvCxnSpPr>
            <p:nvPr/>
          </p:nvCxnSpPr>
          <p:spPr>
            <a:xfrm flipV="1">
              <a:off x="69751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63350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62" name="Straight Arrow Connector 261"/>
            <p:cNvCxnSpPr>
              <a:stCxn id="261" idx="0"/>
            </p:cNvCxnSpPr>
            <p:nvPr/>
          </p:nvCxnSpPr>
          <p:spPr>
            <a:xfrm flipV="1">
              <a:off x="65179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7114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2542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7970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63398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7114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72542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7970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63398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7066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9" name="Straight Arrow Connector 318"/>
            <p:cNvCxnSpPr>
              <a:stCxn id="318" idx="0"/>
            </p:cNvCxnSpPr>
            <p:nvPr/>
          </p:nvCxnSpPr>
          <p:spPr>
            <a:xfrm flipV="1">
              <a:off x="78895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72494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1" name="Straight Arrow Connector 320"/>
            <p:cNvCxnSpPr>
              <a:stCxn id="320" idx="0"/>
            </p:cNvCxnSpPr>
            <p:nvPr/>
          </p:nvCxnSpPr>
          <p:spPr>
            <a:xfrm flipV="1">
              <a:off x="74323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321"/>
            <p:cNvSpPr/>
            <p:nvPr/>
          </p:nvSpPr>
          <p:spPr>
            <a:xfrm>
              <a:off x="67922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4" name="Straight Arrow Connector 323"/>
            <p:cNvCxnSpPr>
              <a:stCxn id="322" idx="0"/>
            </p:cNvCxnSpPr>
            <p:nvPr/>
          </p:nvCxnSpPr>
          <p:spPr>
            <a:xfrm flipV="1">
              <a:off x="69751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63350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6" name="Straight Arrow Connector 325"/>
            <p:cNvCxnSpPr>
              <a:stCxn id="325" idx="0"/>
            </p:cNvCxnSpPr>
            <p:nvPr/>
          </p:nvCxnSpPr>
          <p:spPr>
            <a:xfrm flipV="1">
              <a:off x="65179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7114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2542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970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3398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77114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2542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7970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3398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867400" y="10668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600" b="1" dirty="0" err="1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6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696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1" name="Straight Arrow Connector 380"/>
            <p:cNvCxnSpPr>
              <a:stCxn id="380" idx="0"/>
            </p:cNvCxnSpPr>
            <p:nvPr/>
          </p:nvCxnSpPr>
          <p:spPr>
            <a:xfrm flipV="1">
              <a:off x="78790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72390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3" name="Straight Arrow Connector 382"/>
            <p:cNvCxnSpPr>
              <a:stCxn id="382" idx="0"/>
            </p:cNvCxnSpPr>
            <p:nvPr/>
          </p:nvCxnSpPr>
          <p:spPr>
            <a:xfrm flipV="1">
              <a:off x="74218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/>
            <p:cNvSpPr/>
            <p:nvPr/>
          </p:nvSpPr>
          <p:spPr>
            <a:xfrm>
              <a:off x="6781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5" name="Straight Arrow Connector 384"/>
            <p:cNvCxnSpPr>
              <a:stCxn id="384" idx="0"/>
            </p:cNvCxnSpPr>
            <p:nvPr/>
          </p:nvCxnSpPr>
          <p:spPr>
            <a:xfrm flipV="1">
              <a:off x="69646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>
            <a:xfrm>
              <a:off x="6324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7" name="Straight Arrow Connector 386"/>
            <p:cNvCxnSpPr>
              <a:stCxn id="386" idx="0"/>
            </p:cNvCxnSpPr>
            <p:nvPr/>
          </p:nvCxnSpPr>
          <p:spPr>
            <a:xfrm flipV="1">
              <a:off x="65074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700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72437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86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329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7700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2437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786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6329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" y="1066800"/>
            <a:ext cx="2514600" cy="5105400"/>
            <a:chOff x="495300" y="1066800"/>
            <a:chExt cx="2514600" cy="5105400"/>
          </a:xfrm>
        </p:grpSpPr>
        <p:sp>
          <p:nvSpPr>
            <p:cNvPr id="131" name="Rounded Rectangle 130"/>
            <p:cNvSpPr/>
            <p:nvPr/>
          </p:nvSpPr>
          <p:spPr>
            <a:xfrm>
              <a:off x="495300" y="10668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600" b="1" dirty="0" err="1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6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209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>
              <a:stCxn id="183" idx="0"/>
            </p:cNvCxnSpPr>
            <p:nvPr/>
          </p:nvCxnSpPr>
          <p:spPr>
            <a:xfrm flipV="1">
              <a:off x="23926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752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>
              <a:stCxn id="186" idx="0"/>
            </p:cNvCxnSpPr>
            <p:nvPr/>
          </p:nvCxnSpPr>
          <p:spPr>
            <a:xfrm flipV="1">
              <a:off x="19354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12954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0" name="Straight Arrow Connector 189"/>
            <p:cNvCxnSpPr>
              <a:stCxn id="189" idx="0"/>
            </p:cNvCxnSpPr>
            <p:nvPr/>
          </p:nvCxnSpPr>
          <p:spPr>
            <a:xfrm flipV="1">
              <a:off x="14782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38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3" name="Straight Arrow Connector 192"/>
            <p:cNvCxnSpPr>
              <a:stCxn id="192" idx="0"/>
            </p:cNvCxnSpPr>
            <p:nvPr/>
          </p:nvCxnSpPr>
          <p:spPr>
            <a:xfrm flipV="1">
              <a:off x="10210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22145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7573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3001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429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2145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7573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001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429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214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757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001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42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214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1757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3001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42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2098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7526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2954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382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22098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7526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2954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8382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4" name="Content Placeholder 2"/>
          <p:cNvSpPr txBox="1">
            <a:spLocks/>
          </p:cNvSpPr>
          <p:nvPr/>
        </p:nvSpPr>
        <p:spPr>
          <a:xfrm>
            <a:off x="457200" y="4953000"/>
            <a:ext cx="8001000" cy="64860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Trade-Off: Area vs. Latency</a:t>
            </a:r>
          </a:p>
        </p:txBody>
      </p:sp>
    </p:spTree>
    <p:extLst>
      <p:ext uri="{BB962C8B-B14F-4D97-AF65-F5344CB8AC3E}">
        <p14:creationId xmlns:p14="http://schemas.microsoft.com/office/powerpoint/2010/main" val="17359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4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</a:t>
            </a:r>
            <a:r>
              <a:rPr lang="en-US" dirty="0"/>
              <a:t> </a:t>
            </a:r>
            <a:r>
              <a:rPr lang="en-US" dirty="0" smtClean="0"/>
              <a:t>Size)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65282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256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37579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504D"/>
                </a:solidFill>
                <a:latin typeface="Calibri"/>
                <a:ea typeface="+mn-ea"/>
                <a:cs typeface="+mn-cs"/>
              </a:rPr>
              <a:t>512 cells/</a:t>
            </a:r>
            <a:r>
              <a:rPr lang="en-US" sz="2800" b="1" dirty="0" err="1">
                <a:solidFill>
                  <a:srgbClr val="C0504D"/>
                </a:solidFill>
                <a:latin typeface="Calibri"/>
                <a:ea typeface="+mn-ea"/>
                <a:cs typeface="+mn-cs"/>
              </a:rPr>
              <a:t>bitline</a:t>
            </a:r>
            <a:endParaRPr lang="en-US" sz="2800" b="1" dirty="0">
              <a:solidFill>
                <a:srgbClr val="C050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705600" y="2133600"/>
            <a:ext cx="1828800" cy="106105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Commodity DRAM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Long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Cheaper</a:t>
            </a: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Faster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495800" y="1905000"/>
            <a:ext cx="1981200" cy="838200"/>
          </a:xfrm>
          <a:prstGeom prst="wedgeRoundRectCallout">
            <a:avLst>
              <a:gd name="adj1" fmla="val -47531"/>
              <a:gd name="adj2" fmla="val 981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Fancy DRAM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Short </a:t>
            </a:r>
            <a:r>
              <a:rPr lang="en-US" sz="2400" b="1" dirty="0" err="1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13" name="Left Arrow 12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7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40" grpId="0" animBg="1"/>
      <p:bldP spid="7" grpId="0" animBg="1"/>
      <p:bldP spid="4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5867400" y="914400"/>
            <a:ext cx="2590800" cy="5486400"/>
            <a:chOff x="5867400" y="762000"/>
            <a:chExt cx="25908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77066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>
              <a:stCxn id="185" idx="0"/>
            </p:cNvCxnSpPr>
            <p:nvPr/>
          </p:nvCxnSpPr>
          <p:spPr>
            <a:xfrm flipV="1">
              <a:off x="78895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72494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4" name="Straight Arrow Connector 193"/>
            <p:cNvCxnSpPr>
              <a:stCxn id="191" idx="0"/>
            </p:cNvCxnSpPr>
            <p:nvPr/>
          </p:nvCxnSpPr>
          <p:spPr>
            <a:xfrm flipV="1">
              <a:off x="74323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922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6" name="Straight Arrow Connector 195"/>
            <p:cNvCxnSpPr>
              <a:stCxn id="195" idx="0"/>
            </p:cNvCxnSpPr>
            <p:nvPr/>
          </p:nvCxnSpPr>
          <p:spPr>
            <a:xfrm flipV="1">
              <a:off x="69751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3350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8" name="Straight Arrow Connector 197"/>
            <p:cNvCxnSpPr>
              <a:stCxn id="197" idx="0"/>
            </p:cNvCxnSpPr>
            <p:nvPr/>
          </p:nvCxnSpPr>
          <p:spPr>
            <a:xfrm flipV="1">
              <a:off x="65179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114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2542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7970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63398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114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72542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7970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3398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7066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0" name="Straight Arrow Connector 219"/>
            <p:cNvCxnSpPr>
              <a:stCxn id="219" idx="0"/>
            </p:cNvCxnSpPr>
            <p:nvPr/>
          </p:nvCxnSpPr>
          <p:spPr>
            <a:xfrm flipV="1">
              <a:off x="78895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2494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2" name="Straight Arrow Connector 221"/>
            <p:cNvCxnSpPr>
              <a:stCxn id="221" idx="0"/>
            </p:cNvCxnSpPr>
            <p:nvPr/>
          </p:nvCxnSpPr>
          <p:spPr>
            <a:xfrm flipV="1">
              <a:off x="74323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67922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8" name="Straight Arrow Connector 227"/>
            <p:cNvCxnSpPr>
              <a:stCxn id="227" idx="0"/>
            </p:cNvCxnSpPr>
            <p:nvPr/>
          </p:nvCxnSpPr>
          <p:spPr>
            <a:xfrm flipV="1">
              <a:off x="69751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63350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0" name="Straight Arrow Connector 229"/>
            <p:cNvCxnSpPr>
              <a:stCxn id="229" idx="0"/>
            </p:cNvCxnSpPr>
            <p:nvPr/>
          </p:nvCxnSpPr>
          <p:spPr>
            <a:xfrm flipV="1">
              <a:off x="65179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77114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2542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7970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3398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7114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2542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7970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3398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7066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4" name="Straight Arrow Connector 243"/>
            <p:cNvCxnSpPr>
              <a:stCxn id="243" idx="0"/>
            </p:cNvCxnSpPr>
            <p:nvPr/>
          </p:nvCxnSpPr>
          <p:spPr>
            <a:xfrm flipV="1">
              <a:off x="78895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72494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6" name="Straight Arrow Connector 245"/>
            <p:cNvCxnSpPr>
              <a:stCxn id="245" idx="0"/>
            </p:cNvCxnSpPr>
            <p:nvPr/>
          </p:nvCxnSpPr>
          <p:spPr>
            <a:xfrm flipV="1">
              <a:off x="74323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67922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8" name="Straight Arrow Connector 247"/>
            <p:cNvCxnSpPr>
              <a:stCxn id="247" idx="0"/>
            </p:cNvCxnSpPr>
            <p:nvPr/>
          </p:nvCxnSpPr>
          <p:spPr>
            <a:xfrm flipV="1">
              <a:off x="69751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63350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2" name="Straight Arrow Connector 251"/>
            <p:cNvCxnSpPr>
              <a:stCxn id="249" idx="0"/>
            </p:cNvCxnSpPr>
            <p:nvPr/>
          </p:nvCxnSpPr>
          <p:spPr>
            <a:xfrm flipV="1">
              <a:off x="65179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77114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2542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7970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3398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7114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2542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7970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3398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83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95300" y="914400"/>
            <a:ext cx="2514600" cy="5486400"/>
            <a:chOff x="495300" y="762000"/>
            <a:chExt cx="2514600" cy="5486400"/>
          </a:xfrm>
        </p:grpSpPr>
        <p:sp>
          <p:nvSpPr>
            <p:cNvPr id="149" name="Rounded Rectangle 148"/>
            <p:cNvSpPr/>
            <p:nvPr/>
          </p:nvSpPr>
          <p:spPr>
            <a:xfrm>
              <a:off x="495300" y="7620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098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1" name="Straight Arrow Connector 150"/>
            <p:cNvCxnSpPr>
              <a:stCxn id="150" idx="0"/>
            </p:cNvCxnSpPr>
            <p:nvPr/>
          </p:nvCxnSpPr>
          <p:spPr>
            <a:xfrm flipV="1">
              <a:off x="23926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17526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>
              <a:stCxn id="152" idx="0"/>
            </p:cNvCxnSpPr>
            <p:nvPr/>
          </p:nvCxnSpPr>
          <p:spPr>
            <a:xfrm flipV="1">
              <a:off x="19354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2954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14782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8382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V="1">
              <a:off x="10210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2145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573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3001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429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145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7573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3001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29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2145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7573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3001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429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5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7573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001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8429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2145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573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3001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429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2098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2954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8382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8" name="Content Placeholder 2"/>
          <p:cNvSpPr txBox="1">
            <a:spLocks/>
          </p:cNvSpPr>
          <p:nvPr/>
        </p:nvSpPr>
        <p:spPr>
          <a:xfrm>
            <a:off x="457200" y="161544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4572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Calibri"/>
              </a:rPr>
              <a:t>Long </a:t>
            </a:r>
            <a:r>
              <a:rPr lang="en-US" sz="3200" b="1" dirty="0" err="1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8674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FF00"/>
                </a:solidFill>
                <a:latin typeface="Calibri"/>
                <a:cs typeface="Calibri"/>
              </a:rPr>
              <a:t>Short </a:t>
            </a:r>
            <a:r>
              <a:rPr lang="en-US" sz="3200" b="1" err="1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3352800"/>
            <a:ext cx="1742123" cy="3048000"/>
            <a:chOff x="844550" y="3200400"/>
            <a:chExt cx="1742123" cy="3048000"/>
          </a:xfrm>
        </p:grpSpPr>
        <p:sp>
          <p:nvSpPr>
            <p:cNvPr id="287" name="Rectangle 286"/>
            <p:cNvSpPr/>
            <p:nvPr/>
          </p:nvSpPr>
          <p:spPr>
            <a:xfrm>
              <a:off x="22161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8" name="Straight Arrow Connector 287"/>
            <p:cNvCxnSpPr>
              <a:stCxn id="287" idx="0"/>
            </p:cNvCxnSpPr>
            <p:nvPr/>
          </p:nvCxnSpPr>
          <p:spPr>
            <a:xfrm flipV="1">
              <a:off x="23990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17589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0" name="Straight Arrow Connector 289"/>
            <p:cNvCxnSpPr>
              <a:stCxn id="289" idx="0"/>
            </p:cNvCxnSpPr>
            <p:nvPr/>
          </p:nvCxnSpPr>
          <p:spPr>
            <a:xfrm flipV="1">
              <a:off x="19418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3017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2" name="Straight Arrow Connector 291"/>
            <p:cNvCxnSpPr>
              <a:stCxn id="291" idx="0"/>
            </p:cNvCxnSpPr>
            <p:nvPr/>
          </p:nvCxnSpPr>
          <p:spPr>
            <a:xfrm flipV="1">
              <a:off x="14846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8445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4" name="Straight Arrow Connector 293"/>
            <p:cNvCxnSpPr>
              <a:stCxn id="293" idx="0"/>
            </p:cNvCxnSpPr>
            <p:nvPr/>
          </p:nvCxnSpPr>
          <p:spPr>
            <a:xfrm flipV="1">
              <a:off x="10274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2209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7637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3065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493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2209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17637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3065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493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22209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7637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3065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93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22209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7637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3065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3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2209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7637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065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3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2161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7589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3017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45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2" name="Content Placeholder 2"/>
          <p:cNvSpPr txBox="1">
            <a:spLocks/>
          </p:cNvSpPr>
          <p:nvPr/>
        </p:nvSpPr>
        <p:spPr>
          <a:xfrm>
            <a:off x="457200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3368676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46525" y="4953000"/>
            <a:ext cx="3756147" cy="1463675"/>
            <a:chOff x="3946525" y="4800600"/>
            <a:chExt cx="3756147" cy="1463675"/>
          </a:xfrm>
        </p:grpSpPr>
        <p:cxnSp>
          <p:nvCxnSpPr>
            <p:cNvPr id="186" name="Straight Arrow Connector 185"/>
            <p:cNvCxnSpPr/>
            <p:nvPr/>
          </p:nvCxnSpPr>
          <p:spPr>
            <a:xfrm flipH="1">
              <a:off x="5382876" y="4800600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5374409" y="5555673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5852006" y="4832351"/>
              <a:ext cx="1" cy="71500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3946525" y="5654675"/>
              <a:ext cx="3756147" cy="6096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Short </a:t>
              </a:r>
              <a:r>
                <a:rPr lang="en-US" sz="3200" b="1" i="1" dirty="0" err="1" smtClean="0">
                  <a:solidFill>
                    <a:srgbClr val="FFFF66"/>
                  </a:solidFill>
                  <a:latin typeface="Calibri"/>
                </a:rPr>
                <a:t>Bitline</a:t>
              </a:r>
              <a:r>
                <a:rPr lang="en-US" sz="3200" b="1" i="1" dirty="0">
                  <a:solidFill>
                    <a:srgbClr val="FFFF66"/>
                  </a:solidFill>
                  <a:latin typeface="Calibri"/>
                </a:rPr>
                <a:t>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  <a:sym typeface="Wingdings"/>
                </a:rPr>
                <a:t>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Fast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" y="4404206"/>
            <a:ext cx="5303520" cy="1845998"/>
            <a:chOff x="182880" y="4251806"/>
            <a:chExt cx="5303520" cy="1845998"/>
          </a:xfrm>
        </p:grpSpPr>
        <p:sp>
          <p:nvSpPr>
            <p:cNvPr id="192" name="Oval 191"/>
            <p:cNvSpPr/>
            <p:nvPr/>
          </p:nvSpPr>
          <p:spPr>
            <a:xfrm>
              <a:off x="3352800" y="4251806"/>
              <a:ext cx="2133600" cy="685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" y="4594706"/>
              <a:ext cx="3169920" cy="1503098"/>
              <a:chOff x="182880" y="4594706"/>
              <a:chExt cx="3169920" cy="1503098"/>
            </a:xfrm>
          </p:grpSpPr>
          <p:cxnSp>
            <p:nvCxnSpPr>
              <p:cNvPr id="193" name="Straight Arrow Connector 192"/>
              <p:cNvCxnSpPr>
                <a:endCxn id="192" idx="2"/>
              </p:cNvCxnSpPr>
              <p:nvPr/>
            </p:nvCxnSpPr>
            <p:spPr>
              <a:xfrm flipV="1">
                <a:off x="2580323" y="4594706"/>
                <a:ext cx="772477" cy="55610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182880" y="5031004"/>
                <a:ext cx="2590800" cy="1066800"/>
              </a:xfrm>
              <a:prstGeom prst="rect">
                <a:avLst/>
              </a:prstGeom>
              <a:solidFill>
                <a:schemeClr val="tx1"/>
              </a:solidFill>
              <a:ln w="635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en-US" sz="3200" b="1" i="1" dirty="0" smtClean="0">
                    <a:solidFill>
                      <a:srgbClr val="FFFF66"/>
                    </a:solidFill>
                    <a:latin typeface="Calibri"/>
                  </a:rPr>
                  <a:t>Need Isolation</a:t>
                </a:r>
              </a:p>
            </p:txBody>
          </p:sp>
        </p:grpSp>
      </p:grpSp>
      <p:sp>
        <p:nvSpPr>
          <p:cNvPr id="207" name="Content Placeholder 2"/>
          <p:cNvSpPr txBox="1">
            <a:spLocks/>
          </p:cNvSpPr>
          <p:nvPr/>
        </p:nvSpPr>
        <p:spPr>
          <a:xfrm>
            <a:off x="2895600" y="5181600"/>
            <a:ext cx="2590800" cy="10668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FF66"/>
                </a:solidFill>
                <a:latin typeface="Calibri"/>
              </a:rPr>
              <a:t>Add Isolation Transistor</a:t>
            </a:r>
            <a:r>
              <a:rPr lang="en-US" sz="3200" b="1" i="1" dirty="0">
                <a:solidFill>
                  <a:srgbClr val="FFFF66"/>
                </a:solidFill>
                <a:latin typeface="Calibri"/>
              </a:rPr>
              <a:t>s</a:t>
            </a:r>
            <a:endParaRPr lang="en-US" sz="3200" b="1" i="1" dirty="0" smtClean="0">
              <a:solidFill>
                <a:srgbClr val="FFFF66"/>
              </a:solidFill>
              <a:latin typeface="Calibri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4572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High Latency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5867400" y="160020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Large Area</a:t>
            </a:r>
            <a:r>
              <a:rPr lang="en-US" sz="3200" b="1" i="1" dirty="0" smtClean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29583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2.5E-6 -0.059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-0.29444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  <p:bldP spid="268" grpId="0" animBg="1"/>
      <p:bldP spid="269" grpId="0" animBg="1"/>
      <p:bldP spid="274" grpId="0" animBg="1"/>
      <p:bldP spid="274" grpId="1" animBg="1"/>
      <p:bldP spid="275" grpId="0" animBg="1"/>
      <p:bldP spid="284" grpId="0" animBg="1"/>
      <p:bldP spid="432" grpId="0" animBg="1"/>
      <p:bldP spid="432" grpId="1" animBg="1"/>
      <p:bldP spid="207" grpId="0" animBg="1"/>
      <p:bldP spid="207" grpId="1" animBg="1"/>
      <p:bldP spid="200" grpId="0" animBg="1"/>
      <p:bldP spid="20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3173355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</a:p>
        </p:txBody>
      </p:sp>
      <p:sp>
        <p:nvSpPr>
          <p:cNvPr id="432" name="Content Placeholder 2"/>
          <p:cNvSpPr txBox="1">
            <a:spLocks/>
          </p:cNvSpPr>
          <p:nvPr/>
        </p:nvSpPr>
        <p:spPr>
          <a:xfrm>
            <a:off x="3161828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2961217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2863850" cy="5486400"/>
            <a:chOff x="304800" y="762000"/>
            <a:chExt cx="2863850" cy="54864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95300" y="914400"/>
              <a:ext cx="2514600" cy="5334000"/>
              <a:chOff x="495300" y="914400"/>
              <a:chExt cx="2514600" cy="533400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495300" y="914400"/>
                <a:ext cx="25146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prstClr val="black"/>
                    </a:solidFill>
                    <a:latin typeface="Calibri"/>
                    <a:cs typeface="Calibri"/>
                  </a:rPr>
                  <a:t>Long </a:t>
                </a:r>
                <a:r>
                  <a:rPr lang="en-US" sz="3200" b="1" err="1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098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0"/>
              </p:cNvCxnSpPr>
              <p:nvPr/>
            </p:nvCxnSpPr>
            <p:spPr>
              <a:xfrm flipV="1">
                <a:off x="23926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7526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3" name="Straight Arrow Connector 152"/>
              <p:cNvCxnSpPr>
                <a:stCxn id="152" idx="0"/>
              </p:cNvCxnSpPr>
              <p:nvPr/>
            </p:nvCxnSpPr>
            <p:spPr>
              <a:xfrm flipV="1">
                <a:off x="19354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2954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5" name="Straight Arrow Connector 154"/>
              <p:cNvCxnSpPr>
                <a:stCxn id="154" idx="0"/>
              </p:cNvCxnSpPr>
              <p:nvPr/>
            </p:nvCxnSpPr>
            <p:spPr>
              <a:xfrm flipV="1">
                <a:off x="14782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8382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0"/>
              </p:cNvCxnSpPr>
              <p:nvPr/>
            </p:nvCxnSpPr>
            <p:spPr>
              <a:xfrm flipV="1">
                <a:off x="10210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2145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573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001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429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145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7573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01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429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145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573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001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429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45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7573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001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429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45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7573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001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29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098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7526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954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382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68" name="Content Placeholder 2"/>
            <p:cNvSpPr txBox="1">
              <a:spLocks/>
            </p:cNvSpPr>
            <p:nvPr/>
          </p:nvSpPr>
          <p:spPr>
            <a:xfrm>
              <a:off x="457200" y="14630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Small Area 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572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00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3200400"/>
              <a:ext cx="1742123" cy="3048000"/>
              <a:chOff x="844550" y="3200400"/>
              <a:chExt cx="1742123" cy="30480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22161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8" name="Straight Arrow Connector 287"/>
              <p:cNvCxnSpPr>
                <a:stCxn id="287" idx="0"/>
              </p:cNvCxnSpPr>
              <p:nvPr/>
            </p:nvCxnSpPr>
            <p:spPr>
              <a:xfrm flipV="1">
                <a:off x="23990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17589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0" name="Straight Arrow Connector 289"/>
              <p:cNvCxnSpPr>
                <a:stCxn id="289" idx="0"/>
              </p:cNvCxnSpPr>
              <p:nvPr/>
            </p:nvCxnSpPr>
            <p:spPr>
              <a:xfrm flipV="1">
                <a:off x="19418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/>
              <p:cNvSpPr/>
              <p:nvPr/>
            </p:nvSpPr>
            <p:spPr>
              <a:xfrm>
                <a:off x="13017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2" name="Straight Arrow Connector 291"/>
              <p:cNvCxnSpPr>
                <a:stCxn id="291" idx="0"/>
              </p:cNvCxnSpPr>
              <p:nvPr/>
            </p:nvCxnSpPr>
            <p:spPr>
              <a:xfrm flipV="1">
                <a:off x="14846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Rectangle 292"/>
              <p:cNvSpPr/>
              <p:nvPr/>
            </p:nvSpPr>
            <p:spPr>
              <a:xfrm>
                <a:off x="8445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4" name="Straight Arrow Connector 293"/>
              <p:cNvCxnSpPr>
                <a:stCxn id="293" idx="0"/>
              </p:cNvCxnSpPr>
              <p:nvPr/>
            </p:nvCxnSpPr>
            <p:spPr>
              <a:xfrm flipV="1">
                <a:off x="10274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22209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7637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3065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93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209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637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065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8493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2209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7637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065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8493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209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7637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065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493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2209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7637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065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8493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161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7589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13017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8445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457200" y="211836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High Latency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 flipV="1"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46750" y="914400"/>
            <a:ext cx="2863850" cy="5486400"/>
            <a:chOff x="5746750" y="762000"/>
            <a:chExt cx="2863850" cy="54864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67400" y="914400"/>
              <a:ext cx="2590800" cy="5334000"/>
              <a:chOff x="5867400" y="914400"/>
              <a:chExt cx="2590800" cy="5334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7066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8" name="Straight Arrow Connector 187"/>
              <p:cNvCxnSpPr>
                <a:stCxn id="185" idx="0"/>
              </p:cNvCxnSpPr>
              <p:nvPr/>
            </p:nvCxnSpPr>
            <p:spPr>
              <a:xfrm flipV="1">
                <a:off x="78895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72494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4" name="Straight Arrow Connector 193"/>
              <p:cNvCxnSpPr>
                <a:stCxn id="191" idx="0"/>
              </p:cNvCxnSpPr>
              <p:nvPr/>
            </p:nvCxnSpPr>
            <p:spPr>
              <a:xfrm flipV="1">
                <a:off x="74323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7922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6" name="Straight Arrow Connector 195"/>
              <p:cNvCxnSpPr>
                <a:stCxn id="195" idx="0"/>
              </p:cNvCxnSpPr>
              <p:nvPr/>
            </p:nvCxnSpPr>
            <p:spPr>
              <a:xfrm flipV="1">
                <a:off x="69751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3350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8" name="Straight Arrow Connector 197"/>
              <p:cNvCxnSpPr>
                <a:stCxn id="197" idx="0"/>
              </p:cNvCxnSpPr>
              <p:nvPr/>
            </p:nvCxnSpPr>
            <p:spPr>
              <a:xfrm flipV="1">
                <a:off x="65179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77114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2542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7970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3398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114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2542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7970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3398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7066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0"/>
              </p:cNvCxnSpPr>
              <p:nvPr/>
            </p:nvCxnSpPr>
            <p:spPr>
              <a:xfrm flipV="1">
                <a:off x="78895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/>
              <p:cNvSpPr/>
              <p:nvPr/>
            </p:nvSpPr>
            <p:spPr>
              <a:xfrm>
                <a:off x="72494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2" name="Straight Arrow Connector 221"/>
              <p:cNvCxnSpPr>
                <a:stCxn id="221" idx="0"/>
              </p:cNvCxnSpPr>
              <p:nvPr/>
            </p:nvCxnSpPr>
            <p:spPr>
              <a:xfrm flipV="1">
                <a:off x="74323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/>
              <p:cNvSpPr/>
              <p:nvPr/>
            </p:nvSpPr>
            <p:spPr>
              <a:xfrm>
                <a:off x="67922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8" name="Straight Arrow Connector 227"/>
              <p:cNvCxnSpPr>
                <a:stCxn id="227" idx="0"/>
              </p:cNvCxnSpPr>
              <p:nvPr/>
            </p:nvCxnSpPr>
            <p:spPr>
              <a:xfrm flipV="1">
                <a:off x="69751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63350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0" name="Straight Arrow Connector 229"/>
              <p:cNvCxnSpPr>
                <a:stCxn id="229" idx="0"/>
              </p:cNvCxnSpPr>
              <p:nvPr/>
            </p:nvCxnSpPr>
            <p:spPr>
              <a:xfrm flipV="1">
                <a:off x="65179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/>
              <p:cNvSpPr/>
              <p:nvPr/>
            </p:nvSpPr>
            <p:spPr>
              <a:xfrm>
                <a:off x="77114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542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7970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3398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7114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2542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67970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3398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7066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4" name="Straight Arrow Connector 243"/>
              <p:cNvCxnSpPr>
                <a:stCxn id="243" idx="0"/>
              </p:cNvCxnSpPr>
              <p:nvPr/>
            </p:nvCxnSpPr>
            <p:spPr>
              <a:xfrm flipV="1">
                <a:off x="78895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72494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6" name="Straight Arrow Connector 245"/>
              <p:cNvCxnSpPr>
                <a:stCxn id="245" idx="0"/>
              </p:cNvCxnSpPr>
              <p:nvPr/>
            </p:nvCxnSpPr>
            <p:spPr>
              <a:xfrm flipV="1">
                <a:off x="74323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67922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8" name="Straight Arrow Connector 247"/>
              <p:cNvCxnSpPr>
                <a:stCxn id="247" idx="0"/>
              </p:cNvCxnSpPr>
              <p:nvPr/>
            </p:nvCxnSpPr>
            <p:spPr>
              <a:xfrm flipV="1">
                <a:off x="69751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50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2" name="Straight Arrow Connector 251"/>
              <p:cNvCxnSpPr>
                <a:stCxn id="249" idx="0"/>
              </p:cNvCxnSpPr>
              <p:nvPr/>
            </p:nvCxnSpPr>
            <p:spPr>
              <a:xfrm flipV="1">
                <a:off x="65179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77114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2542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970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398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7114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542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7970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3398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5867400" y="914400"/>
                <a:ext cx="25908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prstClr val="black"/>
                    </a:solidFill>
                    <a:latin typeface="Calibri"/>
                    <a:cs typeface="Calibri"/>
                  </a:rPr>
                  <a:t>Short </a:t>
                </a:r>
                <a:r>
                  <a:rPr lang="en-US" sz="3200" b="1" err="1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83" name="Content Placeholder 2"/>
            <p:cNvSpPr txBox="1">
              <a:spLocks/>
            </p:cNvSpPr>
            <p:nvPr/>
          </p:nvSpPr>
          <p:spPr>
            <a:xfrm>
              <a:off x="5867400" y="212090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Low Latency 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00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5867400" y="14503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Large Area</a:t>
              </a:r>
              <a:r>
                <a:rPr lang="en-US" sz="3200" b="1" i="1" dirty="0" smtClean="0">
                  <a:solidFill>
                    <a:srgbClr val="0000FF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ounded Rectangle 215"/>
          <p:cNvSpPr/>
          <p:nvPr/>
        </p:nvSpPr>
        <p:spPr>
          <a:xfrm>
            <a:off x="2473643" y="914400"/>
            <a:ext cx="4003357" cy="60706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/>
                <a:cs typeface="Calibri"/>
              </a:rPr>
              <a:t>Tiered-Latency DRAM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0200" y="4908550"/>
            <a:ext cx="2819400" cy="835660"/>
            <a:chOff x="5410200" y="4756150"/>
            <a:chExt cx="2819400" cy="835660"/>
          </a:xfrm>
        </p:grpSpPr>
        <p:sp>
          <p:nvSpPr>
            <p:cNvPr id="217" name="Rounded Rectangle 216"/>
            <p:cNvSpPr/>
            <p:nvPr/>
          </p:nvSpPr>
          <p:spPr>
            <a:xfrm>
              <a:off x="5638800" y="4861560"/>
              <a:ext cx="2590800" cy="612648"/>
            </a:xfrm>
            <a:prstGeom prst="roundRect">
              <a:avLst>
                <a:gd name="adj" fmla="val 30371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00"/>
                  </a:solidFill>
                  <a:latin typeface="Calibri"/>
                  <a:cs typeface="Calibri"/>
                </a:rPr>
                <a:t>Low Latency</a:t>
              </a: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>
              <a:off x="5410200" y="4756150"/>
              <a:ext cx="114723" cy="10541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5410200" y="5474208"/>
              <a:ext cx="114723" cy="1176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5524923" y="4861560"/>
              <a:ext cx="0" cy="6126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581400" y="4953000"/>
            <a:ext cx="1742123" cy="1447800"/>
            <a:chOff x="6487477" y="3962400"/>
            <a:chExt cx="1742123" cy="1447800"/>
          </a:xfrm>
        </p:grpSpPr>
        <p:sp>
          <p:nvSpPr>
            <p:cNvPr id="226" name="Rectangle 225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3016425"/>
            <a:ext cx="2628598" cy="2683335"/>
            <a:chOff x="838200" y="2864025"/>
            <a:chExt cx="2628598" cy="2683335"/>
          </a:xfrm>
        </p:grpSpPr>
        <p:sp>
          <p:nvSpPr>
            <p:cNvPr id="270" name="Rounded Rectangle 269"/>
            <p:cNvSpPr/>
            <p:nvPr/>
          </p:nvSpPr>
          <p:spPr>
            <a:xfrm>
              <a:off x="838200" y="3384550"/>
              <a:ext cx="2399877" cy="1416050"/>
            </a:xfrm>
            <a:prstGeom prst="roundRect">
              <a:avLst>
                <a:gd name="adj" fmla="val 18840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FFFF00"/>
                  </a:solidFill>
                  <a:latin typeface="Calibri"/>
                  <a:cs typeface="Calibri"/>
                </a:rPr>
                <a:t>Small area using long </a:t>
              </a:r>
              <a:r>
                <a:rPr lang="en-US" sz="3200" b="1" dirty="0" err="1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352800" y="2864025"/>
              <a:ext cx="113998" cy="10777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H="1" flipV="1">
              <a:off x="3352800" y="5474208"/>
              <a:ext cx="113998" cy="7315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3352800" y="2971800"/>
              <a:ext cx="0" cy="250240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1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1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Eiman Ebrahimi, Chang </a:t>
            </a:r>
            <a:r>
              <a:rPr lang="en-US" sz="2000" dirty="0" err="1"/>
              <a:t>Joo</a:t>
            </a:r>
            <a:r>
              <a:rPr lang="en-US" sz="2000" dirty="0"/>
              <a:t> Lee, Onur Mutlu, and Yale N. </a:t>
            </a:r>
            <a:r>
              <a:rPr lang="en-US" sz="2000" dirty="0" err="1"/>
              <a:t>Patt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"Fairness via Source Throttling: A Configurable and High-Performance Fairness Substrate for Multi-Core Memory Systems"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15th International Conference on Architectural Support for Programming Languages and Operating Systems</a:t>
            </a:r>
            <a:r>
              <a:rPr lang="en-US" sz="2000" i="1" dirty="0"/>
              <a:t> (</a:t>
            </a:r>
            <a:r>
              <a:rPr lang="en-US" sz="2000" b="1" i="1" dirty="0"/>
              <a:t>ASPLOS</a:t>
            </a:r>
            <a:r>
              <a:rPr lang="en-US" sz="2000" i="1" dirty="0"/>
              <a:t>)</a:t>
            </a:r>
            <a:r>
              <a:rPr lang="en-US" sz="2000" dirty="0"/>
              <a:t>, pages 335-346, Pittsburgh, PA, March 2010. </a:t>
            </a:r>
            <a:r>
              <a:rPr lang="en-US" sz="2000" dirty="0">
                <a:hlinkClick r:id="rId4"/>
              </a:rPr>
              <a:t>Slides (pdf</a:t>
            </a:r>
            <a:r>
              <a:rPr lang="en-US" sz="2000" dirty="0" smtClean="0">
                <a:hlinkClick r:id="rId4"/>
              </a:rPr>
              <a:t>)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000" dirty="0" smtClean="0"/>
              <a:t>Related paper:</a:t>
            </a:r>
          </a:p>
          <a:p>
            <a:pPr lvl="1"/>
            <a:r>
              <a:rPr lang="en-US" sz="2000" dirty="0"/>
              <a:t>Kevin Chang, </a:t>
            </a:r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Chris Fallin, and Onur Mutlu,</a:t>
            </a:r>
            <a:br>
              <a:rPr lang="en-US" sz="2000" dirty="0"/>
            </a:br>
            <a:r>
              <a:rPr lang="en-US" sz="2000" b="1" dirty="0">
                <a:hlinkClick r:id="rId5"/>
              </a:rPr>
              <a:t>"HAT: Heterogeneous Adaptive Throttling for On-Chip Networks"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6"/>
              </a:rPr>
              <a:t>24th International Symposium on Computer Architecture and High Performance Computing</a:t>
            </a:r>
            <a:r>
              <a:rPr lang="en-US" sz="2000" i="1" dirty="0"/>
              <a:t> (</a:t>
            </a:r>
            <a:r>
              <a:rPr lang="en-US" sz="2000" b="1" i="1" dirty="0"/>
              <a:t>SBAC-PAD</a:t>
            </a:r>
            <a:r>
              <a:rPr lang="en-US" sz="2000" i="1" dirty="0"/>
              <a:t>)</a:t>
            </a:r>
            <a:r>
              <a:rPr lang="en-US" sz="2000" dirty="0"/>
              <a:t>, New York, NY, October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272684"/>
              </p:ext>
            </p:extLst>
          </p:nvPr>
        </p:nvGraphicFramePr>
        <p:xfrm>
          <a:off x="4343400" y="1524000"/>
          <a:ext cx="44196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565788"/>
              </p:ext>
            </p:extLst>
          </p:nvPr>
        </p:nvGraphicFramePr>
        <p:xfrm>
          <a:off x="0" y="1524000"/>
          <a:ext cx="4511039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Commodity DRAM </a:t>
            </a:r>
            <a:r>
              <a:rPr lang="en-US" dirty="0" smtClean="0"/>
              <a:t>vs. TL-DRAM </a:t>
            </a:r>
            <a:r>
              <a:rPr lang="en-US" sz="2700" dirty="0" smtClean="0">
                <a:solidFill>
                  <a:srgbClr val="1A5712"/>
                </a:solidFill>
              </a:rPr>
              <a:t>[HPCA 2013] </a:t>
            </a:r>
            <a:endParaRPr lang="en-US" sz="2700" dirty="0">
              <a:solidFill>
                <a:srgbClr val="1A571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571499" y="2689858"/>
            <a:ext cx="2225040" cy="4724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Calibri"/>
              </a:rPr>
              <a:t>Latency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3702733" y="2635933"/>
            <a:ext cx="2438402" cy="6717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Power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9407" y="28575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–56%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17875" y="18516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smtClean="0">
                <a:solidFill>
                  <a:srgbClr val="FF0000"/>
                </a:solidFill>
                <a:latin typeface="Calibri"/>
              </a:rPr>
              <a:t>23%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48400" y="2956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 b="1" smtClean="0">
                <a:solidFill>
                  <a:srgbClr val="0000FF"/>
                </a:solidFill>
                <a:latin typeface="Calibri"/>
              </a:rPr>
              <a:t>–51%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62800" y="1432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Calibri"/>
              </a:rPr>
              <a:t>+49%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838200"/>
            <a:ext cx="4495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Latency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tRC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48200" y="838200"/>
            <a:ext cx="4114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Power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81000" y="5334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Area Overhead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~3%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: mainly due to the isolation transistors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8449" y="4038600"/>
            <a:ext cx="4040188" cy="1219200"/>
            <a:chOff x="298449" y="4038600"/>
            <a:chExt cx="4040188" cy="1219200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116046" y="4572001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438400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298449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970356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3381378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38637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8668" y="4089400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8668" y="4318002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86068" y="4038600"/>
            <a:ext cx="4040188" cy="1219199"/>
            <a:chOff x="4586068" y="4038600"/>
            <a:chExt cx="4040188" cy="121919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726019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586068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257975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668997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626256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036287" y="4094163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036287" y="4322765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400800" y="4572000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 fontAlgn="auto">
                <a:lnSpc>
                  <a:spcPct val="90000"/>
                </a:lnSpc>
                <a:spcAft>
                  <a:spcPts val="0"/>
                </a:spcAft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879923" y="2188026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 (52.5ns)</a:t>
            </a:r>
          </a:p>
        </p:txBody>
      </p:sp>
    </p:spTree>
    <p:extLst>
      <p:ext uri="{BB962C8B-B14F-4D97-AF65-F5344CB8AC3E}">
        <p14:creationId xmlns:p14="http://schemas.microsoft.com/office/powerpoint/2010/main" val="37460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4" grpId="0">
        <p:bldAsOne/>
      </p:bldGraphic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(Die-Area)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049030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96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256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1700" y="30844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512 cells/</a:t>
            </a:r>
            <a:r>
              <a:rPr lang="en-US" sz="2800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bitline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Cheaper</a:t>
            </a: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Faster</a:t>
            </a:r>
          </a:p>
        </p:txBody>
      </p:sp>
      <p:sp>
        <p:nvSpPr>
          <p:cNvPr id="13" name="Oval 12"/>
          <p:cNvSpPr/>
          <p:nvPr/>
        </p:nvSpPr>
        <p:spPr>
          <a:xfrm>
            <a:off x="3979398" y="3606018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4699" y="3657600"/>
            <a:ext cx="2628901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</a:p>
        </p:txBody>
      </p:sp>
      <p:sp>
        <p:nvSpPr>
          <p:cNvPr id="15" name="Oval 14"/>
          <p:cNvSpPr/>
          <p:nvPr/>
        </p:nvSpPr>
        <p:spPr>
          <a:xfrm>
            <a:off x="7528561" y="360601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002" y="3657600"/>
            <a:ext cx="2447598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Far Segment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26" name="Left Arrow 25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8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Leveraging Tiered-Latency DRAM 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dirty="0" smtClean="0"/>
              <a:t>TL-DRAM is a </a:t>
            </a:r>
            <a:r>
              <a:rPr lang="en-US" sz="3200" b="1" i="1" dirty="0" smtClean="0"/>
              <a:t>substrate</a:t>
            </a:r>
            <a:r>
              <a:rPr lang="en-US" sz="3200" dirty="0" smtClean="0"/>
              <a:t> that can be leveraged by the hardware and/or software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3200" dirty="0" smtClean="0"/>
              <a:t>Many potential uses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inclusive</a:t>
            </a:r>
            <a:r>
              <a:rPr lang="en-US" sz="2800" dirty="0" smtClean="0"/>
              <a:t> cache to far segment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exclusive</a:t>
            </a:r>
            <a:r>
              <a:rPr lang="en-US" sz="2800" dirty="0" smtClean="0"/>
              <a:t> cache to far segment</a:t>
            </a:r>
            <a:endParaRPr lang="en-US" sz="2800" dirty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Profile-based page mapping by operating system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Simply replace DRAM with TL-DRAM </a:t>
            </a:r>
            <a:r>
              <a:rPr lang="en-US" sz="1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2800" dirty="0" smtClean="0"/>
          </a:p>
          <a:p>
            <a:pPr marL="457200" lvl="1" indent="0">
              <a:lnSpc>
                <a:spcPct val="85000"/>
              </a:lnSpc>
              <a:buNone/>
            </a:pPr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2743200"/>
            <a:ext cx="78486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848600" cy="2057400"/>
          </a:xfrm>
          <a:prstGeom prst="roundRect">
            <a:avLst>
              <a:gd name="adj" fmla="val 76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6490211"/>
            <a:ext cx="7560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Lee+, “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Tiered-Latency DRAM: A Low Latency and Low Cost DRAM Architecture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,” HPCA 2013.</a:t>
            </a:r>
          </a:p>
        </p:txBody>
      </p:sp>
    </p:spTree>
    <p:extLst>
      <p:ext uri="{BB962C8B-B14F-4D97-AF65-F5344CB8AC3E}">
        <p14:creationId xmlns:p14="http://schemas.microsoft.com/office/powerpoint/2010/main" val="421060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15600"/>
              </p:ext>
            </p:extLst>
          </p:nvPr>
        </p:nvGraphicFramePr>
        <p:xfrm>
          <a:off x="83243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68656"/>
              </p:ext>
            </p:extLst>
          </p:nvPr>
        </p:nvGraphicFramePr>
        <p:xfrm>
          <a:off x="508342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Performance &amp; Power Consumption  </a:t>
            </a:r>
            <a:endParaRPr lang="en-US" dirty="0"/>
          </a:p>
        </p:txBody>
      </p:sp>
      <p:sp>
        <p:nvSpPr>
          <p:cNvPr id="23" name="TextBox 1"/>
          <p:cNvSpPr txBox="1"/>
          <p:nvPr/>
        </p:nvSpPr>
        <p:spPr>
          <a:xfrm>
            <a:off x="2241550" y="1000123"/>
            <a:ext cx="1257300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11.5%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1261544" y="2514599"/>
            <a:ext cx="36576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Normalized Performance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256" y="4837138"/>
            <a:ext cx="3547544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Core-Count (Channel)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3098992" y="2476498"/>
            <a:ext cx="35814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Normalized Power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53000" y="4837138"/>
            <a:ext cx="3429000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Core-Count (Channel)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149600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10.7%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546471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12.4%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590675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39531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/>
          <p:cNvSpPr txBox="1"/>
          <p:nvPr/>
        </p:nvSpPr>
        <p:spPr>
          <a:xfrm>
            <a:off x="5805489" y="1288595"/>
            <a:ext cx="990600" cy="3878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–23%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175683" y="1676400"/>
            <a:ext cx="233629" cy="6381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981559" y="1683207"/>
            <a:ext cx="233629" cy="6694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600822" y="1288595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781926" y="1683206"/>
            <a:ext cx="233629" cy="71947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400926" y="1295400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–26%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24" y="532358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Using near segment as a cache improves performance and reduces power consumption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3568" y="6490211"/>
            <a:ext cx="7560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Lee+, “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Tiered-Latency DRAM: A Low Latency and Low Cost DRAM Architecture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,” HPCA 2013.</a:t>
            </a:r>
          </a:p>
        </p:txBody>
      </p:sp>
    </p:spTree>
    <p:extLst>
      <p:ext uri="{BB962C8B-B14F-4D97-AF65-F5344CB8AC3E}">
        <p14:creationId xmlns:p14="http://schemas.microsoft.com/office/powerpoint/2010/main" val="1559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3" grpId="0"/>
      <p:bldP spid="26" grpId="0"/>
      <p:bldP spid="28" grpId="0"/>
      <p:bldP spid="32" grpId="0"/>
      <p:bldP spid="22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 smtClean="0"/>
              <a:t>What Else Causes the Long DRAM Latency?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05164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Conservative timing margins!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DRAM timing parameters are set to cover the worst case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Worst-case temperatures </a:t>
            </a:r>
          </a:p>
          <a:p>
            <a:pPr lvl="1"/>
            <a:r>
              <a:rPr lang="en-US" dirty="0" smtClean="0"/>
              <a:t>85 degrees vs. common-case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enable a wide range of operating conditions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Worst-case devices </a:t>
            </a:r>
          </a:p>
          <a:p>
            <a:pPr lvl="1"/>
            <a:r>
              <a:rPr lang="en-US" dirty="0" smtClean="0"/>
              <a:t>DRAM cell with smallest charge across any acceptable device</a:t>
            </a:r>
          </a:p>
          <a:p>
            <a:pPr lvl="1"/>
            <a:r>
              <a:rPr lang="en-US" dirty="0" smtClean="0"/>
              <a:t>to tolerate process variation at acceptable yield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This leads to large timing margins for the common case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Adaptive-Latency DRAM </a:t>
            </a:r>
            <a:r>
              <a:rPr lang="en-US" sz="3200" b="1" dirty="0" smtClean="0"/>
              <a:t>[HPCA 2015]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6752"/>
            <a:ext cx="8610600" cy="5051648"/>
          </a:xfrm>
        </p:spPr>
        <p:txBody>
          <a:bodyPr/>
          <a:lstStyle/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0000FF"/>
                </a:solidFill>
              </a:rPr>
              <a:t>Optimize DRAM timing for the common case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Current temperature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Current DRAM module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Why would this reduce latency?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DRAM cell can store much more charge in the common case (low temperature, strong cell) than in the worst case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More charge in a DRAM cell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 Faster </a:t>
            </a:r>
            <a:r>
              <a:rPr lang="en-US" dirty="0">
                <a:sym typeface="Wingdings"/>
              </a:rPr>
              <a:t>sensing, charge restoration, </a:t>
            </a:r>
            <a:r>
              <a:rPr lang="en-US" dirty="0" err="1" smtClean="0">
                <a:sym typeface="Wingdings"/>
              </a:rPr>
              <a:t>precharging</a:t>
            </a:r>
            <a:endParaRPr lang="en-US" dirty="0"/>
          </a:p>
          <a:p>
            <a:pPr marL="344487" lvl="1" indent="0">
              <a:buNone/>
            </a:pPr>
            <a:r>
              <a:rPr lang="en-US" dirty="0" smtClean="0">
                <a:sym typeface="Wingdings"/>
              </a:rPr>
              <a:t>     Faster access (read, write, refresh, …)</a:t>
            </a:r>
          </a:p>
          <a:p>
            <a:pPr marL="344487" lvl="1" indent="0">
              <a:buNone/>
            </a:pPr>
            <a:endParaRPr lang="en-US" dirty="0" smtClean="0">
              <a:sym typeface="Wingdings"/>
            </a:endParaRP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6344604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Lee+, “</a:t>
            </a:r>
            <a:r>
              <a:rPr lang="en-US" sz="1500" dirty="0">
                <a:solidFill>
                  <a:srgbClr val="0000FF"/>
                </a:solidFill>
                <a:latin typeface="Tahoma"/>
                <a:ea typeface="+mn-ea"/>
                <a:cs typeface="+mn-cs"/>
              </a:rPr>
              <a:t>Adaptive-Latency DRAM: Optimizing DRAM Timing for the Common-Case</a:t>
            </a:r>
            <a:r>
              <a:rPr lang="en-US" sz="15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,” HPCA 2015.</a:t>
            </a:r>
          </a:p>
        </p:txBody>
      </p:sp>
    </p:spTree>
    <p:extLst>
      <p:ext uri="{BB962C8B-B14F-4D97-AF65-F5344CB8AC3E}">
        <p14:creationId xmlns:p14="http://schemas.microsoft.com/office/powerpoint/2010/main" val="3558648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 smtClean="0">
                <a:latin typeface="+mn-lt"/>
              </a:rPr>
              <a:t>AL-DRAM</a:t>
            </a:r>
            <a:endParaRPr lang="en-US" sz="40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Key idea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Optimize </a:t>
            </a:r>
            <a:r>
              <a:rPr lang="en-US" b="1" dirty="0">
                <a:solidFill>
                  <a:srgbClr val="000000"/>
                </a:solidFill>
              </a:rPr>
              <a:t>DRAM timing parameters </a:t>
            </a:r>
            <a:r>
              <a:rPr lang="en-US" b="1" dirty="0" smtClean="0">
                <a:solidFill>
                  <a:srgbClr val="000000"/>
                </a:solidFill>
              </a:rPr>
              <a:t>online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i="1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Two components</a:t>
            </a:r>
            <a:endParaRPr lang="en-US" sz="3200" i="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DRAM manufacturer provides multiple sets of reliable DRAM timing parameters at different temperatures for each DIMM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System monitors </a:t>
            </a:r>
            <a:r>
              <a:rPr lang="en-US" dirty="0">
                <a:solidFill>
                  <a:srgbClr val="000000"/>
                </a:solidFill>
              </a:rPr>
              <a:t>DRAM temperature </a:t>
            </a:r>
            <a:r>
              <a:rPr lang="en-US" dirty="0" smtClean="0">
                <a:solidFill>
                  <a:srgbClr val="000000"/>
                </a:solidFill>
              </a:rPr>
              <a:t>&amp; uses appropriate </a:t>
            </a:r>
            <a:r>
              <a:rPr lang="en-US" dirty="0">
                <a:solidFill>
                  <a:srgbClr val="000000"/>
                </a:solidFill>
              </a:rPr>
              <a:t>DRAM timing </a:t>
            </a:r>
            <a:r>
              <a:rPr lang="en-US" dirty="0" smtClean="0">
                <a:solidFill>
                  <a:srgbClr val="000000"/>
                </a:solidFill>
              </a:rPr>
              <a:t>parameters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657600"/>
            <a:ext cx="5638800" cy="548640"/>
          </a:xfrm>
          <a:prstGeom prst="rect">
            <a:avLst/>
          </a:prstGeom>
          <a:solidFill>
            <a:srgbClr val="0000FF"/>
          </a:solidFill>
          <a:effectLst>
            <a:softEdge rad="50800"/>
          </a:effectLst>
        </p:spPr>
        <p:txBody>
          <a:bodyPr vert="horz" wrap="none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white"/>
                </a:solidFill>
                <a:latin typeface="Calibri Light"/>
                <a:ea typeface="Cambria Math" panose="02040503050406030204" pitchFamily="18" charset="0"/>
              </a:rPr>
              <a:t>reliable DRAM timing parameters</a:t>
            </a:r>
            <a:endParaRPr lang="en-US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4648200"/>
            <a:ext cx="3352800" cy="548640"/>
          </a:xfrm>
          <a:prstGeom prst="rect">
            <a:avLst/>
          </a:prstGeom>
          <a:solidFill>
            <a:srgbClr val="0000FF"/>
          </a:solidFill>
          <a:effectLst>
            <a:softEdge rad="50800"/>
          </a:effectLst>
        </p:spPr>
        <p:txBody>
          <a:bodyPr vert="horz" lIns="0" tIns="0" rIns="0" bIns="9144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prstClr val="white"/>
                </a:solidFill>
                <a:latin typeface="Calibri Light"/>
                <a:ea typeface="Cambria Math" panose="02040503050406030204" pitchFamily="18" charset="0"/>
              </a:rPr>
              <a:t>DRAM temperature</a:t>
            </a:r>
            <a:endParaRPr lang="en-US" sz="32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6309320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Lee+, “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Adaptive-Latency DRAM: Optimizing DRAM Timing for the Common-Case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,” HPCA 2015.</a:t>
            </a:r>
          </a:p>
        </p:txBody>
      </p:sp>
    </p:spTree>
    <p:extLst>
      <p:ext uri="{BB962C8B-B14F-4D97-AF65-F5344CB8AC3E}">
        <p14:creationId xmlns:p14="http://schemas.microsoft.com/office/powerpoint/2010/main" val="12681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Latency Reduction Summary of 115 DIMMs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Latency </a:t>
            </a:r>
            <a:r>
              <a:rPr lang="en-US" i="1" dirty="0">
                <a:solidFill>
                  <a:srgbClr val="000000"/>
                </a:solidFill>
                <a:latin typeface="Calibri Light"/>
              </a:rPr>
              <a:t>reduction for read &amp; write (55°C)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Read Latency: </a:t>
            </a:r>
            <a:r>
              <a:rPr lang="en-US" b="1" i="1" dirty="0" smtClean="0">
                <a:solidFill>
                  <a:srgbClr val="0000FF"/>
                </a:solidFill>
                <a:latin typeface="Calibri Light"/>
              </a:rPr>
              <a:t>32.7%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Write Latency: </a:t>
            </a:r>
            <a:r>
              <a:rPr lang="en-US" b="1" i="1" dirty="0" smtClean="0">
                <a:solidFill>
                  <a:srgbClr val="0000FF"/>
                </a:solidFill>
                <a:latin typeface="Calibri Light"/>
              </a:rPr>
              <a:t>55.1%</a:t>
            </a:r>
          </a:p>
          <a:p>
            <a:pPr marL="457200" indent="-457200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Latency reduction for each timing parameter (55°C)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Calibri Light"/>
              </a:rPr>
              <a:t>S</a:t>
            </a: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ensing</a:t>
            </a:r>
            <a:r>
              <a:rPr lang="en-US" i="1" dirty="0">
                <a:solidFill>
                  <a:srgbClr val="000000"/>
                </a:solidFill>
                <a:latin typeface="Calibri Light"/>
              </a:rPr>
              <a:t>: </a:t>
            </a:r>
            <a:r>
              <a:rPr lang="en-US" b="1" i="1" dirty="0">
                <a:solidFill>
                  <a:srgbClr val="0000FF"/>
                </a:solidFill>
                <a:latin typeface="Calibri Light"/>
              </a:rPr>
              <a:t>17.3%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Restore: </a:t>
            </a:r>
            <a:r>
              <a:rPr lang="en-US" b="1" i="1" dirty="0">
                <a:solidFill>
                  <a:srgbClr val="0000FF"/>
                </a:solidFill>
                <a:latin typeface="Calibri Light"/>
              </a:rPr>
              <a:t>37.3%</a:t>
            </a:r>
            <a:r>
              <a:rPr lang="en-US" i="1" dirty="0">
                <a:solidFill>
                  <a:srgbClr val="000000"/>
                </a:solidFill>
                <a:latin typeface="Calibri Light"/>
              </a:rPr>
              <a:t> (read), </a:t>
            </a:r>
            <a:r>
              <a:rPr lang="en-US" b="1" i="1" dirty="0">
                <a:solidFill>
                  <a:srgbClr val="0000FF"/>
                </a:solidFill>
                <a:latin typeface="Calibri Light"/>
              </a:rPr>
              <a:t>54.8%</a:t>
            </a:r>
            <a:r>
              <a:rPr lang="en-US" i="1" dirty="0">
                <a:solidFill>
                  <a:srgbClr val="000000"/>
                </a:solidFill>
                <a:latin typeface="Calibri Light"/>
              </a:rPr>
              <a:t> (write)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err="1" smtClean="0">
                <a:solidFill>
                  <a:srgbClr val="000000"/>
                </a:solidFill>
                <a:latin typeface="Calibri Light"/>
              </a:rPr>
              <a:t>Precharge</a:t>
            </a:r>
            <a:r>
              <a:rPr lang="en-US" i="1" dirty="0" smtClean="0">
                <a:solidFill>
                  <a:srgbClr val="000000"/>
                </a:solidFill>
                <a:latin typeface="Calibri Light"/>
              </a:rPr>
              <a:t>: </a:t>
            </a:r>
            <a:r>
              <a:rPr lang="en-US" b="1" i="1" dirty="0">
                <a:solidFill>
                  <a:srgbClr val="0000FF"/>
                </a:solidFill>
                <a:latin typeface="Calibri Light"/>
              </a:rPr>
              <a:t>35.2%</a:t>
            </a:r>
            <a:r>
              <a:rPr lang="en-US" i="1" dirty="0">
                <a:solidFill>
                  <a:srgbClr val="0000FF"/>
                </a:solidFill>
                <a:latin typeface="Calibri Ligh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6344604"/>
            <a:ext cx="7056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Lee+, “</a:t>
            </a:r>
            <a:r>
              <a:rPr lang="en-US" sz="15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Adaptive-Latency DRAM: Optimizing DRAM Timing for the Common-Case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,” HPCA 2015.</a:t>
            </a:r>
          </a:p>
        </p:txBody>
      </p:sp>
    </p:spTree>
    <p:extLst>
      <p:ext uri="{BB962C8B-B14F-4D97-AF65-F5344CB8AC3E}">
        <p14:creationId xmlns:p14="http://schemas.microsoft.com/office/powerpoint/2010/main" val="12950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AL-DRAM: Real System Evaluation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066800"/>
            <a:ext cx="8382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 Light"/>
              </a:rPr>
              <a:t>System</a:t>
            </a:r>
            <a:endParaRPr lang="en-US" i="1" dirty="0">
              <a:solidFill>
                <a:prstClr val="black"/>
              </a:solidFill>
              <a:latin typeface="Calibri Light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 Light"/>
              </a:rPr>
              <a:t>CPU: AMD 4386 ( 8 Cores, 3.1GHz, 8MB LLC)</a:t>
            </a:r>
            <a:endParaRPr lang="en-US" b="1" i="1" dirty="0" smtClean="0">
              <a:solidFill>
                <a:prstClr val="black"/>
              </a:solidFill>
              <a:latin typeface="Calibri Light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 Light"/>
              </a:rPr>
              <a:t>DRAM: 4GByte DDR3-1600 (800Mhz Clock)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 Light"/>
              </a:rPr>
              <a:t>OS: Linux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 Light"/>
              </a:rPr>
              <a:t>Storage: 128GByte SSD</a:t>
            </a:r>
          </a:p>
          <a:p>
            <a:pPr marL="457200" indent="-457200" fontAlgn="auto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 Light"/>
              </a:rPr>
              <a:t>Workload</a:t>
            </a:r>
            <a:endParaRPr lang="en-US" i="1" dirty="0">
              <a:solidFill>
                <a:prstClr val="black"/>
              </a:solidFill>
              <a:latin typeface="Calibri Light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 Light"/>
              </a:rPr>
              <a:t>35 applications from SPEC, STREAM, Parsec, </a:t>
            </a:r>
            <a:r>
              <a:rPr lang="en-US" i="1" dirty="0" err="1" smtClean="0">
                <a:solidFill>
                  <a:prstClr val="black"/>
                </a:solidFill>
                <a:latin typeface="Calibri Light"/>
              </a:rPr>
              <a:t>Memcached</a:t>
            </a:r>
            <a:r>
              <a:rPr lang="en-US" i="1" dirty="0" smtClean="0">
                <a:solidFill>
                  <a:prstClr val="black"/>
                </a:solidFill>
                <a:latin typeface="Calibri Light"/>
              </a:rPr>
              <a:t>, Apache, GUPS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74" y="2743200"/>
            <a:ext cx="4048626" cy="2057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31736" y="4151376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0"/>
            <a:ext cx="8943975" cy="441007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9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923629"/>
              </p:ext>
            </p:extLst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0625376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6977768" y="3010335"/>
              <a:ext cx="990624" cy="43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1.4%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7606889" y="2624282"/>
              <a:ext cx="990624" cy="43085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6.7%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8544117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54"/>
            <p:cNvSpPr txBox="1"/>
            <p:nvPr/>
          </p:nvSpPr>
          <p:spPr>
            <a:xfrm>
              <a:off x="7924800" y="2723778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5.0%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AL-DRAM: Single-Core Evaluation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54"/>
          <p:cNvSpPr txBox="1"/>
          <p:nvPr/>
        </p:nvSpPr>
        <p:spPr>
          <a:xfrm>
            <a:off x="3585866" y="1567190"/>
            <a:ext cx="15240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2" name="TextBox 54"/>
          <p:cNvSpPr txBox="1"/>
          <p:nvPr/>
        </p:nvSpPr>
        <p:spPr>
          <a:xfrm>
            <a:off x="3357266" y="1524000"/>
            <a:ext cx="20574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0000FF"/>
              </a:solidFill>
              <a:latin typeface="Calibri Light"/>
            </a:endParaRPr>
          </a:p>
        </p:txBody>
      </p:sp>
      <p:sp>
        <p:nvSpPr>
          <p:cNvPr id="13" name="Punchline"/>
          <p:cNvSpPr txBox="1"/>
          <p:nvPr/>
        </p:nvSpPr>
        <p:spPr>
          <a:xfrm>
            <a:off x="-152400" y="5334000"/>
            <a:ext cx="9448800" cy="670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FF"/>
                </a:solidFill>
                <a:latin typeface="Calibri Light"/>
                <a:ea typeface="+mn-ea"/>
                <a:cs typeface="+mn-cs"/>
              </a:rPr>
              <a:t>AL-DRAM </a:t>
            </a:r>
            <a:r>
              <a:rPr lang="en-US" sz="3600" b="1" i="1" dirty="0">
                <a:solidFill>
                  <a:srgbClr val="0000FF"/>
                </a:solidFill>
                <a:latin typeface="Calibri Light"/>
                <a:ea typeface="+mn-ea"/>
                <a:cs typeface="+mn-cs"/>
              </a:rPr>
              <a:t>improves performance </a:t>
            </a:r>
            <a:r>
              <a:rPr lang="en-US" sz="3600" i="1" dirty="0">
                <a:solidFill>
                  <a:srgbClr val="0000FF"/>
                </a:solidFill>
                <a:latin typeface="Calibri Light"/>
                <a:ea typeface="+mn-ea"/>
                <a:cs typeface="+mn-cs"/>
              </a:rPr>
              <a:t>on a real system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Performance Improvement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9144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Average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bri Light"/>
                <a:ea typeface="+mn-ea"/>
                <a:cs typeface="+mn-cs"/>
              </a:rPr>
              <a:t>Improvement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622234" y="4188768"/>
            <a:ext cx="2133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1393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2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</a:t>
            </a:r>
            <a:r>
              <a:rPr lang="en-US" sz="2000" dirty="0" err="1"/>
              <a:t>Saugata</a:t>
            </a:r>
            <a:r>
              <a:rPr lang="en-US" sz="2000" dirty="0"/>
              <a:t> </a:t>
            </a:r>
            <a:r>
              <a:rPr lang="en-US" sz="2000" dirty="0" err="1"/>
              <a:t>Ghose</a:t>
            </a:r>
            <a:r>
              <a:rPr lang="en-US" sz="2000" dirty="0"/>
              <a:t>, Onur </a:t>
            </a:r>
            <a:r>
              <a:rPr lang="en-US" sz="2000" dirty="0" err="1"/>
              <a:t>Kayiran</a:t>
            </a:r>
            <a:r>
              <a:rPr lang="en-US" sz="2000" dirty="0"/>
              <a:t>, Gabriel L. </a:t>
            </a:r>
            <a:r>
              <a:rPr lang="en-US" sz="2000" dirty="0" err="1"/>
              <a:t>Loh</a:t>
            </a:r>
            <a:r>
              <a:rPr lang="en-US" sz="2000" dirty="0"/>
              <a:t>, Chita R. Das, </a:t>
            </a:r>
            <a:r>
              <a:rPr lang="en-US" sz="2000" dirty="0" err="1"/>
              <a:t>Mahmut</a:t>
            </a:r>
            <a:r>
              <a:rPr lang="en-US" sz="2000" dirty="0"/>
              <a:t> T. </a:t>
            </a:r>
            <a:r>
              <a:rPr lang="en-US" sz="2000" dirty="0" err="1"/>
              <a:t>Kandemir</a:t>
            </a:r>
            <a:r>
              <a:rPr lang="en-US" sz="2000" dirty="0"/>
              <a:t>, and 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"Exploiting Inter-Warp Heterogeneity to Improve GPGPU Performance"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24th International Conference on Parallel Architectures and Compilation Techniques</a:t>
            </a:r>
            <a:r>
              <a:rPr lang="en-US" sz="2000" i="1" dirty="0"/>
              <a:t> (</a:t>
            </a:r>
            <a:r>
              <a:rPr lang="en-US" sz="2000" b="1" i="1" dirty="0"/>
              <a:t>PACT</a:t>
            </a:r>
            <a:r>
              <a:rPr lang="en-US" sz="2000" i="1" dirty="0"/>
              <a:t>)</a:t>
            </a:r>
            <a:r>
              <a:rPr lang="en-US" sz="2000" dirty="0"/>
              <a:t>, San Francisco, CA, USA, October 2015.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Related paper:</a:t>
            </a:r>
          </a:p>
          <a:p>
            <a:pPr lvl="1"/>
            <a:r>
              <a:rPr lang="en-US" sz="2000" dirty="0"/>
              <a:t>Wilson W. L. Fung, Ivan Sham, George Yuan, and Tor M. </a:t>
            </a:r>
            <a:r>
              <a:rPr lang="en-US" sz="2000" dirty="0" err="1"/>
              <a:t>Aamodt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Dynamic Warp Formation and Scheduling for Efficient GPU Control Flow</a:t>
            </a:r>
            <a:r>
              <a:rPr lang="en-US" sz="2000" dirty="0"/>
              <a:t>, In proceedings of the 40th IEEE/ACM International Symposium on Microarchitecture (</a:t>
            </a:r>
            <a:r>
              <a:rPr lang="en-US" sz="2000" dirty="0">
                <a:hlinkClick r:id="rId5"/>
              </a:rPr>
              <a:t>MICRO-40</a:t>
            </a:r>
            <a:r>
              <a:rPr lang="en-US" sz="2000" dirty="0"/>
              <a:t>), pp. 407-418, Chicago, IL, December 1-5, 2007. </a:t>
            </a:r>
            <a:r>
              <a:rPr lang="en-US" sz="2000" dirty="0">
                <a:hlinkClick r:id="rId6"/>
              </a:rPr>
              <a:t>slides</a:t>
            </a:r>
            <a:r>
              <a:rPr lang="en-US" sz="2000" dirty="0"/>
              <a:t>. </a:t>
            </a:r>
            <a:r>
              <a:rPr lang="en-US" sz="2000" dirty="0">
                <a:hlinkClick r:id="rId7"/>
              </a:rPr>
              <a:t>pre-</a:t>
            </a:r>
            <a:r>
              <a:rPr lang="en-US" sz="2000" dirty="0" smtClean="0">
                <a:hlinkClick r:id="rId7"/>
              </a:rPr>
              <a:t>print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726712"/>
              </p:ext>
            </p:extLst>
          </p:nvPr>
        </p:nvGraphicFramePr>
        <p:xfrm>
          <a:off x="461666" y="990600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54"/>
          <p:cNvSpPr txBox="1"/>
          <p:nvPr/>
        </p:nvSpPr>
        <p:spPr>
          <a:xfrm>
            <a:off x="3357266" y="1567190"/>
            <a:ext cx="1752600" cy="26161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0000FF"/>
              </a:solidFill>
              <a:latin typeface="Calibri Light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11389"/>
              </p:ext>
            </p:extLst>
          </p:nvPr>
        </p:nvGraphicFramePr>
        <p:xfrm>
          <a:off x="461666" y="990601"/>
          <a:ext cx="8458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1666" y="990600"/>
            <a:ext cx="8458200" cy="4267199"/>
            <a:chOff x="461666" y="1143000"/>
            <a:chExt cx="8458200" cy="4267199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6839626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54"/>
            <p:cNvSpPr txBox="1"/>
            <p:nvPr/>
          </p:nvSpPr>
          <p:spPr>
            <a:xfrm>
              <a:off x="7548251" y="2020897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14.0%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6858000" y="2884992"/>
              <a:ext cx="914416" cy="4309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2.9%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666" y="990600"/>
            <a:ext cx="8610617" cy="4267199"/>
            <a:chOff x="461666" y="1143000"/>
            <a:chExt cx="8610617" cy="4267199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107562"/>
                </p:ext>
              </p:extLst>
            </p:nvPr>
          </p:nvGraphicFramePr>
          <p:xfrm>
            <a:off x="461666" y="1143000"/>
            <a:ext cx="8458200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54"/>
            <p:cNvSpPr txBox="1"/>
            <p:nvPr/>
          </p:nvSpPr>
          <p:spPr>
            <a:xfrm>
              <a:off x="8157867" y="2312299"/>
              <a:ext cx="914416" cy="43090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 smtClean="0">
                  <a:solidFill>
                    <a:srgbClr val="4472C4"/>
                  </a:solidFill>
                  <a:latin typeface="Calibri Light"/>
                </a:rPr>
                <a:t>10.4%</a:t>
              </a:r>
              <a:endParaRPr lang="en-US" sz="2200" b="1" i="1" dirty="0">
                <a:solidFill>
                  <a:srgbClr val="4472C4"/>
                </a:solidFill>
                <a:latin typeface="Calibri Ligh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AL-DRAM: Multi-Core Evaluation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FF"/>
                </a:solidFill>
                <a:latin typeface="Calibri Light"/>
                <a:ea typeface="+mn-ea"/>
                <a:cs typeface="+mn-cs"/>
              </a:rPr>
              <a:t>AL-DRAM provides higher performance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0000FF"/>
                </a:solidFill>
                <a:latin typeface="Calibri Light"/>
                <a:ea typeface="+mn-ea"/>
                <a:cs typeface="+mn-cs"/>
              </a:rPr>
              <a:t>multi-programmed &amp; multi-threaded workloads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59868" y="2626666"/>
            <a:ext cx="358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Performance Improvement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0" y="838200"/>
            <a:ext cx="0" cy="434340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914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Average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Improvement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431733" y="4379268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all-35-workload</a:t>
            </a:r>
          </a:p>
        </p:txBody>
      </p:sp>
    </p:spTree>
    <p:extLst>
      <p:ext uri="{BB962C8B-B14F-4D97-AF65-F5344CB8AC3E}">
        <p14:creationId xmlns:p14="http://schemas.microsoft.com/office/powerpoint/2010/main" val="9411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/>
              <a:t>Rethinking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1648"/>
            <a:ext cx="8610600" cy="5123656"/>
          </a:xfrm>
        </p:spPr>
        <p:txBody>
          <a:bodyPr/>
          <a:lstStyle/>
          <a:p>
            <a:r>
              <a:rPr lang="en-US" dirty="0" smtClean="0"/>
              <a:t>In-Memory Computation</a:t>
            </a:r>
          </a:p>
          <a:p>
            <a:endParaRPr lang="en-US" sz="2000" dirty="0" smtClean="0"/>
          </a:p>
          <a:p>
            <a:r>
              <a:rPr lang="en-US" dirty="0" smtClean="0"/>
              <a:t>Refresh</a:t>
            </a:r>
          </a:p>
          <a:p>
            <a:endParaRPr lang="en-US" sz="2000" dirty="0" smtClean="0"/>
          </a:p>
          <a:p>
            <a:r>
              <a:rPr lang="en-US" dirty="0" smtClean="0"/>
              <a:t>Reliability</a:t>
            </a:r>
          </a:p>
          <a:p>
            <a:endParaRPr lang="en-US" sz="2000" dirty="0" smtClean="0"/>
          </a:p>
          <a:p>
            <a:r>
              <a:rPr lang="en-US" dirty="0" smtClean="0"/>
              <a:t>Latency</a:t>
            </a:r>
          </a:p>
          <a:p>
            <a:endParaRPr lang="en-US" sz="2000" dirty="0"/>
          </a:p>
          <a:p>
            <a:r>
              <a:rPr lang="en-US" dirty="0" smtClean="0"/>
              <a:t>Bandwidth</a:t>
            </a:r>
          </a:p>
          <a:p>
            <a:endParaRPr lang="en-US" sz="2000" dirty="0"/>
          </a:p>
          <a:p>
            <a:r>
              <a:rPr lang="en-US" dirty="0" smtClean="0"/>
              <a:t>Energy</a:t>
            </a:r>
          </a:p>
          <a:p>
            <a:endParaRPr lang="en-US" sz="2000" dirty="0"/>
          </a:p>
          <a:p>
            <a:r>
              <a:rPr lang="en-US" dirty="0" smtClean="0"/>
              <a:t>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293096"/>
            <a:ext cx="1656184" cy="432049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109842"/>
            <a:ext cx="1152128" cy="432049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877272"/>
            <a:ext cx="3096344" cy="432049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236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The Memory Scaling Problem and Solution Directions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New Memory Architectures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Enabling Emerging Technologies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How Can We Do Better?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8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900" dirty="0" smtClean="0">
                <a:latin typeface="Garamond" charset="0"/>
                <a:ea typeface="ＭＳ Ｐゴシック" charset="0"/>
                <a:cs typeface="ＭＳ Ｐゴシック" charset="0"/>
              </a:rPr>
              <a:t>Solution 2: Emerging Memory Technologies</a:t>
            </a:r>
            <a:endParaRPr lang="en-US" sz="39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63880" cy="502081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resistive memory technologies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seem more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scalable than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(and they are non-volatile)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Example: Phase </a:t>
            </a:r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Change Memory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stored by changing phase of material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read by detecting material’s resistance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Prototyped at 20nm (Raoux+, IBM JRD 2008</a:t>
            </a:r>
            <a:r>
              <a:rPr lang="en-US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 dirty="0" smtClean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</a:rPr>
              <a:t>But, emerging technologies have (many) shortcomings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63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7" name="Picture 4" descr="C:\Users\blee\Desktop\group_review_slides\pcm_de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5511"/>
          <a:stretch>
            <a:fillRect/>
          </a:stretch>
        </p:blipFill>
        <p:spPr bwMode="auto">
          <a:xfrm>
            <a:off x="7015042" y="2467854"/>
            <a:ext cx="2093462" cy="16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6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650DB3-29A2-714E-810A-FBE1E1392B9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7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19DA8A-D1A3-034D-85FB-F326B7A0176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3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Promising Resistive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/RRAM/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ReRAM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B08210-6288-EF4C-90B9-40B9843F95A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712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131" indent="-457131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131" indent="-45713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6F7C3-B3F1-AB45-B64C-BA5FC23A5EE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76" y="5610227"/>
            <a:ext cx="8313179" cy="741731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3999" tIns="31999" rIns="63999" bIns="31999">
            <a:spAutoFit/>
          </a:bodyPr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73488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69144A-7066-6447-B21E-9C90E183834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80960" y="3208341"/>
            <a:ext cx="3863977" cy="3236912"/>
            <a:chOff x="2960" y="1053"/>
            <a:chExt cx="2434" cy="2039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2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defTabSz="9142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0" y="1062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997328" y="3243266"/>
            <a:ext cx="4267202" cy="3236912"/>
            <a:chOff x="101" y="1053"/>
            <a:chExt cx="2688" cy="2039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3" y="1071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35" y="2341"/>
              <a:ext cx="50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1" y="1661"/>
              <a:ext cx="57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2" y="6553202"/>
            <a:ext cx="3386550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7" y="6553202"/>
            <a:ext cx="3566086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2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2471049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117907-FFDA-F74E-9C3F-5CD2C05E7B6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71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3 (Required)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Donghyuk Lee, Yoongu Kim, Vivek Seshadri, Jamie Liu, Lavanya Subramanian, and 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"Tiered-Latency DRAM: A Low Latency and Low Cost DRAM Architecture"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19th International Symposium on High-Performance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HPCA</a:t>
            </a:r>
            <a:r>
              <a:rPr lang="en-US" sz="2000" i="1" dirty="0"/>
              <a:t>)</a:t>
            </a:r>
            <a:r>
              <a:rPr lang="en-US" sz="2000" dirty="0"/>
              <a:t>, Shenzhen, China, February 2013. </a:t>
            </a:r>
            <a:r>
              <a:rPr lang="en-US" sz="2000" dirty="0">
                <a:hlinkClick r:id="rId4"/>
              </a:rPr>
              <a:t>Slides (pptx</a:t>
            </a:r>
            <a:r>
              <a:rPr lang="en-US" sz="2000" dirty="0" smtClean="0">
                <a:hlinkClick r:id="rId4"/>
              </a:rPr>
              <a:t>)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000" dirty="0" smtClean="0"/>
              <a:t>Related paper</a:t>
            </a:r>
          </a:p>
          <a:p>
            <a:pPr lvl="1"/>
            <a:r>
              <a:rPr lang="en-US" sz="2000" dirty="0"/>
              <a:t>Donghyuk Lee, Yoongu Kim, Gennady </a:t>
            </a:r>
            <a:r>
              <a:rPr lang="en-US" sz="2000" dirty="0" err="1"/>
              <a:t>Pekhimenko</a:t>
            </a:r>
            <a:r>
              <a:rPr lang="en-US" sz="2000" dirty="0"/>
              <a:t>, Samira Khan, Vivek Seshadri, Kevin Chang,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5"/>
              </a:rPr>
              <a:t>"Adaptive-Latency DRAM: Optimizing DRAM Timing for the Common-Case"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6"/>
              </a:rPr>
              <a:t>21st International Symposium on High-Performance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HPCA</a:t>
            </a:r>
            <a:r>
              <a:rPr lang="en-US" sz="2000" i="1" dirty="0"/>
              <a:t>)</a:t>
            </a:r>
            <a:r>
              <a:rPr lang="en-US" sz="2000" dirty="0"/>
              <a:t>, Bay Area, CA, February 2015. 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7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8"/>
              </a:rPr>
              <a:t>(pdf)</a:t>
            </a:r>
            <a:r>
              <a:rPr lang="en-US" sz="2000" dirty="0"/>
              <a:t>] [</a:t>
            </a:r>
            <a:r>
              <a:rPr lang="en-US" sz="2000" dirty="0">
                <a:hlinkClick r:id="rId9"/>
              </a:rPr>
              <a:t>Full data sets</a:t>
            </a:r>
            <a:r>
              <a:rPr lang="en-US" sz="2000" dirty="0" smtClean="0"/>
              <a:t>]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Lee, Ipek, Mutlu, Burger,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05571C-B6B9-D944-9674-781C1E0E6C1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6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1389B1-16D0-EE4E-960B-3BEB333B27E2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2400"/>
            <a:ext cx="83185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34D199-DD9B-FE46-960A-84B9036838D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6" y="4953003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7556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BB1E15-88E8-7E48-935F-EBC85272E6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3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3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defTabSz="914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511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</a:t>
            </a:r>
            <a:r>
              <a:rPr lang="en-US" dirty="0" smtClean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scaling (capacity and cost)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 issues (resistance drift)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system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FE82CC-7BA9-6841-9A5F-3367483BAFF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19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  <a:ea typeface="ＭＳ Ｐゴシック" charset="0"/>
                <a:cs typeface="ＭＳ Ｐゴシック" charset="0"/>
              </a:rPr>
              <a:t>PCM-based Main Memory: Research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Where to place PCM in the memory hierarchy?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PCM-DRAM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Hybrid OS controlled PCM and hardware-controlled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Pure PCM main memory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mitigate shortcomings of PCM?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minimize amount of DRAM in the system?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to take advantage of (byte-addressable and fast) non-volatile main memory?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 we design specific-NVM-technology-agnostic techniques?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AF1797-1E8E-9544-9016-6A2F0CA04D6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5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(I)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DAC’09]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EF163-E7CF-734F-8A38-A2627986A4B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9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 dirty="0">
                <a:latin typeface="Garamond" charset="0"/>
                <a:ea typeface="ＭＳ Ｐゴシック" charset="0"/>
                <a:cs typeface="ＭＳ Ｐゴシック" charset="0"/>
              </a:rPr>
              <a:t>Hybrid Memory Systems: Challenges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What are good control algorithms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How do we prevent degradation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of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service due to </a:t>
            </a:r>
            <a:r>
              <a:rPr lang="en-US" dirty="0" err="1" smtClean="0">
                <a:latin typeface="Tahoma" charset="0"/>
                <a:ea typeface="ＭＳ Ｐゴシック" charset="0"/>
                <a:sym typeface="Wingdings" charset="0"/>
              </a:rPr>
              <a:t>wearout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?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Mitigate PCM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shortcomings, exploit PCM advantages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chips and modules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E36E76-07F2-C942-9CE3-DE380FBEFCE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84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(II)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ISCA’09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Top Picks’10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</a:t>
            </a:r>
            <a:r>
              <a:rPr lang="en-US" dirty="0" smtClean="0">
                <a:latin typeface="Tahoma" charset="0"/>
                <a:ea typeface="ＭＳ Ｐゴシック" charset="0"/>
              </a:rPr>
              <a:t>shortcomings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D8C9EB-AE2A-C24C-B938-98D1CB46FF5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4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 smtClean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2008 (e.g.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“average” PCM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parameters for F=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82A579-E316-044F-805A-ED8A38B3498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03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Paper 4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Justin Meza, </a:t>
            </a:r>
            <a:r>
              <a:rPr lang="en-US" sz="2000" dirty="0" err="1"/>
              <a:t>Qiang</a:t>
            </a:r>
            <a:r>
              <a:rPr lang="en-US" sz="2000" dirty="0"/>
              <a:t> Wu, </a:t>
            </a:r>
            <a:r>
              <a:rPr lang="en-US" sz="2000" dirty="0" err="1"/>
              <a:t>Sanjeev</a:t>
            </a:r>
            <a:r>
              <a:rPr lang="en-US" sz="2000" dirty="0"/>
              <a:t> Kumar, and Onur Mutlu,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 Large-Scale Study of Flash Memory Errors in the Field"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ACM International Conference on Measurement and Modeling of Computer Systems</a:t>
            </a:r>
            <a:r>
              <a:rPr lang="en-US" sz="2000" i="1" dirty="0"/>
              <a:t> (</a:t>
            </a:r>
            <a:r>
              <a:rPr lang="en-US" sz="2000" b="1" i="1" dirty="0"/>
              <a:t>SIGMETRICS</a:t>
            </a:r>
            <a:r>
              <a:rPr lang="en-US" sz="2000" i="1" dirty="0"/>
              <a:t>)</a:t>
            </a:r>
            <a:r>
              <a:rPr lang="en-US" sz="2000" dirty="0"/>
              <a:t>, Portland, OR, June 2015. 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Related paper</a:t>
            </a:r>
          </a:p>
          <a:p>
            <a:pPr lvl="1"/>
            <a:r>
              <a:rPr lang="en-US" sz="2000" dirty="0"/>
              <a:t>Justin Meza, </a:t>
            </a:r>
            <a:r>
              <a:rPr lang="en-US" sz="2000" dirty="0" err="1"/>
              <a:t>Qiang</a:t>
            </a:r>
            <a:r>
              <a:rPr lang="en-US" sz="2000" dirty="0"/>
              <a:t> Wu, </a:t>
            </a:r>
            <a:r>
              <a:rPr lang="en-US" sz="2000" dirty="0" err="1"/>
              <a:t>Sanjeev</a:t>
            </a:r>
            <a:r>
              <a:rPr lang="en-US" sz="2000" dirty="0"/>
              <a:t> Kumar,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4"/>
              </a:rPr>
              <a:t>"Revisiting Memory Errors in Large-Scale Production Data Centers: Analysis and Modeling of New Trends from the Field"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5"/>
              </a:rPr>
              <a:t>45th Annual IEEE/IFIP International Conference on Dependable Systems and Networks</a:t>
            </a:r>
            <a:r>
              <a:rPr lang="en-US" sz="2000" i="1" dirty="0"/>
              <a:t> (</a:t>
            </a:r>
            <a:r>
              <a:rPr lang="en-US" sz="2000" b="1" i="1" dirty="0"/>
              <a:t>DSN</a:t>
            </a:r>
            <a:r>
              <a:rPr lang="en-US" sz="2000" i="1" dirty="0"/>
              <a:t>)</a:t>
            </a:r>
            <a:r>
              <a:rPr lang="en-US" sz="2000" dirty="0"/>
              <a:t>, Rio de Janeiro, Brazil, June 2015. </a:t>
            </a:r>
            <a:br>
              <a:rPr lang="en-US" sz="2000" dirty="0"/>
            </a:br>
            <a:r>
              <a:rPr lang="en-US" sz="2000" dirty="0"/>
              <a:t>[</a:t>
            </a:r>
            <a:r>
              <a:rPr lang="en-US" sz="2000" dirty="0">
                <a:hlinkClick r:id="rId6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7"/>
              </a:rPr>
              <a:t>(pdf)</a:t>
            </a:r>
            <a:r>
              <a:rPr lang="en-US" sz="2000" dirty="0"/>
              <a:t>] [</a:t>
            </a:r>
            <a:r>
              <a:rPr lang="en-US" sz="2000" dirty="0">
                <a:hlinkClick r:id="rId8"/>
              </a:rPr>
              <a:t>DRAM Error Model</a:t>
            </a:r>
            <a:r>
              <a:rPr lang="en-US" sz="2000" dirty="0"/>
              <a:t>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5DDA85-8629-3848-BCAD-65B9EC18818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7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</a:t>
            </a:r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hits</a:t>
            </a:r>
          </a:p>
          <a:p>
            <a:r>
              <a:rPr lang="en-US" sz="2100" dirty="0" smtClean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CB8ED4-A500-C744-ACEF-D399903418A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07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3: Hybrid Memory </a:t>
            </a:r>
            <a:r>
              <a:rPr lang="en-US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4807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None/>
            </a:pPr>
            <a:r>
              <a:rPr lang="en-US" sz="1600" dirty="0" smtClean="0"/>
              <a:t>Yoon+, </a:t>
            </a:r>
            <a:r>
              <a:rPr lang="en-US" sz="1600" dirty="0"/>
              <a:t>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210" y="1052736"/>
            <a:ext cx="1512168" cy="15121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latin typeface="Tahoma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0210" y="2047067"/>
            <a:ext cx="792087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ahoma"/>
              </a:rPr>
              <a:t>DRAMCtrl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40385" y="2601190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226" y="3140968"/>
            <a:ext cx="296159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2744642"/>
            <a:ext cx="1740577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C0000"/>
                </a:solidFill>
                <a:latin typeface="Tahoma"/>
              </a:rPr>
              <a:t>high-cost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0369" y="2744642"/>
            <a:ext cx="4070409" cy="1155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D26"/>
                </a:solidFill>
                <a:latin typeface="Tahoma"/>
              </a:rPr>
              <a:t>Large, non-volatile, low-cost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>
                <a:solidFill>
                  <a:srgbClr val="8C0000"/>
                </a:solidFill>
                <a:latin typeface="Tahoma"/>
              </a:rPr>
              <a:t>high active energy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004" y="3140968"/>
            <a:ext cx="327366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298" y="2045549"/>
            <a:ext cx="735381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03030"/>
                </a:solidFill>
                <a:latin typeface="Tahoma"/>
              </a:rPr>
              <a:t>PCM Ctrl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004" y="2564904"/>
            <a:ext cx="0" cy="53977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847" y="2353804"/>
            <a:ext cx="78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03030"/>
                </a:solidFill>
                <a:latin typeface="Tahoma"/>
                <a:ea typeface="+mn-ea"/>
                <a:cs typeface="+mn-cs"/>
              </a:rPr>
              <a:t>DRAM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146" y="2364939"/>
            <a:ext cx="347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03030"/>
                </a:solidFill>
                <a:latin typeface="Tahoma"/>
                <a:ea typeface="+mn-ea"/>
                <a:cs typeface="+mn-cs"/>
              </a:rPr>
              <a:t>Phase Change Memory (or Tech. 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9985" y="4365104"/>
            <a:ext cx="816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Hardware/software manage data allocation and movement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8000"/>
                </a:solidFill>
                <a:latin typeface="Tahoma"/>
                <a:ea typeface="+mn-ea"/>
                <a:cs typeface="+mn-cs"/>
              </a:rPr>
              <a:t>to achieve the best of multiple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841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66713" y="1219200"/>
            <a:ext cx="84280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18-740: Computer Architecture</a:t>
            </a:r>
            <a:br>
              <a:rPr lang="en-US" sz="4000" dirty="0" smtClean="0">
                <a:solidFill>
                  <a:srgbClr val="006633"/>
                </a:solidFill>
                <a:latin typeface="Garamond" charset="0"/>
              </a:rPr>
            </a:b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Recitation 4: </a:t>
            </a:r>
          </a:p>
          <a:p>
            <a:pPr algn="ctr" defTabSz="457200">
              <a:buSzPct val="100000"/>
              <a:defRPr/>
            </a:pPr>
            <a:r>
              <a:rPr lang="en-US" sz="4000" dirty="0" smtClean="0">
                <a:solidFill>
                  <a:srgbClr val="006633"/>
                </a:solidFill>
                <a:latin typeface="Garamond" charset="0"/>
              </a:rPr>
              <a:t>Rethinking Memory System Design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3581400"/>
            <a:ext cx="78486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i="1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Carnegie Mellon University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Fall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r>
              <a:rPr lang="en-US" dirty="0" smtClean="0">
                <a:latin typeface="Tahoma" charset="0"/>
              </a:rPr>
              <a:t>September 22, 2015</a:t>
            </a:r>
          </a:p>
          <a:p>
            <a:pPr algn="ctr" defTabSz="457200">
              <a:spcBef>
                <a:spcPts val="600"/>
              </a:spcBef>
              <a:buSzPct val="65000"/>
              <a:defRPr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Friday </a:t>
            </a:r>
          </a:p>
          <a:p>
            <a:pPr lvl="1"/>
            <a:r>
              <a:rPr lang="en-US" dirty="0" smtClean="0"/>
              <a:t>September 25, 2015</a:t>
            </a:r>
          </a:p>
          <a:p>
            <a:pPr lvl="1"/>
            <a:endParaRPr lang="en-US" dirty="0"/>
          </a:p>
          <a:p>
            <a:r>
              <a:rPr lang="en-US" dirty="0" smtClean="0"/>
              <a:t>Make sure your project is vetted by me before you write your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39C887-84FE-6D4A-8803-02BE50C949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8ACA0D9-A384-4858-9FCC-2505F264A948}" vid="{6AE8C0EA-499D-4586-A497-DF22E9D58294}"/>
    </a:ext>
  </a:ext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T_Template_Corp_4x3_rev1">
  <a:themeElements>
    <a:clrScheme name="1_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1_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80000"/>
          <a:buFontTx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8ACA0D9-A384-4858-9FCC-2505F264A948}" vid="{6AE8C0EA-499D-4586-A497-DF22E9D58294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기본">
    <a:dk1>
      <a:sysClr val="windowText" lastClr="000000"/>
    </a:dk1>
    <a:lt1>
      <a:sysClr val="window" lastClr="FFFFFF"/>
    </a:lt1>
    <a:dk2>
      <a:srgbClr val="1B6AA3"/>
    </a:dk2>
    <a:lt2>
      <a:srgbClr val="FFFFFF"/>
    </a:lt2>
    <a:accent1>
      <a:srgbClr val="5DA5DA"/>
    </a:accent1>
    <a:accent2>
      <a:srgbClr val="FAA43A"/>
    </a:accent2>
    <a:accent3>
      <a:srgbClr val="60BD68"/>
    </a:accent3>
    <a:accent4>
      <a:srgbClr val="F17CB0"/>
    </a:accent4>
    <a:accent5>
      <a:srgbClr val="B2912F"/>
    </a:accent5>
    <a:accent6>
      <a:srgbClr val="307D99"/>
    </a:accent6>
    <a:hlink>
      <a:srgbClr val="0563C1"/>
    </a:hlink>
    <a:folHlink>
      <a:srgbClr val="954F72"/>
    </a:folHlink>
  </a:clrScheme>
  <a:fontScheme name="Calibri - 나눔고딕">
    <a:majorFont>
      <a:latin typeface="Calibri"/>
      <a:ea typeface="나눔고딕"/>
      <a:cs typeface=""/>
    </a:majorFont>
    <a:minorFont>
      <a:latin typeface="Calibri"/>
      <a:ea typeface="나눔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4725</Words>
  <Application>Microsoft Office PowerPoint</Application>
  <PresentationFormat>On-screen Show (4:3)</PresentationFormat>
  <Paragraphs>1086</Paragraphs>
  <Slides>83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32</vt:i4>
      </vt:variant>
      <vt:variant>
        <vt:lpstr>Slide Titles</vt:lpstr>
      </vt:variant>
      <vt:variant>
        <vt:i4>83</vt:i4>
      </vt:variant>
    </vt:vector>
  </HeadingPairs>
  <TitlesOfParts>
    <vt:vector size="115" baseType="lpstr">
      <vt:lpstr>Office Theme</vt:lpstr>
      <vt:lpstr>1_PPT_Template_Corp_4x3_rev1</vt:lpstr>
      <vt:lpstr>2_PPT_Template_Corp_4x3_rev1</vt:lpstr>
      <vt:lpstr>3_PPT_Template_Corp_4x3_rev1</vt:lpstr>
      <vt:lpstr>4_PPT_Template_Corp_4x3_rev1</vt:lpstr>
      <vt:lpstr>4_Edge</vt:lpstr>
      <vt:lpstr>6_Edge</vt:lpstr>
      <vt:lpstr>78_Edge</vt:lpstr>
      <vt:lpstr>1_Metropolitan_bullet</vt:lpstr>
      <vt:lpstr>5_Edge</vt:lpstr>
      <vt:lpstr>1_Edge</vt:lpstr>
      <vt:lpstr>17_Edge</vt:lpstr>
      <vt:lpstr>38_Edge</vt:lpstr>
      <vt:lpstr>39_Edge</vt:lpstr>
      <vt:lpstr>36_Edge</vt:lpstr>
      <vt:lpstr>2_Metropolitan_bullet</vt:lpstr>
      <vt:lpstr>58_Edge</vt:lpstr>
      <vt:lpstr>65_Edge</vt:lpstr>
      <vt:lpstr>15_Office Theme</vt:lpstr>
      <vt:lpstr>8_Office Theme</vt:lpstr>
      <vt:lpstr>1_Office Theme</vt:lpstr>
      <vt:lpstr>3_Office Theme</vt:lpstr>
      <vt:lpstr>7_Office Theme</vt:lpstr>
      <vt:lpstr>2_Edge</vt:lpstr>
      <vt:lpstr>49_Edge</vt:lpstr>
      <vt:lpstr>Edge</vt:lpstr>
      <vt:lpstr>3_Edge</vt:lpstr>
      <vt:lpstr>134_Edge</vt:lpstr>
      <vt:lpstr>4_Office 테마</vt:lpstr>
      <vt:lpstr>7_Edge</vt:lpstr>
      <vt:lpstr>40_Edge</vt:lpstr>
      <vt:lpstr>41_Edge</vt:lpstr>
      <vt:lpstr>PowerPoint Presentation</vt:lpstr>
      <vt:lpstr>Agenda</vt:lpstr>
      <vt:lpstr>Review Assignments for Next Week</vt:lpstr>
      <vt:lpstr>Required Reviews</vt:lpstr>
      <vt:lpstr>Review Paper 1 (Required)</vt:lpstr>
      <vt:lpstr>Review Paper 2 (Required)</vt:lpstr>
      <vt:lpstr>Review Paper 3 (Required)</vt:lpstr>
      <vt:lpstr>Review Paper 4 (Optional)</vt:lpstr>
      <vt:lpstr>Project Proposal</vt:lpstr>
      <vt:lpstr>Still Consider: Another Possible Project </vt:lpstr>
      <vt:lpstr>Rethinking Memory System Design</vt:lpstr>
      <vt:lpstr>Some Promising Directions</vt:lpstr>
      <vt:lpstr>Rethinking DRAM</vt:lpstr>
      <vt:lpstr>Two Key Questions in 3D Stacked PIM</vt:lpstr>
      <vt:lpstr>A Scalable Processing-in-Memory  Accelerator for Parallel Graph Processing</vt:lpstr>
      <vt:lpstr>Large-Scale Graph Processing</vt:lpstr>
      <vt:lpstr>Key Bottlenecks in Graph Processing</vt:lpstr>
      <vt:lpstr>Challenges in Scalable Graph Processing</vt:lpstr>
      <vt:lpstr>Tesseract System for Graph Processing</vt:lpstr>
      <vt:lpstr>Tesseract System for Graph Processing</vt:lpstr>
      <vt:lpstr>Tesseract System for Graph Processing</vt:lpstr>
      <vt:lpstr>Evaluated Systems</vt:lpstr>
      <vt:lpstr>Workloads</vt:lpstr>
      <vt:lpstr>Tesseract Graph Processing Performance</vt:lpstr>
      <vt:lpstr>Tesseract Graph Processing Performance</vt:lpstr>
      <vt:lpstr>Effect of Bandwidth &amp; Programming Model</vt:lpstr>
      <vt:lpstr>Memory Energy Consumption (Normalized)</vt:lpstr>
      <vt:lpstr>Tesseract Summary</vt:lpstr>
      <vt:lpstr>Two Approaches to In-Memory Processing </vt:lpstr>
      <vt:lpstr>In-Memory Computation: Summary</vt:lpstr>
      <vt:lpstr>Rethinking DRAM</vt:lpstr>
      <vt:lpstr>DRAM Refresh</vt:lpstr>
      <vt:lpstr>Refresh Overhead: Performance</vt:lpstr>
      <vt:lpstr>Refresh Overhead: Energy</vt:lpstr>
      <vt:lpstr>Retention Time Profile of DRAM</vt:lpstr>
      <vt:lpstr>RAIDR: Eliminating Unnecessary Refreshes</vt:lpstr>
      <vt:lpstr>Going Forward (for DRAM and Flash)</vt:lpstr>
      <vt:lpstr>Experimental DRAM Testing Infrastructure</vt:lpstr>
      <vt:lpstr>Experimental Infrastructure (DRAM)</vt:lpstr>
      <vt:lpstr>More Information [ISCA’13, SIGMETRICS’14]</vt:lpstr>
      <vt:lpstr>Online Profiling of DRAM In the Field</vt:lpstr>
      <vt:lpstr>Rethinking DRAM</vt:lpstr>
      <vt:lpstr>PowerPoint Presentation</vt:lpstr>
      <vt:lpstr>   What Causes the Long Latency?</vt:lpstr>
      <vt:lpstr>   Why is the Subarray So Slow?</vt:lpstr>
      <vt:lpstr>   Trade-Off: Area (Die Size) vs. Latency</vt:lpstr>
      <vt:lpstr>   Trade-Off: Area (Die Size) vs. Latency</vt:lpstr>
      <vt:lpstr>   Approximating the Best of Both Worlds</vt:lpstr>
      <vt:lpstr>   Approximating the Best of Both Worlds</vt:lpstr>
      <vt:lpstr> Commodity DRAM vs. TL-DRAM [HPCA 2013] </vt:lpstr>
      <vt:lpstr>   Trade-Off: Area (Die-Area) vs. Latency</vt:lpstr>
      <vt:lpstr>   Leveraging Tiered-Latency DRAM </vt:lpstr>
      <vt:lpstr>   Performance &amp; Power Consumption  </vt:lpstr>
      <vt:lpstr>What Else Causes the Long DRAM Latency?</vt:lpstr>
      <vt:lpstr>Adaptive-Latency DRAM [HPCA 2015] </vt:lpstr>
      <vt:lpstr>AL-DRAM</vt:lpstr>
      <vt:lpstr>PowerPoint Presentation</vt:lpstr>
      <vt:lpstr>PowerPoint Presentation</vt:lpstr>
      <vt:lpstr>PowerPoint Presentation</vt:lpstr>
      <vt:lpstr>PowerPoint Presentation</vt:lpstr>
      <vt:lpstr>Rethinking DRAM</vt:lpstr>
      <vt:lpstr>Agenda</vt:lpstr>
      <vt:lpstr>Solution 2: Emerging Memory Technologies</vt:lpstr>
      <vt:lpstr>Charge vs. Resistive Memories</vt:lpstr>
      <vt:lpstr>Limits of Charge Memory</vt:lpstr>
      <vt:lpstr>Promising Resistive Memory Technologies</vt:lpstr>
      <vt:lpstr>What is Phase Change Memory?</vt:lpstr>
      <vt:lpstr>How Does PCM Work?</vt:lpstr>
      <vt:lpstr>Opportunity: PCM Advantages</vt:lpstr>
      <vt:lpstr>Phase Change Memory Properties</vt:lpstr>
      <vt:lpstr>PowerPoint Presentation</vt:lpstr>
      <vt:lpstr>Phase Change Memory Properties: Latency</vt:lpstr>
      <vt:lpstr>Phase Change Memory Properties</vt:lpstr>
      <vt:lpstr>Phase Change Memory: Pros and Cons</vt:lpstr>
      <vt:lpstr>PCM-based Main Memory: Research Challenges</vt:lpstr>
      <vt:lpstr>PCM-based Main Memory (I)</vt:lpstr>
      <vt:lpstr>Hybrid Memory Systems: Challenges </vt:lpstr>
      <vt:lpstr>PCM-based Main Memory (II)</vt:lpstr>
      <vt:lpstr>An Initial Study: Replace DRAM with PCM</vt:lpstr>
      <vt:lpstr>Results: Naïve Replacement of DRAM with PCM</vt:lpstr>
      <vt:lpstr>Results: Architected PCM as Main Memory </vt:lpstr>
      <vt:lpstr>Solution 3: Hybrid Memory Systems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Vivek Seshadri</cp:lastModifiedBy>
  <cp:revision>162</cp:revision>
  <dcterms:created xsi:type="dcterms:W3CDTF">2010-08-23T19:09:31Z</dcterms:created>
  <dcterms:modified xsi:type="dcterms:W3CDTF">2015-09-23T15:48:49Z</dcterms:modified>
</cp:coreProperties>
</file>