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822" r:id="rId3"/>
    <p:sldMasterId id="2147484917" r:id="rId4"/>
    <p:sldMasterId id="2147485082" r:id="rId5"/>
    <p:sldMasterId id="2147485094" r:id="rId6"/>
    <p:sldMasterId id="2147485106" r:id="rId7"/>
    <p:sldMasterId id="2147485118" r:id="rId8"/>
    <p:sldMasterId id="2147485130" r:id="rId9"/>
    <p:sldMasterId id="2147485143" r:id="rId10"/>
    <p:sldMasterId id="2147485156" r:id="rId11"/>
    <p:sldMasterId id="2147485169" r:id="rId12"/>
    <p:sldMasterId id="2147485182" r:id="rId13"/>
  </p:sldMasterIdLst>
  <p:notesMasterIdLst>
    <p:notesMasterId r:id="rId114"/>
  </p:notesMasterIdLst>
  <p:sldIdLst>
    <p:sldId id="284" r:id="rId14"/>
    <p:sldId id="1523" r:id="rId15"/>
    <p:sldId id="1524" r:id="rId16"/>
    <p:sldId id="1525" r:id="rId17"/>
    <p:sldId id="1324" r:id="rId18"/>
    <p:sldId id="1404" r:id="rId19"/>
    <p:sldId id="1405" r:id="rId20"/>
    <p:sldId id="1406" r:id="rId21"/>
    <p:sldId id="1407" r:id="rId22"/>
    <p:sldId id="1408" r:id="rId23"/>
    <p:sldId id="1409" r:id="rId24"/>
    <p:sldId id="1410" r:id="rId25"/>
    <p:sldId id="1411" r:id="rId26"/>
    <p:sldId id="1412" r:id="rId27"/>
    <p:sldId id="1413" r:id="rId28"/>
    <p:sldId id="1414" r:id="rId29"/>
    <p:sldId id="1415" r:id="rId30"/>
    <p:sldId id="1419" r:id="rId31"/>
    <p:sldId id="1422" r:id="rId32"/>
    <p:sldId id="1353" r:id="rId33"/>
    <p:sldId id="1439" r:id="rId34"/>
    <p:sldId id="1440" r:id="rId35"/>
    <p:sldId id="1441" r:id="rId36"/>
    <p:sldId id="1442" r:id="rId37"/>
    <p:sldId id="1423" r:id="rId38"/>
    <p:sldId id="1438" r:id="rId39"/>
    <p:sldId id="1354" r:id="rId40"/>
    <p:sldId id="1443" r:id="rId41"/>
    <p:sldId id="1355" r:id="rId42"/>
    <p:sldId id="1481" r:id="rId43"/>
    <p:sldId id="1521" r:id="rId44"/>
    <p:sldId id="1522" r:id="rId45"/>
    <p:sldId id="1482" r:id="rId46"/>
    <p:sldId id="1483" r:id="rId47"/>
    <p:sldId id="1484" r:id="rId48"/>
    <p:sldId id="1486" r:id="rId49"/>
    <p:sldId id="1487" r:id="rId50"/>
    <p:sldId id="1488" r:id="rId51"/>
    <p:sldId id="1489" r:id="rId52"/>
    <p:sldId id="1490" r:id="rId53"/>
    <p:sldId id="1491" r:id="rId54"/>
    <p:sldId id="1492" r:id="rId55"/>
    <p:sldId id="1493" r:id="rId56"/>
    <p:sldId id="1494" r:id="rId57"/>
    <p:sldId id="1495" r:id="rId58"/>
    <p:sldId id="1496" r:id="rId59"/>
    <p:sldId id="1497" r:id="rId60"/>
    <p:sldId id="1498" r:id="rId61"/>
    <p:sldId id="1499" r:id="rId62"/>
    <p:sldId id="1500" r:id="rId63"/>
    <p:sldId id="1501" r:id="rId64"/>
    <p:sldId id="1502" r:id="rId65"/>
    <p:sldId id="1503" r:id="rId66"/>
    <p:sldId id="1504" r:id="rId67"/>
    <p:sldId id="1505" r:id="rId68"/>
    <p:sldId id="1506" r:id="rId69"/>
    <p:sldId id="1507" r:id="rId70"/>
    <p:sldId id="1508" r:id="rId71"/>
    <p:sldId id="1509" r:id="rId72"/>
    <p:sldId id="1510" r:id="rId73"/>
    <p:sldId id="1511" r:id="rId74"/>
    <p:sldId id="1512" r:id="rId75"/>
    <p:sldId id="1513" r:id="rId76"/>
    <p:sldId id="1514" r:id="rId77"/>
    <p:sldId id="1515" r:id="rId78"/>
    <p:sldId id="1516" r:id="rId79"/>
    <p:sldId id="1517" r:id="rId80"/>
    <p:sldId id="1518" r:id="rId81"/>
    <p:sldId id="1519" r:id="rId82"/>
    <p:sldId id="1520" r:id="rId83"/>
    <p:sldId id="1316" r:id="rId84"/>
    <p:sldId id="1448" r:id="rId85"/>
    <p:sldId id="1449" r:id="rId86"/>
    <p:sldId id="1450" r:id="rId87"/>
    <p:sldId id="1451" r:id="rId88"/>
    <p:sldId id="1452" r:id="rId89"/>
    <p:sldId id="1453" r:id="rId90"/>
    <p:sldId id="1454" r:id="rId91"/>
    <p:sldId id="1455" r:id="rId92"/>
    <p:sldId id="1456" r:id="rId93"/>
    <p:sldId id="1457" r:id="rId94"/>
    <p:sldId id="1458" r:id="rId95"/>
    <p:sldId id="1459" r:id="rId96"/>
    <p:sldId id="1460" r:id="rId97"/>
    <p:sldId id="1461" r:id="rId98"/>
    <p:sldId id="1462" r:id="rId99"/>
    <p:sldId id="1463" r:id="rId100"/>
    <p:sldId id="1464" r:id="rId101"/>
    <p:sldId id="1465" r:id="rId102"/>
    <p:sldId id="1466" r:id="rId103"/>
    <p:sldId id="1467" r:id="rId104"/>
    <p:sldId id="1468" r:id="rId105"/>
    <p:sldId id="1469" r:id="rId106"/>
    <p:sldId id="1470" r:id="rId107"/>
    <p:sldId id="1471" r:id="rId108"/>
    <p:sldId id="1472" r:id="rId109"/>
    <p:sldId id="1473" r:id="rId110"/>
    <p:sldId id="1474" r:id="rId111"/>
    <p:sldId id="1475" r:id="rId112"/>
    <p:sldId id="1476" r:id="rId1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90" Type="http://schemas.openxmlformats.org/officeDocument/2006/relationships/slide" Target="slides/slide77.xml"/><Relationship Id="rId91" Type="http://schemas.openxmlformats.org/officeDocument/2006/relationships/slide" Target="slides/slide78.xml"/><Relationship Id="rId92" Type="http://schemas.openxmlformats.org/officeDocument/2006/relationships/slide" Target="slides/slide79.xml"/><Relationship Id="rId93" Type="http://schemas.openxmlformats.org/officeDocument/2006/relationships/slide" Target="slides/slide80.xml"/><Relationship Id="rId94" Type="http://schemas.openxmlformats.org/officeDocument/2006/relationships/slide" Target="slides/slide81.xml"/><Relationship Id="rId95" Type="http://schemas.openxmlformats.org/officeDocument/2006/relationships/slide" Target="slides/slide82.xml"/><Relationship Id="rId96" Type="http://schemas.openxmlformats.org/officeDocument/2006/relationships/slide" Target="slides/slide83.xml"/><Relationship Id="rId101" Type="http://schemas.openxmlformats.org/officeDocument/2006/relationships/slide" Target="slides/slide88.xml"/><Relationship Id="rId102" Type="http://schemas.openxmlformats.org/officeDocument/2006/relationships/slide" Target="slides/slide89.xml"/><Relationship Id="rId103" Type="http://schemas.openxmlformats.org/officeDocument/2006/relationships/slide" Target="slides/slide90.xml"/><Relationship Id="rId104" Type="http://schemas.openxmlformats.org/officeDocument/2006/relationships/slide" Target="slides/slide91.xml"/><Relationship Id="rId105" Type="http://schemas.openxmlformats.org/officeDocument/2006/relationships/slide" Target="slides/slide92.xml"/><Relationship Id="rId106" Type="http://schemas.openxmlformats.org/officeDocument/2006/relationships/slide" Target="slides/slide93.xml"/><Relationship Id="rId107" Type="http://schemas.openxmlformats.org/officeDocument/2006/relationships/slide" Target="slides/slide94.xml"/><Relationship Id="rId108" Type="http://schemas.openxmlformats.org/officeDocument/2006/relationships/slide" Target="slides/slide95.xml"/><Relationship Id="rId109" Type="http://schemas.openxmlformats.org/officeDocument/2006/relationships/slide" Target="slides/slide96.xml"/><Relationship Id="rId97" Type="http://schemas.openxmlformats.org/officeDocument/2006/relationships/slide" Target="slides/slide84.xml"/><Relationship Id="rId98" Type="http://schemas.openxmlformats.org/officeDocument/2006/relationships/slide" Target="slides/slide85.xml"/><Relationship Id="rId99" Type="http://schemas.openxmlformats.org/officeDocument/2006/relationships/slide" Target="slides/slide86.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00" Type="http://schemas.openxmlformats.org/officeDocument/2006/relationships/slide" Target="slides/slide87.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slide" Target="slides/slide64.xml"/><Relationship Id="rId78" Type="http://schemas.openxmlformats.org/officeDocument/2006/relationships/slide" Target="slides/slide65.xml"/><Relationship Id="rId79" Type="http://schemas.openxmlformats.org/officeDocument/2006/relationships/slide" Target="slides/slide66.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110" Type="http://schemas.openxmlformats.org/officeDocument/2006/relationships/slide" Target="slides/slide97.xml"/><Relationship Id="rId111" Type="http://schemas.openxmlformats.org/officeDocument/2006/relationships/slide" Target="slides/slide98.xml"/><Relationship Id="rId112" Type="http://schemas.openxmlformats.org/officeDocument/2006/relationships/slide" Target="slides/slide99.xml"/><Relationship Id="rId113" Type="http://schemas.openxmlformats.org/officeDocument/2006/relationships/slide" Target="slides/slide100.xml"/><Relationship Id="rId114" Type="http://schemas.openxmlformats.org/officeDocument/2006/relationships/notesMaster" Target="notesMasters/notesMaster1.xml"/><Relationship Id="rId115" Type="http://schemas.openxmlformats.org/officeDocument/2006/relationships/printerSettings" Target="printerSettings/printerSettings1.bin"/><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80" Type="http://schemas.openxmlformats.org/officeDocument/2006/relationships/slide" Target="slides/slide67.xml"/><Relationship Id="rId81" Type="http://schemas.openxmlformats.org/officeDocument/2006/relationships/slide" Target="slides/slide68.xml"/><Relationship Id="rId82" Type="http://schemas.openxmlformats.org/officeDocument/2006/relationships/slide" Target="slides/slide69.xml"/><Relationship Id="rId83" Type="http://schemas.openxmlformats.org/officeDocument/2006/relationships/slide" Target="slides/slide70.xml"/><Relationship Id="rId84" Type="http://schemas.openxmlformats.org/officeDocument/2006/relationships/slide" Target="slides/slide71.xml"/><Relationship Id="rId85" Type="http://schemas.openxmlformats.org/officeDocument/2006/relationships/slide" Target="slides/slide72.xml"/><Relationship Id="rId86" Type="http://schemas.openxmlformats.org/officeDocument/2006/relationships/slide" Target="slides/slide73.xml"/><Relationship Id="rId87" Type="http://schemas.openxmlformats.org/officeDocument/2006/relationships/slide" Target="slides/slide74.xml"/><Relationship Id="rId88" Type="http://schemas.openxmlformats.org/officeDocument/2006/relationships/slide" Target="slides/slide75.xml"/><Relationship Id="rId89"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yoonguk\Desktop\bars_24_mcus.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yoonguk\Desktop\bars_24_mcu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FCFS</c:v>
                </c:pt>
              </c:strCache>
            </c:strRef>
          </c:tx>
          <c:spPr>
            <a:ln w="28575">
              <a:solidFill>
                <a:schemeClr val="tx1"/>
              </a:solidFill>
            </a:ln>
          </c:spPr>
          <c:marker>
            <c:symbol val="diamond"/>
            <c:size val="16"/>
            <c:spPr>
              <a:solidFill>
                <a:schemeClr val="tx1"/>
              </a:solidFill>
              <a:ln>
                <a:solidFill>
                  <a:schemeClr val="tx1"/>
                </a:solidFill>
              </a:ln>
            </c:spPr>
          </c:marker>
          <c:xVal>
            <c:numRef>
              <c:f>Sheet1!$A$2:$A$6</c:f>
              <c:numCache>
                <c:formatCode>General</c:formatCode>
                <c:ptCount val="5"/>
                <c:pt idx="0">
                  <c:v>7.21</c:v>
                </c:pt>
                <c:pt idx="1">
                  <c:v>8.166</c:v>
                </c:pt>
                <c:pt idx="2">
                  <c:v>8.26</c:v>
                </c:pt>
                <c:pt idx="3">
                  <c:v>8.527000000000001</c:v>
                </c:pt>
                <c:pt idx="4">
                  <c:v>8.778</c:v>
                </c:pt>
              </c:numCache>
            </c:numRef>
          </c:xVal>
          <c:yVal>
            <c:numRef>
              <c:f>Sheet1!$B$2:$B$6</c:f>
              <c:numCache>
                <c:formatCode>General</c:formatCode>
                <c:ptCount val="5"/>
                <c:pt idx="0">
                  <c:v>8.513000000000003</c:v>
                </c:pt>
              </c:numCache>
            </c:numRef>
          </c:yVal>
          <c:smooth val="0"/>
        </c:ser>
        <c:ser>
          <c:idx val="1"/>
          <c:order val="1"/>
          <c:tx>
            <c:strRef>
              <c:f>Sheet1!$C$1</c:f>
              <c:strCache>
                <c:ptCount val="1"/>
                <c:pt idx="0">
                  <c:v>FRFCFS</c:v>
                </c:pt>
              </c:strCache>
            </c:strRef>
          </c:tx>
          <c:spPr>
            <a:ln w="28575">
              <a:solidFill>
                <a:srgbClr val="00B050"/>
              </a:solidFill>
            </a:ln>
          </c:spPr>
          <c:marker>
            <c:symbol val="square"/>
            <c:size val="16"/>
            <c:spPr>
              <a:solidFill>
                <a:srgbClr val="00B050"/>
              </a:solidFill>
              <a:ln>
                <a:solidFill>
                  <a:srgbClr val="00B050"/>
                </a:solidFill>
              </a:ln>
            </c:spPr>
          </c:marker>
          <c:xVal>
            <c:numRef>
              <c:f>Sheet1!$A$2:$A$6</c:f>
              <c:numCache>
                <c:formatCode>General</c:formatCode>
                <c:ptCount val="5"/>
                <c:pt idx="0">
                  <c:v>7.21</c:v>
                </c:pt>
                <c:pt idx="1">
                  <c:v>8.166</c:v>
                </c:pt>
                <c:pt idx="2">
                  <c:v>8.26</c:v>
                </c:pt>
                <c:pt idx="3">
                  <c:v>8.527000000000001</c:v>
                </c:pt>
                <c:pt idx="4">
                  <c:v>8.778</c:v>
                </c:pt>
              </c:numCache>
            </c:numRef>
          </c:xVal>
          <c:yVal>
            <c:numRef>
              <c:f>Sheet1!$C$2:$C$6</c:f>
              <c:numCache>
                <c:formatCode>General</c:formatCode>
                <c:ptCount val="5"/>
                <c:pt idx="1">
                  <c:v>14.18</c:v>
                </c:pt>
              </c:numCache>
            </c:numRef>
          </c:yVal>
          <c:smooth val="0"/>
        </c:ser>
        <c:ser>
          <c:idx val="2"/>
          <c:order val="2"/>
          <c:tx>
            <c:strRef>
              <c:f>Sheet1!$D$1</c:f>
              <c:strCache>
                <c:ptCount val="1"/>
                <c:pt idx="0">
                  <c:v>STFM</c:v>
                </c:pt>
              </c:strCache>
            </c:strRef>
          </c:tx>
          <c:spPr>
            <a:ln w="28575">
              <a:solidFill>
                <a:schemeClr val="tx2"/>
              </a:solidFill>
            </a:ln>
          </c:spPr>
          <c:marker>
            <c:symbol val="triangle"/>
            <c:size val="16"/>
            <c:spPr>
              <a:solidFill>
                <a:schemeClr val="tx2"/>
              </a:solidFill>
              <a:ln>
                <a:solidFill>
                  <a:schemeClr val="tx2"/>
                </a:solidFill>
              </a:ln>
            </c:spPr>
          </c:marker>
          <c:xVal>
            <c:numRef>
              <c:f>Sheet1!$A$2:$A$6</c:f>
              <c:numCache>
                <c:formatCode>General</c:formatCode>
                <c:ptCount val="5"/>
                <c:pt idx="0">
                  <c:v>7.21</c:v>
                </c:pt>
                <c:pt idx="1">
                  <c:v>8.166</c:v>
                </c:pt>
                <c:pt idx="2">
                  <c:v>8.26</c:v>
                </c:pt>
                <c:pt idx="3">
                  <c:v>8.527000000000001</c:v>
                </c:pt>
                <c:pt idx="4">
                  <c:v>8.778</c:v>
                </c:pt>
              </c:numCache>
            </c:numRef>
          </c:xVal>
          <c:yVal>
            <c:numRef>
              <c:f>Sheet1!$D$2:$D$6</c:f>
              <c:numCache>
                <c:formatCode>General</c:formatCode>
                <c:ptCount val="5"/>
                <c:pt idx="2">
                  <c:v>9.245</c:v>
                </c:pt>
              </c:numCache>
            </c:numRef>
          </c:yVal>
          <c:smooth val="0"/>
        </c:ser>
        <c:ser>
          <c:idx val="3"/>
          <c:order val="3"/>
          <c:tx>
            <c:strRef>
              <c:f>Sheet1!$E$1</c:f>
              <c:strCache>
                <c:ptCount val="1"/>
                <c:pt idx="0">
                  <c:v>PAR-BS</c:v>
                </c:pt>
              </c:strCache>
            </c:strRef>
          </c:tx>
          <c:spPr>
            <a:ln>
              <a:solidFill>
                <a:srgbClr val="FF0000"/>
              </a:solidFill>
            </a:ln>
          </c:spPr>
          <c:marker>
            <c:symbol val="circle"/>
            <c:size val="16"/>
            <c:spPr>
              <a:solidFill>
                <a:srgbClr val="FF0000"/>
              </a:solidFill>
              <a:ln>
                <a:solidFill>
                  <a:srgbClr val="FF0000"/>
                </a:solidFill>
              </a:ln>
            </c:spPr>
          </c:marker>
          <c:xVal>
            <c:numRef>
              <c:f>Sheet1!$A$2:$A$6</c:f>
              <c:numCache>
                <c:formatCode>General</c:formatCode>
                <c:ptCount val="5"/>
                <c:pt idx="0">
                  <c:v>7.21</c:v>
                </c:pt>
                <c:pt idx="1">
                  <c:v>8.166</c:v>
                </c:pt>
                <c:pt idx="2">
                  <c:v>8.26</c:v>
                </c:pt>
                <c:pt idx="3">
                  <c:v>8.527000000000001</c:v>
                </c:pt>
                <c:pt idx="4">
                  <c:v>8.778</c:v>
                </c:pt>
              </c:numCache>
            </c:numRef>
          </c:xVal>
          <c:yVal>
            <c:numRef>
              <c:f>Sheet1!$E$2:$E$6</c:f>
              <c:numCache>
                <c:formatCode>General</c:formatCode>
                <c:ptCount val="5"/>
                <c:pt idx="3">
                  <c:v>7.418</c:v>
                </c:pt>
              </c:numCache>
            </c:numRef>
          </c:yVal>
          <c:smooth val="0"/>
        </c:ser>
        <c:ser>
          <c:idx val="4"/>
          <c:order val="4"/>
          <c:tx>
            <c:strRef>
              <c:f>Sheet1!$F$1</c:f>
              <c:strCache>
                <c:ptCount val="1"/>
                <c:pt idx="0">
                  <c:v>ATLAS</c:v>
                </c:pt>
              </c:strCache>
            </c:strRef>
          </c:tx>
          <c:marker>
            <c:symbol val="diamond"/>
            <c:size val="15"/>
          </c:marker>
          <c:xVal>
            <c:numRef>
              <c:f>Sheet1!$A$2:$A$6</c:f>
              <c:numCache>
                <c:formatCode>General</c:formatCode>
                <c:ptCount val="5"/>
                <c:pt idx="0">
                  <c:v>7.21</c:v>
                </c:pt>
                <c:pt idx="1">
                  <c:v>8.166</c:v>
                </c:pt>
                <c:pt idx="2">
                  <c:v>8.26</c:v>
                </c:pt>
                <c:pt idx="3">
                  <c:v>8.527000000000001</c:v>
                </c:pt>
                <c:pt idx="4">
                  <c:v>8.778</c:v>
                </c:pt>
              </c:numCache>
            </c:numRef>
          </c:xVal>
          <c:yVal>
            <c:numRef>
              <c:f>Sheet1!$F$2:$F$6</c:f>
              <c:numCache>
                <c:formatCode>General</c:formatCode>
                <c:ptCount val="5"/>
                <c:pt idx="4">
                  <c:v>11.52</c:v>
                </c:pt>
              </c:numCache>
            </c:numRef>
          </c:yVal>
          <c:smooth val="0"/>
        </c:ser>
        <c:dLbls>
          <c:showLegendKey val="0"/>
          <c:showVal val="0"/>
          <c:showCatName val="0"/>
          <c:showSerName val="0"/>
          <c:showPercent val="0"/>
          <c:showBubbleSize val="0"/>
        </c:dLbls>
        <c:axId val="-2115866552"/>
        <c:axId val="-2115707464"/>
      </c:scatterChart>
      <c:valAx>
        <c:axId val="-2115866552"/>
        <c:scaling>
          <c:orientation val="minMax"/>
          <c:max val="10.0"/>
          <c:min val="7.0"/>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
              <c:y val="0.856205629816239"/>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2115707464"/>
        <c:crosses val="autoZero"/>
        <c:crossBetween val="midCat"/>
        <c:majorUnit val="0.5"/>
      </c:valAx>
      <c:valAx>
        <c:axId val="-2115707464"/>
        <c:scaling>
          <c:orientation val="minMax"/>
          <c:max val="18.0"/>
          <c:min val="1.0"/>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0.0307970970562169"/>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2115866552"/>
        <c:crosses val="autoZero"/>
        <c:crossBetween val="midCat"/>
      </c:valAx>
      <c:spPr>
        <a:solidFill>
          <a:schemeClr val="bg1">
            <a:lumMod val="95000"/>
          </a:schemeClr>
        </a:solidFill>
      </c:spPr>
    </c:plotArea>
    <c:legend>
      <c:legendPos val="r"/>
      <c:layout>
        <c:manualLayout>
          <c:xMode val="edge"/>
          <c:yMode val="edge"/>
          <c:x val="0.82336159903089"/>
          <c:y val="0.250892013498313"/>
          <c:w val="0.153814960629921"/>
          <c:h val="0.46173416322726"/>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1839861256"/>
        <c:axId val="1839853448"/>
      </c:scatterChart>
      <c:valAx>
        <c:axId val="1839861256"/>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853448"/>
        <c:crosses val="autoZero"/>
        <c:crossBetween val="midCat"/>
      </c:valAx>
      <c:valAx>
        <c:axId val="1839853448"/>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861256"/>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1839497064"/>
        <c:axId val="1839480728"/>
      </c:scatterChart>
      <c:valAx>
        <c:axId val="1839497064"/>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480728"/>
        <c:crosses val="autoZero"/>
        <c:crossBetween val="midCat"/>
      </c:valAx>
      <c:valAx>
        <c:axId val="1839480728"/>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497064"/>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bars_24_mcus!$C$9</c:f>
              <c:strCache>
                <c:ptCount val="1"/>
                <c:pt idx="0">
                  <c:v>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bars_24_mcus!$C$10:$C$14</c:f>
              <c:numCache>
                <c:formatCode>General</c:formatCode>
                <c:ptCount val="5"/>
                <c:pt idx="0">
                  <c:v>4.48015398650516</c:v>
                </c:pt>
                <c:pt idx="1">
                  <c:v>7.151558443083641</c:v>
                </c:pt>
                <c:pt idx="2">
                  <c:v>9.42212986313835</c:v>
                </c:pt>
                <c:pt idx="3">
                  <c:v>11.9271058710375</c:v>
                </c:pt>
                <c:pt idx="4">
                  <c:v>14.3902981953518</c:v>
                </c:pt>
              </c:numCache>
            </c:numRef>
          </c:val>
        </c:ser>
        <c:ser>
          <c:idx val="1"/>
          <c:order val="1"/>
          <c:tx>
            <c:strRef>
              <c:f>bars_24_mcus!$D$9</c:f>
              <c:strCache>
                <c:ptCount val="1"/>
                <c:pt idx="0">
                  <c:v>FR_FCFS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bars_24_mcus!$D$10:$D$14</c:f>
              <c:numCache>
                <c:formatCode>General</c:formatCode>
                <c:ptCount val="5"/>
                <c:pt idx="0">
                  <c:v>4.536320802962428</c:v>
                </c:pt>
                <c:pt idx="1">
                  <c:v>7.409820393537451</c:v>
                </c:pt>
                <c:pt idx="2">
                  <c:v>9.451965340234268</c:v>
                </c:pt>
                <c:pt idx="3">
                  <c:v>11.99508006791201</c:v>
                </c:pt>
                <c:pt idx="4">
                  <c:v>14.4324541926815</c:v>
                </c:pt>
              </c:numCache>
            </c:numRef>
          </c:val>
        </c:ser>
        <c:ser>
          <c:idx val="2"/>
          <c:order val="2"/>
          <c:tx>
            <c:strRef>
              <c:f>bars_24_mcus!$E$9</c:f>
              <c:strCache>
                <c:ptCount val="1"/>
                <c:pt idx="0">
                  <c:v>STFM</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bars_24_mcus!$E$10:$E$14</c:f>
              <c:numCache>
                <c:formatCode>General</c:formatCode>
                <c:ptCount val="5"/>
                <c:pt idx="0">
                  <c:v>5.607943909025954</c:v>
                </c:pt>
                <c:pt idx="1">
                  <c:v>7.245878367989587</c:v>
                </c:pt>
                <c:pt idx="2">
                  <c:v>9.246625403432011</c:v>
                </c:pt>
                <c:pt idx="3">
                  <c:v>11.84548121534093</c:v>
                </c:pt>
                <c:pt idx="4">
                  <c:v>14.37602781574642</c:v>
                </c:pt>
              </c:numCache>
            </c:numRef>
          </c:val>
        </c:ser>
        <c:ser>
          <c:idx val="3"/>
          <c:order val="3"/>
          <c:tx>
            <c:strRef>
              <c:f>bars_24_mcus!$F$9</c:f>
              <c:strCache>
                <c:ptCount val="1"/>
                <c:pt idx="0">
                  <c:v>PAR-BS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bars_24_mcus!$F$10:$F$14</c:f>
              <c:numCache>
                <c:formatCode>General</c:formatCode>
                <c:ptCount val="5"/>
                <c:pt idx="0">
                  <c:v>5.318148180007071</c:v>
                </c:pt>
                <c:pt idx="1">
                  <c:v>7.982635066018966</c:v>
                </c:pt>
                <c:pt idx="2">
                  <c:v>9.874411576411622</c:v>
                </c:pt>
                <c:pt idx="3">
                  <c:v>12.14804234713058</c:v>
                </c:pt>
                <c:pt idx="4">
                  <c:v>14.49579550745671</c:v>
                </c:pt>
              </c:numCache>
            </c:numRef>
          </c:val>
        </c:ser>
        <c:ser>
          <c:idx val="4"/>
          <c:order val="4"/>
          <c:tx>
            <c:strRef>
              <c:f>bars_24_mcus!$G$9</c:f>
              <c:strCache>
                <c:ptCount val="1"/>
                <c:pt idx="0">
                  <c:v>ATLAS</c:v>
                </c:pt>
              </c:strCache>
            </c:strRef>
          </c:tx>
          <c:spPr>
            <a:solidFill>
              <a:srgbClr val="FF0000"/>
            </a:solidFill>
            <a:ln>
              <a:solidFill>
                <a:srgbClr val="C00000"/>
              </a:solidFill>
            </a:ln>
          </c:spPr>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bars_24_mcus!$G$10:$G$14</c:f>
              <c:numCache>
                <c:formatCode>General</c:formatCode>
                <c:ptCount val="5"/>
                <c:pt idx="0">
                  <c:v>6.224152816146613</c:v>
                </c:pt>
                <c:pt idx="1">
                  <c:v>8.764818410704298</c:v>
                </c:pt>
                <c:pt idx="2">
                  <c:v>10.69951280659391</c:v>
                </c:pt>
                <c:pt idx="3">
                  <c:v>12.85967960664511</c:v>
                </c:pt>
                <c:pt idx="4">
                  <c:v>15.0021499922761</c:v>
                </c:pt>
              </c:numCache>
            </c:numRef>
          </c:val>
        </c:ser>
        <c:dLbls>
          <c:showLegendKey val="0"/>
          <c:showVal val="0"/>
          <c:showCatName val="0"/>
          <c:showSerName val="0"/>
          <c:showPercent val="0"/>
          <c:showBubbleSize val="0"/>
        </c:dLbls>
        <c:gapWidth val="150"/>
        <c:axId val="-2118684024"/>
        <c:axId val="-2118692248"/>
      </c:barChart>
      <c:catAx>
        <c:axId val="-2118684024"/>
        <c:scaling>
          <c:orientation val="minMax"/>
        </c:scaling>
        <c:delete val="0"/>
        <c:axPos val="b"/>
        <c:majorTickMark val="out"/>
        <c:minorTickMark val="none"/>
        <c:tickLblPos val="nextTo"/>
        <c:txPr>
          <a:bodyPr/>
          <a:lstStyle/>
          <a:p>
            <a:pPr>
              <a:defRPr sz="1600" b="0"/>
            </a:pPr>
            <a:endParaRPr lang="en-US"/>
          </a:p>
        </c:txPr>
        <c:crossAx val="-2118692248"/>
        <c:crosses val="autoZero"/>
        <c:auto val="1"/>
        <c:lblAlgn val="ctr"/>
        <c:lblOffset val="100"/>
        <c:noMultiLvlLbl val="0"/>
      </c:catAx>
      <c:valAx>
        <c:axId val="-2118692248"/>
        <c:scaling>
          <c:orientation val="minMax"/>
          <c:min val="4.0"/>
        </c:scaling>
        <c:delete val="0"/>
        <c:axPos val="l"/>
        <c:majorGridlines/>
        <c:title>
          <c:tx>
            <c:rich>
              <a:bodyPr rot="-5400000" vert="horz"/>
              <a:lstStyle/>
              <a:p>
                <a:pPr>
                  <a:defRPr sz="1600" b="0"/>
                </a:pPr>
                <a:r>
                  <a:rPr lang="en-US" sz="1600" b="0"/>
                  <a:t>System throughput</a:t>
                </a:r>
              </a:p>
            </c:rich>
          </c:tx>
          <c:layout/>
          <c:overlay val="0"/>
        </c:title>
        <c:numFmt formatCode="General" sourceLinked="1"/>
        <c:majorTickMark val="out"/>
        <c:minorTickMark val="none"/>
        <c:tickLblPos val="nextTo"/>
        <c:txPr>
          <a:bodyPr/>
          <a:lstStyle/>
          <a:p>
            <a:pPr>
              <a:defRPr sz="1600" b="0"/>
            </a:pPr>
            <a:endParaRPr lang="en-US"/>
          </a:p>
        </c:txPr>
        <c:crossAx val="-2118684024"/>
        <c:crosses val="autoZero"/>
        <c:crossBetween val="between"/>
      </c:valAx>
      <c:spPr>
        <a:noFill/>
      </c:spPr>
    </c:plotArea>
    <c:legend>
      <c:legendPos val="t"/>
      <c:legendEntry>
        <c:idx val="0"/>
        <c:txPr>
          <a:bodyPr/>
          <a:lstStyle/>
          <a:p>
            <a:pPr>
              <a:defRPr sz="2200" b="0"/>
            </a:pPr>
            <a:endParaRPr lang="en-US"/>
          </a:p>
        </c:txPr>
      </c:legendEntry>
      <c:legendEntry>
        <c:idx val="1"/>
        <c:txPr>
          <a:bodyPr/>
          <a:lstStyle/>
          <a:p>
            <a:pPr>
              <a:defRPr sz="2200" b="0"/>
            </a:pPr>
            <a:endParaRPr lang="en-US"/>
          </a:p>
        </c:txPr>
      </c:legendEntry>
      <c:legendEntry>
        <c:idx val="2"/>
        <c:txPr>
          <a:bodyPr/>
          <a:lstStyle/>
          <a:p>
            <a:pPr>
              <a:defRPr sz="2200" b="0"/>
            </a:pPr>
            <a:endParaRPr lang="en-US"/>
          </a:p>
        </c:txPr>
      </c:legendEntry>
      <c:legendEntry>
        <c:idx val="3"/>
        <c:txPr>
          <a:bodyPr/>
          <a:lstStyle/>
          <a:p>
            <a:pPr>
              <a:defRPr sz="2200" b="0"/>
            </a:pPr>
            <a:endParaRPr lang="en-US"/>
          </a:p>
        </c:txPr>
      </c:legendEntry>
      <c:legendEntry>
        <c:idx val="4"/>
        <c:txPr>
          <a:bodyPr/>
          <a:lstStyle/>
          <a:p>
            <a:pPr>
              <a:defRPr sz="2200" b="0"/>
            </a:pPr>
            <a:endParaRPr lang="en-US"/>
          </a:p>
        </c:txPr>
      </c:legendEntry>
      <c:layout/>
      <c:overlay val="0"/>
      <c:txPr>
        <a:bodyPr/>
        <a:lstStyle/>
        <a:p>
          <a:pPr>
            <a:defRPr sz="1800" b="0"/>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bars_24_mcus!$K$49</c:f>
              <c:strCache>
                <c:ptCount val="1"/>
                <c:pt idx="0">
                  <c:v>PAR-BS</c:v>
                </c:pt>
              </c:strCache>
            </c:strRef>
          </c:tx>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bars_24_mcus!$K$50:$K$54</c:f>
              <c:numCache>
                <c:formatCode>General</c:formatCode>
                <c:ptCount val="5"/>
                <c:pt idx="0">
                  <c:v>3.270738988999993</c:v>
                </c:pt>
                <c:pt idx="1">
                  <c:v>4.810502843999974</c:v>
                </c:pt>
                <c:pt idx="2">
                  <c:v>7.507367831617739</c:v>
                </c:pt>
                <c:pt idx="3">
                  <c:v>9.874411576411622</c:v>
                </c:pt>
                <c:pt idx="4">
                  <c:v>11.6320557963832</c:v>
                </c:pt>
              </c:numCache>
            </c:numRef>
          </c:val>
        </c:ser>
        <c:ser>
          <c:idx val="1"/>
          <c:order val="1"/>
          <c:tx>
            <c:strRef>
              <c:f>bars_24_mcus!$L$49</c:f>
              <c:strCache>
                <c:ptCount val="1"/>
                <c:pt idx="0">
                  <c:v>ATLAS</c:v>
                </c:pt>
              </c:strCache>
            </c:strRef>
          </c:tx>
          <c:spPr>
            <a:solidFill>
              <a:srgbClr val="FF0000"/>
            </a:solidFill>
          </c:spPr>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bars_24_mcus!$L$50:$L$54</c:f>
              <c:numCache>
                <c:formatCode>General</c:formatCode>
                <c:ptCount val="5"/>
                <c:pt idx="0">
                  <c:v>3.30704288299999</c:v>
                </c:pt>
                <c:pt idx="1">
                  <c:v>4.97956191799999</c:v>
                </c:pt>
                <c:pt idx="2">
                  <c:v>7.807898198193572</c:v>
                </c:pt>
                <c:pt idx="3">
                  <c:v>10.69951280659391</c:v>
                </c:pt>
                <c:pt idx="4">
                  <c:v>12.88712703030901</c:v>
                </c:pt>
              </c:numCache>
            </c:numRef>
          </c:val>
        </c:ser>
        <c:dLbls>
          <c:showLegendKey val="0"/>
          <c:showVal val="0"/>
          <c:showCatName val="0"/>
          <c:showSerName val="0"/>
          <c:showPercent val="0"/>
          <c:showBubbleSize val="0"/>
        </c:dLbls>
        <c:gapWidth val="150"/>
        <c:axId val="-2118824888"/>
        <c:axId val="-2118832616"/>
      </c:barChart>
      <c:catAx>
        <c:axId val="-2118824888"/>
        <c:scaling>
          <c:orientation val="minMax"/>
        </c:scaling>
        <c:delete val="0"/>
        <c:axPos val="b"/>
        <c:majorTickMark val="out"/>
        <c:minorTickMark val="none"/>
        <c:tickLblPos val="nextTo"/>
        <c:txPr>
          <a:bodyPr/>
          <a:lstStyle/>
          <a:p>
            <a:pPr>
              <a:defRPr sz="1600"/>
            </a:pPr>
            <a:endParaRPr lang="en-US"/>
          </a:p>
        </c:txPr>
        <c:crossAx val="-2118832616"/>
        <c:crosses val="autoZero"/>
        <c:auto val="1"/>
        <c:lblAlgn val="ctr"/>
        <c:lblOffset val="100"/>
        <c:noMultiLvlLbl val="0"/>
      </c:catAx>
      <c:valAx>
        <c:axId val="-2118832616"/>
        <c:scaling>
          <c:orientation val="minMax"/>
        </c:scaling>
        <c:delete val="0"/>
        <c:axPos val="l"/>
        <c:majorGridlines/>
        <c:title>
          <c:tx>
            <c:rich>
              <a:bodyPr rot="-5400000" vert="horz"/>
              <a:lstStyle/>
              <a:p>
                <a:pPr>
                  <a:defRPr sz="1600" b="0"/>
                </a:pPr>
                <a:r>
                  <a:rPr lang="en-US" sz="1600" b="0"/>
                  <a:t>System throughput</a:t>
                </a:r>
              </a:p>
            </c:rich>
          </c:tx>
          <c:layout/>
          <c:overlay val="0"/>
        </c:title>
        <c:numFmt formatCode="General" sourceLinked="1"/>
        <c:majorTickMark val="out"/>
        <c:minorTickMark val="none"/>
        <c:tickLblPos val="nextTo"/>
        <c:txPr>
          <a:bodyPr/>
          <a:lstStyle/>
          <a:p>
            <a:pPr>
              <a:defRPr sz="1600"/>
            </a:pPr>
            <a:endParaRPr lang="en-US"/>
          </a:p>
        </c:txPr>
        <c:crossAx val="-2118824888"/>
        <c:crosses val="autoZero"/>
        <c:crossBetween val="between"/>
      </c:valAx>
    </c:plotArea>
    <c:legend>
      <c:legendPos val="t"/>
      <c:legendEntry>
        <c:idx val="0"/>
        <c:txPr>
          <a:bodyPr/>
          <a:lstStyle/>
          <a:p>
            <a:pPr>
              <a:defRPr sz="2200"/>
            </a:pPr>
            <a:endParaRPr lang="en-US"/>
          </a:p>
        </c:txPr>
      </c:legendEntry>
      <c:legendEntry>
        <c:idx val="1"/>
        <c:txPr>
          <a:bodyPr/>
          <a:lstStyle/>
          <a:p>
            <a:pPr>
              <a:defRPr sz="2200"/>
            </a:pPr>
            <a:endParaRPr lang="en-US"/>
          </a:p>
        </c:txPr>
      </c:legendEntry>
      <c:layout/>
      <c:overlay val="0"/>
      <c:txPr>
        <a:bodyPr/>
        <a:lstStyle/>
        <a:p>
          <a:pPr>
            <a:defRPr sz="16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BDDCC927-F450-1349-92A0-EBBF8354DDCC}" type="datetime1">
              <a:rPr lang="en-US"/>
              <a:pPr>
                <a:defRPr/>
              </a:pPr>
              <a:t>3/27/14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47B0ECB6-A097-C644-A0C8-DDD17D991226}" type="slidenum">
              <a:rPr lang="en-US"/>
              <a:pPr>
                <a:defRPr/>
              </a:pPr>
              <a:t>‹#›</a:t>
            </a:fld>
            <a:endParaRPr lang="en-US"/>
          </a:p>
        </p:txBody>
      </p:sp>
    </p:spTree>
    <p:extLst>
      <p:ext uri="{BB962C8B-B14F-4D97-AF65-F5344CB8AC3E}">
        <p14:creationId xmlns:p14="http://schemas.microsoft.com/office/powerpoint/2010/main" val="1325448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F42663-535A-F64D-A1F8-2A71D41961B3}" type="slidenum">
              <a:rPr lang="en-US" sz="1200">
                <a:solidFill>
                  <a:srgbClr val="000000"/>
                </a:solidFill>
              </a:rPr>
              <a:pPr eaLnBrk="1" hangingPunct="1"/>
              <a:t>1</a:t>
            </a:fld>
            <a:endParaRPr lang="en-US" sz="1200">
              <a:solidFill>
                <a:srgbClr val="000000"/>
              </a:solidFill>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bring it all together, TCM</a:t>
            </a:r>
            <a:r>
              <a:rPr lang="en-US" baseline="0" dirty="0" smtClean="0"/>
              <a:t> comprises three simple request prioritization rules.</a:t>
            </a:r>
          </a:p>
          <a:p>
            <a:endParaRPr lang="en-US" baseline="0" dirty="0" smtClean="0"/>
          </a:p>
          <a:p>
            <a:r>
              <a:rPr lang="en-US" baseline="0" dirty="0" smtClean="0"/>
              <a:t>The first is the highest-rank rule, where requests from higher ranked threads are prioritized.</a:t>
            </a:r>
          </a:p>
          <a:p>
            <a:endParaRPr lang="en-US" baseline="0" dirty="0" smtClean="0"/>
          </a:p>
          <a:p>
            <a:r>
              <a:rPr lang="en-US" baseline="0" dirty="0" smtClean="0"/>
              <a:t>The intensive cluster is prioritized over the non-intensive cluster TO IMPROVE SYSTEM [ONUR] throughput.</a:t>
            </a:r>
          </a:p>
          <a:p>
            <a:r>
              <a:rPr lang="en-US" baseline="0" dirty="0" smtClean="0"/>
              <a:t>Within the intensive cluster, threads are assigned higher rank in the order of decreasing intensity. This, again, is to increase SYSTEM [ONUR] throughput.</a:t>
            </a:r>
          </a:p>
          <a:p>
            <a:r>
              <a:rPr lang="en-US" baseline="0" dirty="0" smtClean="0"/>
              <a:t>Within the non-intensive cluster, the rank of threads are periodically shuffled and does not stay constant, TO ACHIEVE FAIRNESS [ONUR].</a:t>
            </a:r>
          </a:p>
          <a:p>
            <a:endParaRPr lang="en-US" baseline="0" dirty="0" smtClean="0"/>
          </a:p>
          <a:p>
            <a:r>
              <a:rPr lang="en-US" baseline="0" dirty="0" smtClean="0"/>
              <a:t>As a tie-breaker, the second rule is row-hit where row-buffer hitting requests are prioritized.</a:t>
            </a:r>
          </a:p>
          <a:p>
            <a:endParaRPr lang="en-US" baseline="0" dirty="0" smtClean="0"/>
          </a:p>
          <a:p>
            <a:r>
              <a:rPr lang="en-US" baseline="0" dirty="0" smtClean="0"/>
              <a:t>Lastly, all else being the same, we prioritize the oldest request.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14</a:t>
            </a:fld>
            <a:endParaRPr lang="en-US" dirty="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15</a:t>
            </a:fld>
            <a:endParaRPr lang="en-US" dirty="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D6D216-8964-E047-BC9D-B07E395D73BE}" type="slidenum">
              <a:rPr lang="en-US" sz="1200">
                <a:latin typeface="Calibri" charset="0"/>
                <a:cs typeface="Arial" charset="0"/>
              </a:rPr>
              <a:pPr eaLnBrk="1" hangingPunct="1"/>
              <a:t>18</a:t>
            </a:fld>
            <a:endParaRPr lang="en-US" sz="1200">
              <a:latin typeface="Calibri" charset="0"/>
              <a:cs typeface="Arial" charset="0"/>
            </a:endParaRPr>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E7952C-A64F-FE47-B152-4C71A1C127C7}" type="slidenum">
              <a:rPr lang="en-US" sz="1200">
                <a:solidFill>
                  <a:srgbClr val="000000"/>
                </a:solidFill>
                <a:latin typeface="Calibri" charset="0"/>
                <a:cs typeface="Arial" charset="0"/>
              </a:rPr>
              <a:pPr eaLnBrk="1" hangingPunct="1"/>
              <a:t>20</a:t>
            </a:fld>
            <a:endParaRPr lang="en-US" sz="1200">
              <a:solidFill>
                <a:srgbClr val="000000"/>
              </a:solidFill>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p:cNvSpPr>
          <p:nvPr>
            <p:ph type="sldImg"/>
          </p:nvPr>
        </p:nvSpPr>
        <p:spPr>
          <a:solidFill>
            <a:srgbClr val="FFFFFF"/>
          </a:solidFill>
          <a:ln/>
        </p:spPr>
      </p:sp>
      <p:sp>
        <p:nvSpPr>
          <p:cNvPr id="61443" name="Rectangle 2"/>
          <p:cNvSpPr>
            <a:spLocks noGrp="1" noChangeArrowheads="1"/>
          </p:cNvSpPr>
          <p:nvPr>
            <p:ph type="body" idx="1"/>
          </p:nvPr>
        </p:nvSpPr>
        <p:spPr>
          <a:noFill/>
          <a:ln/>
        </p:spPr>
        <p:txBody>
          <a:bodyPr>
            <a:normAutofit fontScale="62500" lnSpcReduction="20000"/>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31</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43</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9EA23-718E-E549-9766-CDBEC39E0C3C}" type="slidenum">
              <a:rPr lang="en-US" sz="1200">
                <a:solidFill>
                  <a:srgbClr val="000000"/>
                </a:solidFill>
                <a:cs typeface="Arial" charset="0"/>
              </a:rPr>
              <a:pPr eaLnBrk="1" hangingPunct="1"/>
              <a:t>5</a:t>
            </a:fld>
            <a:endParaRPr lang="en-US" sz="1200">
              <a:solidFill>
                <a:srgbClr val="000000"/>
              </a:solidFill>
              <a:cs typeface="Arial"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DRAM system consists of the DRAM banks, the DRAM bus, and the DRAM memory controller. DRAM banks store the data in physical memory. </a:t>
            </a:r>
            <a:r>
              <a:rPr lang="en-US" b="1">
                <a:latin typeface="Calibri" charset="0"/>
              </a:rPr>
              <a:t>There are multiple DRAM banks to allow multiple memory requests to proceed in parallel</a:t>
            </a:r>
            <a:r>
              <a:rPr lang="en-US">
                <a:latin typeface="Calibri" charset="0"/>
              </a:rPr>
              <a:t>. </a:t>
            </a:r>
          </a:p>
          <a:p>
            <a:pPr eaLnBrk="1" hangingPunct="1"/>
            <a:endParaRPr lang="en-US">
              <a:latin typeface="Calibri" charset="0"/>
            </a:endParaRPr>
          </a:p>
          <a:p>
            <a:pPr eaLnBrk="1" hangingPunct="1"/>
            <a:r>
              <a:rPr lang="en-US">
                <a:latin typeface="Calibri" charset="0"/>
              </a:rPr>
              <a:t>Each DRAM bank has a 2-dimensional structure, consisting of rows by columns. Data can only be read from a </a:t>
            </a:r>
            <a:r>
              <a:rPr lang="ja-JP" altLang="en-US">
                <a:latin typeface="Calibri" charset="0"/>
              </a:rPr>
              <a:t>“</a:t>
            </a:r>
            <a:r>
              <a:rPr lang="en-US" altLang="ja-JP">
                <a:latin typeface="Calibri" charset="0"/>
              </a:rPr>
              <a:t>row buffer</a:t>
            </a:r>
            <a:r>
              <a:rPr lang="ja-JP" altLang="en-US">
                <a:latin typeface="Calibri" charset="0"/>
              </a:rPr>
              <a:t>”</a:t>
            </a:r>
            <a:r>
              <a:rPr lang="en-US" altLang="ja-JP">
                <a:latin typeface="Calibri" charset="0"/>
              </a:rPr>
              <a:t>, which acts as a cache that </a:t>
            </a:r>
            <a:r>
              <a:rPr lang="ja-JP" altLang="en-US">
                <a:latin typeface="Calibri" charset="0"/>
              </a:rPr>
              <a:t>“</a:t>
            </a:r>
            <a:r>
              <a:rPr lang="en-US" altLang="ja-JP">
                <a:latin typeface="Calibri" charset="0"/>
              </a:rPr>
              <a:t>caches</a:t>
            </a:r>
            <a:r>
              <a:rPr lang="ja-JP" altLang="en-US">
                <a:latin typeface="Calibri" charset="0"/>
              </a:rPr>
              <a:t>”</a:t>
            </a:r>
            <a:r>
              <a:rPr lang="en-US" altLang="ja-JP">
                <a:latin typeface="Calibri" charset="0"/>
              </a:rPr>
              <a:t> the last accessed row. As a result, a request that hits in the row buffer can be serviced much faster than a request that misses in the row buffer.</a:t>
            </a:r>
          </a:p>
          <a:p>
            <a:pPr eaLnBrk="1" hangingPunct="1"/>
            <a:endParaRPr lang="en-US">
              <a:latin typeface="Calibri" charset="0"/>
            </a:endParaRPr>
          </a:p>
          <a:p>
            <a:pPr eaLnBrk="1" hangingPunct="1"/>
            <a:r>
              <a:rPr lang="en-US">
                <a:latin typeface="Calibri" charset="0"/>
              </a:rPr>
              <a:t>Existing DRAM controllers take advantage of this fact. To maximize DRAM throughput, these controllers prioritize row-hit requests over other requests in their scheduling. All else being equal, they prioritize older accesses over younger accesses. This policy is called the FR-FCFS policy. Note that this scheduling policy is designed for maximizing DRAM throughput and </a:t>
            </a:r>
            <a:r>
              <a:rPr lang="en-US" b="1">
                <a:latin typeface="Calibri" charset="0"/>
              </a:rPr>
              <a:t>does not distinguish between different threads</a:t>
            </a:r>
            <a:r>
              <a:rPr lang="ja-JP" altLang="en-US" b="1">
                <a:latin typeface="Calibri" charset="0"/>
              </a:rPr>
              <a:t>’</a:t>
            </a:r>
            <a:r>
              <a:rPr lang="en-US" altLang="ja-JP" b="1">
                <a:latin typeface="Calibri" charset="0"/>
              </a:rPr>
              <a:t> requests  at all</a:t>
            </a:r>
            <a:r>
              <a:rPr lang="en-US" altLang="ja-JP">
                <a:latin typeface="Calibri" charset="0"/>
              </a:rPr>
              <a:t>. </a:t>
            </a:r>
          </a:p>
          <a:p>
            <a:pPr eaLnBrk="1" hangingPunct="1"/>
            <a:endParaRPr lang="en-US">
              <a:latin typeface="Calibri" charset="0"/>
            </a:endParaRPr>
          </a:p>
          <a:p>
            <a:pPr eaLnBrk="1" hangingPunct="1"/>
            <a:r>
              <a:rPr lang="en-US">
                <a:latin typeface="Calibri" charset="0"/>
              </a:rPr>
              <a:t>-----------------------------</a:t>
            </a:r>
          </a:p>
          <a:p>
            <a:pPr eaLnBrk="1" hangingPunct="1"/>
            <a:endParaRPr lang="en-US">
              <a:latin typeface="Calibri" charset="0"/>
            </a:endParaRPr>
          </a:p>
          <a:p>
            <a:pPr eaLnBrk="1" hangingPunct="1"/>
            <a:r>
              <a:rPr lang="en-US">
                <a:latin typeface="Calibri" charset="0"/>
              </a:rPr>
              <a:t>Explain bank operation at a high level</a:t>
            </a:r>
          </a:p>
          <a:p>
            <a:pPr eaLnBrk="1" hangingPunct="1"/>
            <a:r>
              <a:rPr lang="en-US">
                <a:latin typeface="Calibri" charset="0"/>
              </a:rPr>
              <a:t>- An access that is to the row in the row buffer takes a shorter time than to an access that is to another row.</a:t>
            </a:r>
          </a:p>
          <a:p>
            <a:pPr eaLnBrk="1" hangingPunct="1"/>
            <a:r>
              <a:rPr lang="en-US">
                <a:latin typeface="Calibri" charset="0"/>
              </a:rPr>
              <a:t>Multiple banks put together to allow for multiple requests to be serviced in parallel</a:t>
            </a:r>
          </a:p>
          <a:p>
            <a:pPr eaLnBrk="1" hangingPunct="1"/>
            <a:r>
              <a:rPr lang="en-US">
                <a:latin typeface="Calibri" charset="0"/>
              </a:rPr>
              <a:t>The DRAM controller treats each bank as an independent entity</a:t>
            </a:r>
          </a:p>
          <a:p>
            <a:pPr eaLnBrk="1" hangingPunct="1"/>
            <a:r>
              <a:rPr lang="en-US">
                <a:latin typeface="Calibri" charset="0"/>
              </a:rPr>
              <a:t>In each bank, the DRAM controller optimizes for improving row buffer locality to improve DRAM throughput </a:t>
            </a:r>
          </a:p>
          <a:p>
            <a:pPr eaLnBrk="1" hangingPunct="1"/>
            <a:r>
              <a:rPr lang="en-US">
                <a:latin typeface="Calibri" charset="0"/>
              </a:rPr>
              <a:t>- It prioritizes row-hit requests over other requests and all else being equal, older requests over younger requests. It is not aware of the different threads accessing it. </a:t>
            </a:r>
          </a:p>
          <a:p>
            <a:pPr eaLnBrk="1" hangingPunct="1"/>
            <a:r>
              <a:rPr lang="en-US">
                <a:latin typeface="Calibri" charset="0"/>
              </a:rPr>
              <a:t>The DRAM controller does not coordinate accesses to different banks. </a:t>
            </a:r>
          </a:p>
          <a:p>
            <a:pPr eaLnBrk="1" hangingPunct="1"/>
            <a:r>
              <a:rPr lang="en-US">
                <a:latin typeface="Calibri" charset="0"/>
              </a:rPr>
              <a:t>As a result requests of different threads can be serviced in different banks even though a single thread</a:t>
            </a:r>
            <a:r>
              <a:rPr lang="ja-JP" altLang="en-US">
                <a:latin typeface="Calibri" charset="0"/>
              </a:rPr>
              <a:t>’</a:t>
            </a:r>
            <a:r>
              <a:rPr lang="en-US" altLang="ja-JP">
                <a:latin typeface="Calibri" charset="0"/>
              </a:rPr>
              <a:t>s requests might be outstanding to multiple banks</a:t>
            </a:r>
            <a:endParaRPr lang="en-US">
              <a:latin typeface="Calibri" charset="0"/>
            </a:endParaRPr>
          </a:p>
        </p:txBody>
      </p:sp>
      <p:sp>
        <p:nvSpPr>
          <p:cNvPr id="141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18E09-C7DB-B647-8D3C-3D5093A18EA2}" type="slidenum">
              <a:rPr lang="en-US" sz="1200">
                <a:solidFill>
                  <a:srgbClr val="000000"/>
                </a:solidFill>
                <a:cs typeface="Arial" charset="0"/>
              </a:rPr>
              <a:pPr eaLnBrk="1" hangingPunct="1"/>
              <a:t>47</a:t>
            </a:fld>
            <a:endParaRPr lang="en-US" sz="1200">
              <a:solidFill>
                <a:srgbClr val="000000"/>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63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60F916-6C97-E94D-9CB7-52CBDA6F7E2C}" type="slidenum">
              <a:rPr lang="en-US" sz="1200">
                <a:solidFill>
                  <a:srgbClr val="000000"/>
                </a:solidFill>
                <a:latin typeface="Calibri" charset="0"/>
                <a:cs typeface="Arial" charset="0"/>
              </a:rPr>
              <a:pPr eaLnBrk="1" hangingPunct="1"/>
              <a:t>68</a:t>
            </a:fld>
            <a:endParaRPr lang="en-US" sz="1200">
              <a:solidFill>
                <a:srgbClr val="000000"/>
              </a:solidFill>
              <a:latin typeface="Calibri"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D3672A-C24D-434D-931D-235770981551}" type="slidenum">
              <a:rPr lang="en-US" sz="1200">
                <a:latin typeface="Calibri" charset="0"/>
                <a:cs typeface="Arial" charset="0"/>
              </a:rPr>
              <a:pPr eaLnBrk="1" hangingPunct="1"/>
              <a:t>71</a:t>
            </a:fld>
            <a:endParaRPr lang="en-US" sz="1200">
              <a:latin typeface="Calibri" charset="0"/>
              <a:cs typeface="Arial" charset="0"/>
            </a:endParaRPr>
          </a:p>
        </p:txBody>
      </p:sp>
      <p:sp>
        <p:nvSpPr>
          <p:cNvPr id="179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9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72</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73</a:t>
            </a:fld>
            <a:endParaRPr lang="en-US">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74</a:t>
            </a:fld>
            <a:endParaRPr lang="en-US">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75</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76</a:t>
            </a:fld>
            <a:endParaRPr lang="en-US">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77</a:t>
            </a:fld>
            <a:endParaRPr lang="en-US">
              <a:solidFill>
                <a:prstClr val="black"/>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78</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7</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79</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80</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81</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82</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83</a:t>
            </a:fld>
            <a:endParaRPr lang="en-US">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D3672A-C24D-434D-931D-235770981551}" type="slidenum">
              <a:rPr lang="en-US" sz="1200">
                <a:solidFill>
                  <a:prstClr val="black"/>
                </a:solidFill>
                <a:latin typeface="Calibri" charset="0"/>
                <a:cs typeface="Arial" charset="0"/>
              </a:rPr>
              <a:pPr eaLnBrk="1" hangingPunct="1"/>
              <a:t>85</a:t>
            </a:fld>
            <a:endParaRPr lang="en-US" sz="1200">
              <a:solidFill>
                <a:prstClr val="black"/>
              </a:solidFill>
              <a:latin typeface="Calibri" charset="0"/>
              <a:cs typeface="Arial" charset="0"/>
            </a:endParaRPr>
          </a:p>
        </p:txBody>
      </p:sp>
      <p:sp>
        <p:nvSpPr>
          <p:cNvPr id="179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9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2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Even if DRAM continues to scale there could be benefits to examining and enabling these new technologies.</a:t>
            </a:r>
          </a:p>
        </p:txBody>
      </p:sp>
      <p:sp>
        <p:nvSpPr>
          <p:cNvPr id="182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6F1A25-BAD4-3C40-97C3-C7AE9C0FF859}" type="slidenum">
              <a:rPr lang="en-US" sz="1200">
                <a:solidFill>
                  <a:srgbClr val="000000"/>
                </a:solidFill>
                <a:latin typeface="Calibri" charset="0"/>
                <a:cs typeface="Arial" charset="0"/>
              </a:rPr>
              <a:pPr eaLnBrk="1" hangingPunct="1"/>
              <a:t>87</a:t>
            </a:fld>
            <a:endParaRPr lang="en-US" sz="1200">
              <a:solidFill>
                <a:srgbClr val="000000"/>
              </a:solidFill>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is that previously proposed scheduling algorithms are biased.</a:t>
            </a:r>
          </a:p>
          <a:p>
            <a:endParaRPr lang="en-US" baseline="0" dirty="0" smtClean="0"/>
          </a:p>
          <a:p>
            <a:r>
              <a:rPr lang="en-US" baseline="0" dirty="0" smtClean="0"/>
              <a:t>Shown here is a plot, where the x-axis is weighted speedup, a metric of system throughput and system throughput increases as you move towards the right on the x-axis.</a:t>
            </a:r>
          </a:p>
          <a:p>
            <a:r>
              <a:rPr lang="en-US" baseline="0" dirty="0" smtClean="0"/>
              <a:t>The y-axis is maximum slowdown, which is the slowdown of the most unfairly treated thread within a workload. Correspondingly, fairness increases as you move downwards on the y-axis.</a:t>
            </a:r>
          </a:p>
          <a:p>
            <a:endParaRPr lang="en-US" baseline="0" dirty="0" smtClean="0"/>
          </a:p>
          <a:p>
            <a:r>
              <a:rPr lang="en-US" baseline="0" dirty="0" smtClean="0"/>
              <a:t>Ideally, a memory scheduling algorithm would be situated towards the lower right part of the graph where fairness and system throughput are both high.</a:t>
            </a:r>
          </a:p>
          <a:p>
            <a:endParaRPr lang="en-US" baseline="0" dirty="0" smtClean="0"/>
          </a:p>
          <a:p>
            <a:r>
              <a:rPr lang="en-US" baseline="0" dirty="0" smtClean="0"/>
              <a:t>However, some previous algorithms are biased towards system throughput, whereas some are biased towards fairness, while others are optimized for neither.</a:t>
            </a:r>
          </a:p>
          <a:p>
            <a:endParaRPr lang="en-US" baseline="0" dirty="0" smtClean="0"/>
          </a:p>
          <a:p>
            <a:r>
              <a:rPr lang="en-US" baseline="0" dirty="0" smtClean="0"/>
              <a:t>The takeaway is that no previous memory scheduling algorithm provides both the best fairness and system throughput.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8</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9</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64908">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group threads into two clusters, we first sort threads according to their MPKI, which stands for last-level cache-misses per </a:t>
            </a:r>
            <a:r>
              <a:rPr lang="en-US" baseline="0" dirty="0" err="1" smtClean="0"/>
              <a:t>kiloinstruction</a:t>
            </a:r>
            <a:r>
              <a:rPr lang="en-US" baseline="0" dirty="0" smtClean="0"/>
              <a:t> and is a metric of memory intensity.</a:t>
            </a:r>
          </a:p>
          <a:p>
            <a:endParaRPr lang="en-US" baseline="0" dirty="0" smtClean="0"/>
          </a:p>
          <a:p>
            <a:r>
              <a:rPr lang="en-US" baseline="0" dirty="0" smtClean="0"/>
              <a:t>After sorting, the leftmost thread is the thread with the lowest MPKI.</a:t>
            </a:r>
          </a:p>
          <a:p>
            <a:endParaRPr lang="en-US" baseline="0" dirty="0" smtClean="0"/>
          </a:p>
          <a:p>
            <a:r>
              <a:rPr lang="en-US" baseline="0" dirty="0" smtClean="0"/>
              <a:t>We then define a quantity called T, which is the total memory bandwidth usage across all threads.</a:t>
            </a:r>
          </a:p>
          <a:p>
            <a:endParaRPr lang="en-US" baseline="0" dirty="0" smtClean="0"/>
          </a:p>
          <a:p>
            <a:r>
              <a:rPr lang="en-US" baseline="0" dirty="0" smtClean="0"/>
              <a:t>Second, we form the non-intensive cluster by including threads whose bandwidth usage sums up to a certain fraction of the memory bandwidth usage.</a:t>
            </a:r>
          </a:p>
          <a:p>
            <a:r>
              <a:rPr lang="en-US" baseline="0" dirty="0" smtClean="0"/>
              <a:t>That fraction is defined by a parameter called the </a:t>
            </a:r>
            <a:r>
              <a:rPr lang="en-US" baseline="0" dirty="0" err="1" smtClean="0"/>
              <a:t>ClusterThreshold</a:t>
            </a:r>
            <a:r>
              <a:rPr lang="en-US" baseline="0" dirty="0" smtClean="0"/>
              <a:t>. I will show later in the presentation how adjusting this parameter we can trade off between throughput and fairness.</a:t>
            </a:r>
          </a:p>
          <a:p>
            <a:endParaRPr lang="en-US" baseline="0" dirty="0" smtClean="0"/>
          </a:p>
          <a:p>
            <a:r>
              <a:rPr lang="en-US" baseline="0" dirty="0" smtClean="0"/>
              <a:t>Lastly, the remaining threads become the intensive cluster.</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13</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1E4E4221-C0DA-E243-8812-0FAE0EC50267}" type="slidenum">
              <a:rPr lang="en-US"/>
              <a:pPr>
                <a:defRPr/>
              </a:pPr>
              <a:t>‹#›</a:t>
            </a:fld>
            <a:endParaRPr lang="en-US"/>
          </a:p>
        </p:txBody>
      </p:sp>
    </p:spTree>
    <p:extLst>
      <p:ext uri="{BB962C8B-B14F-4D97-AF65-F5344CB8AC3E}">
        <p14:creationId xmlns:p14="http://schemas.microsoft.com/office/powerpoint/2010/main" val="52822118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6BFC970-6EBB-6141-BF74-72C34F78D1BF}" type="slidenum">
              <a:rPr lang="en-US"/>
              <a:pPr>
                <a:defRPr/>
              </a:pPr>
              <a:t>‹#›</a:t>
            </a:fld>
            <a:endParaRPr lang="en-US"/>
          </a:p>
        </p:txBody>
      </p:sp>
    </p:spTree>
    <p:extLst>
      <p:ext uri="{BB962C8B-B14F-4D97-AF65-F5344CB8AC3E}">
        <p14:creationId xmlns:p14="http://schemas.microsoft.com/office/powerpoint/2010/main" val="57206203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32B18218-1379-7A4B-A190-1BB1C000A5E0}" type="slidenum">
              <a:rPr lang="en-US"/>
              <a:pPr>
                <a:defRPr/>
              </a:pPr>
              <a:t>‹#›</a:t>
            </a:fld>
            <a:endParaRPr lang="en-US"/>
          </a:p>
        </p:txBody>
      </p:sp>
    </p:spTree>
    <p:extLst>
      <p:ext uri="{BB962C8B-B14F-4D97-AF65-F5344CB8AC3E}">
        <p14:creationId xmlns:p14="http://schemas.microsoft.com/office/powerpoint/2010/main" val="227263960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68EF6F14-A94F-2340-993C-7E457182AA05}" type="slidenum">
              <a:rPr lang="en-US"/>
              <a:pPr>
                <a:defRPr/>
              </a:pPr>
              <a:t>‹#›</a:t>
            </a:fld>
            <a:endParaRPr lang="en-US"/>
          </a:p>
        </p:txBody>
      </p:sp>
    </p:spTree>
    <p:extLst>
      <p:ext uri="{BB962C8B-B14F-4D97-AF65-F5344CB8AC3E}">
        <p14:creationId xmlns:p14="http://schemas.microsoft.com/office/powerpoint/2010/main" val="147672163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91C2877E-0336-E042-B028-9D709A013B2D}" type="slidenum">
              <a:rPr lang="en-US"/>
              <a:pPr>
                <a:defRPr/>
              </a:pPr>
              <a:t>‹#›</a:t>
            </a:fld>
            <a:endParaRPr lang="en-US"/>
          </a:p>
        </p:txBody>
      </p:sp>
    </p:spTree>
    <p:extLst>
      <p:ext uri="{BB962C8B-B14F-4D97-AF65-F5344CB8AC3E}">
        <p14:creationId xmlns:p14="http://schemas.microsoft.com/office/powerpoint/2010/main" val="1531000774"/>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60D0B7E0-E801-6440-85A8-5BAB797A17C7}" type="slidenum">
              <a:rPr lang="en-US"/>
              <a:pPr>
                <a:defRPr/>
              </a:pPr>
              <a:t>‹#›</a:t>
            </a:fld>
            <a:endParaRPr lang="en-US"/>
          </a:p>
        </p:txBody>
      </p:sp>
    </p:spTree>
    <p:extLst>
      <p:ext uri="{BB962C8B-B14F-4D97-AF65-F5344CB8AC3E}">
        <p14:creationId xmlns:p14="http://schemas.microsoft.com/office/powerpoint/2010/main" val="346436199"/>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7C1D7473-0E7D-C848-912E-4EB3CD083B64}" type="slidenum">
              <a:rPr lang="en-US"/>
              <a:pPr>
                <a:defRPr/>
              </a:pPr>
              <a:t>‹#›</a:t>
            </a:fld>
            <a:endParaRPr lang="en-US"/>
          </a:p>
        </p:txBody>
      </p:sp>
    </p:spTree>
    <p:extLst>
      <p:ext uri="{BB962C8B-B14F-4D97-AF65-F5344CB8AC3E}">
        <p14:creationId xmlns:p14="http://schemas.microsoft.com/office/powerpoint/2010/main" val="2988678184"/>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54881FF3-E6A1-704C-8087-A9A789B43816}" type="slidenum">
              <a:rPr lang="en-US"/>
              <a:pPr>
                <a:defRPr/>
              </a:pPr>
              <a:t>‹#›</a:t>
            </a:fld>
            <a:endParaRPr lang="en-US"/>
          </a:p>
        </p:txBody>
      </p:sp>
    </p:spTree>
    <p:extLst>
      <p:ext uri="{BB962C8B-B14F-4D97-AF65-F5344CB8AC3E}">
        <p14:creationId xmlns:p14="http://schemas.microsoft.com/office/powerpoint/2010/main" val="2956826785"/>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E47ACA1B-E4D6-A44C-BDDC-DB5B17BE6B0D}" type="slidenum">
              <a:rPr lang="en-US"/>
              <a:pPr>
                <a:defRPr/>
              </a:pPr>
              <a:t>‹#›</a:t>
            </a:fld>
            <a:endParaRPr lang="en-US"/>
          </a:p>
        </p:txBody>
      </p:sp>
    </p:spTree>
    <p:extLst>
      <p:ext uri="{BB962C8B-B14F-4D97-AF65-F5344CB8AC3E}">
        <p14:creationId xmlns:p14="http://schemas.microsoft.com/office/powerpoint/2010/main" val="377845543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DF5208C6-1050-604E-8897-F2E97939DB0A}" type="slidenum">
              <a:rPr lang="en-US"/>
              <a:pPr>
                <a:defRPr/>
              </a:pPr>
              <a:t>‹#›</a:t>
            </a:fld>
            <a:endParaRPr lang="en-US"/>
          </a:p>
        </p:txBody>
      </p:sp>
    </p:spTree>
    <p:extLst>
      <p:ext uri="{BB962C8B-B14F-4D97-AF65-F5344CB8AC3E}">
        <p14:creationId xmlns:p14="http://schemas.microsoft.com/office/powerpoint/2010/main" val="426279591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D1E76EDE-1099-9D4A-A586-E45D07CDF505}" type="slidenum">
              <a:rPr lang="en-US"/>
              <a:pPr>
                <a:defRPr/>
              </a:pPr>
              <a:t>‹#›</a:t>
            </a:fld>
            <a:endParaRPr lang="en-US"/>
          </a:p>
        </p:txBody>
      </p:sp>
    </p:spTree>
    <p:extLst>
      <p:ext uri="{BB962C8B-B14F-4D97-AF65-F5344CB8AC3E}">
        <p14:creationId xmlns:p14="http://schemas.microsoft.com/office/powerpoint/2010/main" val="2313833106"/>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7F9FCC3C-9B98-0A45-8AC3-BD5DDE8FC071}" type="slidenum">
              <a:rPr lang="en-US"/>
              <a:pPr>
                <a:defRPr/>
              </a:pPr>
              <a:t>‹#›</a:t>
            </a:fld>
            <a:endParaRPr lang="en-US"/>
          </a:p>
        </p:txBody>
      </p:sp>
    </p:spTree>
    <p:extLst>
      <p:ext uri="{BB962C8B-B14F-4D97-AF65-F5344CB8AC3E}">
        <p14:creationId xmlns:p14="http://schemas.microsoft.com/office/powerpoint/2010/main" val="172270633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6AE9F32-A7C9-E748-AB88-0679EEF17A9B}" type="slidenum">
              <a:rPr lang="en-US"/>
              <a:pPr>
                <a:defRPr/>
              </a:pPr>
              <a:t>‹#›</a:t>
            </a:fld>
            <a:endParaRPr lang="en-US"/>
          </a:p>
        </p:txBody>
      </p:sp>
    </p:spTree>
    <p:extLst>
      <p:ext uri="{BB962C8B-B14F-4D97-AF65-F5344CB8AC3E}">
        <p14:creationId xmlns:p14="http://schemas.microsoft.com/office/powerpoint/2010/main" val="2677961874"/>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C198758D-74DE-F040-AEAB-B74A144658F3}" type="slidenum">
              <a:rPr lang="en-US"/>
              <a:pPr>
                <a:defRPr/>
              </a:pPr>
              <a:t>‹#›</a:t>
            </a:fld>
            <a:endParaRPr lang="en-US"/>
          </a:p>
        </p:txBody>
      </p:sp>
    </p:spTree>
    <p:extLst>
      <p:ext uri="{BB962C8B-B14F-4D97-AF65-F5344CB8AC3E}">
        <p14:creationId xmlns:p14="http://schemas.microsoft.com/office/powerpoint/2010/main" val="2457769195"/>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E37AEE18-F61C-9C49-AF70-205F7B8029D4}" type="slidenum">
              <a:rPr lang="en-US"/>
              <a:pPr>
                <a:defRPr/>
              </a:pPr>
              <a:t>‹#›</a:t>
            </a:fld>
            <a:endParaRPr lang="en-US"/>
          </a:p>
        </p:txBody>
      </p:sp>
    </p:spTree>
    <p:extLst>
      <p:ext uri="{BB962C8B-B14F-4D97-AF65-F5344CB8AC3E}">
        <p14:creationId xmlns:p14="http://schemas.microsoft.com/office/powerpoint/2010/main" val="2960945273"/>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2692706E-C8DA-CF45-A5CB-F1ECBEB2A9E7}" type="slidenum">
              <a:rPr lang="en-US"/>
              <a:pPr>
                <a:defRPr/>
              </a:pPr>
              <a:t>‹#›</a:t>
            </a:fld>
            <a:endParaRPr lang="en-US"/>
          </a:p>
        </p:txBody>
      </p:sp>
    </p:spTree>
    <p:extLst>
      <p:ext uri="{BB962C8B-B14F-4D97-AF65-F5344CB8AC3E}">
        <p14:creationId xmlns:p14="http://schemas.microsoft.com/office/powerpoint/2010/main" val="2210907248"/>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6BBEB719-F2C3-3A4A-AC2D-8CC89AC68DDE}" type="slidenum">
              <a:rPr lang="en-US"/>
              <a:pPr>
                <a:defRPr/>
              </a:pPr>
              <a:t>‹#›</a:t>
            </a:fld>
            <a:endParaRPr lang="en-US"/>
          </a:p>
        </p:txBody>
      </p:sp>
    </p:spTree>
    <p:extLst>
      <p:ext uri="{BB962C8B-B14F-4D97-AF65-F5344CB8AC3E}">
        <p14:creationId xmlns:p14="http://schemas.microsoft.com/office/powerpoint/2010/main" val="771301493"/>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FC427DE-A927-A445-A223-AD847CA5E943}" type="slidenum">
              <a:rPr lang="en-US"/>
              <a:pPr>
                <a:defRPr/>
              </a:pPr>
              <a:t>‹#›</a:t>
            </a:fld>
            <a:endParaRPr lang="en-US"/>
          </a:p>
        </p:txBody>
      </p:sp>
    </p:spTree>
    <p:extLst>
      <p:ext uri="{BB962C8B-B14F-4D97-AF65-F5344CB8AC3E}">
        <p14:creationId xmlns:p14="http://schemas.microsoft.com/office/powerpoint/2010/main" val="2949725284"/>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D3FDDE3-F65B-2843-B8B0-81F53F295570}" type="slidenum">
              <a:rPr lang="en-US"/>
              <a:pPr>
                <a:defRPr/>
              </a:pPr>
              <a:t>‹#›</a:t>
            </a:fld>
            <a:endParaRPr lang="en-US"/>
          </a:p>
        </p:txBody>
      </p:sp>
    </p:spTree>
    <p:extLst>
      <p:ext uri="{BB962C8B-B14F-4D97-AF65-F5344CB8AC3E}">
        <p14:creationId xmlns:p14="http://schemas.microsoft.com/office/powerpoint/2010/main" val="3711061717"/>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5C2605EB-7701-4442-8BB2-598ECD729E3D}" type="slidenum">
              <a:rPr lang="en-US"/>
              <a:pPr>
                <a:defRPr/>
              </a:pPr>
              <a:t>‹#›</a:t>
            </a:fld>
            <a:endParaRPr lang="en-US"/>
          </a:p>
        </p:txBody>
      </p:sp>
    </p:spTree>
    <p:extLst>
      <p:ext uri="{BB962C8B-B14F-4D97-AF65-F5344CB8AC3E}">
        <p14:creationId xmlns:p14="http://schemas.microsoft.com/office/powerpoint/2010/main" val="3334127234"/>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2770606-2587-A842-BE8A-5D0BE3005282}" type="slidenum">
              <a:rPr lang="en-US"/>
              <a:pPr>
                <a:defRPr/>
              </a:pPr>
              <a:t>‹#›</a:t>
            </a:fld>
            <a:endParaRPr lang="en-US"/>
          </a:p>
        </p:txBody>
      </p:sp>
    </p:spTree>
    <p:extLst>
      <p:ext uri="{BB962C8B-B14F-4D97-AF65-F5344CB8AC3E}">
        <p14:creationId xmlns:p14="http://schemas.microsoft.com/office/powerpoint/2010/main" val="3950076336"/>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16303ED-87C1-5A41-9A44-F053EA756488}" type="slidenum">
              <a:rPr lang="en-US"/>
              <a:pPr>
                <a:defRPr/>
              </a:pPr>
              <a:t>‹#›</a:t>
            </a:fld>
            <a:endParaRPr lang="en-US"/>
          </a:p>
        </p:txBody>
      </p:sp>
    </p:spTree>
    <p:extLst>
      <p:ext uri="{BB962C8B-B14F-4D97-AF65-F5344CB8AC3E}">
        <p14:creationId xmlns:p14="http://schemas.microsoft.com/office/powerpoint/2010/main" val="213904490"/>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0C7FA569-3E8D-4748-B31E-DBFFB222D8A8}" type="slidenum">
              <a:rPr lang="en-US"/>
              <a:pPr>
                <a:defRPr/>
              </a:pPr>
              <a:t>‹#›</a:t>
            </a:fld>
            <a:endParaRPr lang="en-US"/>
          </a:p>
        </p:txBody>
      </p:sp>
    </p:spTree>
    <p:extLst>
      <p:ext uri="{BB962C8B-B14F-4D97-AF65-F5344CB8AC3E}">
        <p14:creationId xmlns:p14="http://schemas.microsoft.com/office/powerpoint/2010/main" val="77419068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ADEE89FB-5A55-E547-A1C4-95CF7EC5D24E}" type="slidenum">
              <a:rPr lang="en-US"/>
              <a:pPr>
                <a:defRPr/>
              </a:pPr>
              <a:t>‹#›</a:t>
            </a:fld>
            <a:endParaRPr lang="en-US"/>
          </a:p>
        </p:txBody>
      </p:sp>
    </p:spTree>
    <p:extLst>
      <p:ext uri="{BB962C8B-B14F-4D97-AF65-F5344CB8AC3E}">
        <p14:creationId xmlns:p14="http://schemas.microsoft.com/office/powerpoint/2010/main" val="306884762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1D0D8357-C157-8447-B258-30CC2A8A56EF}" type="slidenum">
              <a:rPr lang="en-US"/>
              <a:pPr>
                <a:defRPr/>
              </a:pPr>
              <a:t>‹#›</a:t>
            </a:fld>
            <a:endParaRPr lang="en-US"/>
          </a:p>
        </p:txBody>
      </p:sp>
    </p:spTree>
    <p:extLst>
      <p:ext uri="{BB962C8B-B14F-4D97-AF65-F5344CB8AC3E}">
        <p14:creationId xmlns:p14="http://schemas.microsoft.com/office/powerpoint/2010/main" val="3920089558"/>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ABBFCB8-027D-8E42-9DAE-7B20B7AEC582}" type="slidenum">
              <a:rPr lang="en-US"/>
              <a:pPr>
                <a:defRPr/>
              </a:pPr>
              <a:t>‹#›</a:t>
            </a:fld>
            <a:endParaRPr lang="en-US"/>
          </a:p>
        </p:txBody>
      </p:sp>
    </p:spTree>
    <p:extLst>
      <p:ext uri="{BB962C8B-B14F-4D97-AF65-F5344CB8AC3E}">
        <p14:creationId xmlns:p14="http://schemas.microsoft.com/office/powerpoint/2010/main" val="528974830"/>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51D3E6B-B687-CE40-AD6D-792D4AADA153}" type="slidenum">
              <a:rPr lang="en-US"/>
              <a:pPr>
                <a:defRPr/>
              </a:pPr>
              <a:t>‹#›</a:t>
            </a:fld>
            <a:endParaRPr lang="en-US"/>
          </a:p>
        </p:txBody>
      </p:sp>
    </p:spTree>
    <p:extLst>
      <p:ext uri="{BB962C8B-B14F-4D97-AF65-F5344CB8AC3E}">
        <p14:creationId xmlns:p14="http://schemas.microsoft.com/office/powerpoint/2010/main" val="2146118797"/>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5E73E86-76F2-1E42-BD4F-0D003BC059E7}" type="slidenum">
              <a:rPr lang="en-US"/>
              <a:pPr>
                <a:defRPr/>
              </a:pPr>
              <a:t>‹#›</a:t>
            </a:fld>
            <a:endParaRPr lang="en-US"/>
          </a:p>
        </p:txBody>
      </p:sp>
    </p:spTree>
    <p:extLst>
      <p:ext uri="{BB962C8B-B14F-4D97-AF65-F5344CB8AC3E}">
        <p14:creationId xmlns:p14="http://schemas.microsoft.com/office/powerpoint/2010/main" val="3403411932"/>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54A7961-14EB-C345-96AE-375A2588E9CB}" type="slidenum">
              <a:rPr lang="en-US"/>
              <a:pPr>
                <a:defRPr/>
              </a:pPr>
              <a:t>‹#›</a:t>
            </a:fld>
            <a:endParaRPr lang="en-US"/>
          </a:p>
        </p:txBody>
      </p:sp>
    </p:spTree>
    <p:extLst>
      <p:ext uri="{BB962C8B-B14F-4D97-AF65-F5344CB8AC3E}">
        <p14:creationId xmlns:p14="http://schemas.microsoft.com/office/powerpoint/2010/main" val="1544986847"/>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BF13EEF-8C99-CF47-9D01-A3AB612ED6EE}" type="slidenum">
              <a:rPr lang="en-US"/>
              <a:pPr>
                <a:defRPr/>
              </a:pPr>
              <a:t>‹#›</a:t>
            </a:fld>
            <a:endParaRPr lang="en-US"/>
          </a:p>
        </p:txBody>
      </p:sp>
    </p:spTree>
    <p:extLst>
      <p:ext uri="{BB962C8B-B14F-4D97-AF65-F5344CB8AC3E}">
        <p14:creationId xmlns:p14="http://schemas.microsoft.com/office/powerpoint/2010/main" val="2388844396"/>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7A08EACC-8CBF-5A41-8FD1-0ADD9A6E61AA}" type="slidenum">
              <a:rPr lang="en-US"/>
              <a:pPr>
                <a:defRPr/>
              </a:pPr>
              <a:t>‹#›</a:t>
            </a:fld>
            <a:endParaRPr lang="en-US"/>
          </a:p>
        </p:txBody>
      </p:sp>
    </p:spTree>
    <p:extLst>
      <p:ext uri="{BB962C8B-B14F-4D97-AF65-F5344CB8AC3E}">
        <p14:creationId xmlns:p14="http://schemas.microsoft.com/office/powerpoint/2010/main" val="3422605573"/>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DA95AFC4-B67F-BC48-882B-8F3B14641016}" type="slidenum">
              <a:rPr lang="en-US"/>
              <a:pPr>
                <a:defRPr/>
              </a:pPr>
              <a:t>‹#›</a:t>
            </a:fld>
            <a:endParaRPr lang="en-US"/>
          </a:p>
        </p:txBody>
      </p:sp>
    </p:spTree>
    <p:extLst>
      <p:ext uri="{BB962C8B-B14F-4D97-AF65-F5344CB8AC3E}">
        <p14:creationId xmlns:p14="http://schemas.microsoft.com/office/powerpoint/2010/main" val="3076797511"/>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5605ADE-6E00-1045-8F07-42D08E36EF70}" type="slidenum">
              <a:rPr lang="en-US"/>
              <a:pPr>
                <a:defRPr/>
              </a:pPr>
              <a:t>‹#›</a:t>
            </a:fld>
            <a:endParaRPr lang="en-US"/>
          </a:p>
        </p:txBody>
      </p:sp>
    </p:spTree>
    <p:extLst>
      <p:ext uri="{BB962C8B-B14F-4D97-AF65-F5344CB8AC3E}">
        <p14:creationId xmlns:p14="http://schemas.microsoft.com/office/powerpoint/2010/main" val="52283652"/>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BE20E1A-63D1-9042-BE64-E6D77CA223CD}" type="slidenum">
              <a:rPr lang="en-US"/>
              <a:pPr>
                <a:defRPr/>
              </a:pPr>
              <a:t>‹#›</a:t>
            </a:fld>
            <a:endParaRPr lang="en-US"/>
          </a:p>
        </p:txBody>
      </p:sp>
    </p:spTree>
    <p:extLst>
      <p:ext uri="{BB962C8B-B14F-4D97-AF65-F5344CB8AC3E}">
        <p14:creationId xmlns:p14="http://schemas.microsoft.com/office/powerpoint/2010/main" val="406861540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4DF0545-50A1-8441-AFD6-99C54043F63A}" type="slidenum">
              <a:rPr lang="en-US" altLang="en-US"/>
              <a:pPr>
                <a:defRPr/>
              </a:pPr>
              <a:t>‹#›</a:t>
            </a:fld>
            <a:endParaRPr lang="en-US" altLang="en-US"/>
          </a:p>
        </p:txBody>
      </p:sp>
    </p:spTree>
    <p:extLst>
      <p:ext uri="{BB962C8B-B14F-4D97-AF65-F5344CB8AC3E}">
        <p14:creationId xmlns:p14="http://schemas.microsoft.com/office/powerpoint/2010/main" val="203208463"/>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EC9CE9EA-6A87-A74E-8999-D522750AE4F5}" type="slidenum">
              <a:rPr lang="en-US"/>
              <a:pPr>
                <a:defRPr/>
              </a:pPr>
              <a:t>‹#›</a:t>
            </a:fld>
            <a:endParaRPr lang="en-US"/>
          </a:p>
        </p:txBody>
      </p:sp>
    </p:spTree>
    <p:extLst>
      <p:ext uri="{BB962C8B-B14F-4D97-AF65-F5344CB8AC3E}">
        <p14:creationId xmlns:p14="http://schemas.microsoft.com/office/powerpoint/2010/main" val="1353698638"/>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FAB19C08-DC79-A243-8132-5D8141635E46}" type="slidenum">
              <a:rPr lang="en-US"/>
              <a:pPr>
                <a:defRPr/>
              </a:pPr>
              <a:t>‹#›</a:t>
            </a:fld>
            <a:endParaRPr lang="en-US"/>
          </a:p>
        </p:txBody>
      </p:sp>
    </p:spTree>
    <p:extLst>
      <p:ext uri="{BB962C8B-B14F-4D97-AF65-F5344CB8AC3E}">
        <p14:creationId xmlns:p14="http://schemas.microsoft.com/office/powerpoint/2010/main" val="31406563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D78B06AB-FCA2-444B-B377-4DCE2DDA6114}" type="slidenum">
              <a:rPr lang="en-US"/>
              <a:pPr>
                <a:defRPr/>
              </a:pPr>
              <a:t>‹#›</a:t>
            </a:fld>
            <a:endParaRPr lang="en-US"/>
          </a:p>
        </p:txBody>
      </p:sp>
    </p:spTree>
    <p:extLst>
      <p:ext uri="{BB962C8B-B14F-4D97-AF65-F5344CB8AC3E}">
        <p14:creationId xmlns:p14="http://schemas.microsoft.com/office/powerpoint/2010/main" val="307449002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A52F9B4-FA90-5240-B648-E2D01A3C941B}" type="slidenum">
              <a:rPr lang="en-US"/>
              <a:pPr>
                <a:defRPr/>
              </a:pPr>
              <a:t>‹#›</a:t>
            </a:fld>
            <a:endParaRPr lang="en-US"/>
          </a:p>
        </p:txBody>
      </p:sp>
    </p:spTree>
    <p:extLst>
      <p:ext uri="{BB962C8B-B14F-4D97-AF65-F5344CB8AC3E}">
        <p14:creationId xmlns:p14="http://schemas.microsoft.com/office/powerpoint/2010/main" val="343360742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45DFDB1-BFE0-744A-994F-30B5CFD210AD}" type="slidenum">
              <a:rPr lang="en-US"/>
              <a:pPr>
                <a:defRPr/>
              </a:pPr>
              <a:t>‹#›</a:t>
            </a:fld>
            <a:endParaRPr lang="en-US"/>
          </a:p>
        </p:txBody>
      </p:sp>
    </p:spTree>
    <p:extLst>
      <p:ext uri="{BB962C8B-B14F-4D97-AF65-F5344CB8AC3E}">
        <p14:creationId xmlns:p14="http://schemas.microsoft.com/office/powerpoint/2010/main" val="2256974191"/>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F7316A19-9990-D640-B1D8-2C318F01C3A0}" type="slidenum">
              <a:rPr lang="en-US"/>
              <a:pPr>
                <a:defRPr/>
              </a:pPr>
              <a:t>‹#›</a:t>
            </a:fld>
            <a:endParaRPr lang="en-US"/>
          </a:p>
        </p:txBody>
      </p:sp>
    </p:spTree>
    <p:extLst>
      <p:ext uri="{BB962C8B-B14F-4D97-AF65-F5344CB8AC3E}">
        <p14:creationId xmlns:p14="http://schemas.microsoft.com/office/powerpoint/2010/main" val="80922602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C9D8FC-307F-634F-81A0-60FAC0836A9B}" type="slidenum">
              <a:rPr lang="en-US"/>
              <a:pPr>
                <a:defRPr/>
              </a:pPr>
              <a:t>‹#›</a:t>
            </a:fld>
            <a:endParaRPr lang="en-US"/>
          </a:p>
        </p:txBody>
      </p:sp>
    </p:spTree>
    <p:extLst>
      <p:ext uri="{BB962C8B-B14F-4D97-AF65-F5344CB8AC3E}">
        <p14:creationId xmlns:p14="http://schemas.microsoft.com/office/powerpoint/2010/main" val="306153000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1D04884-23F1-204A-AF38-4A3015EE9154}" type="slidenum">
              <a:rPr lang="en-US"/>
              <a:pPr>
                <a:defRPr/>
              </a:pPr>
              <a:t>‹#›</a:t>
            </a:fld>
            <a:endParaRPr lang="en-US"/>
          </a:p>
        </p:txBody>
      </p:sp>
    </p:spTree>
    <p:extLst>
      <p:ext uri="{BB962C8B-B14F-4D97-AF65-F5344CB8AC3E}">
        <p14:creationId xmlns:p14="http://schemas.microsoft.com/office/powerpoint/2010/main" val="2970215209"/>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334929560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275693038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88F4B2-2405-4943-A112-BE5237DB8C67}" type="slidenum">
              <a:rPr lang="en-US" altLang="en-US"/>
              <a:pPr>
                <a:defRPr/>
              </a:pPr>
              <a:t>‹#›</a:t>
            </a:fld>
            <a:endParaRPr lang="en-US" altLang="en-US"/>
          </a:p>
        </p:txBody>
      </p:sp>
    </p:spTree>
    <p:extLst>
      <p:ext uri="{BB962C8B-B14F-4D97-AF65-F5344CB8AC3E}">
        <p14:creationId xmlns:p14="http://schemas.microsoft.com/office/powerpoint/2010/main" val="1574231813"/>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03337888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729299049"/>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19731285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387145814"/>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139488533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2877571091"/>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800347814"/>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3715417003"/>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98071348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3434AF-54C0-6445-A248-F7AD18FBC24F}" type="slidenum">
              <a:rPr lang="en-US" altLang="en-US"/>
              <a:pPr>
                <a:defRPr/>
              </a:pPr>
              <a:t>‹#›</a:t>
            </a:fld>
            <a:endParaRPr lang="en-US" altLang="en-US"/>
          </a:p>
        </p:txBody>
      </p:sp>
    </p:spTree>
    <p:extLst>
      <p:ext uri="{BB962C8B-B14F-4D97-AF65-F5344CB8AC3E}">
        <p14:creationId xmlns:p14="http://schemas.microsoft.com/office/powerpoint/2010/main" val="128867382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44F645-1A7A-6A4C-B37E-5B3589D26853}" type="slidenum">
              <a:rPr lang="en-US" altLang="en-US"/>
              <a:pPr>
                <a:defRPr/>
              </a:pPr>
              <a:t>‹#›</a:t>
            </a:fld>
            <a:endParaRPr lang="en-US" altLang="en-US"/>
          </a:p>
        </p:txBody>
      </p:sp>
    </p:spTree>
    <p:extLst>
      <p:ext uri="{BB962C8B-B14F-4D97-AF65-F5344CB8AC3E}">
        <p14:creationId xmlns:p14="http://schemas.microsoft.com/office/powerpoint/2010/main" val="67268386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02181C8-D26D-BE40-82D5-C6E063BB1DD2}" type="slidenum">
              <a:rPr lang="en-US" altLang="en-US"/>
              <a:pPr>
                <a:defRPr/>
              </a:pPr>
              <a:t>‹#›</a:t>
            </a:fld>
            <a:endParaRPr lang="en-US" altLang="en-US"/>
          </a:p>
        </p:txBody>
      </p:sp>
    </p:spTree>
    <p:extLst>
      <p:ext uri="{BB962C8B-B14F-4D97-AF65-F5344CB8AC3E}">
        <p14:creationId xmlns:p14="http://schemas.microsoft.com/office/powerpoint/2010/main" val="9028099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FB06B03-0BF7-6349-AC81-C6D1AD513301}" type="slidenum">
              <a:rPr lang="en-US" altLang="en-US"/>
              <a:pPr>
                <a:defRPr/>
              </a:pPr>
              <a:t>‹#›</a:t>
            </a:fld>
            <a:endParaRPr lang="en-US" altLang="en-US"/>
          </a:p>
        </p:txBody>
      </p:sp>
    </p:spTree>
    <p:extLst>
      <p:ext uri="{BB962C8B-B14F-4D97-AF65-F5344CB8AC3E}">
        <p14:creationId xmlns:p14="http://schemas.microsoft.com/office/powerpoint/2010/main" val="234491490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DB57BA-AFA8-B448-BF89-3699F441FF91}" type="slidenum">
              <a:rPr lang="en-US" altLang="en-US"/>
              <a:pPr>
                <a:defRPr/>
              </a:pPr>
              <a:t>‹#›</a:t>
            </a:fld>
            <a:endParaRPr lang="en-US" altLang="en-US"/>
          </a:p>
        </p:txBody>
      </p:sp>
    </p:spTree>
    <p:extLst>
      <p:ext uri="{BB962C8B-B14F-4D97-AF65-F5344CB8AC3E}">
        <p14:creationId xmlns:p14="http://schemas.microsoft.com/office/powerpoint/2010/main" val="100218956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6083AAA-380F-D646-B0E9-4FA618B907D0}" type="slidenum">
              <a:rPr lang="en-US"/>
              <a:pPr>
                <a:defRPr/>
              </a:pPr>
              <a:t>‹#›</a:t>
            </a:fld>
            <a:endParaRPr lang="en-US"/>
          </a:p>
        </p:txBody>
      </p:sp>
    </p:spTree>
    <p:extLst>
      <p:ext uri="{BB962C8B-B14F-4D97-AF65-F5344CB8AC3E}">
        <p14:creationId xmlns:p14="http://schemas.microsoft.com/office/powerpoint/2010/main" val="244825185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65795AF-7F14-8146-8C3A-56DDA65C2CB8}" type="slidenum">
              <a:rPr lang="en-US" altLang="en-US"/>
              <a:pPr>
                <a:defRPr/>
              </a:pPr>
              <a:t>‹#›</a:t>
            </a:fld>
            <a:endParaRPr lang="en-US" altLang="en-US"/>
          </a:p>
        </p:txBody>
      </p:sp>
    </p:spTree>
    <p:extLst>
      <p:ext uri="{BB962C8B-B14F-4D97-AF65-F5344CB8AC3E}">
        <p14:creationId xmlns:p14="http://schemas.microsoft.com/office/powerpoint/2010/main" val="215180233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11700B-2767-3E41-8040-7D4DEAD3AB45}" type="slidenum">
              <a:rPr lang="en-US" altLang="en-US"/>
              <a:pPr>
                <a:defRPr/>
              </a:pPr>
              <a:t>‹#›</a:t>
            </a:fld>
            <a:endParaRPr lang="en-US" altLang="en-US"/>
          </a:p>
        </p:txBody>
      </p:sp>
    </p:spTree>
    <p:extLst>
      <p:ext uri="{BB962C8B-B14F-4D97-AF65-F5344CB8AC3E}">
        <p14:creationId xmlns:p14="http://schemas.microsoft.com/office/powerpoint/2010/main" val="202027829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9DDC1FE-8646-074F-8E57-BFEAC7A7AAF5}" type="slidenum">
              <a:rPr lang="en-US" altLang="en-US"/>
              <a:pPr>
                <a:defRPr/>
              </a:pPr>
              <a:t>‹#›</a:t>
            </a:fld>
            <a:endParaRPr lang="en-US" altLang="en-US"/>
          </a:p>
        </p:txBody>
      </p:sp>
    </p:spTree>
    <p:extLst>
      <p:ext uri="{BB962C8B-B14F-4D97-AF65-F5344CB8AC3E}">
        <p14:creationId xmlns:p14="http://schemas.microsoft.com/office/powerpoint/2010/main" val="218541421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CF32AE3-6290-C941-9CA9-14CEE4D3B65B}" type="slidenum">
              <a:rPr lang="en-US" altLang="en-US"/>
              <a:pPr>
                <a:defRPr/>
              </a:pPr>
              <a:t>‹#›</a:t>
            </a:fld>
            <a:endParaRPr lang="en-US" altLang="en-US"/>
          </a:p>
        </p:txBody>
      </p:sp>
    </p:spTree>
    <p:extLst>
      <p:ext uri="{BB962C8B-B14F-4D97-AF65-F5344CB8AC3E}">
        <p14:creationId xmlns:p14="http://schemas.microsoft.com/office/powerpoint/2010/main" val="120257522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63234603-C16C-8841-94D6-3C6D69351119}" type="slidenum">
              <a:rPr lang="en-US" altLang="en-US"/>
              <a:pPr>
                <a:defRPr/>
              </a:pPr>
              <a:t>‹#›</a:t>
            </a:fld>
            <a:endParaRPr lang="en-US" altLang="en-US"/>
          </a:p>
        </p:txBody>
      </p:sp>
    </p:spTree>
    <p:extLst>
      <p:ext uri="{BB962C8B-B14F-4D97-AF65-F5344CB8AC3E}">
        <p14:creationId xmlns:p14="http://schemas.microsoft.com/office/powerpoint/2010/main" val="323995463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D8BE352-03E0-A74A-A860-49BE83304531}" type="slidenum">
              <a:rPr lang="en-US" altLang="en-US"/>
              <a:pPr>
                <a:defRPr/>
              </a:pPr>
              <a:t>‹#›</a:t>
            </a:fld>
            <a:endParaRPr lang="en-US" altLang="en-US"/>
          </a:p>
        </p:txBody>
      </p:sp>
    </p:spTree>
    <p:extLst>
      <p:ext uri="{BB962C8B-B14F-4D97-AF65-F5344CB8AC3E}">
        <p14:creationId xmlns:p14="http://schemas.microsoft.com/office/powerpoint/2010/main" val="317445456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1993428-A8D7-AF44-BE0E-8A18BB1676B1}" type="slidenum">
              <a:rPr lang="en-US" altLang="en-US"/>
              <a:pPr>
                <a:defRPr/>
              </a:pPr>
              <a:t>‹#›</a:t>
            </a:fld>
            <a:endParaRPr lang="en-US" altLang="en-US"/>
          </a:p>
        </p:txBody>
      </p:sp>
    </p:spTree>
    <p:extLst>
      <p:ext uri="{BB962C8B-B14F-4D97-AF65-F5344CB8AC3E}">
        <p14:creationId xmlns:p14="http://schemas.microsoft.com/office/powerpoint/2010/main" val="368580055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1F6044-2A86-3341-B01C-DA94E283AE81}" type="slidenum">
              <a:rPr lang="en-US" altLang="en-US"/>
              <a:pPr>
                <a:defRPr/>
              </a:pPr>
              <a:t>‹#›</a:t>
            </a:fld>
            <a:endParaRPr lang="en-US" altLang="en-US"/>
          </a:p>
        </p:txBody>
      </p:sp>
    </p:spTree>
    <p:extLst>
      <p:ext uri="{BB962C8B-B14F-4D97-AF65-F5344CB8AC3E}">
        <p14:creationId xmlns:p14="http://schemas.microsoft.com/office/powerpoint/2010/main" val="44789409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A633E7-E9CD-5849-BC29-7027E0617B32}" type="slidenum">
              <a:rPr lang="en-US" altLang="en-US"/>
              <a:pPr>
                <a:defRPr/>
              </a:pPr>
              <a:t>‹#›</a:t>
            </a:fld>
            <a:endParaRPr lang="en-US" altLang="en-US"/>
          </a:p>
        </p:txBody>
      </p:sp>
    </p:spTree>
    <p:extLst>
      <p:ext uri="{BB962C8B-B14F-4D97-AF65-F5344CB8AC3E}">
        <p14:creationId xmlns:p14="http://schemas.microsoft.com/office/powerpoint/2010/main" val="120630298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BF4E50F-4786-F14B-9CA4-BF3C7067AF34}" type="slidenum">
              <a:rPr lang="en-US" altLang="en-US"/>
              <a:pPr>
                <a:defRPr/>
              </a:pPr>
              <a:t>‹#›</a:t>
            </a:fld>
            <a:endParaRPr lang="en-US" altLang="en-US"/>
          </a:p>
        </p:txBody>
      </p:sp>
    </p:spTree>
    <p:extLst>
      <p:ext uri="{BB962C8B-B14F-4D97-AF65-F5344CB8AC3E}">
        <p14:creationId xmlns:p14="http://schemas.microsoft.com/office/powerpoint/2010/main" val="370995265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10D9E380-E974-8B4F-805E-A15AF7E9B1C7}" type="slidenum">
              <a:rPr lang="en-US"/>
              <a:pPr>
                <a:defRPr/>
              </a:pPr>
              <a:t>‹#›</a:t>
            </a:fld>
            <a:endParaRPr lang="en-US"/>
          </a:p>
        </p:txBody>
      </p:sp>
    </p:spTree>
    <p:extLst>
      <p:ext uri="{BB962C8B-B14F-4D97-AF65-F5344CB8AC3E}">
        <p14:creationId xmlns:p14="http://schemas.microsoft.com/office/powerpoint/2010/main" val="207595778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A2E5ECB-7AF5-5346-B09D-EC478CB4398D}" type="slidenum">
              <a:rPr lang="en-US" altLang="en-US"/>
              <a:pPr>
                <a:defRPr/>
              </a:pPr>
              <a:t>‹#›</a:t>
            </a:fld>
            <a:endParaRPr lang="en-US" altLang="en-US"/>
          </a:p>
        </p:txBody>
      </p:sp>
    </p:spTree>
    <p:extLst>
      <p:ext uri="{BB962C8B-B14F-4D97-AF65-F5344CB8AC3E}">
        <p14:creationId xmlns:p14="http://schemas.microsoft.com/office/powerpoint/2010/main" val="226380618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522BA7-217D-504A-8D0B-0F62AC6C57A6}" type="slidenum">
              <a:rPr lang="en-US" altLang="en-US"/>
              <a:pPr>
                <a:defRPr/>
              </a:pPr>
              <a:t>‹#›</a:t>
            </a:fld>
            <a:endParaRPr lang="en-US" altLang="en-US"/>
          </a:p>
        </p:txBody>
      </p:sp>
    </p:spTree>
    <p:extLst>
      <p:ext uri="{BB962C8B-B14F-4D97-AF65-F5344CB8AC3E}">
        <p14:creationId xmlns:p14="http://schemas.microsoft.com/office/powerpoint/2010/main" val="65357933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EF1BDB-A554-0240-BF99-423937CC72FF}" type="slidenum">
              <a:rPr lang="en-US" altLang="en-US"/>
              <a:pPr>
                <a:defRPr/>
              </a:pPr>
              <a:t>‹#›</a:t>
            </a:fld>
            <a:endParaRPr lang="en-US" altLang="en-US"/>
          </a:p>
        </p:txBody>
      </p:sp>
    </p:spTree>
    <p:extLst>
      <p:ext uri="{BB962C8B-B14F-4D97-AF65-F5344CB8AC3E}">
        <p14:creationId xmlns:p14="http://schemas.microsoft.com/office/powerpoint/2010/main" val="219764931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F7FEEA5-842E-3045-AD4F-5F11C9C75EE8}" type="slidenum">
              <a:rPr lang="en-US" altLang="en-US"/>
              <a:pPr>
                <a:defRPr/>
              </a:pPr>
              <a:t>‹#›</a:t>
            </a:fld>
            <a:endParaRPr lang="en-US" altLang="en-US"/>
          </a:p>
        </p:txBody>
      </p:sp>
    </p:spTree>
    <p:extLst>
      <p:ext uri="{BB962C8B-B14F-4D97-AF65-F5344CB8AC3E}">
        <p14:creationId xmlns:p14="http://schemas.microsoft.com/office/powerpoint/2010/main" val="73750731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FA44712-E1BE-DC40-A5D2-875314FEE6E3}" type="slidenum">
              <a:rPr lang="en-US" altLang="en-US"/>
              <a:pPr>
                <a:defRPr/>
              </a:pPr>
              <a:t>‹#›</a:t>
            </a:fld>
            <a:endParaRPr lang="en-US" altLang="en-US"/>
          </a:p>
        </p:txBody>
      </p:sp>
    </p:spTree>
    <p:extLst>
      <p:ext uri="{BB962C8B-B14F-4D97-AF65-F5344CB8AC3E}">
        <p14:creationId xmlns:p14="http://schemas.microsoft.com/office/powerpoint/2010/main" val="12250675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1876203974"/>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75471502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262333912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73154569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9205628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F4CF49B-7919-6146-8499-6D435D6CAC6A}" type="slidenum">
              <a:rPr lang="en-US"/>
              <a:pPr>
                <a:defRPr/>
              </a:pPr>
              <a:t>‹#›</a:t>
            </a:fld>
            <a:endParaRPr lang="en-US"/>
          </a:p>
        </p:txBody>
      </p:sp>
    </p:spTree>
    <p:extLst>
      <p:ext uri="{BB962C8B-B14F-4D97-AF65-F5344CB8AC3E}">
        <p14:creationId xmlns:p14="http://schemas.microsoft.com/office/powerpoint/2010/main" val="337867676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360865557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3761276702"/>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280790985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139789810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81937342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391945925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0485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5070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486343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946926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40EDB2E-9F16-DB44-8633-6A9FBE806AD7}" type="slidenum">
              <a:rPr lang="en-US"/>
              <a:pPr>
                <a:defRPr/>
              </a:pPr>
              <a:t>‹#›</a:t>
            </a:fld>
            <a:endParaRPr lang="en-US"/>
          </a:p>
        </p:txBody>
      </p:sp>
    </p:spTree>
    <p:extLst>
      <p:ext uri="{BB962C8B-B14F-4D97-AF65-F5344CB8AC3E}">
        <p14:creationId xmlns:p14="http://schemas.microsoft.com/office/powerpoint/2010/main" val="51561139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859096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204712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454599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20340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933747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91178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520159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fontAlgn="auto">
              <a:spcBef>
                <a:spcPts val="0"/>
              </a:spcBef>
              <a:spcAft>
                <a:spcPts val="0"/>
              </a:spcAft>
              <a:defRPr/>
            </a:pPr>
            <a:endParaRPr lang="en-US" kern="0">
              <a:solidFill>
                <a:sysClr val="windowText" lastClr="000000"/>
              </a:solidFill>
              <a:latin typeface="Calibri"/>
              <a:ea typeface="+mn-ea"/>
              <a:cs typeface="+mn-cs"/>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fontAlgn="auto">
              <a:spcBef>
                <a:spcPts val="0"/>
              </a:spcBef>
              <a:spcAft>
                <a:spcPts val="0"/>
              </a:spcAft>
              <a:defRPr/>
            </a:pPr>
            <a:endParaRPr lang="en-US" kern="0">
              <a:solidFill>
                <a:sysClr val="windowText" lastClr="000000"/>
              </a:solidFill>
              <a:latin typeface="Calibri"/>
              <a:ea typeface="+mn-ea"/>
              <a:cs typeface="+mn-cs"/>
            </a:endParaRPr>
          </a:p>
        </p:txBody>
      </p:sp>
    </p:spTree>
    <p:extLst>
      <p:ext uri="{BB962C8B-B14F-4D97-AF65-F5344CB8AC3E}">
        <p14:creationId xmlns:p14="http://schemas.microsoft.com/office/powerpoint/2010/main" val="3535678404"/>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604235"/>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7605837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F3FBDAD3-786D-924A-99AF-3C6D6A3770DF}" type="slidenum">
              <a:rPr lang="en-US"/>
              <a:pPr>
                <a:defRPr/>
              </a:pPr>
              <a:t>‹#›</a:t>
            </a:fld>
            <a:endParaRPr lang="en-US"/>
          </a:p>
        </p:txBody>
      </p:sp>
    </p:spTree>
    <p:extLst>
      <p:ext uri="{BB962C8B-B14F-4D97-AF65-F5344CB8AC3E}">
        <p14:creationId xmlns:p14="http://schemas.microsoft.com/office/powerpoint/2010/main" val="1673247849"/>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01849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7263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34964191"/>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75378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37927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99459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250744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78395743"/>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4227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255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3FDC0710-FAD3-AD44-9133-57182B71E807}" type="slidenum">
              <a:rPr lang="en-US"/>
              <a:pPr>
                <a:defRPr/>
              </a:pPr>
              <a:t>‹#›</a:t>
            </a:fld>
            <a:endParaRPr lang="en-US"/>
          </a:p>
        </p:txBody>
      </p:sp>
    </p:spTree>
    <p:extLst>
      <p:ext uri="{BB962C8B-B14F-4D97-AF65-F5344CB8AC3E}">
        <p14:creationId xmlns:p14="http://schemas.microsoft.com/office/powerpoint/2010/main" val="187075286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93424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0553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488968"/>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59918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1276210"/>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606998"/>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075596"/>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714229"/>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09586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8517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34E7EF89-1B4B-894C-96C1-5C8D5FC482D6}" type="slidenum">
              <a:rPr lang="en-US"/>
              <a:pPr>
                <a:defRPr/>
              </a:pPr>
              <a:t>‹#›</a:t>
            </a:fld>
            <a:endParaRPr lang="en-US"/>
          </a:p>
        </p:txBody>
      </p:sp>
    </p:spTree>
    <p:extLst>
      <p:ext uri="{BB962C8B-B14F-4D97-AF65-F5344CB8AC3E}">
        <p14:creationId xmlns:p14="http://schemas.microsoft.com/office/powerpoint/2010/main" val="3999808729"/>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558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019036"/>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537802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8050195"/>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6692304"/>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7729103"/>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778618"/>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91049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297471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835464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5069A7D2-34E8-A24E-AEDE-30627F1426CE}" type="slidenum">
              <a:rPr lang="en-US"/>
              <a:pPr>
                <a:defRPr/>
              </a:pPr>
              <a:t>‹#›</a:t>
            </a:fld>
            <a:endParaRPr lang="en-US"/>
          </a:p>
        </p:txBody>
      </p:sp>
    </p:spTree>
    <p:extLst>
      <p:ext uri="{BB962C8B-B14F-4D97-AF65-F5344CB8AC3E}">
        <p14:creationId xmlns:p14="http://schemas.microsoft.com/office/powerpoint/2010/main" val="208822827"/>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smtClean="0">
                <a:cs typeface="ＭＳ Ｐゴシック" charset="0"/>
              </a:defRPr>
            </a:lvl1pPr>
          </a:lstStyle>
          <a:p>
            <a:pPr>
              <a:defRPr/>
            </a:pPr>
            <a:fld id="{0B31765A-8004-BB45-A944-E1DC72E60F3D}" type="slidenum">
              <a:rPr lang="en-US"/>
              <a:pPr>
                <a:defRPr/>
              </a:pPr>
              <a:t>‹#›</a:t>
            </a:fld>
            <a:endParaRPr lang="en-US"/>
          </a:p>
        </p:txBody>
      </p:sp>
    </p:spTree>
    <p:extLst>
      <p:ext uri="{BB962C8B-B14F-4D97-AF65-F5344CB8AC3E}">
        <p14:creationId xmlns:p14="http://schemas.microsoft.com/office/powerpoint/2010/main" val="22946235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342FBC33-455B-D049-AF4F-FE34AB71EDEB}" type="slidenum">
              <a:rPr lang="en-US"/>
              <a:pPr>
                <a:defRPr/>
              </a:pPr>
              <a:t>‹#›</a:t>
            </a:fld>
            <a:endParaRPr lang="en-US"/>
          </a:p>
        </p:txBody>
      </p:sp>
    </p:spTree>
    <p:extLst>
      <p:ext uri="{BB962C8B-B14F-4D97-AF65-F5344CB8AC3E}">
        <p14:creationId xmlns:p14="http://schemas.microsoft.com/office/powerpoint/2010/main" val="69211561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A3652234-B81A-1F48-938F-307E71583A0E}" type="slidenum">
              <a:rPr lang="en-US"/>
              <a:pPr>
                <a:defRPr/>
              </a:pPr>
              <a:t>‹#›</a:t>
            </a:fld>
            <a:endParaRPr lang="en-US"/>
          </a:p>
        </p:txBody>
      </p:sp>
    </p:spTree>
    <p:extLst>
      <p:ext uri="{BB962C8B-B14F-4D97-AF65-F5344CB8AC3E}">
        <p14:creationId xmlns:p14="http://schemas.microsoft.com/office/powerpoint/2010/main" val="48500022"/>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BA226437-B5EF-F94F-9230-55994A8C34EC}" type="slidenum">
              <a:rPr lang="en-US"/>
              <a:pPr>
                <a:defRPr/>
              </a:pPr>
              <a:t>‹#›</a:t>
            </a:fld>
            <a:endParaRPr lang="en-US"/>
          </a:p>
        </p:txBody>
      </p:sp>
    </p:spTree>
    <p:extLst>
      <p:ext uri="{BB962C8B-B14F-4D97-AF65-F5344CB8AC3E}">
        <p14:creationId xmlns:p14="http://schemas.microsoft.com/office/powerpoint/2010/main" val="214198098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C122F2E5-CC14-C94A-8242-C875F0107CB6}" type="slidenum">
              <a:rPr lang="en-US"/>
              <a:pPr>
                <a:defRPr/>
              </a:pPr>
              <a:t>‹#›</a:t>
            </a:fld>
            <a:endParaRPr lang="en-US"/>
          </a:p>
        </p:txBody>
      </p:sp>
    </p:spTree>
    <p:extLst>
      <p:ext uri="{BB962C8B-B14F-4D97-AF65-F5344CB8AC3E}">
        <p14:creationId xmlns:p14="http://schemas.microsoft.com/office/powerpoint/2010/main" val="2550785320"/>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7C25A8E7-8967-F249-B287-B77C77A1DCDD}" type="slidenum">
              <a:rPr lang="en-US"/>
              <a:pPr>
                <a:defRPr/>
              </a:pPr>
              <a:t>‹#›</a:t>
            </a:fld>
            <a:endParaRPr lang="en-US"/>
          </a:p>
        </p:txBody>
      </p:sp>
    </p:spTree>
    <p:extLst>
      <p:ext uri="{BB962C8B-B14F-4D97-AF65-F5344CB8AC3E}">
        <p14:creationId xmlns:p14="http://schemas.microsoft.com/office/powerpoint/2010/main" val="1098613185"/>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418866F5-35E5-F044-B8B0-72880B31429F}" type="slidenum">
              <a:rPr lang="en-US"/>
              <a:pPr>
                <a:defRPr/>
              </a:pPr>
              <a:t>‹#›</a:t>
            </a:fld>
            <a:endParaRPr lang="en-US"/>
          </a:p>
        </p:txBody>
      </p:sp>
    </p:spTree>
    <p:extLst>
      <p:ext uri="{BB962C8B-B14F-4D97-AF65-F5344CB8AC3E}">
        <p14:creationId xmlns:p14="http://schemas.microsoft.com/office/powerpoint/2010/main" val="111448620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B1949479-8291-8447-BBC7-7D0F6CA63303}" type="slidenum">
              <a:rPr lang="en-US"/>
              <a:pPr>
                <a:defRPr/>
              </a:pPr>
              <a:t>‹#›</a:t>
            </a:fld>
            <a:endParaRPr lang="en-US"/>
          </a:p>
        </p:txBody>
      </p:sp>
    </p:spTree>
    <p:extLst>
      <p:ext uri="{BB962C8B-B14F-4D97-AF65-F5344CB8AC3E}">
        <p14:creationId xmlns:p14="http://schemas.microsoft.com/office/powerpoint/2010/main" val="778786136"/>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CC9A2FE1-262C-E74E-9D29-152DCAC2F309}" type="slidenum">
              <a:rPr lang="en-US"/>
              <a:pPr>
                <a:defRPr/>
              </a:pPr>
              <a:t>‹#›</a:t>
            </a:fld>
            <a:endParaRPr lang="en-US"/>
          </a:p>
        </p:txBody>
      </p:sp>
    </p:spTree>
    <p:extLst>
      <p:ext uri="{BB962C8B-B14F-4D97-AF65-F5344CB8AC3E}">
        <p14:creationId xmlns:p14="http://schemas.microsoft.com/office/powerpoint/2010/main" val="1222170693"/>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8F6D0958-B6FB-0642-A601-6FA6C6D4855A}" type="slidenum">
              <a:rPr lang="en-US"/>
              <a:pPr>
                <a:defRPr/>
              </a:pPr>
              <a:t>‹#›</a:t>
            </a:fld>
            <a:endParaRPr lang="en-US"/>
          </a:p>
        </p:txBody>
      </p:sp>
    </p:spTree>
    <p:extLst>
      <p:ext uri="{BB962C8B-B14F-4D97-AF65-F5344CB8AC3E}">
        <p14:creationId xmlns:p14="http://schemas.microsoft.com/office/powerpoint/2010/main" val="406450954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slideLayout" Target="../slideLayouts/slideLayout113.xml"/><Relationship Id="rId13" Type="http://schemas.openxmlformats.org/officeDocument/2006/relationships/theme" Target="../theme/theme10.xml"/><Relationship Id="rId14" Type="http://schemas.openxmlformats.org/officeDocument/2006/relationships/image" Target="../media/image1.png"/><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slideLayout" Target="../slideLayouts/slideLayout125.xml"/><Relationship Id="rId13" Type="http://schemas.openxmlformats.org/officeDocument/2006/relationships/theme" Target="../theme/theme11.xml"/><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slideLayout" Target="../slideLayouts/slideLayout137.xml"/><Relationship Id="rId13" Type="http://schemas.openxmlformats.org/officeDocument/2006/relationships/theme" Target="../theme/theme12.xml"/><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theme" Target="../theme/theme13.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324C0521-3F92-9741-98E0-72A1DE58012E}"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24"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3449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3979E37C-1516-1649-A7EF-8B0EE78E7558}" type="slidenum">
              <a:rPr lang="en-US"/>
              <a:pPr>
                <a:defRPr/>
              </a:pPr>
              <a:t>‹#›</a:t>
            </a:fld>
            <a:endParaRPr lang="en-US"/>
          </a:p>
        </p:txBody>
      </p:sp>
      <p:sp>
        <p:nvSpPr>
          <p:cNvPr id="23450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3450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234504"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6500813"/>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998552"/>
      </p:ext>
    </p:extLst>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 id="214748515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560D48A8-CB41-484F-B56F-61A3C8071AAC}"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3521147056"/>
      </p:ext>
    </p:extLst>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 id="214748516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1731"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C070B0-CA22-7745-8A7B-A53F4880160F}" type="slidenum">
              <a:rPr lang="en-US"/>
              <a:pPr>
                <a:defRPr/>
              </a:pPr>
              <a:t>‹#›</a:t>
            </a:fld>
            <a:endParaRPr lang="en-US"/>
          </a:p>
        </p:txBody>
      </p:sp>
      <p:sp>
        <p:nvSpPr>
          <p:cNvPr id="201734"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201735"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321748033"/>
      </p:ext>
    </p:extLst>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 id="214748518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2310787818"/>
      </p:ext>
    </p:extLst>
  </p:cSld>
  <p:clrMap bg1="lt1" tx1="dk1" bg2="lt2" tx2="dk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 id="2147485192" r:id="rId10"/>
    <p:sldLayoutId id="214748519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23D418D-997E-AA4A-ADF4-9AED8B010EA8}"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D44BDFB3-0FFA-E44C-AF3C-52C96CEF3F20}"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892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7" r:id="rId1"/>
    <p:sldLayoutId id="2147485048" r:id="rId2"/>
    <p:sldLayoutId id="2147485049" r:id="rId3"/>
    <p:sldLayoutId id="2147485050" r:id="rId4"/>
    <p:sldLayoutId id="2147485051" r:id="rId5"/>
    <p:sldLayoutId id="2147485052" r:id="rId6"/>
    <p:sldLayoutId id="2147485053" r:id="rId7"/>
    <p:sldLayoutId id="2147485054" r:id="rId8"/>
    <p:sldLayoutId id="2147485055" r:id="rId9"/>
    <p:sldLayoutId id="2147485056" r:id="rId10"/>
    <p:sldLayoutId id="21474850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94733085"/>
      </p:ext>
    </p:extLst>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fontAlgn="auto">
              <a:spcBef>
                <a:spcPts val="0"/>
              </a:spcBef>
              <a:spcAft>
                <a:spcPts val="0"/>
              </a:spcAft>
            </a:pPr>
            <a:fld id="{EFCD136B-938C-4ABE-A595-3497154215A9}" type="datetime1">
              <a:rPr lang="en-US" smtClean="0">
                <a:solidFill>
                  <a:prstClr val="black">
                    <a:tint val="75000"/>
                  </a:prstClr>
                </a:solidFill>
                <a:latin typeface="Calibri"/>
                <a:ea typeface="+mn-ea"/>
                <a:cs typeface="+mn-cs"/>
              </a:rPr>
              <a:pPr defTabSz="914259" fontAlgn="auto">
                <a:spcBef>
                  <a:spcPts val="0"/>
                </a:spcBef>
                <a:spcAft>
                  <a:spcPts val="0"/>
                </a:spcAft>
              </a:pPr>
              <a:t>3/27/14</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fontAlgn="auto">
              <a:spcBef>
                <a:spcPts val="0"/>
              </a:spcBef>
              <a:spcAft>
                <a:spcPts val="0"/>
              </a:spcAft>
            </a:pPr>
            <a:fld id="{58161B50-6D0B-48B4-A1D4-BAD8C599CC84}" type="slidenum">
              <a:rPr lang="en-US" smtClean="0">
                <a:solidFill>
                  <a:prstClr val="black">
                    <a:tint val="75000"/>
                  </a:prstClr>
                </a:solidFill>
                <a:latin typeface="Calibri"/>
                <a:ea typeface="+mn-ea"/>
                <a:cs typeface="+mn-cs"/>
              </a:rPr>
              <a:pPr defTabSz="914259" fontAlgn="auto">
                <a:spcBef>
                  <a:spcPts val="0"/>
                </a:spcBef>
                <a:spcAft>
                  <a:spcPts val="0"/>
                </a:spcAft>
              </a:pPr>
              <a:t>‹#›</a:t>
            </a:fld>
            <a:endParaRPr lang="en-US" dirty="0">
              <a:solidFill>
                <a:prstClr val="black">
                  <a:tint val="75000"/>
                </a:prstClr>
              </a:solidFill>
              <a:latin typeface="Calibri"/>
              <a:ea typeface="+mn-ea"/>
              <a:cs typeface="+mn-cs"/>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628742946"/>
      </p:ext>
    </p:extLst>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04155639"/>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83380519"/>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03"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D38A8580-5806-1544-A405-72F9E2561889}" type="slidenum">
              <a:rPr lang="en-US"/>
              <a:pPr>
                <a:defRPr/>
              </a:pPr>
              <a:t>‹#›</a:t>
            </a:fld>
            <a:endParaRPr lang="en-US"/>
          </a:p>
        </p:txBody>
      </p:sp>
      <p:sp>
        <p:nvSpPr>
          <p:cNvPr id="51206"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1207"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152336905"/>
      </p:ext>
    </p:extLst>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 id="214748514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ustry-academia.org/event-carnegie-mellon-cloud-workshop.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7.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6.png"/><Relationship Id="rId1" Type="http://schemas.openxmlformats.org/officeDocument/2006/relationships/slideLayout" Target="../slideLayouts/slideLayout127.xml"/><Relationship Id="rId2" Type="http://schemas.openxmlformats.org/officeDocument/2006/relationships/hyperlink" Target="http://users.ece.cmu.edu/~omutlu/pub/rlmc_isca08.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8.png"/><Relationship Id="rId1" Type="http://schemas.openxmlformats.org/officeDocument/2006/relationships/slideLayout" Target="../slideLayouts/slideLayout127.xml"/><Relationship Id="rId2" Type="http://schemas.openxmlformats.org/officeDocument/2006/relationships/hyperlink" Target="http://users.ece.cmu.edu/~omutlu/pub/rlmc_isca08.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ustry-academia.org/event-carnegie-mellon-cloud-workshop.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9.png"/><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17.png"/><Relationship Id="rId3"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8.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30.png"/><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hyperlink" Target="http://users.ece.cmu.edu/~omutlu/pub/tcm_micro10.pdf" TargetMode="External"/><Relationship Id="rId4" Type="http://schemas.openxmlformats.org/officeDocument/2006/relationships/hyperlink" Target="http://www.microarch.org/micro43/" TargetMode="External"/><Relationship Id="rId5" Type="http://schemas.openxmlformats.org/officeDocument/2006/relationships/hyperlink" Target="http://users.ece.cmu.edu/~omutlu/pub/kim_micro10_talk.pptx" TargetMode="External"/><Relationship Id="rId6" Type="http://schemas.openxmlformats.org/officeDocument/2006/relationships/hyperlink" Target="http://users.ece.cmu.edu/~omutlu/pub/kim_micro10_talk.pdf" TargetMode="External"/><Relationship Id="rId7" Type="http://schemas.openxmlformats.org/officeDocument/2006/relationships/hyperlink" Target="file://localhost/Users/omutlu/Documents/presentations/CMU/SNU%20Lectures%20June%2018-20%202012/previous%20talks/kim_micro10_talk.pptx" TargetMode="External"/><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72.xml.rels><?xml version="1.0" encoding="UTF-8" standalone="yes"?>
<Relationships xmlns="http://schemas.openxmlformats.org/package/2006/relationships"><Relationship Id="rId3" Type="http://schemas.openxmlformats.org/officeDocument/2006/relationships/hyperlink" Target="http://users.ece.cmu.edu/~omutlu/pub/atlas_hpca10.pdf" TargetMode="External"/><Relationship Id="rId4" Type="http://schemas.openxmlformats.org/officeDocument/2006/relationships/hyperlink" Target="http://www.cse.psu.edu/hpcl/hpca16.html" TargetMode="External"/><Relationship Id="rId5" Type="http://schemas.openxmlformats.org/officeDocument/2006/relationships/hyperlink" Target="http://users.ece.cmu.edu/~omutlu/pub/kim_hpca10_talk.pptx" TargetMode="External"/><Relationship Id="rId6" Type="http://schemas.openxmlformats.org/officeDocument/2006/relationships/hyperlink" Target="file://localhost/Users/omutlu/Documents/presentations/CMU/SNU%20Lectures%20June%2018-20%202012/previous%20talks/kim_hpca10_talk.pptx"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91.xml"/><Relationship Id="rId2" Type="http://schemas.openxmlformats.org/officeDocument/2006/relationships/image" Target="../media/image36.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39.png"/><Relationship Id="rId3" Type="http://schemas.openxmlformats.org/officeDocument/2006/relationships/image" Target="../media/image4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39.png"/><Relationship Id="rId3" Type="http://schemas.openxmlformats.org/officeDocument/2006/relationships/image" Target="../media/image4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4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4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4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4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Grp="1" noChangeArrowheads="1"/>
          </p:cNvSpPr>
          <p:nvPr>
            <p:ph type="ctrTitle"/>
          </p:nvPr>
        </p:nvSpPr>
        <p:spPr>
          <a:xfrm>
            <a:off x="381000" y="1295400"/>
            <a:ext cx="8428038" cy="1720850"/>
          </a:xfrm>
        </p:spPr>
        <p:txBody>
          <a:bodyPr/>
          <a:lstStyle/>
          <a:p>
            <a:pPr algn="ctr" eaLnBrk="1" hangingPunct="1"/>
            <a:r>
              <a:rPr lang="en-US" sz="4000" dirty="0">
                <a:latin typeface="Garamond" charset="0"/>
              </a:rPr>
              <a:t>18-447 </a:t>
            </a:r>
            <a:br>
              <a:rPr lang="en-US" sz="4000" dirty="0">
                <a:latin typeface="Garamond" charset="0"/>
              </a:rPr>
            </a:br>
            <a:r>
              <a:rPr lang="en-US" sz="4000" dirty="0">
                <a:latin typeface="Garamond" charset="0"/>
              </a:rPr>
              <a:t>Computer Architecture</a:t>
            </a:r>
            <a:r>
              <a:rPr lang="en-US" sz="4000" dirty="0">
                <a:latin typeface="Garamond" charset="0"/>
              </a:rPr>
              <a:t/>
            </a:r>
            <a:br>
              <a:rPr lang="en-US" sz="4000" dirty="0">
                <a:latin typeface="Garamond" charset="0"/>
              </a:rPr>
            </a:br>
            <a:r>
              <a:rPr lang="en-US" sz="3800" dirty="0">
                <a:latin typeface="Garamond" charset="0"/>
              </a:rPr>
              <a:t>Lecture </a:t>
            </a:r>
            <a:r>
              <a:rPr lang="en-US" sz="3800" dirty="0" smtClean="0">
                <a:latin typeface="Garamond" charset="0"/>
              </a:rPr>
              <a:t>25: Main Memory Wrap-Up</a:t>
            </a:r>
            <a:endParaRPr lang="en-US" sz="3800" dirty="0">
              <a:latin typeface="Garamond" charset="0"/>
            </a:endParaRPr>
          </a:p>
        </p:txBody>
      </p:sp>
      <p:sp>
        <p:nvSpPr>
          <p:cNvPr id="6553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a:t>
            </a:r>
            <a:r>
              <a:rPr lang="en-US" dirty="0" smtClean="0">
                <a:latin typeface="Tahoma" charset="0"/>
              </a:rPr>
              <a:t>2014, </a:t>
            </a:r>
            <a:r>
              <a:rPr lang="en-US" dirty="0">
                <a:latin typeface="Tahoma" charset="0"/>
              </a:rPr>
              <a:t>4</a:t>
            </a:r>
            <a:r>
              <a:rPr lang="en-US" dirty="0" smtClean="0">
                <a:latin typeface="Tahoma" charset="0"/>
              </a:rPr>
              <a:t>/2/2014</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sz="2400" i="1" dirty="0">
                <a:solidFill>
                  <a:prstClr val="black"/>
                </a:solidFill>
                <a:latin typeface="Calibri"/>
                <a:ea typeface="+mn-ea"/>
                <a:cs typeface="+mn-cs"/>
              </a:rPr>
              <a:t>higher</a:t>
            </a:r>
          </a:p>
          <a:p>
            <a:pPr algn="ctr" defTabSz="914259" fontAlgn="auto">
              <a:lnSpc>
                <a:spcPct val="80000"/>
              </a:lnSpc>
              <a:spcBef>
                <a:spcPts val="0"/>
              </a:spcBef>
              <a:spcAft>
                <a:spcPts val="0"/>
              </a:spcAft>
            </a:pPr>
            <a:r>
              <a:rPr lang="en-US" sz="2400" i="1" dirty="0">
                <a:solidFill>
                  <a:prstClr val="black"/>
                </a:solidFill>
                <a:latin typeface="Calibri"/>
                <a:ea typeface="+mn-ea"/>
                <a:cs typeface="+mn-cs"/>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fontAlgn="auto">
              <a:spcBef>
                <a:spcPts val="0"/>
              </a:spcBef>
              <a:spcAft>
                <a:spcPts val="0"/>
              </a:spcAft>
            </a:pPr>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fontAlgn="auto">
              <a:spcBef>
                <a:spcPts val="0"/>
              </a:spcBef>
              <a:spcAft>
                <a:spcPts val="0"/>
              </a:spcAft>
            </a:pPr>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fontAlgn="auto">
              <a:spcBef>
                <a:spcPts val="0"/>
              </a:spcBef>
              <a:spcAft>
                <a:spcPts val="0"/>
              </a:spcAft>
            </a:pPr>
            <a:r>
              <a:rPr lang="en-US" sz="2600" b="1" dirty="0">
                <a:solidFill>
                  <a:srgbClr val="FF0000"/>
                </a:solidFill>
                <a:latin typeface="Calibri"/>
              </a:rPr>
              <a:t>Unfairness caused by memory-intensive being prioritized over each other </a:t>
            </a:r>
          </a:p>
          <a:p>
            <a:pPr marL="914259" lvl="2" defTabSz="914259" fontAlgn="auto">
              <a:spcBef>
                <a:spcPts val="0"/>
              </a:spcBef>
              <a:spcAft>
                <a:spcPts val="0"/>
              </a:spcAft>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fontAlgn="auto">
              <a:spcBef>
                <a:spcPts val="0"/>
              </a:spcBef>
              <a:spcAft>
                <a:spcPts val="0"/>
              </a:spcAft>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fontAlgn="auto">
              <a:spcBef>
                <a:spcPts val="0"/>
              </a:spcBef>
              <a:spcAft>
                <a:spcPts val="0"/>
              </a:spcAft>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fontAlgn="auto">
              <a:spcBef>
                <a:spcPts val="0"/>
              </a:spcBef>
              <a:spcAft>
                <a:spcPts val="0"/>
              </a:spcAft>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fontAlgn="auto">
              <a:spcBef>
                <a:spcPts val="0"/>
              </a:spcBef>
              <a:spcAft>
                <a:spcPts val="0"/>
              </a:spcAft>
            </a:pPr>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fontAlgn="auto">
              <a:spcBef>
                <a:spcPts val="0"/>
              </a:spcBef>
              <a:spcAft>
                <a:spcPts val="0"/>
              </a:spcAft>
            </a:pPr>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705963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r>
              <a:rPr lang="en-US">
                <a:latin typeface="Garamond" charset="0"/>
                <a:ea typeface="ＭＳ Ｐゴシック" charset="0"/>
                <a:cs typeface="ＭＳ Ｐゴシック" charset="0"/>
              </a:rPr>
              <a:t>One Option: DRAM as a Cache for PCM</a:t>
            </a:r>
          </a:p>
        </p:txBody>
      </p:sp>
      <p:sp>
        <p:nvSpPr>
          <p:cNvPr id="3" name="Content Placeholder 2"/>
          <p:cNvSpPr>
            <a:spLocks noGrp="1"/>
          </p:cNvSpPr>
          <p:nvPr>
            <p:ph idx="1"/>
          </p:nvPr>
        </p:nvSpPr>
        <p:spPr>
          <a:xfrm>
            <a:off x="228600" y="996950"/>
            <a:ext cx="8610600" cy="5194300"/>
          </a:xfrm>
        </p:spPr>
        <p:txBody>
          <a:bodyPr/>
          <a:lstStyle/>
          <a:p>
            <a:pPr>
              <a:defRPr/>
            </a:pPr>
            <a:r>
              <a:rPr lang="en-US" dirty="0" smtClean="0"/>
              <a:t>PCM is main memory; DRAM caches memory rows/blocks</a:t>
            </a:r>
          </a:p>
          <a:p>
            <a:pPr lvl="1">
              <a:defRPr/>
            </a:pPr>
            <a:r>
              <a:rPr lang="en-US" dirty="0" smtClean="0"/>
              <a:t>Benefits: Reduced latency on DRAM cache hit; write filtering</a:t>
            </a:r>
          </a:p>
          <a:p>
            <a:pPr>
              <a:defRPr/>
            </a:pPr>
            <a:r>
              <a:rPr lang="en-US" dirty="0" smtClean="0"/>
              <a:t>Memory controller hardware manages the DRAM cache</a:t>
            </a:r>
          </a:p>
          <a:p>
            <a:pPr lvl="1">
              <a:defRPr/>
            </a:pPr>
            <a:r>
              <a:rPr lang="en-US" dirty="0" smtClean="0"/>
              <a:t>Benefit: Eliminates system software overhead</a:t>
            </a:r>
          </a:p>
          <a:p>
            <a:pPr>
              <a:defRPr/>
            </a:pPr>
            <a:endParaRPr lang="en-US" dirty="0" smtClean="0"/>
          </a:p>
          <a:p>
            <a:pPr>
              <a:defRPr/>
            </a:pPr>
            <a:r>
              <a:rPr lang="en-US" dirty="0" smtClean="0"/>
              <a:t>Three issues:</a:t>
            </a:r>
          </a:p>
          <a:p>
            <a:pPr lvl="1">
              <a:defRPr/>
            </a:pPr>
            <a:r>
              <a:rPr lang="en-US" dirty="0" smtClean="0"/>
              <a:t>What data should be placed in DRAM versus kept in PCM?</a:t>
            </a:r>
          </a:p>
          <a:p>
            <a:pPr lvl="1">
              <a:defRPr/>
            </a:pPr>
            <a:r>
              <a:rPr lang="en-US" dirty="0" smtClean="0"/>
              <a:t>What is the granularity of data movement?</a:t>
            </a:r>
          </a:p>
          <a:p>
            <a:pPr lvl="1">
              <a:defRPr/>
            </a:pPr>
            <a:r>
              <a:rPr lang="en-US" dirty="0" smtClean="0"/>
              <a:t>How to design </a:t>
            </a:r>
            <a:r>
              <a:rPr lang="en-US" dirty="0"/>
              <a:t>a low-cost hardware</a:t>
            </a:r>
            <a:r>
              <a:rPr lang="en-US" dirty="0" smtClean="0"/>
              <a:t>-managed DRAM cache?</a:t>
            </a:r>
          </a:p>
          <a:p>
            <a:pPr lvl="1">
              <a:defRPr/>
            </a:pPr>
            <a:endParaRPr lang="en-US" dirty="0"/>
          </a:p>
          <a:p>
            <a:pPr>
              <a:defRPr/>
            </a:pPr>
            <a:r>
              <a:rPr lang="en-US" dirty="0" smtClean="0"/>
              <a:t>Two idea directions:</a:t>
            </a:r>
          </a:p>
          <a:p>
            <a:pPr lvl="1">
              <a:defRPr/>
            </a:pPr>
            <a:r>
              <a:rPr lang="en-US" dirty="0" smtClean="0"/>
              <a:t>Locality-aware data placement </a:t>
            </a:r>
            <a:r>
              <a:rPr lang="en-US" sz="1600" b="1" dirty="0" smtClean="0">
                <a:solidFill>
                  <a:schemeClr val="tx2">
                    <a:lumMod val="75000"/>
                  </a:schemeClr>
                </a:solidFill>
              </a:rPr>
              <a:t>[Yoon+ , ICCD 2012]</a:t>
            </a:r>
          </a:p>
          <a:p>
            <a:pPr lvl="1">
              <a:defRPr/>
            </a:pPr>
            <a:r>
              <a:rPr lang="en-US" dirty="0" smtClean="0"/>
              <a:t>Cheap tag stores and dynamic granularity </a:t>
            </a:r>
            <a:r>
              <a:rPr lang="en-US" sz="1600" b="1" dirty="0" smtClean="0">
                <a:solidFill>
                  <a:srgbClr val="004D26"/>
                </a:solidFill>
              </a:rPr>
              <a:t>[Meza+, IEEE CAL 2012]</a:t>
            </a:r>
          </a:p>
          <a:p>
            <a:pPr>
              <a:defRPr/>
            </a:pPr>
            <a:endParaRPr lang="en-US" dirty="0"/>
          </a:p>
        </p:txBody>
      </p:sp>
      <p:sp>
        <p:nvSpPr>
          <p:cNvPr id="2744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C35998-FED5-AD40-9A66-34303FA4DE38}" type="slidenum">
              <a:rPr lang="en-US" sz="1600">
                <a:solidFill>
                  <a:srgbClr val="000000"/>
                </a:solidFill>
                <a:latin typeface="Garamond" charset="0"/>
              </a:rPr>
              <a:pPr eaLnBrk="1" hangingPunct="1"/>
              <a:t>100</a:t>
            </a:fld>
            <a:endParaRPr lang="en-US" sz="1600">
              <a:solidFill>
                <a:srgbClr val="000000"/>
              </a:solidFill>
              <a:latin typeface="Garamond" charset="0"/>
            </a:endParaRPr>
          </a:p>
        </p:txBody>
      </p:sp>
    </p:spTree>
    <p:extLst>
      <p:ext uri="{BB962C8B-B14F-4D97-AF65-F5344CB8AC3E}">
        <p14:creationId xmlns:p14="http://schemas.microsoft.com/office/powerpoint/2010/main" val="9212125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fontAlgn="auto">
              <a:spcBef>
                <a:spcPts val="0"/>
              </a:spcBef>
              <a:spcAft>
                <a:spcPts val="0"/>
              </a:spcAft>
            </a:pPr>
            <a:r>
              <a:rPr lang="en-US" sz="2000" b="1" dirty="0">
                <a:solidFill>
                  <a:prstClr val="black">
                    <a:lumMod val="85000"/>
                    <a:lumOff val="15000"/>
                  </a:prstClr>
                </a:solidFill>
                <a:latin typeface="Calibri"/>
                <a:ea typeface="+mn-ea"/>
                <a:cs typeface="+mn-cs"/>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fontAlgn="auto">
                <a:spcBef>
                  <a:spcPts val="0"/>
                </a:spcBef>
                <a:spcAft>
                  <a:spcPts val="0"/>
                </a:spcAft>
              </a:pP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fontAlgn="auto">
              <a:lnSpc>
                <a:spcPct val="80000"/>
              </a:lnSpc>
              <a:spcBef>
                <a:spcPts val="0"/>
              </a:spcBef>
              <a:spcAft>
                <a:spcPts val="0"/>
              </a:spcAft>
            </a:pPr>
            <a:r>
              <a:rPr lang="en-US" sz="2000" b="1" dirty="0">
                <a:solidFill>
                  <a:srgbClr val="4F81BD">
                    <a:lumMod val="75000"/>
                  </a:srgbClr>
                </a:solidFill>
                <a:latin typeface="Calibri"/>
                <a:ea typeface="+mn-ea"/>
                <a:cs typeface="+mn-cs"/>
              </a:rPr>
              <a:t>Non-intensive </a:t>
            </a:r>
          </a:p>
          <a:p>
            <a:pPr algn="ctr" defTabSz="914259" fontAlgn="auto">
              <a:lnSpc>
                <a:spcPct val="80000"/>
              </a:lnSpc>
              <a:spcBef>
                <a:spcPts val="0"/>
              </a:spcBef>
              <a:spcAft>
                <a:spcPts val="0"/>
              </a:spcAft>
            </a:pPr>
            <a:r>
              <a:rPr lang="en-US" sz="2000" b="1" dirty="0">
                <a:solidFill>
                  <a:srgbClr val="4F81BD">
                    <a:lumMod val="75000"/>
                  </a:srgbClr>
                </a:solidFill>
                <a:latin typeface="Calibri"/>
                <a:ea typeface="+mn-ea"/>
                <a:cs typeface="+mn-cs"/>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fontAlgn="auto">
              <a:lnSpc>
                <a:spcPct val="80000"/>
              </a:lnSpc>
              <a:spcBef>
                <a:spcPts val="0"/>
              </a:spcBef>
              <a:spcAft>
                <a:spcPts val="0"/>
              </a:spcAft>
            </a:pPr>
            <a:r>
              <a:rPr lang="en-US" sz="2200" b="1" dirty="0">
                <a:solidFill>
                  <a:srgbClr val="C0504D">
                    <a:lumMod val="75000"/>
                  </a:srgbClr>
                </a:solidFill>
                <a:latin typeface="Calibri"/>
                <a:ea typeface="+mn-ea"/>
                <a:cs typeface="+mn-cs"/>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fontAlgn="auto">
              <a:spcBef>
                <a:spcPts val="0"/>
              </a:spcBef>
              <a:spcAft>
                <a:spcPts val="0"/>
              </a:spcAft>
            </a:pPr>
            <a:r>
              <a:rPr lang="en-US" sz="2400" b="1" dirty="0">
                <a:solidFill>
                  <a:srgbClr val="4F81BD">
                    <a:lumMod val="75000"/>
                  </a:srgbClr>
                </a:solidFill>
                <a:latin typeface="Calibri"/>
                <a:ea typeface="+mn-ea"/>
                <a:cs typeface="+mn-cs"/>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fontAlgn="auto">
              <a:spcBef>
                <a:spcPts val="0"/>
              </a:spcBef>
              <a:spcAft>
                <a:spcPts val="0"/>
              </a:spcAft>
            </a:pPr>
            <a:r>
              <a:rPr lang="en-US" sz="2400" b="1" dirty="0">
                <a:solidFill>
                  <a:srgbClr val="C0504D">
                    <a:lumMod val="75000"/>
                  </a:srgbClr>
                </a:solidFill>
                <a:latin typeface="Calibri"/>
                <a:ea typeface="+mn-ea"/>
                <a:cs typeface="+mn-cs"/>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fontAlgn="auto">
              <a:lnSpc>
                <a:spcPct val="80000"/>
              </a:lnSpc>
              <a:spcBef>
                <a:spcPts val="0"/>
              </a:spcBef>
              <a:spcAft>
                <a:spcPts val="0"/>
              </a:spcAft>
              <a:defRPr/>
            </a:pPr>
            <a:r>
              <a:rPr lang="en-US" sz="2400" b="1" i="1" kern="0" dirty="0">
                <a:solidFill>
                  <a:srgbClr val="FF0000"/>
                </a:solidFill>
                <a:latin typeface="Calibri"/>
                <a:ea typeface="+mn-ea"/>
                <a:cs typeface="+mn-cs"/>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000" kern="0" dirty="0">
              <a:solidFill>
                <a:sysClr val="window" lastClr="FFFFFF"/>
              </a:solidFill>
              <a:latin typeface="Calibri"/>
              <a:ea typeface="+mn-ea"/>
              <a:cs typeface="+mn-cs"/>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100" kern="0" dirty="0">
              <a:solidFill>
                <a:sysClr val="window" lastClr="FFFFFF"/>
              </a:solidFill>
              <a:latin typeface="Calibri"/>
              <a:ea typeface="+mn-ea"/>
              <a:cs typeface="+mn-cs"/>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200" kern="0" dirty="0">
              <a:solidFill>
                <a:sysClr val="window" lastClr="FFFFFF"/>
              </a:solidFill>
              <a:latin typeface="Calibri"/>
              <a:ea typeface="+mn-ea"/>
              <a:cs typeface="+mn-cs"/>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200" kern="0" dirty="0">
              <a:solidFill>
                <a:sysClr val="window" lastClr="FFFFFF"/>
              </a:solidFill>
              <a:latin typeface="Calibri"/>
              <a:ea typeface="+mn-ea"/>
              <a:cs typeface="+mn-cs"/>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higher</a:t>
            </a:r>
          </a:p>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priority</a:t>
            </a:r>
            <a:endParaRPr lang="en-US" i="1" dirty="0">
              <a:solidFill>
                <a:prstClr val="black"/>
              </a:solidFill>
              <a:latin typeface="Calibri"/>
              <a:ea typeface="+mn-ea"/>
              <a:cs typeface="+mn-cs"/>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higher</a:t>
            </a:r>
          </a:p>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priority</a:t>
            </a:r>
            <a:endParaRPr lang="en-US" i="1" dirty="0">
              <a:solidFill>
                <a:prstClr val="black"/>
              </a:solidFill>
              <a:latin typeface="Calibri"/>
              <a:ea typeface="+mn-ea"/>
              <a:cs typeface="+mn-cs"/>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fontAlgn="auto">
                <a:spcBef>
                  <a:spcPts val="0"/>
                </a:spcBef>
                <a:spcAft>
                  <a:spcPts val="0"/>
                </a:spcAft>
              </a:pP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r>
              <a:rPr lang="en-US" sz="2000" b="1" dirty="0">
                <a:solidFill>
                  <a:prstClr val="white"/>
                </a:solidFill>
                <a:latin typeface="Calibri"/>
              </a:rPr>
              <a:t>Fairness</a:t>
            </a:r>
          </a:p>
        </p:txBody>
      </p:sp>
    </p:spTree>
    <p:extLst>
      <p:ext uri="{BB962C8B-B14F-4D97-AF65-F5344CB8AC3E}">
        <p14:creationId xmlns:p14="http://schemas.microsoft.com/office/powerpoint/2010/main" val="2126776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Threads</a:t>
            </a:r>
            <a:endParaRPr lang="en-US" dirty="0"/>
          </a:p>
        </p:txBody>
      </p:sp>
      <p:sp>
        <p:nvSpPr>
          <p:cNvPr id="3" name="Content Placeholder 2"/>
          <p:cNvSpPr>
            <a:spLocks noGrp="1"/>
          </p:cNvSpPr>
          <p:nvPr>
            <p:ph idx="1"/>
          </p:nvPr>
        </p:nvSpPr>
        <p:spPr>
          <a:xfrm>
            <a:off x="457200" y="1219200"/>
            <a:ext cx="8229600" cy="609600"/>
          </a:xfrm>
        </p:spPr>
        <p:txBody>
          <a:bodyPr>
            <a:noAutofit/>
          </a:bodyPr>
          <a:lstStyle/>
          <a:p>
            <a:pPr>
              <a:buNone/>
            </a:pPr>
            <a:r>
              <a:rPr lang="en-US" sz="3000" b="1" u="sng" dirty="0"/>
              <a:t>Step1</a:t>
            </a:r>
            <a:r>
              <a:rPr lang="en-US" sz="3000" dirty="0"/>
              <a:t> Sort threads by </a:t>
            </a:r>
            <a:r>
              <a:rPr lang="en-US" sz="3000" b="1" dirty="0">
                <a:solidFill>
                  <a:srgbClr val="FF0000"/>
                </a:solidFill>
              </a:rPr>
              <a:t>MPKI</a:t>
            </a:r>
            <a:r>
              <a:rPr lang="en-US" sz="3000" dirty="0"/>
              <a:t> </a:t>
            </a:r>
            <a:r>
              <a:rPr lang="en-US" sz="2400" dirty="0"/>
              <a:t>(</a:t>
            </a:r>
            <a:r>
              <a:rPr lang="en-US" sz="2400" u="sng" dirty="0"/>
              <a:t>m</a:t>
            </a:r>
            <a:r>
              <a:rPr lang="en-US" sz="2400" dirty="0"/>
              <a:t>isses </a:t>
            </a:r>
            <a:r>
              <a:rPr lang="en-US" sz="2400" u="sng" dirty="0"/>
              <a:t>p</a:t>
            </a:r>
            <a:r>
              <a:rPr lang="en-US" sz="2400" dirty="0"/>
              <a:t>er </a:t>
            </a:r>
            <a:r>
              <a:rPr lang="en-US" sz="2400" u="sng" dirty="0" err="1"/>
              <a:t>k</a:t>
            </a:r>
            <a:r>
              <a:rPr lang="en-US" sz="2400" dirty="0" err="1"/>
              <a:t>ilo</a:t>
            </a:r>
            <a:r>
              <a:rPr lang="en-US" sz="2400" u="sng" dirty="0" err="1"/>
              <a:t>i</a:t>
            </a:r>
            <a:r>
              <a:rPr lang="en-US" sz="2400" dirty="0" err="1"/>
              <a:t>nstruction</a:t>
            </a:r>
            <a:r>
              <a:rPr lang="en-US" sz="2400" dirty="0"/>
              <a:t>)</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lgn="ctr">
              <a:buNone/>
            </a:pPr>
            <a:endParaRPr lang="en-US" sz="2000" b="1" i="1"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grpSp>
        <p:nvGrpSpPr>
          <p:cNvPr id="5" name="Group 74"/>
          <p:cNvGrpSpPr/>
          <p:nvPr/>
        </p:nvGrpSpPr>
        <p:grpSpPr>
          <a:xfrm>
            <a:off x="2781538" y="2179320"/>
            <a:ext cx="3771662" cy="1206306"/>
            <a:chOff x="1798320" y="2582738"/>
            <a:chExt cx="3771662" cy="1206306"/>
          </a:xfrm>
        </p:grpSpPr>
        <p:sp>
          <p:nvSpPr>
            <p:cNvPr id="53" name="Rounded Rectangle 52"/>
            <p:cNvSpPr/>
            <p:nvPr/>
          </p:nvSpPr>
          <p:spPr>
            <a:xfrm rot="16200000">
              <a:off x="3379877" y="3083989"/>
              <a:ext cx="761806" cy="2038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400" kern="0" dirty="0">
                  <a:solidFill>
                    <a:sysClr val="window" lastClr="FFFFFF"/>
                  </a:solidFill>
                  <a:latin typeface="Calibri"/>
                </a:rPr>
                <a:t>thread</a:t>
              </a:r>
            </a:p>
          </p:txBody>
        </p:sp>
        <p:sp>
          <p:nvSpPr>
            <p:cNvPr id="54" name="Rounded Rectangle 53"/>
            <p:cNvSpPr/>
            <p:nvPr/>
          </p:nvSpPr>
          <p:spPr>
            <a:xfrm rot="16200000">
              <a:off x="3794277" y="3054289"/>
              <a:ext cx="901506" cy="2632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kern="0" dirty="0" smtClean="0">
                  <a:solidFill>
                    <a:sysClr val="window" lastClr="FFFFFF"/>
                  </a:solidFill>
                  <a:latin typeface="Calibri"/>
                </a:rPr>
                <a:t>thread</a:t>
              </a:r>
              <a:endParaRPr lang="en-US" kern="0" dirty="0">
                <a:solidFill>
                  <a:sysClr val="window" lastClr="FFFFFF"/>
                </a:solidFill>
                <a:latin typeface="Calibri"/>
              </a:endParaRPr>
            </a:p>
          </p:txBody>
        </p:sp>
        <p:sp>
          <p:nvSpPr>
            <p:cNvPr id="55" name="Rounded Rectangle 54"/>
            <p:cNvSpPr/>
            <p:nvPr/>
          </p:nvSpPr>
          <p:spPr>
            <a:xfrm rot="16200000">
              <a:off x="2673186" y="3108259"/>
              <a:ext cx="476056" cy="15526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000" kern="0" dirty="0">
                  <a:solidFill>
                    <a:sysClr val="window" lastClr="FFFFFF"/>
                  </a:solidFill>
                  <a:latin typeface="Calibri"/>
                </a:rPr>
                <a:t>thread</a:t>
              </a:r>
            </a:p>
          </p:txBody>
        </p:sp>
        <p:sp>
          <p:nvSpPr>
            <p:cNvPr id="57" name="Rounded Rectangle 56"/>
            <p:cNvSpPr/>
            <p:nvPr/>
          </p:nvSpPr>
          <p:spPr>
            <a:xfrm rot="16200000">
              <a:off x="1727475" y="3151961"/>
              <a:ext cx="209550" cy="6786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58" name="Rounded Rectangle 57"/>
            <p:cNvSpPr/>
            <p:nvPr/>
          </p:nvSpPr>
          <p:spPr>
            <a:xfrm rot="16200000">
              <a:off x="2022772" y="3137267"/>
              <a:ext cx="285556" cy="9724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59" name="Rounded Rectangle 58"/>
            <p:cNvSpPr/>
            <p:nvPr/>
          </p:nvSpPr>
          <p:spPr>
            <a:xfrm rot="16200000">
              <a:off x="2326528" y="3126933"/>
              <a:ext cx="394700" cy="117916"/>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60" name="Rounded Rectangle 59"/>
            <p:cNvSpPr/>
            <p:nvPr/>
          </p:nvSpPr>
          <p:spPr>
            <a:xfrm rot="16200000">
              <a:off x="3006459" y="3101621"/>
              <a:ext cx="634806" cy="16854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400" kern="0" dirty="0">
                  <a:solidFill>
                    <a:sysClr val="window" lastClr="FFFFFF"/>
                  </a:solidFill>
                  <a:latin typeface="Calibri"/>
                </a:rPr>
                <a:t>thread</a:t>
              </a:r>
            </a:p>
          </p:txBody>
        </p:sp>
        <p:sp>
          <p:nvSpPr>
            <p:cNvPr id="61" name="Rounded Rectangle 60"/>
            <p:cNvSpPr/>
            <p:nvPr/>
          </p:nvSpPr>
          <p:spPr>
            <a:xfrm rot="16200000">
              <a:off x="4272319" y="3023522"/>
              <a:ext cx="1034856" cy="32473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2000" kern="0" dirty="0">
                  <a:solidFill>
                    <a:sysClr val="window" lastClr="FFFFFF"/>
                  </a:solidFill>
                  <a:latin typeface="Calibri"/>
                </a:rPr>
                <a:t>thread</a:t>
              </a:r>
            </a:p>
          </p:txBody>
        </p:sp>
        <p:sp>
          <p:nvSpPr>
            <p:cNvPr id="62" name="Rounded Rectangle 61"/>
            <p:cNvSpPr/>
            <p:nvPr/>
          </p:nvSpPr>
          <p:spPr>
            <a:xfrm rot="16200000">
              <a:off x="4783269" y="3002331"/>
              <a:ext cx="1206306" cy="36712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2100" kern="0" dirty="0">
                  <a:solidFill>
                    <a:sysClr val="window" lastClr="FFFFFF"/>
                  </a:solidFill>
                  <a:latin typeface="Calibri"/>
                </a:rPr>
                <a:t>thread</a:t>
              </a:r>
            </a:p>
          </p:txBody>
        </p:sp>
      </p:grpSp>
      <p:cxnSp>
        <p:nvCxnSpPr>
          <p:cNvPr id="69" name="Straight Arrow Connector 68"/>
          <p:cNvCxnSpPr/>
          <p:nvPr/>
        </p:nvCxnSpPr>
        <p:spPr>
          <a:xfrm>
            <a:off x="2209800" y="1981200"/>
            <a:ext cx="6019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58000" y="2094232"/>
            <a:ext cx="1143000" cy="740459"/>
          </a:xfrm>
          <a:prstGeom prst="rect">
            <a:avLst/>
          </a:prstGeom>
          <a:noFill/>
        </p:spPr>
        <p:txBody>
          <a:bodyPr wrap="square" lIns="0" tIns="45713" rIns="0" bIns="45713" rtlCol="0" anchor="ctr" anchorCtr="0">
            <a:spAutoFit/>
          </a:bodyPr>
          <a:lstStyle/>
          <a:p>
            <a:pPr algn="ctr" fontAlgn="auto">
              <a:lnSpc>
                <a:spcPct val="80000"/>
              </a:lnSpc>
              <a:spcBef>
                <a:spcPts val="0"/>
              </a:spcBef>
              <a:spcAft>
                <a:spcPts val="0"/>
              </a:spcAft>
            </a:pPr>
            <a:r>
              <a:rPr lang="en-US" sz="2600" i="1" dirty="0">
                <a:solidFill>
                  <a:srgbClr val="FF0000"/>
                </a:solidFill>
                <a:latin typeface="Calibri"/>
                <a:ea typeface="+mn-ea"/>
                <a:cs typeface="+mn-cs"/>
              </a:rPr>
              <a:t>higher </a:t>
            </a:r>
          </a:p>
          <a:p>
            <a:pPr algn="ctr" fontAlgn="auto">
              <a:lnSpc>
                <a:spcPct val="80000"/>
              </a:lnSpc>
              <a:spcBef>
                <a:spcPts val="0"/>
              </a:spcBef>
              <a:spcAft>
                <a:spcPts val="0"/>
              </a:spcAft>
            </a:pPr>
            <a:r>
              <a:rPr lang="en-US" sz="2600" i="1" dirty="0">
                <a:solidFill>
                  <a:srgbClr val="FF0000"/>
                </a:solidFill>
                <a:latin typeface="Calibri"/>
                <a:ea typeface="+mn-ea"/>
                <a:cs typeface="+mn-cs"/>
              </a:rPr>
              <a:t>MPKI</a:t>
            </a:r>
          </a:p>
        </p:txBody>
      </p:sp>
      <p:sp>
        <p:nvSpPr>
          <p:cNvPr id="74" name="Right Brace 73"/>
          <p:cNvSpPr/>
          <p:nvPr/>
        </p:nvSpPr>
        <p:spPr>
          <a:xfrm rot="5400000">
            <a:off x="4533900" y="1943103"/>
            <a:ext cx="304800" cy="4038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a:solidFill>
                <a:prstClr val="black"/>
              </a:solidFill>
              <a:latin typeface="Calibri"/>
            </a:endParaRPr>
          </a:p>
        </p:txBody>
      </p:sp>
      <p:sp>
        <p:nvSpPr>
          <p:cNvPr id="79" name="TextBox 78"/>
          <p:cNvSpPr txBox="1"/>
          <p:nvPr/>
        </p:nvSpPr>
        <p:spPr>
          <a:xfrm>
            <a:off x="4457700" y="4114802"/>
            <a:ext cx="457200" cy="507109"/>
          </a:xfrm>
          <a:prstGeom prst="rect">
            <a:avLst/>
          </a:prstGeom>
          <a:noFill/>
        </p:spPr>
        <p:txBody>
          <a:bodyPr wrap="square" lIns="0" tIns="45713" rIns="0" bIns="45713" rtlCol="0">
            <a:spAutoFit/>
          </a:bodyPr>
          <a:lstStyle/>
          <a:p>
            <a:pPr algn="ctr" fontAlgn="auto">
              <a:lnSpc>
                <a:spcPct val="80000"/>
              </a:lnSpc>
              <a:spcBef>
                <a:spcPts val="0"/>
              </a:spcBef>
              <a:spcAft>
                <a:spcPts val="0"/>
              </a:spcAft>
            </a:pPr>
            <a:r>
              <a:rPr lang="en-US" sz="3200" b="1" i="1" dirty="0">
                <a:solidFill>
                  <a:srgbClr val="FF0000"/>
                </a:solidFill>
                <a:latin typeface="Calibri"/>
                <a:ea typeface="+mn-ea"/>
                <a:cs typeface="+mn-cs"/>
              </a:rPr>
              <a:t>T</a:t>
            </a:r>
          </a:p>
        </p:txBody>
      </p:sp>
      <p:sp>
        <p:nvSpPr>
          <p:cNvPr id="82" name="Rounded Rectangular Callout 81"/>
          <p:cNvSpPr/>
          <p:nvPr/>
        </p:nvSpPr>
        <p:spPr>
          <a:xfrm>
            <a:off x="6324600" y="4267203"/>
            <a:ext cx="2362200" cy="914398"/>
          </a:xfrm>
          <a:prstGeom prst="wedgeRoundRectCallout">
            <a:avLst>
              <a:gd name="adj1" fmla="val -67753"/>
              <a:gd name="adj2" fmla="val 84596"/>
              <a:gd name="adj3" fmla="val 16667"/>
            </a:avLst>
          </a:prstGeom>
          <a:solidFill>
            <a:srgbClr val="92D050">
              <a:alpha val="7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13" rIns="0" bIns="45713" rtlCol="0" anchor="ctr"/>
          <a:lstStyle/>
          <a:p>
            <a:pPr algn="ctr" fontAlgn="auto">
              <a:spcBef>
                <a:spcPts val="0"/>
              </a:spcBef>
              <a:spcAft>
                <a:spcPts val="0"/>
              </a:spcAft>
            </a:pPr>
            <a:r>
              <a:rPr lang="el-GR" sz="2800" b="1" i="1" dirty="0">
                <a:solidFill>
                  <a:prstClr val="black"/>
                </a:solidFill>
                <a:latin typeface="Calibri"/>
              </a:rPr>
              <a:t>α</a:t>
            </a:r>
            <a:r>
              <a:rPr lang="en-US" sz="2800" i="1" dirty="0">
                <a:solidFill>
                  <a:prstClr val="black"/>
                </a:solidFill>
                <a:latin typeface="Calibri"/>
              </a:rPr>
              <a:t> &lt; 10% </a:t>
            </a:r>
            <a:r>
              <a:rPr lang="en-US" sz="2400" b="1" i="1" dirty="0" err="1">
                <a:solidFill>
                  <a:prstClr val="black"/>
                </a:solidFill>
                <a:latin typeface="Calibri"/>
              </a:rPr>
              <a:t>ClusterThreshold</a:t>
            </a:r>
            <a:endParaRPr lang="en-US" sz="2400" dirty="0">
              <a:solidFill>
                <a:prstClr val="black"/>
              </a:solidFill>
              <a:latin typeface="Calibri"/>
            </a:endParaRPr>
          </a:p>
        </p:txBody>
      </p:sp>
      <p:sp>
        <p:nvSpPr>
          <p:cNvPr id="22" name="Rectangle 21"/>
          <p:cNvSpPr/>
          <p:nvPr/>
        </p:nvSpPr>
        <p:spPr>
          <a:xfrm>
            <a:off x="2667000" y="2133600"/>
            <a:ext cx="990600" cy="1600200"/>
          </a:xfrm>
          <a:prstGeom prst="rect">
            <a:avLst/>
          </a:prstGeom>
          <a:solidFill>
            <a:schemeClr val="accent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23" name="Rectangle 22"/>
          <p:cNvSpPr/>
          <p:nvPr/>
        </p:nvSpPr>
        <p:spPr>
          <a:xfrm>
            <a:off x="3657600" y="2133600"/>
            <a:ext cx="3048000" cy="1600200"/>
          </a:xfrm>
          <a:prstGeom prst="rect">
            <a:avLst/>
          </a:prstGeom>
          <a:solidFill>
            <a:schemeClr val="accent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25" name="TextBox 24"/>
          <p:cNvSpPr txBox="1"/>
          <p:nvPr/>
        </p:nvSpPr>
        <p:spPr>
          <a:xfrm>
            <a:off x="6705601" y="3048002"/>
            <a:ext cx="1676400" cy="706924"/>
          </a:xfrm>
          <a:prstGeom prst="rect">
            <a:avLst/>
          </a:prstGeom>
          <a:noFill/>
        </p:spPr>
        <p:txBody>
          <a:bodyPr wrap="square" lIns="0" tIns="0" rIns="0" bIns="0" rtlCol="0">
            <a:spAutoFit/>
          </a:bodyPr>
          <a:lstStyle/>
          <a:p>
            <a:pPr algn="ctr" fontAlgn="auto">
              <a:lnSpc>
                <a:spcPct val="80000"/>
              </a:lnSpc>
              <a:spcBef>
                <a:spcPts val="0"/>
              </a:spcBef>
              <a:spcAft>
                <a:spcPts val="0"/>
              </a:spcAft>
            </a:pPr>
            <a:r>
              <a:rPr lang="en-US" sz="2800" b="1" dirty="0">
                <a:solidFill>
                  <a:srgbClr val="C0504D">
                    <a:lumMod val="75000"/>
                  </a:srgbClr>
                </a:solidFill>
                <a:latin typeface="Calibri"/>
                <a:ea typeface="+mn-ea"/>
                <a:cs typeface="+mn-cs"/>
              </a:rPr>
              <a:t>Intensive </a:t>
            </a:r>
          </a:p>
          <a:p>
            <a:pPr algn="ctr" fontAlgn="auto">
              <a:lnSpc>
                <a:spcPct val="80000"/>
              </a:lnSpc>
              <a:spcBef>
                <a:spcPts val="0"/>
              </a:spcBef>
              <a:spcAft>
                <a:spcPts val="0"/>
              </a:spcAft>
            </a:pPr>
            <a:r>
              <a:rPr lang="en-US" sz="2800" b="1" dirty="0">
                <a:solidFill>
                  <a:srgbClr val="C0504D">
                    <a:lumMod val="75000"/>
                  </a:srgbClr>
                </a:solidFill>
                <a:latin typeface="Calibri"/>
                <a:ea typeface="+mn-ea"/>
                <a:cs typeface="+mn-cs"/>
              </a:rPr>
              <a:t>cluster</a:t>
            </a:r>
          </a:p>
        </p:txBody>
      </p:sp>
      <p:sp>
        <p:nvSpPr>
          <p:cNvPr id="80" name="Right Brace 79"/>
          <p:cNvSpPr/>
          <p:nvPr/>
        </p:nvSpPr>
        <p:spPr>
          <a:xfrm rot="5400000">
            <a:off x="3009899" y="2766063"/>
            <a:ext cx="304802" cy="9601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a:solidFill>
                <a:prstClr val="black"/>
              </a:solidFill>
              <a:latin typeface="Calibri"/>
            </a:endParaRPr>
          </a:p>
        </p:txBody>
      </p:sp>
      <p:sp>
        <p:nvSpPr>
          <p:cNvPr id="81" name="TextBox 80"/>
          <p:cNvSpPr txBox="1"/>
          <p:nvPr/>
        </p:nvSpPr>
        <p:spPr>
          <a:xfrm>
            <a:off x="2895601" y="3322323"/>
            <a:ext cx="609600" cy="507109"/>
          </a:xfrm>
          <a:prstGeom prst="rect">
            <a:avLst/>
          </a:prstGeom>
          <a:noFill/>
        </p:spPr>
        <p:txBody>
          <a:bodyPr wrap="square" lIns="0" tIns="45713" rIns="0" bIns="45713" rtlCol="0">
            <a:spAutoFit/>
          </a:bodyPr>
          <a:lstStyle/>
          <a:p>
            <a:pPr algn="ctr" fontAlgn="auto">
              <a:lnSpc>
                <a:spcPct val="80000"/>
              </a:lnSpc>
              <a:spcBef>
                <a:spcPts val="0"/>
              </a:spcBef>
              <a:spcAft>
                <a:spcPts val="0"/>
              </a:spcAft>
            </a:pPr>
            <a:r>
              <a:rPr lang="el-GR" sz="3200" i="1" dirty="0">
                <a:solidFill>
                  <a:srgbClr val="FF0000"/>
                </a:solidFill>
                <a:latin typeface="Calibri"/>
                <a:ea typeface="+mn-ea"/>
                <a:cs typeface="+mn-cs"/>
              </a:rPr>
              <a:t>α</a:t>
            </a:r>
            <a:r>
              <a:rPr lang="en-US" sz="3200" b="1" i="1" dirty="0">
                <a:solidFill>
                  <a:srgbClr val="FF0000"/>
                </a:solidFill>
                <a:latin typeface="Calibri"/>
                <a:ea typeface="+mn-ea"/>
                <a:cs typeface="+mn-cs"/>
              </a:rPr>
              <a:t>T</a:t>
            </a:r>
          </a:p>
        </p:txBody>
      </p:sp>
      <p:sp>
        <p:nvSpPr>
          <p:cNvPr id="24" name="TextBox 23"/>
          <p:cNvSpPr txBox="1"/>
          <p:nvPr/>
        </p:nvSpPr>
        <p:spPr>
          <a:xfrm>
            <a:off x="304800" y="3048002"/>
            <a:ext cx="2286000" cy="706924"/>
          </a:xfrm>
          <a:prstGeom prst="rect">
            <a:avLst/>
          </a:prstGeom>
          <a:noFill/>
        </p:spPr>
        <p:txBody>
          <a:bodyPr wrap="square" lIns="0" tIns="0" rIns="0" bIns="0" rtlCol="0">
            <a:spAutoFit/>
          </a:bodyPr>
          <a:lstStyle/>
          <a:p>
            <a:pPr algn="ctr" fontAlgn="auto">
              <a:lnSpc>
                <a:spcPct val="80000"/>
              </a:lnSpc>
              <a:spcBef>
                <a:spcPts val="0"/>
              </a:spcBef>
              <a:spcAft>
                <a:spcPts val="0"/>
              </a:spcAft>
            </a:pPr>
            <a:r>
              <a:rPr lang="en-US" sz="2800" b="1" dirty="0">
                <a:solidFill>
                  <a:srgbClr val="1F497D"/>
                </a:solidFill>
                <a:latin typeface="Calibri"/>
                <a:ea typeface="+mn-ea"/>
                <a:cs typeface="+mn-cs"/>
              </a:rPr>
              <a:t>Non-intensive</a:t>
            </a:r>
          </a:p>
          <a:p>
            <a:pPr algn="ctr" fontAlgn="auto">
              <a:lnSpc>
                <a:spcPct val="80000"/>
              </a:lnSpc>
              <a:spcBef>
                <a:spcPts val="0"/>
              </a:spcBef>
              <a:spcAft>
                <a:spcPts val="0"/>
              </a:spcAft>
            </a:pPr>
            <a:r>
              <a:rPr lang="en-US" sz="2800" b="1" dirty="0">
                <a:solidFill>
                  <a:srgbClr val="1F497D"/>
                </a:solidFill>
                <a:latin typeface="Calibri"/>
                <a:ea typeface="+mn-ea"/>
                <a:cs typeface="+mn-cs"/>
              </a:rPr>
              <a:t>cluster</a:t>
            </a:r>
          </a:p>
        </p:txBody>
      </p:sp>
      <p:sp>
        <p:nvSpPr>
          <p:cNvPr id="30" name="Content Placeholder 2"/>
          <p:cNvSpPr txBox="1">
            <a:spLocks/>
          </p:cNvSpPr>
          <p:nvPr/>
        </p:nvSpPr>
        <p:spPr>
          <a:xfrm>
            <a:off x="457200" y="4495800"/>
            <a:ext cx="8229600" cy="1676400"/>
          </a:xfrm>
          <a:prstGeom prst="rect">
            <a:avLst/>
          </a:prstGeom>
        </p:spPr>
        <p:txBody>
          <a:bodyPr vert="horz" lIns="91425" tIns="45713" rIns="91425" bIns="45713" rtlCol="0">
            <a:noAutofit/>
          </a:bodyPr>
          <a:lstStyle/>
          <a:p>
            <a:pPr marL="342848" indent="-342848" fontAlgn="auto">
              <a:spcBef>
                <a:spcPct val="20000"/>
              </a:spcBef>
              <a:spcAft>
                <a:spcPts val="0"/>
              </a:spcAft>
              <a:defRPr/>
            </a:pPr>
            <a:r>
              <a:rPr lang="en-US" sz="3200" b="1" i="1" dirty="0">
                <a:solidFill>
                  <a:srgbClr val="FF0000"/>
                </a:solidFill>
                <a:latin typeface="Calibri"/>
                <a:ea typeface="+mn-ea"/>
                <a:cs typeface="+mn-cs"/>
              </a:rPr>
              <a:t>T</a:t>
            </a:r>
            <a:r>
              <a:rPr lang="en-US" sz="2800" i="1" dirty="0">
                <a:solidFill>
                  <a:prstClr val="black"/>
                </a:solidFill>
                <a:latin typeface="Calibri"/>
                <a:ea typeface="+mn-ea"/>
                <a:cs typeface="+mn-cs"/>
              </a:rPr>
              <a:t> </a:t>
            </a:r>
            <a:r>
              <a:rPr lang="en-US" sz="3600" b="1" dirty="0">
                <a:solidFill>
                  <a:prstClr val="black"/>
                </a:solidFill>
                <a:latin typeface="Calibri"/>
                <a:ea typeface="+mn-ea"/>
                <a:cs typeface="Times New Roman"/>
              </a:rPr>
              <a:t>=</a:t>
            </a:r>
            <a:r>
              <a:rPr lang="en-US" sz="2800" i="1" dirty="0">
                <a:solidFill>
                  <a:prstClr val="black"/>
                </a:solidFill>
                <a:latin typeface="Calibri"/>
                <a:ea typeface="+mn-ea"/>
                <a:cs typeface="Times New Roman"/>
              </a:rPr>
              <a:t> </a:t>
            </a:r>
            <a:r>
              <a:rPr lang="en-US" sz="2800" dirty="0">
                <a:solidFill>
                  <a:prstClr val="black"/>
                </a:solidFill>
                <a:latin typeface="Calibri"/>
                <a:ea typeface="+mn-ea"/>
                <a:cs typeface="+mn-cs"/>
              </a:rPr>
              <a:t>Total </a:t>
            </a:r>
            <a:r>
              <a:rPr lang="en-US" sz="2800" b="1" i="1" dirty="0">
                <a:solidFill>
                  <a:prstClr val="black"/>
                </a:solidFill>
                <a:latin typeface="Calibri"/>
                <a:ea typeface="+mn-ea"/>
                <a:cs typeface="+mn-cs"/>
              </a:rPr>
              <a:t>memory bandwidth usage</a:t>
            </a:r>
            <a:endParaRPr lang="en-US" sz="2800" dirty="0">
              <a:solidFill>
                <a:prstClr val="black"/>
              </a:solidFill>
              <a:latin typeface="Calibri"/>
              <a:ea typeface="+mn-ea"/>
              <a:cs typeface="+mn-cs"/>
            </a:endParaRPr>
          </a:p>
          <a:p>
            <a:pPr marL="974575" indent="-974575" fontAlgn="auto">
              <a:spcBef>
                <a:spcPct val="20000"/>
              </a:spcBef>
              <a:spcAft>
                <a:spcPts val="0"/>
              </a:spcAft>
              <a:defRPr/>
            </a:pPr>
            <a:endParaRPr lang="en-US" sz="1200" dirty="0">
              <a:solidFill>
                <a:prstClr val="black"/>
              </a:solidFill>
              <a:latin typeface="Calibri"/>
              <a:ea typeface="+mn-ea"/>
              <a:cs typeface="+mn-cs"/>
            </a:endParaRPr>
          </a:p>
          <a:p>
            <a:pPr marL="974575" indent="-974575" fontAlgn="auto">
              <a:spcBef>
                <a:spcPct val="20000"/>
              </a:spcBef>
              <a:spcAft>
                <a:spcPts val="0"/>
              </a:spcAft>
              <a:defRPr/>
            </a:pPr>
            <a:r>
              <a:rPr lang="en-US" sz="3000" b="1" u="sng" dirty="0">
                <a:solidFill>
                  <a:prstClr val="black"/>
                </a:solidFill>
                <a:latin typeface="Calibri"/>
                <a:ea typeface="+mn-ea"/>
                <a:cs typeface="+mn-cs"/>
              </a:rPr>
              <a:t>Step2</a:t>
            </a:r>
            <a:r>
              <a:rPr lang="en-US" sz="3000" dirty="0">
                <a:solidFill>
                  <a:prstClr val="black"/>
                </a:solidFill>
                <a:latin typeface="Calibri"/>
                <a:ea typeface="+mn-ea"/>
                <a:cs typeface="+mn-cs"/>
              </a:rPr>
              <a:t> Memory bandwidth usage </a:t>
            </a:r>
            <a:r>
              <a:rPr lang="el-GR" sz="3000" i="1" dirty="0">
                <a:solidFill>
                  <a:srgbClr val="FF0000"/>
                </a:solidFill>
                <a:latin typeface="Calibri"/>
                <a:ea typeface="+mn-ea"/>
                <a:cs typeface="+mn-cs"/>
              </a:rPr>
              <a:t>α</a:t>
            </a:r>
            <a:r>
              <a:rPr lang="en-US" sz="3000" b="1" i="1" dirty="0">
                <a:solidFill>
                  <a:srgbClr val="FF0000"/>
                </a:solidFill>
                <a:latin typeface="Calibri"/>
                <a:ea typeface="+mn-ea"/>
                <a:cs typeface="+mn-cs"/>
              </a:rPr>
              <a:t>T </a:t>
            </a:r>
            <a:r>
              <a:rPr lang="en-US" sz="3000" dirty="0">
                <a:solidFill>
                  <a:prstClr val="black"/>
                </a:solidFill>
                <a:latin typeface="Calibri"/>
                <a:ea typeface="+mn-ea"/>
                <a:cs typeface="+mn-cs"/>
              </a:rPr>
              <a:t>divides clusters</a:t>
            </a:r>
          </a:p>
          <a:p>
            <a:pPr marL="974575" indent="-974575" fontAlgn="auto">
              <a:spcBef>
                <a:spcPct val="20000"/>
              </a:spcBef>
              <a:spcAft>
                <a:spcPts val="0"/>
              </a:spcAft>
              <a:defRPr/>
            </a:pPr>
            <a:endParaRPr lang="en-US" sz="3000" b="1" i="1" dirty="0">
              <a:solidFill>
                <a:srgbClr val="FF0000"/>
              </a:solidFill>
              <a:latin typeface="Calibri"/>
              <a:ea typeface="+mn-ea"/>
              <a:cs typeface="+mn-cs"/>
            </a:endParaRPr>
          </a:p>
        </p:txBody>
      </p:sp>
    </p:spTree>
    <p:extLst>
      <p:ext uri="{BB962C8B-B14F-4D97-AF65-F5344CB8AC3E}">
        <p14:creationId xmlns:p14="http://schemas.microsoft.com/office/powerpoint/2010/main" val="2395524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2" grpId="0" animBg="1"/>
      <p:bldP spid="22" grpId="0" animBg="1"/>
      <p:bldP spid="23" grpId="0" animBg="1"/>
      <p:bldP spid="25" grpId="0"/>
      <p:bldP spid="80" grpId="0" animBg="1"/>
      <p:bldP spid="8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25" tIns="45713" rIns="91425" bIns="45713" rtlCol="0">
            <a:spAutoFit/>
          </a:bodyPr>
          <a:lstStyle/>
          <a:p>
            <a:pPr fontAlgn="auto">
              <a:spcBef>
                <a:spcPts val="0"/>
              </a:spcBef>
              <a:spcAft>
                <a:spcPts val="0"/>
              </a:spcAft>
            </a:pPr>
            <a:r>
              <a:rPr lang="en-US" sz="2400" b="1" dirty="0">
                <a:solidFill>
                  <a:prstClr val="black"/>
                </a:solidFill>
                <a:latin typeface="Calibri"/>
                <a:ea typeface="+mn-ea"/>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ea typeface="+mn-ea"/>
                <a:cs typeface="Times New Roman" pitchFamily="18" charset="0"/>
              </a:rPr>
              <a:t>Previous quantum </a:t>
            </a:r>
            <a:r>
              <a:rPr lang="en-US" sz="2400" dirty="0">
                <a:solidFill>
                  <a:prstClr val="black"/>
                </a:solidFill>
                <a:latin typeface="Calibri"/>
                <a:ea typeface="+mn-ea"/>
                <a:cs typeface="Times New Roman" pitchFamily="18" charset="0"/>
              </a:rPr>
              <a:t>(~1M cycles)</a:t>
            </a:r>
            <a:endParaRPr lang="en-US" sz="2000" dirty="0">
              <a:solidFill>
                <a:prstClr val="black"/>
              </a:solidFill>
              <a:latin typeface="Calibri"/>
              <a:ea typeface="+mn-ea"/>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lnSpc>
                <a:spcPct val="70000"/>
              </a:lnSpc>
              <a:spcBef>
                <a:spcPts val="0"/>
              </a:spcBef>
              <a:spcAft>
                <a:spcPts val="0"/>
              </a:spcAft>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25" tIns="45713" rIns="91425" bIns="45713" rtlCol="0">
            <a:spAutoFit/>
          </a:bodyPr>
          <a:lstStyle/>
          <a:p>
            <a:pPr fontAlgn="auto">
              <a:spcBef>
                <a:spcPts val="0"/>
              </a:spcBef>
              <a:spcAft>
                <a:spcPts val="0"/>
              </a:spcAft>
            </a:pPr>
            <a:r>
              <a:rPr lang="en-US" sz="2800" b="1" dirty="0">
                <a:solidFill>
                  <a:srgbClr val="1F497D"/>
                </a:solidFill>
                <a:latin typeface="Calibri"/>
                <a:ea typeface="+mn-ea"/>
                <a:cs typeface="Times New Roman" pitchFamily="18" charset="0"/>
              </a:rPr>
              <a:t>During quantum:</a:t>
            </a:r>
          </a:p>
          <a:p>
            <a:pPr marL="174598" indent="-174598" fontAlgn="auto">
              <a:spcBef>
                <a:spcPts val="0"/>
              </a:spcBef>
              <a:spcAft>
                <a:spcPts val="0"/>
              </a:spcAft>
              <a:buFont typeface="Arial" pitchFamily="34" charset="0"/>
              <a:buChar char="•"/>
            </a:pPr>
            <a:r>
              <a:rPr lang="en-US" sz="2400" dirty="0">
                <a:solidFill>
                  <a:srgbClr val="1F497D"/>
                </a:solidFill>
                <a:latin typeface="Calibri"/>
                <a:ea typeface="+mn-ea"/>
                <a:cs typeface="Times New Roman" pitchFamily="18" charset="0"/>
              </a:rPr>
              <a:t>Monitor thread behavior</a:t>
            </a:r>
          </a:p>
          <a:p>
            <a:pPr marL="571413" indent="-282532" fontAlgn="auto">
              <a:spcBef>
                <a:spcPts val="0"/>
              </a:spcBef>
              <a:spcAft>
                <a:spcPts val="0"/>
              </a:spcAft>
              <a:buFont typeface="+mj-lt"/>
              <a:buAutoNum type="arabicPeriod"/>
            </a:pPr>
            <a:r>
              <a:rPr lang="en-US" sz="2400" dirty="0">
                <a:solidFill>
                  <a:srgbClr val="1F497D"/>
                </a:solidFill>
                <a:latin typeface="Calibri"/>
                <a:ea typeface="+mn-ea"/>
                <a:cs typeface="Times New Roman" pitchFamily="18" charset="0"/>
              </a:rPr>
              <a:t>Memory intensity</a:t>
            </a:r>
          </a:p>
          <a:p>
            <a:pPr marL="571413" indent="-282532" fontAlgn="auto">
              <a:spcBef>
                <a:spcPts val="0"/>
              </a:spcBef>
              <a:spcAft>
                <a:spcPts val="0"/>
              </a:spcAft>
              <a:buFont typeface="+mj-lt"/>
              <a:buAutoNum type="arabicPeriod"/>
            </a:pPr>
            <a:r>
              <a:rPr lang="en-US" sz="2400" dirty="0">
                <a:solidFill>
                  <a:srgbClr val="1F497D"/>
                </a:solidFill>
                <a:latin typeface="Calibri"/>
                <a:ea typeface="+mn-ea"/>
                <a:cs typeface="Times New Roman" pitchFamily="18" charset="0"/>
              </a:rPr>
              <a:t>Bank-level parallelism</a:t>
            </a:r>
          </a:p>
          <a:p>
            <a:pPr marL="571413" indent="-282532" fontAlgn="auto">
              <a:spcBef>
                <a:spcPts val="0"/>
              </a:spcBef>
              <a:spcAft>
                <a:spcPts val="0"/>
              </a:spcAft>
              <a:buFont typeface="+mj-lt"/>
              <a:buAutoNum type="arabicPeriod"/>
            </a:pPr>
            <a:r>
              <a:rPr lang="en-US" sz="2400" dirty="0">
                <a:solidFill>
                  <a:srgbClr val="1F497D"/>
                </a:solidFill>
                <a:latin typeface="Calibri"/>
                <a:ea typeface="+mn-ea"/>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25" tIns="45713" rIns="91425" bIns="45713" rtlCol="0">
            <a:spAutoFit/>
          </a:bodyPr>
          <a:lstStyle/>
          <a:p>
            <a:pPr fontAlgn="auto">
              <a:spcBef>
                <a:spcPts val="0"/>
              </a:spcBef>
              <a:spcAft>
                <a:spcPts val="0"/>
              </a:spcAft>
            </a:pPr>
            <a:r>
              <a:rPr lang="en-US" sz="2800" b="1" dirty="0">
                <a:solidFill>
                  <a:srgbClr val="FF0000"/>
                </a:solidFill>
                <a:latin typeface="Calibri"/>
                <a:ea typeface="+mn-ea"/>
                <a:cs typeface="Times New Roman" pitchFamily="18" charset="0"/>
              </a:rPr>
              <a:t>Beginning of quantum</a:t>
            </a:r>
            <a:r>
              <a:rPr lang="en-US" sz="2800" dirty="0">
                <a:solidFill>
                  <a:srgbClr val="FF0000"/>
                </a:solidFill>
                <a:latin typeface="Calibri"/>
                <a:ea typeface="+mn-ea"/>
                <a:cs typeface="Times New Roman" pitchFamily="18" charset="0"/>
              </a:rPr>
              <a:t>:</a:t>
            </a:r>
          </a:p>
          <a:p>
            <a:pPr marL="401576" indent="-169837" fontAlgn="auto">
              <a:spcBef>
                <a:spcPts val="0"/>
              </a:spcBef>
              <a:spcAft>
                <a:spcPts val="0"/>
              </a:spcAft>
              <a:buFont typeface="Arial" pitchFamily="34" charset="0"/>
              <a:buChar char="•"/>
            </a:pPr>
            <a:r>
              <a:rPr lang="en-US" sz="2400" dirty="0">
                <a:solidFill>
                  <a:srgbClr val="FF0000"/>
                </a:solidFill>
                <a:latin typeface="Calibri"/>
                <a:ea typeface="+mn-ea"/>
                <a:cs typeface="Times New Roman" pitchFamily="18" charset="0"/>
              </a:rPr>
              <a:t>Perform clustering</a:t>
            </a:r>
          </a:p>
          <a:p>
            <a:pPr marL="401576" indent="-169837" fontAlgn="auto">
              <a:spcBef>
                <a:spcPts val="0"/>
              </a:spcBef>
              <a:spcAft>
                <a:spcPts val="0"/>
              </a:spcAft>
              <a:buFont typeface="Arial" pitchFamily="34" charset="0"/>
              <a:buChar char="•"/>
            </a:pPr>
            <a:r>
              <a:rPr lang="en-US" sz="2400" dirty="0">
                <a:solidFill>
                  <a:srgbClr val="FF0000"/>
                </a:solidFill>
                <a:latin typeface="Calibri"/>
                <a:ea typeface="+mn-ea"/>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48" name="TextBox 47"/>
          <p:cNvSpPr txBox="1"/>
          <p:nvPr/>
        </p:nvSpPr>
        <p:spPr>
          <a:xfrm>
            <a:off x="4114804" y="1447801"/>
            <a:ext cx="2743199" cy="744805"/>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ea typeface="+mn-ea"/>
                <a:cs typeface="Times New Roman" pitchFamily="18" charset="0"/>
              </a:rPr>
              <a:t>Current quantum</a:t>
            </a:r>
          </a:p>
          <a:p>
            <a:pPr algn="ctr" fontAlgn="auto">
              <a:lnSpc>
                <a:spcPct val="80000"/>
              </a:lnSpc>
              <a:spcBef>
                <a:spcPts val="0"/>
              </a:spcBef>
              <a:spcAft>
                <a:spcPts val="0"/>
              </a:spcAft>
            </a:pPr>
            <a:r>
              <a:rPr lang="en-US" sz="2400" dirty="0">
                <a:solidFill>
                  <a:prstClr val="black"/>
                </a:solidFill>
                <a:latin typeface="Calibri"/>
                <a:ea typeface="+mn-ea"/>
                <a:cs typeface="Times New Roman" pitchFamily="18" charset="0"/>
              </a:rPr>
              <a:t>(~1M cycles)</a:t>
            </a:r>
            <a:endParaRPr lang="en-US" sz="3200" dirty="0">
              <a:solidFill>
                <a:prstClr val="black"/>
              </a:solidFill>
              <a:latin typeface="Calibri"/>
              <a:ea typeface="+mn-ea"/>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ea typeface="+mn-ea"/>
                <a:cs typeface="Times New Roman" pitchFamily="18" charset="0"/>
              </a:rPr>
              <a:t>Shuffle interval</a:t>
            </a:r>
          </a:p>
          <a:p>
            <a:pPr algn="ctr" fontAlgn="auto">
              <a:lnSpc>
                <a:spcPct val="80000"/>
              </a:lnSpc>
              <a:spcBef>
                <a:spcPts val="0"/>
              </a:spcBef>
              <a:spcAft>
                <a:spcPts val="0"/>
              </a:spcAft>
            </a:pPr>
            <a:r>
              <a:rPr lang="en-US" sz="2400" dirty="0">
                <a:solidFill>
                  <a:prstClr val="black"/>
                </a:solidFill>
                <a:latin typeface="Calibri"/>
                <a:ea typeface="+mn-ea"/>
                <a:cs typeface="Times New Roman" pitchFamily="18" charset="0"/>
              </a:rPr>
              <a:t>(~1K cycles)</a:t>
            </a:r>
            <a:endParaRPr lang="en-US" sz="320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764369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TCM: Scheduling Algorithm</a:t>
            </a:r>
            <a:endParaRPr lang="en-US" dirty="0"/>
          </a:p>
        </p:txBody>
      </p:sp>
      <p:sp>
        <p:nvSpPr>
          <p:cNvPr id="3" name="Content Placeholder 2"/>
          <p:cNvSpPr>
            <a:spLocks noGrp="1"/>
          </p:cNvSpPr>
          <p:nvPr>
            <p:ph idx="1"/>
          </p:nvPr>
        </p:nvSpPr>
        <p:spPr>
          <a:xfrm>
            <a:off x="457200" y="1371600"/>
            <a:ext cx="8458200" cy="4191000"/>
          </a:xfrm>
        </p:spPr>
        <p:txBody>
          <a:bodyPr>
            <a:noAutofit/>
          </a:bodyPr>
          <a:lstStyle/>
          <a:p>
            <a:pPr marL="344435" indent="-344435">
              <a:buFont typeface="+mj-lt"/>
              <a:buAutoNum type="arabicPeriod"/>
            </a:pPr>
            <a:r>
              <a:rPr lang="en-US" sz="2800" b="1" i="1" u="sng" dirty="0">
                <a:solidFill>
                  <a:srgbClr val="FF0000"/>
                </a:solidFill>
              </a:rPr>
              <a:t>Highest-rank</a:t>
            </a:r>
            <a:r>
              <a:rPr lang="en-US" sz="2800" dirty="0"/>
              <a:t>:</a:t>
            </a:r>
            <a:r>
              <a:rPr lang="en-US" sz="2200" dirty="0"/>
              <a:t> Requests from higher ranked threads prioritized</a:t>
            </a:r>
            <a:endParaRPr lang="en-US" sz="2400" dirty="0"/>
          </a:p>
          <a:p>
            <a:pPr marL="631728" lvl="2"/>
            <a:r>
              <a:rPr lang="en-US" b="1" dirty="0" smtClean="0">
                <a:solidFill>
                  <a:schemeClr val="tx2"/>
                </a:solidFill>
              </a:rPr>
              <a:t>Non-Intensive</a:t>
            </a:r>
            <a:r>
              <a:rPr lang="en-US" dirty="0" smtClean="0"/>
              <a:t> cluster </a:t>
            </a:r>
            <a:r>
              <a:rPr lang="en-US" b="1" dirty="0" smtClean="0"/>
              <a:t>&gt;</a:t>
            </a:r>
            <a:r>
              <a:rPr lang="en-US" dirty="0" smtClean="0"/>
              <a:t> </a:t>
            </a:r>
            <a:r>
              <a:rPr lang="en-US" b="1" dirty="0" smtClean="0">
                <a:solidFill>
                  <a:schemeClr val="accent2"/>
                </a:solidFill>
              </a:rPr>
              <a:t>Intensive</a:t>
            </a:r>
            <a:r>
              <a:rPr lang="en-US" dirty="0" smtClean="0"/>
              <a:t> cluster</a:t>
            </a:r>
            <a:endParaRPr lang="en-US" sz="2200" b="1" u="sng" dirty="0"/>
          </a:p>
          <a:p>
            <a:pPr marL="631728" lvl="2"/>
            <a:r>
              <a:rPr lang="en-US" b="1" dirty="0" smtClean="0">
                <a:solidFill>
                  <a:schemeClr val="tx2"/>
                </a:solidFill>
              </a:rPr>
              <a:t>Non-Intensive </a:t>
            </a:r>
            <a:r>
              <a:rPr lang="en-US" dirty="0" smtClean="0"/>
              <a:t>cluster: l</a:t>
            </a:r>
            <a:r>
              <a:rPr lang="en-US" sz="2200" dirty="0"/>
              <a:t>ower intensity </a:t>
            </a:r>
            <a:r>
              <a:rPr lang="en-US" sz="2200" dirty="0">
                <a:sym typeface="Wingdings" pitchFamily="2" charset="2"/>
              </a:rPr>
              <a:t> higher rank</a:t>
            </a:r>
            <a:endParaRPr lang="en-US" sz="2200" dirty="0"/>
          </a:p>
          <a:p>
            <a:pPr marL="631728" lvl="2"/>
            <a:r>
              <a:rPr lang="en-US" b="1" dirty="0" smtClean="0">
                <a:solidFill>
                  <a:schemeClr val="accent2"/>
                </a:solidFill>
              </a:rPr>
              <a:t>Intensive</a:t>
            </a:r>
            <a:r>
              <a:rPr lang="en-US" dirty="0" smtClean="0"/>
              <a:t> cluster: r</a:t>
            </a:r>
            <a:r>
              <a:rPr lang="en-US" sz="2200" dirty="0"/>
              <a:t>ank shuffling</a:t>
            </a:r>
          </a:p>
          <a:p>
            <a:pPr marL="346022" indent="-288880">
              <a:buFont typeface="+mj-lt"/>
              <a:buAutoNum type="arabicPeriod"/>
            </a:pPr>
            <a:endParaRPr lang="en-US" sz="2400" b="1" i="1" u="sng" dirty="0">
              <a:solidFill>
                <a:srgbClr val="FF0000"/>
              </a:solidFill>
            </a:endParaRPr>
          </a:p>
          <a:p>
            <a:pPr marL="346022" indent="-288880">
              <a:buFont typeface="+mj-lt"/>
              <a:buAutoNum type="arabicPeriod"/>
            </a:pPr>
            <a:endParaRPr lang="en-US" sz="2400" b="1" i="1" u="sng" dirty="0">
              <a:solidFill>
                <a:srgbClr val="FF0000"/>
              </a:solidFill>
            </a:endParaRPr>
          </a:p>
          <a:p>
            <a:pPr marL="346022" indent="-288880">
              <a:buFont typeface="+mj-lt"/>
              <a:buAutoNum type="arabicPeriod"/>
            </a:pPr>
            <a:r>
              <a:rPr lang="en-US" sz="2800" b="1" i="1" u="sng" dirty="0">
                <a:solidFill>
                  <a:srgbClr val="FF0000"/>
                </a:solidFill>
              </a:rPr>
              <a:t>Row-hit</a:t>
            </a:r>
            <a:r>
              <a:rPr lang="en-US" sz="2800" dirty="0"/>
              <a:t>:</a:t>
            </a:r>
            <a:r>
              <a:rPr lang="en-US" sz="2200" dirty="0"/>
              <a:t> Row-buffer hit requests are prioritized</a:t>
            </a:r>
            <a:endParaRPr lang="en-US" sz="2000" b="1" u="sng" dirty="0"/>
          </a:p>
          <a:p>
            <a:pPr marL="346022" indent="-288880">
              <a:buFont typeface="+mj-lt"/>
              <a:buAutoNum type="arabicPeriod"/>
            </a:pPr>
            <a:endParaRPr lang="en-US" sz="2200" dirty="0"/>
          </a:p>
          <a:p>
            <a:pPr marL="346022" indent="-288880">
              <a:buFont typeface="+mj-lt"/>
              <a:buAutoNum type="arabicPeriod"/>
            </a:pPr>
            <a:r>
              <a:rPr lang="en-US" sz="2800" b="1" i="1" u="sng" dirty="0">
                <a:solidFill>
                  <a:srgbClr val="FF0000"/>
                </a:solidFill>
              </a:rPr>
              <a:t>Oldest</a:t>
            </a:r>
            <a:r>
              <a:rPr lang="en-US" sz="2800" dirty="0"/>
              <a:t>:</a:t>
            </a:r>
            <a:r>
              <a:rPr lang="en-US" sz="2200" dirty="0"/>
              <a:t> Older requests are prioritized</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
        <p:nvSpPr>
          <p:cNvPr id="5" name="Rectangle 4"/>
          <p:cNvSpPr/>
          <p:nvPr/>
        </p:nvSpPr>
        <p:spPr>
          <a:xfrm>
            <a:off x="457200" y="1371600"/>
            <a:ext cx="8229600" cy="1981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6" name="Rectangle 5"/>
          <p:cNvSpPr/>
          <p:nvPr/>
        </p:nvSpPr>
        <p:spPr>
          <a:xfrm>
            <a:off x="457200" y="41148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7" name="Rectangle 6"/>
          <p:cNvSpPr/>
          <p:nvPr/>
        </p:nvSpPr>
        <p:spPr>
          <a:xfrm>
            <a:off x="457200" y="50292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8" name="Rectangle 7"/>
          <p:cNvSpPr/>
          <p:nvPr/>
        </p:nvSpPr>
        <p:spPr>
          <a:xfrm>
            <a:off x="838201" y="1908517"/>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9" name="Rectangle 8"/>
          <p:cNvSpPr/>
          <p:nvPr/>
        </p:nvSpPr>
        <p:spPr>
          <a:xfrm>
            <a:off x="838201" y="2339340"/>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10" name="Rectangle 9"/>
          <p:cNvSpPr/>
          <p:nvPr/>
        </p:nvSpPr>
        <p:spPr>
          <a:xfrm>
            <a:off x="838201" y="2781301"/>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1756104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0479963"/>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prstClr val="black"/>
                </a:solidFill>
                <a:latin typeface="Calibri"/>
                <a:ea typeface="+mn-ea"/>
                <a:cs typeface="+mn-cs"/>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800" i="1" dirty="0">
                <a:solidFill>
                  <a:srgbClr val="FF0000"/>
                </a:solidFill>
                <a:latin typeface="Calibri"/>
                <a:ea typeface="+mn-ea"/>
                <a:cs typeface="+mn-cs"/>
              </a:rPr>
              <a:t>TCM, a heterogeneous scheduling policy,</a:t>
            </a:r>
          </a:p>
          <a:p>
            <a:pPr algn="ctr" defTabSz="914259" fontAlgn="auto">
              <a:spcBef>
                <a:spcPts val="0"/>
              </a:spcBef>
              <a:spcAft>
                <a:spcPts val="0"/>
              </a:spcAft>
            </a:pPr>
            <a:r>
              <a:rPr lang="en-US" sz="2800" i="1" dirty="0">
                <a:solidFill>
                  <a:srgbClr val="FF0000"/>
                </a:solidFill>
                <a:latin typeface="Calibri"/>
                <a:ea typeface="+mn-ea"/>
                <a:cs typeface="+mn-cs"/>
              </a:rPr>
              <a:t>provides best fairness and system throughput</a:t>
            </a:r>
          </a:p>
        </p:txBody>
      </p:sp>
    </p:spTree>
    <p:extLst>
      <p:ext uri="{BB962C8B-B14F-4D97-AF65-F5344CB8AC3E}">
        <p14:creationId xmlns:p14="http://schemas.microsoft.com/office/powerpoint/2010/main" val="1880580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1848717483"/>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fontAlgn="auto">
              <a:spcBef>
                <a:spcPct val="20000"/>
              </a:spcBef>
              <a:spcAft>
                <a:spcPts val="0"/>
              </a:spcAft>
              <a:defRPr/>
            </a:pPr>
            <a:r>
              <a:rPr lang="en-US" sz="2800" b="1" dirty="0">
                <a:solidFill>
                  <a:prstClr val="black"/>
                </a:solidFill>
                <a:latin typeface="Calibri"/>
                <a:ea typeface="+mn-ea"/>
                <a:cs typeface="+mn-cs"/>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fontAlgn="auto">
              <a:spcBef>
                <a:spcPts val="0"/>
              </a:spcBef>
              <a:spcAft>
                <a:spcPts val="0"/>
              </a:spcAft>
            </a:pPr>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fontAlgn="auto">
              <a:spcBef>
                <a:spcPts val="0"/>
              </a:spcBef>
              <a:spcAft>
                <a:spcPts val="0"/>
              </a:spcAft>
            </a:pPr>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3200" i="1" dirty="0">
                <a:solidFill>
                  <a:srgbClr val="FF0000"/>
                </a:solidFill>
                <a:latin typeface="Calibri"/>
                <a:ea typeface="+mn-ea"/>
                <a:cs typeface="+mn-cs"/>
                <a:sym typeface="Wingdings" pitchFamily="2" charset="2"/>
              </a:rPr>
              <a:t>TCM </a:t>
            </a:r>
            <a:r>
              <a:rPr lang="en-US" sz="3200" i="1">
                <a:solidFill>
                  <a:srgbClr val="FF0000"/>
                </a:solidFill>
                <a:latin typeface="Calibri"/>
                <a:ea typeface="+mn-ea"/>
                <a:cs typeface="+mn-cs"/>
                <a:sym typeface="Wingdings" pitchFamily="2" charset="2"/>
              </a:rPr>
              <a:t>allows robust fairness-throughput tradeoff </a:t>
            </a:r>
            <a:endParaRPr lang="en-US" sz="3200" i="1" dirty="0">
              <a:solidFill>
                <a:srgbClr val="FF0000"/>
              </a:solidFill>
              <a:latin typeface="Calibri"/>
              <a:ea typeface="+mn-ea"/>
              <a:cs typeface="+mn-cs"/>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00B050"/>
                </a:solidFill>
                <a:latin typeface="Calibri"/>
                <a:ea typeface="+mn-ea"/>
                <a:cs typeface="+mn-cs"/>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1F497D"/>
                </a:solidFill>
                <a:latin typeface="Calibri"/>
                <a:ea typeface="+mn-ea"/>
                <a:cs typeface="+mn-cs"/>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FF0000"/>
                </a:solidFill>
                <a:latin typeface="Calibri"/>
                <a:ea typeface="+mn-ea"/>
                <a:cs typeface="+mn-cs"/>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F79646">
                    <a:lumMod val="75000"/>
                  </a:srgbClr>
                </a:solidFill>
                <a:latin typeface="Calibri"/>
                <a:ea typeface="+mn-ea"/>
                <a:cs typeface="+mn-cs"/>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a:solidFill>
                  <a:prstClr val="black"/>
                </a:solidFill>
                <a:latin typeface="Calibri"/>
                <a:ea typeface="+mn-ea"/>
                <a:cs typeface="+mn-cs"/>
              </a:rPr>
              <a:t>FRFCFS</a:t>
            </a:r>
            <a:endParaRPr lang="en-US" sz="2000" b="1" dirty="0">
              <a:solidFill>
                <a:prstClr val="black"/>
              </a:solidFill>
              <a:latin typeface="Calibri"/>
              <a:ea typeface="+mn-ea"/>
              <a:cs typeface="+mn-cs"/>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2785114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Provides both high fairness and high performance</a:t>
            </a:r>
          </a:p>
          <a:p>
            <a:pPr lvl="1"/>
            <a:r>
              <a:rPr lang="en-US" dirty="0" smtClean="0"/>
              <a:t>Caters to the needs for different types of threads (latency vs. bandwidth sensitive)</a:t>
            </a:r>
          </a:p>
          <a:p>
            <a:pPr lvl="1"/>
            <a:r>
              <a:rPr lang="en-US" dirty="0" smtClean="0"/>
              <a:t>(Relatively) simple</a:t>
            </a:r>
          </a:p>
          <a:p>
            <a:pPr lvl="1"/>
            <a:endParaRPr lang="en-US" dirty="0"/>
          </a:p>
          <a:p>
            <a:r>
              <a:rPr lang="en-US" dirty="0" smtClean="0"/>
              <a:t>Downsides:</a:t>
            </a:r>
          </a:p>
          <a:p>
            <a:pPr lvl="1"/>
            <a:r>
              <a:rPr lang="en-US" dirty="0" smtClean="0"/>
              <a:t>Scalability to large buffer sizes?</a:t>
            </a:r>
          </a:p>
          <a:p>
            <a:pPr lvl="1"/>
            <a:r>
              <a:rPr lang="en-US" dirty="0" smtClean="0"/>
              <a:t>Robustness of clustering and shuffling algorithms?</a:t>
            </a:r>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17</a:t>
            </a:fld>
            <a:endParaRPr lang="en-US"/>
          </a:p>
        </p:txBody>
      </p:sp>
    </p:spTree>
    <p:extLst>
      <p:ext uri="{BB962C8B-B14F-4D97-AF65-F5344CB8AC3E}">
        <p14:creationId xmlns:p14="http://schemas.microsoft.com/office/powerpoint/2010/main" val="22448891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4"/>
          <p:cNvSpPr>
            <a:spLocks noGrp="1" noChangeArrowheads="1"/>
          </p:cNvSpPr>
          <p:nvPr>
            <p:ph type="ctrTitle"/>
          </p:nvPr>
        </p:nvSpPr>
        <p:spPr>
          <a:xfrm>
            <a:off x="366713" y="1752600"/>
            <a:ext cx="8428037" cy="822325"/>
          </a:xfrm>
        </p:spPr>
        <p:txBody>
          <a:bodyPr/>
          <a:lstStyle/>
          <a:p>
            <a:pPr algn="ctr" eaLnBrk="1" hangingPunct="1"/>
            <a:r>
              <a:rPr lang="en-US" sz="4000" dirty="0" smtClean="0">
                <a:latin typeface="Garamond" charset="0"/>
              </a:rPr>
              <a:t>Other Ways of Handling Interference</a:t>
            </a:r>
            <a:endParaRPr lang="en-US" sz="4000" dirty="0">
              <a:latin typeface="Garamond" charset="0"/>
            </a:endParaRPr>
          </a:p>
        </p:txBody>
      </p:sp>
      <p:sp>
        <p:nvSpPr>
          <p:cNvPr id="17305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770643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19</a:t>
            </a:fld>
            <a:endParaRPr lang="en-US"/>
          </a:p>
        </p:txBody>
      </p:sp>
    </p:spTree>
    <p:extLst>
      <p:ext uri="{BB962C8B-B14F-4D97-AF65-F5344CB8AC3E}">
        <p14:creationId xmlns:p14="http://schemas.microsoft.com/office/powerpoint/2010/main" val="606096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Seminar on DRAM (April 3)</a:t>
            </a:r>
            <a:endParaRPr lang="en-US" dirty="0"/>
          </a:p>
        </p:txBody>
      </p:sp>
      <p:sp>
        <p:nvSpPr>
          <p:cNvPr id="3" name="Content Placeholder 2"/>
          <p:cNvSpPr>
            <a:spLocks noGrp="1"/>
          </p:cNvSpPr>
          <p:nvPr>
            <p:ph idx="1"/>
          </p:nvPr>
        </p:nvSpPr>
        <p:spPr/>
        <p:txBody>
          <a:bodyPr/>
          <a:lstStyle/>
          <a:p>
            <a:r>
              <a:rPr lang="en-US" dirty="0" smtClean="0"/>
              <a:t>April 3, Thursday, 4pm, this room (CIC Panther Hollow)</a:t>
            </a:r>
          </a:p>
          <a:p>
            <a:r>
              <a:rPr lang="en-US" dirty="0" smtClean="0"/>
              <a:t>Prof. Rajeev </a:t>
            </a:r>
            <a:r>
              <a:rPr lang="en-US" dirty="0" err="1" smtClean="0"/>
              <a:t>Balasubramonian</a:t>
            </a:r>
            <a:r>
              <a:rPr lang="en-US" dirty="0" smtClean="0"/>
              <a:t>, Univ. of Utah</a:t>
            </a:r>
          </a:p>
          <a:p>
            <a:r>
              <a:rPr lang="en-US" dirty="0" smtClean="0">
                <a:solidFill>
                  <a:srgbClr val="0000FF"/>
                </a:solidFill>
              </a:rPr>
              <a:t>Memory Architectures for Emerging Technologies and Workloads </a:t>
            </a:r>
          </a:p>
          <a:p>
            <a:pPr lvl="1"/>
            <a:r>
              <a:rPr lang="en-US" sz="2000" dirty="0" smtClean="0"/>
              <a:t>The memory system will be a growing bottleneck for many workloads running on high-end servers.  Performance improvements from technology scaling are also expected to decline in the coming decade. Therefore, new capabilities will be required in memory devices and memory controllers to achieve the next big leaps in performance and energy efficiency.  Some of these capabilities will be inspired by emerging workloads (e.g., in-memory big-data, approximate computing, co-scheduled VMs), some will be inspired by new memory technologies (e.g., 3D stacking).  The talk will discuss multiple early-stage projects in the Utah Arch lab that focus on DRAM parameter variation, near-data processing, and memory security.</a:t>
            </a:r>
            <a:endParaRPr lang="en-US" sz="2000"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2</a:t>
            </a:fld>
            <a:endParaRPr lang="en-US"/>
          </a:p>
        </p:txBody>
      </p:sp>
    </p:spTree>
    <p:extLst>
      <p:ext uri="{BB962C8B-B14F-4D97-AF65-F5344CB8AC3E}">
        <p14:creationId xmlns:p14="http://schemas.microsoft.com/office/powerpoint/2010/main" val="1164347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836613"/>
            <a:ext cx="8915400" cy="5195887"/>
          </a:xfrm>
        </p:spPr>
        <p:txBody>
          <a:bodyPr/>
          <a:lstStyle/>
          <a:p>
            <a:pPr>
              <a:defRPr/>
            </a:pPr>
            <a:r>
              <a:rPr lang="en-US" dirty="0" smtClean="0">
                <a:solidFill>
                  <a:srgbClr val="0000FF"/>
                </a:solidFill>
              </a:rPr>
              <a:t>Memory Channel Partitioning</a:t>
            </a:r>
          </a:p>
          <a:p>
            <a:pPr lvl="1">
              <a:defRPr/>
            </a:pPr>
            <a:r>
              <a:rPr lang="en-US" dirty="0" smtClean="0"/>
              <a:t>Idea: Map badly-interfering applications’ pages to different channels </a:t>
            </a:r>
            <a:r>
              <a:rPr lang="en-US" sz="1800" dirty="0" smtClean="0">
                <a:solidFill>
                  <a:srgbClr val="008000"/>
                </a:solidFill>
              </a:rPr>
              <a:t>[</a:t>
            </a:r>
            <a:r>
              <a:rPr lang="en-US" sz="1800" dirty="0" err="1" smtClean="0">
                <a:solidFill>
                  <a:srgbClr val="008000"/>
                </a:solidFill>
              </a:rPr>
              <a:t>Muralidhara</a:t>
            </a:r>
            <a:r>
              <a:rPr lang="en-US" sz="1800" dirty="0" smtClean="0">
                <a:solidFill>
                  <a:srgbClr val="008000"/>
                </a:solidFill>
              </a:rPr>
              <a:t>+, MICRO’11]</a:t>
            </a:r>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marL="0" indent="0">
              <a:buFont typeface="Wingdings" charset="0"/>
              <a:buNone/>
              <a:defRPr/>
            </a:pPr>
            <a:endParaRPr lang="en-US" sz="2000" dirty="0" smtClean="0"/>
          </a:p>
          <a:p>
            <a:pPr>
              <a:defRPr/>
            </a:pPr>
            <a:r>
              <a:rPr lang="en-US" sz="2000" dirty="0" smtClean="0"/>
              <a:t>Separate data of low/high intensity and low/high row-locality applications</a:t>
            </a:r>
          </a:p>
          <a:p>
            <a:pPr>
              <a:defRPr/>
            </a:pPr>
            <a:r>
              <a:rPr lang="en-US" sz="2000" dirty="0" smtClean="0"/>
              <a:t>Especially effective in reducing interference of threads with “medium” and “heavy” memory intensity </a:t>
            </a:r>
            <a:endParaRPr lang="en-US" sz="2000" dirty="0"/>
          </a:p>
        </p:txBody>
      </p:sp>
      <p:sp>
        <p:nvSpPr>
          <p:cNvPr id="168962" name="Title 1"/>
          <p:cNvSpPr>
            <a:spLocks noGrp="1"/>
          </p:cNvSpPr>
          <p:nvPr>
            <p:ph type="title"/>
          </p:nvPr>
        </p:nvSpPr>
        <p:spPr/>
        <p:txBody>
          <a:bodyPr/>
          <a:lstStyle/>
          <a:p>
            <a:r>
              <a:rPr lang="en-US" dirty="0" smtClean="0">
                <a:latin typeface="Garamond" charset="0"/>
              </a:rPr>
              <a:t>Memory Channel Partitioning</a:t>
            </a:r>
            <a:endParaRPr lang="en-US" dirty="0">
              <a:latin typeface="Garamond" charset="0"/>
            </a:endParaRPr>
          </a:p>
        </p:txBody>
      </p:sp>
      <p:sp>
        <p:nvSpPr>
          <p:cNvPr id="168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787C4-E4EF-4940-9852-E3CB225DD21A}" type="slidenum">
              <a:rPr lang="en-US" sz="1600">
                <a:solidFill>
                  <a:srgbClr val="000000"/>
                </a:solidFill>
                <a:latin typeface="Garamond" charset="0"/>
                <a:cs typeface="Arial" charset="0"/>
              </a:rPr>
              <a:pPr eaLnBrk="1" hangingPunct="1"/>
              <a:t>20</a:t>
            </a:fld>
            <a:endParaRPr lang="en-US" sz="1600">
              <a:solidFill>
                <a:srgbClr val="000000"/>
              </a:solidFill>
              <a:latin typeface="Garamond" charset="0"/>
              <a:cs typeface="Arial" charset="0"/>
            </a:endParaRPr>
          </a:p>
        </p:txBody>
      </p:sp>
      <p:grpSp>
        <p:nvGrpSpPr>
          <p:cNvPr id="12" name="Group 11"/>
          <p:cNvGrpSpPr>
            <a:grpSpLocks/>
          </p:cNvGrpSpPr>
          <p:nvPr/>
        </p:nvGrpSpPr>
        <p:grpSpPr bwMode="auto">
          <a:xfrm>
            <a:off x="160338" y="1989138"/>
            <a:ext cx="4125912" cy="3105150"/>
            <a:chOff x="160512" y="1988840"/>
            <a:chExt cx="4125504" cy="3105636"/>
          </a:xfrm>
        </p:grpSpPr>
        <p:sp>
          <p:nvSpPr>
            <p:cNvPr id="8" name="Rectangle 7"/>
            <p:cNvSpPr/>
            <p:nvPr/>
          </p:nvSpPr>
          <p:spPr>
            <a:xfrm>
              <a:off x="160512" y="2696976"/>
              <a:ext cx="1014312" cy="5318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Tahoma"/>
                </a:rPr>
                <a:t>Core 0</a:t>
              </a:r>
            </a:p>
            <a:p>
              <a:pPr algn="ctr">
                <a:defRPr/>
              </a:pPr>
              <a:r>
                <a:rPr lang="en-US" dirty="0">
                  <a:solidFill>
                    <a:srgbClr val="FFFFFF"/>
                  </a:solidFill>
                  <a:latin typeface="Tahoma"/>
                </a:rPr>
                <a:t>App A</a:t>
              </a:r>
            </a:p>
          </p:txBody>
        </p:sp>
        <p:sp>
          <p:nvSpPr>
            <p:cNvPr id="9" name="Rectangle 8"/>
            <p:cNvSpPr/>
            <p:nvPr/>
          </p:nvSpPr>
          <p:spPr>
            <a:xfrm>
              <a:off x="160512" y="3827453"/>
              <a:ext cx="1014312" cy="5318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Tahoma"/>
                </a:rPr>
                <a:t>Core 1</a:t>
              </a:r>
            </a:p>
            <a:p>
              <a:pPr algn="ctr">
                <a:defRPr/>
              </a:pPr>
              <a:r>
                <a:rPr lang="en-US" dirty="0">
                  <a:solidFill>
                    <a:srgbClr val="FFFFFF"/>
                  </a:solidFill>
                  <a:latin typeface="Tahoma"/>
                </a:rPr>
                <a:t>App B</a:t>
              </a:r>
            </a:p>
          </p:txBody>
        </p:sp>
        <p:sp>
          <p:nvSpPr>
            <p:cNvPr id="10" name="Rectangle 9"/>
            <p:cNvSpPr/>
            <p:nvPr/>
          </p:nvSpPr>
          <p:spPr>
            <a:xfrm>
              <a:off x="3001856" y="2430234"/>
              <a:ext cx="1284160" cy="9971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69002" name="TextBox 10"/>
            <p:cNvSpPr txBox="1">
              <a:spLocks noChangeArrowheads="1"/>
            </p:cNvSpPr>
            <p:nvPr/>
          </p:nvSpPr>
          <p:spPr bwMode="auto">
            <a:xfrm>
              <a:off x="3067587" y="2093084"/>
              <a:ext cx="1216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Channel 0</a:t>
              </a:r>
            </a:p>
          </p:txBody>
        </p:sp>
        <p:sp>
          <p:nvSpPr>
            <p:cNvPr id="14" name="Rectangle 13"/>
            <p:cNvSpPr/>
            <p:nvPr/>
          </p:nvSpPr>
          <p:spPr>
            <a:xfrm>
              <a:off x="3070111" y="2962129"/>
              <a:ext cx="1147650" cy="4001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1</a:t>
              </a:r>
            </a:p>
          </p:txBody>
        </p:sp>
        <p:sp>
          <p:nvSpPr>
            <p:cNvPr id="15" name="Rectangle 14"/>
            <p:cNvSpPr/>
            <p:nvPr/>
          </p:nvSpPr>
          <p:spPr>
            <a:xfrm>
              <a:off x="3001856" y="3627396"/>
              <a:ext cx="1284160" cy="86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69005" name="TextBox 15"/>
            <p:cNvSpPr txBox="1">
              <a:spLocks noChangeArrowheads="1"/>
            </p:cNvSpPr>
            <p:nvPr/>
          </p:nvSpPr>
          <p:spPr bwMode="auto">
            <a:xfrm>
              <a:off x="3067587" y="4416458"/>
              <a:ext cx="1216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Channel 1</a:t>
              </a:r>
            </a:p>
          </p:txBody>
        </p:sp>
        <p:sp>
          <p:nvSpPr>
            <p:cNvPr id="17" name="Rectangle 16"/>
            <p:cNvSpPr/>
            <p:nvPr/>
          </p:nvSpPr>
          <p:spPr>
            <a:xfrm>
              <a:off x="3070111" y="3694082"/>
              <a:ext cx="1147650" cy="33183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0</a:t>
              </a:r>
            </a:p>
          </p:txBody>
        </p:sp>
        <p:sp>
          <p:nvSpPr>
            <p:cNvPr id="18" name="Rectangle 17"/>
            <p:cNvSpPr/>
            <p:nvPr/>
          </p:nvSpPr>
          <p:spPr>
            <a:xfrm>
              <a:off x="3070111" y="4092606"/>
              <a:ext cx="1147650" cy="33184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1</a:t>
              </a:r>
            </a:p>
          </p:txBody>
        </p:sp>
        <p:cxnSp>
          <p:nvCxnSpPr>
            <p:cNvPr id="20" name="Straight Connector 19"/>
            <p:cNvCxnSpPr/>
            <p:nvPr/>
          </p:nvCxnSpPr>
          <p:spPr>
            <a:xfrm>
              <a:off x="2663751"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5648"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9131"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1027"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923" y="2365136"/>
              <a:ext cx="0" cy="232605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70111" y="2496920"/>
              <a:ext cx="1147650" cy="4001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0</a:t>
              </a:r>
            </a:p>
          </p:txBody>
        </p:sp>
        <p:sp>
          <p:nvSpPr>
            <p:cNvPr id="28" name="Rectangle 27"/>
            <p:cNvSpPr/>
            <p:nvPr/>
          </p:nvSpPr>
          <p:spPr>
            <a:xfrm>
              <a:off x="2724070"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9" name="Rectangle 28"/>
            <p:cNvSpPr/>
            <p:nvPr/>
          </p:nvSpPr>
          <p:spPr>
            <a:xfrm>
              <a:off x="2376443"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0" name="Rectangle 29"/>
            <p:cNvSpPr/>
            <p:nvPr/>
          </p:nvSpPr>
          <p:spPr>
            <a:xfrm>
              <a:off x="1366893"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1" name="Rectangle 30"/>
            <p:cNvSpPr/>
            <p:nvPr/>
          </p:nvSpPr>
          <p:spPr>
            <a:xfrm>
              <a:off x="2701848" y="4205337"/>
              <a:ext cx="233340" cy="1984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2" name="Rectangle 31"/>
            <p:cNvSpPr/>
            <p:nvPr/>
          </p:nvSpPr>
          <p:spPr>
            <a:xfrm>
              <a:off x="2381204" y="4205337"/>
              <a:ext cx="231752" cy="1984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3" name="Rectangle 32"/>
            <p:cNvSpPr/>
            <p:nvPr/>
          </p:nvSpPr>
          <p:spPr>
            <a:xfrm>
              <a:off x="2052625" y="4205337"/>
              <a:ext cx="231752" cy="1984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4" name="Rectangle 33"/>
            <p:cNvSpPr/>
            <p:nvPr/>
          </p:nvSpPr>
          <p:spPr>
            <a:xfrm>
              <a:off x="2035164"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5" name="Rectangle 34"/>
            <p:cNvSpPr/>
            <p:nvPr/>
          </p:nvSpPr>
          <p:spPr>
            <a:xfrm>
              <a:off x="2728833" y="3120904"/>
              <a:ext cx="231752" cy="19846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44" name="Rectangle 43"/>
            <p:cNvSpPr/>
            <p:nvPr/>
          </p:nvSpPr>
          <p:spPr>
            <a:xfrm>
              <a:off x="1704996" y="2696976"/>
              <a:ext cx="231752" cy="2000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69023" name="TextBox 120"/>
            <p:cNvSpPr txBox="1">
              <a:spLocks noChangeArrowheads="1"/>
            </p:cNvSpPr>
            <p:nvPr/>
          </p:nvSpPr>
          <p:spPr bwMode="auto">
            <a:xfrm>
              <a:off x="611560" y="4725144"/>
              <a:ext cx="3456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latin typeface="Tahoma" charset="0"/>
                </a:rPr>
                <a:t>Conventional Page Mapping</a:t>
              </a:r>
            </a:p>
          </p:txBody>
        </p:sp>
        <p:grpSp>
          <p:nvGrpSpPr>
            <p:cNvPr id="169024" name="Group 131"/>
            <p:cNvGrpSpPr>
              <a:grpSpLocks/>
            </p:cNvGrpSpPr>
            <p:nvPr/>
          </p:nvGrpSpPr>
          <p:grpSpPr bwMode="auto">
            <a:xfrm>
              <a:off x="1187624" y="1988840"/>
              <a:ext cx="1872208" cy="642490"/>
              <a:chOff x="1187624" y="1731288"/>
              <a:chExt cx="1872208" cy="642490"/>
            </a:xfrm>
          </p:grpSpPr>
          <p:cxnSp>
            <p:nvCxnSpPr>
              <p:cNvPr id="125" name="Straight Arrow Connector 124"/>
              <p:cNvCxnSpPr/>
              <p:nvPr/>
            </p:nvCxnSpPr>
            <p:spPr>
              <a:xfrm flipH="1">
                <a:off x="1187522" y="1988503"/>
                <a:ext cx="18016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9026" name="TextBox 125"/>
              <p:cNvSpPr txBox="1">
                <a:spLocks noChangeArrowheads="1"/>
              </p:cNvSpPr>
              <p:nvPr/>
            </p:nvSpPr>
            <p:spPr bwMode="auto">
              <a:xfrm>
                <a:off x="1691680" y="1731288"/>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latin typeface="Tahoma" charset="0"/>
                  </a:rPr>
                  <a:t>Time Units</a:t>
                </a:r>
              </a:p>
            </p:txBody>
          </p:sp>
          <p:sp>
            <p:nvSpPr>
              <p:cNvPr id="169027" name="TextBox 126"/>
              <p:cNvSpPr txBox="1">
                <a:spLocks noChangeArrowheads="1"/>
              </p:cNvSpPr>
              <p:nvPr/>
            </p:nvSpPr>
            <p:spPr bwMode="auto">
              <a:xfrm>
                <a:off x="2673288" y="201534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1</a:t>
                </a:r>
              </a:p>
            </p:txBody>
          </p:sp>
          <p:sp>
            <p:nvSpPr>
              <p:cNvPr id="169028" name="TextBox 127"/>
              <p:cNvSpPr txBox="1">
                <a:spLocks noChangeArrowheads="1"/>
              </p:cNvSpPr>
              <p:nvPr/>
            </p:nvSpPr>
            <p:spPr bwMode="auto">
              <a:xfrm>
                <a:off x="2339752" y="2023578"/>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2</a:t>
                </a:r>
              </a:p>
            </p:txBody>
          </p:sp>
          <p:sp>
            <p:nvSpPr>
              <p:cNvPr id="169029" name="TextBox 128"/>
              <p:cNvSpPr txBox="1">
                <a:spLocks noChangeArrowheads="1"/>
              </p:cNvSpPr>
              <p:nvPr/>
            </p:nvSpPr>
            <p:spPr bwMode="auto">
              <a:xfrm>
                <a:off x="1992964" y="201534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3</a:t>
                </a:r>
              </a:p>
            </p:txBody>
          </p:sp>
          <p:sp>
            <p:nvSpPr>
              <p:cNvPr id="169030" name="TextBox 129"/>
              <p:cNvSpPr txBox="1">
                <a:spLocks noChangeArrowheads="1"/>
              </p:cNvSpPr>
              <p:nvPr/>
            </p:nvSpPr>
            <p:spPr bwMode="auto">
              <a:xfrm>
                <a:off x="1651924" y="2021092"/>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4</a:t>
                </a:r>
              </a:p>
            </p:txBody>
          </p:sp>
          <p:sp>
            <p:nvSpPr>
              <p:cNvPr id="169031" name="TextBox 130"/>
              <p:cNvSpPr txBox="1">
                <a:spLocks noChangeArrowheads="1"/>
              </p:cNvSpPr>
              <p:nvPr/>
            </p:nvSpPr>
            <p:spPr bwMode="auto">
              <a:xfrm>
                <a:off x="1331640" y="203522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5</a:t>
                </a:r>
              </a:p>
            </p:txBody>
          </p:sp>
        </p:grpSp>
      </p:grpSp>
      <p:grpSp>
        <p:nvGrpSpPr>
          <p:cNvPr id="13" name="Group 12"/>
          <p:cNvGrpSpPr>
            <a:grpSpLocks/>
          </p:cNvGrpSpPr>
          <p:nvPr/>
        </p:nvGrpSpPr>
        <p:grpSpPr bwMode="auto">
          <a:xfrm>
            <a:off x="4803775" y="1939925"/>
            <a:ext cx="4160838" cy="3154363"/>
            <a:chOff x="4804312" y="1939922"/>
            <a:chExt cx="4160176" cy="3154554"/>
          </a:xfrm>
        </p:grpSpPr>
        <p:sp>
          <p:nvSpPr>
            <p:cNvPr id="168966" name="TextBox 121"/>
            <p:cNvSpPr txBox="1">
              <a:spLocks noChangeArrowheads="1"/>
            </p:cNvSpPr>
            <p:nvPr/>
          </p:nvSpPr>
          <p:spPr bwMode="auto">
            <a:xfrm>
              <a:off x="4932040" y="4725144"/>
              <a:ext cx="3024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Tahoma" charset="0"/>
                </a:rPr>
                <a:t>Channel Partitioning</a:t>
              </a:r>
            </a:p>
          </p:txBody>
        </p:sp>
        <p:sp>
          <p:nvSpPr>
            <p:cNvPr id="73" name="Rectangle 72"/>
            <p:cNvSpPr/>
            <p:nvPr/>
          </p:nvSpPr>
          <p:spPr>
            <a:xfrm>
              <a:off x="4804312" y="2660691"/>
              <a:ext cx="1014252" cy="5318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Tahoma"/>
                </a:rPr>
                <a:t>Core 0</a:t>
              </a:r>
            </a:p>
            <a:p>
              <a:pPr algn="ctr">
                <a:defRPr/>
              </a:pPr>
              <a:r>
                <a:rPr lang="en-US" dirty="0">
                  <a:solidFill>
                    <a:srgbClr val="FFFFFF"/>
                  </a:solidFill>
                  <a:latin typeface="Tahoma"/>
                </a:rPr>
                <a:t>App A</a:t>
              </a:r>
            </a:p>
          </p:txBody>
        </p:sp>
        <p:sp>
          <p:nvSpPr>
            <p:cNvPr id="74" name="Rectangle 73"/>
            <p:cNvSpPr/>
            <p:nvPr/>
          </p:nvSpPr>
          <p:spPr>
            <a:xfrm>
              <a:off x="4804312" y="3791059"/>
              <a:ext cx="1014252" cy="5318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Tahoma"/>
                </a:rPr>
                <a:t>Core 1</a:t>
              </a:r>
            </a:p>
            <a:p>
              <a:pPr algn="ctr">
                <a:defRPr/>
              </a:pPr>
              <a:r>
                <a:rPr lang="en-US" dirty="0">
                  <a:solidFill>
                    <a:srgbClr val="FFFFFF"/>
                  </a:solidFill>
                  <a:latin typeface="Tahoma"/>
                </a:rPr>
                <a:t>App B</a:t>
              </a:r>
            </a:p>
          </p:txBody>
        </p:sp>
        <p:sp>
          <p:nvSpPr>
            <p:cNvPr id="75" name="Rectangle 74"/>
            <p:cNvSpPr/>
            <p:nvPr/>
          </p:nvSpPr>
          <p:spPr>
            <a:xfrm>
              <a:off x="7645485" y="2395563"/>
              <a:ext cx="1284084" cy="9970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68970" name="TextBox 75"/>
            <p:cNvSpPr txBox="1">
              <a:spLocks noChangeArrowheads="1"/>
            </p:cNvSpPr>
            <p:nvPr/>
          </p:nvSpPr>
          <p:spPr bwMode="auto">
            <a:xfrm>
              <a:off x="7711387" y="2057520"/>
              <a:ext cx="1216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Channel 0</a:t>
              </a:r>
            </a:p>
          </p:txBody>
        </p:sp>
        <p:sp>
          <p:nvSpPr>
            <p:cNvPr id="77" name="Rectangle 76"/>
            <p:cNvSpPr/>
            <p:nvPr/>
          </p:nvSpPr>
          <p:spPr>
            <a:xfrm>
              <a:off x="7713737" y="2927407"/>
              <a:ext cx="1149167" cy="39848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1</a:t>
              </a:r>
            </a:p>
          </p:txBody>
        </p:sp>
        <p:sp>
          <p:nvSpPr>
            <p:cNvPr id="78" name="Rectangle 77"/>
            <p:cNvSpPr/>
            <p:nvPr/>
          </p:nvSpPr>
          <p:spPr>
            <a:xfrm>
              <a:off x="7645485" y="3592610"/>
              <a:ext cx="1284084" cy="8636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9" name="Rectangle 78"/>
            <p:cNvSpPr/>
            <p:nvPr/>
          </p:nvSpPr>
          <p:spPr>
            <a:xfrm>
              <a:off x="7713737" y="3657701"/>
              <a:ext cx="1149167" cy="33339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0</a:t>
              </a:r>
            </a:p>
          </p:txBody>
        </p:sp>
        <p:sp>
          <p:nvSpPr>
            <p:cNvPr id="80" name="Rectangle 79"/>
            <p:cNvSpPr/>
            <p:nvPr/>
          </p:nvSpPr>
          <p:spPr>
            <a:xfrm>
              <a:off x="7713737" y="4057775"/>
              <a:ext cx="1149167" cy="3318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1</a:t>
              </a:r>
            </a:p>
          </p:txBody>
        </p:sp>
        <p:cxnSp>
          <p:nvCxnSpPr>
            <p:cNvPr id="81" name="Straight Connector 80"/>
            <p:cNvCxnSpPr/>
            <p:nvPr/>
          </p:nvCxnSpPr>
          <p:spPr>
            <a:xfrm>
              <a:off x="7307402"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69317"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821"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738"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654" y="2328884"/>
              <a:ext cx="0" cy="2325828"/>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737" y="2462242"/>
              <a:ext cx="1149167" cy="39848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0</a:t>
              </a:r>
            </a:p>
          </p:txBody>
        </p:sp>
        <p:sp>
          <p:nvSpPr>
            <p:cNvPr id="87" name="Rectangle 86"/>
            <p:cNvSpPr/>
            <p:nvPr/>
          </p:nvSpPr>
          <p:spPr>
            <a:xfrm>
              <a:off x="7367717"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8" name="Rectangle 87"/>
            <p:cNvSpPr/>
            <p:nvPr/>
          </p:nvSpPr>
          <p:spPr>
            <a:xfrm>
              <a:off x="7020109"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9" name="Rectangle 88"/>
            <p:cNvSpPr/>
            <p:nvPr/>
          </p:nvSpPr>
          <p:spPr>
            <a:xfrm>
              <a:off x="6347116"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3" name="Rectangle 92"/>
            <p:cNvSpPr/>
            <p:nvPr/>
          </p:nvSpPr>
          <p:spPr>
            <a:xfrm>
              <a:off x="6678852"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5" name="Rectangle 94"/>
            <p:cNvSpPr/>
            <p:nvPr/>
          </p:nvSpPr>
          <p:spPr>
            <a:xfrm>
              <a:off x="7355019" y="3762482"/>
              <a:ext cx="231738" cy="2000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grpSp>
          <p:nvGrpSpPr>
            <p:cNvPr id="168986" name="Group 131"/>
            <p:cNvGrpSpPr>
              <a:grpSpLocks/>
            </p:cNvGrpSpPr>
            <p:nvPr/>
          </p:nvGrpSpPr>
          <p:grpSpPr bwMode="auto">
            <a:xfrm>
              <a:off x="5831424" y="1939922"/>
              <a:ext cx="1894645" cy="655844"/>
              <a:chOff x="1187624" y="1717934"/>
              <a:chExt cx="1894645" cy="655844"/>
            </a:xfrm>
          </p:grpSpPr>
          <p:cxnSp>
            <p:nvCxnSpPr>
              <p:cNvPr id="123" name="Straight Arrow Connector 122"/>
              <p:cNvCxnSpPr/>
              <p:nvPr/>
            </p:nvCxnSpPr>
            <p:spPr>
              <a:xfrm flipH="1">
                <a:off x="1187462" y="1989414"/>
                <a:ext cx="17999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8993" name="TextBox 123"/>
              <p:cNvSpPr txBox="1">
                <a:spLocks noChangeArrowheads="1"/>
              </p:cNvSpPr>
              <p:nvPr/>
            </p:nvSpPr>
            <p:spPr bwMode="auto">
              <a:xfrm>
                <a:off x="1714117" y="1717934"/>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latin typeface="Tahoma" charset="0"/>
                  </a:rPr>
                  <a:t>Time Units</a:t>
                </a:r>
              </a:p>
            </p:txBody>
          </p:sp>
          <p:sp>
            <p:nvSpPr>
              <p:cNvPr id="168994" name="TextBox 131"/>
              <p:cNvSpPr txBox="1">
                <a:spLocks noChangeArrowheads="1"/>
              </p:cNvSpPr>
              <p:nvPr/>
            </p:nvSpPr>
            <p:spPr bwMode="auto">
              <a:xfrm>
                <a:off x="2673288" y="201534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1</a:t>
                </a:r>
              </a:p>
            </p:txBody>
          </p:sp>
          <p:sp>
            <p:nvSpPr>
              <p:cNvPr id="168995" name="TextBox 132"/>
              <p:cNvSpPr txBox="1">
                <a:spLocks noChangeArrowheads="1"/>
              </p:cNvSpPr>
              <p:nvPr/>
            </p:nvSpPr>
            <p:spPr bwMode="auto">
              <a:xfrm>
                <a:off x="2339752" y="2023578"/>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2</a:t>
                </a:r>
              </a:p>
            </p:txBody>
          </p:sp>
          <p:sp>
            <p:nvSpPr>
              <p:cNvPr id="168996" name="TextBox 140"/>
              <p:cNvSpPr txBox="1">
                <a:spLocks noChangeArrowheads="1"/>
              </p:cNvSpPr>
              <p:nvPr/>
            </p:nvSpPr>
            <p:spPr bwMode="auto">
              <a:xfrm>
                <a:off x="1992964" y="201534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3</a:t>
                </a:r>
              </a:p>
            </p:txBody>
          </p:sp>
          <p:sp>
            <p:nvSpPr>
              <p:cNvPr id="168997" name="TextBox 141"/>
              <p:cNvSpPr txBox="1">
                <a:spLocks noChangeArrowheads="1"/>
              </p:cNvSpPr>
              <p:nvPr/>
            </p:nvSpPr>
            <p:spPr bwMode="auto">
              <a:xfrm>
                <a:off x="1651924" y="2021092"/>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4</a:t>
                </a:r>
              </a:p>
            </p:txBody>
          </p:sp>
          <p:sp>
            <p:nvSpPr>
              <p:cNvPr id="168998" name="TextBox 142"/>
              <p:cNvSpPr txBox="1">
                <a:spLocks noChangeArrowheads="1"/>
              </p:cNvSpPr>
              <p:nvPr/>
            </p:nvSpPr>
            <p:spPr bwMode="auto">
              <a:xfrm>
                <a:off x="1331640" y="203522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5</a:t>
                </a:r>
              </a:p>
            </p:txBody>
          </p:sp>
        </p:grpSp>
        <p:sp>
          <p:nvSpPr>
            <p:cNvPr id="145" name="Rectangle 144"/>
            <p:cNvSpPr/>
            <p:nvPr/>
          </p:nvSpPr>
          <p:spPr>
            <a:xfrm>
              <a:off x="7366129" y="3086166"/>
              <a:ext cx="233326"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46" name="Rectangle 145"/>
            <p:cNvSpPr/>
            <p:nvPr/>
          </p:nvSpPr>
          <p:spPr>
            <a:xfrm>
              <a:off x="7020109" y="3086166"/>
              <a:ext cx="231738"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47" name="Rectangle 146"/>
            <p:cNvSpPr/>
            <p:nvPr/>
          </p:nvSpPr>
          <p:spPr>
            <a:xfrm>
              <a:off x="6345530" y="3086166"/>
              <a:ext cx="233325"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48" name="Rectangle 147"/>
            <p:cNvSpPr/>
            <p:nvPr/>
          </p:nvSpPr>
          <p:spPr>
            <a:xfrm>
              <a:off x="6678852" y="3086166"/>
              <a:ext cx="231738"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68991" name="TextBox 150"/>
            <p:cNvSpPr txBox="1">
              <a:spLocks noChangeArrowheads="1"/>
            </p:cNvSpPr>
            <p:nvPr/>
          </p:nvSpPr>
          <p:spPr bwMode="auto">
            <a:xfrm>
              <a:off x="7748107" y="4397340"/>
              <a:ext cx="1216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Channel 1</a:t>
              </a:r>
            </a:p>
          </p:txBody>
        </p:sp>
      </p:grpSp>
      <p:sp>
        <p:nvSpPr>
          <p:cNvPr id="2" name="Rectangle 1"/>
          <p:cNvSpPr/>
          <p:nvPr/>
        </p:nvSpPr>
        <p:spPr>
          <a:xfrm>
            <a:off x="228600" y="6488668"/>
            <a:ext cx="8077200" cy="369332"/>
          </a:xfrm>
          <a:prstGeom prst="rect">
            <a:avLst/>
          </a:prstGeom>
        </p:spPr>
        <p:txBody>
          <a:bodyPr wrap="square">
            <a:spAutoFit/>
          </a:bodyPr>
          <a:lstStyle/>
          <a:p>
            <a:r>
              <a:rPr lang="en-US" dirty="0" err="1" smtClean="0"/>
              <a:t>Muralidhara</a:t>
            </a:r>
            <a:r>
              <a:rPr lang="en-US" dirty="0" smtClean="0"/>
              <a:t> et </a:t>
            </a:r>
            <a:r>
              <a:rPr lang="en-US" dirty="0"/>
              <a:t>al., </a:t>
            </a:r>
            <a:r>
              <a:rPr lang="en-US" dirty="0" smtClean="0"/>
              <a:t>“</a:t>
            </a:r>
            <a:r>
              <a:rPr lang="en-US" dirty="0" smtClean="0">
                <a:solidFill>
                  <a:srgbClr val="0000FF"/>
                </a:solidFill>
              </a:rPr>
              <a:t>Memory Channel Partitioning</a:t>
            </a:r>
            <a:r>
              <a:rPr lang="en-US" dirty="0" smtClean="0"/>
              <a:t>,” MICRO’11.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Memory Channel Partitioning (MCP) Mechanism</a:t>
            </a:r>
            <a:endParaRPr lang="en-US" sz="3400" dirty="0"/>
          </a:p>
        </p:txBody>
      </p:sp>
      <p:sp>
        <p:nvSpPr>
          <p:cNvPr id="3" name="Content Placeholder 2"/>
          <p:cNvSpPr>
            <a:spLocks noGrp="1"/>
          </p:cNvSpPr>
          <p:nvPr>
            <p:ph idx="1"/>
          </p:nvPr>
        </p:nvSpPr>
        <p:spPr>
          <a:xfrm>
            <a:off x="281880" y="2060848"/>
            <a:ext cx="8610600" cy="5339680"/>
          </a:xfrm>
        </p:spPr>
        <p:txBody>
          <a:bodyPr/>
          <a:lstStyle/>
          <a:p>
            <a:pPr marL="514350" indent="-514350">
              <a:buNone/>
            </a:pPr>
            <a:r>
              <a:rPr lang="en-US" sz="3000" dirty="0" smtClean="0">
                <a:solidFill>
                  <a:srgbClr val="FF0000"/>
                </a:solidFill>
              </a:rPr>
              <a:t>1. </a:t>
            </a:r>
            <a:r>
              <a:rPr lang="en-US" sz="3000" dirty="0" smtClean="0">
                <a:solidFill>
                  <a:srgbClr val="0070C0"/>
                </a:solidFill>
              </a:rPr>
              <a:t>Profile</a:t>
            </a:r>
            <a:r>
              <a:rPr lang="en-US" sz="3000" dirty="0" smtClean="0"/>
              <a:t> applications</a:t>
            </a:r>
          </a:p>
          <a:p>
            <a:pPr marL="514350" indent="-514350">
              <a:buNone/>
            </a:pPr>
            <a:r>
              <a:rPr lang="en-US" sz="3000" dirty="0" smtClean="0">
                <a:solidFill>
                  <a:srgbClr val="FF0000"/>
                </a:solidFill>
              </a:rPr>
              <a:t>2. </a:t>
            </a:r>
            <a:r>
              <a:rPr lang="en-US" sz="3000" dirty="0" smtClean="0">
                <a:solidFill>
                  <a:srgbClr val="0070C0"/>
                </a:solidFill>
              </a:rPr>
              <a:t>Classify</a:t>
            </a:r>
            <a:r>
              <a:rPr lang="en-US" sz="3000" dirty="0" smtClean="0"/>
              <a:t> applications into groups</a:t>
            </a:r>
          </a:p>
          <a:p>
            <a:pPr marL="514350" indent="-514350">
              <a:buNone/>
            </a:pPr>
            <a:r>
              <a:rPr lang="en-US" sz="3000" dirty="0" smtClean="0">
                <a:solidFill>
                  <a:srgbClr val="FF0000"/>
                </a:solidFill>
              </a:rPr>
              <a:t>3. </a:t>
            </a:r>
            <a:r>
              <a:rPr lang="en-US" sz="3000" dirty="0" smtClean="0">
                <a:solidFill>
                  <a:srgbClr val="0070C0"/>
                </a:solidFill>
              </a:rPr>
              <a:t>Partition channels</a:t>
            </a:r>
            <a:r>
              <a:rPr lang="en-US" sz="3000" dirty="0" smtClean="0"/>
              <a:t> between application groups</a:t>
            </a:r>
          </a:p>
          <a:p>
            <a:pPr marL="514350" indent="-514350">
              <a:buNone/>
            </a:pPr>
            <a:r>
              <a:rPr lang="en-US" sz="3000" dirty="0" smtClean="0">
                <a:solidFill>
                  <a:srgbClr val="FF0000"/>
                </a:solidFill>
              </a:rPr>
              <a:t>4. </a:t>
            </a:r>
            <a:r>
              <a:rPr lang="en-US" sz="3000" dirty="0" smtClean="0">
                <a:solidFill>
                  <a:srgbClr val="0070C0"/>
                </a:solidFill>
              </a:rPr>
              <a:t>Assign a preferred channel</a:t>
            </a:r>
            <a:r>
              <a:rPr lang="en-US" sz="3000" dirty="0" smtClean="0"/>
              <a:t> to each application</a:t>
            </a:r>
          </a:p>
          <a:p>
            <a:pPr marL="514350" indent="-514350">
              <a:buNone/>
            </a:pPr>
            <a:r>
              <a:rPr lang="en-US" sz="3000" dirty="0" smtClean="0">
                <a:solidFill>
                  <a:srgbClr val="FF0000"/>
                </a:solidFill>
              </a:rPr>
              <a:t>5. </a:t>
            </a:r>
            <a:r>
              <a:rPr lang="en-US" sz="3000" dirty="0" smtClean="0">
                <a:solidFill>
                  <a:srgbClr val="0070C0"/>
                </a:solidFill>
              </a:rPr>
              <a:t>Allocate application pages</a:t>
            </a:r>
            <a:r>
              <a:rPr lang="en-US" sz="3000" dirty="0" smtClean="0"/>
              <a:t> to preferred channel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21</a:t>
            </a:fld>
            <a:endParaRPr lang="en-US" altLang="en-US"/>
          </a:p>
        </p:txBody>
      </p:sp>
      <p:grpSp>
        <p:nvGrpSpPr>
          <p:cNvPr id="5" name="Group 32"/>
          <p:cNvGrpSpPr/>
          <p:nvPr/>
        </p:nvGrpSpPr>
        <p:grpSpPr>
          <a:xfrm>
            <a:off x="281880" y="1340768"/>
            <a:ext cx="8538592" cy="1224136"/>
            <a:chOff x="827584" y="1340768"/>
            <a:chExt cx="7873144" cy="1224136"/>
          </a:xfrm>
        </p:grpSpPr>
        <p:sp>
          <p:nvSpPr>
            <p:cNvPr id="6" name="Flowchart: Process 5"/>
            <p:cNvSpPr/>
            <p:nvPr/>
          </p:nvSpPr>
          <p:spPr>
            <a:xfrm>
              <a:off x="827584" y="2060848"/>
              <a:ext cx="7873144" cy="5040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0"/>
            </p:cNvCxnSpPr>
            <p:nvPr/>
          </p:nvCxnSpPr>
          <p:spPr>
            <a:xfrm flipV="1">
              <a:off x="4764156" y="1628800"/>
              <a:ext cx="88796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1340768"/>
              <a:ext cx="1656184" cy="461665"/>
            </a:xfrm>
            <a:prstGeom prst="rect">
              <a:avLst/>
            </a:prstGeom>
            <a:noFill/>
            <a:ln w="38100">
              <a:noFill/>
            </a:ln>
          </p:spPr>
          <p:txBody>
            <a:bodyPr wrap="square" rtlCol="0">
              <a:spAutoFit/>
            </a:bodyPr>
            <a:lstStyle/>
            <a:p>
              <a:r>
                <a:rPr lang="en-US" sz="2400" b="1" dirty="0" smtClean="0"/>
                <a:t>Hardware</a:t>
              </a:r>
              <a:endParaRPr lang="en-US" sz="2400" b="1" dirty="0"/>
            </a:p>
          </p:txBody>
        </p:sp>
      </p:grpSp>
      <p:grpSp>
        <p:nvGrpSpPr>
          <p:cNvPr id="12" name="Group 11"/>
          <p:cNvGrpSpPr/>
          <p:nvPr/>
        </p:nvGrpSpPr>
        <p:grpSpPr>
          <a:xfrm>
            <a:off x="277646" y="2564904"/>
            <a:ext cx="8542826" cy="3527862"/>
            <a:chOff x="277646" y="2564904"/>
            <a:chExt cx="8542826" cy="3527862"/>
          </a:xfrm>
        </p:grpSpPr>
        <p:sp>
          <p:nvSpPr>
            <p:cNvPr id="9" name="Flowchart: Process 8"/>
            <p:cNvSpPr/>
            <p:nvPr/>
          </p:nvSpPr>
          <p:spPr>
            <a:xfrm>
              <a:off x="277646" y="2564904"/>
              <a:ext cx="8542826" cy="23042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505617" y="4849597"/>
              <a:ext cx="956929" cy="59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8735" y="5261769"/>
              <a:ext cx="1796167" cy="830997"/>
            </a:xfrm>
            <a:prstGeom prst="rect">
              <a:avLst/>
            </a:prstGeom>
            <a:noFill/>
            <a:ln>
              <a:noFill/>
            </a:ln>
          </p:spPr>
          <p:txBody>
            <a:bodyPr wrap="square" rtlCol="0">
              <a:spAutoFit/>
            </a:bodyPr>
            <a:lstStyle/>
            <a:p>
              <a:r>
                <a:rPr lang="en-US" sz="2400" b="1" dirty="0" smtClean="0"/>
                <a:t>System Software</a:t>
              </a:r>
              <a:endParaRPr lang="en-US" sz="2400" b="1" dirty="0"/>
            </a:p>
          </p:txBody>
        </p:sp>
      </p:grpSp>
    </p:spTree>
    <p:custDataLst>
      <p:tags r:id="rId1"/>
    </p:custDataLst>
    <p:extLst>
      <p:ext uri="{BB962C8B-B14F-4D97-AF65-F5344CB8AC3E}">
        <p14:creationId xmlns:p14="http://schemas.microsoft.com/office/powerpoint/2010/main" val="3578626780"/>
      </p:ext>
    </p:extLst>
  </p:cSld>
  <p:clrMapOvr>
    <a:masterClrMapping/>
  </p:clrMapOvr>
  <p:transition xmlns:p14="http://schemas.microsoft.com/office/powerpoint/2010/main" advTm="670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a:buNone/>
            </a:pPr>
            <a:endParaRPr lang="en-US" sz="2500" b="1" dirty="0" smtClean="0"/>
          </a:p>
          <a:p>
            <a:r>
              <a:rPr lang="en-US" sz="2600" dirty="0" smtClean="0">
                <a:solidFill>
                  <a:srgbClr val="0070C0"/>
                </a:solidFill>
              </a:rPr>
              <a:t>Applications with very low memory-intensity rarely access memory</a:t>
            </a:r>
            <a:r>
              <a:rPr lang="en-US" sz="2600" dirty="0" smtClean="0"/>
              <a:t>                                                         </a:t>
            </a:r>
            <a:r>
              <a:rPr lang="en-US" dirty="0" smtClean="0">
                <a:sym typeface="Wingdings" pitchFamily="2" charset="2"/>
              </a:rPr>
              <a:t> </a:t>
            </a:r>
            <a:r>
              <a:rPr lang="en-US" sz="2600" dirty="0" smtClean="0"/>
              <a:t>Dedicating channels to them results in precious memory bandwidth waste</a:t>
            </a:r>
          </a:p>
          <a:p>
            <a:endParaRPr lang="en-US" sz="2600" dirty="0" smtClean="0">
              <a:solidFill>
                <a:srgbClr val="0070C0"/>
              </a:solidFill>
            </a:endParaRPr>
          </a:p>
          <a:p>
            <a:r>
              <a:rPr lang="en-US" sz="2600" dirty="0" smtClean="0">
                <a:solidFill>
                  <a:srgbClr val="0070C0"/>
                </a:solidFill>
              </a:rPr>
              <a:t>They have the most potential to keep their cores busy</a:t>
            </a:r>
            <a:r>
              <a:rPr lang="en-US" sz="2600" dirty="0" smtClean="0"/>
              <a:t>  </a:t>
            </a:r>
            <a:r>
              <a:rPr lang="en-US" sz="2600" dirty="0" smtClean="0">
                <a:sym typeface="Wingdings" pitchFamily="2" charset="2"/>
              </a:rPr>
              <a:t> W</a:t>
            </a:r>
            <a:r>
              <a:rPr lang="en-US" sz="2600" dirty="0" smtClean="0"/>
              <a:t>e would really like to prioritize them</a:t>
            </a:r>
          </a:p>
          <a:p>
            <a:endParaRPr lang="en-US" sz="2600" dirty="0" smtClean="0">
              <a:solidFill>
                <a:srgbClr val="0070C0"/>
              </a:solidFill>
            </a:endParaRPr>
          </a:p>
          <a:p>
            <a:r>
              <a:rPr lang="en-US" sz="2600" dirty="0" smtClean="0">
                <a:solidFill>
                  <a:srgbClr val="0070C0"/>
                </a:solidFill>
              </a:rPr>
              <a:t>They interfere minimally with other applications</a:t>
            </a:r>
            <a:r>
              <a:rPr lang="en-US" sz="2600" dirty="0" smtClean="0"/>
              <a:t>            </a:t>
            </a:r>
            <a:r>
              <a:rPr lang="en-US" sz="2600" dirty="0" smtClean="0">
                <a:sym typeface="Wingdings" pitchFamily="2" charset="2"/>
              </a:rPr>
              <a:t> Prioritizing them does not hurt others</a:t>
            </a:r>
            <a:endParaRPr lang="en-US" sz="2600" dirty="0" smtClean="0"/>
          </a:p>
          <a:p>
            <a:pPr lvl="1">
              <a:buNone/>
            </a:pP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22</a:t>
            </a:fld>
            <a:endParaRPr lang="en-US" altLang="en-US"/>
          </a:p>
        </p:txBody>
      </p:sp>
    </p:spTree>
    <p:custDataLst>
      <p:tags r:id="rId1"/>
    </p:custDataLst>
    <p:extLst>
      <p:ext uri="{BB962C8B-B14F-4D97-AF65-F5344CB8AC3E}">
        <p14:creationId xmlns:p14="http://schemas.microsoft.com/office/powerpoint/2010/main" val="1273603862"/>
      </p:ext>
    </p:extLst>
  </p:cSld>
  <p:clrMapOvr>
    <a:masterClrMapping/>
  </p:clrMapOvr>
  <p:transition xmlns:p14="http://schemas.microsoft.com/office/powerpoint/2010/main" advTm="288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6633"/>
                </a:solidFill>
              </a:rPr>
              <a:t>Integrated Memory Partitioning and Scheduling (IMPS)</a:t>
            </a:r>
            <a:endParaRPr lang="en-US" dirty="0"/>
          </a:p>
        </p:txBody>
      </p:sp>
      <p:sp>
        <p:nvSpPr>
          <p:cNvPr id="3" name="Content Placeholder 2"/>
          <p:cNvSpPr>
            <a:spLocks noGrp="1"/>
          </p:cNvSpPr>
          <p:nvPr>
            <p:ph idx="1"/>
          </p:nvPr>
        </p:nvSpPr>
        <p:spPr>
          <a:xfrm>
            <a:off x="228600" y="727047"/>
            <a:ext cx="8610600" cy="5339680"/>
          </a:xfrm>
        </p:spPr>
        <p:txBody>
          <a:bodyPr/>
          <a:lstStyle/>
          <a:p>
            <a:endParaRPr lang="en-US" sz="3000" dirty="0" smtClean="0">
              <a:solidFill>
                <a:srgbClr val="0070C0"/>
              </a:solidFill>
            </a:endParaRPr>
          </a:p>
          <a:p>
            <a:r>
              <a:rPr lang="en-US" sz="3100" dirty="0" smtClean="0">
                <a:solidFill>
                  <a:srgbClr val="FF0000"/>
                </a:solidFill>
              </a:rPr>
              <a:t>Always prioritize very low memory-intensity applications in the memory scheduler</a:t>
            </a:r>
          </a:p>
          <a:p>
            <a:pPr>
              <a:buNone/>
            </a:pPr>
            <a:endParaRPr lang="en-US" sz="3000" dirty="0" smtClean="0">
              <a:solidFill>
                <a:srgbClr val="FF0000"/>
              </a:solidFill>
            </a:endParaRPr>
          </a:p>
          <a:p>
            <a:pPr>
              <a:buNone/>
            </a:pPr>
            <a:endParaRPr lang="en-US" sz="3000" dirty="0" smtClean="0"/>
          </a:p>
          <a:p>
            <a:r>
              <a:rPr lang="en-US" sz="3100" dirty="0" smtClean="0">
                <a:solidFill>
                  <a:srgbClr val="0070C0"/>
                </a:solidFill>
              </a:rPr>
              <a:t>Use memory channel partitioning to mitigate interference between other applications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sp>
        <p:nvSpPr>
          <p:cNvPr id="5" name="Rectangle 4"/>
          <p:cNvSpPr/>
          <p:nvPr/>
        </p:nvSpPr>
        <p:spPr>
          <a:xfrm>
            <a:off x="228600" y="6488668"/>
            <a:ext cx="8077200" cy="369332"/>
          </a:xfrm>
          <a:prstGeom prst="rect">
            <a:avLst/>
          </a:prstGeom>
        </p:spPr>
        <p:txBody>
          <a:bodyPr wrap="square">
            <a:spAutoFit/>
          </a:bodyPr>
          <a:lstStyle/>
          <a:p>
            <a:r>
              <a:rPr lang="en-US" dirty="0" err="1" smtClean="0"/>
              <a:t>Muralidhara</a:t>
            </a:r>
            <a:r>
              <a:rPr lang="en-US" dirty="0" smtClean="0"/>
              <a:t> et </a:t>
            </a:r>
            <a:r>
              <a:rPr lang="en-US" dirty="0"/>
              <a:t>al., </a:t>
            </a:r>
            <a:r>
              <a:rPr lang="en-US" dirty="0" smtClean="0"/>
              <a:t>“</a:t>
            </a:r>
            <a:r>
              <a:rPr lang="en-US" dirty="0" smtClean="0">
                <a:solidFill>
                  <a:srgbClr val="0000FF"/>
                </a:solidFill>
              </a:rPr>
              <a:t>Memory Channel Partitioning</a:t>
            </a:r>
            <a:r>
              <a:rPr lang="en-US" dirty="0" smtClean="0"/>
              <a:t>,” MICRO’11.</a:t>
            </a:r>
            <a:endParaRPr lang="en-US" dirty="0"/>
          </a:p>
        </p:txBody>
      </p:sp>
    </p:spTree>
    <p:extLst>
      <p:ext uri="{BB962C8B-B14F-4D97-AF65-F5344CB8AC3E}">
        <p14:creationId xmlns:p14="http://schemas.microsoft.com/office/powerpoint/2010/main" val="213069852"/>
      </p:ext>
    </p:extLst>
  </p:cSld>
  <p:clrMapOvr>
    <a:masterClrMapping/>
  </p:clrMapOvr>
  <p:transition xmlns:p14="http://schemas.microsoft.com/office/powerpoint/2010/main" advTm="20576"/>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24</a:t>
            </a:fld>
            <a:endParaRPr lang="en-US"/>
          </a:p>
        </p:txBody>
      </p:sp>
    </p:spTree>
    <p:extLst>
      <p:ext uri="{BB962C8B-B14F-4D97-AF65-F5344CB8AC3E}">
        <p14:creationId xmlns:p14="http://schemas.microsoft.com/office/powerpoint/2010/main" val="46507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807896" cy="1066800"/>
          </a:xfrm>
        </p:spPr>
        <p:txBody>
          <a:bodyPr/>
          <a:lstStyle/>
          <a:p>
            <a:r>
              <a:rPr lang="en-US" sz="3800" dirty="0"/>
              <a:t>An Alternative Approach: Source Throttling</a:t>
            </a:r>
          </a:p>
        </p:txBody>
      </p:sp>
      <p:sp>
        <p:nvSpPr>
          <p:cNvPr id="3" name="Content Placeholder 2"/>
          <p:cNvSpPr>
            <a:spLocks noGrp="1"/>
          </p:cNvSpPr>
          <p:nvPr>
            <p:ph idx="1"/>
          </p:nvPr>
        </p:nvSpPr>
        <p:spPr>
          <a:xfrm>
            <a:off x="228600" y="1066800"/>
            <a:ext cx="8610600" cy="4876800"/>
          </a:xfrm>
        </p:spPr>
        <p:txBody>
          <a:bodyPr/>
          <a:lstStyle/>
          <a:p>
            <a:r>
              <a:rPr lang="en-US" dirty="0" smtClean="0"/>
              <a:t>Manage inter-thread interference at the </a:t>
            </a:r>
            <a:r>
              <a:rPr lang="en-US" dirty="0" smtClean="0">
                <a:solidFill>
                  <a:srgbClr val="0000FF"/>
                </a:solidFill>
              </a:rPr>
              <a:t>cores (sources)</a:t>
            </a:r>
            <a:r>
              <a:rPr lang="en-US" dirty="0" smtClean="0"/>
              <a:t>, </a:t>
            </a:r>
            <a:r>
              <a:rPr lang="en-US" dirty="0" smtClean="0">
                <a:solidFill>
                  <a:srgbClr val="D90B00"/>
                </a:solidFill>
              </a:rPr>
              <a:t>not</a:t>
            </a:r>
            <a:r>
              <a:rPr lang="en-US" dirty="0" smtClean="0"/>
              <a:t> at the </a:t>
            </a:r>
            <a:r>
              <a:rPr lang="en-US" dirty="0" smtClean="0">
                <a:solidFill>
                  <a:srgbClr val="D90B00"/>
                </a:solidFill>
              </a:rPr>
              <a:t>shared resources</a:t>
            </a:r>
            <a:endParaRPr lang="en-US" dirty="0" smtClean="0"/>
          </a:p>
          <a:p>
            <a:endParaRPr lang="en-US" sz="1800" dirty="0"/>
          </a:p>
          <a:p>
            <a:r>
              <a:rPr lang="en-US" dirty="0" smtClean="0">
                <a:solidFill>
                  <a:srgbClr val="0000FF"/>
                </a:solidFill>
              </a:rPr>
              <a:t>Dynamically estimate unfairness </a:t>
            </a:r>
            <a:r>
              <a:rPr lang="en-US" dirty="0" smtClean="0"/>
              <a:t>in the memory system </a:t>
            </a:r>
          </a:p>
          <a:p>
            <a:r>
              <a:rPr lang="en-US" dirty="0" smtClean="0"/>
              <a:t>Feed back this information into a controller</a:t>
            </a:r>
          </a:p>
          <a:p>
            <a:r>
              <a:rPr lang="en-US" dirty="0" smtClean="0">
                <a:solidFill>
                  <a:srgbClr val="0000FF"/>
                </a:solidFill>
              </a:rPr>
              <a:t>Throttle cores’ memory access rates</a:t>
            </a:r>
            <a:r>
              <a:rPr lang="en-US" dirty="0" smtClean="0"/>
              <a:t> accordingly</a:t>
            </a:r>
          </a:p>
          <a:p>
            <a:pPr lvl="1"/>
            <a:r>
              <a:rPr lang="en-US" dirty="0" smtClean="0"/>
              <a:t>Whom to throttle and by how much depends on performance target (throughput, fairness, per-thread </a:t>
            </a:r>
            <a:r>
              <a:rPr lang="en-US" dirty="0" err="1" smtClean="0"/>
              <a:t>QoS</a:t>
            </a:r>
            <a:r>
              <a:rPr lang="en-US" dirty="0" smtClean="0"/>
              <a:t>, etc)</a:t>
            </a:r>
          </a:p>
          <a:p>
            <a:pPr lvl="1"/>
            <a:r>
              <a:rPr lang="en-US" dirty="0" smtClean="0"/>
              <a:t>E.g., if unfairness &gt; system-software-specified target then</a:t>
            </a:r>
            <a:br>
              <a:rPr lang="en-US" dirty="0" smtClean="0"/>
            </a:br>
            <a:r>
              <a:rPr lang="en-US" dirty="0" smtClean="0">
                <a:solidFill>
                  <a:srgbClr val="0000FF"/>
                </a:solidFill>
              </a:rPr>
              <a:t>throttle down </a:t>
            </a:r>
            <a:r>
              <a:rPr lang="en-US" dirty="0" smtClean="0"/>
              <a:t>core causing unfairness &amp;</a:t>
            </a:r>
            <a:r>
              <a:rPr lang="en-US" dirty="0" smtClean="0">
                <a:solidFill>
                  <a:srgbClr val="002D99"/>
                </a:solidFill>
              </a:rPr>
              <a:t> </a:t>
            </a:r>
            <a:br>
              <a:rPr lang="en-US" dirty="0" smtClean="0">
                <a:solidFill>
                  <a:srgbClr val="002D99"/>
                </a:solidFill>
              </a:rPr>
            </a:br>
            <a:r>
              <a:rPr lang="en-US" dirty="0" smtClean="0">
                <a:solidFill>
                  <a:srgbClr val="0000FF"/>
                </a:solidFill>
              </a:rPr>
              <a:t>throttle up </a:t>
            </a:r>
            <a:r>
              <a:rPr lang="en-US" dirty="0" smtClean="0"/>
              <a:t>core that was unfairly treated</a:t>
            </a:r>
          </a:p>
          <a:p>
            <a:pPr lvl="1"/>
            <a:endParaRPr lang="en-US" dirty="0"/>
          </a:p>
          <a:p>
            <a:r>
              <a:rPr lang="en-US" sz="2000" dirty="0"/>
              <a:t>Ebrahimi et al., “</a:t>
            </a:r>
            <a:r>
              <a:rPr lang="en-US" sz="2000" dirty="0">
                <a:solidFill>
                  <a:srgbClr val="0000FF"/>
                </a:solidFill>
              </a:rPr>
              <a:t>Fairness via Source Throttling</a:t>
            </a:r>
            <a:r>
              <a:rPr lang="en-US" sz="2000" dirty="0"/>
              <a:t>,” ASPLOS’10, TOCS’12.</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a:t>
            </a:fld>
            <a:endParaRPr lang="en-US" altLang="en-US">
              <a:solidFill>
                <a:srgbClr val="000000"/>
              </a:solidFill>
            </a:endParaRPr>
          </a:p>
        </p:txBody>
      </p:sp>
    </p:spTree>
    <p:extLst>
      <p:ext uri="{BB962C8B-B14F-4D97-AF65-F5344CB8AC3E}">
        <p14:creationId xmlns:p14="http://schemas.microsoft.com/office/powerpoint/2010/main" val="17948196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p:cNvSpPr>
          <p:nvPr/>
        </p:nvSpPr>
        <p:spPr bwMode="auto">
          <a:xfrm>
            <a:off x="7090173" y="6474026"/>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0" name="Text Box 5"/>
          <p:cNvSpPr txBox="1">
            <a:spLocks noChangeArrowheads="1"/>
          </p:cNvSpPr>
          <p:nvPr/>
        </p:nvSpPr>
        <p:spPr bwMode="auto">
          <a:xfrm>
            <a:off x="8109273" y="6545461"/>
            <a:ext cx="261193" cy="241102"/>
          </a:xfrm>
          <a:prstGeom prst="rect">
            <a:avLst/>
          </a:prstGeom>
          <a:noFill/>
          <a:ln w="12700">
            <a:noFill/>
            <a:miter lim="800000"/>
            <a:headEnd/>
            <a:tailEnd/>
          </a:ln>
        </p:spPr>
        <p:txBody>
          <a:bodyPr wrap="none" lIns="64281" tIns="32140" rIns="64281" bIns="32140">
            <a:prstTxWarp prst="textNoShape">
              <a:avLst/>
            </a:prstTxWarp>
          </a:bodyPr>
          <a:lstStyle/>
          <a:p>
            <a:pPr algn="ctr" defTabSz="914259"/>
            <a:fld id="{C445231B-BF33-B140-84BB-0105214CB111}"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259"/>
              <a:t>26</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60421" name="Rectangle 6"/>
          <p:cNvSpPr>
            <a:spLocks/>
          </p:cNvSpPr>
          <p:nvPr/>
        </p:nvSpPr>
        <p:spPr bwMode="auto">
          <a:xfrm>
            <a:off x="455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60422" name="Rectangle 7"/>
          <p:cNvSpPr>
            <a:spLocks/>
          </p:cNvSpPr>
          <p:nvPr/>
        </p:nvSpPr>
        <p:spPr bwMode="auto">
          <a:xfrm>
            <a:off x="6170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25608" name="Rectangle 8"/>
          <p:cNvSpPr>
            <a:spLocks/>
          </p:cNvSpPr>
          <p:nvPr/>
        </p:nvSpPr>
        <p:spPr bwMode="auto">
          <a:xfrm>
            <a:off x="187524"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25609" name="Rectangle 9"/>
          <p:cNvSpPr>
            <a:spLocks/>
          </p:cNvSpPr>
          <p:nvPr/>
        </p:nvSpPr>
        <p:spPr bwMode="auto">
          <a:xfrm>
            <a:off x="4679156"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if (Unfairness Estimate &gt;Target)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1-Throttle down App-</a:t>
            </a:r>
            <a:r>
              <a:rPr lang="en-US" dirty="0" smtClean="0">
                <a:solidFill>
                  <a:srgbClr val="000000"/>
                </a:solidFill>
                <a:latin typeface="Verdana" pitchFamily="31" charset="0"/>
                <a:ea typeface="Verdana" pitchFamily="31" charset="0"/>
                <a:cs typeface="Verdana" pitchFamily="31" charset="0"/>
                <a:sym typeface="Verdana" pitchFamily="31" charset="0"/>
              </a:rPr>
              <a:t>interfering</a:t>
            </a:r>
          </a:p>
          <a:p>
            <a:pPr marL="40176" defTabSz="914259"/>
            <a:r>
              <a:rPr lang="en-US" sz="1600" dirty="0">
                <a:solidFill>
                  <a:srgbClr val="000000"/>
                </a:solidFill>
                <a:latin typeface="Verdana" pitchFamily="31" charset="0"/>
                <a:ea typeface="Verdana" pitchFamily="31" charset="0"/>
                <a:cs typeface="Verdana" pitchFamily="31" charset="0"/>
                <a:sym typeface="Verdana" pitchFamily="31" charset="0"/>
              </a:rPr>
              <a:t>    (limit injection rate and parallelism)</a:t>
            </a:r>
            <a:endParaRPr lang="en-US" dirty="0">
              <a:solidFill>
                <a:srgbClr val="000000"/>
              </a:solidFill>
              <a:latin typeface="Verdana" pitchFamily="31" charset="0"/>
              <a:ea typeface="Verdana" pitchFamily="31" charset="0"/>
              <a:cs typeface="Verdana" pitchFamily="31" charset="0"/>
              <a:sym typeface="Verdana" pitchFamily="31" charset="0"/>
            </a:endParaRP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2-Throttle up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p:txBody>
      </p:sp>
      <p:sp>
        <p:nvSpPr>
          <p:cNvPr id="60425" name="AutoShape 10"/>
          <p:cNvSpPr>
            <a:spLocks/>
          </p:cNvSpPr>
          <p:nvPr/>
        </p:nvSpPr>
        <p:spPr bwMode="auto">
          <a:xfrm>
            <a:off x="250031" y="3303984"/>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6" name="Rectangle 11"/>
          <p:cNvSpPr>
            <a:spLocks/>
          </p:cNvSpPr>
          <p:nvPr/>
        </p:nvSpPr>
        <p:spPr bwMode="auto">
          <a:xfrm>
            <a:off x="193105" y="2893222"/>
            <a:ext cx="643764" cy="430887"/>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800" dirty="0">
                <a:solidFill>
                  <a:srgbClr val="000000"/>
                </a:solidFill>
                <a:latin typeface="Tahoma"/>
                <a:ea typeface="Gill Sans" pitchFamily="31" charset="0"/>
                <a:cs typeface="Gill Sans" pitchFamily="31" charset="0"/>
              </a:rPr>
              <a:t>FST</a:t>
            </a:r>
          </a:p>
        </p:txBody>
      </p:sp>
      <p:sp>
        <p:nvSpPr>
          <p:cNvPr id="25612" name="Line 12"/>
          <p:cNvSpPr>
            <a:spLocks noChangeShapeType="1"/>
          </p:cNvSpPr>
          <p:nvPr/>
        </p:nvSpPr>
        <p:spPr bwMode="auto">
          <a:xfrm flipH="1">
            <a:off x="3011537" y="3786188"/>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3" name="Rectangle 13"/>
          <p:cNvSpPr>
            <a:spLocks/>
          </p:cNvSpPr>
          <p:nvPr/>
        </p:nvSpPr>
        <p:spPr bwMode="auto">
          <a:xfrm>
            <a:off x="3508251" y="3415605"/>
            <a:ext cx="238890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Unfairness Estimate</a:t>
            </a:r>
          </a:p>
        </p:txBody>
      </p:sp>
      <p:sp>
        <p:nvSpPr>
          <p:cNvPr id="25614" name="Line 14"/>
          <p:cNvSpPr>
            <a:spLocks noChangeShapeType="1"/>
          </p:cNvSpPr>
          <p:nvPr/>
        </p:nvSpPr>
        <p:spPr bwMode="auto">
          <a:xfrm rot="10800000">
            <a:off x="3023819" y="4154537"/>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5" name="Rectangle 15"/>
          <p:cNvSpPr>
            <a:spLocks/>
          </p:cNvSpPr>
          <p:nvPr/>
        </p:nvSpPr>
        <p:spPr bwMode="auto">
          <a:xfrm>
            <a:off x="3993806" y="3790652"/>
            <a:ext cx="1477895"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App-slowest</a:t>
            </a:r>
          </a:p>
        </p:txBody>
      </p:sp>
      <p:sp>
        <p:nvSpPr>
          <p:cNvPr id="25616" name="Line 16"/>
          <p:cNvSpPr>
            <a:spLocks noChangeShapeType="1"/>
          </p:cNvSpPr>
          <p:nvPr/>
        </p:nvSpPr>
        <p:spPr bwMode="auto">
          <a:xfrm rot="10800000">
            <a:off x="3023819" y="4535165"/>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7" name="Rectangle 17"/>
          <p:cNvSpPr>
            <a:spLocks/>
          </p:cNvSpPr>
          <p:nvPr/>
        </p:nvSpPr>
        <p:spPr bwMode="auto">
          <a:xfrm>
            <a:off x="3808512" y="4156769"/>
            <a:ext cx="182110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App-interfering</a:t>
            </a:r>
          </a:p>
        </p:txBody>
      </p:sp>
      <p:grpSp>
        <p:nvGrpSpPr>
          <p:cNvPr id="3" name="Group 18"/>
          <p:cNvGrpSpPr>
            <a:grpSpLocks/>
          </p:cNvGrpSpPr>
          <p:nvPr/>
        </p:nvGrpSpPr>
        <p:grpSpPr bwMode="auto">
          <a:xfrm>
            <a:off x="2096256" y="2157724"/>
            <a:ext cx="1573834" cy="417284"/>
            <a:chOff x="15" y="35"/>
            <a:chExt cx="1409" cy="373"/>
          </a:xfrm>
        </p:grpSpPr>
        <p:sp>
          <p:nvSpPr>
            <p:cNvPr id="60446" name="Rectangle 19"/>
            <p:cNvSpPr>
              <a:spLocks/>
            </p:cNvSpPr>
            <p:nvPr/>
          </p:nvSpPr>
          <p:spPr bwMode="auto">
            <a:xfrm rot="5400000" flipH="1">
              <a:off x="290"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7" name="Rectangle 20"/>
            <p:cNvSpPr>
              <a:spLocks/>
            </p:cNvSpPr>
            <p:nvPr/>
          </p:nvSpPr>
          <p:spPr bwMode="auto">
            <a:xfrm rot="5400000" flipH="1">
              <a:off x="532"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48" name="Rectangle 21"/>
            <p:cNvSpPr>
              <a:spLocks/>
            </p:cNvSpPr>
            <p:nvPr/>
          </p:nvSpPr>
          <p:spPr bwMode="auto">
            <a:xfrm rot="5400000" flipH="1">
              <a:off x="874"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9" name="Rectangle 22"/>
            <p:cNvSpPr>
              <a:spLocks/>
            </p:cNvSpPr>
            <p:nvPr/>
          </p:nvSpPr>
          <p:spPr bwMode="auto">
            <a:xfrm rot="5400000" flipH="1">
              <a:off x="1044"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50" name="Rectangle 23"/>
            <p:cNvSpPr>
              <a:spLocks/>
            </p:cNvSpPr>
            <p:nvPr/>
          </p:nvSpPr>
          <p:spPr bwMode="auto">
            <a:xfrm rot="5400000" flipH="1">
              <a:off x="21"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grpSp>
      <p:sp>
        <p:nvSpPr>
          <p:cNvPr id="25624" name="Rectangle 24"/>
          <p:cNvSpPr>
            <a:spLocks/>
          </p:cNvSpPr>
          <p:nvPr/>
        </p:nvSpPr>
        <p:spPr bwMode="auto">
          <a:xfrm>
            <a:off x="1877470" y="2419945"/>
            <a:ext cx="2098477" cy="696516"/>
          </a:xfrm>
          <a:prstGeom prst="rect">
            <a:avLst/>
          </a:prstGeom>
          <a:noFill/>
          <a:ln w="12700">
            <a:noFill/>
            <a:miter lim="800000"/>
            <a:headEnd/>
            <a:tailEnd/>
          </a:ln>
        </p:spPr>
        <p:txBody>
          <a:bodyPr lIns="0" tIns="0" rIns="40632" bIns="0">
            <a:prstTxWarp prst="textNoShape">
              <a:avLst/>
            </a:prstTxWarp>
          </a:bodyPr>
          <a:lstStyle/>
          <a:p>
            <a:pPr marL="40176" algn="ctr" defTabSz="914259"/>
            <a:r>
              <a:rPr lang="en-US" sz="2100" dirty="0">
                <a:solidFill>
                  <a:srgbClr val="000000"/>
                </a:solidFill>
                <a:latin typeface="Tahoma"/>
                <a:ea typeface="Gill Sans" pitchFamily="31" charset="0"/>
                <a:cs typeface="Gill Sans" pitchFamily="31" charset="0"/>
              </a:rPr>
              <a:t>Slowdown Estimation</a:t>
            </a:r>
          </a:p>
        </p:txBody>
      </p:sp>
      <p:sp>
        <p:nvSpPr>
          <p:cNvPr id="60435" name="Rectangle 25"/>
          <p:cNvSpPr>
            <a:spLocks/>
          </p:cNvSpPr>
          <p:nvPr/>
        </p:nvSpPr>
        <p:spPr bwMode="auto">
          <a:xfrm>
            <a:off x="6712893" y="1826122"/>
            <a:ext cx="62777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Time</a:t>
            </a:r>
          </a:p>
        </p:txBody>
      </p:sp>
      <p:sp>
        <p:nvSpPr>
          <p:cNvPr id="60436" name="Line 26"/>
          <p:cNvSpPr>
            <a:spLocks noChangeShapeType="1"/>
          </p:cNvSpPr>
          <p:nvPr/>
        </p:nvSpPr>
        <p:spPr bwMode="auto">
          <a:xfrm>
            <a:off x="218777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7" name="Rectangle 27"/>
          <p:cNvSpPr>
            <a:spLocks/>
          </p:cNvSpPr>
          <p:nvPr/>
        </p:nvSpPr>
        <p:spPr bwMode="auto">
          <a:xfrm>
            <a:off x="2342927"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1</a:t>
            </a:r>
          </a:p>
        </p:txBody>
      </p:sp>
      <p:sp>
        <p:nvSpPr>
          <p:cNvPr id="60438" name="Line 28"/>
          <p:cNvSpPr>
            <a:spLocks noChangeShapeType="1"/>
          </p:cNvSpPr>
          <p:nvPr/>
        </p:nvSpPr>
        <p:spPr bwMode="auto">
          <a:xfrm>
            <a:off x="364331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9" name="Rectangle 29"/>
          <p:cNvSpPr>
            <a:spLocks/>
          </p:cNvSpPr>
          <p:nvPr/>
        </p:nvSpPr>
        <p:spPr bwMode="auto">
          <a:xfrm>
            <a:off x="3801815"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2</a:t>
            </a:r>
          </a:p>
        </p:txBody>
      </p:sp>
      <p:sp>
        <p:nvSpPr>
          <p:cNvPr id="60440" name="Line 30"/>
          <p:cNvSpPr>
            <a:spLocks noChangeShapeType="1"/>
          </p:cNvSpPr>
          <p:nvPr/>
        </p:nvSpPr>
        <p:spPr bwMode="auto">
          <a:xfrm>
            <a:off x="5098852"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41" name="Rectangle 31"/>
          <p:cNvSpPr>
            <a:spLocks/>
          </p:cNvSpPr>
          <p:nvPr/>
        </p:nvSpPr>
        <p:spPr bwMode="auto">
          <a:xfrm>
            <a:off x="5257354"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3</a:t>
            </a:r>
          </a:p>
        </p:txBody>
      </p:sp>
      <p:sp>
        <p:nvSpPr>
          <p:cNvPr id="60442" name="Line 32"/>
          <p:cNvSpPr>
            <a:spLocks noChangeShapeType="1"/>
          </p:cNvSpPr>
          <p:nvPr/>
        </p:nvSpPr>
        <p:spPr bwMode="auto">
          <a:xfrm rot="10800000">
            <a:off x="2178844" y="2195587"/>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33" name="Rectangle 33"/>
          <p:cNvSpPr>
            <a:spLocks/>
          </p:cNvSpPr>
          <p:nvPr/>
        </p:nvSpPr>
        <p:spPr bwMode="auto">
          <a:xfrm>
            <a:off x="455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25634" name="Rectangle 34"/>
          <p:cNvSpPr>
            <a:spLocks/>
          </p:cNvSpPr>
          <p:nvPr/>
        </p:nvSpPr>
        <p:spPr bwMode="auto">
          <a:xfrm>
            <a:off x="6170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37" name="Title 1"/>
          <p:cNvSpPr>
            <a:spLocks noGrp="1"/>
          </p:cNvSpPr>
          <p:nvPr>
            <p:ph type="title"/>
          </p:nvPr>
        </p:nvSpPr>
        <p:spPr>
          <a:xfrm>
            <a:off x="228600" y="152401"/>
            <a:ext cx="8915400" cy="1066800"/>
          </a:xfrm>
        </p:spPr>
        <p:txBody>
          <a:bodyPr/>
          <a:lstStyle/>
          <a:p>
            <a:r>
              <a:rPr lang="en-US" sz="3800" dirty="0"/>
              <a:t>Fairness via Source Throttling (FST) </a:t>
            </a:r>
            <a:r>
              <a:rPr lang="en-US" sz="2200" kern="1200" dirty="0">
                <a:solidFill>
                  <a:srgbClr val="006633"/>
                </a:solidFill>
                <a:latin typeface="Times New Roman" pitchFamily="18" charset="0"/>
                <a:cs typeface="Times New Roman" pitchFamily="18" charset="0"/>
              </a:rPr>
              <a:t>[ASPLOS’10]</a:t>
            </a:r>
            <a:endParaRPr lang="en-US" sz="3800" dirty="0"/>
          </a:p>
        </p:txBody>
      </p:sp>
    </p:spTree>
    <p:extLst>
      <p:ext uri="{BB962C8B-B14F-4D97-AF65-F5344CB8AC3E}">
        <p14:creationId xmlns:p14="http://schemas.microsoft.com/office/powerpoint/2010/main" val="22022364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left)">
                                      <p:cBhvr>
                                        <p:cTn id="31" dur="500"/>
                                        <p:tgtEl>
                                          <p:spTgt spid="256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4"/>
                                        </p:tgtEl>
                                        <p:attrNameLst>
                                          <p:attrName>style.visibility</p:attrName>
                                        </p:attrNameLst>
                                      </p:cBhvr>
                                      <p:to>
                                        <p:strVal val="visible"/>
                                      </p:to>
                                    </p:set>
                                    <p:animEffect transition="in" filter="wipe(left)">
                                      <p:cBhvr>
                                        <p:cTn id="34" dur="500"/>
                                        <p:tgtEl>
                                          <p:spTgt spid="256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animEffect transition="in" filter="wipe(left)">
                                      <p:cBhvr>
                                        <p:cTn id="37" dur="500"/>
                                        <p:tgtEl>
                                          <p:spTgt spid="256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6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17"/>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499"/>
                                          </p:stCondLst>
                                        </p:cTn>
                                        <p:tgtEl>
                                          <p:spTgt spid="2563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56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09">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609">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609">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609">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609">
                                            <p:txEl>
                                              <p:pRg st="4" end="4"/>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6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animBg="1" autoUpdateAnimBg="0" advAuto="0"/>
      <p:bldP spid="25609" grpId="0" build="p" animBg="1" autoUpdateAnimBg="0"/>
      <p:bldP spid="25612" grpId="0" animBg="1"/>
      <p:bldP spid="25613" grpId="0" autoUpdateAnimBg="0"/>
      <p:bldP spid="25614" grpId="0" animBg="1"/>
      <p:bldP spid="25615" grpId="0" autoUpdateAnimBg="0"/>
      <p:bldP spid="25616" grpId="0" animBg="1"/>
      <p:bldP spid="25617" grpId="0" autoUpdateAnimBg="0"/>
      <p:bldP spid="25624" grpId="0" autoUpdateAnimBg="0"/>
      <p:bldP spid="25633" grpId="0" animBg="1" autoUpdateAnimBg="0"/>
      <p:bldP spid="25633" grpId="1" animBg="1" autoUpdateAnimBg="0"/>
      <p:bldP spid="2563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r>
              <a:rPr lang="en-US" sz="3600" dirty="0" smtClean="0">
                <a:latin typeface="Garamond" charset="0"/>
              </a:rPr>
              <a:t>Core</a:t>
            </a:r>
            <a:r>
              <a:rPr lang="en-US" sz="3600" dirty="0">
                <a:latin typeface="Garamond" charset="0"/>
              </a:rPr>
              <a:t> </a:t>
            </a:r>
            <a:r>
              <a:rPr lang="en-US" sz="3600" dirty="0" smtClean="0">
                <a:latin typeface="Garamond" charset="0"/>
              </a:rPr>
              <a:t>(Source) Throttling</a:t>
            </a:r>
            <a:endParaRPr lang="en-US" sz="3600" dirty="0">
              <a:latin typeface="Garamond" charset="0"/>
            </a:endParaRPr>
          </a:p>
        </p:txBody>
      </p:sp>
      <p:sp>
        <p:nvSpPr>
          <p:cNvPr id="3" name="Content Placeholder 2"/>
          <p:cNvSpPr>
            <a:spLocks noGrp="1"/>
          </p:cNvSpPr>
          <p:nvPr>
            <p:ph idx="1"/>
          </p:nvPr>
        </p:nvSpPr>
        <p:spPr>
          <a:xfrm>
            <a:off x="228600" y="914400"/>
            <a:ext cx="8610600" cy="5194300"/>
          </a:xfrm>
        </p:spPr>
        <p:txBody>
          <a:bodyPr/>
          <a:lstStyle/>
          <a:p>
            <a:r>
              <a:rPr lang="en-US" dirty="0">
                <a:latin typeface="Tahoma" charset="0"/>
              </a:rPr>
              <a:t>Idea: </a:t>
            </a:r>
            <a:r>
              <a:rPr lang="en-US" dirty="0">
                <a:solidFill>
                  <a:srgbClr val="0000FF"/>
                </a:solidFill>
                <a:latin typeface="Tahoma" charset="0"/>
              </a:rPr>
              <a:t>Estimate the slowdown due to (DRAM) interference and throttle down threads that slow down others</a:t>
            </a:r>
          </a:p>
          <a:p>
            <a:pPr lvl="1"/>
            <a:r>
              <a:rPr lang="en-US" dirty="0">
                <a:latin typeface="Tahoma" charset="0"/>
                <a:ea typeface="ＭＳ Ｐゴシック" charset="0"/>
              </a:rPr>
              <a:t>Ebrahimi et al., </a:t>
            </a:r>
            <a:r>
              <a:rPr lang="ja-JP" altLang="en-US" dirty="0">
                <a:latin typeface="Tahoma" charset="0"/>
                <a:ea typeface="ＭＳ Ｐゴシック" charset="0"/>
              </a:rPr>
              <a:t>“</a:t>
            </a:r>
            <a:r>
              <a:rPr lang="en-US" altLang="ja-JP" dirty="0">
                <a:solidFill>
                  <a:srgbClr val="0000FF"/>
                </a:solidFill>
                <a:latin typeface="Tahoma" charset="0"/>
                <a:ea typeface="ＭＳ Ｐゴシック" charset="0"/>
              </a:rPr>
              <a:t>Fairness via Source Throttling: A Configurable and High-Performance Fairness Substrate for Multi-Core Memory Systems</a:t>
            </a:r>
            <a:r>
              <a:rPr lang="en-US" altLang="ja-JP" dirty="0">
                <a:latin typeface="Tahoma" charset="0"/>
                <a:ea typeface="ＭＳ Ｐゴシック" charset="0"/>
              </a:rPr>
              <a:t>,</a:t>
            </a:r>
            <a:r>
              <a:rPr lang="ja-JP" altLang="en-US" dirty="0">
                <a:latin typeface="Tahoma" charset="0"/>
                <a:ea typeface="ＭＳ Ｐゴシック" charset="0"/>
              </a:rPr>
              <a:t>”</a:t>
            </a:r>
            <a:r>
              <a:rPr lang="en-US" altLang="ja-JP" dirty="0">
                <a:latin typeface="Tahoma" charset="0"/>
                <a:ea typeface="ＭＳ Ｐゴシック" charset="0"/>
              </a:rPr>
              <a:t> ASPLOS 2010.</a:t>
            </a:r>
          </a:p>
          <a:p>
            <a:pPr lvl="1"/>
            <a:endParaRPr lang="en-US" dirty="0">
              <a:latin typeface="Tahoma" charset="0"/>
              <a:ea typeface="ＭＳ Ｐゴシック" charset="0"/>
            </a:endParaRPr>
          </a:p>
          <a:p>
            <a:r>
              <a:rPr lang="en-US" dirty="0">
                <a:latin typeface="Tahoma" charset="0"/>
              </a:rPr>
              <a:t>Advantages</a:t>
            </a:r>
          </a:p>
          <a:p>
            <a:pPr lvl="1">
              <a:buFont typeface="Wingdings" charset="0"/>
              <a:buNone/>
            </a:pPr>
            <a:r>
              <a:rPr lang="en-US" dirty="0">
                <a:latin typeface="Tahoma" charset="0"/>
                <a:ea typeface="ＭＳ Ｐゴシック" charset="0"/>
              </a:rPr>
              <a:t>+ Core/request throttling is easy to implement: no need to change </a:t>
            </a:r>
            <a:r>
              <a:rPr lang="en-US" dirty="0" smtClean="0">
                <a:latin typeface="Tahoma" charset="0"/>
                <a:ea typeface="ＭＳ Ｐゴシック" charset="0"/>
              </a:rPr>
              <a:t>the memory scheduling </a:t>
            </a:r>
            <a:r>
              <a:rPr lang="en-US" dirty="0">
                <a:latin typeface="Tahoma" charset="0"/>
                <a:ea typeface="ＭＳ Ｐゴシック" charset="0"/>
              </a:rPr>
              <a:t>algorithm</a:t>
            </a:r>
          </a:p>
          <a:p>
            <a:pPr lvl="1">
              <a:buFont typeface="Wingdings" charset="0"/>
              <a:buNone/>
            </a:pPr>
            <a:r>
              <a:rPr lang="en-US" dirty="0">
                <a:latin typeface="Tahoma" charset="0"/>
                <a:ea typeface="ＭＳ Ｐゴシック" charset="0"/>
              </a:rPr>
              <a:t>+ Can be a general way of handling shared resource contention</a:t>
            </a:r>
          </a:p>
          <a:p>
            <a:endParaRPr lang="en-US" dirty="0">
              <a:latin typeface="Tahoma" charset="0"/>
            </a:endParaRPr>
          </a:p>
          <a:p>
            <a:r>
              <a:rPr lang="en-US" dirty="0">
                <a:latin typeface="Tahoma" charset="0"/>
              </a:rPr>
              <a:t>Disadvantages</a:t>
            </a:r>
          </a:p>
          <a:p>
            <a:pPr lvl="1">
              <a:buFont typeface="Wingdings" charset="0"/>
              <a:buNone/>
            </a:pPr>
            <a:r>
              <a:rPr lang="en-US" dirty="0">
                <a:latin typeface="Tahoma" charset="0"/>
                <a:ea typeface="ＭＳ Ｐゴシック" charset="0"/>
              </a:rPr>
              <a:t>- Requires interference/slowdown estimations</a:t>
            </a:r>
          </a:p>
          <a:p>
            <a:pPr lvl="1">
              <a:buFont typeface="Wingdings" charset="0"/>
              <a:buNone/>
            </a:pPr>
            <a:r>
              <a:rPr lang="en-US" dirty="0">
                <a:latin typeface="Tahoma" charset="0"/>
                <a:ea typeface="ＭＳ Ｐゴシック" charset="0"/>
              </a:rPr>
              <a:t>- Thresholds can become difficult to </a:t>
            </a:r>
            <a:r>
              <a:rPr lang="en-US" dirty="0" smtClean="0">
                <a:latin typeface="Tahoma" charset="0"/>
                <a:ea typeface="ＭＳ Ｐゴシック" charset="0"/>
              </a:rPr>
              <a:t>optimize </a:t>
            </a:r>
            <a:r>
              <a:rPr lang="en-US" dirty="0" smtClean="0">
                <a:latin typeface="Tahoma" charset="0"/>
                <a:ea typeface="ＭＳ Ｐゴシック" charset="0"/>
                <a:sym typeface="Wingdings"/>
              </a:rPr>
              <a:t> throughput loss</a:t>
            </a:r>
            <a:endParaRPr lang="en-US" dirty="0">
              <a:latin typeface="Tahoma" charset="0"/>
              <a:ea typeface="ＭＳ Ｐゴシック" charset="0"/>
            </a:endParaRPr>
          </a:p>
        </p:txBody>
      </p:sp>
      <p:sp>
        <p:nvSpPr>
          <p:cNvPr id="171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12F889-6EF0-5F47-A053-6AA631F32876}"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a:xfrm>
            <a:off x="228600" y="838200"/>
            <a:ext cx="8610600" cy="5193723"/>
          </a:xfrm>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p>
          <a:p>
            <a:pPr marL="0" indent="0">
              <a:buNone/>
            </a:pPr>
            <a:r>
              <a:rPr lang="en-US" dirty="0" smtClean="0">
                <a:solidFill>
                  <a:srgbClr val="0000FF"/>
                </a:solidFill>
              </a:rPr>
              <a:t>    </a:t>
            </a:r>
            <a:r>
              <a:rPr lang="en-US" dirty="0" smtClean="0">
                <a:solidFill>
                  <a:srgbClr val="FF0000"/>
                </a:solidFill>
              </a:rPr>
              <a:t>Idea: Pick threads that do not badly interfere with each other to be scheduled together on cores sharing the memory system</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28</a:t>
            </a:fld>
            <a:endParaRPr lang="en-US"/>
          </a:p>
        </p:txBody>
      </p:sp>
    </p:spTree>
    <p:extLst>
      <p:ext uri="{BB962C8B-B14F-4D97-AF65-F5344CB8AC3E}">
        <p14:creationId xmlns:p14="http://schemas.microsoft.com/office/powerpoint/2010/main" val="46507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r>
              <a:rPr lang="en-US" sz="3600">
                <a:latin typeface="Garamond" charset="0"/>
              </a:rPr>
              <a:t>Handling Interference in Parallel Applications</a:t>
            </a:r>
          </a:p>
        </p:txBody>
      </p:sp>
      <p:sp>
        <p:nvSpPr>
          <p:cNvPr id="3" name="Content Placeholder 2"/>
          <p:cNvSpPr>
            <a:spLocks noGrp="1"/>
          </p:cNvSpPr>
          <p:nvPr>
            <p:ph idx="1"/>
          </p:nvPr>
        </p:nvSpPr>
        <p:spPr>
          <a:xfrm>
            <a:off x="228600" y="1125538"/>
            <a:ext cx="8610600" cy="5122862"/>
          </a:xfrm>
        </p:spPr>
        <p:txBody>
          <a:bodyPr/>
          <a:lstStyle/>
          <a:p>
            <a:pPr>
              <a:defRPr/>
            </a:pPr>
            <a:r>
              <a:rPr lang="en-US" dirty="0" smtClean="0"/>
              <a:t>Threads in a multithreaded application are inter-dependent</a:t>
            </a:r>
          </a:p>
          <a:p>
            <a:pPr>
              <a:defRPr/>
            </a:pPr>
            <a:r>
              <a:rPr lang="en-US" dirty="0" smtClean="0"/>
              <a:t>Some threads can be on the critical path of execution due to synchronization; some threads are not</a:t>
            </a:r>
          </a:p>
          <a:p>
            <a:pPr>
              <a:defRPr/>
            </a:pPr>
            <a:r>
              <a:rPr lang="en-US" dirty="0" smtClean="0"/>
              <a:t>How do we schedule requests of inter-dependent threads to maximize multithreaded application performance?</a:t>
            </a:r>
          </a:p>
          <a:p>
            <a:pPr>
              <a:defRPr/>
            </a:pPr>
            <a:endParaRPr lang="en-US" dirty="0"/>
          </a:p>
          <a:p>
            <a:pPr marL="342900" lvl="1" indent="-342900">
              <a:lnSpc>
                <a:spcPct val="90000"/>
              </a:lnSpc>
              <a:buClr>
                <a:schemeClr val="accent1"/>
              </a:buClr>
              <a:buSzPct val="65000"/>
              <a:buFont typeface="Wingdings" pitchFamily="2" charset="2"/>
              <a:buChar char="n"/>
              <a:defRPr/>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smtClean="0">
                <a:solidFill>
                  <a:srgbClr val="008000"/>
                </a:solidFill>
              </a:rPr>
              <a:t>[Ebrahimi+</a:t>
            </a:r>
            <a:r>
              <a:rPr lang="en-US" sz="1800" dirty="0">
                <a:solidFill>
                  <a:srgbClr val="008000"/>
                </a:solidFill>
              </a:rPr>
              <a:t>, MICRO’</a:t>
            </a:r>
            <a:r>
              <a:rPr lang="en-US" sz="1800" dirty="0" smtClean="0">
                <a:solidFill>
                  <a:srgbClr val="008000"/>
                </a:solidFill>
              </a:rPr>
              <a:t>11]</a:t>
            </a:r>
            <a:endParaRPr lang="en-US" sz="1800" dirty="0">
              <a:solidFill>
                <a:srgbClr val="008000"/>
              </a:solidFill>
            </a:endParaRPr>
          </a:p>
          <a:p>
            <a:pPr marL="342900" lvl="1" indent="-342900">
              <a:lnSpc>
                <a:spcPct val="90000"/>
              </a:lnSpc>
              <a:buClr>
                <a:schemeClr val="accent1"/>
              </a:buClr>
              <a:buSzPct val="65000"/>
              <a:buFont typeface="Wingdings" pitchFamily="2" charset="2"/>
              <a:buChar char="n"/>
              <a:defRPr/>
            </a:pPr>
            <a:endParaRPr lang="en-US" sz="1800" dirty="0" smtClean="0">
              <a:solidFill>
                <a:srgbClr val="008000"/>
              </a:solidFill>
            </a:endParaRPr>
          </a:p>
          <a:p>
            <a:pPr marL="342900" lvl="1" indent="-342900">
              <a:lnSpc>
                <a:spcPct val="90000"/>
              </a:lnSpc>
              <a:buClr>
                <a:schemeClr val="accent1"/>
              </a:buClr>
              <a:buSzPct val="65000"/>
              <a:buFont typeface="Wingdings" pitchFamily="2" charset="2"/>
              <a:buChar char="n"/>
              <a:defRPr/>
            </a:pPr>
            <a:r>
              <a:rPr lang="en-US" dirty="0" smtClean="0"/>
              <a:t>Hardware/software cooperative limiter thread estimation:</a:t>
            </a:r>
          </a:p>
          <a:p>
            <a:pPr marL="695325" lvl="2" indent="-342900">
              <a:lnSpc>
                <a:spcPct val="90000"/>
              </a:lnSpc>
              <a:defRPr/>
            </a:pPr>
            <a:r>
              <a:rPr lang="en-US" dirty="0" smtClean="0"/>
              <a:t>Thread </a:t>
            </a:r>
            <a:r>
              <a:rPr lang="en-US" dirty="0"/>
              <a:t>executing </a:t>
            </a:r>
            <a:r>
              <a:rPr lang="en-US" dirty="0" smtClean="0"/>
              <a:t>the </a:t>
            </a:r>
            <a:r>
              <a:rPr lang="en-US" dirty="0"/>
              <a:t>most contended critical </a:t>
            </a:r>
            <a:r>
              <a:rPr lang="en-US" dirty="0" smtClean="0"/>
              <a:t>section</a:t>
            </a:r>
          </a:p>
          <a:p>
            <a:pPr marL="695325" lvl="2" indent="-342900">
              <a:lnSpc>
                <a:spcPct val="90000"/>
              </a:lnSpc>
              <a:defRPr/>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Font typeface="Wingdings" charset="0"/>
              <a:buNone/>
              <a:defRPr/>
            </a:pPr>
            <a:endParaRPr lang="en-US" sz="2700" dirty="0"/>
          </a:p>
          <a:p>
            <a:pPr>
              <a:defRPr/>
            </a:pPr>
            <a:endParaRPr lang="en-US" dirty="0"/>
          </a:p>
        </p:txBody>
      </p:sp>
      <p:sp>
        <p:nvSpPr>
          <p:cNvPr id="172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C59305-7AA5-784A-A70D-94193EC7E184}"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Workshop All Day on April 4</a:t>
            </a:r>
            <a:endParaRPr lang="en-US" dirty="0"/>
          </a:p>
        </p:txBody>
      </p:sp>
      <p:sp>
        <p:nvSpPr>
          <p:cNvPr id="3" name="Content Placeholder 2"/>
          <p:cNvSpPr>
            <a:spLocks noGrp="1"/>
          </p:cNvSpPr>
          <p:nvPr>
            <p:ph idx="1"/>
          </p:nvPr>
        </p:nvSpPr>
        <p:spPr>
          <a:xfrm>
            <a:off x="152400" y="997529"/>
            <a:ext cx="8991600" cy="5193723"/>
          </a:xfrm>
        </p:spPr>
        <p:txBody>
          <a:bodyPr/>
          <a:lstStyle/>
          <a:p>
            <a:r>
              <a:rPr lang="en-US" dirty="0" smtClean="0">
                <a:hlinkClick r:id="rId2"/>
              </a:rPr>
              <a:t>http://www.industry-academia.org/event-carnegie-mellon-cloud-workshop.html</a:t>
            </a:r>
            <a:endParaRPr lang="en-US" dirty="0" smtClean="0"/>
          </a:p>
          <a:p>
            <a:r>
              <a:rPr lang="en-US" dirty="0" smtClean="0"/>
              <a:t>You need to register to attend. Gates 6115. Many talks:</a:t>
            </a:r>
            <a:endParaRPr lang="en-US" dirty="0"/>
          </a:p>
          <a:p>
            <a:r>
              <a:rPr lang="en-US" sz="1500" dirty="0" smtClean="0"/>
              <a:t>Keynote: Prof. Onur Mutlu – Carnegie Mellon – "Rethinking Memory System Design for Data-Intensive Computing" </a:t>
            </a:r>
          </a:p>
          <a:p>
            <a:r>
              <a:rPr lang="en-US" sz="1500" dirty="0" smtClean="0"/>
              <a:t>Prof. Rajeev </a:t>
            </a:r>
            <a:r>
              <a:rPr lang="en-US" sz="1500" dirty="0" err="1" smtClean="0"/>
              <a:t>Balasubramonian</a:t>
            </a:r>
            <a:r>
              <a:rPr lang="en-US" sz="1500" dirty="0" smtClean="0"/>
              <a:t> – Utah – “Practical Approaches to Memory Security in the Cloud” </a:t>
            </a:r>
          </a:p>
          <a:p>
            <a:r>
              <a:rPr lang="en-US" sz="1500" dirty="0" smtClean="0"/>
              <a:t>Bryan Chin  – </a:t>
            </a:r>
            <a:r>
              <a:rPr lang="en-US" sz="1500" dirty="0" err="1" smtClean="0"/>
              <a:t>Cavium</a:t>
            </a:r>
            <a:r>
              <a:rPr lang="en-US" sz="1500" dirty="0" smtClean="0"/>
              <a:t>  –  “Head in the Clouds - Building a Chip for Scale-out Computing” </a:t>
            </a:r>
          </a:p>
          <a:p>
            <a:r>
              <a:rPr lang="en-US" sz="1500" dirty="0" smtClean="0"/>
              <a:t>Dr. </a:t>
            </a:r>
            <a:r>
              <a:rPr lang="en-US" sz="1500" dirty="0" err="1" smtClean="0"/>
              <a:t>Joon</a:t>
            </a:r>
            <a:r>
              <a:rPr lang="en-US" sz="1500" dirty="0" smtClean="0"/>
              <a:t> Kim - SK Hynix – “The Future of NVM Memories” </a:t>
            </a:r>
          </a:p>
          <a:p>
            <a:r>
              <a:rPr lang="en-US" sz="1500" dirty="0" smtClean="0"/>
              <a:t>Prof. Andy </a:t>
            </a:r>
            <a:r>
              <a:rPr lang="en-US" sz="1500" dirty="0" err="1" smtClean="0"/>
              <a:t>Pavlo</a:t>
            </a:r>
            <a:r>
              <a:rPr lang="en-US" sz="1500" dirty="0" smtClean="0"/>
              <a:t> - Carnegie Mellon – “OLTP on NVM: YMMV"  </a:t>
            </a:r>
          </a:p>
          <a:p>
            <a:r>
              <a:rPr lang="en-US" sz="1500" dirty="0" smtClean="0"/>
              <a:t>Dr. John Busch – SanDisk – “The Impact of Flash Memory on the Future of Cloud Computing”</a:t>
            </a:r>
          </a:p>
          <a:p>
            <a:r>
              <a:rPr lang="en-US" sz="1500" dirty="0" smtClean="0"/>
              <a:t>Keynote: Prof. Greg Ganger – Carnegie Mellon – “Scheduling Heterogeneous Resources in Cloud Datacenters”</a:t>
            </a:r>
          </a:p>
          <a:p>
            <a:r>
              <a:rPr lang="en-US" sz="1500" dirty="0" smtClean="0"/>
              <a:t>Paul Rad – Rackspace – “</a:t>
            </a:r>
            <a:r>
              <a:rPr lang="en-US" sz="1500" dirty="0" err="1" smtClean="0"/>
              <a:t>OpenStack</a:t>
            </a:r>
            <a:r>
              <a:rPr lang="en-US" sz="1500" dirty="0" smtClean="0"/>
              <a:t>-Based High Performance Cloud Architecture” </a:t>
            </a:r>
          </a:p>
          <a:p>
            <a:r>
              <a:rPr lang="en-US" sz="1500" dirty="0" smtClean="0"/>
              <a:t>Charles Butler – Ubuntu  – “Cloud Service Orchestration with </a:t>
            </a:r>
            <a:r>
              <a:rPr lang="en-US" sz="1500" dirty="0" err="1" smtClean="0"/>
              <a:t>JuJu</a:t>
            </a:r>
            <a:r>
              <a:rPr lang="en-US" sz="1500" dirty="0" smtClean="0"/>
              <a:t>”</a:t>
            </a:r>
          </a:p>
          <a:p>
            <a:r>
              <a:rPr lang="en-US" sz="1500" dirty="0" smtClean="0"/>
              <a:t>Prof. </a:t>
            </a:r>
            <a:r>
              <a:rPr lang="en-US" sz="1500" dirty="0" err="1" smtClean="0"/>
              <a:t>Mor</a:t>
            </a:r>
            <a:r>
              <a:rPr lang="en-US" sz="1500" dirty="0" smtClean="0"/>
              <a:t> </a:t>
            </a:r>
            <a:r>
              <a:rPr lang="en-US" sz="1500" dirty="0" err="1" smtClean="0"/>
              <a:t>Harchol-Balter</a:t>
            </a:r>
            <a:r>
              <a:rPr lang="en-US" sz="1500" dirty="0" smtClean="0"/>
              <a:t> -  Carnegie Mellon – “Dynamic Power Management in Data Centers” </a:t>
            </a:r>
          </a:p>
          <a:p>
            <a:r>
              <a:rPr lang="en-US" sz="1500" dirty="0" smtClean="0"/>
              <a:t>Prof. Eric Xing – Carnegie Mellon – “</a:t>
            </a:r>
            <a:r>
              <a:rPr lang="en-US" sz="1500" dirty="0" err="1" smtClean="0"/>
              <a:t>Petuum</a:t>
            </a:r>
            <a:r>
              <a:rPr lang="en-US" sz="1500" dirty="0" smtClean="0"/>
              <a:t>: A New Platform for Cloud-based Machine Learning to Efficiently Solve Big Data Problems” </a:t>
            </a:r>
          </a:p>
          <a:p>
            <a:r>
              <a:rPr lang="en-US" sz="1500" dirty="0" err="1" smtClean="0"/>
              <a:t>Majid</a:t>
            </a:r>
            <a:r>
              <a:rPr lang="en-US" sz="1500" dirty="0" smtClean="0"/>
              <a:t> </a:t>
            </a:r>
            <a:r>
              <a:rPr lang="en-US" sz="1500" dirty="0" err="1" smtClean="0"/>
              <a:t>Bemanian</a:t>
            </a:r>
            <a:r>
              <a:rPr lang="en-US" sz="1500" dirty="0" smtClean="0"/>
              <a:t> – Imagination Technologies – “Security in the Cloud and Virtualized Mobile Devices” </a:t>
            </a:r>
          </a:p>
          <a:p>
            <a:r>
              <a:rPr lang="en-US" sz="1500" dirty="0" smtClean="0"/>
              <a:t>Robert </a:t>
            </a:r>
            <a:r>
              <a:rPr lang="en-US" sz="1500" dirty="0" err="1" smtClean="0"/>
              <a:t>Broberg</a:t>
            </a:r>
            <a:r>
              <a:rPr lang="en-US" sz="1500" dirty="0" smtClean="0"/>
              <a:t> – Cisco –  “Cloud Security Challenges and Solutions”</a:t>
            </a:r>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a:t>
            </a:fld>
            <a:endParaRPr lang="en-US"/>
          </a:p>
        </p:txBody>
      </p:sp>
    </p:spTree>
    <p:extLst>
      <p:ext uri="{BB962C8B-B14F-4D97-AF65-F5344CB8AC3E}">
        <p14:creationId xmlns:p14="http://schemas.microsoft.com/office/powerpoint/2010/main" val="544408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000" dirty="0" smtClean="0"/>
              <a:t>Summary: Fundamental </a:t>
            </a:r>
            <a:r>
              <a:rPr lang="en-US" sz="3000" dirty="0" smtClean="0"/>
              <a:t>Interference Control Techniques</a:t>
            </a:r>
            <a:endParaRPr lang="en-US" sz="30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a:t>
            </a:r>
            <a:r>
              <a:rPr lang="en-US" dirty="0" smtClean="0">
                <a:solidFill>
                  <a:srgbClr val="0000FF"/>
                </a:solidFill>
              </a:rPr>
              <a:t>scheduling</a:t>
            </a:r>
          </a:p>
          <a:p>
            <a:pPr marL="0" indent="0">
              <a:buNone/>
            </a:pPr>
            <a:endParaRPr lang="en-US" dirty="0">
              <a:solidFill>
                <a:srgbClr val="0000FF"/>
              </a:solidFill>
            </a:endParaRPr>
          </a:p>
          <a:p>
            <a:pPr marL="0" indent="0" algn="ctr">
              <a:buNone/>
            </a:pPr>
            <a:r>
              <a:rPr lang="en-US" dirty="0" smtClean="0">
                <a:solidFill>
                  <a:srgbClr val="FF0000"/>
                </a:solidFill>
              </a:rPr>
              <a:t>Best is to combine all. How would you do that?</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30</a:t>
            </a:fld>
            <a:endParaRPr lang="en-US"/>
          </a:p>
        </p:txBody>
      </p:sp>
    </p:spTree>
    <p:extLst>
      <p:ext uri="{BB962C8B-B14F-4D97-AF65-F5344CB8AC3E}">
        <p14:creationId xmlns:p14="http://schemas.microsoft.com/office/powerpoint/2010/main" val="42284104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768475"/>
            <a:ext cx="8428037" cy="822325"/>
          </a:xfrm>
        </p:spPr>
        <p:txBody>
          <a:bodyPr/>
          <a:lstStyle/>
          <a:p>
            <a:pPr algn="ctr" eaLnBrk="1" hangingPunct="1"/>
            <a:r>
              <a:rPr lang="en-US" sz="4000" dirty="0" smtClean="0">
                <a:latin typeface="Garamond" charset="0"/>
              </a:rPr>
              <a:t>More on DRAM Controllers</a:t>
            </a:r>
            <a:endParaRPr lang="en-US" sz="40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635635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a:latin typeface="Garamond" charset="0"/>
              </a:rPr>
              <a:t>DRAM Power Management</a:t>
            </a:r>
          </a:p>
        </p:txBody>
      </p:sp>
      <p:sp>
        <p:nvSpPr>
          <p:cNvPr id="134146" name="Content Placeholder 2"/>
          <p:cNvSpPr>
            <a:spLocks noGrp="1"/>
          </p:cNvSpPr>
          <p:nvPr>
            <p:ph idx="1"/>
          </p:nvPr>
        </p:nvSpPr>
        <p:spPr>
          <a:xfrm>
            <a:off x="228600" y="996950"/>
            <a:ext cx="8610600" cy="5194300"/>
          </a:xfrm>
        </p:spPr>
        <p:txBody>
          <a:bodyPr/>
          <a:lstStyle/>
          <a:p>
            <a:r>
              <a:rPr lang="en-US">
                <a:latin typeface="Tahoma" charset="0"/>
              </a:rPr>
              <a:t>DRAM chips have power modes</a:t>
            </a:r>
          </a:p>
          <a:p>
            <a:r>
              <a:rPr lang="en-US">
                <a:latin typeface="Tahoma" charset="0"/>
              </a:rPr>
              <a:t>Idea: </a:t>
            </a:r>
            <a:r>
              <a:rPr lang="en-US">
                <a:solidFill>
                  <a:srgbClr val="0000FF"/>
                </a:solidFill>
                <a:latin typeface="Tahoma" charset="0"/>
              </a:rPr>
              <a:t>When not accessing a chip power it down</a:t>
            </a:r>
          </a:p>
          <a:p>
            <a:endParaRPr lang="en-US">
              <a:solidFill>
                <a:srgbClr val="0000FF"/>
              </a:solidFill>
              <a:latin typeface="Tahoma" charset="0"/>
            </a:endParaRPr>
          </a:p>
          <a:p>
            <a:r>
              <a:rPr lang="en-US">
                <a:latin typeface="Tahoma" charset="0"/>
              </a:rPr>
              <a:t>Power states</a:t>
            </a:r>
          </a:p>
          <a:p>
            <a:pPr lvl="1"/>
            <a:r>
              <a:rPr lang="en-US">
                <a:latin typeface="Tahoma" charset="0"/>
                <a:ea typeface="ＭＳ Ｐゴシック" charset="0"/>
              </a:rPr>
              <a:t>Active (highest power)</a:t>
            </a:r>
          </a:p>
          <a:p>
            <a:pPr lvl="1"/>
            <a:r>
              <a:rPr lang="en-US">
                <a:latin typeface="Tahoma" charset="0"/>
                <a:ea typeface="ＭＳ Ｐゴシック" charset="0"/>
              </a:rPr>
              <a:t>All banks idle</a:t>
            </a:r>
          </a:p>
          <a:p>
            <a:pPr lvl="1"/>
            <a:r>
              <a:rPr lang="en-US">
                <a:latin typeface="Tahoma" charset="0"/>
                <a:ea typeface="ＭＳ Ｐゴシック" charset="0"/>
              </a:rPr>
              <a:t>Power-down</a:t>
            </a:r>
          </a:p>
          <a:p>
            <a:pPr lvl="1"/>
            <a:r>
              <a:rPr lang="en-US">
                <a:latin typeface="Tahoma" charset="0"/>
                <a:ea typeface="ＭＳ Ｐゴシック" charset="0"/>
              </a:rPr>
              <a:t>Self-refresh (lowest power)</a:t>
            </a:r>
          </a:p>
          <a:p>
            <a:pPr lvl="1"/>
            <a:endParaRPr lang="en-US">
              <a:latin typeface="Tahoma" charset="0"/>
              <a:ea typeface="ＭＳ Ｐゴシック" charset="0"/>
            </a:endParaRPr>
          </a:p>
          <a:p>
            <a:r>
              <a:rPr lang="en-US">
                <a:latin typeface="Tahoma" charset="0"/>
              </a:rPr>
              <a:t>State transitions incur latency during which the chip cannot be accessed</a:t>
            </a:r>
          </a:p>
          <a:p>
            <a:endParaRPr lang="en-US">
              <a:latin typeface="Tahoma" charset="0"/>
            </a:endParaRPr>
          </a:p>
          <a:p>
            <a:endParaRPr lang="en-US">
              <a:latin typeface="Tahoma" charset="0"/>
            </a:endParaRPr>
          </a:p>
        </p:txBody>
      </p:sp>
      <p:sp>
        <p:nvSpPr>
          <p:cNvPr id="1341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651FAE-13E6-0D4B-A084-D843FA344890}" type="slidenum">
              <a:rPr lang="en-US" sz="1600">
                <a:solidFill>
                  <a:srgbClr val="000000"/>
                </a:solidFill>
                <a:latin typeface="Garamond" charset="0"/>
                <a:cs typeface="Arial" charset="0"/>
              </a:rPr>
              <a:pPr eaLnBrk="1" hangingPunct="1"/>
              <a:t>32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06084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400">
                <a:latin typeface="Garamond" charset="0"/>
              </a:rPr>
              <a:t>Why are DRAM Controllers Difficult to Design?</a:t>
            </a:r>
          </a:p>
        </p:txBody>
      </p:sp>
      <p:sp>
        <p:nvSpPr>
          <p:cNvPr id="148482" name="Content Placeholder 2"/>
          <p:cNvSpPr>
            <a:spLocks noGrp="1"/>
          </p:cNvSpPr>
          <p:nvPr>
            <p:ph idx="1"/>
          </p:nvPr>
        </p:nvSpPr>
        <p:spPr>
          <a:xfrm>
            <a:off x="228600" y="996950"/>
            <a:ext cx="8610600" cy="5194300"/>
          </a:xfrm>
        </p:spPr>
        <p:txBody>
          <a:bodyPr/>
          <a:lstStyle/>
          <a:p>
            <a:r>
              <a:rPr lang="en-US" dirty="0">
                <a:latin typeface="Tahoma" charset="0"/>
              </a:rPr>
              <a:t>Need to obey </a:t>
            </a:r>
            <a:r>
              <a:rPr lang="en-US" dirty="0">
                <a:solidFill>
                  <a:srgbClr val="0000FF"/>
                </a:solidFill>
                <a:latin typeface="Tahoma" charset="0"/>
              </a:rPr>
              <a:t>DRAM timing constraints </a:t>
            </a:r>
            <a:r>
              <a:rPr lang="en-US" dirty="0">
                <a:latin typeface="Tahoma" charset="0"/>
              </a:rPr>
              <a:t>for correctness</a:t>
            </a:r>
          </a:p>
          <a:p>
            <a:pPr lvl="1"/>
            <a:r>
              <a:rPr lang="en-US" sz="2000" dirty="0">
                <a:latin typeface="Tahoma" charset="0"/>
                <a:ea typeface="ＭＳ Ｐゴシック" charset="0"/>
              </a:rPr>
              <a:t>There are many (50+) timing constraints in DRAM</a:t>
            </a:r>
          </a:p>
          <a:p>
            <a:pPr lvl="1"/>
            <a:r>
              <a:rPr lang="en-US" sz="2000" dirty="0" err="1">
                <a:latin typeface="Tahoma" charset="0"/>
                <a:ea typeface="ＭＳ Ｐゴシック" charset="0"/>
              </a:rPr>
              <a:t>tWTR</a:t>
            </a:r>
            <a:r>
              <a:rPr lang="en-US" sz="2000" dirty="0">
                <a:latin typeface="Tahoma" charset="0"/>
                <a:ea typeface="ＭＳ Ｐゴシック" charset="0"/>
              </a:rPr>
              <a:t>: Minimum number of cycles to wait before issuing a read command after a write command is issued</a:t>
            </a:r>
          </a:p>
          <a:p>
            <a:pPr lvl="1"/>
            <a:r>
              <a:rPr lang="en-US" sz="2000" dirty="0" err="1">
                <a:latin typeface="Tahoma" charset="0"/>
                <a:ea typeface="ＭＳ Ｐゴシック" charset="0"/>
              </a:rPr>
              <a:t>tRC</a:t>
            </a:r>
            <a:r>
              <a:rPr lang="en-US" sz="2000" dirty="0">
                <a:latin typeface="Tahoma" charset="0"/>
                <a:ea typeface="ＭＳ Ｐゴシック" charset="0"/>
              </a:rPr>
              <a:t>: Minimum number of cycles between the issuing of two consecutive activate commands to the same bank</a:t>
            </a:r>
          </a:p>
          <a:p>
            <a:pPr lvl="1"/>
            <a:r>
              <a:rPr lang="en-US" sz="2000" dirty="0">
                <a:latin typeface="Tahoma" charset="0"/>
                <a:ea typeface="ＭＳ Ｐゴシック" charset="0"/>
              </a:rPr>
              <a:t>…</a:t>
            </a:r>
          </a:p>
          <a:p>
            <a:r>
              <a:rPr lang="en-US" dirty="0">
                <a:latin typeface="Tahoma" charset="0"/>
              </a:rPr>
              <a:t>Need to </a:t>
            </a:r>
            <a:r>
              <a:rPr lang="en-US" dirty="0">
                <a:solidFill>
                  <a:srgbClr val="0000FF"/>
                </a:solidFill>
                <a:latin typeface="Tahoma" charset="0"/>
              </a:rPr>
              <a:t>keep track of many resources </a:t>
            </a:r>
            <a:r>
              <a:rPr lang="en-US" dirty="0">
                <a:latin typeface="Tahoma" charset="0"/>
              </a:rPr>
              <a:t>to prevent conflicts</a:t>
            </a:r>
          </a:p>
          <a:p>
            <a:pPr lvl="1"/>
            <a:r>
              <a:rPr lang="en-US" sz="2000" dirty="0">
                <a:latin typeface="Tahoma" charset="0"/>
                <a:ea typeface="ＭＳ Ｐゴシック" charset="0"/>
              </a:rPr>
              <a:t>Channels, banks, ranks, data bus, address bus, row buffers</a:t>
            </a:r>
          </a:p>
          <a:p>
            <a:r>
              <a:rPr lang="en-US" dirty="0">
                <a:latin typeface="Tahoma" charset="0"/>
              </a:rPr>
              <a:t>Need to handle </a:t>
            </a:r>
            <a:r>
              <a:rPr lang="en-US" dirty="0">
                <a:solidFill>
                  <a:srgbClr val="0000FF"/>
                </a:solidFill>
                <a:latin typeface="Tahoma" charset="0"/>
              </a:rPr>
              <a:t>DRAM </a:t>
            </a:r>
            <a:r>
              <a:rPr lang="en-US" dirty="0" smtClean="0">
                <a:solidFill>
                  <a:srgbClr val="0000FF"/>
                </a:solidFill>
                <a:latin typeface="Tahoma" charset="0"/>
              </a:rPr>
              <a:t>refresh</a:t>
            </a:r>
          </a:p>
          <a:p>
            <a:r>
              <a:rPr lang="en-US" dirty="0" smtClean="0">
                <a:latin typeface="Tahoma" charset="0"/>
              </a:rPr>
              <a:t>Need to manage power consumption</a:t>
            </a:r>
            <a:endParaRPr lang="en-US" dirty="0">
              <a:latin typeface="Tahoma" charset="0"/>
            </a:endParaRPr>
          </a:p>
          <a:p>
            <a:r>
              <a:rPr lang="en-US" dirty="0">
                <a:latin typeface="Tahoma" charset="0"/>
              </a:rPr>
              <a:t>Need to optimize for performance </a:t>
            </a:r>
            <a:r>
              <a:rPr lang="en-US" sz="1800" dirty="0">
                <a:latin typeface="Tahoma" charset="0"/>
              </a:rPr>
              <a:t>(in the presence of constraints)</a:t>
            </a:r>
          </a:p>
          <a:p>
            <a:pPr lvl="1"/>
            <a:r>
              <a:rPr lang="en-US" sz="2000" dirty="0">
                <a:latin typeface="Tahoma" charset="0"/>
                <a:ea typeface="ＭＳ Ｐゴシック" charset="0"/>
              </a:rPr>
              <a:t>Reordering is not </a:t>
            </a:r>
            <a:r>
              <a:rPr lang="en-US" sz="2000" dirty="0" smtClean="0">
                <a:latin typeface="Tahoma" charset="0"/>
                <a:ea typeface="ＭＳ Ｐゴシック" charset="0"/>
              </a:rPr>
              <a:t>simple</a:t>
            </a:r>
          </a:p>
          <a:p>
            <a:pPr lvl="1"/>
            <a:r>
              <a:rPr lang="en-US" sz="2000" dirty="0" smtClean="0">
                <a:latin typeface="Tahoma" charset="0"/>
                <a:ea typeface="ＭＳ Ｐゴシック" charset="0"/>
              </a:rPr>
              <a:t>Fairness and QoS needs complicates the scheduling problem</a:t>
            </a:r>
            <a:endParaRPr lang="en-US" sz="2000" dirty="0">
              <a:latin typeface="Tahoma" charset="0"/>
              <a:ea typeface="ＭＳ Ｐゴシック" charset="0"/>
            </a:endParaRPr>
          </a:p>
          <a:p>
            <a:pPr lvl="2"/>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45C9F7-48A2-2845-A994-B7F52349117E}"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8783855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848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848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848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sz="3400">
                <a:solidFill>
                  <a:srgbClr val="006633"/>
                </a:solidFill>
                <a:latin typeface="Garamond" charset="0"/>
              </a:rPr>
              <a:t>Many DRAM Timing Constraints</a:t>
            </a:r>
            <a:endParaRPr lang="en-US">
              <a:latin typeface="Garamond" charset="0"/>
            </a:endParaRPr>
          </a:p>
        </p:txBody>
      </p:sp>
      <p:sp>
        <p:nvSpPr>
          <p:cNvPr id="132098"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From Lee et al., </a:t>
            </a:r>
            <a:r>
              <a:rPr lang="ja-JP" altLang="en-US" sz="2000">
                <a:latin typeface="Tahoma" charset="0"/>
              </a:rPr>
              <a:t>“</a:t>
            </a:r>
            <a:r>
              <a:rPr lang="en-US" altLang="ja-JP" sz="2000">
                <a:solidFill>
                  <a:srgbClr val="0000FF"/>
                </a:solidFill>
                <a:latin typeface="Tahoma" charset="0"/>
              </a:rPr>
              <a:t>DRAM-Aware Last-Level Cache Writeback: Reducing Write-Caused Interference in Memory Systems</a:t>
            </a:r>
            <a:r>
              <a:rPr lang="en-US" altLang="ja-JP" sz="2000">
                <a:latin typeface="Tahoma" charset="0"/>
              </a:rPr>
              <a:t>,</a:t>
            </a:r>
            <a:r>
              <a:rPr lang="ja-JP" altLang="en-US" sz="2000">
                <a:latin typeface="Tahoma" charset="0"/>
              </a:rPr>
              <a:t>”</a:t>
            </a:r>
            <a:r>
              <a:rPr lang="en-US" altLang="ja-JP" sz="2000">
                <a:latin typeface="Tahoma" charset="0"/>
              </a:rPr>
              <a:t> HPS Technical Report, April 2010.</a:t>
            </a:r>
            <a:endParaRPr lang="en-US" sz="2000">
              <a:latin typeface="Tahoma" charset="0"/>
            </a:endParaRPr>
          </a:p>
        </p:txBody>
      </p:sp>
      <p:sp>
        <p:nvSpPr>
          <p:cNvPr id="1320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EA7144-02FA-E949-AC72-DF130F78FF8E}"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pic>
        <p:nvPicPr>
          <p:cNvPr id="13210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7988"/>
            <a:ext cx="91868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410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a:latin typeface="Garamond" charset="0"/>
              </a:rPr>
              <a:t>More on DRAM Operation</a:t>
            </a:r>
          </a:p>
        </p:txBody>
      </p:sp>
      <p:sp>
        <p:nvSpPr>
          <p:cNvPr id="133122" name="Content Placeholder 2"/>
          <p:cNvSpPr>
            <a:spLocks noGrp="1"/>
          </p:cNvSpPr>
          <p:nvPr>
            <p:ph idx="1"/>
          </p:nvPr>
        </p:nvSpPr>
        <p:spPr>
          <a:xfrm>
            <a:off x="228600" y="996950"/>
            <a:ext cx="8610600" cy="5194300"/>
          </a:xfrm>
        </p:spPr>
        <p:txBody>
          <a:bodyPr/>
          <a:lstStyle/>
          <a:p>
            <a:r>
              <a:rPr lang="en-US">
                <a:latin typeface="Tahoma" charset="0"/>
              </a:rPr>
              <a:t>Kim et al., “</a:t>
            </a:r>
            <a:r>
              <a:rPr lang="en-US" altLang="ja-JP">
                <a:solidFill>
                  <a:srgbClr val="0000FF"/>
                </a:solidFill>
                <a:latin typeface="Tahoma" charset="0"/>
              </a:rPr>
              <a:t>A Case for Exploiting Subarray-Level Parallelism (SALP) in DRAM</a:t>
            </a:r>
            <a:r>
              <a:rPr lang="en-US" altLang="ja-JP">
                <a:latin typeface="Tahoma" charset="0"/>
              </a:rPr>
              <a:t>,</a:t>
            </a:r>
            <a:r>
              <a:rPr lang="en-US">
                <a:latin typeface="Tahoma" charset="0"/>
              </a:rPr>
              <a:t>”</a:t>
            </a:r>
            <a:r>
              <a:rPr lang="en-US" altLang="ja-JP">
                <a:latin typeface="Tahoma" charset="0"/>
              </a:rPr>
              <a:t> ISCA 2012.</a:t>
            </a:r>
          </a:p>
          <a:p>
            <a:r>
              <a:rPr lang="en-US">
                <a:latin typeface="Tahoma" charset="0"/>
              </a:rPr>
              <a:t>Lee et al., “</a:t>
            </a:r>
            <a:r>
              <a:rPr lang="en-US" altLang="ja-JP">
                <a:solidFill>
                  <a:srgbClr val="0000FF"/>
                </a:solidFill>
                <a:latin typeface="Tahoma" charset="0"/>
              </a:rPr>
              <a:t>Tiered-Latency DRAM: A Low Latency and Low Cost DRAM Architecture</a:t>
            </a:r>
            <a:r>
              <a:rPr lang="en-US" altLang="ja-JP">
                <a:latin typeface="Tahoma" charset="0"/>
              </a:rPr>
              <a:t>,</a:t>
            </a:r>
            <a:r>
              <a:rPr lang="en-US">
                <a:latin typeface="Tahoma" charset="0"/>
              </a:rPr>
              <a:t>”</a:t>
            </a:r>
            <a:r>
              <a:rPr lang="en-US" altLang="ja-JP">
                <a:latin typeface="Tahoma" charset="0"/>
              </a:rPr>
              <a:t> HPCA 2013.</a:t>
            </a:r>
            <a:endParaRPr lang="en-US">
              <a:latin typeface="Tahoma" charset="0"/>
            </a:endParaRPr>
          </a:p>
        </p:txBody>
      </p:sp>
      <p:sp>
        <p:nvSpPr>
          <p:cNvPr id="1331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146E8D-0D6C-584B-B4EE-6CCAD1DC0072}"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pic>
        <p:nvPicPr>
          <p:cNvPr id="1331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379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rPr>
              <a:t>Self-Optimizing DRAM Controllers</a:t>
            </a:r>
          </a:p>
        </p:txBody>
      </p:sp>
      <p:sp>
        <p:nvSpPr>
          <p:cNvPr id="3" name="Content Placeholder 2"/>
          <p:cNvSpPr>
            <a:spLocks noGrp="1"/>
          </p:cNvSpPr>
          <p:nvPr>
            <p:ph idx="1"/>
          </p:nvPr>
        </p:nvSpPr>
        <p:spPr>
          <a:xfrm>
            <a:off x="228600" y="996950"/>
            <a:ext cx="8610600" cy="5194300"/>
          </a:xfrm>
        </p:spPr>
        <p:txBody>
          <a:bodyPr/>
          <a:lstStyle/>
          <a:p>
            <a:r>
              <a:rPr lang="en-US" sz="2200">
                <a:latin typeface="Tahoma" charset="0"/>
              </a:rPr>
              <a:t>Problem: DRAM controllers difficult to design </a:t>
            </a:r>
            <a:r>
              <a:rPr lang="en-US" sz="2200">
                <a:latin typeface="Tahoma" charset="0"/>
                <a:sym typeface="Wingdings" charset="0"/>
              </a:rPr>
              <a:t> </a:t>
            </a:r>
            <a:r>
              <a:rPr lang="en-US" sz="2200">
                <a:latin typeface="Tahoma" charset="0"/>
              </a:rPr>
              <a:t>It is difficult for human designers to design a policy that can adapt itself very well to different workloads and different system conditions</a:t>
            </a:r>
          </a:p>
          <a:p>
            <a:endParaRPr lang="en-US" sz="2200">
              <a:latin typeface="Tahoma" charset="0"/>
            </a:endParaRPr>
          </a:p>
          <a:p>
            <a:r>
              <a:rPr lang="en-US" sz="2200">
                <a:latin typeface="Tahoma" charset="0"/>
              </a:rPr>
              <a:t>Idea: </a:t>
            </a:r>
            <a:r>
              <a:rPr lang="en-US" sz="2200">
                <a:solidFill>
                  <a:srgbClr val="0000FF"/>
                </a:solidFill>
                <a:latin typeface="Tahoma" charset="0"/>
              </a:rPr>
              <a:t>Design a memory controller that adapts its scheduling policy decisions to workload behavior and system conditions using machine learning</a:t>
            </a:r>
            <a:r>
              <a:rPr lang="en-US" sz="2200">
                <a:latin typeface="Tahoma" charset="0"/>
              </a:rPr>
              <a:t>.</a:t>
            </a:r>
          </a:p>
          <a:p>
            <a:endParaRPr lang="en-US" sz="2200">
              <a:latin typeface="Tahoma" charset="0"/>
            </a:endParaRPr>
          </a:p>
          <a:p>
            <a:r>
              <a:rPr lang="en-US" sz="2200">
                <a:latin typeface="Tahoma" charset="0"/>
              </a:rPr>
              <a:t>Observation: </a:t>
            </a:r>
            <a:r>
              <a:rPr lang="en-US" sz="2200">
                <a:solidFill>
                  <a:srgbClr val="0000FF"/>
                </a:solidFill>
                <a:latin typeface="Tahoma" charset="0"/>
              </a:rPr>
              <a:t>Reinforcement learning maps nicely to memory control.</a:t>
            </a:r>
          </a:p>
          <a:p>
            <a:endParaRPr lang="en-US" sz="2200">
              <a:latin typeface="Tahoma" charset="0"/>
            </a:endParaRPr>
          </a:p>
          <a:p>
            <a:r>
              <a:rPr lang="en-US" sz="2200">
                <a:latin typeface="Tahoma" charset="0"/>
              </a:rPr>
              <a:t>Design: Memory controller is a reinforcement learning agent that dynamically and continuously learns and employs the best scheduling policy.</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F259B8-7717-BC43-B192-15F0CED52EAF}"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
        <p:nvSpPr>
          <p:cNvPr id="5" name="Rectangle 4"/>
          <p:cNvSpPr/>
          <p:nvPr/>
        </p:nvSpPr>
        <p:spPr>
          <a:xfrm>
            <a:off x="74613" y="6454775"/>
            <a:ext cx="9034462" cy="346075"/>
          </a:xfrm>
          <a:prstGeom prst="rect">
            <a:avLst/>
          </a:prstGeom>
        </p:spPr>
        <p:txBody>
          <a:bodyPr>
            <a:spAutoFit/>
          </a:bodyPr>
          <a:lstStyle/>
          <a:p>
            <a:pPr fontAlgn="auto">
              <a:spcBef>
                <a:spcPts val="0"/>
              </a:spcBef>
              <a:spcAft>
                <a:spcPts val="0"/>
              </a:spcAft>
              <a:defRPr/>
            </a:pPr>
            <a:r>
              <a:rPr lang="en-US" sz="1650" dirty="0" err="1">
                <a:solidFill>
                  <a:srgbClr val="000000"/>
                </a:solidFill>
                <a:latin typeface="Tahoma" charset="0"/>
              </a:rPr>
              <a:t>Ipek</a:t>
            </a:r>
            <a:r>
              <a:rPr lang="en-US" sz="1650" dirty="0">
                <a:solidFill>
                  <a:srgbClr val="000000"/>
                </a:solidFill>
                <a:latin typeface="Tahoma" charset="0"/>
              </a:rPr>
              <a:t>+, “</a:t>
            </a:r>
            <a:r>
              <a:rPr lang="en-US" sz="1650" dirty="0">
                <a:solidFill>
                  <a:srgbClr val="0000FF"/>
                </a:solidFill>
                <a:latin typeface="Tahoma" charset="0"/>
              </a:rPr>
              <a:t>S</a:t>
            </a:r>
            <a:r>
              <a:rPr lang="en-US" altLang="ja-JP" sz="1650" dirty="0">
                <a:solidFill>
                  <a:srgbClr val="0000FF"/>
                </a:solidFill>
                <a:latin typeface="Tahoma" charset="0"/>
              </a:rPr>
              <a:t>elf Optimizing Memory Controllers: A Reinforcement Learning Approach</a:t>
            </a:r>
            <a:r>
              <a:rPr lang="en-US" altLang="ja-JP" sz="1650" dirty="0">
                <a:solidFill>
                  <a:srgbClr val="000000"/>
                </a:solidFill>
                <a:latin typeface="Tahoma" charset="0"/>
              </a:rPr>
              <a:t>,</a:t>
            </a:r>
            <a:r>
              <a:rPr lang="en-US" sz="1650" dirty="0">
                <a:solidFill>
                  <a:srgbClr val="000000"/>
                </a:solidFill>
                <a:latin typeface="Tahoma" charset="0"/>
              </a:rPr>
              <a:t>”</a:t>
            </a:r>
            <a:r>
              <a:rPr lang="en-US" altLang="ja-JP" sz="1650" dirty="0">
                <a:solidFill>
                  <a:srgbClr val="000000"/>
                </a:solidFill>
                <a:latin typeface="Tahoma" charset="0"/>
              </a:rPr>
              <a:t> ISCA 2008.</a:t>
            </a:r>
            <a:endParaRPr lang="en-US" sz="1650" dirty="0">
              <a:solidFill>
                <a:srgbClr val="000000"/>
              </a:solidFill>
              <a:latin typeface="Tahoma" charset="0"/>
            </a:endParaRPr>
          </a:p>
        </p:txBody>
      </p:sp>
    </p:spTree>
    <p:extLst>
      <p:ext uri="{BB962C8B-B14F-4D97-AF65-F5344CB8AC3E}">
        <p14:creationId xmlns:p14="http://schemas.microsoft.com/office/powerpoint/2010/main" val="35915775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Garamond" charset="0"/>
              </a:rPr>
              <a:t>Self-Optimizing DRAM Controllers</a:t>
            </a:r>
          </a:p>
        </p:txBody>
      </p:sp>
      <p:sp>
        <p:nvSpPr>
          <p:cNvPr id="212994" name="Content Placeholder 2"/>
          <p:cNvSpPr>
            <a:spLocks noGrp="1"/>
          </p:cNvSpPr>
          <p:nvPr>
            <p:ph idx="1"/>
          </p:nvPr>
        </p:nvSpPr>
        <p:spPr>
          <a:xfrm>
            <a:off x="228600" y="996950"/>
            <a:ext cx="8610600" cy="5194300"/>
          </a:xfrm>
        </p:spPr>
        <p:txBody>
          <a:bodyPr/>
          <a:lstStyle/>
          <a:p>
            <a:r>
              <a:rPr lang="en-US">
                <a:latin typeface="Tahoma" charset="0"/>
              </a:rPr>
              <a:t>Engin Ipek, </a:t>
            </a:r>
            <a:r>
              <a:rPr lang="en-US" u="sng">
                <a:latin typeface="Tahoma" charset="0"/>
              </a:rPr>
              <a:t>Onur Mutlu</a:t>
            </a:r>
            <a:r>
              <a:rPr lang="en-US">
                <a:latin typeface="Tahoma" charset="0"/>
              </a:rPr>
              <a:t>, José F. Martínez, and Rich Caruana, </a:t>
            </a:r>
            <a:br>
              <a:rPr lang="en-US">
                <a:latin typeface="Tahoma" charset="0"/>
              </a:rPr>
            </a:br>
            <a:r>
              <a:rPr lang="en-US" b="1">
                <a:latin typeface="Tahoma" charset="0"/>
                <a:hlinkClick r:id="rId2"/>
              </a:rPr>
              <a:t>"Self Optimizing Memory Controllers: A Reinforcement Learning Approach"</a:t>
            </a:r>
            <a:r>
              <a:rPr lang="en-US">
                <a:latin typeface="Tahoma" charset="0"/>
              </a:rPr>
              <a:t/>
            </a:r>
            <a:br>
              <a:rPr lang="en-US">
                <a:latin typeface="Tahoma" charset="0"/>
              </a:rPr>
            </a:br>
            <a:r>
              <a:rPr lang="en-US" i="1">
                <a:latin typeface="Tahoma" charset="0"/>
              </a:rPr>
              <a:t>Proceedings of the </a:t>
            </a:r>
            <a:r>
              <a:rPr lang="en-US" i="1">
                <a:latin typeface="Tahoma" charset="0"/>
                <a:hlinkClick r:id="rId3"/>
              </a:rPr>
              <a:t>35th International Symposium on Computer Architecture</a:t>
            </a:r>
            <a:r>
              <a:rPr lang="en-US" i="1">
                <a:latin typeface="Tahoma" charset="0"/>
              </a:rPr>
              <a:t> (</a:t>
            </a:r>
            <a:r>
              <a:rPr lang="en-US" b="1" i="1">
                <a:latin typeface="Tahoma" charset="0"/>
              </a:rPr>
              <a:t>ISCA</a:t>
            </a:r>
            <a:r>
              <a:rPr lang="en-US" i="1">
                <a:latin typeface="Tahoma" charset="0"/>
              </a:rPr>
              <a:t>)</a:t>
            </a:r>
            <a:r>
              <a:rPr lang="en-US">
                <a:latin typeface="Tahoma" charset="0"/>
              </a:rPr>
              <a:t>, pages 39-50, Beijing, China, June 2008.</a:t>
            </a:r>
          </a:p>
          <a:p>
            <a:endParaRPr lang="en-US">
              <a:latin typeface="Tahoma" charset="0"/>
            </a:endParaRPr>
          </a:p>
          <a:p>
            <a:endParaRPr lang="en-US">
              <a:latin typeface="Tahoma" charset="0"/>
            </a:endParaRP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6232D-3F99-8044-A0D3-4A89214C5629}"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pic>
        <p:nvPicPr>
          <p:cNvPr id="2129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52513"/>
            <a:ext cx="87249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4"/>
          <p:cNvSpPr txBox="1">
            <a:spLocks/>
          </p:cNvSpPr>
          <p:nvPr/>
        </p:nvSpPr>
        <p:spPr bwMode="auto">
          <a:xfrm>
            <a:off x="250825" y="3284538"/>
            <a:ext cx="8582025" cy="369887"/>
          </a:xfrm>
          <a:prstGeom prst="rect">
            <a:avLst/>
          </a:prstGeom>
          <a:noFill/>
          <a:ln>
            <a:noFill/>
          </a:ln>
          <a:effectLst/>
          <a:extLst>
            <a:ext uri="{909E8E84-426E-40dd-AFC4-6F175D3DCCD1}">
              <a14:hiddenFill xmlns:a14="http://schemas.microsoft.com/office/drawing/2010/main">
                <a:solidFill>
                  <a:srgbClr val="697986"/>
                </a:solidFill>
              </a14:hiddenFill>
            </a:ext>
            <a:ext uri="{91240B29-F687-4f45-9708-019B960494DF}">
              <a14:hiddenLine xmlns:a14="http://schemas.microsoft.com/office/drawing/2010/main" w="12700">
                <a:solidFill>
                  <a:srgbClr val="69798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en-US" dirty="0">
                <a:solidFill>
                  <a:srgbClr val="FF0000"/>
                </a:solidFill>
                <a:latin typeface="Tahoma"/>
              </a:rPr>
              <a:t>Goal: Learn to choose actions to maximize r</a:t>
            </a:r>
            <a:r>
              <a:rPr lang="en-US" baseline="-25000" dirty="0">
                <a:solidFill>
                  <a:srgbClr val="FF0000"/>
                </a:solidFill>
                <a:latin typeface="Tahoma"/>
              </a:rPr>
              <a:t>0</a:t>
            </a:r>
            <a:r>
              <a:rPr lang="en-US" dirty="0">
                <a:solidFill>
                  <a:srgbClr val="FF0000"/>
                </a:solidFill>
                <a:latin typeface="Tahoma"/>
              </a:rPr>
              <a:t> + </a:t>
            </a:r>
            <a:r>
              <a:rPr lang="en-US" dirty="0">
                <a:solidFill>
                  <a:srgbClr val="FF0000"/>
                </a:solidFill>
                <a:latin typeface="Tahoma"/>
                <a:sym typeface="Symbol" charset="0"/>
              </a:rPr>
              <a:t>r</a:t>
            </a:r>
            <a:r>
              <a:rPr lang="en-US" baseline="-25000" dirty="0">
                <a:solidFill>
                  <a:srgbClr val="FF0000"/>
                </a:solidFill>
                <a:latin typeface="Tahoma"/>
              </a:rPr>
              <a:t>1</a:t>
            </a:r>
            <a:r>
              <a:rPr lang="en-US" dirty="0">
                <a:solidFill>
                  <a:srgbClr val="FF0000"/>
                </a:solidFill>
                <a:latin typeface="Tahoma"/>
                <a:sym typeface="Symbol" charset="0"/>
              </a:rPr>
              <a:t> + </a:t>
            </a:r>
            <a:r>
              <a:rPr lang="en-US" baseline="30000" dirty="0">
                <a:solidFill>
                  <a:srgbClr val="FF0000"/>
                </a:solidFill>
                <a:latin typeface="Tahoma"/>
              </a:rPr>
              <a:t>2</a:t>
            </a:r>
            <a:r>
              <a:rPr lang="en-US" dirty="0">
                <a:solidFill>
                  <a:srgbClr val="FF0000"/>
                </a:solidFill>
                <a:latin typeface="Tahoma"/>
                <a:sym typeface="Symbol" charset="0"/>
              </a:rPr>
              <a:t>r</a:t>
            </a:r>
            <a:r>
              <a:rPr lang="en-US" baseline="-25000" dirty="0">
                <a:solidFill>
                  <a:srgbClr val="FF0000"/>
                </a:solidFill>
                <a:latin typeface="Tahoma"/>
              </a:rPr>
              <a:t>2</a:t>
            </a:r>
            <a:r>
              <a:rPr lang="en-US" dirty="0">
                <a:solidFill>
                  <a:srgbClr val="FF0000"/>
                </a:solidFill>
                <a:latin typeface="Tahoma"/>
                <a:sym typeface="Symbol" charset="0"/>
              </a:rPr>
              <a:t> + … ( 0   &lt; 1) </a:t>
            </a:r>
          </a:p>
        </p:txBody>
      </p:sp>
    </p:spTree>
    <p:extLst>
      <p:ext uri="{BB962C8B-B14F-4D97-AF65-F5344CB8AC3E}">
        <p14:creationId xmlns:p14="http://schemas.microsoft.com/office/powerpoint/2010/main" val="687498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rPr>
              <a:t>Self-Optimizing DRAM Controllers</a:t>
            </a:r>
          </a:p>
        </p:txBody>
      </p:sp>
      <p:sp>
        <p:nvSpPr>
          <p:cNvPr id="3" name="Content Placeholder 2"/>
          <p:cNvSpPr>
            <a:spLocks noGrp="1"/>
          </p:cNvSpPr>
          <p:nvPr>
            <p:ph idx="1"/>
          </p:nvPr>
        </p:nvSpPr>
        <p:spPr>
          <a:xfrm>
            <a:off x="228600" y="996950"/>
            <a:ext cx="8807450" cy="5194300"/>
          </a:xfrm>
        </p:spPr>
        <p:txBody>
          <a:bodyPr/>
          <a:lstStyle/>
          <a:p>
            <a:r>
              <a:rPr lang="en-US">
                <a:latin typeface="Tahoma" charset="0"/>
              </a:rPr>
              <a:t>Dynamically adapt the memory scheduling policy via interaction with the system at runtime </a:t>
            </a:r>
          </a:p>
          <a:p>
            <a:pPr lvl="1"/>
            <a:r>
              <a:rPr lang="en-US" sz="2000">
                <a:latin typeface="Tahoma" charset="0"/>
                <a:ea typeface="ＭＳ Ｐゴシック" charset="0"/>
              </a:rPr>
              <a:t>Associate system states and actions (commands) with long term reward values</a:t>
            </a:r>
          </a:p>
          <a:p>
            <a:pPr lvl="1"/>
            <a:r>
              <a:rPr lang="en-US" sz="2000">
                <a:latin typeface="Tahoma" charset="0"/>
                <a:ea typeface="ＭＳ Ｐゴシック" charset="0"/>
              </a:rPr>
              <a:t>Schedule command with highest estimated long-term value in each state</a:t>
            </a:r>
          </a:p>
          <a:p>
            <a:pPr lvl="1"/>
            <a:r>
              <a:rPr lang="en-US" sz="2000">
                <a:latin typeface="Tahoma" charset="0"/>
                <a:ea typeface="ＭＳ Ｐゴシック" charset="0"/>
              </a:rPr>
              <a:t>Continuously update state-action values based on feedback from system</a:t>
            </a:r>
          </a:p>
          <a:p>
            <a:endParaRPr lang="en-US">
              <a:latin typeface="Tahoma"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D6446-5582-7A40-8F43-AE1278A8CDA6}"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pic>
        <p:nvPicPr>
          <p:cNvPr id="5"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860800"/>
            <a:ext cx="7334250" cy="2620963"/>
          </a:xfrm>
          <a:prstGeom prst="rect">
            <a:avLst/>
          </a:prstGeom>
          <a:noFill/>
          <a:ln>
            <a:noFill/>
          </a:ln>
          <a:effectLst/>
          <a:extLst>
            <a:ext uri="{909E8E84-426E-40dd-AFC4-6F175D3DCCD1}">
              <a14:hiddenFill xmlns:a14="http://schemas.microsoft.com/office/drawing/2010/main">
                <a:solidFill>
                  <a:srgbClr val="697986"/>
                </a:solidFill>
              </a14:hiddenFill>
            </a:ext>
            <a:ext uri="{91240B29-F687-4f45-9708-019B960494DF}">
              <a14:hiddenLine xmlns:a14="http://schemas.microsoft.com/office/drawing/2010/main" w="12700">
                <a:solidFill>
                  <a:srgbClr val="69798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552944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rPr>
              <a:t>Self-Optimizing DRAM Controllers</a:t>
            </a:r>
          </a:p>
        </p:txBody>
      </p:sp>
      <p:sp>
        <p:nvSpPr>
          <p:cNvPr id="215042" name="Content Placeholder 2"/>
          <p:cNvSpPr>
            <a:spLocks noGrp="1"/>
          </p:cNvSpPr>
          <p:nvPr>
            <p:ph idx="1"/>
          </p:nvPr>
        </p:nvSpPr>
        <p:spPr>
          <a:xfrm>
            <a:off x="228600" y="996950"/>
            <a:ext cx="8610600" cy="5194300"/>
          </a:xfrm>
        </p:spPr>
        <p:txBody>
          <a:bodyPr/>
          <a:lstStyle/>
          <a:p>
            <a:r>
              <a:rPr lang="en-US" sz="1800">
                <a:latin typeface="Tahoma" charset="0"/>
              </a:rPr>
              <a:t>Engin Ipek, </a:t>
            </a:r>
            <a:r>
              <a:rPr lang="en-US" sz="1800" u="sng">
                <a:latin typeface="Tahoma" charset="0"/>
              </a:rPr>
              <a:t>Onur Mutlu</a:t>
            </a:r>
            <a:r>
              <a:rPr lang="en-US" sz="1800">
                <a:latin typeface="Tahoma" charset="0"/>
              </a:rPr>
              <a:t>, José F. Martínez, and Rich Caruana, </a:t>
            </a:r>
            <a:br>
              <a:rPr lang="en-US" sz="1800">
                <a:latin typeface="Tahoma" charset="0"/>
              </a:rPr>
            </a:br>
            <a:r>
              <a:rPr lang="en-US" sz="1800" b="1">
                <a:latin typeface="Tahoma" charset="0"/>
                <a:hlinkClick r:id="rId2"/>
              </a:rPr>
              <a:t>"Self Optimizing Memory Controllers: A Reinforcement Learning Approach"</a:t>
            </a:r>
            <a:r>
              <a:rPr lang="en-US" sz="1800">
                <a:latin typeface="Tahoma" charset="0"/>
              </a:rPr>
              <a:t/>
            </a:r>
            <a:br>
              <a:rPr lang="en-US" sz="1800">
                <a:latin typeface="Tahoma" charset="0"/>
              </a:rPr>
            </a:br>
            <a:r>
              <a:rPr lang="en-US" sz="1800" i="1">
                <a:latin typeface="Tahoma" charset="0"/>
              </a:rPr>
              <a:t>Proceedings of the </a:t>
            </a:r>
            <a:r>
              <a:rPr lang="en-US" sz="1800" i="1">
                <a:latin typeface="Tahoma" charset="0"/>
                <a:hlinkClick r:id="rId3"/>
              </a:rPr>
              <a:t>35th International Symposium on Computer Architecture</a:t>
            </a:r>
            <a:r>
              <a:rPr lang="en-US" sz="1800" i="1">
                <a:latin typeface="Tahoma" charset="0"/>
              </a:rPr>
              <a:t> (</a:t>
            </a:r>
            <a:r>
              <a:rPr lang="en-US" sz="1800" b="1" i="1">
                <a:latin typeface="Tahoma" charset="0"/>
              </a:rPr>
              <a:t>ISCA</a:t>
            </a:r>
            <a:r>
              <a:rPr lang="en-US" sz="1800" i="1">
                <a:latin typeface="Tahoma" charset="0"/>
              </a:rPr>
              <a:t>)</a:t>
            </a:r>
            <a:r>
              <a:rPr lang="en-US" sz="1800">
                <a:latin typeface="Tahoma" charset="0"/>
              </a:rPr>
              <a:t>, pages 39-50, Beijing, China, June 2008.</a:t>
            </a:r>
          </a:p>
          <a:p>
            <a:endParaRPr lang="en-US" sz="1800">
              <a:latin typeface="Tahoma" charset="0"/>
            </a:endParaRPr>
          </a:p>
          <a:p>
            <a:endParaRPr lang="en-US">
              <a:latin typeface="Tahoma" charset="0"/>
            </a:endParaRP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B46712-CDE9-5243-80CB-07DD7A074F23}"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pic>
        <p:nvPicPr>
          <p:cNvPr id="2150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08250"/>
            <a:ext cx="82550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273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Career Fair on April 4</a:t>
            </a:r>
            <a:endParaRPr lang="en-US" dirty="0"/>
          </a:p>
        </p:txBody>
      </p:sp>
      <p:sp>
        <p:nvSpPr>
          <p:cNvPr id="3" name="Content Placeholder 2"/>
          <p:cNvSpPr>
            <a:spLocks noGrp="1"/>
          </p:cNvSpPr>
          <p:nvPr>
            <p:ph idx="1"/>
          </p:nvPr>
        </p:nvSpPr>
        <p:spPr/>
        <p:txBody>
          <a:bodyPr/>
          <a:lstStyle/>
          <a:p>
            <a:r>
              <a:rPr lang="en-US" dirty="0" smtClean="0">
                <a:hlinkClick r:id="rId2"/>
              </a:rPr>
              <a:t>http://www.industry-academia.org/event-carnegie-mellon-cloud-workshop.html</a:t>
            </a:r>
            <a:endParaRPr lang="en-US" dirty="0" smtClean="0"/>
          </a:p>
          <a:p>
            <a:r>
              <a:rPr lang="en-US" dirty="0" smtClean="0"/>
              <a:t>Gates 6121, 11am-3pm</a:t>
            </a:r>
          </a:p>
          <a:p>
            <a:r>
              <a:rPr lang="en-US" dirty="0" smtClean="0"/>
              <a:t>Runs in Room 6121 in parallel to the Tech Forum, from 11am to 3PM. IAP members will have informational/recruiting tables on site.  During the breaks in the technical presentations and lunch, the Tech Forum attendees can network on lining up an internship or that first full-time engineering job. Students who are only interested and/or able to attend the Career Fair are welcome to do so, but please indicate this specific interest on your registration application (see the “Register Here” button below).</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4</a:t>
            </a:fld>
            <a:endParaRPr lang="en-US"/>
          </a:p>
        </p:txBody>
      </p:sp>
    </p:spTree>
    <p:extLst>
      <p:ext uri="{BB962C8B-B14F-4D97-AF65-F5344CB8AC3E}">
        <p14:creationId xmlns:p14="http://schemas.microsoft.com/office/powerpoint/2010/main" val="2245323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rPr>
              <a:t>States, Actions, Rewards</a:t>
            </a:r>
          </a:p>
        </p:txBody>
      </p:sp>
      <p:sp>
        <p:nvSpPr>
          <p:cNvPr id="2160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DCBF04-3A79-AF48-9739-B143C129DD93}"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
        <p:nvSpPr>
          <p:cNvPr id="10" name="Rectangle 23"/>
          <p:cNvSpPr>
            <a:spLocks noChangeArrowheads="1"/>
          </p:cNvSpPr>
          <p:nvPr/>
        </p:nvSpPr>
        <p:spPr bwMode="auto">
          <a:xfrm>
            <a:off x="-107950" y="549275"/>
            <a:ext cx="278765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596900" indent="-342900" fontAlgn="auto">
              <a:spcBef>
                <a:spcPts val="1200"/>
              </a:spcBef>
              <a:spcAft>
                <a:spcPts val="0"/>
              </a:spcAft>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Reward function</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+1 for scheduling Read and Write commands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0 at all other times</a:t>
            </a: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rPr>
              <a:t> </a:t>
            </a:r>
          </a:p>
        </p:txBody>
      </p:sp>
      <p:sp>
        <p:nvSpPr>
          <p:cNvPr id="11" name="Rectangle 20"/>
          <p:cNvSpPr>
            <a:spLocks noChangeArrowheads="1"/>
          </p:cNvSpPr>
          <p:nvPr/>
        </p:nvSpPr>
        <p:spPr bwMode="auto">
          <a:xfrm>
            <a:off x="2771775" y="1125538"/>
            <a:ext cx="295275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596900" indent="-342900" fontAlgn="auto">
              <a:spcBef>
                <a:spcPts val="1200"/>
              </a:spcBef>
              <a:spcAft>
                <a:spcPts val="0"/>
              </a:spcAft>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State attributes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Number of reads, writes, and load misses in transaction queue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Number of pending writes and ROB heads waiting for referenced row</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Request</a:t>
            </a:r>
            <a:r>
              <a:rPr lang="en-US" dirty="0">
                <a:solidFill>
                  <a:srgbClr val="000000"/>
                </a:solidFill>
                <a:latin typeface="Arial"/>
              </a:rPr>
              <a:t>’</a:t>
            </a:r>
            <a:r>
              <a:rPr lang="en-US" dirty="0">
                <a:solidFill>
                  <a:srgbClr val="000000"/>
                </a:solidFill>
                <a:latin typeface="Tahoma"/>
              </a:rPr>
              <a:t>s relative ROB order</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rPr>
              <a:t> </a:t>
            </a:r>
          </a:p>
        </p:txBody>
      </p:sp>
      <p:sp>
        <p:nvSpPr>
          <p:cNvPr id="12" name="Rectangle 24"/>
          <p:cNvSpPr>
            <a:spLocks noChangeArrowheads="1"/>
          </p:cNvSpPr>
          <p:nvPr/>
        </p:nvSpPr>
        <p:spPr bwMode="auto">
          <a:xfrm>
            <a:off x="5724525" y="1233488"/>
            <a:ext cx="4189413"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596900" indent="-342900" fontAlgn="auto">
              <a:spcBef>
                <a:spcPts val="1200"/>
              </a:spcBef>
              <a:spcAft>
                <a:spcPts val="0"/>
              </a:spcAft>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Actions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Activate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Write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Read - load miss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Read - store miss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err="1">
                <a:solidFill>
                  <a:srgbClr val="000000"/>
                </a:solidFill>
                <a:latin typeface="Tahoma"/>
              </a:rPr>
              <a:t>Precharge</a:t>
            </a:r>
            <a:r>
              <a:rPr lang="en-US" dirty="0">
                <a:solidFill>
                  <a:srgbClr val="000000"/>
                </a:solidFill>
                <a:latin typeface="Tahoma"/>
              </a:rPr>
              <a:t> - pending</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err="1">
                <a:solidFill>
                  <a:srgbClr val="000000"/>
                </a:solidFill>
                <a:latin typeface="Tahoma"/>
              </a:rPr>
              <a:t>Precharge</a:t>
            </a:r>
            <a:r>
              <a:rPr lang="en-US" dirty="0">
                <a:solidFill>
                  <a:srgbClr val="000000"/>
                </a:solidFill>
                <a:latin typeface="Tahoma"/>
              </a:rPr>
              <a:t> - preemptive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NOP</a:t>
            </a: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rPr>
              <a:t> </a:t>
            </a:r>
          </a:p>
        </p:txBody>
      </p:sp>
    </p:spTree>
    <p:extLst>
      <p:ext uri="{BB962C8B-B14F-4D97-AF65-F5344CB8AC3E}">
        <p14:creationId xmlns:p14="http://schemas.microsoft.com/office/powerpoint/2010/main" val="22388588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rPr>
              <a:t>Performance Results</a:t>
            </a:r>
          </a:p>
        </p:txBody>
      </p:sp>
      <p:sp>
        <p:nvSpPr>
          <p:cNvPr id="21709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2AD46-439A-884D-8CC7-72A877BA44F8}"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pic>
        <p:nvPicPr>
          <p:cNvPr id="2170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4076700"/>
            <a:ext cx="9144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125538"/>
            <a:ext cx="9072562"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614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a:latin typeface="Garamond" charset="0"/>
              </a:rPr>
              <a:t>Self Optimizing DRAM Controllers</a:t>
            </a:r>
          </a:p>
        </p:txBody>
      </p:sp>
      <p:sp>
        <p:nvSpPr>
          <p:cNvPr id="3" name="Content Placeholder 2"/>
          <p:cNvSpPr>
            <a:spLocks noGrp="1"/>
          </p:cNvSpPr>
          <p:nvPr>
            <p:ph idx="1"/>
          </p:nvPr>
        </p:nvSpPr>
        <p:spPr>
          <a:xfrm>
            <a:off x="228600" y="996950"/>
            <a:ext cx="8610600" cy="5194300"/>
          </a:xfrm>
        </p:spPr>
        <p:txBody>
          <a:bodyPr/>
          <a:lstStyle/>
          <a:p>
            <a:pPr>
              <a:defRPr/>
            </a:pPr>
            <a:r>
              <a:rPr lang="en-US" dirty="0" smtClean="0"/>
              <a:t>Advantages</a:t>
            </a:r>
          </a:p>
          <a:p>
            <a:pPr marL="344487" lvl="1" indent="0">
              <a:buFont typeface="Wingdings" charset="0"/>
              <a:buNone/>
              <a:defRPr/>
            </a:pPr>
            <a:r>
              <a:rPr lang="en-US" dirty="0" smtClean="0"/>
              <a:t>+ Adapts the scheduling policy dynamically to changing workload behavior and to maximize a long-term target</a:t>
            </a:r>
          </a:p>
          <a:p>
            <a:pPr marL="344487" lvl="1" indent="0">
              <a:buFont typeface="Wingdings" charset="0"/>
              <a:buNone/>
              <a:defRPr/>
            </a:pPr>
            <a:r>
              <a:rPr lang="en-US" dirty="0" smtClean="0"/>
              <a:t>+ Reduces the designer’s burden in finding a good scheduling policy. Designer specifies:</a:t>
            </a:r>
          </a:p>
          <a:p>
            <a:pPr marL="344487" lvl="1" indent="0">
              <a:buFont typeface="Wingdings" charset="0"/>
              <a:buNone/>
              <a:defRPr/>
            </a:pPr>
            <a:r>
              <a:rPr lang="en-US" dirty="0"/>
              <a:t>	</a:t>
            </a:r>
            <a:r>
              <a:rPr lang="en-US" dirty="0" smtClean="0"/>
              <a:t>1) What system variables might be useful</a:t>
            </a:r>
          </a:p>
          <a:p>
            <a:pPr marL="344487" lvl="1" indent="0">
              <a:buFont typeface="Wingdings" charset="0"/>
              <a:buNone/>
              <a:defRPr/>
            </a:pPr>
            <a:r>
              <a:rPr lang="en-US" dirty="0"/>
              <a:t>	</a:t>
            </a:r>
            <a:r>
              <a:rPr lang="en-US" dirty="0" smtClean="0"/>
              <a:t>2) What target to optimize, but not how to optimize it</a:t>
            </a:r>
          </a:p>
          <a:p>
            <a:pPr marL="0" indent="0">
              <a:buFont typeface="Wingdings" charset="0"/>
              <a:buNone/>
              <a:defRPr/>
            </a:pPr>
            <a:endParaRPr lang="en-US" dirty="0" smtClean="0"/>
          </a:p>
          <a:p>
            <a:pPr>
              <a:defRPr/>
            </a:pPr>
            <a:r>
              <a:rPr lang="en-US" dirty="0" smtClean="0"/>
              <a:t>Disadvantages</a:t>
            </a:r>
          </a:p>
          <a:p>
            <a:pPr marL="344487" lvl="1" indent="0">
              <a:buFont typeface="Wingdings" charset="0"/>
              <a:buNone/>
              <a:defRPr/>
            </a:pPr>
            <a:r>
              <a:rPr lang="en-US" dirty="0" smtClean="0"/>
              <a:t>-- Black box: designer much less likely to implement what she  cannot easily reason about</a:t>
            </a:r>
          </a:p>
          <a:p>
            <a:pPr marL="344487" lvl="1" indent="0">
              <a:buFont typeface="Wingdings" charset="0"/>
              <a:buNone/>
              <a:defRPr/>
            </a:pPr>
            <a:r>
              <a:rPr lang="en-US" dirty="0" smtClean="0"/>
              <a:t>-- How to specify different reward functions that can achieve different objectives? (e.g., fairness, QoS)</a:t>
            </a:r>
            <a:endParaRPr lang="en-US" dirty="0"/>
          </a:p>
        </p:txBody>
      </p:sp>
      <p:sp>
        <p:nvSpPr>
          <p:cNvPr id="2181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0D7E44-239C-964A-A44F-B93A25D8B58A}"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8163018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768475"/>
            <a:ext cx="8428037" cy="822325"/>
          </a:xfrm>
        </p:spPr>
        <p:txBody>
          <a:bodyPr/>
          <a:lstStyle/>
          <a:p>
            <a:pPr algn="ctr" eaLnBrk="1" hangingPunct="1"/>
            <a:r>
              <a:rPr lang="en-US" sz="4000">
                <a:latin typeface="Garamond" charset="0"/>
              </a:rPr>
              <a:t>DRAM Refresh</a:t>
            </a: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092290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863"/>
            <a:ext cx="264636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Title 1"/>
          <p:cNvSpPr>
            <a:spLocks noGrp="1"/>
          </p:cNvSpPr>
          <p:nvPr>
            <p:ph type="title"/>
          </p:nvPr>
        </p:nvSpPr>
        <p:spPr/>
        <p:txBody>
          <a:bodyPr/>
          <a:lstStyle/>
          <a:p>
            <a:r>
              <a:rPr lang="en-US">
                <a:latin typeface="Garamond" charset="0"/>
              </a:rPr>
              <a:t>DRAM Refresh</a:t>
            </a:r>
          </a:p>
        </p:txBody>
      </p:sp>
      <p:sp>
        <p:nvSpPr>
          <p:cNvPr id="3" name="Content Placeholder 2"/>
          <p:cNvSpPr>
            <a:spLocks noGrp="1"/>
          </p:cNvSpPr>
          <p:nvPr>
            <p:ph idx="1"/>
          </p:nvPr>
        </p:nvSpPr>
        <p:spPr>
          <a:xfrm>
            <a:off x="228600" y="9969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restore </a:t>
            </a:r>
            <a:r>
              <a:rPr lang="en-US" dirty="0" smtClean="0">
                <a:latin typeface="Tahoma" charset="0"/>
              </a:rPr>
              <a:t>charge</a:t>
            </a:r>
            <a:endParaRPr lang="en-US" dirty="0">
              <a:latin typeface="Tahoma" charset="0"/>
            </a:endParaRPr>
          </a:p>
          <a:p>
            <a:pPr lvl="1">
              <a:defRPr/>
            </a:pPr>
            <a:r>
              <a:rPr lang="en-US" dirty="0" smtClean="0">
                <a:latin typeface="Tahoma" charset="0"/>
                <a:ea typeface="ＭＳ Ｐゴシック" charset="0"/>
              </a:rPr>
              <a:t>Read and close each </a:t>
            </a:r>
            <a:r>
              <a:rPr lang="en-US" dirty="0">
                <a:latin typeface="Tahoma" charset="0"/>
                <a:ea typeface="ＭＳ Ｐゴシック" charset="0"/>
              </a:rPr>
              <a:t>row every 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rPr>
              <a:t> </a:t>
            </a:r>
            <a:r>
              <a:rPr lang="en-US" sz="2200" dirty="0" smtClean="0">
                <a:latin typeface="Tahoma" charset="0"/>
              </a:rPr>
              <a:t>   -- </a:t>
            </a:r>
            <a:r>
              <a:rPr lang="en-US" sz="2200" dirty="0">
                <a:solidFill>
                  <a:srgbClr val="0000FF"/>
                </a:solidFill>
                <a:latin typeface="Tahoma" charset="0"/>
              </a:rPr>
              <a:t>E</a:t>
            </a:r>
            <a:r>
              <a:rPr lang="en-US" sz="2200" dirty="0" smtClean="0">
                <a:solidFill>
                  <a:srgbClr val="0000FF"/>
                </a:solidFill>
                <a:latin typeface="Tahoma" charset="0"/>
              </a:rPr>
              <a:t>nergy consumption</a:t>
            </a:r>
            <a:r>
              <a:rPr lang="en-US" sz="2200" dirty="0" smtClean="0">
                <a:latin typeface="Tahoma"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1372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E04FCA-B83C-C04F-B328-AA2E77DA49AC}" type="slidenum">
              <a:rPr lang="en-US" sz="1600">
                <a:solidFill>
                  <a:srgbClr val="000000"/>
                </a:solidFill>
                <a:latin typeface="Garamond" charset="0"/>
              </a:rPr>
              <a:pPr eaLnBrk="1" hangingPunct="1"/>
              <a:t>44</a:t>
            </a:fld>
            <a:endParaRPr lang="en-US" sz="1600">
              <a:solidFill>
                <a:srgbClr val="000000"/>
              </a:solidFill>
              <a:latin typeface="Garamond" charset="0"/>
            </a:endParaRPr>
          </a:p>
        </p:txBody>
      </p:sp>
    </p:spTree>
    <p:extLst>
      <p:ext uri="{BB962C8B-B14F-4D97-AF65-F5344CB8AC3E}">
        <p14:creationId xmlns:p14="http://schemas.microsoft.com/office/powerpoint/2010/main" val="8885541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a:latin typeface="Garamond" charset="0"/>
              </a:rPr>
              <a:t>DRAM Refresh: Performance</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Implications of refresh on performance</a:t>
            </a:r>
          </a:p>
          <a:p>
            <a:pPr lvl="1">
              <a:buFont typeface="Wingdings" charset="0"/>
              <a:buNone/>
            </a:pPr>
            <a:r>
              <a:rPr lang="en-US">
                <a:latin typeface="Tahoma" charset="0"/>
                <a:ea typeface="ＭＳ Ｐゴシック" charset="0"/>
              </a:rPr>
              <a:t>-- DRAM bank unavailable while refreshed</a:t>
            </a:r>
          </a:p>
          <a:p>
            <a:pPr lvl="1">
              <a:buFont typeface="Wingdings" charset="0"/>
              <a:buNone/>
            </a:pPr>
            <a:r>
              <a:rPr lang="en-US">
                <a:latin typeface="Tahoma" charset="0"/>
                <a:ea typeface="ＭＳ Ｐゴシック" charset="0"/>
              </a:rPr>
              <a:t>-- Long pause times: If we refresh all rows in burst, every 64ms the DRAM will be unavailable until refresh ends</a:t>
            </a:r>
          </a:p>
          <a:p>
            <a:endParaRPr lang="en-US">
              <a:solidFill>
                <a:srgbClr val="0000FF"/>
              </a:solidFill>
              <a:latin typeface="Tahoma" charset="0"/>
            </a:endParaRPr>
          </a:p>
          <a:p>
            <a:r>
              <a:rPr lang="en-US">
                <a:solidFill>
                  <a:srgbClr val="0000FF"/>
                </a:solidFill>
                <a:latin typeface="Tahoma" charset="0"/>
              </a:rPr>
              <a:t>Burst refresh</a:t>
            </a:r>
            <a:r>
              <a:rPr lang="en-US">
                <a:latin typeface="Tahoma" charset="0"/>
              </a:rPr>
              <a:t>: All rows refreshed immediately after one another</a:t>
            </a:r>
          </a:p>
          <a:p>
            <a:endParaRPr lang="en-US">
              <a:solidFill>
                <a:srgbClr val="0000FF"/>
              </a:solidFill>
              <a:latin typeface="Tahoma" charset="0"/>
            </a:endParaRPr>
          </a:p>
          <a:p>
            <a:r>
              <a:rPr lang="en-US">
                <a:solidFill>
                  <a:srgbClr val="0000FF"/>
                </a:solidFill>
                <a:latin typeface="Tahoma" charset="0"/>
              </a:rPr>
              <a:t>Distributed refresh</a:t>
            </a:r>
            <a:r>
              <a:rPr lang="en-US">
                <a:latin typeface="Tahoma" charset="0"/>
              </a:rPr>
              <a:t>: Each row refreshed at a different time, at regular intervals</a:t>
            </a:r>
          </a:p>
          <a:p>
            <a:endParaRPr lang="en-US">
              <a:latin typeface="Tahoma" charset="0"/>
            </a:endParaRPr>
          </a:p>
          <a:p>
            <a:endParaRPr lang="en-US">
              <a:latin typeface="Tahoma" charset="0"/>
            </a:endParaRPr>
          </a:p>
          <a:p>
            <a:pPr lvl="1"/>
            <a:endParaRPr lang="en-US">
              <a:latin typeface="Tahoma" charset="0"/>
              <a:ea typeface="ＭＳ Ｐゴシック" charset="0"/>
            </a:endParaRPr>
          </a:p>
          <a:p>
            <a:endParaRPr lang="en-US">
              <a:latin typeface="Tahoma" charset="0"/>
            </a:endParaRPr>
          </a:p>
        </p:txBody>
      </p:sp>
      <p:sp>
        <p:nvSpPr>
          <p:cNvPr id="1382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0046C5-7921-B948-A2EA-400B763B04B7}"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8398968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a:latin typeface="Garamond" charset="0"/>
              </a:rPr>
              <a:t>Distributed Refresh</a:t>
            </a:r>
          </a:p>
        </p:txBody>
      </p:sp>
      <p:sp>
        <p:nvSpPr>
          <p:cNvPr id="3"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solidFill>
                  <a:srgbClr val="0000FF"/>
                </a:solidFill>
                <a:latin typeface="Tahoma" charset="0"/>
              </a:rPr>
              <a:t>Distributed refresh eliminates long pause times</a:t>
            </a:r>
            <a:endParaRPr lang="en-US">
              <a:latin typeface="Tahoma" charset="0"/>
            </a:endParaRPr>
          </a:p>
          <a:p>
            <a:r>
              <a:rPr lang="en-US">
                <a:latin typeface="Tahoma" charset="0"/>
              </a:rPr>
              <a:t>How else can we reduce the effect of refresh on performance/QoS?</a:t>
            </a:r>
          </a:p>
          <a:p>
            <a:r>
              <a:rPr lang="en-US">
                <a:latin typeface="Tahoma" charset="0"/>
              </a:rPr>
              <a:t>Does distributed refresh reduce refresh impact on energy?</a:t>
            </a:r>
          </a:p>
          <a:p>
            <a:r>
              <a:rPr lang="en-US">
                <a:latin typeface="Tahoma" charset="0"/>
              </a:rPr>
              <a:t>Can we reduce the number of refreshes?</a:t>
            </a:r>
          </a:p>
        </p:txBody>
      </p:sp>
      <p:sp>
        <p:nvSpPr>
          <p:cNvPr id="1392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9AE07C-A6A1-7F49-8DD1-56CA6F9EC714}"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pic>
        <p:nvPicPr>
          <p:cNvPr id="139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336675"/>
            <a:ext cx="75723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3239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en-US">
                <a:latin typeface="Garamond" charset="0"/>
              </a:rPr>
              <a:t>Refresh Today: Auto Refresh</a:t>
            </a:r>
          </a:p>
        </p:txBody>
      </p:sp>
      <p:sp>
        <p:nvSpPr>
          <p:cNvPr id="14029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FC8B42-29F3-C744-8D83-B3DA5B85813A}"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
        <p:nvSpPr>
          <p:cNvPr id="140291" name="Rectangle 4"/>
          <p:cNvSpPr>
            <a:spLocks noChangeArrowheads="1"/>
          </p:cNvSpPr>
          <p:nvPr/>
        </p:nvSpPr>
        <p:spPr bwMode="auto">
          <a:xfrm>
            <a:off x="612775"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292" name="Rectangle 63"/>
          <p:cNvSpPr>
            <a:spLocks noChangeArrowheads="1"/>
          </p:cNvSpPr>
          <p:nvPr/>
        </p:nvSpPr>
        <p:spPr bwMode="auto">
          <a:xfrm>
            <a:off x="612775"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293" name="Text Box 69"/>
          <p:cNvSpPr txBox="1">
            <a:spLocks noChangeArrowheads="1"/>
          </p:cNvSpPr>
          <p:nvPr/>
        </p:nvSpPr>
        <p:spPr bwMode="auto">
          <a:xfrm>
            <a:off x="842963" y="9271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Columns</a:t>
            </a:r>
          </a:p>
        </p:txBody>
      </p:sp>
      <p:sp>
        <p:nvSpPr>
          <p:cNvPr id="140294" name="Text Box 70"/>
          <p:cNvSpPr txBox="1">
            <a:spLocks noChangeArrowheads="1"/>
          </p:cNvSpPr>
          <p:nvPr/>
        </p:nvSpPr>
        <p:spPr bwMode="auto">
          <a:xfrm rot="5400000">
            <a:off x="2010569" y="2267744"/>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Rows</a:t>
            </a:r>
          </a:p>
        </p:txBody>
      </p:sp>
      <p:sp>
        <p:nvSpPr>
          <p:cNvPr id="140295" name="Line 13"/>
          <p:cNvSpPr>
            <a:spLocks noChangeShapeType="1"/>
          </p:cNvSpPr>
          <p:nvPr/>
        </p:nvSpPr>
        <p:spPr bwMode="auto">
          <a:xfrm>
            <a:off x="1412875"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6" name="Line 5"/>
          <p:cNvSpPr>
            <a:spLocks noChangeShapeType="1"/>
          </p:cNvSpPr>
          <p:nvPr/>
        </p:nvSpPr>
        <p:spPr bwMode="auto">
          <a:xfrm>
            <a:off x="611188" y="15557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7" name="Line 6"/>
          <p:cNvSpPr>
            <a:spLocks noChangeShapeType="1"/>
          </p:cNvSpPr>
          <p:nvPr/>
        </p:nvSpPr>
        <p:spPr bwMode="auto">
          <a:xfrm>
            <a:off x="611188" y="18430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8" name="Line 7"/>
          <p:cNvSpPr>
            <a:spLocks noChangeShapeType="1"/>
          </p:cNvSpPr>
          <p:nvPr/>
        </p:nvSpPr>
        <p:spPr bwMode="auto">
          <a:xfrm>
            <a:off x="611188" y="21320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9" name="Line 8"/>
          <p:cNvSpPr>
            <a:spLocks noChangeShapeType="1"/>
          </p:cNvSpPr>
          <p:nvPr/>
        </p:nvSpPr>
        <p:spPr bwMode="auto">
          <a:xfrm>
            <a:off x="611188" y="24193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0" name="Line 9"/>
          <p:cNvSpPr>
            <a:spLocks noChangeShapeType="1"/>
          </p:cNvSpPr>
          <p:nvPr/>
        </p:nvSpPr>
        <p:spPr bwMode="auto">
          <a:xfrm>
            <a:off x="611188" y="27066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1" name="Line 10"/>
          <p:cNvSpPr>
            <a:spLocks noChangeShapeType="1"/>
          </p:cNvSpPr>
          <p:nvPr/>
        </p:nvSpPr>
        <p:spPr bwMode="auto">
          <a:xfrm>
            <a:off x="611188" y="29956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2" name="Line 20"/>
          <p:cNvSpPr>
            <a:spLocks noChangeShapeType="1"/>
          </p:cNvSpPr>
          <p:nvPr/>
        </p:nvSpPr>
        <p:spPr bwMode="auto">
          <a:xfrm>
            <a:off x="84137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3" name="Line 21"/>
          <p:cNvSpPr>
            <a:spLocks noChangeShapeType="1"/>
          </p:cNvSpPr>
          <p:nvPr/>
        </p:nvSpPr>
        <p:spPr bwMode="auto">
          <a:xfrm>
            <a:off x="107156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4" name="Line 22"/>
          <p:cNvSpPr>
            <a:spLocks noChangeShapeType="1"/>
          </p:cNvSpPr>
          <p:nvPr/>
        </p:nvSpPr>
        <p:spPr bwMode="auto">
          <a:xfrm>
            <a:off x="1303338"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5" name="Line 23"/>
          <p:cNvSpPr>
            <a:spLocks noChangeShapeType="1"/>
          </p:cNvSpPr>
          <p:nvPr/>
        </p:nvSpPr>
        <p:spPr bwMode="auto">
          <a:xfrm>
            <a:off x="153352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6" name="Line 24"/>
          <p:cNvSpPr>
            <a:spLocks noChangeShapeType="1"/>
          </p:cNvSpPr>
          <p:nvPr/>
        </p:nvSpPr>
        <p:spPr bwMode="auto">
          <a:xfrm>
            <a:off x="176371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7" name="Line 25"/>
          <p:cNvSpPr>
            <a:spLocks noChangeShapeType="1"/>
          </p:cNvSpPr>
          <p:nvPr/>
        </p:nvSpPr>
        <p:spPr bwMode="auto">
          <a:xfrm>
            <a:off x="1993900"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8" name="Line 26"/>
          <p:cNvSpPr>
            <a:spLocks noChangeShapeType="1"/>
          </p:cNvSpPr>
          <p:nvPr/>
        </p:nvSpPr>
        <p:spPr bwMode="auto">
          <a:xfrm>
            <a:off x="611188" y="3260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9" name="Text Box 14"/>
          <p:cNvSpPr txBox="1">
            <a:spLocks noChangeArrowheads="1"/>
          </p:cNvSpPr>
          <p:nvPr/>
        </p:nvSpPr>
        <p:spPr bwMode="auto">
          <a:xfrm>
            <a:off x="804863" y="3857625"/>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Row Buffer</a:t>
            </a:r>
          </a:p>
        </p:txBody>
      </p:sp>
      <p:sp>
        <p:nvSpPr>
          <p:cNvPr id="140310" name="Rectangle 23"/>
          <p:cNvSpPr>
            <a:spLocks noChangeArrowheads="1"/>
          </p:cNvSpPr>
          <p:nvPr/>
        </p:nvSpPr>
        <p:spPr bwMode="auto">
          <a:xfrm>
            <a:off x="2687638"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1" name="Rectangle 63"/>
          <p:cNvSpPr>
            <a:spLocks noChangeArrowheads="1"/>
          </p:cNvSpPr>
          <p:nvPr/>
        </p:nvSpPr>
        <p:spPr bwMode="auto">
          <a:xfrm>
            <a:off x="2687638"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2" name="Line 13"/>
          <p:cNvSpPr>
            <a:spLocks noChangeShapeType="1"/>
          </p:cNvSpPr>
          <p:nvPr/>
        </p:nvSpPr>
        <p:spPr bwMode="auto">
          <a:xfrm>
            <a:off x="3487738"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13" name="Rectangle 42"/>
          <p:cNvSpPr>
            <a:spLocks noChangeArrowheads="1"/>
          </p:cNvSpPr>
          <p:nvPr/>
        </p:nvSpPr>
        <p:spPr bwMode="auto">
          <a:xfrm>
            <a:off x="4802188" y="126841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4" name="Rectangle 63"/>
          <p:cNvSpPr>
            <a:spLocks noChangeArrowheads="1"/>
          </p:cNvSpPr>
          <p:nvPr/>
        </p:nvSpPr>
        <p:spPr bwMode="auto">
          <a:xfrm>
            <a:off x="4802188" y="3886200"/>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5" name="Line 13"/>
          <p:cNvSpPr>
            <a:spLocks noChangeShapeType="1"/>
          </p:cNvSpPr>
          <p:nvPr/>
        </p:nvSpPr>
        <p:spPr bwMode="auto">
          <a:xfrm>
            <a:off x="5602288" y="3522663"/>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16" name="Rectangle 61"/>
          <p:cNvSpPr>
            <a:spLocks noChangeArrowheads="1"/>
          </p:cNvSpPr>
          <p:nvPr/>
        </p:nvSpPr>
        <p:spPr bwMode="auto">
          <a:xfrm>
            <a:off x="6842125" y="12604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7" name="Rectangle 63"/>
          <p:cNvSpPr>
            <a:spLocks noChangeArrowheads="1"/>
          </p:cNvSpPr>
          <p:nvPr/>
        </p:nvSpPr>
        <p:spPr bwMode="auto">
          <a:xfrm>
            <a:off x="6842125" y="38782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8" name="Line 13"/>
          <p:cNvSpPr>
            <a:spLocks noChangeShapeType="1"/>
          </p:cNvSpPr>
          <p:nvPr/>
        </p:nvSpPr>
        <p:spPr bwMode="auto">
          <a:xfrm>
            <a:off x="7642225" y="3514725"/>
            <a:ext cx="0" cy="3667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19" name="Line 13"/>
          <p:cNvSpPr>
            <a:spLocks noChangeShapeType="1"/>
          </p:cNvSpPr>
          <p:nvPr/>
        </p:nvSpPr>
        <p:spPr bwMode="auto">
          <a:xfrm>
            <a:off x="1428750"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0" name="Line 13"/>
          <p:cNvSpPr>
            <a:spLocks noChangeShapeType="1"/>
          </p:cNvSpPr>
          <p:nvPr/>
        </p:nvSpPr>
        <p:spPr bwMode="auto">
          <a:xfrm>
            <a:off x="3503613"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1" name="Line 13"/>
          <p:cNvSpPr>
            <a:spLocks noChangeShapeType="1"/>
          </p:cNvSpPr>
          <p:nvPr/>
        </p:nvSpPr>
        <p:spPr bwMode="auto">
          <a:xfrm>
            <a:off x="5618163" y="417353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2" name="Line 13"/>
          <p:cNvSpPr>
            <a:spLocks noChangeShapeType="1"/>
          </p:cNvSpPr>
          <p:nvPr/>
        </p:nvSpPr>
        <p:spPr bwMode="auto">
          <a:xfrm>
            <a:off x="7658100" y="41671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3" name="Line 40"/>
          <p:cNvSpPr>
            <a:spLocks noChangeShapeType="1"/>
          </p:cNvSpPr>
          <p:nvPr/>
        </p:nvSpPr>
        <p:spPr bwMode="auto">
          <a:xfrm>
            <a:off x="1371600" y="4738688"/>
            <a:ext cx="63087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4" name="Line 13"/>
          <p:cNvSpPr>
            <a:spLocks noChangeShapeType="1"/>
          </p:cNvSpPr>
          <p:nvPr/>
        </p:nvSpPr>
        <p:spPr bwMode="auto">
          <a:xfrm>
            <a:off x="4629150" y="47386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5" name="Rectangle 63"/>
          <p:cNvSpPr>
            <a:spLocks noChangeArrowheads="1"/>
          </p:cNvSpPr>
          <p:nvPr/>
        </p:nvSpPr>
        <p:spPr bwMode="auto">
          <a:xfrm>
            <a:off x="2686050" y="5314950"/>
            <a:ext cx="37147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26" name="Text Box 14"/>
          <p:cNvSpPr txBox="1">
            <a:spLocks noChangeArrowheads="1"/>
          </p:cNvSpPr>
          <p:nvPr/>
        </p:nvSpPr>
        <p:spPr bwMode="auto">
          <a:xfrm>
            <a:off x="3371850" y="542925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DRAM CONTROLLER</a:t>
            </a:r>
          </a:p>
        </p:txBody>
      </p:sp>
      <p:sp>
        <p:nvSpPr>
          <p:cNvPr id="140327" name="Text Box 14"/>
          <p:cNvSpPr txBox="1">
            <a:spLocks noChangeArrowheads="1"/>
          </p:cNvSpPr>
          <p:nvPr/>
        </p:nvSpPr>
        <p:spPr bwMode="auto">
          <a:xfrm>
            <a:off x="7658100" y="451485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DRAM Bus</a:t>
            </a:r>
          </a:p>
        </p:txBody>
      </p:sp>
      <p:sp>
        <p:nvSpPr>
          <p:cNvPr id="140328" name="Text Box 14"/>
          <p:cNvSpPr txBox="1">
            <a:spLocks noChangeArrowheads="1"/>
          </p:cNvSpPr>
          <p:nvPr/>
        </p:nvSpPr>
        <p:spPr bwMode="auto">
          <a:xfrm>
            <a:off x="914400" y="2087563"/>
            <a:ext cx="1004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0</a:t>
            </a:r>
          </a:p>
        </p:txBody>
      </p:sp>
      <p:sp>
        <p:nvSpPr>
          <p:cNvPr id="140329" name="Text Box 14"/>
          <p:cNvSpPr txBox="1">
            <a:spLocks noChangeArrowheads="1"/>
          </p:cNvSpPr>
          <p:nvPr/>
        </p:nvSpPr>
        <p:spPr bwMode="auto">
          <a:xfrm>
            <a:off x="3028950" y="2114550"/>
            <a:ext cx="10048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1</a:t>
            </a:r>
          </a:p>
        </p:txBody>
      </p:sp>
      <p:sp>
        <p:nvSpPr>
          <p:cNvPr id="140330" name="Text Box 14"/>
          <p:cNvSpPr txBox="1">
            <a:spLocks noChangeArrowheads="1"/>
          </p:cNvSpPr>
          <p:nvPr/>
        </p:nvSpPr>
        <p:spPr bwMode="auto">
          <a:xfrm>
            <a:off x="51101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2</a:t>
            </a:r>
          </a:p>
        </p:txBody>
      </p:sp>
      <p:sp>
        <p:nvSpPr>
          <p:cNvPr id="140331" name="Text Box 14"/>
          <p:cNvSpPr txBox="1">
            <a:spLocks noChangeArrowheads="1"/>
          </p:cNvSpPr>
          <p:nvPr/>
        </p:nvSpPr>
        <p:spPr bwMode="auto">
          <a:xfrm>
            <a:off x="71675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3</a:t>
            </a:r>
          </a:p>
        </p:txBody>
      </p:sp>
      <p:sp>
        <p:nvSpPr>
          <p:cNvPr id="46" name="TextBox 45"/>
          <p:cNvSpPr txBox="1">
            <a:spLocks noChangeArrowheads="1"/>
          </p:cNvSpPr>
          <p:nvPr/>
        </p:nvSpPr>
        <p:spPr bwMode="auto">
          <a:xfrm>
            <a:off x="179388" y="5445125"/>
            <a:ext cx="338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4D26"/>
                </a:solidFill>
              </a:rPr>
              <a:t>A batch of rows are </a:t>
            </a:r>
          </a:p>
          <a:p>
            <a:pPr eaLnBrk="1" hangingPunct="1"/>
            <a:r>
              <a:rPr lang="en-US" sz="1800" smtClean="0">
                <a:solidFill>
                  <a:srgbClr val="004D26"/>
                </a:solidFill>
              </a:rPr>
              <a:t>periodically refreshed</a:t>
            </a:r>
          </a:p>
          <a:p>
            <a:pPr eaLnBrk="1" hangingPunct="1"/>
            <a:r>
              <a:rPr lang="en-US" sz="1800" smtClean="0">
                <a:solidFill>
                  <a:srgbClr val="004D26"/>
                </a:solidFill>
              </a:rPr>
              <a:t>via the auto-refresh command</a:t>
            </a:r>
          </a:p>
        </p:txBody>
      </p:sp>
    </p:spTree>
    <p:extLst>
      <p:ext uri="{BB962C8B-B14F-4D97-AF65-F5344CB8AC3E}">
        <p14:creationId xmlns:p14="http://schemas.microsoft.com/office/powerpoint/2010/main" val="23747638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Garamond" charset="0"/>
              </a:rPr>
              <a:t>Refresh Overhead: Performance</a:t>
            </a:r>
          </a:p>
        </p:txBody>
      </p:sp>
      <p:sp>
        <p:nvSpPr>
          <p:cNvPr id="14233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911959-6AD4-A843-8BCD-631402178606}"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pic>
        <p:nvPicPr>
          <p:cNvPr id="142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8%</a:t>
            </a:r>
          </a:p>
        </p:txBody>
      </p:sp>
      <p:sp>
        <p:nvSpPr>
          <p:cNvPr id="142341"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46%</a:t>
            </a:r>
          </a:p>
        </p:txBody>
      </p:sp>
      <p:sp>
        <p:nvSpPr>
          <p:cNvPr id="142342" name="Rectangle 5"/>
          <p:cNvSpPr>
            <a:spLocks noChangeArrowheads="1"/>
          </p:cNvSpPr>
          <p:nvPr/>
        </p:nvSpPr>
        <p:spPr bwMode="auto">
          <a:xfrm>
            <a:off x="152400" y="6488113"/>
            <a:ext cx="838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000000"/>
                </a:solidFill>
                <a:latin typeface="Tahoma" charset="0"/>
              </a:rPr>
              <a:t>Liu et al., “</a:t>
            </a:r>
            <a:r>
              <a:rPr lang="en-US" altLang="ja-JP" smtClean="0">
                <a:solidFill>
                  <a:srgbClr val="0000FF"/>
                </a:solidFill>
                <a:latin typeface="Tahoma" charset="0"/>
              </a:rPr>
              <a:t>RAIDR: Retention-Aware Intelligent DRAM Refresh</a:t>
            </a:r>
            <a:r>
              <a:rPr lang="en-US" altLang="ja-JP" smtClean="0">
                <a:solidFill>
                  <a:srgbClr val="000000"/>
                </a:solidFill>
                <a:latin typeface="Tahoma" charset="0"/>
              </a:rPr>
              <a:t>,</a:t>
            </a:r>
            <a:r>
              <a:rPr lang="en-US" smtClean="0">
                <a:solidFill>
                  <a:srgbClr val="000000"/>
                </a:solidFill>
                <a:latin typeface="Tahoma" charset="0"/>
              </a:rPr>
              <a:t>”</a:t>
            </a:r>
            <a:r>
              <a:rPr lang="en-US" altLang="ja-JP" smtClean="0">
                <a:solidFill>
                  <a:srgbClr val="000000"/>
                </a:solidFill>
                <a:latin typeface="Tahoma" charset="0"/>
              </a:rPr>
              <a:t> ISCA 2012.</a:t>
            </a:r>
            <a:endParaRPr lang="en-US" smtClean="0">
              <a:solidFill>
                <a:srgbClr val="000000"/>
              </a:solidFill>
            </a:endParaRPr>
          </a:p>
        </p:txBody>
      </p:sp>
    </p:spTree>
    <p:extLst>
      <p:ext uri="{BB962C8B-B14F-4D97-AF65-F5344CB8AC3E}">
        <p14:creationId xmlns:p14="http://schemas.microsoft.com/office/powerpoint/2010/main" val="3830006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a:latin typeface="Garamond" charset="0"/>
              </a:rPr>
              <a:t>Refresh Overhead: Energy</a:t>
            </a:r>
          </a:p>
        </p:txBody>
      </p:sp>
      <p:sp>
        <p:nvSpPr>
          <p:cNvPr id="14336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473CF0-B6DD-F24A-8879-632D81F6607A}"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pic>
        <p:nvPicPr>
          <p:cNvPr id="143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908050"/>
            <a:ext cx="69294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15%</a:t>
            </a:r>
          </a:p>
        </p:txBody>
      </p:sp>
      <p:sp>
        <p:nvSpPr>
          <p:cNvPr id="14336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47%</a:t>
            </a:r>
          </a:p>
        </p:txBody>
      </p:sp>
      <p:sp>
        <p:nvSpPr>
          <p:cNvPr id="143366" name="Rectangle 5"/>
          <p:cNvSpPr>
            <a:spLocks noChangeArrowheads="1"/>
          </p:cNvSpPr>
          <p:nvPr/>
        </p:nvSpPr>
        <p:spPr bwMode="auto">
          <a:xfrm>
            <a:off x="152400" y="6488113"/>
            <a:ext cx="838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000000"/>
                </a:solidFill>
                <a:latin typeface="Tahoma" charset="0"/>
              </a:rPr>
              <a:t>Liu et al., “</a:t>
            </a:r>
            <a:r>
              <a:rPr lang="en-US" altLang="ja-JP" smtClean="0">
                <a:solidFill>
                  <a:srgbClr val="0000FF"/>
                </a:solidFill>
                <a:latin typeface="Tahoma" charset="0"/>
              </a:rPr>
              <a:t>RAIDR: Retention-Aware Intelligent DRAM Refresh</a:t>
            </a:r>
            <a:r>
              <a:rPr lang="en-US" altLang="ja-JP" smtClean="0">
                <a:solidFill>
                  <a:srgbClr val="000000"/>
                </a:solidFill>
                <a:latin typeface="Tahoma" charset="0"/>
              </a:rPr>
              <a:t>,</a:t>
            </a:r>
            <a:r>
              <a:rPr lang="en-US" smtClean="0">
                <a:solidFill>
                  <a:srgbClr val="000000"/>
                </a:solidFill>
                <a:latin typeface="Tahoma" charset="0"/>
              </a:rPr>
              <a:t>”</a:t>
            </a:r>
            <a:r>
              <a:rPr lang="en-US" altLang="ja-JP" smtClean="0">
                <a:solidFill>
                  <a:srgbClr val="000000"/>
                </a:solidFill>
                <a:latin typeface="Tahoma" charset="0"/>
              </a:rPr>
              <a:t> ISCA 2012.</a:t>
            </a:r>
            <a:endParaRPr lang="en-US" smtClean="0">
              <a:solidFill>
                <a:srgbClr val="000000"/>
              </a:solidFill>
            </a:endParaRPr>
          </a:p>
        </p:txBody>
      </p:sp>
    </p:spTree>
    <p:extLst>
      <p:ext uri="{BB962C8B-B14F-4D97-AF65-F5344CB8AC3E}">
        <p14:creationId xmlns:p14="http://schemas.microsoft.com/office/powerpoint/2010/main" val="1885308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p:cNvSpPr>
            <a:spLocks noGrp="1" noChangeArrowheads="1"/>
          </p:cNvSpPr>
          <p:nvPr>
            <p:ph type="ctrTitle"/>
          </p:nvPr>
        </p:nvSpPr>
        <p:spPr>
          <a:xfrm>
            <a:off x="1" y="1600200"/>
            <a:ext cx="8794750" cy="822325"/>
          </a:xfrm>
        </p:spPr>
        <p:txBody>
          <a:bodyPr/>
          <a:lstStyle/>
          <a:p>
            <a:pPr algn="ctr" eaLnBrk="1" hangingPunct="1"/>
            <a:r>
              <a:rPr lang="en-US" sz="4000" dirty="0">
                <a:latin typeface="Garamond" charset="0"/>
              </a:rPr>
              <a:t>Memory Interference and </a:t>
            </a:r>
            <a:r>
              <a:rPr lang="en-US" sz="4000" dirty="0" smtClean="0">
                <a:latin typeface="Garamond" charset="0"/>
              </a:rPr>
              <a:t>Scheduling</a:t>
            </a:r>
            <a:r>
              <a:rPr lang="en-US" sz="4000" dirty="0">
                <a:latin typeface="Garamond" charset="0"/>
              </a:rPr>
              <a:t/>
            </a:r>
            <a:br>
              <a:rPr lang="en-US" sz="4000" dirty="0">
                <a:latin typeface="Garamond" charset="0"/>
              </a:rPr>
            </a:br>
            <a:r>
              <a:rPr lang="en-US" sz="4000" dirty="0">
                <a:latin typeface="Garamond" charset="0"/>
              </a:rPr>
              <a:t>in Multi-Core Systems</a:t>
            </a:r>
          </a:p>
        </p:txBody>
      </p:sp>
      <p:sp>
        <p:nvSpPr>
          <p:cNvPr id="1157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a:latin typeface="Garamond" charset="0"/>
              </a:rPr>
              <a:t>Problem with Conventional Refresh</a:t>
            </a:r>
          </a:p>
        </p:txBody>
      </p:sp>
      <p:sp>
        <p:nvSpPr>
          <p:cNvPr id="3" name="Content Placeholder 2"/>
          <p:cNvSpPr>
            <a:spLocks noGrp="1"/>
          </p:cNvSpPr>
          <p:nvPr>
            <p:ph idx="1"/>
          </p:nvPr>
        </p:nvSpPr>
        <p:spPr>
          <a:xfrm>
            <a:off x="250825" y="1052513"/>
            <a:ext cx="8607425" cy="5040312"/>
          </a:xfrm>
        </p:spPr>
        <p:txBody>
          <a:bodyPr/>
          <a:lstStyle/>
          <a:p>
            <a:pPr>
              <a:buFont typeface="Wingdings" pitchFamily="2" charset="2"/>
              <a:buChar char="n"/>
              <a:defRPr/>
            </a:pPr>
            <a:r>
              <a:rPr lang="en-US" sz="2200" dirty="0" smtClean="0">
                <a:ea typeface="+mn-ea"/>
                <a:cs typeface="+mn-cs"/>
              </a:rPr>
              <a:t>Today: Every </a:t>
            </a:r>
            <a:r>
              <a:rPr lang="en-US" sz="2200" dirty="0">
                <a:ea typeface="+mn-ea"/>
                <a:cs typeface="+mn-cs"/>
              </a:rPr>
              <a:t>row is refreshed </a:t>
            </a:r>
            <a:r>
              <a:rPr lang="en-US" sz="2200" dirty="0" smtClean="0">
                <a:ea typeface="+mn-ea"/>
                <a:cs typeface="+mn-cs"/>
              </a:rPr>
              <a:t>at the same rate</a:t>
            </a:r>
            <a:endParaRPr lang="en-US" sz="1400" dirty="0" smtClean="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r>
              <a:rPr lang="en-US" sz="2200" dirty="0" smtClean="0">
                <a:ea typeface="+mn-ea"/>
                <a:cs typeface="+mn-cs"/>
              </a:rPr>
              <a:t>Observation: </a:t>
            </a:r>
            <a:r>
              <a:rPr lang="en-US" sz="2200" dirty="0" smtClean="0">
                <a:solidFill>
                  <a:srgbClr val="0000FF"/>
                </a:solidFill>
                <a:ea typeface="+mn-ea"/>
                <a:cs typeface="+mn-cs"/>
              </a:rPr>
              <a:t>Most rows can be refreshed much less often without losing data </a:t>
            </a:r>
            <a:r>
              <a:rPr lang="en-US" sz="2000" dirty="0" smtClean="0">
                <a:solidFill>
                  <a:schemeClr val="accent6">
                    <a:lumMod val="75000"/>
                  </a:schemeClr>
                </a:solidFill>
                <a:ea typeface="+mn-ea"/>
                <a:cs typeface="+mn-cs"/>
              </a:rPr>
              <a:t>[Kim+, EDL’09]</a:t>
            </a:r>
            <a:endParaRPr lang="en-US" sz="1400" dirty="0" smtClean="0">
              <a:ea typeface="+mn-ea"/>
              <a:cs typeface="+mn-cs"/>
            </a:endParaRPr>
          </a:p>
          <a:p>
            <a:pPr>
              <a:buFont typeface="Wingdings" pitchFamily="2" charset="2"/>
              <a:buChar char="n"/>
              <a:defRPr/>
            </a:pPr>
            <a:r>
              <a:rPr lang="en-US" sz="2200" dirty="0" smtClean="0">
                <a:ea typeface="+mn-ea"/>
                <a:cs typeface="+mn-cs"/>
              </a:rPr>
              <a:t>Problem: </a:t>
            </a:r>
            <a:r>
              <a:rPr lang="en-US" sz="2200" dirty="0" smtClean="0">
                <a:solidFill>
                  <a:srgbClr val="FF0000"/>
                </a:solidFill>
                <a:ea typeface="+mn-ea"/>
                <a:cs typeface="+mn-cs"/>
              </a:rPr>
              <a:t>No support in DRAM for different refresh rates per row</a:t>
            </a:r>
            <a:endParaRPr lang="en-US" sz="2200" dirty="0">
              <a:solidFill>
                <a:srgbClr val="FF0000"/>
              </a:solidFill>
              <a:ea typeface="+mn-ea"/>
              <a:cs typeface="+mn-cs"/>
            </a:endParaRPr>
          </a:p>
        </p:txBody>
      </p:sp>
      <p:sp>
        <p:nvSpPr>
          <p:cNvPr id="1443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32B80A-9EA6-0D4F-8F4A-261B81CA45E1}"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557338"/>
            <a:ext cx="6192837"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1952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a:latin typeface="Garamond" charset="0"/>
              </a:rPr>
              <a:t>Retention Time of DRAM Rows</a:t>
            </a:r>
          </a:p>
        </p:txBody>
      </p:sp>
      <p:sp>
        <p:nvSpPr>
          <p:cNvPr id="94211" name="Content Placeholder 2"/>
          <p:cNvSpPr>
            <a:spLocks noGrp="1"/>
          </p:cNvSpPr>
          <p:nvPr>
            <p:ph idx="1"/>
          </p:nvPr>
        </p:nvSpPr>
        <p:spPr>
          <a:xfrm>
            <a:off x="228600" y="996950"/>
            <a:ext cx="8807450" cy="5194300"/>
          </a:xfrm>
        </p:spPr>
        <p:txBody>
          <a:bodyPr/>
          <a:lstStyle/>
          <a:p>
            <a:r>
              <a:rPr lang="en-US">
                <a:latin typeface="Tahoma" charset="0"/>
              </a:rPr>
              <a:t>Observation: </a:t>
            </a:r>
            <a:r>
              <a:rPr lang="en-US">
                <a:solidFill>
                  <a:srgbClr val="0000FF"/>
                </a:solidFill>
                <a:latin typeface="Tahoma" charset="0"/>
              </a:rPr>
              <a:t>Only very few rows need to be refreshed at the worst-case rate</a:t>
            </a: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r>
              <a:rPr lang="en-US">
                <a:solidFill>
                  <a:srgbClr val="FF0000"/>
                </a:solidFill>
                <a:latin typeface="Tahoma" charset="0"/>
              </a:rPr>
              <a:t>Can we exploit this to reduce refresh operations at low cost?</a:t>
            </a:r>
          </a:p>
        </p:txBody>
      </p:sp>
      <p:sp>
        <p:nvSpPr>
          <p:cNvPr id="1454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C9F4B3-3107-6347-AF16-9F1E98A57EC4}"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pic>
        <p:nvPicPr>
          <p:cNvPr id="145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44675"/>
            <a:ext cx="6696075"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7338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a:latin typeface="Garamond" charset="0"/>
              </a:rPr>
              <a:t>Reducing DRAM Refresh Operations</a:t>
            </a:r>
          </a:p>
        </p:txBody>
      </p:sp>
      <p:sp>
        <p:nvSpPr>
          <p:cNvPr id="3" name="Content Placeholder 2"/>
          <p:cNvSpPr>
            <a:spLocks noGrp="1"/>
          </p:cNvSpPr>
          <p:nvPr>
            <p:ph idx="1"/>
          </p:nvPr>
        </p:nvSpPr>
        <p:spPr>
          <a:xfrm>
            <a:off x="120650" y="996950"/>
            <a:ext cx="8699500" cy="5194300"/>
          </a:xfrm>
        </p:spPr>
        <p:txBody>
          <a:bodyPr/>
          <a:lstStyle/>
          <a:p>
            <a:r>
              <a:rPr lang="en-US">
                <a:solidFill>
                  <a:srgbClr val="FF0000"/>
                </a:solidFill>
                <a:latin typeface="Tahoma" charset="0"/>
              </a:rPr>
              <a:t>Idea: </a:t>
            </a:r>
            <a:r>
              <a:rPr lang="en-US">
                <a:latin typeface="Tahoma" charset="0"/>
              </a:rPr>
              <a:t>Identify the retention time of different rows and refresh each row at the frequency it needs to be refreshed</a:t>
            </a:r>
          </a:p>
          <a:p>
            <a:endParaRPr lang="en-US" sz="1000">
              <a:latin typeface="Tahoma" charset="0"/>
            </a:endParaRPr>
          </a:p>
          <a:p>
            <a:r>
              <a:rPr lang="en-US">
                <a:solidFill>
                  <a:srgbClr val="FF0000"/>
                </a:solidFill>
                <a:latin typeface="Tahoma" charset="0"/>
              </a:rPr>
              <a:t>(Cost-conscious) Idea: </a:t>
            </a:r>
            <a:r>
              <a:rPr lang="en-US">
                <a:solidFill>
                  <a:srgbClr val="0000FF"/>
                </a:solidFill>
                <a:latin typeface="Tahoma" charset="0"/>
              </a:rPr>
              <a:t>Bin the rows according to their minimum retention times </a:t>
            </a:r>
            <a:r>
              <a:rPr lang="en-US">
                <a:latin typeface="Tahoma" charset="0"/>
              </a:rPr>
              <a:t>and refresh rows in each bin at the refresh rate specified for the bin</a:t>
            </a:r>
          </a:p>
          <a:p>
            <a:pPr lvl="1"/>
            <a:r>
              <a:rPr lang="en-US">
                <a:latin typeface="Tahoma" charset="0"/>
              </a:rPr>
              <a:t>e.g., a bin for 64-128ms, another for 128-256ms, …</a:t>
            </a:r>
          </a:p>
          <a:p>
            <a:pPr lvl="1"/>
            <a:endParaRPr lang="en-US" sz="1000">
              <a:latin typeface="Tahoma" charset="0"/>
            </a:endParaRPr>
          </a:p>
          <a:p>
            <a:r>
              <a:rPr lang="en-US">
                <a:solidFill>
                  <a:srgbClr val="FF0000"/>
                </a:solidFill>
                <a:latin typeface="Tahoma" charset="0"/>
              </a:rPr>
              <a:t>Observation: </a:t>
            </a:r>
            <a:r>
              <a:rPr lang="en-US">
                <a:solidFill>
                  <a:srgbClr val="0000FF"/>
                </a:solidFill>
                <a:latin typeface="Tahoma" charset="0"/>
              </a:rPr>
              <a:t>Only very few rows need to be refreshed very frequently</a:t>
            </a:r>
            <a:r>
              <a:rPr lang="en-US">
                <a:latin typeface="Tahoma" charset="0"/>
              </a:rPr>
              <a:t> [64-128ms] </a:t>
            </a:r>
            <a:r>
              <a:rPr lang="en-US">
                <a:latin typeface="Tahoma" charset="0"/>
                <a:sym typeface="Wingdings" charset="0"/>
              </a:rPr>
              <a:t> Have only a few bins  Low HW overhead to achieve large reductions in refresh operations</a:t>
            </a:r>
          </a:p>
          <a:p>
            <a:endParaRPr lang="en-US" sz="1000">
              <a:latin typeface="Tahoma" charset="0"/>
            </a:endParaRPr>
          </a:p>
          <a:p>
            <a:endParaRPr lang="en-US" sz="1000">
              <a:latin typeface="Tahoma" charset="0"/>
            </a:endParaRPr>
          </a:p>
          <a:p>
            <a:r>
              <a:rPr lang="en-US" sz="1900">
                <a:latin typeface="Tahoma" charset="0"/>
              </a:rPr>
              <a:t>Liu et al., “</a:t>
            </a:r>
            <a:r>
              <a:rPr lang="en-US" altLang="ja-JP" sz="1900">
                <a:solidFill>
                  <a:srgbClr val="0000FF"/>
                </a:solidFill>
                <a:latin typeface="Tahoma" charset="0"/>
              </a:rPr>
              <a:t>RAIDR: Retention-Aware Intelligent DRAM Refresh</a:t>
            </a:r>
            <a:r>
              <a:rPr lang="en-US" altLang="ja-JP" sz="1900">
                <a:latin typeface="Tahoma" charset="0"/>
              </a:rPr>
              <a:t>,</a:t>
            </a:r>
            <a:r>
              <a:rPr lang="en-US" sz="1900">
                <a:latin typeface="Tahoma" charset="0"/>
              </a:rPr>
              <a:t>”</a:t>
            </a:r>
            <a:r>
              <a:rPr lang="en-US" altLang="ja-JP" sz="1900">
                <a:latin typeface="Tahoma" charset="0"/>
              </a:rPr>
              <a:t> ISCA 2012.</a:t>
            </a:r>
          </a:p>
          <a:p>
            <a:pPr lvl="1"/>
            <a:endParaRPr lang="en-US">
              <a:latin typeface="Tahoma" charset="0"/>
            </a:endParaRPr>
          </a:p>
          <a:p>
            <a:pPr lvl="1"/>
            <a:endParaRPr lang="en-US">
              <a:latin typeface="Tahoma" charset="0"/>
            </a:endParaRPr>
          </a:p>
          <a:p>
            <a:endParaRPr lang="en-US">
              <a:latin typeface="Tahoma" charset="0"/>
            </a:endParaRPr>
          </a:p>
        </p:txBody>
      </p:sp>
      <p:sp>
        <p:nvSpPr>
          <p:cNvPr id="1464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6CD227-7E8A-B142-8A37-85B12242939B}" type="slidenum">
              <a:rPr lang="en-US" sz="1600">
                <a:solidFill>
                  <a:srgbClr val="000000"/>
                </a:solidFill>
                <a:latin typeface="Garamond" charset="0"/>
                <a:cs typeface="Arial" charset="0"/>
              </a:rPr>
              <a:pPr eaLnBrk="1" hangingPunct="1"/>
              <a:t>52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378455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513"/>
            <a:ext cx="8610600" cy="5195887"/>
          </a:xfrm>
        </p:spPr>
        <p:txBody>
          <a:bodyPr/>
          <a:lstStyle/>
          <a:p>
            <a:pPr marL="0" indent="0">
              <a:buFont typeface="Wingdings" charset="0"/>
              <a:buNone/>
            </a:pPr>
            <a:r>
              <a:rPr lang="en-US">
                <a:solidFill>
                  <a:srgbClr val="FF0000"/>
                </a:solidFill>
                <a:latin typeface="Tahoma" charset="0"/>
              </a:rPr>
              <a:t>1. Profiling: </a:t>
            </a:r>
            <a:r>
              <a:rPr lang="en-US">
                <a:solidFill>
                  <a:srgbClr val="0000FF"/>
                </a:solidFill>
                <a:latin typeface="Tahoma" charset="0"/>
              </a:rPr>
              <a:t>Profile the retention time of all DRAM rows</a:t>
            </a:r>
          </a:p>
          <a:p>
            <a:pPr marL="0" indent="0">
              <a:buFont typeface="Wingdings" charset="0"/>
              <a:buNone/>
            </a:pPr>
            <a:r>
              <a:rPr lang="en-US">
                <a:solidFill>
                  <a:srgbClr val="0000FF"/>
                </a:solidFill>
                <a:latin typeface="Tahoma" charset="0"/>
              </a:rPr>
              <a:t>    </a:t>
            </a:r>
            <a:r>
              <a:rPr lang="en-US">
                <a:solidFill>
                  <a:srgbClr val="000000"/>
                </a:solidFill>
                <a:latin typeface="Tahoma" charset="0"/>
                <a:sym typeface="Wingdings" charset="0"/>
              </a:rPr>
              <a:t> can be done at DRAM design time or dynamically</a:t>
            </a:r>
            <a:r>
              <a:rPr lang="en-US">
                <a:solidFill>
                  <a:srgbClr val="0000FF"/>
                </a:solidFill>
                <a:latin typeface="Tahoma" charset="0"/>
              </a:rPr>
              <a:t>	</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2. Binning: </a:t>
            </a:r>
            <a:r>
              <a:rPr lang="en-US">
                <a:solidFill>
                  <a:srgbClr val="0000FF"/>
                </a:solidFill>
                <a:latin typeface="Tahoma" charset="0"/>
              </a:rPr>
              <a:t>Store rows into bins by retention time</a:t>
            </a:r>
          </a:p>
          <a:p>
            <a:pPr marL="0" indent="0">
              <a:buFont typeface="Wingdings" charset="0"/>
              <a:buNone/>
            </a:pPr>
            <a:r>
              <a:rPr lang="en-US">
                <a:solidFill>
                  <a:srgbClr val="0000FF"/>
                </a:solidFill>
                <a:latin typeface="Tahoma" charset="0"/>
              </a:rPr>
              <a:t>   </a:t>
            </a:r>
            <a:r>
              <a:rPr lang="en-US">
                <a:latin typeface="Tahoma" charset="0"/>
                <a:sym typeface="Wingdings" charset="0"/>
              </a:rPr>
              <a:t> u</a:t>
            </a:r>
            <a:r>
              <a:rPr lang="en-US">
                <a:latin typeface="Tahoma" charset="0"/>
              </a:rPr>
              <a:t>se Bloom Filters for efficient and scalable storage</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3. Refreshing: </a:t>
            </a:r>
            <a:r>
              <a:rPr lang="en-US">
                <a:solidFill>
                  <a:srgbClr val="0000FF"/>
                </a:solidFill>
                <a:latin typeface="Tahoma" charset="0"/>
              </a:rPr>
              <a:t>Memory controller refreshes rows in different bins at different rates</a:t>
            </a:r>
          </a:p>
          <a:p>
            <a:pPr marL="0" indent="0">
              <a:buFont typeface="Wingdings" charset="0"/>
              <a:buNone/>
            </a:pPr>
            <a:r>
              <a:rPr lang="en-US">
                <a:latin typeface="Tahoma" charset="0"/>
              </a:rPr>
              <a:t>   </a:t>
            </a:r>
            <a:r>
              <a:rPr lang="en-US">
                <a:latin typeface="Tahoma" charset="0"/>
                <a:sym typeface="Wingdings" charset="0"/>
              </a:rPr>
              <a:t> probe Bloom Filters to determine refresh rate of a row</a:t>
            </a:r>
            <a:endParaRPr lang="en-US">
              <a:latin typeface="Tahom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4225"/>
            <a:ext cx="9144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itle 1"/>
          <p:cNvSpPr>
            <a:spLocks noGrp="1"/>
          </p:cNvSpPr>
          <p:nvPr>
            <p:ph type="title"/>
          </p:nvPr>
        </p:nvSpPr>
        <p:spPr/>
        <p:txBody>
          <a:bodyPr/>
          <a:lstStyle/>
          <a:p>
            <a:r>
              <a:rPr lang="en-US">
                <a:latin typeface="Garamond" charset="0"/>
              </a:rPr>
              <a:t>RAIDR: Mechanism</a:t>
            </a:r>
          </a:p>
        </p:txBody>
      </p:sp>
      <p:sp>
        <p:nvSpPr>
          <p:cNvPr id="147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64E607-8C17-2846-94DF-6AC4321DFF84}"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4588"/>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39750" y="3716338"/>
            <a:ext cx="7524750" cy="461962"/>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mtClean="0">
                <a:solidFill>
                  <a:srgbClr val="FF0000"/>
                </a:solidFill>
                <a:latin typeface="Tahoma" charset="0"/>
              </a:rPr>
              <a:t>1.25KB storage in controller for 32GB DRAM memory</a:t>
            </a:r>
          </a:p>
        </p:txBody>
      </p:sp>
    </p:spTree>
    <p:extLst>
      <p:ext uri="{BB962C8B-B14F-4D97-AF65-F5344CB8AC3E}">
        <p14:creationId xmlns:p14="http://schemas.microsoft.com/office/powerpoint/2010/main" val="37919522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a:latin typeface="Garamond" charset="0"/>
              </a:rPr>
              <a:t>1. Profiling</a:t>
            </a:r>
          </a:p>
        </p:txBody>
      </p:sp>
      <p:sp>
        <p:nvSpPr>
          <p:cNvPr id="14848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09867E-F6FE-4649-B662-B87B29CFB206}"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pic>
        <p:nvPicPr>
          <p:cNvPr id="14848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634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Garamond" charset="0"/>
              </a:rPr>
              <a:t>2. Binning</a:t>
            </a:r>
          </a:p>
        </p:txBody>
      </p:sp>
      <p:sp>
        <p:nvSpPr>
          <p:cNvPr id="3" name="Content Placeholder 2"/>
          <p:cNvSpPr>
            <a:spLocks noGrp="1"/>
          </p:cNvSpPr>
          <p:nvPr>
            <p:ph idx="1"/>
          </p:nvPr>
        </p:nvSpPr>
        <p:spPr>
          <a:xfrm>
            <a:off x="228600" y="1125538"/>
            <a:ext cx="8610600" cy="5122862"/>
          </a:xfrm>
        </p:spPr>
        <p:txBody>
          <a:bodyPr/>
          <a:lstStyle/>
          <a:p>
            <a:r>
              <a:rPr lang="en-US">
                <a:solidFill>
                  <a:srgbClr val="0000FF"/>
                </a:solidFill>
                <a:latin typeface="Tahoma" charset="0"/>
              </a:rPr>
              <a:t>How to efficiently and scalably store rows into retention time bins?</a:t>
            </a:r>
          </a:p>
          <a:p>
            <a:pPr marL="342900" lvl="1" indent="-342900">
              <a:buClr>
                <a:schemeClr val="accent1"/>
              </a:buClr>
              <a:buSzPct val="65000"/>
              <a:buFont typeface="Wingdings" charset="0"/>
              <a:buChar char="n"/>
            </a:pPr>
            <a:r>
              <a:rPr lang="en-US">
                <a:latin typeface="Tahoma" charset="0"/>
              </a:rPr>
              <a:t>Use Hardware Bloom Filters [Bloom, CACM 1970]</a:t>
            </a:r>
          </a:p>
          <a:p>
            <a:endParaRPr lang="en-US">
              <a:latin typeface="Tahoma" charset="0"/>
            </a:endParaRPr>
          </a:p>
          <a:p>
            <a:endParaRPr lang="en-US">
              <a:latin typeface="Tahoma" charset="0"/>
            </a:endParaRPr>
          </a:p>
          <a:p>
            <a:endParaRPr lang="en-US">
              <a:latin typeface="Tahoma" charset="0"/>
            </a:endParaRPr>
          </a:p>
        </p:txBody>
      </p:sp>
      <p:sp>
        <p:nvSpPr>
          <p:cNvPr id="1495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F07A64-D614-9D41-A7A2-1A3F2FD32FA0}"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2420938"/>
            <a:ext cx="914400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Rectangle 5"/>
          <p:cNvSpPr>
            <a:spLocks noChangeArrowheads="1"/>
          </p:cNvSpPr>
          <p:nvPr/>
        </p:nvSpPr>
        <p:spPr bwMode="auto">
          <a:xfrm>
            <a:off x="152400" y="6411913"/>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0000"/>
                </a:solidFill>
              </a:rPr>
              <a:t>Bloom, “</a:t>
            </a:r>
            <a:r>
              <a:rPr lang="en-US" altLang="ja-JP" sz="1600" smtClean="0">
                <a:solidFill>
                  <a:srgbClr val="0000FF"/>
                </a:solidFill>
              </a:rPr>
              <a:t>Space/Time Trade-offs in Hash Coding with Allowable Errors</a:t>
            </a:r>
            <a:r>
              <a:rPr lang="en-US" sz="1600" smtClean="0">
                <a:solidFill>
                  <a:srgbClr val="000000"/>
                </a:solidFill>
              </a:rPr>
              <a:t>”</a:t>
            </a:r>
            <a:r>
              <a:rPr lang="en-US" altLang="ja-JP" sz="1600" smtClean="0">
                <a:solidFill>
                  <a:srgbClr val="000000"/>
                </a:solidFill>
              </a:rPr>
              <a:t>, CACM 1970.</a:t>
            </a:r>
            <a:endParaRPr lang="en-US" sz="1600" smtClean="0">
              <a:solidFill>
                <a:srgbClr val="000000"/>
              </a:solidFill>
            </a:endParaRPr>
          </a:p>
        </p:txBody>
      </p:sp>
    </p:spTree>
    <p:extLst>
      <p:ext uri="{BB962C8B-B14F-4D97-AF65-F5344CB8AC3E}">
        <p14:creationId xmlns:p14="http://schemas.microsoft.com/office/powerpoint/2010/main" val="31376509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a:latin typeface="Garamond" charset="0"/>
              </a:rPr>
              <a:t>Bloom Filter</a:t>
            </a:r>
          </a:p>
        </p:txBody>
      </p:sp>
      <p:sp>
        <p:nvSpPr>
          <p:cNvPr id="3" name="Content Placeholder 2"/>
          <p:cNvSpPr>
            <a:spLocks noGrp="1"/>
          </p:cNvSpPr>
          <p:nvPr>
            <p:ph idx="1"/>
          </p:nvPr>
        </p:nvSpPr>
        <p:spPr>
          <a:xfrm>
            <a:off x="228600" y="990600"/>
            <a:ext cx="8839200" cy="5122863"/>
          </a:xfrm>
        </p:spPr>
        <p:txBody>
          <a:bodyPr/>
          <a:lstStyle/>
          <a:p>
            <a:r>
              <a:rPr lang="en-US">
                <a:latin typeface="Tahoma" charset="0"/>
              </a:rPr>
              <a:t>[Bloom, CACM 1970]</a:t>
            </a:r>
          </a:p>
          <a:p>
            <a:r>
              <a:rPr lang="en-US">
                <a:latin typeface="Tahoma" charset="0"/>
              </a:rPr>
              <a:t>Probabilistic data structure that compactly represents set membership (presence or absence of element in a set)</a:t>
            </a:r>
          </a:p>
          <a:p>
            <a:endParaRPr lang="en-US">
              <a:latin typeface="Tahoma" charset="0"/>
            </a:endParaRPr>
          </a:p>
          <a:p>
            <a:r>
              <a:rPr lang="en-US">
                <a:latin typeface="Tahoma" charset="0"/>
              </a:rPr>
              <a:t>Non-approximate set membership: Use 1 bit per element to indicate absence/presence of each element from an element space of N elements</a:t>
            </a:r>
          </a:p>
          <a:p>
            <a:r>
              <a:rPr lang="en-US">
                <a:latin typeface="Tahoma" charset="0"/>
              </a:rPr>
              <a:t>Approximate set membership: use a much smaller number of bits and indicate each element’s presence/absence with a subset of those bits </a:t>
            </a:r>
          </a:p>
          <a:p>
            <a:pPr lvl="1"/>
            <a:r>
              <a:rPr lang="en-US">
                <a:latin typeface="Tahoma" charset="0"/>
              </a:rPr>
              <a:t>Some elements map to the bits also mapped to other elements </a:t>
            </a:r>
          </a:p>
          <a:p>
            <a:endParaRPr lang="en-US">
              <a:latin typeface="Tahoma" charset="0"/>
            </a:endParaRPr>
          </a:p>
          <a:p>
            <a:r>
              <a:rPr lang="en-US">
                <a:latin typeface="Tahoma" charset="0"/>
              </a:rPr>
              <a:t>Operations: 1) insert, 2) test, 3) remove all elements</a:t>
            </a:r>
          </a:p>
          <a:p>
            <a:endParaRPr lang="en-US">
              <a:latin typeface="Tahoma" charset="0"/>
            </a:endParaRPr>
          </a:p>
          <a:p>
            <a:endParaRPr lang="en-US">
              <a:latin typeface="Tahoma" charset="0"/>
            </a:endParaRPr>
          </a:p>
          <a:p>
            <a:endParaRPr lang="en-US">
              <a:latin typeface="Tahoma"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1CB580-A708-7040-B224-6B242848D7A8}"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sp>
        <p:nvSpPr>
          <p:cNvPr id="150532" name="Rectangle 5"/>
          <p:cNvSpPr>
            <a:spLocks noChangeArrowheads="1"/>
          </p:cNvSpPr>
          <p:nvPr/>
        </p:nvSpPr>
        <p:spPr bwMode="auto">
          <a:xfrm>
            <a:off x="152400" y="6411913"/>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0000"/>
                </a:solidFill>
              </a:rPr>
              <a:t>Bloom, “</a:t>
            </a:r>
            <a:r>
              <a:rPr lang="en-US" altLang="ja-JP" sz="1600" smtClean="0">
                <a:solidFill>
                  <a:srgbClr val="0000FF"/>
                </a:solidFill>
              </a:rPr>
              <a:t>Space/Time Trade-offs in Hash Coding with Allowable Errors</a:t>
            </a:r>
            <a:r>
              <a:rPr lang="en-US" sz="1600" smtClean="0">
                <a:solidFill>
                  <a:srgbClr val="000000"/>
                </a:solidFill>
              </a:rPr>
              <a:t>”</a:t>
            </a:r>
            <a:r>
              <a:rPr lang="en-US" altLang="ja-JP" sz="1600" smtClean="0">
                <a:solidFill>
                  <a:srgbClr val="000000"/>
                </a:solidFill>
              </a:rPr>
              <a:t>, CACM 1970.</a:t>
            </a:r>
            <a:endParaRPr lang="en-US" sz="1600" smtClean="0">
              <a:solidFill>
                <a:srgbClr val="000000"/>
              </a:solidFill>
            </a:endParaRPr>
          </a:p>
        </p:txBody>
      </p:sp>
    </p:spTree>
    <p:extLst>
      <p:ext uri="{BB962C8B-B14F-4D97-AF65-F5344CB8AC3E}">
        <p14:creationId xmlns:p14="http://schemas.microsoft.com/office/powerpoint/2010/main" val="9883946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a:latin typeface="Garamond" charset="0"/>
              </a:rPr>
              <a:t>Bloom Filter Operation Example</a:t>
            </a:r>
          </a:p>
        </p:txBody>
      </p:sp>
      <p:sp>
        <p:nvSpPr>
          <p:cNvPr id="151554" name="Content Placeholder 2"/>
          <p:cNvSpPr>
            <a:spLocks noGrp="1"/>
          </p:cNvSpPr>
          <p:nvPr>
            <p:ph idx="1"/>
          </p:nvPr>
        </p:nvSpPr>
        <p:spPr>
          <a:xfrm>
            <a:off x="228600" y="1125538"/>
            <a:ext cx="8610600" cy="5122862"/>
          </a:xfrm>
        </p:spPr>
        <p:txBody>
          <a:bodyPr/>
          <a:lstStyle/>
          <a:p>
            <a:endParaRPr lang="en-US">
              <a:latin typeface="Tahoma" charset="0"/>
            </a:endParaRPr>
          </a:p>
          <a:p>
            <a:endParaRPr lang="en-US">
              <a:latin typeface="Tahoma" charset="0"/>
            </a:endParaRPr>
          </a:p>
        </p:txBody>
      </p:sp>
      <p:sp>
        <p:nvSpPr>
          <p:cNvPr id="1515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B4272E-7D09-CD49-87C1-83F08755FA32}"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2420938"/>
            <a:ext cx="914400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Rectangle 5"/>
          <p:cNvSpPr>
            <a:spLocks noChangeArrowheads="1"/>
          </p:cNvSpPr>
          <p:nvPr/>
        </p:nvSpPr>
        <p:spPr bwMode="auto">
          <a:xfrm>
            <a:off x="152400" y="6411913"/>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0000"/>
                </a:solidFill>
              </a:rPr>
              <a:t>Bloom, “</a:t>
            </a:r>
            <a:r>
              <a:rPr lang="en-US" altLang="ja-JP" sz="1600" smtClean="0">
                <a:solidFill>
                  <a:srgbClr val="0000FF"/>
                </a:solidFill>
              </a:rPr>
              <a:t>Space/Time Trade-offs in Hash Coding with Allowable Errors</a:t>
            </a:r>
            <a:r>
              <a:rPr lang="en-US" sz="1600" smtClean="0">
                <a:solidFill>
                  <a:srgbClr val="000000"/>
                </a:solidFill>
              </a:rPr>
              <a:t>”</a:t>
            </a:r>
            <a:r>
              <a:rPr lang="en-US" altLang="ja-JP" sz="1600" smtClean="0">
                <a:solidFill>
                  <a:srgbClr val="000000"/>
                </a:solidFill>
              </a:rPr>
              <a:t>, CACM 1970.</a:t>
            </a:r>
            <a:endParaRPr lang="en-US" sz="1600" smtClean="0">
              <a:solidFill>
                <a:srgbClr val="000000"/>
              </a:solidFill>
            </a:endParaRPr>
          </a:p>
        </p:txBody>
      </p:sp>
    </p:spTree>
    <p:extLst>
      <p:ext uri="{BB962C8B-B14F-4D97-AF65-F5344CB8AC3E}">
        <p14:creationId xmlns:p14="http://schemas.microsoft.com/office/powerpoint/2010/main" val="7909399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atin typeface="Garamond" charset="0"/>
              </a:rPr>
              <a:t>Bloom Filter Operation Example</a:t>
            </a:r>
          </a:p>
        </p:txBody>
      </p:sp>
      <p:sp>
        <p:nvSpPr>
          <p:cNvPr id="1525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D178BA-EF2B-4447-BF2C-00EBD4BCF210}" type="slidenum">
              <a:rPr lang="en-US" sz="1600">
                <a:solidFill>
                  <a:srgbClr val="000000"/>
                </a:solidFill>
                <a:latin typeface="Garamond" charset="0"/>
              </a:rPr>
              <a:pPr eaLnBrk="1" hangingPunct="1"/>
              <a:t>58</a:t>
            </a:fld>
            <a:endParaRPr lang="en-US" sz="1600">
              <a:solidFill>
                <a:srgbClr val="000000"/>
              </a:solidFill>
              <a:latin typeface="Garamond" charset="0"/>
            </a:endParaRPr>
          </a:p>
        </p:txBody>
      </p:sp>
      <p:pic>
        <p:nvPicPr>
          <p:cNvPr id="152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16163"/>
            <a:ext cx="9144000"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044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Garamond" charset="0"/>
              </a:rPr>
              <a:t>Bloom Filter Operation Example</a:t>
            </a:r>
          </a:p>
        </p:txBody>
      </p:sp>
      <p:sp>
        <p:nvSpPr>
          <p:cNvPr id="1536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45E7A1-1C7E-4444-B51C-E01AFE5CF0A0}" type="slidenum">
              <a:rPr lang="en-US" sz="1600">
                <a:solidFill>
                  <a:srgbClr val="000000"/>
                </a:solidFill>
                <a:latin typeface="Garamond" charset="0"/>
              </a:rPr>
              <a:pPr eaLnBrk="1" hangingPunct="1"/>
              <a:t>59</a:t>
            </a:fld>
            <a:endParaRPr lang="en-US" sz="1600">
              <a:solidFill>
                <a:srgbClr val="000000"/>
              </a:solidFill>
              <a:latin typeface="Garamond" charset="0"/>
            </a:endParaRPr>
          </a:p>
        </p:txBody>
      </p:sp>
      <p:pic>
        <p:nvPicPr>
          <p:cNvPr id="15360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79675"/>
            <a:ext cx="91440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1405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PAR</a:t>
            </a:r>
            <a:r>
              <a:rPr lang="en-US" dirty="0" smtClean="0"/>
              <a:t>-BS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scheduler to address bank parallelism destruction across multiple threads</a:t>
            </a:r>
          </a:p>
          <a:p>
            <a:pPr lvl="1"/>
            <a:r>
              <a:rPr lang="en-US" dirty="0" smtClean="0"/>
              <a:t>Simple mechanism (vs. STFM)</a:t>
            </a:r>
          </a:p>
          <a:p>
            <a:pPr lvl="1"/>
            <a:r>
              <a:rPr lang="en-US" dirty="0" smtClean="0"/>
              <a:t>Batching provides fairness</a:t>
            </a:r>
          </a:p>
          <a:p>
            <a:pPr lvl="1"/>
            <a:r>
              <a:rPr lang="en-US" dirty="0" smtClean="0"/>
              <a:t>Ranking enables parallelism awareness</a:t>
            </a:r>
          </a:p>
          <a:p>
            <a:endParaRPr lang="en-US" dirty="0" smtClean="0"/>
          </a:p>
          <a:p>
            <a:r>
              <a:rPr lang="en-US" dirty="0" smtClean="0"/>
              <a:t>Downsides:</a:t>
            </a:r>
          </a:p>
          <a:p>
            <a:pPr lvl="1"/>
            <a:r>
              <a:rPr lang="en-US" dirty="0" smtClean="0"/>
              <a:t>Implementation in multiple controllers needs coordination for best performance </a:t>
            </a:r>
            <a:r>
              <a:rPr lang="en-US" dirty="0" smtClean="0">
                <a:sym typeface="Wingdings"/>
              </a:rPr>
              <a:t> too frequent coordination since batching is done frequently</a:t>
            </a:r>
          </a:p>
          <a:p>
            <a:pPr lvl="1"/>
            <a:r>
              <a:rPr lang="en-US" dirty="0" smtClean="0">
                <a:sym typeface="Wingdings"/>
              </a:rPr>
              <a:t>Does not always prioritize the latency-sensitive applications</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6</a:t>
            </a:fld>
            <a:endParaRPr lang="en-US"/>
          </a:p>
        </p:txBody>
      </p:sp>
    </p:spTree>
    <p:extLst>
      <p:ext uri="{BB962C8B-B14F-4D97-AF65-F5344CB8AC3E}">
        <p14:creationId xmlns:p14="http://schemas.microsoft.com/office/powerpoint/2010/main" val="40939310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Garamond" charset="0"/>
              </a:rPr>
              <a:t>Bloom Filter Operation Example</a:t>
            </a:r>
          </a:p>
        </p:txBody>
      </p:sp>
      <p:sp>
        <p:nvSpPr>
          <p:cNvPr id="1546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07B44B-4E2F-FD4B-8F5B-B78847424123}" type="slidenum">
              <a:rPr lang="en-US" sz="1600">
                <a:solidFill>
                  <a:srgbClr val="000000"/>
                </a:solidFill>
                <a:latin typeface="Garamond" charset="0"/>
              </a:rPr>
              <a:pPr eaLnBrk="1" hangingPunct="1"/>
              <a:t>60</a:t>
            </a:fld>
            <a:endParaRPr lang="en-US" sz="1600">
              <a:solidFill>
                <a:srgbClr val="000000"/>
              </a:solidFill>
              <a:latin typeface="Garamond" charset="0"/>
            </a:endParaRPr>
          </a:p>
        </p:txBody>
      </p:sp>
      <p:pic>
        <p:nvPicPr>
          <p:cNvPr id="1546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00338"/>
            <a:ext cx="91440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3775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en-US">
                <a:latin typeface="Garamond" charset="0"/>
              </a:rPr>
              <a:t>Bloom Filter Operation Example</a:t>
            </a:r>
          </a:p>
        </p:txBody>
      </p:sp>
      <p:sp>
        <p:nvSpPr>
          <p:cNvPr id="1556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85438-7C11-4841-8B29-A3A10B661D71}" type="slidenum">
              <a:rPr lang="en-US" sz="1600">
                <a:solidFill>
                  <a:srgbClr val="000000"/>
                </a:solidFill>
                <a:latin typeface="Garamond" charset="0"/>
              </a:rPr>
              <a:pPr eaLnBrk="1" hangingPunct="1"/>
              <a:t>61</a:t>
            </a:fld>
            <a:endParaRPr lang="en-US" sz="1600">
              <a:solidFill>
                <a:srgbClr val="000000"/>
              </a:solidFill>
              <a:latin typeface="Garamond" charset="0"/>
            </a:endParaRPr>
          </a:p>
        </p:txBody>
      </p:sp>
      <p:pic>
        <p:nvPicPr>
          <p:cNvPr id="1556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32038"/>
            <a:ext cx="91440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257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a:latin typeface="Garamond" charset="0"/>
              </a:rPr>
              <a:t>Benefits of Bloom Filters as Bins</a:t>
            </a:r>
          </a:p>
        </p:txBody>
      </p:sp>
      <p:sp>
        <p:nvSpPr>
          <p:cNvPr id="3" name="Content Placeholder 2"/>
          <p:cNvSpPr>
            <a:spLocks noGrp="1"/>
          </p:cNvSpPr>
          <p:nvPr>
            <p:ph idx="1"/>
          </p:nvPr>
        </p:nvSpPr>
        <p:spPr>
          <a:xfrm>
            <a:off x="228600" y="981075"/>
            <a:ext cx="8610600" cy="5267325"/>
          </a:xfrm>
        </p:spPr>
        <p:txBody>
          <a:bodyPr/>
          <a:lstStyle/>
          <a:p>
            <a:r>
              <a:rPr lang="en-US">
                <a:solidFill>
                  <a:srgbClr val="FF0000"/>
                </a:solidFill>
                <a:latin typeface="Tahoma" charset="0"/>
              </a:rPr>
              <a:t>False positives: </a:t>
            </a:r>
            <a:r>
              <a:rPr lang="en-US">
                <a:latin typeface="Tahoma" charset="0"/>
              </a:rPr>
              <a:t>a row may be declared present in the Bloom filter even if it was never inserted</a:t>
            </a:r>
          </a:p>
          <a:p>
            <a:pPr lvl="1"/>
            <a:r>
              <a:rPr lang="en-US">
                <a:solidFill>
                  <a:srgbClr val="0000FF"/>
                </a:solidFill>
                <a:latin typeface="Tahoma" charset="0"/>
              </a:rPr>
              <a:t>Not a problem: </a:t>
            </a:r>
            <a:r>
              <a:rPr lang="en-US">
                <a:latin typeface="Tahoma" charset="0"/>
              </a:rPr>
              <a:t>Refresh some rows more frequently than needed</a:t>
            </a:r>
          </a:p>
          <a:p>
            <a:pPr lvl="1"/>
            <a:endParaRPr lang="en-US">
              <a:latin typeface="Tahoma" charset="0"/>
            </a:endParaRPr>
          </a:p>
          <a:p>
            <a:r>
              <a:rPr lang="en-US">
                <a:solidFill>
                  <a:srgbClr val="0000FF"/>
                </a:solidFill>
                <a:latin typeface="Tahoma" charset="0"/>
              </a:rPr>
              <a:t>No false negatives: </a:t>
            </a:r>
            <a:r>
              <a:rPr lang="en-US">
                <a:latin typeface="Tahoma" charset="0"/>
              </a:rPr>
              <a:t>rows are never refreshed less frequently than needed (no correctness problems)</a:t>
            </a:r>
          </a:p>
          <a:p>
            <a:endParaRPr lang="en-US">
              <a:latin typeface="Tahoma" charset="0"/>
            </a:endParaRPr>
          </a:p>
          <a:p>
            <a:r>
              <a:rPr lang="en-US">
                <a:solidFill>
                  <a:srgbClr val="0000FF"/>
                </a:solidFill>
                <a:latin typeface="Tahoma" charset="0"/>
              </a:rPr>
              <a:t>Scalable: </a:t>
            </a:r>
            <a:r>
              <a:rPr lang="en-US">
                <a:latin typeface="Tahoma" charset="0"/>
              </a:rPr>
              <a:t>a Bloom filter never overflows (unlike a fixed-size table)</a:t>
            </a:r>
          </a:p>
          <a:p>
            <a:endParaRPr lang="en-US">
              <a:latin typeface="Tahoma" charset="0"/>
            </a:endParaRPr>
          </a:p>
          <a:p>
            <a:r>
              <a:rPr lang="en-US">
                <a:solidFill>
                  <a:srgbClr val="0000FF"/>
                </a:solidFill>
                <a:latin typeface="Tahoma" charset="0"/>
              </a:rPr>
              <a:t>Efficient:</a:t>
            </a:r>
            <a:r>
              <a:rPr lang="en-US">
                <a:latin typeface="Tahoma" charset="0"/>
              </a:rPr>
              <a:t> No need to store info on a per-row basis; simple hardware </a:t>
            </a:r>
            <a:r>
              <a:rPr lang="en-US">
                <a:latin typeface="Tahoma" charset="0"/>
                <a:sym typeface="Wingdings" charset="0"/>
              </a:rPr>
              <a:t> 1.25 KB for 2 filters for 32 GB DRAM system</a:t>
            </a:r>
            <a:endParaRPr lang="en-US">
              <a:latin typeface="Tahoma" charset="0"/>
            </a:endParaRPr>
          </a:p>
          <a:p>
            <a:endParaRPr lang="en-US">
              <a:latin typeface="Tahoma" charset="0"/>
            </a:endParaRPr>
          </a:p>
          <a:p>
            <a:endParaRPr lang="en-US">
              <a:latin typeface="Tahoma" charset="0"/>
            </a:endParaRPr>
          </a:p>
          <a:p>
            <a:pPr lvl="1"/>
            <a:endParaRPr lang="en-US">
              <a:latin typeface="Tahoma" charset="0"/>
            </a:endParaRPr>
          </a:p>
        </p:txBody>
      </p:sp>
      <p:sp>
        <p:nvSpPr>
          <p:cNvPr id="156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152551-D2C0-DA42-9D99-4157E23FB3D2}" type="slidenum">
              <a:rPr lang="en-US" sz="1600">
                <a:solidFill>
                  <a:srgbClr val="000000"/>
                </a:solidFill>
                <a:latin typeface="Garamond" charset="0"/>
              </a:rPr>
              <a:pPr eaLnBrk="1" hangingPunct="1"/>
              <a:t>62</a:t>
            </a:fld>
            <a:endParaRPr lang="en-US" sz="1600">
              <a:solidFill>
                <a:srgbClr val="000000"/>
              </a:solidFill>
              <a:latin typeface="Garamond" charset="0"/>
            </a:endParaRPr>
          </a:p>
        </p:txBody>
      </p:sp>
    </p:spTree>
    <p:extLst>
      <p:ext uri="{BB962C8B-B14F-4D97-AF65-F5344CB8AC3E}">
        <p14:creationId xmlns:p14="http://schemas.microsoft.com/office/powerpoint/2010/main" val="3092298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US">
                <a:latin typeface="Garamond" charset="0"/>
              </a:rPr>
              <a:t>Use of Bloom Filters in Hardware</a:t>
            </a:r>
          </a:p>
        </p:txBody>
      </p:sp>
      <p:sp>
        <p:nvSpPr>
          <p:cNvPr id="3" name="Content Placeholder 2"/>
          <p:cNvSpPr>
            <a:spLocks noGrp="1"/>
          </p:cNvSpPr>
          <p:nvPr>
            <p:ph idx="1"/>
          </p:nvPr>
        </p:nvSpPr>
        <p:spPr/>
        <p:txBody>
          <a:bodyPr/>
          <a:lstStyle/>
          <a:p>
            <a:r>
              <a:rPr lang="en-US">
                <a:latin typeface="Tahoma" charset="0"/>
              </a:rPr>
              <a:t>Useful when you can tolerate false positives in set membership tests</a:t>
            </a:r>
          </a:p>
          <a:p>
            <a:endParaRPr lang="en-US">
              <a:latin typeface="Tahoma" charset="0"/>
            </a:endParaRPr>
          </a:p>
          <a:p>
            <a:r>
              <a:rPr lang="en-US">
                <a:latin typeface="Tahoma" charset="0"/>
              </a:rPr>
              <a:t>See the following recent examples for clear descriptions of how Bloom Filters are used</a:t>
            </a:r>
          </a:p>
          <a:p>
            <a:pPr lvl="1"/>
            <a:r>
              <a:rPr lang="en-US">
                <a:latin typeface="Tahoma" charset="0"/>
              </a:rPr>
              <a:t>Liu et al., “</a:t>
            </a:r>
            <a:r>
              <a:rPr lang="en-US" altLang="ja-JP">
                <a:solidFill>
                  <a:srgbClr val="0000FF"/>
                </a:solidFill>
                <a:latin typeface="Tahoma" charset="0"/>
              </a:rPr>
              <a:t>RAIDR: Retention-Aware Intelligent DRAM Refresh</a:t>
            </a:r>
            <a:r>
              <a:rPr lang="en-US" altLang="ja-JP">
                <a:latin typeface="Tahoma" charset="0"/>
              </a:rPr>
              <a:t>,</a:t>
            </a:r>
            <a:r>
              <a:rPr lang="en-US">
                <a:latin typeface="Tahoma" charset="0"/>
              </a:rPr>
              <a:t>”</a:t>
            </a:r>
            <a:r>
              <a:rPr lang="en-US" altLang="ja-JP">
                <a:latin typeface="Tahoma" charset="0"/>
              </a:rPr>
              <a:t> ISCA 2012.</a:t>
            </a:r>
          </a:p>
          <a:p>
            <a:pPr lvl="1"/>
            <a:r>
              <a:rPr lang="en-US">
                <a:latin typeface="Tahoma" charset="0"/>
              </a:rPr>
              <a:t>Seshadri et al., “</a:t>
            </a:r>
            <a:r>
              <a:rPr lang="en-US" altLang="ja-JP">
                <a:solidFill>
                  <a:srgbClr val="0000FF"/>
                </a:solidFill>
                <a:latin typeface="Tahoma" charset="0"/>
              </a:rPr>
              <a:t>The Evicted-Address Filter: A Unified Mechanism to Address Both Cache Pollution and Thrashing</a:t>
            </a:r>
            <a:r>
              <a:rPr lang="en-US" altLang="ja-JP">
                <a:latin typeface="Tahoma" charset="0"/>
              </a:rPr>
              <a:t>,</a:t>
            </a:r>
            <a:r>
              <a:rPr lang="en-US">
                <a:latin typeface="Tahoma" charset="0"/>
              </a:rPr>
              <a:t>”</a:t>
            </a:r>
            <a:r>
              <a:rPr lang="en-US" altLang="ja-JP">
                <a:latin typeface="Tahoma" charset="0"/>
              </a:rPr>
              <a:t> PACT 2012.</a:t>
            </a:r>
            <a:endParaRPr lang="en-US">
              <a:latin typeface="Tahoma" charset="0"/>
            </a:endParaRPr>
          </a:p>
        </p:txBody>
      </p:sp>
      <p:sp>
        <p:nvSpPr>
          <p:cNvPr id="157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3E084F-7246-B048-B648-DF8AFA1D5E59}" type="slidenum">
              <a:rPr lang="en-US" sz="1600">
                <a:solidFill>
                  <a:srgbClr val="000000"/>
                </a:solidFill>
                <a:latin typeface="Garamond" charset="0"/>
              </a:rPr>
              <a:pPr eaLnBrk="1" hangingPunct="1"/>
              <a:t>63</a:t>
            </a:fld>
            <a:endParaRPr lang="en-US" sz="1600">
              <a:solidFill>
                <a:srgbClr val="000000"/>
              </a:solidFill>
              <a:latin typeface="Garamond" charset="0"/>
            </a:endParaRPr>
          </a:p>
        </p:txBody>
      </p:sp>
    </p:spTree>
    <p:extLst>
      <p:ext uri="{BB962C8B-B14F-4D97-AF65-F5344CB8AC3E}">
        <p14:creationId xmlns:p14="http://schemas.microsoft.com/office/powerpoint/2010/main" val="34742026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a:latin typeface="Garamond" charset="0"/>
              </a:rPr>
              <a:t>3. Refreshing (RAIDR Refresh Controller)</a:t>
            </a:r>
          </a:p>
        </p:txBody>
      </p:sp>
      <p:sp>
        <p:nvSpPr>
          <p:cNvPr id="15872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2F4F61-6E33-8F48-8A62-D9D3AFA926BD}" type="slidenum">
              <a:rPr lang="en-US" sz="1600">
                <a:solidFill>
                  <a:srgbClr val="000000"/>
                </a:solidFill>
                <a:latin typeface="Garamond" charset="0"/>
              </a:rPr>
              <a:pPr eaLnBrk="1" hangingPunct="1"/>
              <a:t>64</a:t>
            </a:fld>
            <a:endParaRPr lang="en-US" sz="1600">
              <a:solidFill>
                <a:srgbClr val="000000"/>
              </a:solidFill>
              <a:latin typeface="Garamond" charset="0"/>
            </a:endParaRPr>
          </a:p>
        </p:txBody>
      </p:sp>
      <p:pic>
        <p:nvPicPr>
          <p:cNvPr id="15872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28775"/>
            <a:ext cx="6986588"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425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US">
                <a:latin typeface="Garamond" charset="0"/>
              </a:rPr>
              <a:t>3. Refreshing (RAIDR Refresh Controller)</a:t>
            </a:r>
          </a:p>
        </p:txBody>
      </p:sp>
      <p:sp>
        <p:nvSpPr>
          <p:cNvPr id="15974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9D8C34-1EFC-9544-AF03-F42F59B1EB42}" type="slidenum">
              <a:rPr lang="en-US" sz="1600">
                <a:solidFill>
                  <a:srgbClr val="000000"/>
                </a:solidFill>
                <a:latin typeface="Garamond" charset="0"/>
              </a:rPr>
              <a:pPr eaLnBrk="1" hangingPunct="1"/>
              <a:t>65</a:t>
            </a:fld>
            <a:endParaRPr lang="en-US" sz="1600">
              <a:solidFill>
                <a:srgbClr val="000000"/>
              </a:solidFill>
              <a:latin typeface="Garamond" charset="0"/>
            </a:endParaRPr>
          </a:p>
        </p:txBody>
      </p:sp>
      <p:pic>
        <p:nvPicPr>
          <p:cNvPr id="15974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2400"/>
            <a:ext cx="9144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Rectangle 5"/>
          <p:cNvSpPr>
            <a:spLocks noChangeArrowheads="1"/>
          </p:cNvSpPr>
          <p:nvPr/>
        </p:nvSpPr>
        <p:spPr bwMode="auto">
          <a:xfrm>
            <a:off x="179388" y="5940425"/>
            <a:ext cx="8208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000000"/>
                </a:solidFill>
                <a:latin typeface="Tahoma" charset="0"/>
              </a:rPr>
              <a:t>Liu et al., “</a:t>
            </a:r>
            <a:r>
              <a:rPr lang="en-US" altLang="ja-JP" smtClean="0">
                <a:solidFill>
                  <a:srgbClr val="0000FF"/>
                </a:solidFill>
                <a:latin typeface="Tahoma" charset="0"/>
              </a:rPr>
              <a:t>RAIDR: Retention-Aware Intelligent DRAM Refresh</a:t>
            </a:r>
            <a:r>
              <a:rPr lang="en-US" altLang="ja-JP" smtClean="0">
                <a:solidFill>
                  <a:srgbClr val="000000"/>
                </a:solidFill>
                <a:latin typeface="Tahoma" charset="0"/>
              </a:rPr>
              <a:t>,</a:t>
            </a:r>
            <a:r>
              <a:rPr lang="en-US" smtClean="0">
                <a:solidFill>
                  <a:srgbClr val="000000"/>
                </a:solidFill>
                <a:latin typeface="Tahoma" charset="0"/>
              </a:rPr>
              <a:t>”</a:t>
            </a:r>
            <a:r>
              <a:rPr lang="en-US" altLang="ja-JP" smtClean="0">
                <a:solidFill>
                  <a:srgbClr val="000000"/>
                </a:solidFill>
                <a:latin typeface="Tahoma" charset="0"/>
              </a:rPr>
              <a:t> ISCA 2012.</a:t>
            </a:r>
            <a:endParaRPr lang="en-US" smtClean="0">
              <a:solidFill>
                <a:srgbClr val="000000"/>
              </a:solidFill>
            </a:endParaRPr>
          </a:p>
        </p:txBody>
      </p:sp>
    </p:spTree>
    <p:extLst>
      <p:ext uri="{BB962C8B-B14F-4D97-AF65-F5344CB8AC3E}">
        <p14:creationId xmlns:p14="http://schemas.microsoft.com/office/powerpoint/2010/main" val="1303382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US">
                <a:latin typeface="Garamond" charset="0"/>
              </a:rPr>
              <a:t>RAIDR: Baseline Design</a:t>
            </a:r>
          </a:p>
        </p:txBody>
      </p:sp>
      <p:sp>
        <p:nvSpPr>
          <p:cNvPr id="16077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C823DA-3129-DE45-970B-03596A06A67F}" type="slidenum">
              <a:rPr lang="en-US" sz="1600">
                <a:solidFill>
                  <a:srgbClr val="000000"/>
                </a:solidFill>
                <a:latin typeface="Garamond" charset="0"/>
              </a:rPr>
              <a:pPr eaLnBrk="1" hangingPunct="1"/>
              <a:t>66</a:t>
            </a:fld>
            <a:endParaRPr lang="en-US" sz="1600">
              <a:solidFill>
                <a:srgbClr val="000000"/>
              </a:solidFill>
              <a:latin typeface="Garamond" charset="0"/>
            </a:endParaRPr>
          </a:p>
        </p:txBody>
      </p:sp>
      <p:pic>
        <p:nvPicPr>
          <p:cNvPr id="160771" name="Picture 9" descr="raidr_base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0825" y="5157788"/>
            <a:ext cx="8642350" cy="460375"/>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mtClean="0">
                <a:solidFill>
                  <a:srgbClr val="FF0000"/>
                </a:solidFill>
                <a:latin typeface="Tahoma" charset="0"/>
              </a:rPr>
              <a:t>Refresh control is in DRAM in today’s auto-refresh systems</a:t>
            </a:r>
          </a:p>
        </p:txBody>
      </p:sp>
      <p:sp>
        <p:nvSpPr>
          <p:cNvPr id="13" name="TextBox 12"/>
          <p:cNvSpPr txBox="1">
            <a:spLocks noChangeArrowheads="1"/>
          </p:cNvSpPr>
          <p:nvPr/>
        </p:nvSpPr>
        <p:spPr bwMode="auto">
          <a:xfrm>
            <a:off x="250825" y="5618163"/>
            <a:ext cx="8642350" cy="461962"/>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mtClean="0">
                <a:solidFill>
                  <a:srgbClr val="0000FF"/>
                </a:solidFill>
                <a:latin typeface="Tahoma" charset="0"/>
              </a:rPr>
              <a:t>RAIDR can be implemented in either the controller or DRAM</a:t>
            </a:r>
          </a:p>
        </p:txBody>
      </p:sp>
    </p:spTree>
    <p:extLst>
      <p:ext uri="{BB962C8B-B14F-4D97-AF65-F5344CB8AC3E}">
        <p14:creationId xmlns:p14="http://schemas.microsoft.com/office/powerpoint/2010/main" val="21704595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en-US">
                <a:latin typeface="Garamond" charset="0"/>
              </a:rPr>
              <a:t>RAIDR in Memory Controller: Option 1</a:t>
            </a:r>
          </a:p>
        </p:txBody>
      </p:sp>
      <p:sp>
        <p:nvSpPr>
          <p:cNvPr id="1617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34758A-7687-444D-997D-9F964FC2CC57}" type="slidenum">
              <a:rPr lang="en-US" sz="1600">
                <a:solidFill>
                  <a:srgbClr val="000000"/>
                </a:solidFill>
                <a:latin typeface="Garamond" charset="0"/>
              </a:rPr>
              <a:pPr eaLnBrk="1" hangingPunct="1"/>
              <a:t>67</a:t>
            </a:fld>
            <a:endParaRPr lang="en-US" sz="1600">
              <a:solidFill>
                <a:srgbClr val="000000"/>
              </a:solidFill>
              <a:latin typeface="Garamond" charset="0"/>
            </a:endParaRPr>
          </a:p>
        </p:txBody>
      </p:sp>
      <p:pic>
        <p:nvPicPr>
          <p:cNvPr id="161795" name="Picture 9" descr="raidr_mc.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0825" y="5084763"/>
            <a:ext cx="8642350" cy="1200150"/>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mtClean="0">
                <a:solidFill>
                  <a:srgbClr val="000000"/>
                </a:solidFill>
                <a:latin typeface="Tahoma" charset="0"/>
              </a:rPr>
              <a:t>Overhead of RAIDR in DRAM controller:</a:t>
            </a:r>
          </a:p>
          <a:p>
            <a:pPr eaLnBrk="1" hangingPunct="1"/>
            <a:r>
              <a:rPr lang="en-US" smtClean="0">
                <a:solidFill>
                  <a:srgbClr val="0000FF"/>
                </a:solidFill>
                <a:latin typeface="Tahoma" charset="0"/>
              </a:rPr>
              <a:t>1.25 KB Bloom Filters, 3 counters, additional commands    issued for per-row refresh </a:t>
            </a:r>
            <a:r>
              <a:rPr lang="en-US" smtClean="0">
                <a:solidFill>
                  <a:srgbClr val="FF0000"/>
                </a:solidFill>
                <a:latin typeface="Tahoma" charset="0"/>
              </a:rPr>
              <a:t>(all accounted for in evaluations)</a:t>
            </a:r>
          </a:p>
        </p:txBody>
      </p:sp>
    </p:spTree>
    <p:extLst>
      <p:ext uri="{BB962C8B-B14F-4D97-AF65-F5344CB8AC3E}">
        <p14:creationId xmlns:p14="http://schemas.microsoft.com/office/powerpoint/2010/main" val="24819113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r>
              <a:rPr lang="en-US">
                <a:latin typeface="Garamond" charset="0"/>
              </a:rPr>
              <a:t>RAIDR in DRAM Chip: Option 2</a:t>
            </a:r>
          </a:p>
        </p:txBody>
      </p:sp>
      <p:sp>
        <p:nvSpPr>
          <p:cNvPr id="1628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EC5D3D-8F1B-674A-84E9-D0E872DECC44}" type="slidenum">
              <a:rPr lang="en-US" sz="1600">
                <a:solidFill>
                  <a:srgbClr val="000000"/>
                </a:solidFill>
                <a:latin typeface="Garamond" charset="0"/>
              </a:rPr>
              <a:pPr eaLnBrk="1" hangingPunct="1"/>
              <a:t>68</a:t>
            </a:fld>
            <a:endParaRPr lang="en-US" sz="1600">
              <a:solidFill>
                <a:srgbClr val="000000"/>
              </a:solidFill>
              <a:latin typeface="Garamond" charset="0"/>
            </a:endParaRPr>
          </a:p>
        </p:txBody>
      </p:sp>
      <p:sp>
        <p:nvSpPr>
          <p:cNvPr id="8" name="TextBox 7"/>
          <p:cNvSpPr txBox="1">
            <a:spLocks noChangeArrowheads="1"/>
          </p:cNvSpPr>
          <p:nvPr/>
        </p:nvSpPr>
        <p:spPr bwMode="auto">
          <a:xfrm>
            <a:off x="34925" y="5084763"/>
            <a:ext cx="9037638" cy="1200150"/>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mtClean="0">
                <a:solidFill>
                  <a:srgbClr val="000000"/>
                </a:solidFill>
                <a:latin typeface="Tahoma" charset="0"/>
              </a:rPr>
              <a:t>Overhead of RAIDR in DRAM chip:</a:t>
            </a:r>
          </a:p>
          <a:p>
            <a:pPr algn="ctr" eaLnBrk="1" hangingPunct="1"/>
            <a:r>
              <a:rPr lang="en-US" smtClean="0">
                <a:solidFill>
                  <a:srgbClr val="0000FF"/>
                </a:solidFill>
                <a:latin typeface="Tahoma" charset="0"/>
              </a:rPr>
              <a:t>Per-chip overhead: 20B Bloom Filters, 1 counter (4 Gbit chip)</a:t>
            </a:r>
          </a:p>
          <a:p>
            <a:pPr algn="ctr" eaLnBrk="1" hangingPunct="1"/>
            <a:r>
              <a:rPr lang="en-US" smtClean="0">
                <a:solidFill>
                  <a:srgbClr val="0000FF"/>
                </a:solidFill>
                <a:latin typeface="Tahoma" charset="0"/>
              </a:rPr>
              <a:t>Total overhead: 1.25KB Bloom Filters, 64 counters (32 GB DRAM)</a:t>
            </a:r>
            <a:endParaRPr lang="en-US" smtClean="0">
              <a:solidFill>
                <a:srgbClr val="FF0000"/>
              </a:solidFill>
              <a:latin typeface="Tahoma" charset="0"/>
            </a:endParaRPr>
          </a:p>
        </p:txBody>
      </p:sp>
      <p:pic>
        <p:nvPicPr>
          <p:cNvPr id="162820" name="Picture 8" descr="raidr_dram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20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r>
              <a:rPr lang="en-US">
                <a:latin typeface="Garamond" charset="0"/>
              </a:rPr>
              <a:t>RAIDR: Results and Takeaways</a:t>
            </a:r>
          </a:p>
        </p:txBody>
      </p:sp>
      <p:sp>
        <p:nvSpPr>
          <p:cNvPr id="3" name="Content Placeholder 2"/>
          <p:cNvSpPr>
            <a:spLocks noGrp="1"/>
          </p:cNvSpPr>
          <p:nvPr>
            <p:ph idx="1"/>
          </p:nvPr>
        </p:nvSpPr>
        <p:spPr>
          <a:xfrm>
            <a:off x="228600" y="869950"/>
            <a:ext cx="8807450" cy="5124450"/>
          </a:xfrm>
        </p:spPr>
        <p:txBody>
          <a:bodyPr/>
          <a:lstStyle/>
          <a:p>
            <a:r>
              <a:rPr lang="en-US">
                <a:latin typeface="Tahoma" charset="0"/>
              </a:rPr>
              <a:t>System: 32GB DRAM, 8-core; SPEC, TPC-C, TPC-H workloads</a:t>
            </a:r>
          </a:p>
          <a:p>
            <a:endParaRPr lang="en-US" sz="800">
              <a:latin typeface="Tahoma" charset="0"/>
            </a:endParaRPr>
          </a:p>
          <a:p>
            <a:r>
              <a:rPr lang="en-US">
                <a:solidFill>
                  <a:srgbClr val="0000FF"/>
                </a:solidFill>
                <a:latin typeface="Tahoma" charset="0"/>
              </a:rPr>
              <a:t>RAIDR hardware cost: </a:t>
            </a:r>
            <a:r>
              <a:rPr lang="en-US">
                <a:solidFill>
                  <a:srgbClr val="FF0000"/>
                </a:solidFill>
                <a:latin typeface="Tahoma" charset="0"/>
              </a:rPr>
              <a:t>1.25 kB (2 Bloom filters)</a:t>
            </a:r>
          </a:p>
          <a:p>
            <a:r>
              <a:rPr lang="en-US">
                <a:solidFill>
                  <a:srgbClr val="0000FF"/>
                </a:solidFill>
                <a:latin typeface="Tahoma" charset="0"/>
              </a:rPr>
              <a:t>Refresh reduction:</a:t>
            </a:r>
            <a:r>
              <a:rPr lang="en-US">
                <a:latin typeface="Tahoma" charset="0"/>
              </a:rPr>
              <a:t> </a:t>
            </a:r>
            <a:r>
              <a:rPr lang="en-US">
                <a:solidFill>
                  <a:srgbClr val="FF0000"/>
                </a:solidFill>
                <a:latin typeface="Tahoma" charset="0"/>
              </a:rPr>
              <a:t>74.6%</a:t>
            </a:r>
          </a:p>
          <a:p>
            <a:r>
              <a:rPr lang="en-US">
                <a:solidFill>
                  <a:srgbClr val="0000FF"/>
                </a:solidFill>
                <a:latin typeface="Tahoma" charset="0"/>
              </a:rPr>
              <a:t>Dynamic DRAM energy reduction:</a:t>
            </a:r>
            <a:r>
              <a:rPr lang="en-US">
                <a:latin typeface="Tahoma" charset="0"/>
              </a:rPr>
              <a:t> </a:t>
            </a:r>
            <a:r>
              <a:rPr lang="en-US">
                <a:solidFill>
                  <a:srgbClr val="FF0000"/>
                </a:solidFill>
                <a:latin typeface="Tahoma" charset="0"/>
              </a:rPr>
              <a:t>16%</a:t>
            </a:r>
          </a:p>
          <a:p>
            <a:r>
              <a:rPr lang="en-US">
                <a:solidFill>
                  <a:srgbClr val="0000FF"/>
                </a:solidFill>
                <a:latin typeface="Tahoma" charset="0"/>
              </a:rPr>
              <a:t>Idle DRAM power reduction:</a:t>
            </a:r>
            <a:r>
              <a:rPr lang="en-US">
                <a:latin typeface="Tahoma" charset="0"/>
              </a:rPr>
              <a:t> </a:t>
            </a:r>
            <a:r>
              <a:rPr lang="en-US">
                <a:solidFill>
                  <a:srgbClr val="FF0000"/>
                </a:solidFill>
                <a:latin typeface="Tahoma" charset="0"/>
              </a:rPr>
              <a:t>20%</a:t>
            </a:r>
          </a:p>
          <a:p>
            <a:r>
              <a:rPr lang="en-US">
                <a:solidFill>
                  <a:srgbClr val="0000FF"/>
                </a:solidFill>
                <a:latin typeface="Tahoma" charset="0"/>
              </a:rPr>
              <a:t>Performance improvement: </a:t>
            </a:r>
            <a:r>
              <a:rPr lang="en-US">
                <a:solidFill>
                  <a:srgbClr val="FF0000"/>
                </a:solidFill>
                <a:latin typeface="Tahoma" charset="0"/>
              </a:rPr>
              <a:t>9%</a:t>
            </a:r>
          </a:p>
          <a:p>
            <a:endParaRPr lang="en-US" sz="800">
              <a:latin typeface="Tahoma" charset="0"/>
            </a:endParaRPr>
          </a:p>
          <a:p>
            <a:r>
              <a:rPr lang="en-US">
                <a:solidFill>
                  <a:srgbClr val="FF0000"/>
                </a:solidFill>
                <a:latin typeface="Tahoma" charset="0"/>
              </a:rPr>
              <a:t>Benefits increase as DRAM scales in density</a:t>
            </a:r>
          </a:p>
        </p:txBody>
      </p:sp>
      <p:sp>
        <p:nvSpPr>
          <p:cNvPr id="1648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8274DD-0D0B-C842-A329-E318DCDCCF42}" type="slidenum">
              <a:rPr lang="en-US" sz="1600">
                <a:solidFill>
                  <a:srgbClr val="000000"/>
                </a:solidFill>
                <a:latin typeface="Garamond" charset="0"/>
              </a:rPr>
              <a:pPr eaLnBrk="1" hangingPunct="1"/>
              <a:t>69</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411663"/>
            <a:ext cx="346075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387850"/>
            <a:ext cx="33115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9922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628800"/>
            <a:ext cx="8428037" cy="822325"/>
          </a:xfrm>
        </p:spPr>
        <p:txBody>
          <a:bodyPr/>
          <a:lstStyle/>
          <a:p>
            <a:pPr algn="ctr" eaLnBrk="1" hangingPunct="1"/>
            <a:r>
              <a:rPr lang="en-US" sz="4000" dirty="0" smtClean="0">
                <a:latin typeface="Garamond" charset="0"/>
              </a:rPr>
              <a:t>TCM:</a:t>
            </a:r>
            <a:br>
              <a:rPr lang="en-US" sz="4000" dirty="0" smtClean="0">
                <a:latin typeface="Garamond" charset="0"/>
              </a:rPr>
            </a:br>
            <a:r>
              <a:rPr lang="en-US" sz="4000" dirty="0" smtClean="0">
                <a:latin typeface="Garamond" charset="0"/>
              </a:rPr>
              <a:t>Thread Cluster Memory Scheduling</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831655" y="4293096"/>
            <a:ext cx="7460396" cy="1477328"/>
          </a:xfrm>
          <a:prstGeom prst="rect">
            <a:avLst/>
          </a:prstGeom>
          <a:noFill/>
        </p:spPr>
        <p:txBody>
          <a:bodyPr wrap="none" rtlCol="0">
            <a:spAutoFit/>
          </a:bodyPr>
          <a:lstStyle/>
          <a:p>
            <a:pPr algn="ctr" fontAlgn="auto">
              <a:spcBef>
                <a:spcPts val="0"/>
              </a:spcBef>
              <a:spcAft>
                <a:spcPts val="0"/>
              </a:spcAft>
            </a:pPr>
            <a:r>
              <a:rPr lang="en-US" dirty="0" err="1">
                <a:solidFill>
                  <a:srgbClr val="000000"/>
                </a:solidFill>
                <a:latin typeface="Tahoma"/>
                <a:ea typeface="+mn-ea"/>
                <a:cs typeface="+mn-cs"/>
              </a:rPr>
              <a:t>Yoongu</a:t>
            </a:r>
            <a:r>
              <a:rPr lang="en-US" dirty="0">
                <a:solidFill>
                  <a:srgbClr val="000000"/>
                </a:solidFill>
                <a:latin typeface="Tahoma"/>
                <a:ea typeface="+mn-ea"/>
                <a:cs typeface="+mn-cs"/>
              </a:rPr>
              <a:t> Kim, Michael </a:t>
            </a:r>
            <a:r>
              <a:rPr lang="en-US" dirty="0" err="1">
                <a:solidFill>
                  <a:srgbClr val="000000"/>
                </a:solidFill>
                <a:latin typeface="Tahoma"/>
                <a:ea typeface="+mn-ea"/>
                <a:cs typeface="+mn-cs"/>
              </a:rPr>
              <a:t>Papamichael</a:t>
            </a:r>
            <a:r>
              <a:rPr lang="en-US" dirty="0">
                <a:solidFill>
                  <a:srgbClr val="000000"/>
                </a:solidFill>
                <a:latin typeface="Tahoma"/>
                <a:ea typeface="+mn-ea"/>
                <a:cs typeface="+mn-cs"/>
              </a:rPr>
              <a:t>, </a:t>
            </a:r>
            <a:r>
              <a:rPr lang="en-US" u="sng" dirty="0">
                <a:solidFill>
                  <a:srgbClr val="000000"/>
                </a:solidFill>
                <a:latin typeface="Tahoma"/>
                <a:ea typeface="+mn-ea"/>
                <a:cs typeface="+mn-cs"/>
              </a:rPr>
              <a:t>Onur Mutlu</a:t>
            </a:r>
            <a:r>
              <a:rPr lang="en-US" dirty="0">
                <a:solidFill>
                  <a:srgbClr val="000000"/>
                </a:solidFill>
                <a:latin typeface="Tahoma"/>
                <a:ea typeface="+mn-ea"/>
                <a:cs typeface="+mn-cs"/>
              </a:rPr>
              <a:t>, and </a:t>
            </a:r>
            <a:r>
              <a:rPr lang="en-US" dirty="0" err="1">
                <a:solidFill>
                  <a:srgbClr val="000000"/>
                </a:solidFill>
                <a:latin typeface="Tahoma"/>
                <a:ea typeface="+mn-ea"/>
                <a:cs typeface="+mn-cs"/>
              </a:rPr>
              <a:t>Mor</a:t>
            </a:r>
            <a:r>
              <a:rPr lang="en-US" dirty="0">
                <a:solidFill>
                  <a:srgbClr val="000000"/>
                </a:solidFill>
                <a:latin typeface="Tahoma"/>
                <a:ea typeface="+mn-ea"/>
                <a:cs typeface="+mn-cs"/>
              </a:rPr>
              <a:t> </a:t>
            </a:r>
            <a:r>
              <a:rPr lang="en-US" dirty="0" err="1">
                <a:solidFill>
                  <a:srgbClr val="000000"/>
                </a:solidFill>
                <a:latin typeface="Tahoma"/>
                <a:ea typeface="+mn-ea"/>
                <a:cs typeface="+mn-cs"/>
              </a:rPr>
              <a:t>Harchol-Balter</a:t>
            </a:r>
            <a:r>
              <a:rPr lang="en-US" dirty="0">
                <a:solidFill>
                  <a:srgbClr val="000000"/>
                </a:solidFill>
                <a:latin typeface="Tahoma"/>
                <a:ea typeface="+mn-ea"/>
                <a:cs typeface="+mn-cs"/>
              </a:rPr>
              <a:t>,</a:t>
            </a:r>
            <a:br>
              <a:rPr lang="en-US" dirty="0">
                <a:solidFill>
                  <a:srgbClr val="000000"/>
                </a:solidFill>
                <a:latin typeface="Tahoma"/>
                <a:ea typeface="+mn-ea"/>
                <a:cs typeface="+mn-cs"/>
              </a:rPr>
            </a:br>
            <a:r>
              <a:rPr lang="en-US" b="1" dirty="0">
                <a:solidFill>
                  <a:srgbClr val="000000"/>
                </a:solidFill>
                <a:latin typeface="Tahoma"/>
                <a:ea typeface="+mn-ea"/>
                <a:cs typeface="+mn-cs"/>
                <a:hlinkClick r:id="rId3"/>
              </a:rPr>
              <a:t>"Thread Cluster Memory Scheduling: </a:t>
            </a:r>
            <a:endParaRPr lang="en-US" b="1" dirty="0" smtClean="0">
              <a:solidFill>
                <a:srgbClr val="000000"/>
              </a:solidFill>
              <a:latin typeface="Tahoma"/>
              <a:ea typeface="+mn-ea"/>
              <a:cs typeface="+mn-cs"/>
              <a:hlinkClick r:id="rId3"/>
            </a:endParaRPr>
          </a:p>
          <a:p>
            <a:pPr algn="ctr" fontAlgn="auto">
              <a:spcBef>
                <a:spcPts val="0"/>
              </a:spcBef>
              <a:spcAft>
                <a:spcPts val="0"/>
              </a:spcAft>
            </a:pPr>
            <a:r>
              <a:rPr lang="en-US" b="1" dirty="0" smtClean="0">
                <a:solidFill>
                  <a:srgbClr val="000000"/>
                </a:solidFill>
                <a:latin typeface="Tahoma"/>
                <a:ea typeface="+mn-ea"/>
                <a:cs typeface="+mn-cs"/>
                <a:hlinkClick r:id="rId3"/>
              </a:rPr>
              <a:t>Exploiting </a:t>
            </a:r>
            <a:r>
              <a:rPr lang="en-US" b="1" dirty="0">
                <a:solidFill>
                  <a:srgbClr val="000000"/>
                </a:solidFill>
                <a:latin typeface="Tahoma"/>
                <a:ea typeface="+mn-ea"/>
                <a:cs typeface="+mn-cs"/>
                <a:hlinkClick r:id="rId3"/>
              </a:rPr>
              <a:t>Differences in Memory Access Behavior"</a:t>
            </a:r>
            <a:r>
              <a:rPr lang="en-US" dirty="0">
                <a:solidFill>
                  <a:srgbClr val="000000"/>
                </a:solidFill>
                <a:latin typeface="Tahoma"/>
                <a:ea typeface="+mn-ea"/>
                <a:cs typeface="+mn-cs"/>
              </a:rPr>
              <a:t> </a:t>
            </a:r>
            <a:br>
              <a:rPr lang="en-US" dirty="0">
                <a:solidFill>
                  <a:srgbClr val="000000"/>
                </a:solidFill>
                <a:latin typeface="Tahoma"/>
                <a:ea typeface="+mn-ea"/>
                <a:cs typeface="+mn-cs"/>
              </a:rPr>
            </a:br>
            <a:r>
              <a:rPr lang="en-US" i="1" dirty="0" smtClean="0">
                <a:solidFill>
                  <a:srgbClr val="000000"/>
                </a:solidFill>
                <a:latin typeface="Tahoma"/>
                <a:ea typeface="+mn-ea"/>
                <a:cs typeface="+mn-cs"/>
                <a:hlinkClick r:id="rId4"/>
              </a:rPr>
              <a:t>43rd </a:t>
            </a:r>
            <a:r>
              <a:rPr lang="en-US" i="1" dirty="0">
                <a:solidFill>
                  <a:srgbClr val="000000"/>
                </a:solidFill>
                <a:latin typeface="Tahoma"/>
                <a:ea typeface="+mn-ea"/>
                <a:cs typeface="+mn-cs"/>
                <a:hlinkClick r:id="rId4"/>
              </a:rPr>
              <a:t>International Symposium on Microarchitecture</a:t>
            </a:r>
            <a:r>
              <a:rPr lang="en-US" i="1" dirty="0">
                <a:solidFill>
                  <a:srgbClr val="000000"/>
                </a:solidFill>
                <a:latin typeface="Tahoma"/>
                <a:ea typeface="+mn-ea"/>
                <a:cs typeface="+mn-cs"/>
              </a:rPr>
              <a:t> (</a:t>
            </a:r>
            <a:r>
              <a:rPr lang="en-US" b="1" i="1" dirty="0">
                <a:solidFill>
                  <a:srgbClr val="000000"/>
                </a:solidFill>
                <a:latin typeface="Tahoma"/>
                <a:ea typeface="+mn-ea"/>
                <a:cs typeface="+mn-cs"/>
              </a:rPr>
              <a:t>MICRO</a:t>
            </a:r>
            <a:r>
              <a:rPr lang="en-US" i="1" dirty="0">
                <a:solidFill>
                  <a:srgbClr val="000000"/>
                </a:solidFill>
                <a:latin typeface="Tahoma"/>
                <a:ea typeface="+mn-ea"/>
                <a:cs typeface="+mn-cs"/>
              </a:rPr>
              <a:t>)</a:t>
            </a:r>
            <a:r>
              <a:rPr lang="en-US" dirty="0">
                <a:solidFill>
                  <a:srgbClr val="000000"/>
                </a:solidFill>
                <a:latin typeface="Tahoma"/>
                <a:ea typeface="+mn-ea"/>
                <a:cs typeface="+mn-cs"/>
              </a:rPr>
              <a:t>, </a:t>
            </a:r>
            <a:endParaRPr lang="en-US" dirty="0" smtClean="0">
              <a:solidFill>
                <a:srgbClr val="000000"/>
              </a:solidFill>
              <a:latin typeface="Tahoma"/>
              <a:ea typeface="+mn-ea"/>
              <a:cs typeface="+mn-cs"/>
            </a:endParaRPr>
          </a:p>
          <a:p>
            <a:pPr algn="ctr" fontAlgn="auto">
              <a:spcBef>
                <a:spcPts val="0"/>
              </a:spcBef>
              <a:spcAft>
                <a:spcPts val="0"/>
              </a:spcAft>
            </a:pPr>
            <a:r>
              <a:rPr lang="en-US" dirty="0" smtClean="0">
                <a:solidFill>
                  <a:srgbClr val="000000"/>
                </a:solidFill>
                <a:latin typeface="Tahoma"/>
                <a:ea typeface="+mn-ea"/>
                <a:cs typeface="+mn-cs"/>
              </a:rPr>
              <a:t>pages </a:t>
            </a:r>
            <a:r>
              <a:rPr lang="en-US" dirty="0">
                <a:solidFill>
                  <a:srgbClr val="000000"/>
                </a:solidFill>
                <a:latin typeface="Tahoma"/>
                <a:ea typeface="+mn-ea"/>
                <a:cs typeface="+mn-cs"/>
              </a:rPr>
              <a:t>65-76, Atlanta, GA, December 2010. </a:t>
            </a:r>
            <a:r>
              <a:rPr lang="en-US" dirty="0">
                <a:solidFill>
                  <a:srgbClr val="000000"/>
                </a:solidFill>
                <a:latin typeface="Tahoma"/>
                <a:ea typeface="+mn-ea"/>
                <a:cs typeface="+mn-cs"/>
                <a:hlinkClick r:id="rId5"/>
              </a:rPr>
              <a:t>Slides (pptx)</a:t>
            </a:r>
            <a:r>
              <a:rPr lang="en-US" dirty="0">
                <a:solidFill>
                  <a:srgbClr val="000000"/>
                </a:solidFill>
                <a:latin typeface="Tahoma"/>
                <a:ea typeface="+mn-ea"/>
                <a:cs typeface="+mn-cs"/>
              </a:rPr>
              <a:t> </a:t>
            </a:r>
            <a:r>
              <a:rPr lang="en-US" dirty="0">
                <a:solidFill>
                  <a:srgbClr val="000000"/>
                </a:solidFill>
                <a:latin typeface="Tahoma"/>
                <a:ea typeface="+mn-ea"/>
                <a:cs typeface="+mn-cs"/>
                <a:hlinkClick r:id="rId6"/>
              </a:rPr>
              <a:t>(pdf)</a:t>
            </a:r>
            <a:r>
              <a:rPr lang="en-US" dirty="0">
                <a:solidFill>
                  <a:srgbClr val="000000"/>
                </a:solidFill>
                <a:latin typeface="Tahoma"/>
                <a:ea typeface="+mn-ea"/>
                <a:cs typeface="+mn-cs"/>
              </a:rPr>
              <a:t> </a:t>
            </a:r>
          </a:p>
        </p:txBody>
      </p:sp>
      <p:sp>
        <p:nvSpPr>
          <p:cNvPr id="5" name="TextBox 4"/>
          <p:cNvSpPr txBox="1"/>
          <p:nvPr/>
        </p:nvSpPr>
        <p:spPr>
          <a:xfrm>
            <a:off x="6516216" y="6381328"/>
            <a:ext cx="2300630" cy="369332"/>
          </a:xfrm>
          <a:prstGeom prst="rect">
            <a:avLst/>
          </a:prstGeom>
          <a:noFill/>
        </p:spPr>
        <p:txBody>
          <a:bodyPr wrap="none" rtlCol="0">
            <a:spAutoFit/>
          </a:bodyPr>
          <a:lstStyle/>
          <a:p>
            <a:pPr fontAlgn="auto">
              <a:spcBef>
                <a:spcPts val="0"/>
              </a:spcBef>
              <a:spcAft>
                <a:spcPts val="0"/>
              </a:spcAft>
            </a:pPr>
            <a:r>
              <a:rPr lang="en-US" dirty="0" smtClean="0">
                <a:solidFill>
                  <a:srgbClr val="000000"/>
                </a:solidFill>
                <a:latin typeface="Tahoma"/>
                <a:ea typeface="+mn-ea"/>
                <a:cs typeface="+mn-cs"/>
                <a:hlinkClick r:id="rId7" action="ppaction://hlinkpres?slideindex=1&amp;slidetitle="/>
              </a:rPr>
              <a:t>TCM Micro 2010 Talk</a:t>
            </a:r>
            <a:endParaRPr lang="en-US" dirty="0">
              <a:solidFill>
                <a:srgbClr val="000000"/>
              </a:solidFill>
              <a:latin typeface="Tahoma"/>
              <a:ea typeface="+mn-ea"/>
              <a:cs typeface="+mn-cs"/>
            </a:endParaRPr>
          </a:p>
        </p:txBody>
      </p:sp>
    </p:spTree>
    <p:extLst>
      <p:ext uri="{BB962C8B-B14F-4D97-AF65-F5344CB8AC3E}">
        <p14:creationId xmlns:p14="http://schemas.microsoft.com/office/powerpoint/2010/main" val="694500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US">
                <a:latin typeface="Garamond" charset="0"/>
              </a:rPr>
              <a:t>DRAM Refresh: More Questions</a:t>
            </a:r>
          </a:p>
        </p:txBody>
      </p:sp>
      <p:sp>
        <p:nvSpPr>
          <p:cNvPr id="210946" name="Content Placeholder 2"/>
          <p:cNvSpPr>
            <a:spLocks noGrp="1"/>
          </p:cNvSpPr>
          <p:nvPr>
            <p:ph idx="1"/>
          </p:nvPr>
        </p:nvSpPr>
        <p:spPr/>
        <p:txBody>
          <a:bodyPr/>
          <a:lstStyle/>
          <a:p>
            <a:r>
              <a:rPr lang="en-US">
                <a:latin typeface="Tahoma" charset="0"/>
              </a:rPr>
              <a:t>What else can you do to reduce the impact of refresh?</a:t>
            </a:r>
          </a:p>
          <a:p>
            <a:endParaRPr lang="en-US">
              <a:latin typeface="Tahoma" charset="0"/>
            </a:endParaRPr>
          </a:p>
          <a:p>
            <a:r>
              <a:rPr lang="en-US">
                <a:latin typeface="Tahoma" charset="0"/>
              </a:rPr>
              <a:t>What else can you do if you know the retention times of rows?</a:t>
            </a:r>
          </a:p>
          <a:p>
            <a:endParaRPr lang="en-US">
              <a:latin typeface="Tahoma" charset="0"/>
            </a:endParaRPr>
          </a:p>
          <a:p>
            <a:r>
              <a:rPr lang="en-US">
                <a:latin typeface="Tahoma" charset="0"/>
              </a:rPr>
              <a:t>How can you accurately measure the retention time of DRAM rows?</a:t>
            </a:r>
          </a:p>
          <a:p>
            <a:endParaRPr lang="en-US">
              <a:latin typeface="Tahoma" charset="0"/>
            </a:endParaRPr>
          </a:p>
          <a:p>
            <a:r>
              <a:rPr lang="en-US">
                <a:latin typeface="Tahoma" charset="0"/>
              </a:rPr>
              <a:t>Recommended reading:</a:t>
            </a:r>
          </a:p>
          <a:p>
            <a:pPr lvl="1"/>
            <a:r>
              <a:rPr lang="en-US">
                <a:latin typeface="Tahoma" charset="0"/>
              </a:rPr>
              <a:t>Liu et al., “</a:t>
            </a:r>
            <a:r>
              <a:rPr lang="en-US" altLang="ja-JP">
                <a:solidFill>
                  <a:srgbClr val="0000FF"/>
                </a:solidFill>
                <a:latin typeface="Tahoma" charset="0"/>
              </a:rPr>
              <a:t>An Experimental Study of Data Retention Behavior in Modern DRAM Devices: Implications for Retention Time Profiling Mechanisms</a:t>
            </a:r>
            <a:r>
              <a:rPr lang="en-US" altLang="ja-JP">
                <a:latin typeface="Tahoma" charset="0"/>
              </a:rPr>
              <a:t>,</a:t>
            </a:r>
            <a:r>
              <a:rPr lang="en-US">
                <a:latin typeface="Tahoma" charset="0"/>
              </a:rPr>
              <a:t>”</a:t>
            </a:r>
            <a:r>
              <a:rPr lang="en-US" altLang="ja-JP">
                <a:latin typeface="Tahoma" charset="0"/>
              </a:rPr>
              <a:t> ISCA 2013.</a:t>
            </a:r>
            <a:endParaRPr lang="en-US">
              <a:latin typeface="Tahoma" charset="0"/>
            </a:endParaRPr>
          </a:p>
        </p:txBody>
      </p:sp>
      <p:sp>
        <p:nvSpPr>
          <p:cNvPr id="165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B5436D-C8D7-3C42-9D65-F76E9E644BB8}" type="slidenum">
              <a:rPr lang="en-US" sz="1600">
                <a:solidFill>
                  <a:srgbClr val="000000"/>
                </a:solidFill>
                <a:latin typeface="Garamond" charset="0"/>
              </a:rPr>
              <a:pPr eaLnBrk="1" hangingPunct="1"/>
              <a:t>70</a:t>
            </a:fld>
            <a:endParaRPr lang="en-US" sz="1600">
              <a:solidFill>
                <a:srgbClr val="000000"/>
              </a:solidFill>
              <a:latin typeface="Garamond" charset="0"/>
            </a:endParaRPr>
          </a:p>
        </p:txBody>
      </p:sp>
    </p:spTree>
    <p:extLst>
      <p:ext uri="{BB962C8B-B14F-4D97-AF65-F5344CB8AC3E}">
        <p14:creationId xmlns:p14="http://schemas.microsoft.com/office/powerpoint/2010/main" val="3514373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9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094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094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09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4"/>
          <p:cNvSpPr>
            <a:spLocks noGrp="1" noChangeArrowheads="1"/>
          </p:cNvSpPr>
          <p:nvPr>
            <p:ph type="ctrTitle"/>
          </p:nvPr>
        </p:nvSpPr>
        <p:spPr>
          <a:xfrm>
            <a:off x="366713" y="1311275"/>
            <a:ext cx="8428037" cy="822325"/>
          </a:xfrm>
        </p:spPr>
        <p:txBody>
          <a:bodyPr/>
          <a:lstStyle/>
          <a:p>
            <a:pPr algn="ctr" eaLnBrk="1" hangingPunct="1"/>
            <a:r>
              <a:rPr lang="en-US" sz="4000" dirty="0" smtClean="0">
                <a:latin typeface="Garamond" charset="0"/>
              </a:rPr>
              <a:t>We </a:t>
            </a:r>
            <a:r>
              <a:rPr lang="en-US" sz="4000" dirty="0" smtClean="0">
                <a:latin typeface="Garamond" charset="0"/>
              </a:rPr>
              <a:t>will likely not </a:t>
            </a:r>
            <a:r>
              <a:rPr lang="en-US" sz="4000" dirty="0" smtClean="0">
                <a:latin typeface="Garamond" charset="0"/>
              </a:rPr>
              <a:t>cover the following slides in lecture. These are for your benefit.</a:t>
            </a:r>
            <a:endParaRPr lang="en-US" sz="4000" dirty="0">
              <a:latin typeface="Garamond" charset="0"/>
            </a:endParaRPr>
          </a:p>
        </p:txBody>
      </p:sp>
      <p:sp>
        <p:nvSpPr>
          <p:cNvPr id="17817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828800"/>
            <a:ext cx="8428037" cy="822325"/>
          </a:xfrm>
        </p:spPr>
        <p:txBody>
          <a:bodyPr/>
          <a:lstStyle/>
          <a:p>
            <a:pPr algn="ctr" eaLnBrk="1" hangingPunct="1"/>
            <a:r>
              <a:rPr lang="en-US" sz="4000" dirty="0" smtClean="0">
                <a:latin typeface="Garamond" charset="0"/>
              </a:rPr>
              <a:t>ATLAS Memory Scheduler</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53542" y="4293096"/>
            <a:ext cx="8816624" cy="1477328"/>
          </a:xfrm>
          <a:prstGeom prst="rect">
            <a:avLst/>
          </a:prstGeom>
          <a:noFill/>
        </p:spPr>
        <p:txBody>
          <a:bodyPr wrap="none" rtlCol="0">
            <a:spAutoFit/>
          </a:bodyPr>
          <a:lstStyle/>
          <a:p>
            <a:pPr algn="ctr"/>
            <a:r>
              <a:rPr lang="en-US" dirty="0" err="1">
                <a:solidFill>
                  <a:srgbClr val="000000"/>
                </a:solidFill>
              </a:rPr>
              <a:t>Yoongu</a:t>
            </a:r>
            <a:r>
              <a:rPr lang="en-US" dirty="0">
                <a:solidFill>
                  <a:srgbClr val="000000"/>
                </a:solidFill>
              </a:rPr>
              <a:t> Kim, </a:t>
            </a:r>
            <a:r>
              <a:rPr lang="en-US" dirty="0" err="1">
                <a:solidFill>
                  <a:srgbClr val="000000"/>
                </a:solidFill>
              </a:rPr>
              <a:t>Dongsu</a:t>
            </a:r>
            <a:r>
              <a:rPr lang="en-US" dirty="0">
                <a:solidFill>
                  <a:srgbClr val="000000"/>
                </a:solidFill>
              </a:rPr>
              <a:t> Han, </a:t>
            </a:r>
            <a:r>
              <a:rPr lang="en-US" u="sng" dirty="0">
                <a:solidFill>
                  <a:srgbClr val="000000"/>
                </a:solidFill>
              </a:rPr>
              <a:t>Onur Mutlu</a:t>
            </a:r>
            <a:r>
              <a:rPr lang="en-US" dirty="0">
                <a:solidFill>
                  <a:srgbClr val="000000"/>
                </a:solidFill>
              </a:rPr>
              <a:t>, and </a:t>
            </a:r>
            <a:r>
              <a:rPr lang="en-US" dirty="0" err="1">
                <a:solidFill>
                  <a:srgbClr val="000000"/>
                </a:solidFill>
              </a:rPr>
              <a:t>Mor</a:t>
            </a:r>
            <a:r>
              <a:rPr lang="en-US" dirty="0">
                <a:solidFill>
                  <a:srgbClr val="000000"/>
                </a:solidFill>
              </a:rPr>
              <a:t> </a:t>
            </a:r>
            <a:r>
              <a:rPr lang="en-US" dirty="0" err="1">
                <a:solidFill>
                  <a:srgbClr val="000000"/>
                </a:solidFill>
              </a:rPr>
              <a:t>Harchol-Balter</a:t>
            </a:r>
            <a:r>
              <a:rPr lang="en-US" dirty="0">
                <a:solidFill>
                  <a:srgbClr val="000000"/>
                </a:solidFill>
              </a:rPr>
              <a:t>,</a:t>
            </a:r>
            <a:br>
              <a:rPr lang="en-US" dirty="0">
                <a:solidFill>
                  <a:srgbClr val="000000"/>
                </a:solidFill>
              </a:rPr>
            </a:br>
            <a:r>
              <a:rPr lang="en-US" b="1" dirty="0">
                <a:solidFill>
                  <a:srgbClr val="000000"/>
                </a:solidFill>
                <a:hlinkClick r:id="rId3"/>
              </a:rPr>
              <a:t>"ATLAS: A Scalable and High-Performance </a:t>
            </a:r>
            <a:endParaRPr lang="en-US" b="1" dirty="0" smtClean="0">
              <a:solidFill>
                <a:srgbClr val="000000"/>
              </a:solidFill>
              <a:hlinkClick r:id="rId3"/>
            </a:endParaRPr>
          </a:p>
          <a:p>
            <a:pPr algn="ctr"/>
            <a:r>
              <a:rPr lang="en-US" b="1" dirty="0" smtClean="0">
                <a:solidFill>
                  <a:srgbClr val="000000"/>
                </a:solidFill>
                <a:hlinkClick r:id="rId3"/>
              </a:rPr>
              <a:t>Scheduling </a:t>
            </a:r>
            <a:r>
              <a:rPr lang="en-US" b="1" dirty="0">
                <a:solidFill>
                  <a:srgbClr val="000000"/>
                </a:solidFill>
                <a:hlinkClick r:id="rId3"/>
              </a:rPr>
              <a:t>Algorithm for Multiple Memory Controllers"</a:t>
            </a:r>
            <a:r>
              <a:rPr lang="en-US" dirty="0">
                <a:solidFill>
                  <a:srgbClr val="000000"/>
                </a:solidFill>
              </a:rPr>
              <a:t> </a:t>
            </a:r>
            <a:br>
              <a:rPr lang="en-US" dirty="0">
                <a:solidFill>
                  <a:srgbClr val="000000"/>
                </a:solidFill>
              </a:rPr>
            </a:br>
            <a:r>
              <a:rPr lang="en-US" i="1" dirty="0" smtClean="0">
                <a:solidFill>
                  <a:srgbClr val="000000"/>
                </a:solidFill>
                <a:hlinkClick r:id="rId4"/>
              </a:rPr>
              <a:t>16th </a:t>
            </a:r>
            <a:r>
              <a:rPr lang="en-US" i="1" dirty="0">
                <a:solidFill>
                  <a:srgbClr val="000000"/>
                </a:solidFill>
                <a:hlinkClick r:id="rId4"/>
              </a:rPr>
              <a:t>International Symposium on High-Performance Computer Architecture</a:t>
            </a:r>
            <a:r>
              <a:rPr lang="en-US" i="1" dirty="0">
                <a:solidFill>
                  <a:srgbClr val="000000"/>
                </a:solidFill>
              </a:rPr>
              <a:t> (</a:t>
            </a:r>
            <a:r>
              <a:rPr lang="en-US" b="1" i="1" dirty="0">
                <a:solidFill>
                  <a:srgbClr val="000000"/>
                </a:solidFill>
              </a:rPr>
              <a:t>HPCA</a:t>
            </a:r>
            <a:r>
              <a:rPr lang="en-US" i="1" dirty="0">
                <a:solidFill>
                  <a:srgbClr val="000000"/>
                </a:solidFill>
              </a:rPr>
              <a:t>)</a:t>
            </a:r>
            <a:r>
              <a:rPr lang="en-US" dirty="0">
                <a:solidFill>
                  <a:srgbClr val="000000"/>
                </a:solidFill>
              </a:rPr>
              <a:t>, </a:t>
            </a:r>
            <a:endParaRPr lang="en-US" dirty="0" smtClean="0">
              <a:solidFill>
                <a:srgbClr val="000000"/>
              </a:solidFill>
            </a:endParaRPr>
          </a:p>
          <a:p>
            <a:pPr algn="ctr"/>
            <a:r>
              <a:rPr lang="en-US" dirty="0" smtClean="0">
                <a:solidFill>
                  <a:srgbClr val="000000"/>
                </a:solidFill>
              </a:rPr>
              <a:t>Bangalore</a:t>
            </a:r>
            <a:r>
              <a:rPr lang="en-US" dirty="0">
                <a:solidFill>
                  <a:srgbClr val="000000"/>
                </a:solidFill>
              </a:rPr>
              <a:t>, India, January 2010. </a:t>
            </a:r>
            <a:r>
              <a:rPr lang="en-US" dirty="0">
                <a:solidFill>
                  <a:srgbClr val="000000"/>
                </a:solidFill>
                <a:hlinkClick r:id="rId5"/>
              </a:rPr>
              <a:t>Slides (pptx)</a:t>
            </a:r>
            <a:r>
              <a:rPr lang="en-US" dirty="0">
                <a:solidFill>
                  <a:srgbClr val="000000"/>
                </a:solidFill>
              </a:rPr>
              <a:t> </a:t>
            </a:r>
          </a:p>
        </p:txBody>
      </p:sp>
      <p:sp>
        <p:nvSpPr>
          <p:cNvPr id="5" name="TextBox 4"/>
          <p:cNvSpPr txBox="1"/>
          <p:nvPr/>
        </p:nvSpPr>
        <p:spPr>
          <a:xfrm>
            <a:off x="6516216" y="6381328"/>
            <a:ext cx="2536497" cy="369332"/>
          </a:xfrm>
          <a:prstGeom prst="rect">
            <a:avLst/>
          </a:prstGeom>
          <a:noFill/>
        </p:spPr>
        <p:txBody>
          <a:bodyPr wrap="none" rtlCol="0">
            <a:spAutoFit/>
          </a:bodyPr>
          <a:lstStyle/>
          <a:p>
            <a:r>
              <a:rPr lang="en-US" dirty="0" smtClean="0">
                <a:solidFill>
                  <a:srgbClr val="000000"/>
                </a:solidFill>
                <a:hlinkClick r:id="rId6" action="ppaction://hlinkpres?slideindex=1&amp;slidetitle="/>
              </a:rPr>
              <a:t>ATLAS HPCA 2010 Talk</a:t>
            </a:r>
            <a:endParaRPr lang="en-US" dirty="0">
              <a:solidFill>
                <a:srgbClr val="000000"/>
              </a:solidFill>
            </a:endParaRPr>
          </a:p>
        </p:txBody>
      </p:sp>
    </p:spTree>
    <p:extLst>
      <p:ext uri="{BB962C8B-B14F-4D97-AF65-F5344CB8AC3E}">
        <p14:creationId xmlns:p14="http://schemas.microsoft.com/office/powerpoint/2010/main" val="109768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Rethinking Memory Scheduling</a:t>
            </a:r>
            <a:endParaRPr lang="en-US"/>
          </a:p>
        </p:txBody>
      </p:sp>
      <p:sp>
        <p:nvSpPr>
          <p:cNvPr id="3" name="Content Placeholder 2"/>
          <p:cNvSpPr>
            <a:spLocks noGrp="1"/>
          </p:cNvSpPr>
          <p:nvPr>
            <p:ph idx="1"/>
          </p:nvPr>
        </p:nvSpPr>
        <p:spPr>
          <a:xfrm>
            <a:off x="228600" y="1071546"/>
            <a:ext cx="8610600" cy="4876800"/>
          </a:xfrm>
        </p:spPr>
        <p:txBody>
          <a:bodyPr/>
          <a:lstStyle/>
          <a:p>
            <a:pPr>
              <a:buNone/>
            </a:pPr>
            <a:r>
              <a:rPr lang="en-US" smtClean="0"/>
              <a:t>A thread alternates between two states (episodes)</a:t>
            </a:r>
          </a:p>
          <a:p>
            <a:pPr marL="457200" lvl="1" indent="-174625">
              <a:buClr>
                <a:schemeClr val="tx1"/>
              </a:buClr>
              <a:buSzPct val="100000"/>
              <a:buFont typeface="Wingdings" pitchFamily="2" charset="2"/>
              <a:buChar char="§"/>
            </a:pPr>
            <a:r>
              <a:rPr lang="en-US" sz="2000" b="1" smtClean="0"/>
              <a:t>Compute episode</a:t>
            </a:r>
            <a:r>
              <a:rPr lang="en-US" sz="2000" smtClean="0"/>
              <a:t>: </a:t>
            </a:r>
            <a:r>
              <a:rPr lang="en-US" sz="1900" smtClean="0"/>
              <a:t>Zero outstanding memory requests </a:t>
            </a:r>
            <a:r>
              <a:rPr lang="en-US" sz="1900" smtClean="0">
                <a:sym typeface="Wingdings" pitchFamily="2" charset="2"/>
              </a:rPr>
              <a:t> </a:t>
            </a:r>
            <a:r>
              <a:rPr lang="en-US" sz="1900" b="1" smtClean="0">
                <a:solidFill>
                  <a:srgbClr val="FF0000"/>
                </a:solidFill>
                <a:sym typeface="Wingdings" pitchFamily="2" charset="2"/>
              </a:rPr>
              <a:t>High IPC</a:t>
            </a:r>
            <a:endParaRPr lang="en-US" sz="1900" smtClean="0"/>
          </a:p>
          <a:p>
            <a:pPr marL="457200" lvl="1" indent="-174625">
              <a:buClr>
                <a:schemeClr val="tx1"/>
              </a:buClr>
              <a:buSzPct val="100000"/>
              <a:buFont typeface="Wingdings" pitchFamily="2" charset="2"/>
              <a:buChar char="§"/>
            </a:pPr>
            <a:r>
              <a:rPr lang="en-US" sz="2000" b="1" smtClean="0"/>
              <a:t>Memory episode</a:t>
            </a:r>
            <a:r>
              <a:rPr lang="en-US" sz="1800" smtClean="0"/>
              <a:t>: </a:t>
            </a:r>
            <a:r>
              <a:rPr lang="en-US" sz="1900" smtClean="0"/>
              <a:t>Non-zero outstanding memory requests </a:t>
            </a:r>
            <a:r>
              <a:rPr lang="en-US" sz="1900" smtClean="0">
                <a:sym typeface="Wingdings" pitchFamily="2" charset="2"/>
              </a:rPr>
              <a:t> </a:t>
            </a:r>
            <a:r>
              <a:rPr lang="en-US" sz="1900" b="1" smtClean="0">
                <a:solidFill>
                  <a:srgbClr val="FF0000"/>
                </a:solidFill>
                <a:sym typeface="Wingdings" pitchFamily="2" charset="2"/>
              </a:rPr>
              <a:t>Low IPC</a:t>
            </a:r>
            <a:endParaRPr lang="en-US" sz="1900" smtClean="0"/>
          </a:p>
        </p:txBody>
      </p:sp>
      <p:sp>
        <p:nvSpPr>
          <p:cNvPr id="6" name="Slide Number Placeholder 5"/>
          <p:cNvSpPr>
            <a:spLocks noGrp="1"/>
          </p:cNvSpPr>
          <p:nvPr>
            <p:ph type="sldNum" sz="quarter" idx="11"/>
          </p:nvPr>
        </p:nvSpPr>
        <p:spPr/>
        <p:txBody>
          <a:bodyPr/>
          <a:lstStyle/>
          <a:p>
            <a:fld id="{4C76AC29-6A0F-4B9E-B956-3C9EFFA38962}" type="slidenum">
              <a:rPr lang="en-US" smtClean="0"/>
              <a:pPr/>
              <a:t>73</a:t>
            </a:fld>
            <a:endParaRPr lang="en-US"/>
          </a:p>
        </p:txBody>
      </p:sp>
      <p:sp>
        <p:nvSpPr>
          <p:cNvPr id="5" name="Rectangle 4"/>
          <p:cNvSpPr/>
          <p:nvPr/>
        </p:nvSpPr>
        <p:spPr>
          <a:xfrm>
            <a:off x="642910" y="5429264"/>
            <a:ext cx="7858180" cy="64294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400" b="1" u="sng" smtClean="0">
                <a:solidFill>
                  <a:srgbClr val="000000"/>
                </a:solidFill>
                <a:latin typeface="Tahoma"/>
              </a:rPr>
              <a:t>Goal</a:t>
            </a:r>
            <a:r>
              <a:rPr lang="en-US" sz="2400" smtClean="0">
                <a:solidFill>
                  <a:srgbClr val="000000"/>
                </a:solidFill>
                <a:latin typeface="Tahoma"/>
              </a:rPr>
              <a:t>: Minimize </a:t>
            </a:r>
            <a:r>
              <a:rPr lang="en-US" sz="2400" dirty="0" smtClean="0">
                <a:solidFill>
                  <a:srgbClr val="000000"/>
                </a:solidFill>
                <a:latin typeface="Tahoma"/>
              </a:rPr>
              <a:t>time spent in </a:t>
            </a:r>
            <a:r>
              <a:rPr lang="en-US" sz="2400" smtClean="0">
                <a:solidFill>
                  <a:srgbClr val="000000"/>
                </a:solidFill>
                <a:latin typeface="Tahoma"/>
              </a:rPr>
              <a:t>memory episodes</a:t>
            </a:r>
            <a:endParaRPr lang="en-US" sz="2400" dirty="0" smtClean="0">
              <a:solidFill>
                <a:srgbClr val="000000"/>
              </a:solidFill>
              <a:latin typeface="Tahoma"/>
            </a:endParaRPr>
          </a:p>
        </p:txBody>
      </p:sp>
      <p:grpSp>
        <p:nvGrpSpPr>
          <p:cNvPr id="67" name="Group 66"/>
          <p:cNvGrpSpPr/>
          <p:nvPr/>
        </p:nvGrpSpPr>
        <p:grpSpPr>
          <a:xfrm>
            <a:off x="571473" y="2500306"/>
            <a:ext cx="7858179" cy="2500330"/>
            <a:chOff x="357159" y="2357430"/>
            <a:chExt cx="7858179" cy="2500330"/>
          </a:xfrm>
        </p:grpSpPr>
        <p:cxnSp>
          <p:nvCxnSpPr>
            <p:cNvPr id="12" name="Straight Arrow Connector 11"/>
            <p:cNvCxnSpPr/>
            <p:nvPr/>
          </p:nvCxnSpPr>
          <p:spPr>
            <a:xfrm rot="16200000" flipV="1">
              <a:off x="428599" y="3428999"/>
              <a:ext cx="1571634" cy="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461841" y="4074325"/>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708211" y="3793808"/>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952944" y="351391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2374798" y="3486546"/>
              <a:ext cx="223915"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690417" y="345793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986501" y="3178041"/>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280396" y="3178041"/>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3477056" y="345793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3694891" y="3765819"/>
              <a:ext cx="335874"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3969798" y="4073703"/>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01787" y="3934301"/>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47612" y="3653162"/>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93437" y="3373269"/>
              <a:ext cx="39331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86757" y="3598429"/>
              <a:ext cx="344155"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30910" y="3318534"/>
              <a:ext cx="29498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5901" y="3038640"/>
              <a:ext cx="29498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20889" y="3317291"/>
              <a:ext cx="196660"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7549" y="3598429"/>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63375" y="3934301"/>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6217706" y="4075303"/>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6451376" y="3794786"/>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57652" y="3935279"/>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78076" y="3654426"/>
              <a:ext cx="33867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773058" y="3797912"/>
              <a:ext cx="261991"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003275" y="4081009"/>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96852" y="3941607"/>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396187" y="3110776"/>
              <a:ext cx="2214577" cy="707886"/>
            </a:xfrm>
            <a:prstGeom prst="rect">
              <a:avLst/>
            </a:prstGeom>
            <a:noFill/>
          </p:spPr>
          <p:txBody>
            <a:bodyPr wrap="square" rtlCol="0">
              <a:spAutoFit/>
            </a:bodyPr>
            <a:lstStyle/>
            <a:p>
              <a:pPr algn="ctr"/>
              <a:r>
                <a:rPr lang="en-US" sz="2000" smtClean="0">
                  <a:solidFill>
                    <a:srgbClr val="000000"/>
                  </a:solidFill>
                  <a:latin typeface="Tahoma"/>
                </a:rPr>
                <a:t>Outstanding memory requests</a:t>
              </a:r>
              <a:endParaRPr lang="en-US" sz="2000">
                <a:solidFill>
                  <a:srgbClr val="000000"/>
                </a:solidFill>
                <a:latin typeface="Tahoma"/>
              </a:endParaRPr>
            </a:p>
          </p:txBody>
        </p:sp>
        <p:sp>
          <p:nvSpPr>
            <p:cNvPr id="47" name="TextBox 46"/>
            <p:cNvSpPr txBox="1"/>
            <p:nvPr/>
          </p:nvSpPr>
          <p:spPr>
            <a:xfrm>
              <a:off x="7429520" y="4029022"/>
              <a:ext cx="785818" cy="400110"/>
            </a:xfrm>
            <a:prstGeom prst="rect">
              <a:avLst/>
            </a:prstGeom>
            <a:noFill/>
          </p:spPr>
          <p:txBody>
            <a:bodyPr wrap="square" rtlCol="0">
              <a:spAutoFit/>
            </a:bodyPr>
            <a:lstStyle/>
            <a:p>
              <a:pPr algn="ctr"/>
              <a:r>
                <a:rPr lang="en-US" sz="2000" smtClean="0">
                  <a:solidFill>
                    <a:srgbClr val="000000"/>
                  </a:solidFill>
                  <a:latin typeface="Tahoma"/>
                </a:rPr>
                <a:t>Time</a:t>
              </a:r>
              <a:endParaRPr lang="en-US" sz="2000">
                <a:solidFill>
                  <a:srgbClr val="000000"/>
                </a:solidFill>
                <a:latin typeface="Tahoma"/>
              </a:endParaRPr>
            </a:p>
          </p:txBody>
        </p:sp>
        <p:cxnSp>
          <p:nvCxnSpPr>
            <p:cNvPr id="55" name="Straight Arrow Connector 54"/>
            <p:cNvCxnSpPr>
              <a:endCxn id="47" idx="1"/>
            </p:cNvCxnSpPr>
            <p:nvPr/>
          </p:nvCxnSpPr>
          <p:spPr>
            <a:xfrm>
              <a:off x="1214414" y="4224342"/>
              <a:ext cx="6215106" cy="47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1571604" y="4429132"/>
              <a:ext cx="2571768" cy="428628"/>
            </a:xfrm>
            <a:prstGeom prst="round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0000"/>
                  </a:solidFill>
                  <a:latin typeface="Tahoma"/>
                </a:rPr>
                <a:t>Memory episode</a:t>
              </a:r>
              <a:endParaRPr lang="en-US" b="1">
                <a:solidFill>
                  <a:srgbClr val="000000"/>
                </a:solidFill>
                <a:latin typeface="Tahoma"/>
              </a:endParaRPr>
            </a:p>
          </p:txBody>
        </p:sp>
        <p:sp>
          <p:nvSpPr>
            <p:cNvPr id="62" name="Rounded Rectangle 61"/>
            <p:cNvSpPr/>
            <p:nvPr/>
          </p:nvSpPr>
          <p:spPr>
            <a:xfrm>
              <a:off x="4143372" y="4429132"/>
              <a:ext cx="2214578" cy="42862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0000"/>
                  </a:solidFill>
                  <a:latin typeface="Tahoma"/>
                </a:rPr>
                <a:t>Compute episode</a:t>
              </a:r>
              <a:endParaRPr lang="en-US" b="1">
                <a:solidFill>
                  <a:srgbClr val="000000"/>
                </a:solidFill>
                <a:latin typeface="Tahoma"/>
              </a:endParaRPr>
            </a:p>
          </p:txBody>
        </p:sp>
        <p:sp>
          <p:nvSpPr>
            <p:cNvPr id="65" name="Rounded Rectangle 64"/>
            <p:cNvSpPr/>
            <p:nvPr/>
          </p:nvSpPr>
          <p:spPr>
            <a:xfrm>
              <a:off x="6357950" y="4429132"/>
              <a:ext cx="785818" cy="428628"/>
            </a:xfrm>
            <a:prstGeom prst="round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0000"/>
                </a:solidFill>
                <a:latin typeface="Tahoma"/>
              </a:endParaRPr>
            </a:p>
          </p:txBody>
        </p:sp>
        <p:sp>
          <p:nvSpPr>
            <p:cNvPr id="66" name="Rounded Rectangle 65"/>
            <p:cNvSpPr/>
            <p:nvPr/>
          </p:nvSpPr>
          <p:spPr>
            <a:xfrm>
              <a:off x="1223938" y="4429132"/>
              <a:ext cx="347666" cy="42862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0000"/>
                </a:solidFill>
                <a:latin typeface="Tahoma"/>
              </a:endParaRPr>
            </a:p>
          </p:txBody>
        </p:sp>
      </p:grpSp>
    </p:spTree>
    <p:extLst>
      <p:ext uri="{BB962C8B-B14F-4D97-AF65-F5344CB8AC3E}">
        <p14:creationId xmlns:p14="http://schemas.microsoft.com/office/powerpoint/2010/main" val="3345831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143000"/>
          </a:xfrm>
        </p:spPr>
        <p:txBody>
          <a:bodyPr>
            <a:normAutofit/>
          </a:bodyPr>
          <a:lstStyle/>
          <a:p>
            <a:pPr algn="ctr"/>
            <a:r>
              <a:rPr lang="en-US" dirty="0" smtClean="0"/>
              <a:t>How </a:t>
            </a:r>
            <a:r>
              <a:rPr lang="en-US" smtClean="0"/>
              <a:t>to Minimize Memory Episode Time</a:t>
            </a:r>
            <a:endParaRPr lang="en-US" dirty="0"/>
          </a:p>
        </p:txBody>
      </p:sp>
      <p:sp>
        <p:nvSpPr>
          <p:cNvPr id="5" name="Content Placeholder 2"/>
          <p:cNvSpPr>
            <a:spLocks noGrp="1"/>
          </p:cNvSpPr>
          <p:nvPr>
            <p:ph idx="1"/>
          </p:nvPr>
        </p:nvSpPr>
        <p:spPr>
          <a:xfrm>
            <a:off x="1285852" y="1785926"/>
            <a:ext cx="7858180" cy="1428760"/>
          </a:xfrm>
        </p:spPr>
        <p:txBody>
          <a:bodyPr>
            <a:noAutofit/>
          </a:bodyPr>
          <a:lstStyle/>
          <a:p>
            <a:pPr marL="0" indent="0">
              <a:buClr>
                <a:schemeClr val="tx1"/>
              </a:buClr>
              <a:buSzPct val="100000"/>
              <a:buFont typeface="Wingdings" pitchFamily="2" charset="2"/>
              <a:buChar char="§"/>
            </a:pPr>
            <a:r>
              <a:rPr lang="en-US" sz="2000" dirty="0" smtClean="0"/>
              <a:t>  Minimizes time spent in memory episodes across </a:t>
            </a:r>
            <a:r>
              <a:rPr lang="en-US" sz="2000" smtClean="0"/>
              <a:t>all threads</a:t>
            </a:r>
            <a:endParaRPr lang="en-US" sz="2000" dirty="0" smtClean="0"/>
          </a:p>
          <a:p>
            <a:pPr marL="0" indent="0">
              <a:buClr>
                <a:schemeClr val="tx1"/>
              </a:buClr>
              <a:buSzPct val="100000"/>
              <a:buFont typeface="Wingdings" pitchFamily="2" charset="2"/>
              <a:buChar char="§"/>
            </a:pPr>
            <a:r>
              <a:rPr lang="en-US" sz="2000" dirty="0" smtClean="0"/>
              <a:t>  Supported by </a:t>
            </a:r>
            <a:r>
              <a:rPr lang="en-US" sz="2000" err="1" smtClean="0"/>
              <a:t>queueing</a:t>
            </a:r>
            <a:r>
              <a:rPr lang="en-US" sz="2000" smtClean="0"/>
              <a:t> theory:</a:t>
            </a:r>
          </a:p>
          <a:p>
            <a:pPr marL="327025" lvl="1" indent="0">
              <a:buClr>
                <a:schemeClr val="tx1"/>
              </a:buClr>
              <a:buSzPct val="100000"/>
              <a:buFont typeface="Wingdings" pitchFamily="2" charset="2"/>
              <a:buChar char="§"/>
            </a:pPr>
            <a:r>
              <a:rPr lang="en-US" sz="2000" smtClean="0">
                <a:solidFill>
                  <a:srgbClr val="FF0000"/>
                </a:solidFill>
              </a:rPr>
              <a:t> Shortest-Remaining-Processing-Time</a:t>
            </a:r>
            <a:r>
              <a:rPr lang="en-US" sz="2000" smtClean="0"/>
              <a:t> scheduling is optimal in single-server queue</a:t>
            </a:r>
            <a:endParaRPr lang="en-US" sz="2000" dirty="0" smtClean="0"/>
          </a:p>
        </p:txBody>
      </p:sp>
      <p:sp>
        <p:nvSpPr>
          <p:cNvPr id="4" name="Rectangle 3"/>
          <p:cNvSpPr/>
          <p:nvPr/>
        </p:nvSpPr>
        <p:spPr>
          <a:xfrm>
            <a:off x="428596" y="3429000"/>
            <a:ext cx="8215370"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000" smtClean="0">
                <a:solidFill>
                  <a:srgbClr val="000000"/>
                </a:solidFill>
                <a:latin typeface="Tahoma"/>
              </a:rPr>
              <a:t>Remaining length of a memory episode?</a:t>
            </a:r>
          </a:p>
        </p:txBody>
      </p:sp>
      <p:pic>
        <p:nvPicPr>
          <p:cNvPr id="12" name="Picture 11" descr="light_bulb.png"/>
          <p:cNvPicPr>
            <a:picLocks noChangeAspect="1"/>
          </p:cNvPicPr>
          <p:nvPr/>
        </p:nvPicPr>
        <p:blipFill>
          <a:blip r:embed="rId3" cstate="print"/>
          <a:stretch>
            <a:fillRect/>
          </a:stretch>
        </p:blipFill>
        <p:spPr>
          <a:xfrm>
            <a:off x="357158" y="857232"/>
            <a:ext cx="928693" cy="931820"/>
          </a:xfrm>
          <a:prstGeom prst="rect">
            <a:avLst/>
          </a:prstGeom>
        </p:spPr>
      </p:pic>
      <p:sp>
        <p:nvSpPr>
          <p:cNvPr id="13" name="Rectangle 12"/>
          <p:cNvSpPr/>
          <p:nvPr/>
        </p:nvSpPr>
        <p:spPr>
          <a:xfrm>
            <a:off x="1357290" y="1071546"/>
            <a:ext cx="7286676"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r>
              <a:rPr lang="en-US" sz="2000" smtClean="0">
                <a:solidFill>
                  <a:srgbClr val="000000"/>
                </a:solidFill>
                <a:latin typeface="Tahoma"/>
              </a:rPr>
              <a:t> Prioritize thread whose memory episode will end the soonest </a:t>
            </a:r>
          </a:p>
        </p:txBody>
      </p:sp>
      <p:grpSp>
        <p:nvGrpSpPr>
          <p:cNvPr id="128" name="Group 127"/>
          <p:cNvGrpSpPr/>
          <p:nvPr/>
        </p:nvGrpSpPr>
        <p:grpSpPr>
          <a:xfrm>
            <a:off x="1142977" y="4071942"/>
            <a:ext cx="6854658" cy="2286016"/>
            <a:chOff x="1142977" y="4071942"/>
            <a:chExt cx="6854658" cy="2286016"/>
          </a:xfrm>
        </p:grpSpPr>
        <p:sp>
          <p:nvSpPr>
            <p:cNvPr id="91" name="TextBox 90"/>
            <p:cNvSpPr txBox="1"/>
            <p:nvPr/>
          </p:nvSpPr>
          <p:spPr>
            <a:xfrm>
              <a:off x="7215207" y="5857892"/>
              <a:ext cx="782428" cy="400110"/>
            </a:xfrm>
            <a:prstGeom prst="rect">
              <a:avLst/>
            </a:prstGeom>
            <a:noFill/>
          </p:spPr>
          <p:txBody>
            <a:bodyPr wrap="square" rtlCol="0">
              <a:spAutoFit/>
            </a:bodyPr>
            <a:lstStyle/>
            <a:p>
              <a:pPr algn="ctr"/>
              <a:r>
                <a:rPr lang="en-US" sz="2000" smtClean="0">
                  <a:solidFill>
                    <a:srgbClr val="000000"/>
                  </a:solidFill>
                  <a:latin typeface="Tahoma"/>
                </a:rPr>
                <a:t>Time</a:t>
              </a:r>
              <a:endParaRPr lang="en-US" sz="2000">
                <a:solidFill>
                  <a:srgbClr val="000000"/>
                </a:solidFill>
                <a:latin typeface="Tahoma"/>
              </a:endParaRPr>
            </a:p>
          </p:txBody>
        </p:sp>
        <p:cxnSp>
          <p:nvCxnSpPr>
            <p:cNvPr id="92" name="Straight Arrow Connector 91"/>
            <p:cNvCxnSpPr/>
            <p:nvPr/>
          </p:nvCxnSpPr>
          <p:spPr>
            <a:xfrm rot="5400000" flipH="1" flipV="1">
              <a:off x="1002697" y="5143512"/>
              <a:ext cx="1858182"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32185" y="6072206"/>
              <a:ext cx="52864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2325094" y="589361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5" name="Straight Connector 94"/>
            <p:cNvCxnSpPr/>
            <p:nvPr/>
          </p:nvCxnSpPr>
          <p:spPr>
            <a:xfrm rot="5400000" flipH="1" flipV="1">
              <a:off x="2683078" y="5535627"/>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6" name="Straight Connector 95"/>
            <p:cNvCxnSpPr/>
            <p:nvPr/>
          </p:nvCxnSpPr>
          <p:spPr>
            <a:xfrm rot="5400000" flipH="1" flipV="1">
              <a:off x="3038680" y="5178437"/>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7" name="Straight Connector 96"/>
            <p:cNvCxnSpPr/>
            <p:nvPr/>
          </p:nvCxnSpPr>
          <p:spPr>
            <a:xfrm rot="5400000" flipH="1" flipV="1">
              <a:off x="3611772" y="5179231"/>
              <a:ext cx="356396"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4" name="Straight Connector 103"/>
            <p:cNvCxnSpPr/>
            <p:nvPr/>
          </p:nvCxnSpPr>
          <p:spPr>
            <a:xfrm>
              <a:off x="2503689" y="5715016"/>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5" name="Straight Connector 104"/>
            <p:cNvCxnSpPr/>
            <p:nvPr/>
          </p:nvCxnSpPr>
          <p:spPr>
            <a:xfrm>
              <a:off x="2860879" y="5356238"/>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6" name="Straight Connector 105"/>
            <p:cNvCxnSpPr/>
            <p:nvPr/>
          </p:nvCxnSpPr>
          <p:spPr>
            <a:xfrm>
              <a:off x="3218069" y="4999048"/>
              <a:ext cx="571504"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7" name="Straight Connector 106"/>
            <p:cNvCxnSpPr/>
            <p:nvPr/>
          </p:nvCxnSpPr>
          <p:spPr>
            <a:xfrm>
              <a:off x="3789573" y="5356238"/>
              <a:ext cx="278972" cy="15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13" name="TextBox 112"/>
            <p:cNvSpPr txBox="1"/>
            <p:nvPr/>
          </p:nvSpPr>
          <p:spPr>
            <a:xfrm rot="16200000">
              <a:off x="430293" y="4784626"/>
              <a:ext cx="2071699" cy="646331"/>
            </a:xfrm>
            <a:prstGeom prst="rect">
              <a:avLst/>
            </a:prstGeom>
            <a:noFill/>
          </p:spPr>
          <p:txBody>
            <a:bodyPr wrap="square" rtlCol="0">
              <a:spAutoFit/>
            </a:bodyPr>
            <a:lstStyle/>
            <a:p>
              <a:pPr algn="ctr"/>
              <a:r>
                <a:rPr lang="en-US" smtClean="0">
                  <a:solidFill>
                    <a:srgbClr val="000000"/>
                  </a:solidFill>
                  <a:latin typeface="Tahoma"/>
                </a:rPr>
                <a:t>Outstanding </a:t>
              </a:r>
            </a:p>
            <a:p>
              <a:pPr algn="ctr"/>
              <a:r>
                <a:rPr lang="en-US" smtClean="0">
                  <a:solidFill>
                    <a:srgbClr val="000000"/>
                  </a:solidFill>
                  <a:latin typeface="Tahoma"/>
                </a:rPr>
                <a:t>memory requests</a:t>
              </a:r>
              <a:endParaRPr lang="en-US">
                <a:solidFill>
                  <a:srgbClr val="000000"/>
                </a:solidFill>
                <a:latin typeface="Tahoma"/>
              </a:endParaRPr>
            </a:p>
          </p:txBody>
        </p:sp>
        <p:cxnSp>
          <p:nvCxnSpPr>
            <p:cNvPr id="120" name="Straight Connector 119"/>
            <p:cNvCxnSpPr/>
            <p:nvPr/>
          </p:nvCxnSpPr>
          <p:spPr>
            <a:xfrm rot="5400000">
              <a:off x="2962050" y="5249875"/>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068545" y="5357826"/>
              <a:ext cx="314327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211421" y="4857760"/>
              <a:ext cx="2643206" cy="430887"/>
            </a:xfrm>
            <a:prstGeom prst="rect">
              <a:avLst/>
            </a:prstGeom>
            <a:noFill/>
          </p:spPr>
          <p:txBody>
            <a:bodyPr wrap="square" rtlCol="0">
              <a:spAutoFit/>
            </a:bodyPr>
            <a:lstStyle/>
            <a:p>
              <a:pPr algn="ctr"/>
              <a:r>
                <a:rPr lang="en-US" sz="2200" smtClean="0">
                  <a:solidFill>
                    <a:srgbClr val="FF0000"/>
                  </a:solidFill>
                  <a:latin typeface="Tahoma"/>
                </a:rPr>
                <a:t>How much longer?</a:t>
              </a:r>
              <a:endParaRPr lang="en-US" sz="2200">
                <a:solidFill>
                  <a:srgbClr val="FF0000"/>
                </a:solidFill>
                <a:latin typeface="Tahoma"/>
              </a:endParaRPr>
            </a:p>
          </p:txBody>
        </p:sp>
      </p:grpSp>
      <p:sp>
        <p:nvSpPr>
          <p:cNvPr id="129" name="Slide Number Placeholder 128"/>
          <p:cNvSpPr>
            <a:spLocks noGrp="1"/>
          </p:cNvSpPr>
          <p:nvPr>
            <p:ph type="sldNum" sz="quarter" idx="11"/>
          </p:nvPr>
        </p:nvSpPr>
        <p:spPr/>
        <p:txBody>
          <a:bodyPr/>
          <a:lstStyle/>
          <a:p>
            <a:fld id="{323594FA-E141-4234-AE05-360401972BE7}" type="slidenum">
              <a:rPr lang="en-US" altLang="en-US" smtClean="0"/>
              <a:pPr/>
              <a:t>74</a:t>
            </a:fld>
            <a:endParaRPr lang="en-US" altLang="en-US"/>
          </a:p>
        </p:txBody>
      </p:sp>
    </p:spTree>
    <p:extLst>
      <p:ext uri="{BB962C8B-B14F-4D97-AF65-F5344CB8AC3E}">
        <p14:creationId xmlns:p14="http://schemas.microsoft.com/office/powerpoint/2010/main" val="3257567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Predicting Memory Episode Lengths</a:t>
            </a:r>
            <a:endParaRPr lang="en-US"/>
          </a:p>
        </p:txBody>
      </p:sp>
      <p:sp>
        <p:nvSpPr>
          <p:cNvPr id="3" name="Content Placeholder 2"/>
          <p:cNvSpPr>
            <a:spLocks noGrp="1"/>
          </p:cNvSpPr>
          <p:nvPr>
            <p:ph idx="1"/>
          </p:nvPr>
        </p:nvSpPr>
        <p:spPr>
          <a:xfrm>
            <a:off x="457200" y="4572008"/>
            <a:ext cx="8229600" cy="1643074"/>
          </a:xfrm>
        </p:spPr>
        <p:txBody>
          <a:bodyPr>
            <a:noAutofit/>
          </a:bodyPr>
          <a:lstStyle/>
          <a:p>
            <a:pPr marL="0" indent="0">
              <a:buNone/>
            </a:pPr>
            <a:r>
              <a:rPr lang="en-US" sz="2200" smtClean="0"/>
              <a:t>Large </a:t>
            </a:r>
            <a:r>
              <a:rPr lang="en-US" sz="2200" b="1" smtClean="0"/>
              <a:t>attained service </a:t>
            </a:r>
            <a:r>
              <a:rPr lang="en-US" sz="2200" smtClean="0">
                <a:sym typeface="Wingdings" pitchFamily="2" charset="2"/>
              </a:rPr>
              <a:t></a:t>
            </a:r>
            <a:r>
              <a:rPr lang="en-US" sz="2200" smtClean="0"/>
              <a:t> Large expected </a:t>
            </a:r>
            <a:r>
              <a:rPr lang="en-US" sz="2200" b="1" smtClean="0"/>
              <a:t>remaining service</a:t>
            </a:r>
          </a:p>
          <a:p>
            <a:pPr marL="0" indent="0">
              <a:buNone/>
            </a:pPr>
            <a:endParaRPr lang="en-US" sz="1800" b="1" smtClean="0">
              <a:solidFill>
                <a:srgbClr val="FF0000"/>
              </a:solidFill>
            </a:endParaRPr>
          </a:p>
          <a:p>
            <a:pPr marL="0" indent="0">
              <a:buNone/>
            </a:pPr>
            <a:r>
              <a:rPr lang="en-US" sz="2200" smtClean="0"/>
              <a:t>Q: Why?</a:t>
            </a:r>
          </a:p>
          <a:p>
            <a:pPr marL="0" indent="0">
              <a:buNone/>
            </a:pPr>
            <a:r>
              <a:rPr lang="en-US" sz="2200" smtClean="0"/>
              <a:t>A: Memory episode lengths are </a:t>
            </a:r>
            <a:r>
              <a:rPr lang="en-US" sz="2200" b="1" smtClean="0"/>
              <a:t>Pareto distributed…</a:t>
            </a:r>
            <a:endParaRPr lang="en-US" sz="2200" smtClean="0"/>
          </a:p>
        </p:txBody>
      </p:sp>
      <p:sp>
        <p:nvSpPr>
          <p:cNvPr id="34" name="Slide Number Placeholder 33"/>
          <p:cNvSpPr>
            <a:spLocks noGrp="1"/>
          </p:cNvSpPr>
          <p:nvPr>
            <p:ph type="sldNum" sz="quarter" idx="11"/>
          </p:nvPr>
        </p:nvSpPr>
        <p:spPr>
          <a:xfrm>
            <a:off x="6553200" y="6215082"/>
            <a:ext cx="2133600" cy="457200"/>
          </a:xfrm>
        </p:spPr>
        <p:txBody>
          <a:bodyPr/>
          <a:lstStyle/>
          <a:p>
            <a:fld id="{4C76AC29-6A0F-4B9E-B956-3C9EFFA38962}" type="slidenum">
              <a:rPr lang="en-US" smtClean="0"/>
              <a:pPr/>
              <a:t>75</a:t>
            </a:fld>
            <a:endParaRPr lang="en-US"/>
          </a:p>
        </p:txBody>
      </p:sp>
      <p:sp>
        <p:nvSpPr>
          <p:cNvPr id="4" name="Rectangle 3"/>
          <p:cNvSpPr/>
          <p:nvPr/>
        </p:nvSpPr>
        <p:spPr>
          <a:xfrm>
            <a:off x="500034" y="1071546"/>
            <a:ext cx="8001056"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200" smtClean="0">
                <a:solidFill>
                  <a:srgbClr val="000000"/>
                </a:solidFill>
                <a:latin typeface="Tahoma"/>
              </a:rPr>
              <a:t>We discovered: past is excellent </a:t>
            </a:r>
            <a:r>
              <a:rPr lang="en-US" sz="2200" dirty="0" smtClean="0">
                <a:solidFill>
                  <a:srgbClr val="000000"/>
                </a:solidFill>
                <a:latin typeface="Tahoma"/>
              </a:rPr>
              <a:t>predictor </a:t>
            </a:r>
            <a:r>
              <a:rPr lang="en-US" sz="2200" smtClean="0">
                <a:solidFill>
                  <a:srgbClr val="000000"/>
                </a:solidFill>
                <a:latin typeface="Tahoma"/>
              </a:rPr>
              <a:t>for future</a:t>
            </a:r>
          </a:p>
        </p:txBody>
      </p:sp>
      <p:grpSp>
        <p:nvGrpSpPr>
          <p:cNvPr id="44" name="Group 43"/>
          <p:cNvGrpSpPr/>
          <p:nvPr/>
        </p:nvGrpSpPr>
        <p:grpSpPr>
          <a:xfrm>
            <a:off x="1142976" y="1643050"/>
            <a:ext cx="6858048" cy="2891686"/>
            <a:chOff x="1428728" y="1785927"/>
            <a:chExt cx="6858048" cy="2891686"/>
          </a:xfrm>
        </p:grpSpPr>
        <p:sp>
          <p:nvSpPr>
            <p:cNvPr id="42" name="TextBox 41"/>
            <p:cNvSpPr txBox="1"/>
            <p:nvPr/>
          </p:nvSpPr>
          <p:spPr>
            <a:xfrm>
              <a:off x="7504348" y="3571876"/>
              <a:ext cx="782428" cy="400110"/>
            </a:xfrm>
            <a:prstGeom prst="rect">
              <a:avLst/>
            </a:prstGeom>
            <a:noFill/>
          </p:spPr>
          <p:txBody>
            <a:bodyPr wrap="square" rtlCol="0">
              <a:spAutoFit/>
            </a:bodyPr>
            <a:lstStyle/>
            <a:p>
              <a:pPr algn="ctr"/>
              <a:r>
                <a:rPr lang="en-US" sz="2000" smtClean="0">
                  <a:solidFill>
                    <a:srgbClr val="000000"/>
                  </a:solidFill>
                  <a:latin typeface="Tahoma"/>
                </a:rPr>
                <a:t>Time</a:t>
              </a:r>
              <a:endParaRPr lang="en-US" sz="2000">
                <a:solidFill>
                  <a:srgbClr val="000000"/>
                </a:solidFill>
                <a:latin typeface="Tahoma"/>
              </a:endParaRPr>
            </a:p>
          </p:txBody>
        </p:sp>
        <p:cxnSp>
          <p:nvCxnSpPr>
            <p:cNvPr id="8" name="Straight Arrow Connector 7"/>
            <p:cNvCxnSpPr/>
            <p:nvPr/>
          </p:nvCxnSpPr>
          <p:spPr>
            <a:xfrm rot="5400000" flipH="1" flipV="1">
              <a:off x="1288448" y="2857497"/>
              <a:ext cx="1858182"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17936" y="3786191"/>
              <a:ext cx="52864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610845" y="3607596"/>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rot="5400000" flipH="1" flipV="1">
              <a:off x="2968829" y="324961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rot="5400000" flipH="1" flipV="1">
              <a:off x="3324431" y="289242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5400000" flipH="1" flipV="1">
              <a:off x="3897523" y="2893216"/>
              <a:ext cx="356396"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rot="5400000" flipH="1" flipV="1">
              <a:off x="4396001" y="289242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rot="5400000" flipH="1" flipV="1">
              <a:off x="4826217" y="253523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5400000" flipH="1" flipV="1">
              <a:off x="5253257" y="253523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rot="5400000" flipH="1" flipV="1">
              <a:off x="5539009" y="2893216"/>
              <a:ext cx="357984"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rot="5400000" flipH="1" flipV="1">
              <a:off x="5896199" y="324961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rot="5400000" flipH="1" flipV="1">
              <a:off x="6254977" y="360680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a:xfrm>
              <a:off x="2789440" y="342900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3146630" y="3070223"/>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a:xfrm>
              <a:off x="3503820" y="2713033"/>
              <a:ext cx="571504"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a:off x="4075324" y="3070223"/>
              <a:ext cx="500066"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a:off x="4575390" y="2713033"/>
              <a:ext cx="428628"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5004018" y="2355843"/>
              <a:ext cx="428628"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5432646" y="2713033"/>
              <a:ext cx="285752"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5718398" y="3070223"/>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6075588" y="342900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43" name="TextBox 42"/>
            <p:cNvSpPr txBox="1"/>
            <p:nvPr/>
          </p:nvSpPr>
          <p:spPr>
            <a:xfrm rot="16200000">
              <a:off x="716044" y="2498611"/>
              <a:ext cx="2071699" cy="646331"/>
            </a:xfrm>
            <a:prstGeom prst="rect">
              <a:avLst/>
            </a:prstGeom>
            <a:noFill/>
          </p:spPr>
          <p:txBody>
            <a:bodyPr wrap="square" rtlCol="0">
              <a:spAutoFit/>
            </a:bodyPr>
            <a:lstStyle/>
            <a:p>
              <a:pPr algn="ctr"/>
              <a:r>
                <a:rPr lang="en-US" smtClean="0">
                  <a:solidFill>
                    <a:srgbClr val="000000"/>
                  </a:solidFill>
                  <a:latin typeface="Tahoma"/>
                </a:rPr>
                <a:t>Outstanding </a:t>
              </a:r>
            </a:p>
            <a:p>
              <a:pPr algn="ctr"/>
              <a:r>
                <a:rPr lang="en-US" smtClean="0">
                  <a:solidFill>
                    <a:srgbClr val="000000"/>
                  </a:solidFill>
                  <a:latin typeface="Tahoma"/>
                </a:rPr>
                <a:t>memory requests</a:t>
              </a:r>
              <a:endParaRPr lang="en-US">
                <a:solidFill>
                  <a:srgbClr val="000000"/>
                </a:solidFill>
                <a:latin typeface="Tahoma"/>
              </a:endParaRPr>
            </a:p>
          </p:txBody>
        </p:sp>
        <p:cxnSp>
          <p:nvCxnSpPr>
            <p:cNvPr id="45" name="Straight Connector 44"/>
            <p:cNvCxnSpPr/>
            <p:nvPr/>
          </p:nvCxnSpPr>
          <p:spPr>
            <a:xfrm rot="5400000">
              <a:off x="3182349" y="3036092"/>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89440" y="3929067"/>
              <a:ext cx="1500198"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289638" y="3929067"/>
              <a:ext cx="2143140"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89638" y="3987234"/>
              <a:ext cx="2639816" cy="677108"/>
            </a:xfrm>
            <a:prstGeom prst="rect">
              <a:avLst/>
            </a:prstGeom>
            <a:noFill/>
          </p:spPr>
          <p:txBody>
            <a:bodyPr wrap="square" rtlCol="0">
              <a:spAutoFit/>
            </a:bodyPr>
            <a:lstStyle/>
            <a:p>
              <a:pPr algn="ctr"/>
              <a:r>
                <a:rPr lang="en-US" sz="2000" b="1" smtClean="0">
                  <a:solidFill>
                    <a:srgbClr val="FF0000"/>
                  </a:solidFill>
                  <a:latin typeface="Tahoma"/>
                </a:rPr>
                <a:t>Remaining service</a:t>
              </a:r>
            </a:p>
            <a:p>
              <a:pPr algn="ctr"/>
              <a:r>
                <a:rPr lang="en-US" smtClean="0">
                  <a:solidFill>
                    <a:srgbClr val="000000"/>
                  </a:solidFill>
                  <a:latin typeface="Tahoma"/>
                </a:rPr>
                <a:t>FUTURE</a:t>
              </a:r>
              <a:endParaRPr lang="en-US">
                <a:solidFill>
                  <a:srgbClr val="000000"/>
                </a:solidFill>
                <a:latin typeface="Tahoma"/>
              </a:endParaRPr>
            </a:p>
          </p:txBody>
        </p:sp>
        <p:sp>
          <p:nvSpPr>
            <p:cNvPr id="51" name="TextBox 50"/>
            <p:cNvSpPr txBox="1"/>
            <p:nvPr/>
          </p:nvSpPr>
          <p:spPr>
            <a:xfrm>
              <a:off x="1928794" y="4000505"/>
              <a:ext cx="2357454" cy="677108"/>
            </a:xfrm>
            <a:prstGeom prst="rect">
              <a:avLst/>
            </a:prstGeom>
            <a:noFill/>
          </p:spPr>
          <p:txBody>
            <a:bodyPr wrap="square" rtlCol="0">
              <a:spAutoFit/>
            </a:bodyPr>
            <a:lstStyle/>
            <a:p>
              <a:pPr algn="ctr"/>
              <a:r>
                <a:rPr lang="en-US" sz="2000" b="1" smtClean="0">
                  <a:solidFill>
                    <a:srgbClr val="FF0000"/>
                  </a:solidFill>
                  <a:latin typeface="Tahoma"/>
                </a:rPr>
                <a:t>Attained service</a:t>
              </a:r>
            </a:p>
            <a:p>
              <a:pPr algn="ctr"/>
              <a:r>
                <a:rPr lang="en-US" smtClean="0">
                  <a:solidFill>
                    <a:srgbClr val="000000"/>
                  </a:solidFill>
                  <a:latin typeface="Tahoma"/>
                </a:rPr>
                <a:t>PAST</a:t>
              </a:r>
              <a:endParaRPr lang="en-US">
                <a:solidFill>
                  <a:srgbClr val="000000"/>
                </a:solidFill>
                <a:latin typeface="Tahoma"/>
              </a:endParaRPr>
            </a:p>
          </p:txBody>
        </p:sp>
        <p:cxnSp>
          <p:nvCxnSpPr>
            <p:cNvPr id="36" name="Straight Connector 35"/>
            <p:cNvCxnSpPr/>
            <p:nvPr/>
          </p:nvCxnSpPr>
          <p:spPr>
            <a:xfrm rot="5400000">
              <a:off x="3181554" y="3035298"/>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4033834" y="1785926"/>
            <a:ext cx="3929090" cy="26432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000000"/>
              </a:solidFill>
              <a:latin typeface="Tahoma"/>
            </a:endParaRPr>
          </a:p>
        </p:txBody>
      </p:sp>
    </p:spTree>
    <p:extLst>
      <p:ext uri="{BB962C8B-B14F-4D97-AF65-F5344CB8AC3E}">
        <p14:creationId xmlns:p14="http://schemas.microsoft.com/office/powerpoint/2010/main" val="235816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Pareto Distribution </a:t>
            </a:r>
            <a:r>
              <a:rPr lang="en-US" sz="3200" smtClean="0"/>
              <a:t>of Memory </a:t>
            </a:r>
            <a:r>
              <a:rPr lang="en-US" sz="3200" dirty="0" smtClean="0"/>
              <a:t>Episode Lengths</a:t>
            </a:r>
            <a:endParaRPr lang="en-US" sz="3200" dirty="0"/>
          </a:p>
        </p:txBody>
      </p:sp>
      <p:sp>
        <p:nvSpPr>
          <p:cNvPr id="4" name="Slide Number Placeholder 3"/>
          <p:cNvSpPr>
            <a:spLocks noGrp="1"/>
          </p:cNvSpPr>
          <p:nvPr>
            <p:ph type="sldNum" sz="quarter" idx="11"/>
          </p:nvPr>
        </p:nvSpPr>
        <p:spPr/>
        <p:txBody>
          <a:bodyPr/>
          <a:lstStyle/>
          <a:p>
            <a:fld id="{4C76AC29-6A0F-4B9E-B956-3C9EFFA38962}" type="slidenum">
              <a:rPr lang="en-US" smtClean="0"/>
              <a:pPr/>
              <a:t>76</a:t>
            </a:fld>
            <a:endParaRPr lang="en-US"/>
          </a:p>
        </p:txBody>
      </p:sp>
      <p:pic>
        <p:nvPicPr>
          <p:cNvPr id="5" name="Picture 2"/>
          <p:cNvPicPr>
            <a:picLocks noChangeAspect="1" noChangeArrowheads="1"/>
          </p:cNvPicPr>
          <p:nvPr/>
        </p:nvPicPr>
        <p:blipFill>
          <a:blip r:embed="rId3" cstate="print"/>
          <a:srcRect/>
          <a:stretch>
            <a:fillRect/>
          </a:stretch>
        </p:blipFill>
        <p:spPr bwMode="auto">
          <a:xfrm>
            <a:off x="500035" y="1652933"/>
            <a:ext cx="3878662" cy="2786082"/>
          </a:xfrm>
          <a:prstGeom prst="rect">
            <a:avLst/>
          </a:prstGeom>
          <a:noFill/>
          <a:ln w="9525">
            <a:noFill/>
            <a:miter lim="800000"/>
            <a:headEnd/>
            <a:tailEnd/>
          </a:ln>
        </p:spPr>
      </p:pic>
      <p:sp>
        <p:nvSpPr>
          <p:cNvPr id="8" name="Content Placeholder 2"/>
          <p:cNvSpPr txBox="1">
            <a:spLocks/>
          </p:cNvSpPr>
          <p:nvPr/>
        </p:nvSpPr>
        <p:spPr bwMode="auto">
          <a:xfrm>
            <a:off x="1785918" y="1255083"/>
            <a:ext cx="1714512"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algn="ctr" eaLnBrk="0" hangingPunct="0">
              <a:spcBef>
                <a:spcPct val="20000"/>
              </a:spcBef>
              <a:buClr>
                <a:srgbClr val="CC9900"/>
              </a:buClr>
              <a:buSzPct val="65000"/>
              <a:buFont typeface="Wingdings" pitchFamily="2" charset="2"/>
              <a:buNone/>
              <a:defRPr/>
            </a:pPr>
            <a:r>
              <a:rPr lang="en-US" sz="2400" kern="0" smtClean="0">
                <a:solidFill>
                  <a:srgbClr val="000000"/>
                </a:solidFill>
                <a:latin typeface="Times New Roman" pitchFamily="18" charset="0"/>
                <a:cs typeface="Times New Roman" pitchFamily="18" charset="0"/>
              </a:rPr>
              <a:t>401.bzip2</a:t>
            </a:r>
          </a:p>
        </p:txBody>
      </p:sp>
      <p:sp>
        <p:nvSpPr>
          <p:cNvPr id="7" name="Rectangle 6"/>
          <p:cNvSpPr/>
          <p:nvPr/>
        </p:nvSpPr>
        <p:spPr>
          <a:xfrm>
            <a:off x="571472" y="5072074"/>
            <a:ext cx="8001056" cy="100013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r>
              <a:rPr lang="en-US" sz="2200" smtClean="0">
                <a:solidFill>
                  <a:srgbClr val="000000"/>
                </a:solidFill>
                <a:latin typeface="Tahoma"/>
              </a:rPr>
              <a:t>Favoring </a:t>
            </a:r>
            <a:r>
              <a:rPr lang="en-US" sz="2200" b="1" smtClean="0">
                <a:solidFill>
                  <a:srgbClr val="000000"/>
                </a:solidFill>
                <a:latin typeface="Tahoma"/>
              </a:rPr>
              <a:t>least-attained-service</a:t>
            </a:r>
            <a:r>
              <a:rPr lang="en-US" sz="2200" smtClean="0">
                <a:solidFill>
                  <a:srgbClr val="000000"/>
                </a:solidFill>
                <a:latin typeface="Tahoma"/>
              </a:rPr>
              <a:t> memory episode </a:t>
            </a:r>
          </a:p>
          <a:p>
            <a:r>
              <a:rPr lang="en-US" sz="2200" smtClean="0">
                <a:solidFill>
                  <a:srgbClr val="000000"/>
                </a:solidFill>
                <a:latin typeface="Tahoma"/>
              </a:rPr>
              <a:t> </a:t>
            </a:r>
            <a:r>
              <a:rPr lang="en-US" sz="2800" b="1" smtClean="0">
                <a:solidFill>
                  <a:srgbClr val="000000"/>
                </a:solidFill>
                <a:latin typeface="Tahoma"/>
              </a:rPr>
              <a:t>=</a:t>
            </a:r>
            <a:r>
              <a:rPr lang="en-US" sz="2200" smtClean="0">
                <a:solidFill>
                  <a:srgbClr val="000000"/>
                </a:solidFill>
                <a:latin typeface="Tahoma"/>
              </a:rPr>
              <a:t> </a:t>
            </a:r>
            <a:r>
              <a:rPr lang="en-US" sz="2200" smtClean="0">
                <a:solidFill>
                  <a:srgbClr val="000000"/>
                </a:solidFill>
                <a:latin typeface="Tahoma"/>
                <a:sym typeface="Wingdings" pitchFamily="2" charset="2"/>
              </a:rPr>
              <a:t>Favoring memory episode which will </a:t>
            </a:r>
            <a:r>
              <a:rPr lang="en-US" sz="2200" b="1" smtClean="0">
                <a:solidFill>
                  <a:srgbClr val="000000"/>
                </a:solidFill>
                <a:latin typeface="Tahoma"/>
                <a:sym typeface="Wingdings" pitchFamily="2" charset="2"/>
              </a:rPr>
              <a:t>end the soonest</a:t>
            </a:r>
            <a:endParaRPr lang="en-US" sz="2200" b="1" smtClean="0">
              <a:solidFill>
                <a:srgbClr val="000000"/>
              </a:solidFill>
              <a:latin typeface="Tahoma"/>
            </a:endParaRPr>
          </a:p>
        </p:txBody>
      </p:sp>
      <p:sp>
        <p:nvSpPr>
          <p:cNvPr id="9" name="TextBox 8"/>
          <p:cNvSpPr txBox="1"/>
          <p:nvPr/>
        </p:nvSpPr>
        <p:spPr>
          <a:xfrm rot="16200000">
            <a:off x="-822699" y="2687655"/>
            <a:ext cx="2786082" cy="430887"/>
          </a:xfrm>
          <a:prstGeom prst="rect">
            <a:avLst/>
          </a:prstGeom>
          <a:solidFill>
            <a:schemeClr val="bg1"/>
          </a:solidFill>
        </p:spPr>
        <p:txBody>
          <a:bodyPr wrap="square" rtlCol="0">
            <a:spAutoFit/>
          </a:bodyPr>
          <a:lstStyle/>
          <a:p>
            <a:pPr algn="ctr"/>
            <a:r>
              <a:rPr lang="en-US" sz="2200" smtClean="0">
                <a:solidFill>
                  <a:srgbClr val="000000"/>
                </a:solidFill>
                <a:latin typeface="Times New Roman" pitchFamily="18" charset="0"/>
                <a:cs typeface="Times New Roman" pitchFamily="18" charset="0"/>
              </a:rPr>
              <a:t>Pr{Mem</a:t>
            </a:r>
            <a:r>
              <a:rPr lang="en-US" sz="2000" smtClean="0">
                <a:solidFill>
                  <a:srgbClr val="000000"/>
                </a:solidFill>
                <a:latin typeface="Times New Roman" pitchFamily="18" charset="0"/>
                <a:cs typeface="Times New Roman" pitchFamily="18" charset="0"/>
              </a:rPr>
              <a:t>. episode &gt; x}</a:t>
            </a:r>
            <a:endParaRPr lang="en-US" sz="2000">
              <a:solidFill>
                <a:srgbClr val="000000"/>
              </a:solidFill>
              <a:latin typeface="Times New Roman" pitchFamily="18" charset="0"/>
              <a:cs typeface="Times New Roman" pitchFamily="18" charset="0"/>
            </a:endParaRPr>
          </a:p>
        </p:txBody>
      </p:sp>
      <p:sp>
        <p:nvSpPr>
          <p:cNvPr id="10" name="TextBox 9"/>
          <p:cNvSpPr txBox="1"/>
          <p:nvPr/>
        </p:nvSpPr>
        <p:spPr>
          <a:xfrm>
            <a:off x="2000232" y="4141121"/>
            <a:ext cx="1285884" cy="430887"/>
          </a:xfrm>
          <a:prstGeom prst="rect">
            <a:avLst/>
          </a:prstGeom>
          <a:solidFill>
            <a:schemeClr val="bg1"/>
          </a:solidFill>
        </p:spPr>
        <p:txBody>
          <a:bodyPr wrap="square" rtlCol="0">
            <a:spAutoFit/>
          </a:bodyPr>
          <a:lstStyle/>
          <a:p>
            <a:r>
              <a:rPr lang="en-US" sz="2200" smtClean="0">
                <a:solidFill>
                  <a:srgbClr val="000000"/>
                </a:solidFill>
                <a:latin typeface="Times New Roman" pitchFamily="18" charset="0"/>
                <a:cs typeface="Times New Roman" pitchFamily="18" charset="0"/>
              </a:rPr>
              <a:t>x (cycles)</a:t>
            </a:r>
            <a:endParaRPr lang="en-US" sz="2200">
              <a:solidFill>
                <a:srgbClr val="000000"/>
              </a:solidFill>
              <a:latin typeface="Times New Roman" pitchFamily="18" charset="0"/>
              <a:cs typeface="Times New Roman" pitchFamily="18" charset="0"/>
            </a:endParaRPr>
          </a:p>
        </p:txBody>
      </p:sp>
      <p:sp>
        <p:nvSpPr>
          <p:cNvPr id="11" name="Rectangle 10"/>
          <p:cNvSpPr/>
          <p:nvPr/>
        </p:nvSpPr>
        <p:spPr>
          <a:xfrm>
            <a:off x="2714613" y="2010123"/>
            <a:ext cx="1000132" cy="64294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000000"/>
              </a:solidFill>
              <a:latin typeface="Tahoma"/>
            </a:endParaRPr>
          </a:p>
        </p:txBody>
      </p:sp>
      <p:sp>
        <p:nvSpPr>
          <p:cNvPr id="12" name="Right Arrow 11"/>
          <p:cNvSpPr/>
          <p:nvPr/>
        </p:nvSpPr>
        <p:spPr>
          <a:xfrm rot="5400000">
            <a:off x="6536545" y="1464455"/>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4786314" y="1000108"/>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smtClean="0">
                <a:solidFill>
                  <a:srgbClr val="000000"/>
                </a:solidFill>
                <a:latin typeface="Tahoma"/>
              </a:rPr>
              <a:t>Memory episode lengths of </a:t>
            </a:r>
          </a:p>
          <a:p>
            <a:pPr algn="ctr"/>
            <a:r>
              <a:rPr lang="en-US" sz="2000" smtClean="0">
                <a:solidFill>
                  <a:srgbClr val="000000"/>
                </a:solidFill>
                <a:latin typeface="Tahoma"/>
              </a:rPr>
              <a:t>SPEC benchmarks</a:t>
            </a:r>
            <a:endParaRPr lang="en-US" sz="2000" dirty="0" smtClean="0">
              <a:solidFill>
                <a:srgbClr val="000000"/>
              </a:solidFill>
              <a:latin typeface="Tahoma"/>
            </a:endParaRPr>
          </a:p>
        </p:txBody>
      </p:sp>
      <p:sp>
        <p:nvSpPr>
          <p:cNvPr id="14" name="Rectangle 13"/>
          <p:cNvSpPr/>
          <p:nvPr/>
        </p:nvSpPr>
        <p:spPr>
          <a:xfrm>
            <a:off x="4714876" y="2143116"/>
            <a:ext cx="4000528" cy="50006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smtClean="0">
                <a:solidFill>
                  <a:srgbClr val="000000"/>
                </a:solidFill>
                <a:latin typeface="Tahoma"/>
              </a:rPr>
              <a:t>Pareto distribution</a:t>
            </a:r>
            <a:endParaRPr lang="en-US" sz="2200" dirty="0" smtClean="0">
              <a:solidFill>
                <a:srgbClr val="000000"/>
              </a:solidFill>
              <a:latin typeface="Tahoma"/>
            </a:endParaRPr>
          </a:p>
        </p:txBody>
      </p:sp>
      <p:sp>
        <p:nvSpPr>
          <p:cNvPr id="18" name="Rectangle 17"/>
          <p:cNvSpPr/>
          <p:nvPr/>
        </p:nvSpPr>
        <p:spPr>
          <a:xfrm>
            <a:off x="4714876" y="4143380"/>
            <a:ext cx="4000528" cy="85725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smtClean="0">
                <a:solidFill>
                  <a:srgbClr val="000000"/>
                </a:solidFill>
                <a:latin typeface="Tahoma"/>
              </a:rPr>
              <a:t>Attained service correlates with remaining service</a:t>
            </a:r>
            <a:endParaRPr lang="en-US" sz="2000" dirty="0" smtClean="0">
              <a:solidFill>
                <a:srgbClr val="000000"/>
              </a:solidFill>
              <a:latin typeface="Tahoma"/>
            </a:endParaRPr>
          </a:p>
        </p:txBody>
      </p:sp>
      <p:sp>
        <p:nvSpPr>
          <p:cNvPr id="19" name="Rectangle 18"/>
          <p:cNvSpPr/>
          <p:nvPr/>
        </p:nvSpPr>
        <p:spPr>
          <a:xfrm>
            <a:off x="4714876" y="3000372"/>
            <a:ext cx="4000528" cy="85725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smtClean="0">
                <a:solidFill>
                  <a:srgbClr val="000000"/>
                </a:solidFill>
                <a:latin typeface="Tahoma"/>
              </a:rPr>
              <a:t>The longer an episode has lasted </a:t>
            </a:r>
            <a:r>
              <a:rPr lang="en-US" sz="2000" smtClean="0">
                <a:solidFill>
                  <a:srgbClr val="000000"/>
                </a:solidFill>
                <a:latin typeface="Tahoma"/>
                <a:sym typeface="Wingdings" pitchFamily="2" charset="2"/>
              </a:rPr>
              <a:t> The longer it will last further</a:t>
            </a:r>
            <a:endParaRPr lang="en-US" sz="2000" dirty="0" smtClean="0">
              <a:solidFill>
                <a:srgbClr val="000000"/>
              </a:solidFill>
              <a:latin typeface="Tahoma"/>
            </a:endParaRPr>
          </a:p>
        </p:txBody>
      </p:sp>
      <p:sp>
        <p:nvSpPr>
          <p:cNvPr id="21" name="Right Arrow 20"/>
          <p:cNvSpPr/>
          <p:nvPr/>
        </p:nvSpPr>
        <p:spPr>
          <a:xfrm rot="5400000">
            <a:off x="6536545" y="2321711"/>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22" name="Right Arrow 21"/>
          <p:cNvSpPr/>
          <p:nvPr/>
        </p:nvSpPr>
        <p:spPr>
          <a:xfrm rot="5400000">
            <a:off x="6536545" y="3464719"/>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991340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1" grpId="0" animBg="1"/>
      <p:bldP spid="2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00726" y="1571612"/>
            <a:ext cx="3500430" cy="1285884"/>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smtClean="0">
                <a:solidFill>
                  <a:srgbClr val="000000"/>
                </a:solidFill>
                <a:latin typeface="Tahoma"/>
              </a:rPr>
              <a:t>Prioritize the job with </a:t>
            </a:r>
          </a:p>
          <a:p>
            <a:pPr algn="ctr"/>
            <a:r>
              <a:rPr lang="en-US" sz="1600" smtClean="0">
                <a:solidFill>
                  <a:srgbClr val="000000"/>
                </a:solidFill>
                <a:latin typeface="Tahoma"/>
              </a:rPr>
              <a:t>shortest-remaining-processing-time</a:t>
            </a:r>
          </a:p>
          <a:p>
            <a:endParaRPr lang="en-US" sz="1600" smtClean="0">
              <a:solidFill>
                <a:srgbClr val="000000"/>
              </a:solidFill>
              <a:latin typeface="Tahoma"/>
            </a:endParaRPr>
          </a:p>
          <a:p>
            <a:pPr algn="ctr"/>
            <a:r>
              <a:rPr lang="en-US" sz="1600" u="sng" smtClean="0">
                <a:solidFill>
                  <a:srgbClr val="000000"/>
                </a:solidFill>
                <a:latin typeface="Tahoma"/>
              </a:rPr>
              <a:t>Provably optimal</a:t>
            </a:r>
            <a:endParaRPr lang="en-US" sz="1600" u="sng">
              <a:solidFill>
                <a:srgbClr val="000000"/>
              </a:solidFill>
              <a:latin typeface="Tahoma"/>
            </a:endParaRPr>
          </a:p>
        </p:txBody>
      </p:sp>
      <p:sp>
        <p:nvSpPr>
          <p:cNvPr id="39" name="Right Arrow 38"/>
          <p:cNvSpPr/>
          <p:nvPr/>
        </p:nvSpPr>
        <p:spPr>
          <a:xfrm rot="5400000">
            <a:off x="1821637" y="4179099"/>
            <a:ext cx="928694"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5" name="Right Arrow 34"/>
          <p:cNvSpPr/>
          <p:nvPr/>
        </p:nvSpPr>
        <p:spPr>
          <a:xfrm rot="5400000">
            <a:off x="1643042" y="2500306"/>
            <a:ext cx="1285884"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6" name="Rectangle 35"/>
          <p:cNvSpPr/>
          <p:nvPr/>
        </p:nvSpPr>
        <p:spPr>
          <a:xfrm>
            <a:off x="-32" y="2500306"/>
            <a:ext cx="5786478" cy="928694"/>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buFont typeface="Wingdings" pitchFamily="2" charset="2"/>
              <a:buChar char="§"/>
            </a:pPr>
            <a:r>
              <a:rPr lang="en-US" smtClean="0">
                <a:solidFill>
                  <a:srgbClr val="000000"/>
                </a:solidFill>
                <a:latin typeface="Tahoma"/>
              </a:rPr>
              <a:t> Remaining service: Correlates with attained service</a:t>
            </a:r>
          </a:p>
          <a:p>
            <a:pPr>
              <a:buFont typeface="Wingdings" pitchFamily="2" charset="2"/>
              <a:buChar char="§"/>
            </a:pPr>
            <a:endParaRPr lang="en-US" smtClean="0">
              <a:solidFill>
                <a:srgbClr val="000000"/>
              </a:solidFill>
              <a:latin typeface="Tahoma"/>
            </a:endParaRPr>
          </a:p>
          <a:p>
            <a:pPr>
              <a:buFont typeface="Wingdings" pitchFamily="2" charset="2"/>
              <a:buChar char="§"/>
            </a:pPr>
            <a:r>
              <a:rPr lang="en-US" smtClean="0">
                <a:solidFill>
                  <a:srgbClr val="000000"/>
                </a:solidFill>
                <a:latin typeface="Tahoma"/>
              </a:rPr>
              <a:t> Attained service: Tracked by per-thread counter</a:t>
            </a:r>
            <a:endParaRPr lang="en-US" dirty="0">
              <a:solidFill>
                <a:srgbClr val="000000"/>
              </a:solidFill>
              <a:latin typeface="Tahoma"/>
            </a:endParaRPr>
          </a:p>
        </p:txBody>
      </p:sp>
      <p:sp>
        <p:nvSpPr>
          <p:cNvPr id="2" name="Title 1"/>
          <p:cNvSpPr>
            <a:spLocks noGrp="1"/>
          </p:cNvSpPr>
          <p:nvPr>
            <p:ph type="title"/>
          </p:nvPr>
        </p:nvSpPr>
        <p:spPr/>
        <p:txBody>
          <a:bodyPr>
            <a:normAutofit/>
          </a:bodyPr>
          <a:lstStyle/>
          <a:p>
            <a:r>
              <a:rPr lang="en-US" sz="3000" dirty="0" smtClean="0"/>
              <a:t>Least Attained Service (</a:t>
            </a:r>
            <a:r>
              <a:rPr lang="en-US" sz="3000" smtClean="0"/>
              <a:t>LAS) Memory </a:t>
            </a:r>
            <a:r>
              <a:rPr lang="en-US" sz="3000" dirty="0" smtClean="0"/>
              <a:t>Scheduling</a:t>
            </a:r>
            <a:endParaRPr lang="en-US" sz="3000" dirty="0"/>
          </a:p>
        </p:txBody>
      </p:sp>
      <p:sp>
        <p:nvSpPr>
          <p:cNvPr id="4" name="Slide Number Placeholder 3"/>
          <p:cNvSpPr>
            <a:spLocks noGrp="1"/>
          </p:cNvSpPr>
          <p:nvPr>
            <p:ph type="sldNum" sz="quarter" idx="11"/>
          </p:nvPr>
        </p:nvSpPr>
        <p:spPr/>
        <p:txBody>
          <a:bodyPr/>
          <a:lstStyle/>
          <a:p>
            <a:fld id="{4C76AC29-6A0F-4B9E-B956-3C9EFFA38962}" type="slidenum">
              <a:rPr lang="en-US" smtClean="0"/>
              <a:pPr/>
              <a:t>77</a:t>
            </a:fld>
            <a:endParaRPr lang="en-US"/>
          </a:p>
        </p:txBody>
      </p:sp>
      <p:sp>
        <p:nvSpPr>
          <p:cNvPr id="7" name="Rectangle 6"/>
          <p:cNvSpPr/>
          <p:nvPr/>
        </p:nvSpPr>
        <p:spPr>
          <a:xfrm>
            <a:off x="357158" y="1571612"/>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000000"/>
                </a:solidFill>
                <a:latin typeface="Tahoma"/>
              </a:rPr>
              <a:t>Prioritize the </a:t>
            </a:r>
            <a:r>
              <a:rPr lang="en-US" smtClean="0">
                <a:solidFill>
                  <a:srgbClr val="000000"/>
                </a:solidFill>
                <a:latin typeface="Tahoma"/>
              </a:rPr>
              <a:t>memory episode with least-</a:t>
            </a:r>
            <a:r>
              <a:rPr lang="en-US" b="1" smtClean="0">
                <a:solidFill>
                  <a:srgbClr val="000000"/>
                </a:solidFill>
                <a:latin typeface="Tahoma"/>
              </a:rPr>
              <a:t>remaining</a:t>
            </a:r>
            <a:r>
              <a:rPr lang="en-US" smtClean="0">
                <a:solidFill>
                  <a:srgbClr val="000000"/>
                </a:solidFill>
                <a:latin typeface="Tahoma"/>
              </a:rPr>
              <a:t>-service</a:t>
            </a:r>
            <a:endParaRPr lang="en-US" dirty="0" smtClean="0">
              <a:solidFill>
                <a:srgbClr val="000000"/>
              </a:solidFill>
              <a:latin typeface="Tahoma"/>
            </a:endParaRPr>
          </a:p>
        </p:txBody>
      </p:sp>
      <p:sp>
        <p:nvSpPr>
          <p:cNvPr id="9" name="Rectangle 8"/>
          <p:cNvSpPr/>
          <p:nvPr/>
        </p:nvSpPr>
        <p:spPr>
          <a:xfrm>
            <a:off x="357158" y="1000108"/>
            <a:ext cx="4000528" cy="571504"/>
          </a:xfrm>
          <a:prstGeom prst="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b="1" smtClean="0">
                <a:solidFill>
                  <a:srgbClr val="FFFFFF"/>
                </a:solidFill>
                <a:latin typeface="Tahoma"/>
              </a:rPr>
              <a:t>Our Approach</a:t>
            </a:r>
            <a:endParaRPr lang="en-US" b="1">
              <a:solidFill>
                <a:srgbClr val="FFFFFF"/>
              </a:solidFill>
              <a:latin typeface="Tahoma"/>
            </a:endParaRPr>
          </a:p>
        </p:txBody>
      </p:sp>
      <p:sp>
        <p:nvSpPr>
          <p:cNvPr id="10" name="Rectangle 9"/>
          <p:cNvSpPr/>
          <p:nvPr/>
        </p:nvSpPr>
        <p:spPr>
          <a:xfrm>
            <a:off x="5500694" y="1000108"/>
            <a:ext cx="3500462" cy="571504"/>
          </a:xfrm>
          <a:prstGeom prst="rect">
            <a:avLst/>
          </a:prstGeom>
          <a:solidFill>
            <a:schemeClr val="accent6"/>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b="1" smtClean="0">
                <a:solidFill>
                  <a:srgbClr val="FFFFFF"/>
                </a:solidFill>
                <a:latin typeface="Tahoma"/>
              </a:rPr>
              <a:t>Queueing Theory</a:t>
            </a:r>
            <a:endParaRPr lang="en-US" b="1">
              <a:solidFill>
                <a:srgbClr val="FFFFFF"/>
              </a:solidFill>
              <a:latin typeface="Tahoma"/>
            </a:endParaRPr>
          </a:p>
        </p:txBody>
      </p:sp>
      <p:sp>
        <p:nvSpPr>
          <p:cNvPr id="33" name="Rectangle 32"/>
          <p:cNvSpPr/>
          <p:nvPr/>
        </p:nvSpPr>
        <p:spPr>
          <a:xfrm>
            <a:off x="142844" y="5143512"/>
            <a:ext cx="4500594" cy="857256"/>
          </a:xfrm>
          <a:prstGeom prst="rect">
            <a:avLst/>
          </a:prstGeom>
          <a:solidFill>
            <a:schemeClr val="bg2">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mtClean="0">
                <a:solidFill>
                  <a:srgbClr val="000000"/>
                </a:solidFill>
                <a:latin typeface="Tahoma"/>
              </a:rPr>
              <a:t>Least-attained-service (LAS) scheduling: Minimize memory episode time</a:t>
            </a:r>
            <a:endParaRPr lang="en-US" dirty="0">
              <a:solidFill>
                <a:srgbClr val="000000"/>
              </a:solidFill>
              <a:latin typeface="Tahoma"/>
            </a:endParaRPr>
          </a:p>
        </p:txBody>
      </p:sp>
      <p:sp>
        <p:nvSpPr>
          <p:cNvPr id="34" name="Rectangle 33"/>
          <p:cNvSpPr/>
          <p:nvPr/>
        </p:nvSpPr>
        <p:spPr>
          <a:xfrm>
            <a:off x="4857752" y="5072074"/>
            <a:ext cx="4143372" cy="100013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200" dirty="0" smtClean="0">
                <a:solidFill>
                  <a:srgbClr val="000000"/>
                </a:solidFill>
                <a:latin typeface="Tahoma"/>
              </a:rPr>
              <a:t>However, LAS does </a:t>
            </a:r>
            <a:r>
              <a:rPr lang="en-US" sz="2200" smtClean="0">
                <a:solidFill>
                  <a:srgbClr val="000000"/>
                </a:solidFill>
                <a:latin typeface="Tahoma"/>
              </a:rPr>
              <a:t>not consider </a:t>
            </a:r>
            <a:endParaRPr lang="en-US" sz="2200" dirty="0" smtClean="0">
              <a:solidFill>
                <a:srgbClr val="000000"/>
              </a:solidFill>
              <a:latin typeface="Tahoma"/>
            </a:endParaRPr>
          </a:p>
          <a:p>
            <a:pPr algn="ctr"/>
            <a:r>
              <a:rPr lang="en-US" sz="2200" dirty="0" smtClean="0">
                <a:solidFill>
                  <a:srgbClr val="000000"/>
                </a:solidFill>
                <a:latin typeface="Tahoma"/>
              </a:rPr>
              <a:t>long-term </a:t>
            </a:r>
            <a:r>
              <a:rPr lang="en-US" sz="2200" smtClean="0">
                <a:solidFill>
                  <a:srgbClr val="000000"/>
                </a:solidFill>
                <a:latin typeface="Tahoma"/>
              </a:rPr>
              <a:t>thread behavior</a:t>
            </a:r>
            <a:endParaRPr lang="en-US" sz="2200" dirty="0" smtClean="0">
              <a:solidFill>
                <a:srgbClr val="000000"/>
              </a:solidFill>
              <a:latin typeface="Tahoma"/>
            </a:endParaRPr>
          </a:p>
        </p:txBody>
      </p:sp>
      <p:sp>
        <p:nvSpPr>
          <p:cNvPr id="32" name="Rectangle 31"/>
          <p:cNvSpPr/>
          <p:nvPr/>
        </p:nvSpPr>
        <p:spPr>
          <a:xfrm>
            <a:off x="357158" y="3643314"/>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000000"/>
                </a:solidFill>
                <a:latin typeface="Tahoma"/>
              </a:rPr>
              <a:t>Prioritize the </a:t>
            </a:r>
            <a:r>
              <a:rPr lang="en-US" smtClean="0">
                <a:solidFill>
                  <a:srgbClr val="000000"/>
                </a:solidFill>
                <a:latin typeface="Tahoma"/>
              </a:rPr>
              <a:t>memory episode with least-</a:t>
            </a:r>
            <a:r>
              <a:rPr lang="en-US" b="1" smtClean="0">
                <a:solidFill>
                  <a:srgbClr val="000000"/>
                </a:solidFill>
                <a:latin typeface="Tahoma"/>
              </a:rPr>
              <a:t>attained</a:t>
            </a:r>
            <a:r>
              <a:rPr lang="en-US" smtClean="0">
                <a:solidFill>
                  <a:srgbClr val="000000"/>
                </a:solidFill>
                <a:latin typeface="Tahoma"/>
              </a:rPr>
              <a:t>-service</a:t>
            </a:r>
            <a:endParaRPr lang="en-US" dirty="0" smtClean="0">
              <a:solidFill>
                <a:srgbClr val="000000"/>
              </a:solidFill>
              <a:latin typeface="Tahoma"/>
            </a:endParaRPr>
          </a:p>
        </p:txBody>
      </p:sp>
      <p:sp>
        <p:nvSpPr>
          <p:cNvPr id="40" name="Right Arrow 39"/>
          <p:cNvSpPr/>
          <p:nvPr/>
        </p:nvSpPr>
        <p:spPr>
          <a:xfrm rot="10800000">
            <a:off x="4357686" y="1500174"/>
            <a:ext cx="1143008" cy="1000132"/>
          </a:xfrm>
          <a:prstGeom prst="rightArrow">
            <a:avLst/>
          </a:prstGeom>
          <a:solidFill>
            <a:schemeClr val="accent6">
              <a:lumMod val="20000"/>
              <a:lumOff val="80000"/>
            </a:schemeClr>
          </a:solidFill>
          <a:ln>
            <a:solidFill>
              <a:schemeClr val="accent6">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219824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35" grpId="0" animBg="1"/>
      <p:bldP spid="10" grpId="0" animBg="1"/>
      <p:bldP spid="33" grpId="0" animBg="1"/>
      <p:bldP spid="34" grpId="0" animBg="1"/>
      <p:bldP spid="32" grpId="0" animBg="1"/>
      <p:bldP spid="4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Long-Term </a:t>
            </a:r>
            <a:r>
              <a:rPr lang="en-US" dirty="0" smtClean="0"/>
              <a:t>Thread Behavior</a:t>
            </a:r>
            <a:endParaRPr lang="en-US" dirty="0"/>
          </a:p>
        </p:txBody>
      </p:sp>
      <p:sp>
        <p:nvSpPr>
          <p:cNvPr id="36" name="Slide Number Placeholder 35"/>
          <p:cNvSpPr>
            <a:spLocks noGrp="1"/>
          </p:cNvSpPr>
          <p:nvPr>
            <p:ph type="sldNum" sz="quarter" idx="11"/>
          </p:nvPr>
        </p:nvSpPr>
        <p:spPr/>
        <p:txBody>
          <a:bodyPr/>
          <a:lstStyle/>
          <a:p>
            <a:fld id="{4C76AC29-6A0F-4B9E-B956-3C9EFFA38962}" type="slidenum">
              <a:rPr lang="en-US" smtClean="0"/>
              <a:pPr/>
              <a:t>78</a:t>
            </a:fld>
            <a:endParaRPr lang="en-US"/>
          </a:p>
        </p:txBody>
      </p:sp>
      <p:sp>
        <p:nvSpPr>
          <p:cNvPr id="4" name="Rectangle 3"/>
          <p:cNvSpPr/>
          <p:nvPr/>
        </p:nvSpPr>
        <p:spPr>
          <a:xfrm>
            <a:off x="3143240" y="2643182"/>
            <a:ext cx="285752"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latin typeface="Tahoma"/>
            </a:endParaRPr>
          </a:p>
        </p:txBody>
      </p:sp>
      <p:sp>
        <p:nvSpPr>
          <p:cNvPr id="5" name="Rectangle 4"/>
          <p:cNvSpPr/>
          <p:nvPr/>
        </p:nvSpPr>
        <p:spPr>
          <a:xfrm>
            <a:off x="6786578" y="2643182"/>
            <a:ext cx="857256"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0000"/>
                </a:solidFill>
                <a:latin typeface="Tahoma"/>
              </a:rPr>
              <a:t>Mem.</a:t>
            </a:r>
            <a:br>
              <a:rPr lang="en-US" sz="1200" smtClean="0">
                <a:solidFill>
                  <a:srgbClr val="000000"/>
                </a:solidFill>
                <a:latin typeface="Tahoma"/>
              </a:rPr>
            </a:br>
            <a:r>
              <a:rPr lang="en-US" sz="1200" smtClean="0">
                <a:solidFill>
                  <a:srgbClr val="000000"/>
                </a:solidFill>
                <a:latin typeface="Tahoma"/>
              </a:rPr>
              <a:t>episode</a:t>
            </a:r>
            <a:endParaRPr lang="en-US" sz="1200">
              <a:solidFill>
                <a:srgbClr val="000000"/>
              </a:solidFill>
              <a:latin typeface="Tahoma"/>
            </a:endParaRPr>
          </a:p>
        </p:txBody>
      </p:sp>
      <p:sp>
        <p:nvSpPr>
          <p:cNvPr id="6" name="TextBox 5"/>
          <p:cNvSpPr txBox="1"/>
          <p:nvPr/>
        </p:nvSpPr>
        <p:spPr>
          <a:xfrm>
            <a:off x="2581260" y="1285860"/>
            <a:ext cx="1285884" cy="369332"/>
          </a:xfrm>
          <a:prstGeom prst="rect">
            <a:avLst/>
          </a:prstGeom>
          <a:noFill/>
        </p:spPr>
        <p:txBody>
          <a:bodyPr wrap="square" rtlCol="0">
            <a:spAutoFit/>
          </a:bodyPr>
          <a:lstStyle/>
          <a:p>
            <a:pPr algn="ctr"/>
            <a:r>
              <a:rPr lang="en-US" smtClean="0">
                <a:solidFill>
                  <a:srgbClr val="000000"/>
                </a:solidFill>
                <a:latin typeface="Tahoma"/>
              </a:rPr>
              <a:t>Thread 1</a:t>
            </a:r>
            <a:endParaRPr lang="en-US">
              <a:solidFill>
                <a:srgbClr val="000000"/>
              </a:solidFill>
              <a:latin typeface="Tahoma"/>
            </a:endParaRPr>
          </a:p>
        </p:txBody>
      </p:sp>
      <p:sp>
        <p:nvSpPr>
          <p:cNvPr id="7" name="TextBox 6"/>
          <p:cNvSpPr txBox="1"/>
          <p:nvPr/>
        </p:nvSpPr>
        <p:spPr>
          <a:xfrm>
            <a:off x="6643702" y="1285860"/>
            <a:ext cx="1285884" cy="369332"/>
          </a:xfrm>
          <a:prstGeom prst="rect">
            <a:avLst/>
          </a:prstGeom>
          <a:noFill/>
        </p:spPr>
        <p:txBody>
          <a:bodyPr wrap="square" rtlCol="0">
            <a:spAutoFit/>
          </a:bodyPr>
          <a:lstStyle/>
          <a:p>
            <a:pPr algn="ctr"/>
            <a:r>
              <a:rPr lang="en-US" smtClean="0">
                <a:solidFill>
                  <a:srgbClr val="000000"/>
                </a:solidFill>
                <a:latin typeface="Tahoma"/>
              </a:rPr>
              <a:t>Thread 2</a:t>
            </a:r>
            <a:endParaRPr lang="en-US">
              <a:solidFill>
                <a:srgbClr val="000000"/>
              </a:solidFill>
              <a:latin typeface="Tahoma"/>
            </a:endParaRPr>
          </a:p>
        </p:txBody>
      </p:sp>
      <p:sp>
        <p:nvSpPr>
          <p:cNvPr id="8" name="TextBox 7"/>
          <p:cNvSpPr txBox="1"/>
          <p:nvPr/>
        </p:nvSpPr>
        <p:spPr>
          <a:xfrm>
            <a:off x="-32" y="2354041"/>
            <a:ext cx="2062178" cy="646331"/>
          </a:xfrm>
          <a:prstGeom prst="rect">
            <a:avLst/>
          </a:prstGeom>
          <a:noFill/>
        </p:spPr>
        <p:txBody>
          <a:bodyPr wrap="square" rtlCol="0">
            <a:spAutoFit/>
          </a:bodyPr>
          <a:lstStyle/>
          <a:p>
            <a:pPr algn="ctr"/>
            <a:r>
              <a:rPr lang="en-US" smtClean="0">
                <a:solidFill>
                  <a:srgbClr val="000000"/>
                </a:solidFill>
                <a:latin typeface="Tahoma"/>
              </a:rPr>
              <a:t>Short-term</a:t>
            </a:r>
            <a:br>
              <a:rPr lang="en-US" smtClean="0">
                <a:solidFill>
                  <a:srgbClr val="000000"/>
                </a:solidFill>
                <a:latin typeface="Tahoma"/>
              </a:rPr>
            </a:br>
            <a:r>
              <a:rPr lang="en-US" smtClean="0">
                <a:solidFill>
                  <a:srgbClr val="000000"/>
                </a:solidFill>
                <a:latin typeface="Tahoma"/>
              </a:rPr>
              <a:t>thread behavior</a:t>
            </a:r>
            <a:endParaRPr lang="en-US">
              <a:solidFill>
                <a:srgbClr val="000000"/>
              </a:solidFill>
              <a:latin typeface="Tahoma"/>
            </a:endParaRPr>
          </a:p>
        </p:txBody>
      </p:sp>
      <p:sp>
        <p:nvSpPr>
          <p:cNvPr id="9" name="Rectangle 8"/>
          <p:cNvSpPr/>
          <p:nvPr/>
        </p:nvSpPr>
        <p:spPr>
          <a:xfrm>
            <a:off x="2143108" y="4030165"/>
            <a:ext cx="2286016"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latin typeface="Tahoma"/>
            </a:endParaRPr>
          </a:p>
        </p:txBody>
      </p:sp>
      <p:sp>
        <p:nvSpPr>
          <p:cNvPr id="10" name="Rectangle 9"/>
          <p:cNvSpPr/>
          <p:nvPr/>
        </p:nvSpPr>
        <p:spPr>
          <a:xfrm>
            <a:off x="6786578" y="4052175"/>
            <a:ext cx="857256" cy="43201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0000"/>
                </a:solidFill>
                <a:latin typeface="Tahoma"/>
              </a:rPr>
              <a:t>Mem.</a:t>
            </a:r>
            <a:br>
              <a:rPr lang="en-US" sz="1200" smtClean="0">
                <a:solidFill>
                  <a:srgbClr val="000000"/>
                </a:solidFill>
                <a:latin typeface="Tahoma"/>
              </a:rPr>
            </a:br>
            <a:r>
              <a:rPr lang="en-US" sz="1200" smtClean="0">
                <a:solidFill>
                  <a:srgbClr val="000000"/>
                </a:solidFill>
                <a:latin typeface="Tahoma"/>
              </a:rPr>
              <a:t>episode</a:t>
            </a:r>
            <a:endParaRPr lang="en-US" sz="1200">
              <a:solidFill>
                <a:srgbClr val="000000"/>
              </a:solidFill>
              <a:latin typeface="Tahoma"/>
            </a:endParaRPr>
          </a:p>
        </p:txBody>
      </p:sp>
      <p:sp>
        <p:nvSpPr>
          <p:cNvPr id="11" name="TextBox 10"/>
          <p:cNvSpPr txBox="1"/>
          <p:nvPr/>
        </p:nvSpPr>
        <p:spPr>
          <a:xfrm>
            <a:off x="-32" y="3912689"/>
            <a:ext cx="2062178" cy="646331"/>
          </a:xfrm>
          <a:prstGeom prst="rect">
            <a:avLst/>
          </a:prstGeom>
          <a:noFill/>
        </p:spPr>
        <p:txBody>
          <a:bodyPr wrap="square" rtlCol="0">
            <a:spAutoFit/>
          </a:bodyPr>
          <a:lstStyle/>
          <a:p>
            <a:pPr algn="ctr"/>
            <a:r>
              <a:rPr lang="en-US" smtClean="0">
                <a:solidFill>
                  <a:srgbClr val="000000"/>
                </a:solidFill>
                <a:latin typeface="Tahoma"/>
              </a:rPr>
              <a:t>Long-term</a:t>
            </a:r>
            <a:br>
              <a:rPr lang="en-US" smtClean="0">
                <a:solidFill>
                  <a:srgbClr val="000000"/>
                </a:solidFill>
                <a:latin typeface="Tahoma"/>
              </a:rPr>
            </a:br>
            <a:r>
              <a:rPr lang="en-US" smtClean="0">
                <a:solidFill>
                  <a:srgbClr val="000000"/>
                </a:solidFill>
                <a:latin typeface="Tahoma"/>
              </a:rPr>
              <a:t>thread behavior</a:t>
            </a:r>
            <a:endParaRPr lang="en-US">
              <a:solidFill>
                <a:srgbClr val="000000"/>
              </a:solidFill>
              <a:latin typeface="Tahoma"/>
            </a:endParaRPr>
          </a:p>
        </p:txBody>
      </p:sp>
      <p:sp>
        <p:nvSpPr>
          <p:cNvPr id="16" name="Rectangle 15"/>
          <p:cNvSpPr/>
          <p:nvPr/>
        </p:nvSpPr>
        <p:spPr>
          <a:xfrm>
            <a:off x="7643834" y="4055565"/>
            <a:ext cx="1285884"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0000"/>
                </a:solidFill>
                <a:latin typeface="Tahoma"/>
              </a:rPr>
              <a:t>Compute </a:t>
            </a:r>
          </a:p>
          <a:p>
            <a:pPr algn="ctr"/>
            <a:r>
              <a:rPr lang="en-US" sz="1200" smtClean="0">
                <a:solidFill>
                  <a:srgbClr val="000000"/>
                </a:solidFill>
                <a:latin typeface="Tahoma"/>
              </a:rPr>
              <a:t>episode</a:t>
            </a:r>
            <a:endParaRPr lang="en-US" sz="1200">
              <a:solidFill>
                <a:srgbClr val="000000"/>
              </a:solidFill>
              <a:latin typeface="Tahoma"/>
            </a:endParaRPr>
          </a:p>
        </p:txBody>
      </p:sp>
      <p:sp>
        <p:nvSpPr>
          <p:cNvPr id="17" name="Rectangle 16"/>
          <p:cNvSpPr/>
          <p:nvPr/>
        </p:nvSpPr>
        <p:spPr>
          <a:xfrm>
            <a:off x="5572132" y="4055565"/>
            <a:ext cx="1214446"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0000"/>
                </a:solidFill>
                <a:latin typeface="Tahoma"/>
              </a:rPr>
              <a:t>Compute episode</a:t>
            </a:r>
            <a:endParaRPr lang="en-US" sz="1200">
              <a:solidFill>
                <a:srgbClr val="000000"/>
              </a:solidFill>
              <a:latin typeface="Tahoma"/>
            </a:endParaRPr>
          </a:p>
        </p:txBody>
      </p:sp>
      <p:sp>
        <p:nvSpPr>
          <p:cNvPr id="19" name="Rectangle 18"/>
          <p:cNvSpPr/>
          <p:nvPr/>
        </p:nvSpPr>
        <p:spPr>
          <a:xfrm>
            <a:off x="3867144" y="4030165"/>
            <a:ext cx="142876"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0" name="Rectangle 19"/>
          <p:cNvSpPr/>
          <p:nvPr/>
        </p:nvSpPr>
        <p:spPr>
          <a:xfrm>
            <a:off x="3438516"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1" name="Rectangle 20"/>
          <p:cNvSpPr/>
          <p:nvPr/>
        </p:nvSpPr>
        <p:spPr>
          <a:xfrm>
            <a:off x="3000364"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2" name="Rectangle 21"/>
          <p:cNvSpPr/>
          <p:nvPr/>
        </p:nvSpPr>
        <p:spPr>
          <a:xfrm>
            <a:off x="2571736"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3" name="Rectangle 22"/>
          <p:cNvSpPr/>
          <p:nvPr/>
        </p:nvSpPr>
        <p:spPr>
          <a:xfrm>
            <a:off x="4295772"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4" name="Rectangle 23"/>
          <p:cNvSpPr/>
          <p:nvPr/>
        </p:nvSpPr>
        <p:spPr>
          <a:xfrm>
            <a:off x="2143108"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6" name="Oval 25"/>
          <p:cNvSpPr/>
          <p:nvPr/>
        </p:nvSpPr>
        <p:spPr>
          <a:xfrm>
            <a:off x="2971788" y="3912689"/>
            <a:ext cx="633418" cy="642942"/>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28" name="Straight Connector 27"/>
          <p:cNvCxnSpPr>
            <a:stCxn id="40" idx="6"/>
            <a:endCxn id="26" idx="6"/>
          </p:cNvCxnSpPr>
          <p:nvPr/>
        </p:nvCxnSpPr>
        <p:spPr>
          <a:xfrm flipH="1">
            <a:off x="3605206" y="2855115"/>
            <a:ext cx="3176" cy="137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0" idx="2"/>
            <a:endCxn id="26" idx="2"/>
          </p:cNvCxnSpPr>
          <p:nvPr/>
        </p:nvCxnSpPr>
        <p:spPr>
          <a:xfrm rot="10800000" flipV="1">
            <a:off x="2971788" y="2855114"/>
            <a:ext cx="3176" cy="137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2" idx="2"/>
            <a:endCxn id="63" idx="2"/>
          </p:cNvCxnSpPr>
          <p:nvPr/>
        </p:nvCxnSpPr>
        <p:spPr>
          <a:xfrm rot="10800000" flipV="1">
            <a:off x="6643702" y="2857495"/>
            <a:ext cx="1588" cy="1412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57686" y="2500306"/>
            <a:ext cx="1285884" cy="830997"/>
          </a:xfrm>
          <a:prstGeom prst="rect">
            <a:avLst/>
          </a:prstGeom>
          <a:noFill/>
        </p:spPr>
        <p:txBody>
          <a:bodyPr wrap="square" rtlCol="0">
            <a:spAutoFit/>
          </a:bodyPr>
          <a:lstStyle/>
          <a:p>
            <a:pPr algn="ctr"/>
            <a:r>
              <a:rPr lang="en-US" sz="3000" b="1" smtClean="0">
                <a:solidFill>
                  <a:srgbClr val="000000"/>
                </a:solidFill>
                <a:latin typeface="Tahoma"/>
              </a:rPr>
              <a:t>&gt;</a:t>
            </a:r>
          </a:p>
          <a:p>
            <a:pPr algn="ctr"/>
            <a:r>
              <a:rPr lang="en-US" smtClean="0">
                <a:solidFill>
                  <a:srgbClr val="000000"/>
                </a:solidFill>
                <a:latin typeface="Tahoma"/>
              </a:rPr>
              <a:t>priority</a:t>
            </a:r>
            <a:endParaRPr lang="en-US">
              <a:solidFill>
                <a:srgbClr val="000000"/>
              </a:solidFill>
              <a:latin typeface="Tahoma"/>
            </a:endParaRPr>
          </a:p>
        </p:txBody>
      </p:sp>
      <p:sp>
        <p:nvSpPr>
          <p:cNvPr id="42" name="TextBox 41"/>
          <p:cNvSpPr txBox="1"/>
          <p:nvPr/>
        </p:nvSpPr>
        <p:spPr>
          <a:xfrm>
            <a:off x="4357686" y="3874005"/>
            <a:ext cx="1285884" cy="830997"/>
          </a:xfrm>
          <a:prstGeom prst="rect">
            <a:avLst/>
          </a:prstGeom>
          <a:noFill/>
        </p:spPr>
        <p:txBody>
          <a:bodyPr wrap="square" rtlCol="0">
            <a:spAutoFit/>
          </a:bodyPr>
          <a:lstStyle/>
          <a:p>
            <a:pPr algn="ctr"/>
            <a:r>
              <a:rPr lang="en-US" sz="3000" b="1" smtClean="0">
                <a:solidFill>
                  <a:srgbClr val="FF0000"/>
                </a:solidFill>
                <a:latin typeface="Tahoma"/>
              </a:rPr>
              <a:t>&lt;</a:t>
            </a:r>
          </a:p>
          <a:p>
            <a:pPr algn="ctr"/>
            <a:r>
              <a:rPr lang="en-US" smtClean="0">
                <a:solidFill>
                  <a:srgbClr val="FF0000"/>
                </a:solidFill>
                <a:latin typeface="Tahoma"/>
              </a:rPr>
              <a:t>priority</a:t>
            </a:r>
            <a:endParaRPr lang="en-US">
              <a:solidFill>
                <a:srgbClr val="FF0000"/>
              </a:solidFill>
              <a:latin typeface="Tahoma"/>
            </a:endParaRPr>
          </a:p>
        </p:txBody>
      </p:sp>
      <p:sp>
        <p:nvSpPr>
          <p:cNvPr id="43" name="Rectangle 42"/>
          <p:cNvSpPr/>
          <p:nvPr/>
        </p:nvSpPr>
        <p:spPr>
          <a:xfrm>
            <a:off x="714348" y="5214950"/>
            <a:ext cx="7643866" cy="85725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200" dirty="0" smtClean="0">
                <a:solidFill>
                  <a:srgbClr val="000000"/>
                </a:solidFill>
                <a:latin typeface="Tahoma"/>
              </a:rPr>
              <a:t>Prioritizing Thread 2 is </a:t>
            </a:r>
            <a:r>
              <a:rPr lang="en-US" sz="2200" smtClean="0">
                <a:solidFill>
                  <a:srgbClr val="000000"/>
                </a:solidFill>
                <a:latin typeface="Tahoma"/>
              </a:rPr>
              <a:t>more beneficial: </a:t>
            </a:r>
          </a:p>
          <a:p>
            <a:pPr algn="ctr"/>
            <a:r>
              <a:rPr lang="en-US" sz="2200" smtClean="0">
                <a:solidFill>
                  <a:srgbClr val="000000"/>
                </a:solidFill>
                <a:latin typeface="Tahoma"/>
              </a:rPr>
              <a:t>results </a:t>
            </a:r>
            <a:r>
              <a:rPr lang="en-US" sz="2200" dirty="0" smtClean="0">
                <a:solidFill>
                  <a:srgbClr val="000000"/>
                </a:solidFill>
                <a:latin typeface="Tahoma"/>
              </a:rPr>
              <a:t>in very long stretches of </a:t>
            </a:r>
            <a:r>
              <a:rPr lang="en-US" sz="2200" smtClean="0">
                <a:solidFill>
                  <a:srgbClr val="000000"/>
                </a:solidFill>
                <a:latin typeface="Tahoma"/>
              </a:rPr>
              <a:t>compute episodes</a:t>
            </a:r>
            <a:endParaRPr lang="en-US" sz="2200" dirty="0" smtClean="0">
              <a:solidFill>
                <a:srgbClr val="000000"/>
              </a:solidFill>
              <a:latin typeface="Tahoma"/>
            </a:endParaRPr>
          </a:p>
        </p:txBody>
      </p:sp>
      <p:sp>
        <p:nvSpPr>
          <p:cNvPr id="38" name="TextBox 37"/>
          <p:cNvSpPr txBox="1"/>
          <p:nvPr/>
        </p:nvSpPr>
        <p:spPr>
          <a:xfrm>
            <a:off x="2071670" y="2018876"/>
            <a:ext cx="2571768" cy="338554"/>
          </a:xfrm>
          <a:prstGeom prst="rect">
            <a:avLst/>
          </a:prstGeom>
          <a:noFill/>
        </p:spPr>
        <p:txBody>
          <a:bodyPr wrap="square" rtlCol="0">
            <a:spAutoFit/>
          </a:bodyPr>
          <a:lstStyle/>
          <a:p>
            <a:pPr algn="ctr"/>
            <a:r>
              <a:rPr lang="en-US" sz="1600" smtClean="0">
                <a:solidFill>
                  <a:srgbClr val="000000"/>
                </a:solidFill>
                <a:latin typeface="Tahoma"/>
              </a:rPr>
              <a:t>Short memory episode</a:t>
            </a:r>
            <a:endParaRPr lang="en-US" sz="1600">
              <a:solidFill>
                <a:srgbClr val="000000"/>
              </a:solidFill>
              <a:latin typeface="Tahoma"/>
            </a:endParaRPr>
          </a:p>
        </p:txBody>
      </p:sp>
      <p:sp>
        <p:nvSpPr>
          <p:cNvPr id="39" name="TextBox 38"/>
          <p:cNvSpPr txBox="1"/>
          <p:nvPr/>
        </p:nvSpPr>
        <p:spPr>
          <a:xfrm>
            <a:off x="6072198" y="2000240"/>
            <a:ext cx="2500330" cy="338554"/>
          </a:xfrm>
          <a:prstGeom prst="rect">
            <a:avLst/>
          </a:prstGeom>
          <a:noFill/>
        </p:spPr>
        <p:txBody>
          <a:bodyPr wrap="square" rtlCol="0">
            <a:spAutoFit/>
          </a:bodyPr>
          <a:lstStyle/>
          <a:p>
            <a:pPr algn="ctr"/>
            <a:r>
              <a:rPr lang="en-US" sz="1600" smtClean="0">
                <a:solidFill>
                  <a:srgbClr val="000000"/>
                </a:solidFill>
                <a:latin typeface="Tahoma"/>
              </a:rPr>
              <a:t>Long memory episode</a:t>
            </a:r>
            <a:endParaRPr lang="en-US" sz="1600">
              <a:solidFill>
                <a:srgbClr val="000000"/>
              </a:solidFill>
              <a:latin typeface="Tahoma"/>
            </a:endParaRPr>
          </a:p>
        </p:txBody>
      </p:sp>
      <p:cxnSp>
        <p:nvCxnSpPr>
          <p:cNvPr id="44" name="Straight Connector 43"/>
          <p:cNvCxnSpPr/>
          <p:nvPr/>
        </p:nvCxnSpPr>
        <p:spPr>
          <a:xfrm>
            <a:off x="214282" y="1857364"/>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214282" y="3429000"/>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214282" y="4929198"/>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40" name="Oval 39"/>
          <p:cNvSpPr/>
          <p:nvPr/>
        </p:nvSpPr>
        <p:spPr>
          <a:xfrm>
            <a:off x="2974964" y="2533644"/>
            <a:ext cx="633418" cy="642942"/>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57" name="Straight Connector 56"/>
          <p:cNvCxnSpPr/>
          <p:nvPr/>
        </p:nvCxnSpPr>
        <p:spPr>
          <a:xfrm rot="5400000">
            <a:off x="143638" y="3071809"/>
            <a:ext cx="3713985" cy="796"/>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62" name="Oval 61"/>
          <p:cNvSpPr/>
          <p:nvPr/>
        </p:nvSpPr>
        <p:spPr>
          <a:xfrm>
            <a:off x="6643702" y="2500306"/>
            <a:ext cx="1143008" cy="714380"/>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sp>
        <p:nvSpPr>
          <p:cNvPr id="63" name="Oval 62"/>
          <p:cNvSpPr/>
          <p:nvPr/>
        </p:nvSpPr>
        <p:spPr>
          <a:xfrm>
            <a:off x="6643702" y="3912689"/>
            <a:ext cx="1143008" cy="714380"/>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66" name="Straight Connector 65"/>
          <p:cNvCxnSpPr>
            <a:stCxn id="62" idx="6"/>
            <a:endCxn id="63" idx="6"/>
          </p:cNvCxnSpPr>
          <p:nvPr/>
        </p:nvCxnSpPr>
        <p:spPr>
          <a:xfrm>
            <a:off x="7786710" y="2857496"/>
            <a:ext cx="1588" cy="1412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2" y="3429000"/>
            <a:ext cx="9144000" cy="16430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000000"/>
              </a:solidFill>
              <a:latin typeface="Tahoma"/>
            </a:endParaRPr>
          </a:p>
        </p:txBody>
      </p:sp>
    </p:spTree>
    <p:extLst>
      <p:ext uri="{BB962C8B-B14F-4D97-AF65-F5344CB8AC3E}">
        <p14:creationId xmlns:p14="http://schemas.microsoft.com/office/powerpoint/2010/main" val="1713698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9" grpId="0" animBg="1"/>
      <p:bldP spid="20" grpId="0" animBg="1"/>
      <p:bldP spid="21" grpId="0" animBg="1"/>
      <p:bldP spid="22" grpId="0" animBg="1"/>
      <p:bldP spid="23" grpId="0" animBg="1"/>
      <p:bldP spid="24" grpId="0" animBg="1"/>
      <p:bldP spid="26" grpId="0" animBg="1"/>
      <p:bldP spid="42" grpId="0"/>
      <p:bldP spid="43" grpId="0" animBg="1"/>
      <p:bldP spid="40" grpId="0" animBg="1"/>
      <p:bldP spid="62" grpId="0" animBg="1"/>
      <p:bldP spid="63" grpId="0" animBg="1"/>
      <p:bldP spid="5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Quantum-Based Attained Service of </a:t>
            </a:r>
            <a:r>
              <a:rPr lang="en-US" sz="3600" dirty="0" smtClean="0"/>
              <a:t>a Thread</a:t>
            </a:r>
            <a:endParaRPr lang="en-US" sz="3600" dirty="0"/>
          </a:p>
        </p:txBody>
      </p:sp>
      <p:sp>
        <p:nvSpPr>
          <p:cNvPr id="100" name="Slide Number Placeholder 99"/>
          <p:cNvSpPr>
            <a:spLocks noGrp="1"/>
          </p:cNvSpPr>
          <p:nvPr>
            <p:ph type="sldNum" sz="quarter" idx="11"/>
          </p:nvPr>
        </p:nvSpPr>
        <p:spPr/>
        <p:txBody>
          <a:bodyPr/>
          <a:lstStyle/>
          <a:p>
            <a:fld id="{4C76AC29-6A0F-4B9E-B956-3C9EFFA38962}" type="slidenum">
              <a:rPr lang="en-US" smtClean="0"/>
              <a:pPr/>
              <a:t>79</a:t>
            </a:fld>
            <a:endParaRPr lang="en-US"/>
          </a:p>
        </p:txBody>
      </p:sp>
      <p:cxnSp>
        <p:nvCxnSpPr>
          <p:cNvPr id="4" name="Straight Arrow Connector 3"/>
          <p:cNvCxnSpPr/>
          <p:nvPr/>
        </p:nvCxnSpPr>
        <p:spPr>
          <a:xfrm rot="5400000" flipH="1" flipV="1">
            <a:off x="2605399" y="1750198"/>
            <a:ext cx="1010337" cy="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110567" y="2255373"/>
            <a:ext cx="2306080" cy="6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3283333" y="217882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3439495" y="202540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3594619" y="1872323"/>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3859579" y="1857355"/>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062067" y="184170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249740" y="168862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436026" y="168862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560679" y="184170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4701187" y="2010096"/>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873004" y="217848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59873" y="210229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15689" y="1948529"/>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1506" y="1795448"/>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20812" y="1918594"/>
            <a:ext cx="21814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38954" y="1765512"/>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25934" y="1612431"/>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12913" y="1764832"/>
            <a:ext cx="12465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37566" y="1918594"/>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93383" y="210229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2689" y="2255373"/>
            <a:ext cx="685591" cy="145095"/>
          </a:xfrm>
          <a:prstGeom prst="rect">
            <a:avLst/>
          </a:prstGeom>
          <a:noFill/>
        </p:spPr>
        <p:txBody>
          <a:bodyPr wrap="square" rtlCol="0">
            <a:spAutoFit/>
          </a:bodyPr>
          <a:lstStyle/>
          <a:p>
            <a:pPr algn="ctr"/>
            <a:r>
              <a:rPr lang="en-US" sz="1600" smtClean="0">
                <a:solidFill>
                  <a:srgbClr val="000000"/>
                </a:solidFill>
                <a:latin typeface="Tahoma"/>
              </a:rPr>
              <a:t>Time</a:t>
            </a:r>
            <a:endParaRPr lang="en-US" sz="1600">
              <a:solidFill>
                <a:srgbClr val="000000"/>
              </a:solidFill>
              <a:latin typeface="Tahoma"/>
            </a:endParaRPr>
          </a:p>
        </p:txBody>
      </p:sp>
      <p:sp>
        <p:nvSpPr>
          <p:cNvPr id="26" name="TextBox 25"/>
          <p:cNvSpPr txBox="1"/>
          <p:nvPr/>
        </p:nvSpPr>
        <p:spPr>
          <a:xfrm rot="16200000">
            <a:off x="1756835" y="1529258"/>
            <a:ext cx="1928826" cy="584775"/>
          </a:xfrm>
          <a:prstGeom prst="rect">
            <a:avLst/>
          </a:prstGeom>
          <a:noFill/>
        </p:spPr>
        <p:txBody>
          <a:bodyPr wrap="square" rtlCol="0">
            <a:spAutoFit/>
          </a:bodyPr>
          <a:lstStyle/>
          <a:p>
            <a:pPr algn="ctr"/>
            <a:r>
              <a:rPr lang="en-US" sz="1600" smtClean="0">
                <a:solidFill>
                  <a:srgbClr val="000000"/>
                </a:solidFill>
                <a:latin typeface="Tahoma"/>
              </a:rPr>
              <a:t>Outstanding memory requests</a:t>
            </a:r>
            <a:endParaRPr lang="en-US" sz="1600">
              <a:solidFill>
                <a:srgbClr val="000000"/>
              </a:solidFill>
              <a:latin typeface="Tahoma"/>
            </a:endParaRPr>
          </a:p>
        </p:txBody>
      </p:sp>
      <p:cxnSp>
        <p:nvCxnSpPr>
          <p:cNvPr id="27" name="Straight Connector 26"/>
          <p:cNvCxnSpPr/>
          <p:nvPr/>
        </p:nvCxnSpPr>
        <p:spPr>
          <a:xfrm rot="5400000">
            <a:off x="3444469" y="1984764"/>
            <a:ext cx="1112055"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59873" y="2428868"/>
            <a:ext cx="654428" cy="681"/>
          </a:xfrm>
          <a:prstGeom prst="straightConnector1">
            <a:avLst/>
          </a:prstGeom>
          <a:ln w="19050">
            <a:headEnd type="arrow" w="lg" len="lg"/>
            <a:tailEnd type="arrow" w="lg" len="lg"/>
          </a:ln>
          <a:effectLst/>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2656448" y="2559602"/>
            <a:ext cx="2058428" cy="369332"/>
          </a:xfrm>
          <a:prstGeom prst="rect">
            <a:avLst/>
          </a:prstGeom>
          <a:noFill/>
        </p:spPr>
        <p:txBody>
          <a:bodyPr wrap="square" rtlCol="0">
            <a:spAutoFit/>
          </a:bodyPr>
          <a:lstStyle/>
          <a:p>
            <a:pPr algn="ctr"/>
            <a:r>
              <a:rPr lang="en-US" smtClean="0">
                <a:solidFill>
                  <a:srgbClr val="000000"/>
                </a:solidFill>
                <a:latin typeface="Tahoma"/>
              </a:rPr>
              <a:t>Attained service</a:t>
            </a:r>
            <a:endParaRPr lang="en-US">
              <a:solidFill>
                <a:srgbClr val="000000"/>
              </a:solidFill>
              <a:latin typeface="Tahoma"/>
            </a:endParaRPr>
          </a:p>
        </p:txBody>
      </p:sp>
      <p:sp>
        <p:nvSpPr>
          <p:cNvPr id="34" name="TextBox 33"/>
          <p:cNvSpPr txBox="1"/>
          <p:nvPr/>
        </p:nvSpPr>
        <p:spPr>
          <a:xfrm>
            <a:off x="152368" y="1500175"/>
            <a:ext cx="1990740" cy="707886"/>
          </a:xfrm>
          <a:prstGeom prst="rect">
            <a:avLst/>
          </a:prstGeom>
          <a:noFill/>
        </p:spPr>
        <p:txBody>
          <a:bodyPr wrap="square" rtlCol="0">
            <a:spAutoFit/>
          </a:bodyPr>
          <a:lstStyle/>
          <a:p>
            <a:pPr algn="ctr"/>
            <a:r>
              <a:rPr lang="en-US" sz="2000" smtClean="0">
                <a:solidFill>
                  <a:srgbClr val="000000"/>
                </a:solidFill>
                <a:latin typeface="Tahoma"/>
              </a:rPr>
              <a:t>Short-term</a:t>
            </a:r>
            <a:br>
              <a:rPr lang="en-US" sz="2000" smtClean="0">
                <a:solidFill>
                  <a:srgbClr val="000000"/>
                </a:solidFill>
                <a:latin typeface="Tahoma"/>
              </a:rPr>
            </a:br>
            <a:r>
              <a:rPr lang="en-US" sz="2000" smtClean="0">
                <a:solidFill>
                  <a:srgbClr val="000000"/>
                </a:solidFill>
                <a:latin typeface="Tahoma"/>
              </a:rPr>
              <a:t>thread behavior</a:t>
            </a:r>
            <a:endParaRPr lang="en-US" sz="2000">
              <a:solidFill>
                <a:srgbClr val="000000"/>
              </a:solidFill>
              <a:latin typeface="Tahoma"/>
            </a:endParaRPr>
          </a:p>
        </p:txBody>
      </p:sp>
      <p:sp>
        <p:nvSpPr>
          <p:cNvPr id="102" name="Rectangle 101"/>
          <p:cNvSpPr/>
          <p:nvPr/>
        </p:nvSpPr>
        <p:spPr>
          <a:xfrm>
            <a:off x="571472" y="5143512"/>
            <a:ext cx="8001056" cy="87628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2400" dirty="0" smtClean="0">
                <a:solidFill>
                  <a:srgbClr val="000000"/>
                </a:solidFill>
                <a:latin typeface="Tahoma"/>
              </a:rPr>
              <a:t>We divide time into large, fixed-length intervals</a:t>
            </a:r>
            <a:r>
              <a:rPr lang="en-US" sz="2400" smtClean="0">
                <a:solidFill>
                  <a:srgbClr val="000000"/>
                </a:solidFill>
                <a:latin typeface="Tahoma"/>
              </a:rPr>
              <a:t>: </a:t>
            </a:r>
          </a:p>
          <a:p>
            <a:pPr algn="ctr"/>
            <a:r>
              <a:rPr lang="en-US" sz="2400" b="1" smtClean="0">
                <a:solidFill>
                  <a:srgbClr val="000000"/>
                </a:solidFill>
                <a:latin typeface="Tahoma"/>
              </a:rPr>
              <a:t>quanta</a:t>
            </a:r>
            <a:r>
              <a:rPr lang="en-US" sz="2400" smtClean="0">
                <a:solidFill>
                  <a:srgbClr val="000000"/>
                </a:solidFill>
                <a:latin typeface="Tahoma"/>
              </a:rPr>
              <a:t> </a:t>
            </a:r>
            <a:r>
              <a:rPr lang="en-US" sz="2400" dirty="0" smtClean="0">
                <a:solidFill>
                  <a:srgbClr val="000000"/>
                </a:solidFill>
                <a:latin typeface="Tahoma"/>
              </a:rPr>
              <a:t>(millions of </a:t>
            </a:r>
            <a:r>
              <a:rPr lang="en-US" sz="2400" smtClean="0">
                <a:solidFill>
                  <a:srgbClr val="000000"/>
                </a:solidFill>
                <a:latin typeface="Tahoma"/>
              </a:rPr>
              <a:t>cycles) </a:t>
            </a:r>
            <a:endParaRPr lang="en-US" sz="2400" dirty="0" smtClean="0">
              <a:solidFill>
                <a:srgbClr val="000000"/>
              </a:solidFill>
              <a:latin typeface="Tahoma"/>
            </a:endParaRPr>
          </a:p>
        </p:txBody>
      </p:sp>
      <p:grpSp>
        <p:nvGrpSpPr>
          <p:cNvPr id="107" name="Group 106"/>
          <p:cNvGrpSpPr/>
          <p:nvPr/>
        </p:nvGrpSpPr>
        <p:grpSpPr>
          <a:xfrm>
            <a:off x="3786182" y="4527500"/>
            <a:ext cx="3714776" cy="473136"/>
            <a:chOff x="3428992" y="4427544"/>
            <a:chExt cx="3714776" cy="473136"/>
          </a:xfrm>
        </p:grpSpPr>
        <p:cxnSp>
          <p:nvCxnSpPr>
            <p:cNvPr id="61" name="Straight Arrow Connector 60"/>
            <p:cNvCxnSpPr/>
            <p:nvPr/>
          </p:nvCxnSpPr>
          <p:spPr>
            <a:xfrm>
              <a:off x="3428992" y="4427544"/>
              <a:ext cx="3714776"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99456" y="4500570"/>
              <a:ext cx="2344180" cy="400110"/>
            </a:xfrm>
            <a:prstGeom prst="rect">
              <a:avLst/>
            </a:prstGeom>
            <a:noFill/>
          </p:spPr>
          <p:txBody>
            <a:bodyPr wrap="square" rtlCol="0">
              <a:spAutoFit/>
            </a:bodyPr>
            <a:lstStyle/>
            <a:p>
              <a:pPr algn="ctr"/>
              <a:r>
                <a:rPr lang="en-US" sz="2000" b="1" smtClean="0">
                  <a:solidFill>
                    <a:srgbClr val="FF0000"/>
                  </a:solidFill>
                  <a:latin typeface="Tahoma"/>
                </a:rPr>
                <a:t>Attained service</a:t>
              </a:r>
              <a:endParaRPr lang="en-US" sz="2000" b="1">
                <a:solidFill>
                  <a:srgbClr val="FF0000"/>
                </a:solidFill>
                <a:latin typeface="Tahoma"/>
              </a:endParaRPr>
            </a:p>
          </p:txBody>
        </p:sp>
      </p:grpSp>
      <p:sp>
        <p:nvSpPr>
          <p:cNvPr id="35" name="TextBox 34"/>
          <p:cNvSpPr txBox="1"/>
          <p:nvPr/>
        </p:nvSpPr>
        <p:spPr>
          <a:xfrm>
            <a:off x="152368" y="3668443"/>
            <a:ext cx="1990740" cy="707886"/>
          </a:xfrm>
          <a:prstGeom prst="rect">
            <a:avLst/>
          </a:prstGeom>
          <a:noFill/>
        </p:spPr>
        <p:txBody>
          <a:bodyPr wrap="square" rtlCol="0">
            <a:spAutoFit/>
          </a:bodyPr>
          <a:lstStyle/>
          <a:p>
            <a:pPr algn="ctr"/>
            <a:r>
              <a:rPr lang="en-US" sz="2000" smtClean="0">
                <a:solidFill>
                  <a:srgbClr val="000000"/>
                </a:solidFill>
                <a:latin typeface="Tahoma"/>
              </a:rPr>
              <a:t>Long-term</a:t>
            </a:r>
            <a:br>
              <a:rPr lang="en-US" sz="2000" smtClean="0">
                <a:solidFill>
                  <a:srgbClr val="000000"/>
                </a:solidFill>
                <a:latin typeface="Tahoma"/>
              </a:rPr>
            </a:br>
            <a:r>
              <a:rPr lang="en-US" sz="2000" smtClean="0">
                <a:solidFill>
                  <a:srgbClr val="000000"/>
                </a:solidFill>
                <a:latin typeface="Tahoma"/>
              </a:rPr>
              <a:t>thread behavior</a:t>
            </a:r>
            <a:endParaRPr lang="en-US" sz="2000">
              <a:solidFill>
                <a:srgbClr val="000000"/>
              </a:solidFill>
              <a:latin typeface="Tahoma"/>
            </a:endParaRPr>
          </a:p>
        </p:txBody>
      </p:sp>
      <p:grpSp>
        <p:nvGrpSpPr>
          <p:cNvPr id="118" name="Group 117"/>
          <p:cNvGrpSpPr/>
          <p:nvPr/>
        </p:nvGrpSpPr>
        <p:grpSpPr>
          <a:xfrm>
            <a:off x="2428860" y="2946404"/>
            <a:ext cx="6400631" cy="1928826"/>
            <a:chOff x="2428860" y="2946404"/>
            <a:chExt cx="6400631" cy="1928826"/>
          </a:xfrm>
        </p:grpSpPr>
        <p:cxnSp>
          <p:nvCxnSpPr>
            <p:cNvPr id="69" name="Straight Connector 68"/>
            <p:cNvCxnSpPr/>
            <p:nvPr/>
          </p:nvCxnSpPr>
          <p:spPr>
            <a:xfrm rot="5400000">
              <a:off x="6348426" y="4100460"/>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6419864" y="4529088"/>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6384145" y="4279055"/>
              <a:ext cx="214314" cy="1428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500826" y="4100460"/>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572264" y="4529088"/>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1756835" y="3618429"/>
              <a:ext cx="1928826" cy="584775"/>
            </a:xfrm>
            <a:prstGeom prst="rect">
              <a:avLst/>
            </a:prstGeom>
            <a:noFill/>
          </p:spPr>
          <p:txBody>
            <a:bodyPr wrap="square" rtlCol="0">
              <a:spAutoFit/>
            </a:bodyPr>
            <a:lstStyle/>
            <a:p>
              <a:pPr algn="ctr"/>
              <a:r>
                <a:rPr lang="en-US" sz="1600" smtClean="0">
                  <a:solidFill>
                    <a:srgbClr val="000000"/>
                  </a:solidFill>
                  <a:latin typeface="Tahoma"/>
                </a:rPr>
                <a:t>Outstanding memory requests</a:t>
              </a:r>
              <a:endParaRPr lang="en-US" sz="1600">
                <a:solidFill>
                  <a:srgbClr val="000000"/>
                </a:solidFill>
                <a:latin typeface="Tahoma"/>
              </a:endParaRPr>
            </a:p>
          </p:txBody>
        </p:sp>
        <p:cxnSp>
          <p:nvCxnSpPr>
            <p:cNvPr id="37" name="Straight Arrow Connector 36"/>
            <p:cNvCxnSpPr/>
            <p:nvPr/>
          </p:nvCxnSpPr>
          <p:spPr>
            <a:xfrm rot="5400000" flipH="1" flipV="1">
              <a:off x="2605399" y="3839369"/>
              <a:ext cx="1010337" cy="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114664" y="4330650"/>
              <a:ext cx="54419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3283333" y="426799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3439495" y="411457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3594619" y="396149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3859579" y="3946526"/>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062067" y="393087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4249740" y="377779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4436026" y="377779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4560679" y="393087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4701187" y="4099267"/>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4873004" y="426765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59873" y="419146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15689" y="403770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71506" y="3884619"/>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20812" y="4007765"/>
              <a:ext cx="21814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38954" y="3854683"/>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25934" y="3701602"/>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12913" y="3854003"/>
              <a:ext cx="12465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37566" y="4007765"/>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93383" y="419146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143900" y="4344544"/>
              <a:ext cx="685591" cy="145095"/>
            </a:xfrm>
            <a:prstGeom prst="rect">
              <a:avLst/>
            </a:prstGeom>
            <a:noFill/>
          </p:spPr>
          <p:txBody>
            <a:bodyPr wrap="square" rtlCol="0">
              <a:spAutoFit/>
            </a:bodyPr>
            <a:lstStyle/>
            <a:p>
              <a:pPr algn="ctr"/>
              <a:r>
                <a:rPr lang="en-US" sz="1600" smtClean="0">
                  <a:solidFill>
                    <a:srgbClr val="000000"/>
                  </a:solidFill>
                  <a:latin typeface="Tahoma"/>
                </a:rPr>
                <a:t>Time</a:t>
              </a:r>
              <a:endParaRPr lang="en-US" sz="1600">
                <a:solidFill>
                  <a:srgbClr val="000000"/>
                </a:solidFill>
                <a:latin typeface="Tahoma"/>
              </a:endParaRPr>
            </a:p>
          </p:txBody>
        </p:sp>
        <p:cxnSp>
          <p:nvCxnSpPr>
            <p:cNvPr id="60" name="Straight Connector 59"/>
            <p:cNvCxnSpPr/>
            <p:nvPr/>
          </p:nvCxnSpPr>
          <p:spPr>
            <a:xfrm rot="16200000" flipH="1">
              <a:off x="6858017" y="3957584"/>
              <a:ext cx="128588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215074" y="3457518"/>
              <a:ext cx="685591" cy="523220"/>
            </a:xfrm>
            <a:prstGeom prst="rect">
              <a:avLst/>
            </a:prstGeom>
            <a:noFill/>
          </p:spPr>
          <p:txBody>
            <a:bodyPr wrap="square" rtlCol="0">
              <a:spAutoFit/>
            </a:bodyPr>
            <a:lstStyle/>
            <a:p>
              <a:pPr algn="ctr"/>
              <a:r>
                <a:rPr lang="en-US" sz="2800" b="1" smtClean="0">
                  <a:solidFill>
                    <a:srgbClr val="000000"/>
                  </a:solidFill>
                  <a:latin typeface="Tahoma"/>
                </a:rPr>
                <a:t>…</a:t>
              </a:r>
              <a:endParaRPr lang="en-US" sz="2800" b="1">
                <a:solidFill>
                  <a:srgbClr val="000000"/>
                </a:solidFill>
                <a:latin typeface="Tahoma"/>
              </a:endParaRPr>
            </a:p>
          </p:txBody>
        </p:sp>
        <p:cxnSp>
          <p:nvCxnSpPr>
            <p:cNvPr id="77" name="Straight Connector 76"/>
            <p:cNvCxnSpPr/>
            <p:nvPr/>
          </p:nvCxnSpPr>
          <p:spPr>
            <a:xfrm rot="16200000" flipH="1">
              <a:off x="6536545" y="4279055"/>
              <a:ext cx="214314" cy="1428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5148621" y="426158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5304783" y="410816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5459907" y="3955083"/>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5724867" y="3940115"/>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5161" y="418505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380977" y="4031289"/>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536794" y="3878208"/>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5850067" y="4082425"/>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6021884" y="425081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786446" y="3990923"/>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42263" y="417462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6979436" y="423788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7135598" y="408446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290722" y="393138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7555682" y="3916416"/>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055976" y="416135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211792" y="400759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67609" y="3854509"/>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7680882" y="4058726"/>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7852699" y="422711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17261" y="3967224"/>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773078" y="415092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3143241" y="3957584"/>
              <a:ext cx="128588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786182" y="3528956"/>
              <a:ext cx="3714776" cy="1588"/>
            </a:xfrm>
            <a:prstGeom prst="straightConnector1">
              <a:avLst/>
            </a:prstGeom>
            <a:ln w="19050">
              <a:solidFill>
                <a:srgbClr val="0070C0"/>
              </a:solidFill>
              <a:prstDash val="solid"/>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857620" y="3100328"/>
              <a:ext cx="3571900" cy="400110"/>
            </a:xfrm>
            <a:prstGeom prst="rect">
              <a:avLst/>
            </a:prstGeom>
            <a:noFill/>
          </p:spPr>
          <p:txBody>
            <a:bodyPr wrap="square" rtlCol="0">
              <a:spAutoFit/>
            </a:bodyPr>
            <a:lstStyle/>
            <a:p>
              <a:pPr algn="ctr"/>
              <a:r>
                <a:rPr lang="en-US" sz="2000" b="1" smtClean="0">
                  <a:solidFill>
                    <a:srgbClr val="0070C0"/>
                  </a:solidFill>
                  <a:latin typeface="Tahoma"/>
                </a:rPr>
                <a:t>Quantum</a:t>
              </a:r>
              <a:r>
                <a:rPr lang="en-US" sz="1600" smtClean="0">
                  <a:solidFill>
                    <a:srgbClr val="000000"/>
                  </a:solidFill>
                  <a:latin typeface="Tahoma"/>
                </a:rPr>
                <a:t> </a:t>
              </a:r>
              <a:r>
                <a:rPr lang="en-US" smtClean="0">
                  <a:solidFill>
                    <a:srgbClr val="000000"/>
                  </a:solidFill>
                  <a:latin typeface="Tahoma"/>
                </a:rPr>
                <a:t>(millions of cycles)</a:t>
              </a:r>
              <a:endParaRPr lang="en-US">
                <a:solidFill>
                  <a:srgbClr val="000000"/>
                </a:solidFill>
                <a:latin typeface="Tahoma"/>
              </a:endParaRPr>
            </a:p>
          </p:txBody>
        </p:sp>
      </p:grpSp>
    </p:spTree>
    <p:extLst>
      <p:ext uri="{BB962C8B-B14F-4D97-AF65-F5344CB8AC3E}">
        <p14:creationId xmlns:p14="http://schemas.microsoft.com/office/powerpoint/2010/main" val="860802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445226"/>
            <a:ext cx="8305800" cy="1015663"/>
          </a:xfrm>
          <a:prstGeom prst="rect">
            <a:avLst/>
          </a:prstGeom>
          <a:noFill/>
        </p:spPr>
        <p:txBody>
          <a:bodyPr wrap="square" lIns="91425" tIns="45713" rIns="91425" bIns="45713" rtlCol="0">
            <a:spAutoFit/>
          </a:bodyPr>
          <a:lstStyle/>
          <a:p>
            <a:pPr defTabSz="914259" fontAlgn="auto">
              <a:spcBef>
                <a:spcPts val="0"/>
              </a:spcBef>
              <a:spcAft>
                <a:spcPts val="0"/>
              </a:spcAft>
            </a:pPr>
            <a:r>
              <a:rPr lang="en-US" sz="3000" i="1" dirty="0">
                <a:solidFill>
                  <a:srgbClr val="FF0000"/>
                </a:solidFill>
                <a:latin typeface="Calibri"/>
                <a:ea typeface="+mn-ea"/>
                <a:cs typeface="+mn-cs"/>
              </a:rPr>
              <a:t>No previous memory scheduling algorithm provides both the best fairness and system throughput</a:t>
            </a:r>
          </a:p>
        </p:txBody>
      </p:sp>
      <p:graphicFrame>
        <p:nvGraphicFramePr>
          <p:cNvPr id="14" name="Chart 13"/>
          <p:cNvGraphicFramePr/>
          <p:nvPr>
            <p:extLst>
              <p:ext uri="{D42A27DB-BD31-4B8C-83A1-F6EECF244321}">
                <p14:modId xmlns:p14="http://schemas.microsoft.com/office/powerpoint/2010/main" val="2459495515"/>
              </p:ext>
            </p:extLst>
          </p:nvPr>
        </p:nvGraphicFramePr>
        <p:xfrm>
          <a:off x="1584645" y="143222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1"/>
          </p:nvPr>
        </p:nvSpPr>
        <p:spPr>
          <a:xfrm>
            <a:off x="7259600" y="6436603"/>
            <a:ext cx="2895600" cy="365125"/>
          </a:xfrm>
        </p:spPr>
        <p:txBody>
          <a:bodyPr/>
          <a:lstStyle/>
          <a:p>
            <a:fld id="{58161B50-6D0B-48B4-A1D4-BAD8C599CC84}"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
        <p:nvSpPr>
          <p:cNvPr id="24" name="TextBox 23"/>
          <p:cNvSpPr txBox="1"/>
          <p:nvPr/>
        </p:nvSpPr>
        <p:spPr>
          <a:xfrm>
            <a:off x="4344318" y="2118150"/>
            <a:ext cx="2758993"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srgbClr val="FF0000"/>
                </a:solidFill>
                <a:latin typeface="Calibri"/>
                <a:ea typeface="+mn-ea"/>
                <a:cs typeface="+mn-cs"/>
              </a:rPr>
              <a:t>System throughput bias</a:t>
            </a:r>
          </a:p>
        </p:txBody>
      </p:sp>
      <p:sp>
        <p:nvSpPr>
          <p:cNvPr id="28" name="TextBox 27"/>
          <p:cNvSpPr txBox="1"/>
          <p:nvPr/>
        </p:nvSpPr>
        <p:spPr>
          <a:xfrm>
            <a:off x="3947831" y="3484260"/>
            <a:ext cx="1762597"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a:solidFill>
                  <a:srgbClr val="FF0000"/>
                </a:solidFill>
                <a:latin typeface="Calibri"/>
                <a:ea typeface="+mn-ea"/>
                <a:cs typeface="+mn-cs"/>
              </a:rPr>
              <a:t>Fairness bias</a:t>
            </a:r>
            <a:endParaRPr lang="en-US" sz="2000" i="1" dirty="0">
              <a:solidFill>
                <a:srgbClr val="FF0000"/>
              </a:solidFill>
              <a:latin typeface="Calibri"/>
              <a:ea typeface="+mn-ea"/>
              <a:cs typeface="+mn-cs"/>
            </a:endParaRPr>
          </a:p>
        </p:txBody>
      </p:sp>
      <p:sp>
        <p:nvSpPr>
          <p:cNvPr id="15" name="Right Arrow 14"/>
          <p:cNvSpPr/>
          <p:nvPr/>
        </p:nvSpPr>
        <p:spPr>
          <a:xfrm rot="2700000">
            <a:off x="5824791" y="331005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800" b="1" dirty="0">
                <a:solidFill>
                  <a:prstClr val="black"/>
                </a:solidFill>
                <a:latin typeface="Calibri"/>
              </a:rPr>
              <a:t>  Ideal</a:t>
            </a:r>
          </a:p>
        </p:txBody>
      </p:sp>
      <p:sp>
        <p:nvSpPr>
          <p:cNvPr id="16" name="Down Arrow 15"/>
          <p:cNvSpPr/>
          <p:nvPr/>
        </p:nvSpPr>
        <p:spPr>
          <a:xfrm rot="16200000">
            <a:off x="4511897" y="296326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20" name="Down Arrow 19"/>
          <p:cNvSpPr/>
          <p:nvPr/>
        </p:nvSpPr>
        <p:spPr>
          <a:xfrm>
            <a:off x="1159097" y="1667861"/>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21" name="Rectangle 20"/>
          <p:cNvSpPr/>
          <p:nvPr/>
        </p:nvSpPr>
        <p:spPr>
          <a:xfrm>
            <a:off x="4799685" y="2516735"/>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3" name="Rectangle 22"/>
          <p:cNvSpPr/>
          <p:nvPr/>
        </p:nvSpPr>
        <p:spPr>
          <a:xfrm>
            <a:off x="4570475" y="3123896"/>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5" name="Rectangle 24"/>
          <p:cNvSpPr/>
          <p:nvPr/>
        </p:nvSpPr>
        <p:spPr>
          <a:xfrm>
            <a:off x="4191000" y="28895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6" name="Rectangle 25"/>
          <p:cNvSpPr/>
          <p:nvPr/>
        </p:nvSpPr>
        <p:spPr>
          <a:xfrm>
            <a:off x="4039210" y="204886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7" name="Rectangle 16"/>
          <p:cNvSpPr/>
          <p:nvPr/>
        </p:nvSpPr>
        <p:spPr>
          <a:xfrm>
            <a:off x="7255097" y="3731055"/>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9" name="Rectangle 18"/>
          <p:cNvSpPr/>
          <p:nvPr/>
        </p:nvSpPr>
        <p:spPr>
          <a:xfrm>
            <a:off x="7255097" y="335158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2" name="Rectangle 21"/>
          <p:cNvSpPr/>
          <p:nvPr/>
        </p:nvSpPr>
        <p:spPr>
          <a:xfrm>
            <a:off x="7255097" y="30480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7" name="Rectangle 26"/>
          <p:cNvSpPr/>
          <p:nvPr/>
        </p:nvSpPr>
        <p:spPr>
          <a:xfrm>
            <a:off x="7255097" y="274442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 name="TextBox 2"/>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prstClr val="black"/>
                </a:solidFill>
                <a:latin typeface="Calibri"/>
                <a:ea typeface="+mn-ea"/>
                <a:cs typeface="+mn-cs"/>
              </a:rPr>
              <a:t>24 cores, 4 memory controllers, 96 workloads </a:t>
            </a:r>
          </a:p>
        </p:txBody>
      </p:sp>
      <p:sp>
        <p:nvSpPr>
          <p:cNvPr id="29" name="Rectangle 28"/>
          <p:cNvSpPr/>
          <p:nvPr/>
        </p:nvSpPr>
        <p:spPr>
          <a:xfrm>
            <a:off x="2598730" y="3049525"/>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0" name="Rectangle 29"/>
          <p:cNvSpPr/>
          <p:nvPr/>
        </p:nvSpPr>
        <p:spPr>
          <a:xfrm>
            <a:off x="7228326" y="236647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1" name="Title 1"/>
          <p:cNvSpPr>
            <a:spLocks noGrp="1"/>
          </p:cNvSpPr>
          <p:nvPr>
            <p:ph type="title"/>
          </p:nvPr>
        </p:nvSpPr>
        <p:spPr>
          <a:xfrm>
            <a:off x="457200" y="274638"/>
            <a:ext cx="8229600" cy="792162"/>
          </a:xfrm>
        </p:spPr>
        <p:txBody>
          <a:bodyPr/>
          <a:lstStyle/>
          <a:p>
            <a:r>
              <a:rPr lang="en-US" dirty="0" smtClean="0"/>
              <a:t>Throughput vs. Fairness</a:t>
            </a:r>
            <a:endParaRPr lang="en-US" dirty="0"/>
          </a:p>
        </p:txBody>
      </p:sp>
    </p:spTree>
    <p:extLst>
      <p:ext uri="{BB962C8B-B14F-4D97-AF65-F5344CB8AC3E}">
        <p14:creationId xmlns:p14="http://schemas.microsoft.com/office/powerpoint/2010/main" val="376915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8" grpId="0"/>
      <p:bldP spid="15" grpId="0" animBg="1"/>
      <p:bldP spid="21" grpId="0" animBg="1"/>
      <p:bldP spid="23" grpId="0" animBg="1"/>
      <p:bldP spid="25" grpId="0" animBg="1"/>
      <p:bldP spid="26" grpId="0" animBg="1"/>
      <p:bldP spid="17" grpId="0" animBg="1"/>
      <p:bldP spid="19" grpId="0" animBg="1"/>
      <p:bldP spid="22" grpId="0" animBg="1"/>
      <p:bldP spid="27" grpId="0" animBg="1"/>
      <p:bldP spid="29" grpId="0" animBg="1"/>
      <p:bldP spid="3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LAS Thread Ranking</a:t>
            </a:r>
            <a:endParaRPr lang="en-US"/>
          </a:p>
        </p:txBody>
      </p:sp>
      <p:sp>
        <p:nvSpPr>
          <p:cNvPr id="22" name="Rectangle 21"/>
          <p:cNvSpPr/>
          <p:nvPr/>
        </p:nvSpPr>
        <p:spPr>
          <a:xfrm>
            <a:off x="952448" y="1428736"/>
            <a:ext cx="7429552" cy="928694"/>
          </a:xfrm>
          <a:prstGeom prst="rect">
            <a:avLst/>
          </a:prstGeom>
          <a:solidFill>
            <a:schemeClr val="bg2">
              <a:lumMod val="20000"/>
              <a:lumOff val="80000"/>
            </a:schemeClr>
          </a:solidFill>
          <a:ln>
            <a:noFill/>
          </a:ln>
          <a:effectLst/>
        </p:spPr>
        <p:style>
          <a:lnRef idx="1">
            <a:schemeClr val="dk1"/>
          </a:lnRef>
          <a:fillRef idx="3">
            <a:schemeClr val="dk1"/>
          </a:fillRef>
          <a:effectRef idx="2">
            <a:schemeClr val="dk1"/>
          </a:effectRef>
          <a:fontRef idx="minor">
            <a:schemeClr val="lt1"/>
          </a:fontRef>
        </p:style>
        <p:txBody>
          <a:bodyPr rtlCol="0" anchor="ctr" anchorCtr="0"/>
          <a:lstStyle/>
          <a:p>
            <a:r>
              <a:rPr lang="en-US" sz="2000" smtClean="0">
                <a:solidFill>
                  <a:srgbClr val="000000"/>
                </a:solidFill>
                <a:latin typeface="Tahoma"/>
              </a:rPr>
              <a:t>Each </a:t>
            </a:r>
            <a:r>
              <a:rPr lang="en-US" sz="2000" dirty="0" smtClean="0">
                <a:solidFill>
                  <a:srgbClr val="000000"/>
                </a:solidFill>
                <a:latin typeface="Tahoma"/>
              </a:rPr>
              <a:t>thread’s attained service (AS) is tracked </a:t>
            </a:r>
            <a:r>
              <a:rPr lang="en-US" sz="2000" smtClean="0">
                <a:solidFill>
                  <a:srgbClr val="000000"/>
                </a:solidFill>
                <a:latin typeface="Tahoma"/>
              </a:rPr>
              <a:t>by MCs</a:t>
            </a:r>
            <a:endParaRPr lang="en-US" sz="2000" dirty="0" smtClean="0">
              <a:solidFill>
                <a:srgbClr val="000000"/>
              </a:solidFill>
              <a:latin typeface="Tahoma"/>
            </a:endParaRPr>
          </a:p>
          <a:p>
            <a:endParaRPr lang="en-US" sz="1000" dirty="0" smtClean="0">
              <a:solidFill>
                <a:srgbClr val="000000"/>
              </a:solidFill>
              <a:latin typeface="Tahoma"/>
            </a:endParaRPr>
          </a:p>
          <a:p>
            <a:pPr algn="ctr"/>
            <a:r>
              <a:rPr lang="en-US" sz="2000" i="1" dirty="0" err="1" smtClean="0">
                <a:solidFill>
                  <a:srgbClr val="000000"/>
                </a:solidFill>
                <a:latin typeface="Times New Roman" pitchFamily="18" charset="0"/>
                <a:cs typeface="Times New Roman" pitchFamily="18" charset="0"/>
              </a:rPr>
              <a:t>AS</a:t>
            </a:r>
            <a:r>
              <a:rPr lang="en-US" sz="2000" i="1" baseline="-25000" dirty="0" err="1" smtClean="0">
                <a:solidFill>
                  <a:srgbClr val="000000"/>
                </a:solidFill>
                <a:latin typeface="Times New Roman" pitchFamily="18" charset="0"/>
                <a:cs typeface="Times New Roman" pitchFamily="18" charset="0"/>
              </a:rPr>
              <a:t>i</a:t>
            </a:r>
            <a:r>
              <a:rPr lang="en-US" sz="2000" i="1" dirty="0" smtClean="0">
                <a:solidFill>
                  <a:srgbClr val="000000"/>
                </a:solidFill>
                <a:latin typeface="Times New Roman" pitchFamily="18" charset="0"/>
                <a:cs typeface="Times New Roman" pitchFamily="18" charset="0"/>
              </a:rPr>
              <a:t> = A </a:t>
            </a:r>
            <a:r>
              <a:rPr lang="en-US" sz="2000" i="1" smtClean="0">
                <a:solidFill>
                  <a:srgbClr val="000000"/>
                </a:solidFill>
                <a:latin typeface="Times New Roman" pitchFamily="18" charset="0"/>
                <a:cs typeface="Times New Roman" pitchFamily="18" charset="0"/>
              </a:rPr>
              <a:t>thread’s AS during </a:t>
            </a:r>
            <a:r>
              <a:rPr lang="en-US" sz="2000" i="1" dirty="0" smtClean="0">
                <a:solidFill>
                  <a:srgbClr val="000000"/>
                </a:solidFill>
                <a:latin typeface="Times New Roman" pitchFamily="18" charset="0"/>
                <a:cs typeface="Times New Roman" pitchFamily="18" charset="0"/>
              </a:rPr>
              <a:t>only the </a:t>
            </a:r>
            <a:r>
              <a:rPr lang="en-US" sz="2000" i="1" err="1" smtClean="0">
                <a:solidFill>
                  <a:srgbClr val="000000"/>
                </a:solidFill>
                <a:latin typeface="Times New Roman" pitchFamily="18" charset="0"/>
                <a:cs typeface="Times New Roman" pitchFamily="18" charset="0"/>
              </a:rPr>
              <a:t>i-th</a:t>
            </a:r>
            <a:r>
              <a:rPr lang="en-US" sz="2000" i="1" smtClean="0">
                <a:solidFill>
                  <a:srgbClr val="000000"/>
                </a:solidFill>
                <a:latin typeface="Times New Roman" pitchFamily="18" charset="0"/>
                <a:cs typeface="Times New Roman" pitchFamily="18" charset="0"/>
              </a:rPr>
              <a:t> quantum</a:t>
            </a:r>
            <a:endParaRPr lang="en-US" sz="2000" dirty="0" smtClean="0">
              <a:solidFill>
                <a:srgbClr val="000000"/>
              </a:solidFill>
              <a:latin typeface="Tahoma"/>
            </a:endParaRPr>
          </a:p>
        </p:txBody>
      </p:sp>
      <p:sp>
        <p:nvSpPr>
          <p:cNvPr id="25" name="Rectangle 24"/>
          <p:cNvSpPr/>
          <p:nvPr/>
        </p:nvSpPr>
        <p:spPr>
          <a:xfrm>
            <a:off x="952448" y="3071810"/>
            <a:ext cx="7429552" cy="1714512"/>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smtClean="0">
                <a:solidFill>
                  <a:srgbClr val="000000"/>
                </a:solidFill>
                <a:latin typeface="Tahoma"/>
              </a:rPr>
              <a:t>Each thread’s </a:t>
            </a:r>
            <a:r>
              <a:rPr lang="en-US" sz="2000" b="1" smtClean="0">
                <a:solidFill>
                  <a:srgbClr val="000000"/>
                </a:solidFill>
                <a:latin typeface="Tahoma"/>
              </a:rPr>
              <a:t>TotalAS</a:t>
            </a:r>
            <a:r>
              <a:rPr lang="en-US" sz="2000" smtClean="0">
                <a:solidFill>
                  <a:srgbClr val="000000"/>
                </a:solidFill>
                <a:latin typeface="Tahoma"/>
              </a:rPr>
              <a:t> </a:t>
            </a:r>
            <a:r>
              <a:rPr lang="en-US" sz="2000" dirty="0" smtClean="0">
                <a:solidFill>
                  <a:srgbClr val="000000"/>
                </a:solidFill>
                <a:latin typeface="Tahoma"/>
              </a:rPr>
              <a:t>computed as:</a:t>
            </a:r>
          </a:p>
          <a:p>
            <a:endParaRPr lang="en-US" sz="900" dirty="0" smtClean="0">
              <a:solidFill>
                <a:srgbClr val="000000"/>
              </a:solidFill>
              <a:latin typeface="Tahoma"/>
            </a:endParaRPr>
          </a:p>
          <a:p>
            <a:pPr algn="ctr"/>
            <a:r>
              <a:rPr lang="en-US" sz="2000" i="1" dirty="0" err="1" smtClean="0">
                <a:solidFill>
                  <a:srgbClr val="000000"/>
                </a:solidFill>
                <a:latin typeface="Times New Roman" pitchFamily="18" charset="0"/>
                <a:cs typeface="Times New Roman" pitchFamily="18" charset="0"/>
              </a:rPr>
              <a:t>TotalAS</a:t>
            </a:r>
            <a:r>
              <a:rPr lang="en-US" sz="2000" i="1" baseline="-25000" dirty="0" err="1" smtClean="0">
                <a:solidFill>
                  <a:srgbClr val="000000"/>
                </a:solidFill>
                <a:latin typeface="Times New Roman" pitchFamily="18" charset="0"/>
                <a:cs typeface="Times New Roman" pitchFamily="18" charset="0"/>
              </a:rPr>
              <a:t>i</a:t>
            </a:r>
            <a:r>
              <a:rPr lang="en-US" sz="2000" i="1" dirty="0" smtClean="0">
                <a:solidFill>
                  <a:srgbClr val="000000"/>
                </a:solidFill>
                <a:latin typeface="Times New Roman" pitchFamily="18" charset="0"/>
                <a:cs typeface="Times New Roman" pitchFamily="18" charset="0"/>
              </a:rPr>
              <a:t> </a:t>
            </a:r>
            <a:r>
              <a:rPr lang="en-US" sz="2000" i="1" smtClean="0">
                <a:solidFill>
                  <a:srgbClr val="000000"/>
                </a:solidFill>
                <a:latin typeface="Times New Roman" pitchFamily="18" charset="0"/>
                <a:cs typeface="Times New Roman" pitchFamily="18" charset="0"/>
              </a:rPr>
              <a:t>= </a:t>
            </a:r>
            <a:r>
              <a:rPr lang="el-GR" sz="2000" i="1" smtClean="0">
                <a:solidFill>
                  <a:srgbClr val="000000"/>
                </a:solidFill>
                <a:latin typeface="Times New Roman" pitchFamily="18" charset="0"/>
                <a:cs typeface="Times New Roman" pitchFamily="18" charset="0"/>
              </a:rPr>
              <a:t>α</a:t>
            </a:r>
            <a:r>
              <a:rPr lang="en-US" sz="2000" i="1" smtClean="0">
                <a:solidFill>
                  <a:srgbClr val="000000"/>
                </a:solidFill>
                <a:latin typeface="Times New Roman" pitchFamily="18" charset="0"/>
                <a:cs typeface="Times New Roman" pitchFamily="18" charset="0"/>
              </a:rPr>
              <a:t> </a:t>
            </a:r>
            <a:r>
              <a:rPr lang="el-GR" sz="2000" i="1" smtClean="0">
                <a:solidFill>
                  <a:srgbClr val="000000"/>
                </a:solidFill>
                <a:latin typeface="Times New Roman" pitchFamily="18" charset="0"/>
                <a:cs typeface="Times New Roman" pitchFamily="18" charset="0"/>
              </a:rPr>
              <a:t>·</a:t>
            </a:r>
            <a:r>
              <a:rPr lang="en-US" sz="2000" i="1" smtClean="0">
                <a:solidFill>
                  <a:srgbClr val="000000"/>
                </a:solidFill>
                <a:latin typeface="Times New Roman" pitchFamily="18" charset="0"/>
                <a:cs typeface="Times New Roman" pitchFamily="18" charset="0"/>
              </a:rPr>
              <a:t> TotalAS</a:t>
            </a:r>
            <a:r>
              <a:rPr lang="en-US" sz="2000" i="1" baseline="-25000" smtClean="0">
                <a:solidFill>
                  <a:srgbClr val="000000"/>
                </a:solidFill>
                <a:latin typeface="Times New Roman" pitchFamily="18" charset="0"/>
                <a:cs typeface="Times New Roman" pitchFamily="18" charset="0"/>
              </a:rPr>
              <a:t>i-1</a:t>
            </a:r>
            <a:r>
              <a:rPr lang="en-US" sz="2000" i="1" smtClean="0">
                <a:solidFill>
                  <a:srgbClr val="000000"/>
                </a:solidFill>
                <a:latin typeface="Times New Roman" pitchFamily="18" charset="0"/>
                <a:cs typeface="Times New Roman" pitchFamily="18" charset="0"/>
              </a:rPr>
              <a:t> </a:t>
            </a:r>
            <a:r>
              <a:rPr lang="en-US" sz="2000" i="1" dirty="0" smtClean="0">
                <a:solidFill>
                  <a:srgbClr val="000000"/>
                </a:solidFill>
                <a:latin typeface="Times New Roman" pitchFamily="18" charset="0"/>
                <a:cs typeface="Times New Roman" pitchFamily="18" charset="0"/>
              </a:rPr>
              <a:t>+ </a:t>
            </a:r>
            <a:r>
              <a:rPr lang="en-US" sz="2000" i="1" smtClean="0">
                <a:solidFill>
                  <a:srgbClr val="000000"/>
                </a:solidFill>
                <a:latin typeface="Times New Roman" pitchFamily="18" charset="0"/>
                <a:cs typeface="Times New Roman" pitchFamily="18" charset="0"/>
              </a:rPr>
              <a:t>(1-</a:t>
            </a:r>
            <a:r>
              <a:rPr lang="el-GR" sz="2000" i="1" smtClean="0">
                <a:solidFill>
                  <a:srgbClr val="000000"/>
                </a:solidFill>
                <a:latin typeface="Times New Roman" pitchFamily="18" charset="0"/>
                <a:cs typeface="Times New Roman" pitchFamily="18" charset="0"/>
              </a:rPr>
              <a:t> α</a:t>
            </a:r>
            <a:r>
              <a:rPr lang="en-US" sz="2000" i="1" smtClean="0">
                <a:solidFill>
                  <a:srgbClr val="000000"/>
                </a:solidFill>
                <a:latin typeface="Times New Roman" pitchFamily="18" charset="0"/>
                <a:cs typeface="Times New Roman" pitchFamily="18" charset="0"/>
              </a:rPr>
              <a:t>)</a:t>
            </a:r>
            <a:r>
              <a:rPr lang="el-GR" sz="2000" i="1" smtClean="0">
                <a:solidFill>
                  <a:srgbClr val="000000"/>
                </a:solidFill>
                <a:latin typeface="Times New Roman" pitchFamily="18" charset="0"/>
                <a:cs typeface="Times New Roman" pitchFamily="18" charset="0"/>
              </a:rPr>
              <a:t> ·</a:t>
            </a:r>
            <a:r>
              <a:rPr lang="en-US" sz="2000" i="1" smtClean="0">
                <a:solidFill>
                  <a:srgbClr val="000000"/>
                </a:solidFill>
                <a:latin typeface="Times New Roman" pitchFamily="18" charset="0"/>
                <a:cs typeface="Times New Roman" pitchFamily="18" charset="0"/>
              </a:rPr>
              <a:t> AS</a:t>
            </a:r>
            <a:r>
              <a:rPr lang="en-US" sz="2000" i="1" baseline="-25000" smtClean="0">
                <a:solidFill>
                  <a:srgbClr val="000000"/>
                </a:solidFill>
                <a:latin typeface="Times New Roman" pitchFamily="18" charset="0"/>
                <a:cs typeface="Times New Roman" pitchFamily="18" charset="0"/>
              </a:rPr>
              <a:t>i</a:t>
            </a:r>
            <a:endParaRPr lang="en-US" sz="2000" i="1" baseline="-25000" dirty="0" smtClean="0">
              <a:solidFill>
                <a:srgbClr val="000000"/>
              </a:solidFill>
              <a:latin typeface="Times New Roman" pitchFamily="18" charset="0"/>
              <a:cs typeface="Times New Roman" pitchFamily="18" charset="0"/>
            </a:endParaRPr>
          </a:p>
          <a:p>
            <a:pPr algn="ctr"/>
            <a:r>
              <a:rPr lang="en-US" sz="2000" smtClean="0">
                <a:solidFill>
                  <a:srgbClr val="000000"/>
                </a:solidFill>
                <a:latin typeface="Tahoma"/>
              </a:rPr>
              <a:t>High </a:t>
            </a:r>
            <a:r>
              <a:rPr lang="el-GR" sz="2000" i="1" smtClean="0">
                <a:solidFill>
                  <a:srgbClr val="000000"/>
                </a:solidFill>
                <a:latin typeface="Times New Roman" pitchFamily="18" charset="0"/>
                <a:cs typeface="Times New Roman" pitchFamily="18" charset="0"/>
              </a:rPr>
              <a:t>α</a:t>
            </a:r>
            <a:r>
              <a:rPr lang="en-US" sz="2000" i="1" smtClean="0">
                <a:solidFill>
                  <a:srgbClr val="000000"/>
                </a:solidFill>
                <a:latin typeface="Times New Roman" pitchFamily="18" charset="0"/>
                <a:cs typeface="Times New Roman" pitchFamily="18" charset="0"/>
              </a:rPr>
              <a:t> </a:t>
            </a:r>
            <a:r>
              <a:rPr lang="en-US" sz="2000" i="1" smtClean="0">
                <a:solidFill>
                  <a:srgbClr val="000000"/>
                </a:solidFill>
                <a:latin typeface="Times New Roman" pitchFamily="18" charset="0"/>
                <a:cs typeface="Times New Roman" pitchFamily="18" charset="0"/>
                <a:sym typeface="Wingdings" pitchFamily="2" charset="2"/>
              </a:rPr>
              <a:t> More bias towards history</a:t>
            </a:r>
            <a:endParaRPr lang="en-US" sz="2000" smtClean="0">
              <a:solidFill>
                <a:srgbClr val="000000"/>
              </a:solidFill>
              <a:latin typeface="Times New Roman" pitchFamily="18" charset="0"/>
              <a:cs typeface="Times New Roman" pitchFamily="18" charset="0"/>
            </a:endParaRPr>
          </a:p>
          <a:p>
            <a:endParaRPr sz="1600" dirty="0" smtClean="0">
              <a:solidFill>
                <a:srgbClr val="000000"/>
              </a:solidFill>
              <a:latin typeface="Tahoma"/>
            </a:endParaRPr>
          </a:p>
          <a:p>
            <a:r>
              <a:rPr lang="en-US" sz="2000" dirty="0" smtClean="0">
                <a:solidFill>
                  <a:srgbClr val="000000"/>
                </a:solidFill>
                <a:latin typeface="Tahoma"/>
              </a:rPr>
              <a:t>Threads are ranked</a:t>
            </a:r>
            <a:r>
              <a:rPr lang="en-US" sz="2000" smtClean="0">
                <a:solidFill>
                  <a:srgbClr val="000000"/>
                </a:solidFill>
                <a:latin typeface="Tahoma"/>
              </a:rPr>
              <a:t>, favoring threads with lower TotalAS</a:t>
            </a:r>
            <a:endParaRPr lang="en-US" sz="2000" dirty="0" smtClean="0">
              <a:solidFill>
                <a:srgbClr val="000000"/>
              </a:solidFill>
              <a:latin typeface="Tahoma"/>
            </a:endParaRPr>
          </a:p>
        </p:txBody>
      </p:sp>
      <p:sp>
        <p:nvSpPr>
          <p:cNvPr id="26" name="Rectangle 25"/>
          <p:cNvSpPr/>
          <p:nvPr/>
        </p:nvSpPr>
        <p:spPr>
          <a:xfrm>
            <a:off x="952448" y="5500702"/>
            <a:ext cx="7429552" cy="571504"/>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smtClean="0">
                <a:solidFill>
                  <a:srgbClr val="000000"/>
                </a:solidFill>
                <a:latin typeface="Tahoma"/>
              </a:rPr>
              <a:t>Threads are serviced according to their ranking</a:t>
            </a:r>
            <a:endParaRPr lang="en-US" sz="2000">
              <a:solidFill>
                <a:srgbClr val="000000"/>
              </a:solidFill>
              <a:latin typeface="Tahoma"/>
            </a:endParaRPr>
          </a:p>
        </p:txBody>
      </p:sp>
      <p:sp>
        <p:nvSpPr>
          <p:cNvPr id="27" name="Down Arrow 26"/>
          <p:cNvSpPr/>
          <p:nvPr/>
        </p:nvSpPr>
        <p:spPr>
          <a:xfrm>
            <a:off x="3929058" y="4786322"/>
            <a:ext cx="928694"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a:solidFill>
                <a:srgbClr val="FFFFFF"/>
              </a:solidFill>
              <a:latin typeface="Tahoma"/>
            </a:endParaRPr>
          </a:p>
        </p:txBody>
      </p:sp>
      <p:sp>
        <p:nvSpPr>
          <p:cNvPr id="8" name="Rectangle 7"/>
          <p:cNvSpPr/>
          <p:nvPr/>
        </p:nvSpPr>
        <p:spPr>
          <a:xfrm>
            <a:off x="428596" y="1071546"/>
            <a:ext cx="2571768"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smtClean="0">
                <a:solidFill>
                  <a:srgbClr val="FFFFFF"/>
                </a:solidFill>
                <a:latin typeface="Tahoma"/>
              </a:rPr>
              <a:t>During a quantum</a:t>
            </a:r>
            <a:endParaRPr lang="en-US" sz="2000" b="1">
              <a:solidFill>
                <a:srgbClr val="FFFFFF"/>
              </a:solidFill>
              <a:latin typeface="Tahoma"/>
            </a:endParaRPr>
          </a:p>
        </p:txBody>
      </p:sp>
      <p:sp>
        <p:nvSpPr>
          <p:cNvPr id="9" name="Rectangle 8"/>
          <p:cNvSpPr/>
          <p:nvPr/>
        </p:nvSpPr>
        <p:spPr>
          <a:xfrm>
            <a:off x="428596" y="2714620"/>
            <a:ext cx="2571768"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smtClean="0">
                <a:solidFill>
                  <a:srgbClr val="FFFFFF"/>
                </a:solidFill>
                <a:latin typeface="Tahoma"/>
              </a:rPr>
              <a:t>End of a quantum</a:t>
            </a:r>
            <a:endParaRPr lang="en-US" sz="2000" b="1">
              <a:solidFill>
                <a:srgbClr val="FFFFFF"/>
              </a:solidFill>
              <a:latin typeface="Tahoma"/>
            </a:endParaRPr>
          </a:p>
        </p:txBody>
      </p:sp>
      <p:sp>
        <p:nvSpPr>
          <p:cNvPr id="10" name="Rectangle 9"/>
          <p:cNvSpPr/>
          <p:nvPr/>
        </p:nvSpPr>
        <p:spPr>
          <a:xfrm>
            <a:off x="461906" y="5143512"/>
            <a:ext cx="2357454"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smtClean="0">
                <a:solidFill>
                  <a:srgbClr val="FFFFFF"/>
                </a:solidFill>
                <a:latin typeface="Tahoma"/>
              </a:rPr>
              <a:t>Next quantum</a:t>
            </a:r>
            <a:endParaRPr lang="en-US" sz="2000" b="1">
              <a:solidFill>
                <a:srgbClr val="FFFFFF"/>
              </a:solidFill>
              <a:latin typeface="Tahoma"/>
            </a:endParaRPr>
          </a:p>
        </p:txBody>
      </p:sp>
      <p:sp>
        <p:nvSpPr>
          <p:cNvPr id="11" name="Slide Number Placeholder 10"/>
          <p:cNvSpPr>
            <a:spLocks noGrp="1"/>
          </p:cNvSpPr>
          <p:nvPr>
            <p:ph type="sldNum" sz="quarter" idx="11"/>
          </p:nvPr>
        </p:nvSpPr>
        <p:spPr/>
        <p:txBody>
          <a:bodyPr/>
          <a:lstStyle/>
          <a:p>
            <a:fld id="{323594FA-E141-4234-AE05-360401972BE7}" type="slidenum">
              <a:rPr lang="en-US" altLang="en-US" smtClean="0"/>
              <a:pPr/>
              <a:t>80</a:t>
            </a:fld>
            <a:endParaRPr lang="en-US" altLang="en-US"/>
          </a:p>
        </p:txBody>
      </p:sp>
      <p:sp>
        <p:nvSpPr>
          <p:cNvPr id="23" name="Down Arrow 22"/>
          <p:cNvSpPr/>
          <p:nvPr/>
        </p:nvSpPr>
        <p:spPr>
          <a:xfrm>
            <a:off x="3929058" y="2357430"/>
            <a:ext cx="928694"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a:solidFill>
                <a:srgbClr val="FFFFFF"/>
              </a:solidFill>
              <a:latin typeface="Tahoma"/>
            </a:endParaRPr>
          </a:p>
        </p:txBody>
      </p:sp>
    </p:spTree>
    <p:extLst>
      <p:ext uri="{BB962C8B-B14F-4D97-AF65-F5344CB8AC3E}">
        <p14:creationId xmlns:p14="http://schemas.microsoft.com/office/powerpoint/2010/main" val="3344878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bg/>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animBg="1"/>
      <p:bldP spid="26" grpId="0" animBg="1"/>
      <p:bldP spid="27" grpId="0" animBg="1"/>
      <p:bldP spid="9" grpId="0" animBg="1"/>
      <p:bldP spid="10" grpId="0" animBg="1"/>
      <p:bldP spid="2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Scheduling Algorithm</a:t>
            </a:r>
            <a:endParaRPr lang="en-US" dirty="0"/>
          </a:p>
        </p:txBody>
      </p:sp>
      <p:sp>
        <p:nvSpPr>
          <p:cNvPr id="3" name="Content Placeholder 2"/>
          <p:cNvSpPr>
            <a:spLocks noGrp="1"/>
          </p:cNvSpPr>
          <p:nvPr>
            <p:ph idx="1"/>
          </p:nvPr>
        </p:nvSpPr>
        <p:spPr>
          <a:xfrm>
            <a:off x="500034" y="1000108"/>
            <a:ext cx="8258172" cy="4525963"/>
          </a:xfrm>
        </p:spPr>
        <p:txBody>
          <a:bodyPr>
            <a:normAutofit/>
          </a:bodyPr>
          <a:lstStyle/>
          <a:p>
            <a:pPr marL="0" indent="0">
              <a:buClr>
                <a:schemeClr val="tx1"/>
              </a:buClr>
              <a:buSzPct val="100000"/>
              <a:buNone/>
            </a:pPr>
            <a:r>
              <a:rPr lang="en-US" sz="3400" b="1" smtClean="0"/>
              <a:t>ATLAS</a:t>
            </a:r>
          </a:p>
          <a:p>
            <a:pPr marL="0" indent="0">
              <a:buClr>
                <a:schemeClr val="tx1"/>
              </a:buClr>
              <a:buSzPct val="100000"/>
              <a:buFont typeface="Wingdings" pitchFamily="2" charset="2"/>
              <a:buChar char="§"/>
            </a:pPr>
            <a:r>
              <a:rPr lang="en-US" b="1" smtClean="0">
                <a:solidFill>
                  <a:srgbClr val="FF0000"/>
                </a:solidFill>
              </a:rPr>
              <a:t> A</a:t>
            </a:r>
            <a:r>
              <a:rPr lang="en-US" smtClean="0"/>
              <a:t>daptive </a:t>
            </a:r>
            <a:r>
              <a:rPr lang="en-US" dirty="0" smtClean="0"/>
              <a:t>per-</a:t>
            </a:r>
            <a:r>
              <a:rPr lang="en-US" b="1" dirty="0" smtClean="0">
                <a:solidFill>
                  <a:srgbClr val="FF0000"/>
                </a:solidFill>
              </a:rPr>
              <a:t>T</a:t>
            </a:r>
            <a:r>
              <a:rPr lang="en-US" dirty="0" smtClean="0"/>
              <a:t>hread </a:t>
            </a:r>
            <a:r>
              <a:rPr lang="en-US" b="1" dirty="0" smtClean="0">
                <a:solidFill>
                  <a:srgbClr val="FF0000"/>
                </a:solidFill>
              </a:rPr>
              <a:t>L</a:t>
            </a:r>
            <a:r>
              <a:rPr lang="en-US" dirty="0" smtClean="0"/>
              <a:t>east </a:t>
            </a:r>
            <a:r>
              <a:rPr lang="en-US" b="1" dirty="0" smtClean="0">
                <a:solidFill>
                  <a:srgbClr val="FF0000"/>
                </a:solidFill>
              </a:rPr>
              <a:t>A</a:t>
            </a:r>
            <a:r>
              <a:rPr lang="en-US" dirty="0" smtClean="0"/>
              <a:t>ttained </a:t>
            </a:r>
            <a:r>
              <a:rPr lang="en-US" b="1" dirty="0" smtClean="0">
                <a:solidFill>
                  <a:srgbClr val="FF0000"/>
                </a:solidFill>
              </a:rPr>
              <a:t>S</a:t>
            </a:r>
            <a:r>
              <a:rPr lang="en-US" dirty="0" smtClean="0"/>
              <a:t>ervice</a:t>
            </a:r>
          </a:p>
          <a:p>
            <a:pPr marL="0" indent="0">
              <a:buNone/>
            </a:pPr>
            <a:endParaRPr lang="en-US" dirty="0" smtClean="0"/>
          </a:p>
          <a:p>
            <a:pPr marL="0" indent="0">
              <a:buClr>
                <a:schemeClr val="tx1"/>
              </a:buClr>
              <a:buSzPct val="100000"/>
              <a:buFont typeface="Wingdings" pitchFamily="2" charset="2"/>
              <a:buChar char="§"/>
            </a:pPr>
            <a:r>
              <a:rPr lang="en-US" smtClean="0"/>
              <a:t> Request prioritization order</a:t>
            </a:r>
          </a:p>
          <a:p>
            <a:pPr marL="514350" indent="-514350">
              <a:buNone/>
            </a:pPr>
            <a:r>
              <a:rPr lang="en-US" smtClean="0"/>
              <a:t> 1. </a:t>
            </a:r>
            <a:r>
              <a:rPr lang="en-US" b="1" smtClean="0"/>
              <a:t>Prevent starvation</a:t>
            </a:r>
            <a:r>
              <a:rPr lang="en-US" smtClean="0"/>
              <a:t>: Over threshold request</a:t>
            </a:r>
            <a:endParaRPr lang="en-US" dirty="0" smtClean="0"/>
          </a:p>
          <a:p>
            <a:pPr marL="514350" indent="-514350">
              <a:buNone/>
            </a:pPr>
            <a:r>
              <a:rPr lang="en-US" smtClean="0">
                <a:solidFill>
                  <a:srgbClr val="FF0000"/>
                </a:solidFill>
              </a:rPr>
              <a:t> 2. </a:t>
            </a:r>
            <a:r>
              <a:rPr lang="en-US" b="1" smtClean="0">
                <a:solidFill>
                  <a:srgbClr val="FF0000"/>
                </a:solidFill>
              </a:rPr>
              <a:t>Maximize performance</a:t>
            </a:r>
            <a:r>
              <a:rPr lang="en-US" smtClean="0">
                <a:solidFill>
                  <a:srgbClr val="FF0000"/>
                </a:solidFill>
              </a:rPr>
              <a:t>: Higher LAS rank</a:t>
            </a:r>
            <a:endParaRPr lang="en-US" dirty="0" smtClean="0">
              <a:solidFill>
                <a:srgbClr val="FF0000"/>
              </a:solidFill>
            </a:endParaRPr>
          </a:p>
          <a:p>
            <a:pPr marL="514350" indent="-514350">
              <a:buNone/>
            </a:pPr>
            <a:r>
              <a:rPr lang="en-US" smtClean="0"/>
              <a:t> 3. </a:t>
            </a:r>
            <a:r>
              <a:rPr lang="en-US" b="1" smtClean="0"/>
              <a:t>Exploit locality</a:t>
            </a:r>
            <a:r>
              <a:rPr lang="en-US" smtClean="0"/>
              <a:t>: Row-hit request</a:t>
            </a:r>
            <a:endParaRPr lang="en-US" dirty="0" smtClean="0"/>
          </a:p>
          <a:p>
            <a:pPr marL="514350" indent="-514350">
              <a:buNone/>
            </a:pPr>
            <a:r>
              <a:rPr lang="en-US" smtClean="0"/>
              <a:t> 4. </a:t>
            </a:r>
            <a:r>
              <a:rPr lang="en-US" b="1" smtClean="0"/>
              <a:t>Tie-breaker</a:t>
            </a:r>
            <a:r>
              <a:rPr lang="en-US" smtClean="0"/>
              <a:t>: Oldest request</a:t>
            </a:r>
            <a:endParaRPr lang="en-US" dirty="0" smtClean="0"/>
          </a:p>
          <a:p>
            <a:pPr marL="0" indent="0">
              <a:buNone/>
            </a:pPr>
            <a:endParaRPr lang="en-US" dirty="0"/>
          </a:p>
        </p:txBody>
      </p:sp>
      <p:sp>
        <p:nvSpPr>
          <p:cNvPr id="6" name="Slide Number Placeholder 5"/>
          <p:cNvSpPr>
            <a:spLocks noGrp="1"/>
          </p:cNvSpPr>
          <p:nvPr>
            <p:ph type="sldNum" sz="quarter" idx="11"/>
          </p:nvPr>
        </p:nvSpPr>
        <p:spPr/>
        <p:txBody>
          <a:bodyPr/>
          <a:lstStyle/>
          <a:p>
            <a:fld id="{4C76AC29-6A0F-4B9E-B956-3C9EFFA38962}" type="slidenum">
              <a:rPr lang="en-US" smtClean="0"/>
              <a:pPr/>
              <a:t>81</a:t>
            </a:fld>
            <a:endParaRPr lang="en-US"/>
          </a:p>
        </p:txBody>
      </p:sp>
      <p:sp>
        <p:nvSpPr>
          <p:cNvPr id="7" name="Rectangle 6"/>
          <p:cNvSpPr/>
          <p:nvPr/>
        </p:nvSpPr>
        <p:spPr>
          <a:xfrm>
            <a:off x="500034" y="2928934"/>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500034" y="3357562"/>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500034" y="3786190"/>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500034" y="4214818"/>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500034" y="3357562"/>
            <a:ext cx="8072494" cy="428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571472" y="5553108"/>
            <a:ext cx="8001056" cy="51909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200" smtClean="0">
                <a:solidFill>
                  <a:srgbClr val="000000"/>
                </a:solidFill>
                <a:latin typeface="Tahoma"/>
              </a:rPr>
              <a:t>How to coordinate MCs to agree upon a consistent ranking?</a:t>
            </a:r>
            <a:endParaRPr lang="en-US" sz="2200" dirty="0" smtClean="0">
              <a:solidFill>
                <a:srgbClr val="000000"/>
              </a:solidFill>
              <a:latin typeface="Tahoma"/>
            </a:endParaRPr>
          </a:p>
        </p:txBody>
      </p:sp>
    </p:spTree>
    <p:extLst>
      <p:ext uri="{BB962C8B-B14F-4D97-AF65-F5344CB8AC3E}">
        <p14:creationId xmlns:p14="http://schemas.microsoft.com/office/powerpoint/2010/main" val="559992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nvGraphicFramePr>
        <p:xfrm>
          <a:off x="500034" y="1607456"/>
          <a:ext cx="8215370"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24-Core System</a:t>
            </a:r>
            <a:endParaRPr lang="en-US"/>
          </a:p>
        </p:txBody>
      </p:sp>
      <p:sp>
        <p:nvSpPr>
          <p:cNvPr id="4" name="Slide Number Placeholder 3"/>
          <p:cNvSpPr>
            <a:spLocks noGrp="1"/>
          </p:cNvSpPr>
          <p:nvPr>
            <p:ph type="sldNum" sz="quarter" idx="11"/>
          </p:nvPr>
        </p:nvSpPr>
        <p:spPr/>
        <p:txBody>
          <a:bodyPr/>
          <a:lstStyle/>
          <a:p>
            <a:fld id="{4C76AC29-6A0F-4B9E-B956-3C9EFFA38962}" type="slidenum">
              <a:rPr lang="en-US" smtClean="0"/>
              <a:pPr/>
              <a:t>82</a:t>
            </a:fld>
            <a:endParaRPr lang="en-US"/>
          </a:p>
        </p:txBody>
      </p:sp>
      <p:sp>
        <p:nvSpPr>
          <p:cNvPr id="10" name="TextBox 9"/>
          <p:cNvSpPr txBox="1"/>
          <p:nvPr/>
        </p:nvSpPr>
        <p:spPr>
          <a:xfrm>
            <a:off x="1928794" y="1000108"/>
            <a:ext cx="5357850" cy="553998"/>
          </a:xfrm>
          <a:prstGeom prst="rect">
            <a:avLst/>
          </a:prstGeom>
          <a:noFill/>
        </p:spPr>
        <p:txBody>
          <a:bodyPr wrap="square" rtlCol="0">
            <a:spAutoFit/>
          </a:bodyPr>
          <a:lstStyle/>
          <a:p>
            <a:pPr algn="ctr"/>
            <a:r>
              <a:rPr lang="en-US" sz="3000" smtClean="0">
                <a:solidFill>
                  <a:srgbClr val="000000"/>
                </a:solidFill>
                <a:latin typeface="Times New Roman" pitchFamily="18" charset="0"/>
                <a:cs typeface="Times New Roman" pitchFamily="18" charset="0"/>
              </a:rPr>
              <a:t>System throughput = ∑ Speedup</a:t>
            </a:r>
            <a:endParaRPr lang="en-US" sz="3000">
              <a:solidFill>
                <a:srgbClr val="000000"/>
              </a:solidFill>
              <a:latin typeface="Times New Roman" pitchFamily="18" charset="0"/>
              <a:cs typeface="Times New Roman" pitchFamily="18" charset="0"/>
            </a:endParaRPr>
          </a:p>
        </p:txBody>
      </p:sp>
      <p:sp>
        <p:nvSpPr>
          <p:cNvPr id="11" name="Content Placeholder 2"/>
          <p:cNvSpPr txBox="1">
            <a:spLocks/>
          </p:cNvSpPr>
          <p:nvPr/>
        </p:nvSpPr>
        <p:spPr>
          <a:xfrm>
            <a:off x="457200" y="5286388"/>
            <a:ext cx="8229600" cy="839775"/>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spcBef>
                <a:spcPct val="20000"/>
              </a:spcBef>
              <a:defRPr/>
            </a:pPr>
            <a:r>
              <a:rPr lang="en-US" sz="2400" dirty="0" smtClean="0">
                <a:solidFill>
                  <a:srgbClr val="000000"/>
                </a:solidFill>
                <a:latin typeface="Tahoma"/>
              </a:rPr>
              <a:t>ATLAS consistently provides higher system throughput than all previous scheduling algorithms</a:t>
            </a:r>
          </a:p>
        </p:txBody>
      </p:sp>
      <p:sp>
        <p:nvSpPr>
          <p:cNvPr id="12" name="Rectangle 11"/>
          <p:cNvSpPr/>
          <p:nvPr/>
        </p:nvSpPr>
        <p:spPr>
          <a:xfrm>
            <a:off x="2143108" y="3536282"/>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17.0%</a:t>
            </a:r>
            <a:endParaRPr lang="en-US" sz="1600" b="1">
              <a:solidFill>
                <a:srgbClr val="FF0000"/>
              </a:solidFill>
              <a:latin typeface="Tahoma"/>
            </a:endParaRPr>
          </a:p>
        </p:txBody>
      </p:sp>
      <p:sp>
        <p:nvSpPr>
          <p:cNvPr id="13" name="Right Arrow 12"/>
          <p:cNvSpPr/>
          <p:nvPr/>
        </p:nvSpPr>
        <p:spPr>
          <a:xfrm rot="9942996">
            <a:off x="1546521" y="2584187"/>
            <a:ext cx="6816507" cy="366793"/>
          </a:xfrm>
          <a:prstGeom prst="rightArrow">
            <a:avLst>
              <a:gd name="adj1" fmla="val 42475"/>
              <a:gd name="adj2" fmla="val 144280"/>
            </a:avLst>
          </a:prstGeom>
          <a:solidFill>
            <a:srgbClr val="FF000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latin typeface="Tahoma"/>
            </a:endParaRPr>
          </a:p>
        </p:txBody>
      </p:sp>
      <p:sp>
        <p:nvSpPr>
          <p:cNvPr id="36" name="Rectangle 35"/>
          <p:cNvSpPr/>
          <p:nvPr/>
        </p:nvSpPr>
        <p:spPr>
          <a:xfrm>
            <a:off x="3571868" y="310765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9.8%</a:t>
            </a:r>
            <a:endParaRPr lang="en-US" sz="1600" b="1">
              <a:solidFill>
                <a:srgbClr val="FF0000"/>
              </a:solidFill>
              <a:latin typeface="Tahoma"/>
            </a:endParaRPr>
          </a:p>
        </p:txBody>
      </p:sp>
      <p:sp>
        <p:nvSpPr>
          <p:cNvPr id="37" name="Rectangle 36"/>
          <p:cNvSpPr/>
          <p:nvPr/>
        </p:nvSpPr>
        <p:spPr>
          <a:xfrm>
            <a:off x="5000628" y="275046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8.4%</a:t>
            </a:r>
            <a:endParaRPr lang="en-US" sz="1600" b="1">
              <a:solidFill>
                <a:srgbClr val="FF0000"/>
              </a:solidFill>
              <a:latin typeface="Tahoma"/>
            </a:endParaRPr>
          </a:p>
        </p:txBody>
      </p:sp>
      <p:sp>
        <p:nvSpPr>
          <p:cNvPr id="38" name="Rectangle 37"/>
          <p:cNvSpPr/>
          <p:nvPr/>
        </p:nvSpPr>
        <p:spPr>
          <a:xfrm>
            <a:off x="6429388" y="239327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5.9%</a:t>
            </a:r>
            <a:endParaRPr lang="en-US" sz="1600" b="1">
              <a:solidFill>
                <a:srgbClr val="FF0000"/>
              </a:solidFill>
              <a:latin typeface="Tahoma"/>
            </a:endParaRPr>
          </a:p>
        </p:txBody>
      </p:sp>
      <p:sp>
        <p:nvSpPr>
          <p:cNvPr id="39" name="Rectangle 38"/>
          <p:cNvSpPr/>
          <p:nvPr/>
        </p:nvSpPr>
        <p:spPr>
          <a:xfrm>
            <a:off x="7929586" y="196464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3.5%</a:t>
            </a:r>
            <a:endParaRPr lang="en-US" sz="1600" b="1">
              <a:solidFill>
                <a:srgbClr val="FF0000"/>
              </a:solidFill>
              <a:latin typeface="Tahoma"/>
            </a:endParaRPr>
          </a:p>
        </p:txBody>
      </p:sp>
      <p:sp>
        <p:nvSpPr>
          <p:cNvPr id="14" name="TextBox 13"/>
          <p:cNvSpPr txBox="1"/>
          <p:nvPr/>
        </p:nvSpPr>
        <p:spPr>
          <a:xfrm rot="16200000">
            <a:off x="-570406" y="3086069"/>
            <a:ext cx="2571767" cy="400110"/>
          </a:xfrm>
          <a:prstGeom prst="rect">
            <a:avLst/>
          </a:prstGeom>
          <a:solidFill>
            <a:schemeClr val="bg1"/>
          </a:solidFill>
        </p:spPr>
        <p:txBody>
          <a:bodyPr wrap="square" rtlCol="0">
            <a:spAutoFit/>
          </a:bodyPr>
          <a:lstStyle/>
          <a:p>
            <a:pPr algn="ctr"/>
            <a:r>
              <a:rPr lang="en-US" sz="2000" smtClean="0">
                <a:solidFill>
                  <a:srgbClr val="000000"/>
                </a:solidFill>
                <a:latin typeface="Tahoma"/>
              </a:rPr>
              <a:t>System throughput</a:t>
            </a:r>
            <a:endParaRPr lang="en-US" sz="2000">
              <a:solidFill>
                <a:srgbClr val="000000"/>
              </a:solidFill>
              <a:latin typeface="Tahoma"/>
            </a:endParaRPr>
          </a:p>
        </p:txBody>
      </p:sp>
      <p:sp>
        <p:nvSpPr>
          <p:cNvPr id="15" name="TextBox 14"/>
          <p:cNvSpPr txBox="1"/>
          <p:nvPr/>
        </p:nvSpPr>
        <p:spPr>
          <a:xfrm>
            <a:off x="3286117" y="4942329"/>
            <a:ext cx="3429023" cy="430887"/>
          </a:xfrm>
          <a:prstGeom prst="rect">
            <a:avLst/>
          </a:prstGeom>
          <a:solidFill>
            <a:schemeClr val="bg1"/>
          </a:solidFill>
        </p:spPr>
        <p:txBody>
          <a:bodyPr wrap="square" rtlCol="0">
            <a:spAutoFit/>
          </a:bodyPr>
          <a:lstStyle/>
          <a:p>
            <a:pPr algn="ctr"/>
            <a:r>
              <a:rPr lang="en-US" sz="2200" dirty="0" smtClean="0">
                <a:solidFill>
                  <a:srgbClr val="000000"/>
                </a:solidFill>
                <a:latin typeface="Tahoma"/>
              </a:rPr>
              <a:t># of memory controllers</a:t>
            </a:r>
            <a:endParaRPr lang="en-US" sz="2200" dirty="0">
              <a:solidFill>
                <a:srgbClr val="000000"/>
              </a:solidFill>
              <a:latin typeface="Tahoma"/>
            </a:endParaRPr>
          </a:p>
        </p:txBody>
      </p:sp>
    </p:spTree>
    <p:extLst>
      <p:ext uri="{BB962C8B-B14F-4D97-AF65-F5344CB8AC3E}">
        <p14:creationId xmlns:p14="http://schemas.microsoft.com/office/powerpoint/2010/main" val="2367507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36" grpId="0"/>
      <p:bldP spid="37" grpId="0"/>
      <p:bldP spid="38" grpId="0"/>
      <p:bldP spid="3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500034" y="1214422"/>
          <a:ext cx="8143932" cy="37862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4-MC System</a:t>
            </a:r>
            <a:endParaRPr lang="en-US" dirty="0"/>
          </a:p>
        </p:txBody>
      </p:sp>
      <p:sp>
        <p:nvSpPr>
          <p:cNvPr id="3" name="Content Placeholder 2"/>
          <p:cNvSpPr>
            <a:spLocks noGrp="1"/>
          </p:cNvSpPr>
          <p:nvPr>
            <p:ph idx="1"/>
          </p:nvPr>
        </p:nvSpPr>
        <p:spPr>
          <a:xfrm>
            <a:off x="464315" y="5286388"/>
            <a:ext cx="8215370" cy="78581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nchorCtr="0">
            <a:normAutofit/>
          </a:bodyPr>
          <a:lstStyle/>
          <a:p>
            <a:pPr marL="0" indent="0" algn="ctr">
              <a:buNone/>
            </a:pPr>
            <a:r>
              <a:rPr lang="en-US" sz="2200" smtClean="0">
                <a:solidFill>
                  <a:schemeClr val="tx1"/>
                </a:solidFill>
              </a:rPr>
              <a:t># of cores increases </a:t>
            </a:r>
            <a:r>
              <a:rPr lang="en-US" sz="2200" smtClean="0">
                <a:solidFill>
                  <a:schemeClr val="tx1"/>
                </a:solidFill>
                <a:sym typeface="Wingdings" pitchFamily="2" charset="2"/>
              </a:rPr>
              <a:t> ATLAS performance benefit increases </a:t>
            </a:r>
            <a:endParaRPr lang="en-US" sz="2200" dirty="0">
              <a:solidFill>
                <a:schemeClr val="tx1"/>
              </a:solidFill>
            </a:endParaRPr>
          </a:p>
        </p:txBody>
      </p:sp>
      <p:sp>
        <p:nvSpPr>
          <p:cNvPr id="4" name="Slide Number Placeholder 3"/>
          <p:cNvSpPr>
            <a:spLocks noGrp="1"/>
          </p:cNvSpPr>
          <p:nvPr>
            <p:ph type="sldNum" sz="quarter" idx="11"/>
          </p:nvPr>
        </p:nvSpPr>
        <p:spPr/>
        <p:txBody>
          <a:bodyPr/>
          <a:lstStyle/>
          <a:p>
            <a:fld id="{4C76AC29-6A0F-4B9E-B956-3C9EFFA38962}" type="slidenum">
              <a:rPr lang="en-US" smtClean="0"/>
              <a:pPr/>
              <a:t>83</a:t>
            </a:fld>
            <a:endParaRPr lang="en-US"/>
          </a:p>
        </p:txBody>
      </p:sp>
      <p:sp>
        <p:nvSpPr>
          <p:cNvPr id="32" name="Right Arrow 31"/>
          <p:cNvSpPr/>
          <p:nvPr/>
        </p:nvSpPr>
        <p:spPr>
          <a:xfrm rot="20788901">
            <a:off x="1566790" y="2077480"/>
            <a:ext cx="6816507" cy="366793"/>
          </a:xfrm>
          <a:prstGeom prst="rightArrow">
            <a:avLst>
              <a:gd name="adj1" fmla="val 42475"/>
              <a:gd name="adj2" fmla="val 144280"/>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928794" y="307181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1.1%</a:t>
            </a:r>
            <a:endParaRPr lang="en-US" sz="1600" b="1">
              <a:solidFill>
                <a:srgbClr val="FF0000"/>
              </a:solidFill>
              <a:latin typeface="Tahoma"/>
            </a:endParaRPr>
          </a:p>
        </p:txBody>
      </p:sp>
      <p:sp>
        <p:nvSpPr>
          <p:cNvPr id="9" name="Rectangle 8"/>
          <p:cNvSpPr/>
          <p:nvPr/>
        </p:nvSpPr>
        <p:spPr>
          <a:xfrm>
            <a:off x="3357554" y="285749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3.5%</a:t>
            </a:r>
            <a:endParaRPr lang="en-US" sz="1600" b="1">
              <a:solidFill>
                <a:srgbClr val="FF0000"/>
              </a:solidFill>
              <a:latin typeface="Tahoma"/>
            </a:endParaRPr>
          </a:p>
        </p:txBody>
      </p:sp>
      <p:sp>
        <p:nvSpPr>
          <p:cNvPr id="10" name="Rectangle 9"/>
          <p:cNvSpPr/>
          <p:nvPr/>
        </p:nvSpPr>
        <p:spPr>
          <a:xfrm>
            <a:off x="4786314" y="242886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4.0%</a:t>
            </a:r>
            <a:endParaRPr lang="en-US" sz="1600" b="1">
              <a:solidFill>
                <a:srgbClr val="FF0000"/>
              </a:solidFill>
              <a:latin typeface="Tahoma"/>
            </a:endParaRPr>
          </a:p>
        </p:txBody>
      </p:sp>
      <p:sp>
        <p:nvSpPr>
          <p:cNvPr id="11" name="Rectangle 10"/>
          <p:cNvSpPr/>
          <p:nvPr/>
        </p:nvSpPr>
        <p:spPr>
          <a:xfrm>
            <a:off x="6215074" y="200024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8.4%</a:t>
            </a:r>
            <a:endParaRPr lang="en-US" sz="1600" b="1">
              <a:solidFill>
                <a:srgbClr val="FF0000"/>
              </a:solidFill>
              <a:latin typeface="Tahoma"/>
            </a:endParaRPr>
          </a:p>
        </p:txBody>
      </p:sp>
      <p:sp>
        <p:nvSpPr>
          <p:cNvPr id="12" name="Rectangle 11"/>
          <p:cNvSpPr/>
          <p:nvPr/>
        </p:nvSpPr>
        <p:spPr>
          <a:xfrm>
            <a:off x="7643834" y="171448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10.8%</a:t>
            </a:r>
            <a:endParaRPr lang="en-US" sz="1600" b="1">
              <a:solidFill>
                <a:srgbClr val="FF0000"/>
              </a:solidFill>
              <a:latin typeface="Tahoma"/>
            </a:endParaRPr>
          </a:p>
        </p:txBody>
      </p:sp>
      <p:sp>
        <p:nvSpPr>
          <p:cNvPr id="13" name="TextBox 12"/>
          <p:cNvSpPr txBox="1"/>
          <p:nvPr/>
        </p:nvSpPr>
        <p:spPr>
          <a:xfrm rot="16200000">
            <a:off x="-570406" y="2728879"/>
            <a:ext cx="2571767" cy="400110"/>
          </a:xfrm>
          <a:prstGeom prst="rect">
            <a:avLst/>
          </a:prstGeom>
          <a:solidFill>
            <a:schemeClr val="bg1"/>
          </a:solidFill>
        </p:spPr>
        <p:txBody>
          <a:bodyPr wrap="square" rtlCol="0">
            <a:spAutoFit/>
          </a:bodyPr>
          <a:lstStyle/>
          <a:p>
            <a:pPr algn="ctr"/>
            <a:r>
              <a:rPr lang="en-US" sz="2000" smtClean="0">
                <a:solidFill>
                  <a:srgbClr val="000000"/>
                </a:solidFill>
                <a:latin typeface="Tahoma"/>
              </a:rPr>
              <a:t>System throughput</a:t>
            </a:r>
            <a:endParaRPr lang="en-US" sz="2000">
              <a:solidFill>
                <a:srgbClr val="000000"/>
              </a:solidFill>
              <a:latin typeface="Tahoma"/>
            </a:endParaRPr>
          </a:p>
        </p:txBody>
      </p:sp>
      <p:sp>
        <p:nvSpPr>
          <p:cNvPr id="14" name="TextBox 13"/>
          <p:cNvSpPr txBox="1"/>
          <p:nvPr/>
        </p:nvSpPr>
        <p:spPr>
          <a:xfrm>
            <a:off x="3286117" y="4500570"/>
            <a:ext cx="3429023" cy="430887"/>
          </a:xfrm>
          <a:prstGeom prst="rect">
            <a:avLst/>
          </a:prstGeom>
          <a:solidFill>
            <a:schemeClr val="bg1"/>
          </a:solidFill>
        </p:spPr>
        <p:txBody>
          <a:bodyPr wrap="square" rtlCol="0">
            <a:spAutoFit/>
          </a:bodyPr>
          <a:lstStyle/>
          <a:p>
            <a:pPr algn="ctr"/>
            <a:r>
              <a:rPr lang="en-US" sz="2200" smtClean="0">
                <a:solidFill>
                  <a:srgbClr val="000000"/>
                </a:solidFill>
                <a:latin typeface="Tahoma"/>
              </a:rPr>
              <a:t># of cores</a:t>
            </a:r>
            <a:endParaRPr lang="en-US" sz="2200">
              <a:solidFill>
                <a:srgbClr val="000000"/>
              </a:solidFill>
              <a:latin typeface="Tahoma"/>
            </a:endParaRPr>
          </a:p>
        </p:txBody>
      </p:sp>
    </p:spTree>
    <p:extLst>
      <p:ext uri="{BB962C8B-B14F-4D97-AF65-F5344CB8AC3E}">
        <p14:creationId xmlns:p14="http://schemas.microsoft.com/office/powerpoint/2010/main" val="876781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animBg="1"/>
      <p:bldP spid="7" grpId="0"/>
      <p:bldP spid="9" grpId="0"/>
      <p:bldP spid="10" grpId="0"/>
      <p:bldP spid="11" grpId="0"/>
      <p:bldP spid="1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Good at improving performance</a:t>
            </a:r>
          </a:p>
          <a:p>
            <a:pPr lvl="1"/>
            <a:r>
              <a:rPr lang="en-US" dirty="0" smtClean="0"/>
              <a:t>Low complexity</a:t>
            </a:r>
          </a:p>
          <a:p>
            <a:pPr lvl="1"/>
            <a:r>
              <a:rPr lang="en-US" dirty="0" smtClean="0"/>
              <a:t>Coordination among controllers happens infrequently</a:t>
            </a:r>
          </a:p>
          <a:p>
            <a:pPr lvl="1"/>
            <a:endParaRPr lang="en-US" dirty="0"/>
          </a:p>
          <a:p>
            <a:r>
              <a:rPr lang="en-US" dirty="0" smtClean="0"/>
              <a:t>Downsides:</a:t>
            </a:r>
          </a:p>
          <a:p>
            <a:pPr lvl="1"/>
            <a:r>
              <a:rPr lang="en-US" dirty="0" smtClean="0"/>
              <a:t>Lowest ranked threads get delayed significantly </a:t>
            </a:r>
            <a:r>
              <a:rPr lang="en-US" dirty="0" smtClean="0">
                <a:sym typeface="Wingdings"/>
              </a:rPr>
              <a:t> high unfairness</a:t>
            </a:r>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84</a:t>
            </a:fld>
            <a:endParaRPr lang="en-US"/>
          </a:p>
        </p:txBody>
      </p:sp>
    </p:spTree>
    <p:extLst>
      <p:ext uri="{BB962C8B-B14F-4D97-AF65-F5344CB8AC3E}">
        <p14:creationId xmlns:p14="http://schemas.microsoft.com/office/powerpoint/2010/main" val="35560180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4"/>
          <p:cNvSpPr>
            <a:spLocks noGrp="1" noChangeArrowheads="1"/>
          </p:cNvSpPr>
          <p:nvPr>
            <p:ph type="ctrTitle"/>
          </p:nvPr>
        </p:nvSpPr>
        <p:spPr>
          <a:xfrm>
            <a:off x="366713" y="1600200"/>
            <a:ext cx="8428037" cy="822325"/>
          </a:xfrm>
        </p:spPr>
        <p:txBody>
          <a:bodyPr/>
          <a:lstStyle/>
          <a:p>
            <a:pPr algn="ctr" eaLnBrk="1" hangingPunct="1"/>
            <a:r>
              <a:rPr lang="en-US" sz="4000">
                <a:latin typeface="Garamond" charset="0"/>
              </a:rPr>
              <a:t>Emerging Non-Volatile Memory Technologies</a:t>
            </a:r>
          </a:p>
        </p:txBody>
      </p:sp>
      <p:sp>
        <p:nvSpPr>
          <p:cNvPr id="17817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278800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r>
              <a:rPr lang="en-US">
                <a:latin typeface="Garamond" charset="0"/>
              </a:rPr>
              <a:t>Aside: Non-Volatile Memory</a:t>
            </a:r>
          </a:p>
        </p:txBody>
      </p:sp>
      <p:sp>
        <p:nvSpPr>
          <p:cNvPr id="211970" name="Content Placeholder 2"/>
          <p:cNvSpPr>
            <a:spLocks noGrp="1"/>
          </p:cNvSpPr>
          <p:nvPr>
            <p:ph idx="1"/>
          </p:nvPr>
        </p:nvSpPr>
        <p:spPr>
          <a:xfrm>
            <a:off x="228600" y="996950"/>
            <a:ext cx="8610600" cy="5194300"/>
          </a:xfrm>
        </p:spPr>
        <p:txBody>
          <a:bodyPr/>
          <a:lstStyle/>
          <a:p>
            <a:r>
              <a:rPr lang="en-US">
                <a:latin typeface="Tahoma" charset="0"/>
              </a:rPr>
              <a:t>If memory were non-volatile… </a:t>
            </a:r>
          </a:p>
          <a:p>
            <a:pPr lvl="1"/>
            <a:r>
              <a:rPr lang="en-US">
                <a:latin typeface="Tahoma" charset="0"/>
                <a:ea typeface="ＭＳ Ｐゴシック" charset="0"/>
              </a:rPr>
              <a:t>there would be no need for refresh…</a:t>
            </a:r>
          </a:p>
          <a:p>
            <a:pPr lvl="1"/>
            <a:r>
              <a:rPr lang="en-US">
                <a:latin typeface="Tahoma" charset="0"/>
                <a:ea typeface="ＭＳ Ｐゴシック" charset="0"/>
              </a:rPr>
              <a:t>we would not lose data on power loss…</a:t>
            </a:r>
          </a:p>
          <a:p>
            <a:endParaRPr lang="en-US" sz="1800">
              <a:latin typeface="Tahoma" charset="0"/>
            </a:endParaRPr>
          </a:p>
          <a:p>
            <a:r>
              <a:rPr lang="en-US">
                <a:latin typeface="Tahoma" charset="0"/>
              </a:rPr>
              <a:t>Problem: non-volatile has traditionally been much slower than DRAM</a:t>
            </a:r>
          </a:p>
          <a:p>
            <a:pPr lvl="1"/>
            <a:r>
              <a:rPr lang="en-US">
                <a:latin typeface="Tahoma" charset="0"/>
                <a:ea typeface="ＭＳ Ｐゴシック" charset="0"/>
              </a:rPr>
              <a:t>Think hard disks… Even flash memory…</a:t>
            </a:r>
          </a:p>
          <a:p>
            <a:pPr lvl="1"/>
            <a:endParaRPr lang="en-US" sz="1800">
              <a:latin typeface="Tahoma" charset="0"/>
              <a:ea typeface="ＭＳ Ｐゴシック" charset="0"/>
            </a:endParaRPr>
          </a:p>
          <a:p>
            <a:r>
              <a:rPr lang="en-US">
                <a:latin typeface="Tahoma" charset="0"/>
              </a:rPr>
              <a:t>Opportunity: there are some emerging memory technologies that are relatively fast, and non-volatile.</a:t>
            </a:r>
          </a:p>
          <a:p>
            <a:pPr lvl="1"/>
            <a:r>
              <a:rPr lang="en-US">
                <a:latin typeface="Tahoma" charset="0"/>
                <a:ea typeface="ＭＳ Ｐゴシック" charset="0"/>
              </a:rPr>
              <a:t>And, they seem more scalable than DRAM </a:t>
            </a:r>
          </a:p>
          <a:p>
            <a:pPr lvl="1"/>
            <a:endParaRPr lang="en-US" sz="1800">
              <a:latin typeface="Tahoma" charset="0"/>
              <a:ea typeface="ＭＳ Ｐゴシック" charset="0"/>
            </a:endParaRPr>
          </a:p>
          <a:p>
            <a:r>
              <a:rPr lang="en-US">
                <a:latin typeface="Tahoma" charset="0"/>
              </a:rPr>
              <a:t>Question: Can we have emerging technologies as part of main memory?</a:t>
            </a: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0D7476-BE9B-DC41-8E81-3CCF5AB8D0B8}" type="slidenum">
              <a:rPr lang="en-US" sz="1600">
                <a:solidFill>
                  <a:srgbClr val="000000"/>
                </a:solidFill>
                <a:latin typeface="Garamond" charset="0"/>
                <a:cs typeface="Arial" charset="0"/>
              </a:rPr>
              <a:pPr eaLnBrk="1" hangingPunct="1"/>
              <a:t>86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8088930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1970">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1970">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1970">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1970">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197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228600" y="152400"/>
            <a:ext cx="8915400" cy="1066800"/>
          </a:xfrm>
        </p:spPr>
        <p:txBody>
          <a:bodyPr/>
          <a:lstStyle/>
          <a:p>
            <a:r>
              <a:rPr lang="en-US" sz="3900">
                <a:latin typeface="Garamond" charset="0"/>
              </a:rPr>
              <a:t>Emerging Memory Technologies</a:t>
            </a:r>
          </a:p>
        </p:txBody>
      </p:sp>
      <p:sp>
        <p:nvSpPr>
          <p:cNvPr id="28675" name="Content Placeholder 2"/>
          <p:cNvSpPr>
            <a:spLocks noGrp="1"/>
          </p:cNvSpPr>
          <p:nvPr>
            <p:ph idx="1"/>
          </p:nvPr>
        </p:nvSpPr>
        <p:spPr>
          <a:xfrm>
            <a:off x="228600" y="1052513"/>
            <a:ext cx="8664575" cy="5021262"/>
          </a:xfrm>
        </p:spPr>
        <p:txBody>
          <a:bodyPr/>
          <a:lstStyle/>
          <a:p>
            <a:pPr eaLnBrk="1" hangingPunct="1"/>
            <a:r>
              <a:rPr lang="en-US">
                <a:solidFill>
                  <a:srgbClr val="0000FF"/>
                </a:solidFill>
                <a:latin typeface="Tahoma" charset="0"/>
              </a:rPr>
              <a:t>Some emerging resistive memory technologies seem more scalable than DRAM (and they are non-volatile)</a:t>
            </a:r>
          </a:p>
          <a:p>
            <a:pPr eaLnBrk="1" hangingPunct="1"/>
            <a:endParaRPr lang="en-US">
              <a:solidFill>
                <a:srgbClr val="0000FF"/>
              </a:solidFill>
              <a:latin typeface="Tahoma" charset="0"/>
            </a:endParaRPr>
          </a:p>
          <a:p>
            <a:pPr eaLnBrk="1" hangingPunct="1"/>
            <a:r>
              <a:rPr lang="en-US">
                <a:solidFill>
                  <a:srgbClr val="000000"/>
                </a:solidFill>
                <a:latin typeface="Tahoma" charset="0"/>
              </a:rPr>
              <a:t>Example: Phase Change Memory</a:t>
            </a:r>
          </a:p>
          <a:p>
            <a:pPr lvl="1" eaLnBrk="1" hangingPunct="1"/>
            <a:r>
              <a:rPr lang="en-US">
                <a:solidFill>
                  <a:srgbClr val="000000"/>
                </a:solidFill>
                <a:latin typeface="Tahoma" charset="0"/>
                <a:ea typeface="ＭＳ Ｐゴシック" charset="0"/>
                <a:cs typeface="ＭＳ Ｐゴシック" charset="0"/>
              </a:rPr>
              <a:t>Data stored by changing phase of material </a:t>
            </a:r>
          </a:p>
          <a:p>
            <a:pPr lvl="1" eaLnBrk="1" hangingPunct="1"/>
            <a:r>
              <a:rPr lang="en-US">
                <a:solidFill>
                  <a:srgbClr val="000000"/>
                </a:solidFill>
                <a:latin typeface="Tahoma" charset="0"/>
                <a:ea typeface="ＭＳ Ｐゴシック" charset="0"/>
                <a:cs typeface="ＭＳ Ｐゴシック" charset="0"/>
              </a:rPr>
              <a:t>Data read by detecting material’s resistance</a:t>
            </a:r>
          </a:p>
          <a:p>
            <a:pPr lvl="1"/>
            <a:r>
              <a:rPr lang="en-US">
                <a:latin typeface="Tahoma" charset="0"/>
                <a:ea typeface="ＭＳ Ｐゴシック" charset="0"/>
              </a:rPr>
              <a:t>Expected to scale to 9nm (2022 [ITRS])</a:t>
            </a:r>
          </a:p>
          <a:p>
            <a:pPr lvl="1"/>
            <a:r>
              <a:rPr lang="en-US">
                <a:latin typeface="Tahoma" charset="0"/>
                <a:ea typeface="ＭＳ Ｐゴシック" charset="0"/>
              </a:rPr>
              <a:t>Prototyped at 20nm (Raoux+, IBM JRD 2008)</a:t>
            </a:r>
          </a:p>
          <a:p>
            <a:pPr lvl="1"/>
            <a:r>
              <a:rPr lang="en-US">
                <a:latin typeface="Tahoma" charset="0"/>
                <a:ea typeface="ＭＳ Ｐゴシック" charset="0"/>
              </a:rPr>
              <a:t>Expected to be denser than DRAM: can store multiple bits/cell</a:t>
            </a:r>
          </a:p>
          <a:p>
            <a:endParaRPr lang="en-US">
              <a:latin typeface="Tahoma" charset="0"/>
            </a:endParaRPr>
          </a:p>
          <a:p>
            <a:r>
              <a:rPr lang="en-US">
                <a:latin typeface="Tahoma" charset="0"/>
              </a:rPr>
              <a:t>But, emerging technologies have (many) shortcomings</a:t>
            </a:r>
          </a:p>
          <a:p>
            <a:pPr lvl="1"/>
            <a:r>
              <a:rPr lang="en-US">
                <a:solidFill>
                  <a:srgbClr val="FF0000"/>
                </a:solidFill>
                <a:latin typeface="Tahoma" charset="0"/>
                <a:ea typeface="ＭＳ Ｐゴシック" charset="0"/>
              </a:rPr>
              <a:t>Can they be enabled to replace/augment/surpass DRAM?</a:t>
            </a:r>
            <a:endParaRPr lang="en-US">
              <a:latin typeface="Tahoma" charset="0"/>
              <a:ea typeface="ＭＳ Ｐゴシック" charset="0"/>
            </a:endParaRPr>
          </a:p>
          <a:p>
            <a:pPr lvl="1" eaLnBrk="1" hangingPunct="1"/>
            <a:endParaRPr lang="en-US">
              <a:solidFill>
                <a:srgbClr val="000000"/>
              </a:solidFill>
              <a:latin typeface="Tahoma" charset="0"/>
              <a:ea typeface="ＭＳ Ｐゴシック" charset="0"/>
              <a:cs typeface="ＭＳ Ｐゴシック" charset="0"/>
            </a:endParaRPr>
          </a:p>
          <a:p>
            <a:pPr eaLnBrk="1" hangingPunct="1"/>
            <a:endParaRPr lang="en-US">
              <a:solidFill>
                <a:srgbClr val="0000FF"/>
              </a:solidFill>
              <a:latin typeface="Tahoma" charset="0"/>
            </a:endParaRPr>
          </a:p>
        </p:txBody>
      </p:sp>
      <p:sp>
        <p:nvSpPr>
          <p:cNvPr id="181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088958-8E56-5149-BF70-DAF919AEAEBC}" type="slidenum">
              <a:rPr lang="en-US" sz="1600">
                <a:solidFill>
                  <a:srgbClr val="000000"/>
                </a:solidFill>
                <a:latin typeface="Garamond" charset="0"/>
              </a:rPr>
              <a:pPr eaLnBrk="1" hangingPunct="1"/>
              <a:t>87</a:t>
            </a:fld>
            <a:endParaRPr lang="en-US" sz="1600">
              <a:solidFill>
                <a:srgbClr val="000000"/>
              </a:solidFill>
              <a:latin typeface="Garamond" charset="0"/>
            </a:endParaRPr>
          </a:p>
        </p:txBody>
      </p:sp>
      <p:pic>
        <p:nvPicPr>
          <p:cNvPr id="7" name="Picture 4" descr="C:\Users\blee\Desktop\group_review_slides\pcm_dev.png"/>
          <p:cNvPicPr>
            <a:picLocks noChangeAspect="1" noChangeArrowheads="1"/>
          </p:cNvPicPr>
          <p:nvPr/>
        </p:nvPicPr>
        <p:blipFill>
          <a:blip r:embed="rId3">
            <a:extLst>
              <a:ext uri="{28A0092B-C50C-407E-A947-70E740481C1C}">
                <a14:useLocalDpi xmlns:a14="http://schemas.microsoft.com/office/drawing/2010/main" val="0"/>
              </a:ext>
            </a:extLst>
          </a:blip>
          <a:srcRect l="2699" r="5511"/>
          <a:stretch>
            <a:fillRect/>
          </a:stretch>
        </p:blipFill>
        <p:spPr bwMode="auto">
          <a:xfrm>
            <a:off x="7015163" y="2468563"/>
            <a:ext cx="2093912"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0067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ea typeface="ＭＳ Ｐゴシック" charset="0"/>
                <a:cs typeface="ＭＳ Ｐゴシック" charset="0"/>
              </a:rPr>
              <a:t>Emerging Resistive Memory Technologies</a:t>
            </a:r>
          </a:p>
        </p:txBody>
      </p:sp>
      <p:sp>
        <p:nvSpPr>
          <p:cNvPr id="183298" name="Content Placeholder 2"/>
          <p:cNvSpPr>
            <a:spLocks noGrp="1"/>
          </p:cNvSpPr>
          <p:nvPr>
            <p:ph idx="1"/>
          </p:nvPr>
        </p:nvSpPr>
        <p:spPr>
          <a:xfrm>
            <a:off x="228600" y="1054100"/>
            <a:ext cx="8610600" cy="5194300"/>
          </a:xfrm>
        </p:spPr>
        <p:txBody>
          <a:bodyPr/>
          <a:lstStyle/>
          <a:p>
            <a:r>
              <a:rPr lang="en-US">
                <a:latin typeface="Tahoma" charset="0"/>
                <a:ea typeface="ＭＳ Ｐゴシック" charset="0"/>
                <a:cs typeface="ＭＳ Ｐゴシック" charset="0"/>
              </a:rPr>
              <a:t>PCM</a:t>
            </a:r>
          </a:p>
          <a:p>
            <a:pPr lvl="1"/>
            <a:r>
              <a:rPr lang="en-US">
                <a:latin typeface="Tahoma" charset="0"/>
                <a:ea typeface="ＭＳ Ｐゴシック" charset="0"/>
              </a:rPr>
              <a:t>Inject current to change material phase</a:t>
            </a:r>
          </a:p>
          <a:p>
            <a:pPr lvl="1"/>
            <a:r>
              <a:rPr lang="en-US">
                <a:latin typeface="Tahoma" charset="0"/>
                <a:ea typeface="ＭＳ Ｐゴシック" charset="0"/>
              </a:rPr>
              <a:t>Resistance determined by phase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STT-MRAM</a:t>
            </a:r>
          </a:p>
          <a:p>
            <a:pPr lvl="1"/>
            <a:r>
              <a:rPr lang="en-US">
                <a:latin typeface="Tahoma" charset="0"/>
                <a:ea typeface="ＭＳ Ｐゴシック" charset="0"/>
              </a:rPr>
              <a:t>Inject current to change magnet polarity</a:t>
            </a:r>
          </a:p>
          <a:p>
            <a:pPr lvl="1"/>
            <a:r>
              <a:rPr lang="en-US">
                <a:latin typeface="Tahoma" charset="0"/>
                <a:ea typeface="ＭＳ Ｐゴシック" charset="0"/>
              </a:rPr>
              <a:t>Resistance determined by polarity</a:t>
            </a:r>
          </a:p>
          <a:p>
            <a:pPr lvl="1"/>
            <a:endParaRPr lang="en-US">
              <a:latin typeface="Tahoma" charset="0"/>
              <a:ea typeface="ＭＳ Ｐゴシック" charset="0"/>
            </a:endParaRPr>
          </a:p>
          <a:p>
            <a:r>
              <a:rPr lang="en-US">
                <a:latin typeface="Tahoma" charset="0"/>
                <a:ea typeface="ＭＳ Ｐゴシック" charset="0"/>
                <a:cs typeface="ＭＳ Ｐゴシック" charset="0"/>
              </a:rPr>
              <a:t>Memristors</a:t>
            </a:r>
          </a:p>
          <a:p>
            <a:pPr lvl="1"/>
            <a:r>
              <a:rPr lang="en-US">
                <a:latin typeface="Tahoma" charset="0"/>
                <a:ea typeface="ＭＳ Ｐゴシック" charset="0"/>
              </a:rPr>
              <a:t>Inject current to change atomic structure</a:t>
            </a:r>
          </a:p>
          <a:p>
            <a:pPr lvl="1"/>
            <a:r>
              <a:rPr lang="en-US">
                <a:latin typeface="Tahoma" charset="0"/>
                <a:ea typeface="ＭＳ Ｐゴシック" charset="0"/>
              </a:rPr>
              <a:t>Resistance determined by atom distance</a:t>
            </a:r>
          </a:p>
        </p:txBody>
      </p:sp>
      <p:sp>
        <p:nvSpPr>
          <p:cNvPr id="183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6D8630-10A0-0642-8E59-57A03A8A13A5}" type="slidenum">
              <a:rPr lang="en-US" sz="1600">
                <a:solidFill>
                  <a:srgbClr val="000000"/>
                </a:solidFill>
                <a:latin typeface="Garamond" charset="0"/>
                <a:cs typeface="Arial" charset="0"/>
              </a:rPr>
              <a:pPr eaLnBrk="1" hangingPunct="1"/>
              <a:t>88</a:t>
            </a:fld>
            <a:endParaRPr lang="en-US" sz="1600">
              <a:solidFill>
                <a:srgbClr val="000000"/>
              </a:solidFill>
              <a:latin typeface="Garamond" charset="0"/>
              <a:cs typeface="Arial" charset="0"/>
            </a:endParaRPr>
          </a:p>
        </p:txBody>
      </p:sp>
      <p:sp>
        <p:nvSpPr>
          <p:cNvPr id="5" name="Rectangle 4"/>
          <p:cNvSpPr/>
          <p:nvPr/>
        </p:nvSpPr>
        <p:spPr>
          <a:xfrm>
            <a:off x="228600" y="1066800"/>
            <a:ext cx="6096000" cy="1295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7055190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latin typeface="Garamond" charset="0"/>
                <a:ea typeface="ＭＳ Ｐゴシック" charset="0"/>
                <a:cs typeface="ＭＳ Ｐゴシック" charset="0"/>
              </a:rPr>
              <a:t>What is Phase Change Memory?</a:t>
            </a:r>
          </a:p>
        </p:txBody>
      </p:sp>
      <p:sp>
        <p:nvSpPr>
          <p:cNvPr id="184322"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F23C26-32CC-B24D-AF90-C9798B0B051B}" type="slidenum">
              <a:rPr lang="en-US" sz="1600">
                <a:solidFill>
                  <a:srgbClr val="000000"/>
                </a:solidFill>
                <a:latin typeface="Garamond" charset="0"/>
                <a:cs typeface="Arial" charset="0"/>
              </a:rPr>
              <a:pPr eaLnBrk="1" hangingPunct="1"/>
              <a:t>89</a:t>
            </a:fld>
            <a:endParaRPr lang="en-US" sz="1600">
              <a:solidFill>
                <a:srgbClr val="000000"/>
              </a:solidFill>
              <a:latin typeface="Garamond" charset="0"/>
              <a:cs typeface="Arial" charset="0"/>
            </a:endParaRPr>
          </a:p>
        </p:txBody>
      </p:sp>
      <p:pic>
        <p:nvPicPr>
          <p:cNvPr id="1843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93713" y="5610225"/>
            <a:ext cx="8267700" cy="758825"/>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fontAlgn="auto">
              <a:spcBef>
                <a:spcPts val="0"/>
              </a:spcBef>
              <a:spcAft>
                <a:spcPts val="0"/>
              </a:spcAft>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p>
          <a:p>
            <a:pPr algn="ctr" fontAlgn="auto">
              <a:spcBef>
                <a:spcPts val="0"/>
              </a:spcBef>
              <a:spcAft>
                <a:spcPts val="0"/>
              </a:spcAft>
              <a:defRPr/>
            </a:pPr>
            <a:r>
              <a:rPr lang="en-US" sz="2200" kern="0" dirty="0">
                <a:solidFill>
                  <a:sysClr val="windowText" lastClr="000000"/>
                </a:solidFill>
                <a:latin typeface="Arial" pitchFamily="-107" charset="0"/>
                <a:ea typeface="Arial" pitchFamily="-107" charset="0"/>
                <a:cs typeface="Arial" pitchFamily="-107" charset="0"/>
              </a:rPr>
              <a:t>PCM cell can be switched between states reliably and quickly</a:t>
            </a:r>
          </a:p>
        </p:txBody>
      </p:sp>
    </p:spTree>
    <p:extLst>
      <p:ext uri="{BB962C8B-B14F-4D97-AF65-F5344CB8AC3E}">
        <p14:creationId xmlns:p14="http://schemas.microsoft.com/office/powerpoint/2010/main" val="4136382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fontAlgn="auto">
              <a:spcBef>
                <a:spcPts val="0"/>
              </a:spcBef>
              <a:spcAft>
                <a:spcPts val="0"/>
              </a:spcAft>
            </a:pPr>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fontAlgn="auto">
              <a:spcBef>
                <a:spcPts val="0"/>
              </a:spcBef>
              <a:spcAft>
                <a:spcPts val="0"/>
              </a:spcAft>
            </a:pPr>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200" i="1" dirty="0">
                <a:solidFill>
                  <a:prstClr val="black"/>
                </a:solidFill>
                <a:latin typeface="Calibri"/>
                <a:ea typeface="+mn-ea"/>
                <a:cs typeface="+mn-cs"/>
              </a:rPr>
              <a:t>less memory </a:t>
            </a:r>
            <a:br>
              <a:rPr lang="en-US" sz="2200" i="1" dirty="0">
                <a:solidFill>
                  <a:prstClr val="black"/>
                </a:solidFill>
                <a:latin typeface="Calibri"/>
                <a:ea typeface="+mn-ea"/>
                <a:cs typeface="+mn-cs"/>
              </a:rPr>
            </a:br>
            <a:r>
              <a:rPr lang="en-US" sz="2200" i="1" dirty="0">
                <a:solidFill>
                  <a:prstClr val="black"/>
                </a:solidFill>
                <a:latin typeface="Calibri"/>
                <a:ea typeface="+mn-ea"/>
                <a:cs typeface="+mn-cs"/>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200" i="1" dirty="0">
                <a:solidFill>
                  <a:prstClr val="black"/>
                </a:solidFill>
                <a:latin typeface="Calibri"/>
                <a:ea typeface="+mn-ea"/>
                <a:cs typeface="+mn-cs"/>
              </a:rPr>
              <a:t>higher</a:t>
            </a:r>
          </a:p>
          <a:p>
            <a:pPr algn="ctr" defTabSz="914259" fontAlgn="auto">
              <a:spcBef>
                <a:spcPts val="0"/>
              </a:spcBef>
              <a:spcAft>
                <a:spcPts val="0"/>
              </a:spcAft>
            </a:pPr>
            <a:r>
              <a:rPr lang="en-US" sz="2200" i="1" dirty="0">
                <a:solidFill>
                  <a:prstClr val="black"/>
                </a:solidFill>
                <a:latin typeface="Calibri"/>
                <a:ea typeface="+mn-ea"/>
                <a:cs typeface="+mn-cs"/>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fontAlgn="auto">
              <a:spcBef>
                <a:spcPts val="0"/>
              </a:spcBef>
              <a:spcAft>
                <a:spcPts val="0"/>
              </a:spcAft>
            </a:pPr>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fontAlgn="auto">
              <a:spcBef>
                <a:spcPts val="0"/>
              </a:spcBef>
              <a:spcAft>
                <a:spcPts val="0"/>
              </a:spcAft>
            </a:pPr>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fontAlgn="auto">
              <a:lnSpc>
                <a:spcPct val="80000"/>
              </a:lnSpc>
              <a:spcBef>
                <a:spcPts val="0"/>
              </a:spcBef>
              <a:spcAft>
                <a:spcPts val="0"/>
              </a:spcAft>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fontAlgn="auto">
              <a:spcBef>
                <a:spcPts val="0"/>
              </a:spcBef>
              <a:spcAft>
                <a:spcPts val="0"/>
              </a:spcAft>
            </a:pPr>
            <a:r>
              <a:rPr lang="en-US" sz="2600" b="1" i="1" dirty="0">
                <a:solidFill>
                  <a:srgbClr val="FF0000"/>
                </a:solidFill>
                <a:latin typeface="Calibri"/>
                <a:ea typeface="+mn-ea"/>
                <a:cs typeface="+mn-cs"/>
              </a:rPr>
              <a:t>starvation </a:t>
            </a:r>
            <a:r>
              <a:rPr lang="en-US" sz="2600" b="1" dirty="0">
                <a:solidFill>
                  <a:srgbClr val="FF0000"/>
                </a:solidFill>
                <a:latin typeface="Calibri"/>
                <a:ea typeface="+mn-ea"/>
                <a:cs typeface="+mn-cs"/>
                <a:sym typeface="Wingdings" pitchFamily="2" charset="2"/>
              </a:rPr>
              <a:t></a:t>
            </a:r>
            <a:r>
              <a:rPr lang="en-US" sz="2600" b="1" i="1" dirty="0">
                <a:solidFill>
                  <a:srgbClr val="FF0000"/>
                </a:solidFill>
                <a:latin typeface="Calibri"/>
                <a:ea typeface="+mn-ea"/>
                <a:cs typeface="+mn-cs"/>
                <a:sym typeface="Wingdings" pitchFamily="2" charset="2"/>
              </a:rPr>
              <a:t> unfairness</a:t>
            </a:r>
            <a:endParaRPr lang="en-US" sz="2600" b="1" i="1" dirty="0">
              <a:solidFill>
                <a:srgbClr val="FF0000"/>
              </a:solidFill>
              <a:latin typeface="Calibri"/>
              <a:ea typeface="+mn-ea"/>
              <a:cs typeface="+mn-cs"/>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fontAlgn="auto">
              <a:lnSpc>
                <a:spcPct val="80000"/>
              </a:lnSpc>
              <a:spcBef>
                <a:spcPts val="0"/>
              </a:spcBef>
              <a:spcAft>
                <a:spcPts val="0"/>
              </a:spcAft>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fontAlgn="auto">
              <a:spcBef>
                <a:spcPts val="0"/>
              </a:spcBef>
              <a:spcAft>
                <a:spcPts val="0"/>
              </a:spcAft>
            </a:pPr>
            <a:r>
              <a:rPr lang="en-US" sz="2600" b="1" i="1" dirty="0">
                <a:solidFill>
                  <a:srgbClr val="FF0000"/>
                </a:solidFill>
                <a:latin typeface="Calibri"/>
                <a:ea typeface="+mn-ea"/>
                <a:cs typeface="+mn-cs"/>
              </a:rPr>
              <a:t>not prioritized </a:t>
            </a:r>
            <a:r>
              <a:rPr lang="en-US" sz="2600" b="1" dirty="0">
                <a:solidFill>
                  <a:srgbClr val="FF0000"/>
                </a:solidFill>
                <a:latin typeface="Calibri"/>
                <a:ea typeface="+mn-ea"/>
                <a:cs typeface="+mn-cs"/>
                <a:sym typeface="Wingdings" pitchFamily="2" charset="2"/>
              </a:rPr>
              <a:t> </a:t>
            </a:r>
          </a:p>
          <a:p>
            <a:pPr algn="ctr" defTabSz="914259" fontAlgn="auto">
              <a:spcBef>
                <a:spcPts val="0"/>
              </a:spcBef>
              <a:spcAft>
                <a:spcPts val="0"/>
              </a:spcAft>
            </a:pPr>
            <a:r>
              <a:rPr lang="en-US" sz="2600" b="1" i="1" dirty="0">
                <a:solidFill>
                  <a:srgbClr val="FF0000"/>
                </a:solidFill>
                <a:latin typeface="Calibri"/>
                <a:ea typeface="+mn-ea"/>
                <a:cs typeface="+mn-cs"/>
                <a:sym typeface="Wingdings" pitchFamily="2" charset="2"/>
              </a:rPr>
              <a:t>reduced throughput</a:t>
            </a:r>
            <a:endParaRPr lang="en-US" sz="2600" b="1" i="1" dirty="0">
              <a:solidFill>
                <a:srgbClr val="FF0000"/>
              </a:solidFill>
              <a:latin typeface="Calibri"/>
              <a:ea typeface="+mn-ea"/>
              <a:cs typeface="+mn-cs"/>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fontAlgn="auto">
              <a:spcBef>
                <a:spcPts val="0"/>
              </a:spcBef>
              <a:spcAft>
                <a:spcPts val="0"/>
              </a:spcAft>
            </a:pPr>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1342559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p:txBody>
          <a:bodyPr/>
          <a:lstStyle/>
          <a:p>
            <a:r>
              <a:rPr lang="en-US">
                <a:latin typeface="Garamond" charset="0"/>
                <a:ea typeface="ＭＳ Ｐゴシック" charset="0"/>
                <a:cs typeface="ＭＳ Ｐゴシック" charset="0"/>
              </a:rPr>
              <a:t>How Does PCM Work?</a:t>
            </a:r>
          </a:p>
        </p:txBody>
      </p:sp>
      <p:sp>
        <p:nvSpPr>
          <p:cNvPr id="185346"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853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8C65E9-C056-F547-B28E-B43A83608D65}" type="slidenum">
              <a:rPr lang="en-US" sz="1600">
                <a:solidFill>
                  <a:srgbClr val="000000"/>
                </a:solidFill>
                <a:latin typeface="Garamond" charset="0"/>
                <a:cs typeface="Arial" charset="0"/>
              </a:rPr>
              <a:pPr eaLnBrk="1" hangingPunct="1"/>
              <a:t>90</a:t>
            </a:fld>
            <a:endParaRPr lang="en-US" sz="1600">
              <a:solidFill>
                <a:srgbClr val="000000"/>
              </a:solidFill>
              <a:latin typeface="Garamond" charset="0"/>
              <a:cs typeface="Arial"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185367"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1" y="1349"/>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185368"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Large</a:t>
              </a:r>
            </a:p>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pic>
          <p:nvPicPr>
            <p:cNvPr id="185356"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Small</a:t>
              </a:r>
            </a:p>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185350"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1"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cs typeface="Arial" charset="0"/>
              </a:rPr>
              <a:t>Photo Courtesy: Bipin Rajendran, IBM</a:t>
            </a:r>
          </a:p>
        </p:txBody>
      </p:sp>
      <p:sp>
        <p:nvSpPr>
          <p:cNvPr id="185352"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cs typeface="Arial" charset="0"/>
              </a:rPr>
              <a:t>Slide Courtesy: Moinuddin Qureshi, IBM</a:t>
            </a:r>
          </a:p>
        </p:txBody>
      </p:sp>
    </p:spTree>
    <p:extLst>
      <p:ext uri="{BB962C8B-B14F-4D97-AF65-F5344CB8AC3E}">
        <p14:creationId xmlns:p14="http://schemas.microsoft.com/office/powerpoint/2010/main" val="33199996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pPr eaLnBrk="1" hangingPunct="1"/>
            <a:r>
              <a:rPr lang="en-US">
                <a:latin typeface="Garamond"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a:latin typeface="Tahoma" charset="0"/>
            </a:endParaRPr>
          </a:p>
          <a:p>
            <a:pPr eaLnBrk="1" hangingPunct="1"/>
            <a:r>
              <a:rPr lang="en-US">
                <a:latin typeface="Tahoma" charset="0"/>
              </a:rPr>
              <a:t>Pros over DRAM</a:t>
            </a:r>
          </a:p>
          <a:p>
            <a:pPr lvl="1" eaLnBrk="1" hangingPunct="1"/>
            <a:r>
              <a:rPr lang="en-US">
                <a:solidFill>
                  <a:srgbClr val="008000"/>
                </a:solidFill>
                <a:latin typeface="Tahoma" charset="0"/>
                <a:ea typeface="ＭＳ Ｐゴシック" charset="0"/>
              </a:rPr>
              <a:t>Better technology scaling (capacity and cost)</a:t>
            </a:r>
          </a:p>
          <a:p>
            <a:pPr lvl="1" eaLnBrk="1" hangingPunct="1"/>
            <a:r>
              <a:rPr lang="en-US">
                <a:solidFill>
                  <a:srgbClr val="008000"/>
                </a:solidFill>
                <a:latin typeface="Tahoma" charset="0"/>
                <a:ea typeface="ＭＳ Ｐゴシック" charset="0"/>
              </a:rPr>
              <a:t>Non volatility</a:t>
            </a:r>
          </a:p>
          <a:p>
            <a:pPr lvl="1" eaLnBrk="1" hangingPunct="1"/>
            <a:r>
              <a:rPr lang="en-US">
                <a:solidFill>
                  <a:srgbClr val="008000"/>
                </a:solidFill>
                <a:latin typeface="Tahoma" charset="0"/>
                <a:ea typeface="ＭＳ Ｐゴシック" charset="0"/>
              </a:rPr>
              <a:t>Low idle power (no refresh)</a:t>
            </a:r>
          </a:p>
          <a:p>
            <a:pPr lvl="1" eaLnBrk="1" hangingPunct="1"/>
            <a:endParaRPr lang="en-US" sz="1100">
              <a:latin typeface="Tahoma" charset="0"/>
              <a:ea typeface="ＭＳ Ｐゴシック" charset="0"/>
            </a:endParaRPr>
          </a:p>
          <a:p>
            <a:pPr eaLnBrk="1" hangingPunct="1"/>
            <a:r>
              <a:rPr lang="en-US">
                <a:latin typeface="Tahoma" charset="0"/>
              </a:rPr>
              <a:t>Cons</a:t>
            </a:r>
          </a:p>
          <a:p>
            <a:pPr lvl="1" eaLnBrk="1" hangingPunct="1"/>
            <a:r>
              <a:rPr lang="en-US">
                <a:solidFill>
                  <a:srgbClr val="FF0000"/>
                </a:solidFill>
                <a:latin typeface="Tahoma" charset="0"/>
                <a:ea typeface="ＭＳ Ｐゴシック" charset="0"/>
              </a:rPr>
              <a:t>Higher latencies: ~4-15x DRAM (especially write)</a:t>
            </a:r>
          </a:p>
          <a:p>
            <a:pPr lvl="1" eaLnBrk="1" hangingPunct="1"/>
            <a:r>
              <a:rPr lang="en-US">
                <a:solidFill>
                  <a:srgbClr val="FF0000"/>
                </a:solidFill>
                <a:latin typeface="Tahoma" charset="0"/>
                <a:ea typeface="ＭＳ Ｐゴシック" charset="0"/>
              </a:rPr>
              <a:t>Higher active energy: ~2-50x DRAM (especially write)</a:t>
            </a:r>
          </a:p>
          <a:p>
            <a:pPr lvl="1" eaLnBrk="1" hangingPunct="1"/>
            <a:r>
              <a:rPr lang="en-US">
                <a:solidFill>
                  <a:srgbClr val="FF0000"/>
                </a:solidFill>
                <a:latin typeface="Tahoma" charset="0"/>
                <a:ea typeface="ＭＳ Ｐゴシック" charset="0"/>
              </a:rPr>
              <a:t>Lower endurance (a cell dies after ~10</a:t>
            </a:r>
            <a:r>
              <a:rPr lang="en-US" baseline="30000">
                <a:solidFill>
                  <a:srgbClr val="FF0000"/>
                </a:solidFill>
                <a:latin typeface="Tahoma" charset="0"/>
                <a:ea typeface="ＭＳ Ｐゴシック" charset="0"/>
              </a:rPr>
              <a:t>8</a:t>
            </a:r>
            <a:r>
              <a:rPr lang="en-US">
                <a:solidFill>
                  <a:srgbClr val="FF0000"/>
                </a:solidFill>
                <a:latin typeface="Tahoma" charset="0"/>
                <a:ea typeface="ＭＳ Ｐゴシック" charset="0"/>
              </a:rPr>
              <a:t> writes)</a:t>
            </a:r>
          </a:p>
          <a:p>
            <a:pPr lvl="1" eaLnBrk="1" hangingPunct="1"/>
            <a:endParaRPr lang="en-US" sz="2000">
              <a:latin typeface="Tahoma" charset="0"/>
              <a:ea typeface="ＭＳ Ｐゴシック" charset="0"/>
            </a:endParaRPr>
          </a:p>
          <a:p>
            <a:pPr eaLnBrk="1" hangingPunct="1"/>
            <a:r>
              <a:rPr lang="en-US">
                <a:latin typeface="Tahoma" charset="0"/>
              </a:rPr>
              <a:t>Challenges in enabling PCM as DRAM replacement/helper:</a:t>
            </a:r>
          </a:p>
          <a:p>
            <a:pPr lvl="1" eaLnBrk="1" hangingPunct="1"/>
            <a:r>
              <a:rPr lang="en-US">
                <a:solidFill>
                  <a:srgbClr val="0000FF"/>
                </a:solidFill>
                <a:latin typeface="Tahoma" charset="0"/>
                <a:ea typeface="ＭＳ Ｐゴシック" charset="0"/>
              </a:rPr>
              <a:t>Mitigate PCM shortcomings</a:t>
            </a:r>
          </a:p>
          <a:p>
            <a:pPr lvl="1" eaLnBrk="1" hangingPunct="1"/>
            <a:r>
              <a:rPr lang="en-US">
                <a:solidFill>
                  <a:srgbClr val="0000FF"/>
                </a:solidFill>
                <a:latin typeface="Tahoma" charset="0"/>
                <a:ea typeface="ＭＳ Ｐゴシック" charset="0"/>
              </a:rPr>
              <a:t>Find the right way to place PCM in the system</a:t>
            </a:r>
          </a:p>
        </p:txBody>
      </p:sp>
      <p:sp>
        <p:nvSpPr>
          <p:cNvPr id="1863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53FDA3-5B86-D04D-AD7B-022B9C3BBE4F}" type="slidenum">
              <a:rPr lang="en-US" sz="1600">
                <a:solidFill>
                  <a:srgbClr val="000000"/>
                </a:solidFill>
                <a:latin typeface="Garamond" charset="0"/>
                <a:cs typeface="Arial" charset="0"/>
              </a:rPr>
              <a:pPr eaLnBrk="1" hangingPunct="1"/>
              <a:t>91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9729234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050"/>
            <a:ext cx="8610600" cy="5181600"/>
          </a:xfrm>
        </p:spPr>
        <p:txBody>
          <a:bodyPr/>
          <a:lstStyle/>
          <a:p>
            <a:pPr eaLnBrk="1" hangingPunct="1"/>
            <a:r>
              <a:rPr lang="en-US">
                <a:latin typeface="Tahoma" charset="0"/>
                <a:ea typeface="ＭＳ Ｐゴシック" charset="0"/>
                <a:cs typeface="ＭＳ Ｐゴシック" charset="0"/>
              </a:rPr>
              <a:t>How should PCM-based (main) memory be organized?</a:t>
            </a: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endParaRPr lang="en-US" sz="1100">
              <a:solidFill>
                <a:srgbClr val="0000FF"/>
              </a:solidFill>
              <a:latin typeface="Tahoma" charset="0"/>
              <a:ea typeface="ＭＳ Ｐゴシック" charset="0"/>
              <a:cs typeface="ＭＳ Ｐゴシック" charset="0"/>
            </a:endParaRPr>
          </a:p>
          <a:p>
            <a:pPr eaLnBrk="1" hangingPunct="1"/>
            <a:endParaRPr lang="en-US" sz="11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Hybrid PCM+DRAM </a:t>
            </a:r>
            <a:r>
              <a:rPr lang="en-US" sz="2000">
                <a:solidFill>
                  <a:srgbClr val="008000"/>
                </a:solidFill>
                <a:latin typeface="Tahoma" charset="0"/>
                <a:ea typeface="ＭＳ Ｐゴシック" charset="0"/>
                <a:cs typeface="ＭＳ Ｐゴシック" charset="0"/>
              </a:rPr>
              <a:t>[Qureshi+ ISCA’09, Dhiman+ DAC’09]</a:t>
            </a:r>
            <a:r>
              <a:rPr lang="en-US">
                <a:solidFill>
                  <a:srgbClr val="0000FF"/>
                </a:solidFill>
                <a:latin typeface="Tahoma" charset="0"/>
                <a:ea typeface="ＭＳ Ｐゴシック" charset="0"/>
                <a:cs typeface="ＭＳ Ｐゴシック" charset="0"/>
              </a:rPr>
              <a:t>: </a:t>
            </a:r>
          </a:p>
          <a:p>
            <a:pPr lvl="1" eaLnBrk="1" hangingPunct="1"/>
            <a:r>
              <a:rPr lang="en-US">
                <a:latin typeface="Tahoma" charset="0"/>
                <a:ea typeface="ＭＳ Ｐゴシック" charset="0"/>
              </a:rPr>
              <a:t>How to partition/migrate data between PCM and DRAM</a:t>
            </a:r>
          </a:p>
        </p:txBody>
      </p:sp>
      <p:sp>
        <p:nvSpPr>
          <p:cNvPr id="2662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F9BB6C-6B89-AE4F-B95D-19A12A05D1B4}" type="slidenum">
              <a:rPr lang="en-US" sz="1600">
                <a:solidFill>
                  <a:srgbClr val="000000"/>
                </a:solidFill>
                <a:latin typeface="Garamond" charset="0"/>
                <a:cs typeface="Arial" charset="0"/>
              </a:rPr>
              <a:pPr eaLnBrk="1" hangingPunct="1"/>
              <a:t>92</a:t>
            </a:fld>
            <a:endParaRPr lang="en-US" sz="1600">
              <a:solidFill>
                <a:srgbClr val="000000"/>
              </a:solidFill>
              <a:latin typeface="Garamond" charset="0"/>
              <a:cs typeface="Arial" charset="0"/>
            </a:endParaRPr>
          </a:p>
        </p:txBody>
      </p:sp>
      <p:pic>
        <p:nvPicPr>
          <p:cNvPr id="266244"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313"/>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275"/>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25023073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267266" name="Content Placeholder 2"/>
          <p:cNvSpPr>
            <a:spLocks noGrp="1"/>
          </p:cNvSpPr>
          <p:nvPr>
            <p:ph idx="1"/>
          </p:nvPr>
        </p:nvSpPr>
        <p:spPr>
          <a:xfrm>
            <a:off x="228600" y="908050"/>
            <a:ext cx="8610600" cy="5181600"/>
          </a:xfrm>
        </p:spPr>
        <p:txBody>
          <a:bodyPr/>
          <a:lstStyle/>
          <a:p>
            <a:pPr eaLnBrk="1" hangingPunct="1"/>
            <a:r>
              <a:rPr lang="en-US">
                <a:latin typeface="Tahoma" charset="0"/>
                <a:ea typeface="ＭＳ Ｐゴシック" charset="0"/>
                <a:cs typeface="ＭＳ Ｐゴシック" charset="0"/>
              </a:rPr>
              <a:t>How should PCM-based (main) memory be organized?</a:t>
            </a: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Pure PCM main memory </a:t>
            </a:r>
            <a:r>
              <a:rPr lang="en-US" sz="2000">
                <a:solidFill>
                  <a:srgbClr val="008000"/>
                </a:solidFill>
                <a:latin typeface="Tahoma" charset="0"/>
                <a:ea typeface="ＭＳ Ｐゴシック" charset="0"/>
                <a:cs typeface="ＭＳ Ｐゴシック" charset="0"/>
              </a:rPr>
              <a:t>[Lee et al., ISCA’09, Top Picks’10]</a:t>
            </a:r>
            <a:r>
              <a:rPr lang="en-US">
                <a:latin typeface="Tahoma" charset="0"/>
                <a:ea typeface="ＭＳ Ｐゴシック" charset="0"/>
                <a:cs typeface="ＭＳ Ｐゴシック" charset="0"/>
              </a:rPr>
              <a:t>: </a:t>
            </a:r>
          </a:p>
          <a:p>
            <a:pPr lvl="1" eaLnBrk="1" hangingPunct="1"/>
            <a:r>
              <a:rPr lang="en-US">
                <a:latin typeface="Tahoma" charset="0"/>
                <a:ea typeface="ＭＳ Ｐゴシック" charset="0"/>
              </a:rPr>
              <a:t>How to redesign entire hierarchy (and cores) to overcome PCM shortcomings</a:t>
            </a:r>
          </a:p>
        </p:txBody>
      </p:sp>
      <p:sp>
        <p:nvSpPr>
          <p:cNvPr id="2672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EDA922-91DC-B84D-B5B2-50AE5CFABBB6}" type="slidenum">
              <a:rPr lang="en-US" sz="1600">
                <a:solidFill>
                  <a:srgbClr val="000000"/>
                </a:solidFill>
                <a:latin typeface="Garamond" charset="0"/>
                <a:cs typeface="Arial" charset="0"/>
              </a:rPr>
              <a:pPr eaLnBrk="1" hangingPunct="1"/>
              <a:t>93</a:t>
            </a:fld>
            <a:endParaRPr lang="en-US" sz="1600">
              <a:solidFill>
                <a:srgbClr val="000000"/>
              </a:solidFill>
              <a:latin typeface="Garamond" charset="0"/>
              <a:cs typeface="Arial" charset="0"/>
            </a:endParaRPr>
          </a:p>
        </p:txBody>
      </p:sp>
      <p:pic>
        <p:nvPicPr>
          <p:cNvPr id="267268"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484313"/>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2490577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228600" y="152400"/>
            <a:ext cx="8915400" cy="1066800"/>
          </a:xfrm>
        </p:spPr>
        <p:txBody>
          <a:bodyPr/>
          <a:lstStyle/>
          <a:p>
            <a:pPr eaLnBrk="1" hangingPunct="1"/>
            <a:r>
              <a:rPr lang="en-US" sz="3400">
                <a:latin typeface="Garamond" charset="0"/>
                <a:ea typeface="ＭＳ Ｐゴシック" charset="0"/>
                <a:cs typeface="ＭＳ Ｐゴシック" charset="0"/>
              </a:rPr>
              <a:t>PCM-Based Memory Systems: Research Challenges </a:t>
            </a:r>
          </a:p>
        </p:txBody>
      </p:sp>
      <p:sp>
        <p:nvSpPr>
          <p:cNvPr id="268290" name="Content Placeholder 2"/>
          <p:cNvSpPr>
            <a:spLocks noGrp="1"/>
          </p:cNvSpPr>
          <p:nvPr>
            <p:ph idx="1"/>
          </p:nvPr>
        </p:nvSpPr>
        <p:spPr>
          <a:xfrm>
            <a:off x="228600" y="914400"/>
            <a:ext cx="8610600" cy="5257800"/>
          </a:xfrm>
        </p:spPr>
        <p:txBody>
          <a:bodyPr/>
          <a:lstStyle/>
          <a:p>
            <a:pPr eaLnBrk="1" hangingPunct="1"/>
            <a:r>
              <a:rPr lang="en-US">
                <a:solidFill>
                  <a:srgbClr val="0000FF"/>
                </a:solidFill>
                <a:latin typeface="Tahoma" charset="0"/>
                <a:ea typeface="ＭＳ Ｐゴシック" charset="0"/>
                <a:cs typeface="ＭＳ Ｐゴシック" charset="0"/>
              </a:rPr>
              <a:t>Partitioning</a:t>
            </a:r>
          </a:p>
          <a:p>
            <a:pPr lvl="1" eaLnBrk="1" hangingPunct="1"/>
            <a:r>
              <a:rPr lang="en-US">
                <a:latin typeface="Tahoma" charset="0"/>
                <a:ea typeface="ＭＳ Ｐゴシック" charset="0"/>
              </a:rPr>
              <a:t>Should DRAM be a cache or main memory, or configurable?</a:t>
            </a:r>
          </a:p>
          <a:p>
            <a:pPr lvl="1" eaLnBrk="1" hangingPunct="1"/>
            <a:r>
              <a:rPr lang="en-US">
                <a:latin typeface="Tahoma" charset="0"/>
                <a:ea typeface="ＭＳ Ｐゴシック" charset="0"/>
              </a:rPr>
              <a:t>What fraction? How many controllers?</a:t>
            </a:r>
          </a:p>
          <a:p>
            <a:pPr lvl="1" eaLnBrk="1" hangingPunct="1"/>
            <a:endParaRPr lang="en-US" sz="1200">
              <a:latin typeface="Tahoma" charset="0"/>
              <a:ea typeface="ＭＳ Ｐゴシック" charset="0"/>
            </a:endParaRPr>
          </a:p>
          <a:p>
            <a:pPr eaLnBrk="1" hangingPunct="1"/>
            <a:r>
              <a:rPr lang="en-US">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a:latin typeface="Tahoma" charset="0"/>
                <a:ea typeface="ＭＳ Ｐゴシック" charset="0"/>
                <a:sym typeface="Wingdings" charset="0"/>
              </a:rPr>
              <a:t>Who manages allocation/movement?</a:t>
            </a:r>
          </a:p>
          <a:p>
            <a:pPr lvl="1" eaLnBrk="1" hangingPunct="1"/>
            <a:r>
              <a:rPr lang="en-US">
                <a:latin typeface="Tahoma" charset="0"/>
                <a:ea typeface="ＭＳ Ｐゴシック" charset="0"/>
                <a:sym typeface="Wingdings" charset="0"/>
              </a:rPr>
              <a:t>What are good control algorithms?</a:t>
            </a:r>
          </a:p>
          <a:p>
            <a:pPr lvl="1" eaLnBrk="1" hangingPunct="1"/>
            <a:r>
              <a:rPr lang="en-US">
                <a:latin typeface="Tahoma" charset="0"/>
                <a:ea typeface="ＭＳ Ｐゴシック" charset="0"/>
                <a:sym typeface="Wingdings" charset="0"/>
              </a:rPr>
              <a:t>How do we prevent degradation of service due to wearout?</a:t>
            </a:r>
          </a:p>
          <a:p>
            <a:pPr lvl="1" eaLnBrk="1" hangingPunct="1"/>
            <a:endParaRPr lang="en-US" sz="1200">
              <a:latin typeface="Tahoma" charset="0"/>
              <a:ea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rPr>
              <a:t>Design of cache hierarchy, memory controllers, OS</a:t>
            </a:r>
          </a:p>
          <a:p>
            <a:pPr lvl="1" eaLnBrk="1" hangingPunct="1"/>
            <a:r>
              <a:rPr lang="en-US">
                <a:latin typeface="Tahoma" charset="0"/>
                <a:ea typeface="ＭＳ Ｐゴシック" charset="0"/>
                <a:cs typeface="ＭＳ Ｐゴシック" charset="0"/>
              </a:rPr>
              <a:t>Mitigate PCM shortcomings, exploit PCM advantages</a:t>
            </a:r>
          </a:p>
          <a:p>
            <a:pPr lvl="1" eaLnBrk="1" hangingPunct="1"/>
            <a:endParaRPr lang="en-US" sz="1200">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Design of PCM/DRAM chips and modules</a:t>
            </a:r>
          </a:p>
          <a:p>
            <a:pPr lvl="1" eaLnBrk="1" hangingPunct="1"/>
            <a:r>
              <a:rPr lang="en-US">
                <a:latin typeface="Tahoma" charset="0"/>
                <a:ea typeface="ＭＳ Ｐゴシック" charset="0"/>
                <a:cs typeface="ＭＳ Ｐゴシック" charset="0"/>
              </a:rPr>
              <a:t>Rethink the design of PCM/DRAM with new requirements</a:t>
            </a:r>
          </a:p>
          <a:p>
            <a:pPr eaLnBrk="1" hangingPunct="1"/>
            <a:endParaRPr lang="en-US">
              <a:latin typeface="Tahoma" charset="0"/>
              <a:ea typeface="ＭＳ Ｐゴシック" charset="0"/>
              <a:cs typeface="ＭＳ Ｐゴシック" charset="0"/>
            </a:endParaRPr>
          </a:p>
          <a:p>
            <a:pPr lvl="1" eaLnBrk="1" hangingPunct="1"/>
            <a:endParaRPr lang="en-US">
              <a:latin typeface="Tahoma" charset="0"/>
              <a:ea typeface="ＭＳ Ｐゴシック" charset="0"/>
            </a:endParaRPr>
          </a:p>
        </p:txBody>
      </p:sp>
      <p:sp>
        <p:nvSpPr>
          <p:cNvPr id="2682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666F09-C3EA-D74F-9D8B-9A23E94EF7E4}" type="slidenum">
              <a:rPr lang="en-US" sz="1600">
                <a:solidFill>
                  <a:srgbClr val="000000"/>
                </a:solidFill>
                <a:latin typeface="Garamond" charset="0"/>
                <a:cs typeface="Arial" charset="0"/>
              </a:rPr>
              <a:pPr eaLnBrk="1" hangingPunct="1"/>
              <a:t>94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373024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An Initial Study: Replace DRAM with PCM</a:t>
            </a:r>
          </a:p>
        </p:txBody>
      </p:sp>
      <p:sp>
        <p:nvSpPr>
          <p:cNvPr id="269314" name="Content Placeholder 2"/>
          <p:cNvSpPr>
            <a:spLocks noGrp="1"/>
          </p:cNvSpPr>
          <p:nvPr>
            <p:ph idx="1"/>
          </p:nvPr>
        </p:nvSpPr>
        <p:spPr>
          <a:xfrm>
            <a:off x="228600" y="996950"/>
            <a:ext cx="8807450" cy="5194300"/>
          </a:xfrm>
        </p:spPr>
        <p:txBody>
          <a:bodyPr/>
          <a:lstStyle/>
          <a:p>
            <a:r>
              <a:rPr lang="en-US">
                <a:latin typeface="Tahoma" charset="0"/>
                <a:ea typeface="ＭＳ Ｐゴシック" charset="0"/>
                <a:cs typeface="ＭＳ Ｐゴシック" charset="0"/>
              </a:rPr>
              <a:t>Lee, Ipek, Mutlu, Burger,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Architecting Phase Change Memory as a Scalable DRAM Alternative</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ISCA 2009.</a:t>
            </a:r>
          </a:p>
          <a:p>
            <a:pPr lvl="1"/>
            <a:r>
              <a:rPr lang="en-US">
                <a:latin typeface="Tahoma" charset="0"/>
                <a:ea typeface="ＭＳ Ｐゴシック" charset="0"/>
                <a:cs typeface="ＭＳ Ｐゴシック" charset="0"/>
              </a:rPr>
              <a:t>Surveyed prototypes from 2003-2008 (e.g. IEDM, VLSI, ISSCC)</a:t>
            </a:r>
          </a:p>
          <a:p>
            <a:pPr lvl="1"/>
            <a:r>
              <a:rPr lang="en-US">
                <a:latin typeface="Tahoma" charset="0"/>
                <a:ea typeface="ＭＳ Ｐゴシック" charset="0"/>
                <a:cs typeface="ＭＳ Ｐゴシック" charset="0"/>
              </a:rPr>
              <a:t>Derived “average” PCM parameters for F=90nm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693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4C279A-30BA-4148-AE74-5544597F2B80}" type="slidenum">
              <a:rPr lang="en-US" sz="1600">
                <a:solidFill>
                  <a:srgbClr val="000000"/>
                </a:solidFill>
                <a:latin typeface="Garamond" charset="0"/>
                <a:cs typeface="Arial" charset="0"/>
              </a:rPr>
              <a:pPr eaLnBrk="1" hangingPunct="1"/>
              <a:t>95</a:t>
            </a:fld>
            <a:endParaRPr lang="en-US" sz="1600">
              <a:solidFill>
                <a:srgbClr val="000000"/>
              </a:solidFill>
              <a:latin typeface="Garamond"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538"/>
            <a:ext cx="84010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188" y="5300663"/>
            <a:ext cx="2160587"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7" name="Rectangle 6"/>
          <p:cNvSpPr/>
          <p:nvPr/>
        </p:nvSpPr>
        <p:spPr>
          <a:xfrm>
            <a:off x="4876800" y="4198938"/>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8" name="Rectangle 7"/>
          <p:cNvSpPr/>
          <p:nvPr/>
        </p:nvSpPr>
        <p:spPr>
          <a:xfrm>
            <a:off x="4876800" y="5775325"/>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20819685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270338" name="Content Placeholder 2"/>
          <p:cNvSpPr>
            <a:spLocks noGrp="1"/>
          </p:cNvSpPr>
          <p:nvPr>
            <p:ph idx="1"/>
          </p:nvPr>
        </p:nvSpPr>
        <p:spPr>
          <a:xfrm>
            <a:off x="228600" y="996950"/>
            <a:ext cx="8915400" cy="5194300"/>
          </a:xfrm>
        </p:spPr>
        <p:txBody>
          <a:bodyPr/>
          <a:lstStyle/>
          <a:p>
            <a:r>
              <a:rPr lang="en-US" sz="2200">
                <a:latin typeface="Tahoma" charset="0"/>
                <a:ea typeface="ＭＳ Ｐゴシック" charset="0"/>
                <a:cs typeface="ＭＳ Ｐゴシック" charset="0"/>
              </a:rPr>
              <a:t>Replace DRAM with PCM in a 4-core, 4MB L2 system</a:t>
            </a:r>
          </a:p>
          <a:p>
            <a:r>
              <a:rPr lang="en-US" sz="2200">
                <a:latin typeface="Tahoma" charset="0"/>
                <a:ea typeface="ＭＳ Ｐゴシック" charset="0"/>
                <a:cs typeface="ＭＳ Ｐゴシック" charset="0"/>
              </a:rPr>
              <a:t>PCM organized the same as DRAM: row buffers, banks, peripherals</a:t>
            </a:r>
          </a:p>
          <a:p>
            <a:r>
              <a:rPr lang="en-US" sz="2200">
                <a:solidFill>
                  <a:srgbClr val="FF0000"/>
                </a:solidFill>
                <a:latin typeface="Tahoma" charset="0"/>
                <a:ea typeface="ＭＳ Ｐゴシック" charset="0"/>
                <a:cs typeface="ＭＳ Ｐゴシック" charset="0"/>
              </a:rPr>
              <a:t>1.6x delay, 2.2x energy, 500-hour average lifetime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Lee, Ipek, Mutlu, Burger, </a:t>
            </a:r>
            <a:r>
              <a:rPr lang="ja-JP" altLang="en-US" sz="2200">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Architecting Phase Change Memory as a Scalable DRAM Alternative</a:t>
            </a:r>
            <a:r>
              <a:rPr lang="en-US" altLang="ja-JP" sz="2200">
                <a:latin typeface="Tahoma" charset="0"/>
                <a:ea typeface="ＭＳ Ｐゴシック" charset="0"/>
                <a:cs typeface="ＭＳ Ｐゴシック" charset="0"/>
              </a:rPr>
              <a:t>,</a:t>
            </a:r>
            <a:r>
              <a:rPr lang="ja-JP" altLang="en-US" sz="2200">
                <a:latin typeface="Tahoma" charset="0"/>
                <a:ea typeface="ＭＳ Ｐゴシック" charset="0"/>
                <a:cs typeface="ＭＳ Ｐゴシック" charset="0"/>
              </a:rPr>
              <a:t>”</a:t>
            </a:r>
            <a:r>
              <a:rPr lang="en-US" altLang="ja-JP" sz="2200">
                <a:latin typeface="Tahoma" charset="0"/>
                <a:ea typeface="ＭＳ Ｐゴシック" charset="0"/>
                <a:cs typeface="ＭＳ Ｐゴシック" charset="0"/>
              </a:rPr>
              <a:t> ISCA 2009.</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703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51AFB3-408D-774E-8D80-3EFF96B25479}" type="slidenum">
              <a:rPr lang="en-US" sz="1600">
                <a:solidFill>
                  <a:srgbClr val="000000"/>
                </a:solidFill>
                <a:latin typeface="Garamond" charset="0"/>
                <a:cs typeface="Arial" charset="0"/>
              </a:rPr>
              <a:pPr eaLnBrk="1" hangingPunct="1"/>
              <a:t>96</a:t>
            </a:fld>
            <a:endParaRPr lang="en-US" sz="1600">
              <a:solidFill>
                <a:srgbClr val="000000"/>
              </a:solidFill>
              <a:latin typeface="Garamond" charset="0"/>
              <a:cs typeface="Arial" charset="0"/>
            </a:endParaRPr>
          </a:p>
        </p:txBody>
      </p:sp>
      <p:pic>
        <p:nvPicPr>
          <p:cNvPr id="2703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662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271362"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Idea 1: Use multiple narrow row buffers in each PCM chip</a:t>
            </a:r>
          </a:p>
          <a:p>
            <a:pPr marL="695325" lvl="2" indent="-342900">
              <a:buFont typeface="Wingdings" charset="0"/>
              <a:buNone/>
            </a:pPr>
            <a:r>
              <a:rPr lang="en-US" sz="2200">
                <a:latin typeface="Tahoma" charset="0"/>
                <a:ea typeface="ＭＳ Ｐゴシック" charset="0"/>
                <a:sym typeface="Wingdings" charset="0"/>
              </a:rPr>
              <a:t> </a:t>
            </a:r>
            <a:r>
              <a:rPr lang="en-US" sz="2200">
                <a:latin typeface="Tahoma" charset="0"/>
                <a:ea typeface="ＭＳ Ｐゴシック" charset="0"/>
              </a:rPr>
              <a:t>Reduces array reads/writes </a:t>
            </a:r>
            <a:r>
              <a:rPr lang="en-US" sz="2200">
                <a:latin typeface="Tahoma" charset="0"/>
                <a:ea typeface="ＭＳ Ｐゴシック" charset="0"/>
                <a:sym typeface="Wingdings" charset="0"/>
              </a:rPr>
              <a:t> better endurance, latency, energy</a:t>
            </a:r>
            <a:endParaRPr lang="en-US">
              <a:latin typeface="Tahoma" charset="0"/>
              <a:ea typeface="ＭＳ Ｐゴシック" charset="0"/>
            </a:endParaRP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Idea 2: Write into array at</a:t>
            </a:r>
          </a:p>
          <a:p>
            <a:pPr>
              <a:buFont typeface="Wingdings" charset="0"/>
              <a:buNone/>
            </a:pPr>
            <a:r>
              <a:rPr lang="en-US">
                <a:latin typeface="Tahoma" charset="0"/>
                <a:ea typeface="ＭＳ Ｐゴシック" charset="0"/>
                <a:cs typeface="ＭＳ Ｐゴシック" charset="0"/>
                <a:sym typeface="Wingdings" charset="0"/>
              </a:rPr>
              <a:t>    cache block or word </a:t>
            </a:r>
          </a:p>
          <a:p>
            <a:pPr>
              <a:buFont typeface="Wingdings" charset="0"/>
              <a:buNone/>
            </a:pPr>
            <a:r>
              <a:rPr lang="en-US">
                <a:latin typeface="Tahoma" charset="0"/>
                <a:ea typeface="ＭＳ Ｐゴシック" charset="0"/>
                <a:cs typeface="ＭＳ Ｐゴシック" charset="0"/>
                <a:sym typeface="Wingdings" charset="0"/>
              </a:rPr>
              <a:t>    granularity</a:t>
            </a:r>
          </a:p>
          <a:p>
            <a:pPr>
              <a:buFont typeface="Wingdings" charset="0"/>
              <a:buNone/>
            </a:pPr>
            <a:r>
              <a:rPr lang="en-US" sz="2200">
                <a:latin typeface="Tahoma" charset="0"/>
                <a:ea typeface="ＭＳ Ｐゴシック" charset="0"/>
                <a:cs typeface="ＭＳ Ｐゴシック" charset="0"/>
                <a:sym typeface="Wingdings" charset="0"/>
              </a:rPr>
              <a:t>	 Reduces unnecessary wear	 </a:t>
            </a:r>
            <a:endParaRPr lang="en-US" sz="2200">
              <a:latin typeface="Tahoma" charset="0"/>
              <a:ea typeface="ＭＳ Ｐゴシック" charset="0"/>
              <a:cs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713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64079A-8195-2543-A2B6-39F28F4AF532}" type="slidenum">
              <a:rPr lang="en-US" sz="1600">
                <a:solidFill>
                  <a:srgbClr val="000000"/>
                </a:solidFill>
                <a:latin typeface="Garamond" charset="0"/>
                <a:cs typeface="Arial" charset="0"/>
              </a:rPr>
              <a:pPr eaLnBrk="1" hangingPunct="1"/>
              <a:t>97</a:t>
            </a:fld>
            <a:endParaRPr lang="en-US" sz="1600">
              <a:solidFill>
                <a:srgbClr val="000000"/>
              </a:solidFill>
              <a:latin typeface="Garamond" charset="0"/>
              <a:cs typeface="Arial" charset="0"/>
            </a:endParaRPr>
          </a:p>
        </p:txBody>
      </p:sp>
      <p:pic>
        <p:nvPicPr>
          <p:cNvPr id="2713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5"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FF"/>
                </a:solidFill>
                <a:cs typeface="Arial" charset="0"/>
              </a:rPr>
              <a:t>DRAM</a:t>
            </a:r>
          </a:p>
        </p:txBody>
      </p:sp>
      <p:sp>
        <p:nvSpPr>
          <p:cNvPr id="271366"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FF"/>
                </a:solidFill>
                <a:cs typeface="Arial" charset="0"/>
              </a:rPr>
              <a:t>PCM</a:t>
            </a:r>
          </a:p>
        </p:txBody>
      </p:sp>
    </p:spTree>
    <p:extLst>
      <p:ext uri="{BB962C8B-B14F-4D97-AF65-F5344CB8AC3E}">
        <p14:creationId xmlns:p14="http://schemas.microsoft.com/office/powerpoint/2010/main" val="19737863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a:solidFill>
                  <a:srgbClr val="FF0000"/>
                </a:solidFill>
                <a:latin typeface="Tahoma" charset="0"/>
                <a:ea typeface="ＭＳ Ｐゴシック" charset="0"/>
                <a:cs typeface="ＭＳ Ｐゴシック" charset="0"/>
              </a:rPr>
              <a:t>1.2x delay, 1.0x energy, 5.6-year average lifetime</a:t>
            </a:r>
          </a:p>
          <a:p>
            <a:r>
              <a:rPr lang="en-US" sz="2200">
                <a:latin typeface="Tahoma" charset="0"/>
                <a:ea typeface="ＭＳ Ｐゴシック" charset="0"/>
                <a:cs typeface="ＭＳ Ｐゴシック" charset="0"/>
              </a:rPr>
              <a:t>Scaling improves energy, endurance, density</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100">
                <a:latin typeface="Tahoma" charset="0"/>
                <a:ea typeface="ＭＳ Ｐゴシック" charset="0"/>
                <a:cs typeface="ＭＳ Ｐゴシック" charset="0"/>
              </a:rPr>
              <a:t>Caveat 1: Worst-case lifetime is much shorter (no guarantees)</a:t>
            </a:r>
          </a:p>
          <a:p>
            <a:r>
              <a:rPr lang="en-US" sz="2100">
                <a:latin typeface="Tahoma" charset="0"/>
                <a:ea typeface="ＭＳ Ｐゴシック" charset="0"/>
                <a:cs typeface="ＭＳ Ｐゴシック" charset="0"/>
              </a:rPr>
              <a:t>Caveat 2: Intensive applications see large performance and energy hits</a:t>
            </a:r>
          </a:p>
          <a:p>
            <a:r>
              <a:rPr lang="en-US" sz="2100">
                <a:latin typeface="Tahoma" charset="0"/>
                <a:ea typeface="ＭＳ Ｐゴシック" charset="0"/>
                <a:cs typeface="ＭＳ Ｐゴシック" charset="0"/>
              </a:rPr>
              <a:t>Caveat 3: Optimistic PCM parameters?</a:t>
            </a:r>
          </a:p>
        </p:txBody>
      </p:sp>
      <p:sp>
        <p:nvSpPr>
          <p:cNvPr id="2723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AB003B-CB58-854B-891A-BA55E6969E44}" type="slidenum">
              <a:rPr lang="en-US" sz="1600">
                <a:solidFill>
                  <a:srgbClr val="000000"/>
                </a:solidFill>
                <a:latin typeface="Garamond" charset="0"/>
                <a:cs typeface="Arial" charset="0"/>
              </a:rPr>
              <a:pPr eaLnBrk="1" hangingPunct="1"/>
              <a:t>98</a:t>
            </a:fld>
            <a:endParaRPr lang="en-US" sz="1600">
              <a:solidFill>
                <a:srgbClr val="000000"/>
              </a:solidFill>
              <a:latin typeface="Garamond" charset="0"/>
              <a:cs typeface="Arial" charset="0"/>
            </a:endParaRPr>
          </a:p>
        </p:txBody>
      </p:sp>
      <p:pic>
        <p:nvPicPr>
          <p:cNvPr id="2723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5525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r>
              <a:rPr lang="en-US">
                <a:latin typeface="Garamond" charset="0"/>
                <a:ea typeface="ＭＳ Ｐゴシック" charset="0"/>
                <a:cs typeface="ＭＳ Ｐゴシック" charset="0"/>
              </a:rPr>
              <a:t>Hybrid Memory Systems</a:t>
            </a:r>
          </a:p>
        </p:txBody>
      </p:sp>
      <p:sp>
        <p:nvSpPr>
          <p:cNvPr id="3" name="Content Placeholder 2"/>
          <p:cNvSpPr>
            <a:spLocks noGrp="1"/>
          </p:cNvSpPr>
          <p:nvPr>
            <p:ph idx="1"/>
          </p:nvPr>
        </p:nvSpPr>
        <p:spPr>
          <a:xfrm>
            <a:off x="228600" y="1125538"/>
            <a:ext cx="8610600" cy="480695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marL="0" indent="0">
              <a:buFont typeface="Wingdings" charset="0"/>
              <a:buNone/>
              <a:defRPr/>
            </a:pPr>
            <a:endParaRPr lang="en-US" dirty="0"/>
          </a:p>
          <a:p>
            <a:pPr>
              <a:defRPr/>
            </a:pPr>
            <a:endParaRPr lang="en-US" dirty="0" smtClean="0"/>
          </a:p>
          <a:p>
            <a:pPr marL="0" indent="0">
              <a:buFont typeface="Wingdings" charset="0"/>
              <a:buNone/>
              <a:defRPr/>
            </a:pPr>
            <a:endParaRPr lang="en-US" dirty="0" smtClean="0"/>
          </a:p>
          <a:p>
            <a:pPr marL="0" indent="0">
              <a:buFont typeface="Wingdings" charset="0"/>
              <a:buNone/>
              <a:defRPr/>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Font typeface="Wingdings" charset="0"/>
              <a:buNone/>
              <a:defRPr/>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Font typeface="Wingdings" charset="0"/>
              <a:buNone/>
              <a:defRPr/>
            </a:pPr>
            <a:endParaRPr lang="en-US" sz="1600" dirty="0" smtClean="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a:p>
        </p:txBody>
      </p:sp>
      <p:sp>
        <p:nvSpPr>
          <p:cNvPr id="4" name="Rectangle 3"/>
          <p:cNvSpPr/>
          <p:nvPr/>
        </p:nvSpPr>
        <p:spPr>
          <a:xfrm>
            <a:off x="3000375" y="1052513"/>
            <a:ext cx="1511300" cy="15128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latin typeface="Tahoma"/>
              </a:rPr>
              <a:t>CPU</a:t>
            </a:r>
          </a:p>
        </p:txBody>
      </p:sp>
      <p:sp>
        <p:nvSpPr>
          <p:cNvPr id="5" name="Rectangle 4"/>
          <p:cNvSpPr/>
          <p:nvPr/>
        </p:nvSpPr>
        <p:spPr>
          <a:xfrm>
            <a:off x="3000375" y="2046288"/>
            <a:ext cx="792163" cy="504825"/>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rgbClr val="000000"/>
                </a:solidFill>
                <a:latin typeface="Tahoma"/>
              </a:rPr>
              <a:t>DRAMCtrl</a:t>
            </a:r>
          </a:p>
        </p:txBody>
      </p:sp>
      <p:cxnSp>
        <p:nvCxnSpPr>
          <p:cNvPr id="6" name="Straight Connector 5"/>
          <p:cNvCxnSpPr/>
          <p:nvPr/>
        </p:nvCxnSpPr>
        <p:spPr>
          <a:xfrm>
            <a:off x="3440113" y="2601913"/>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838" y="3141663"/>
            <a:ext cx="295275"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350" y="2744788"/>
            <a:ext cx="1741488"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6633">
                    <a:lumMod val="75000"/>
                  </a:srgbClr>
                </a:solidFill>
                <a:latin typeface="Tahoma"/>
              </a:rPr>
              <a:t>Fast, </a:t>
            </a:r>
            <a:r>
              <a:rPr lang="en-US" b="1" dirty="0">
                <a:solidFill>
                  <a:srgbClr val="006633">
                    <a:lumMod val="75000"/>
                  </a:srgbClr>
                </a:solidFill>
                <a:latin typeface="Tahoma"/>
              </a:rPr>
              <a:t>durable</a:t>
            </a:r>
          </a:p>
          <a:p>
            <a:pPr algn="ctr" fontAlgn="auto">
              <a:spcBef>
                <a:spcPts val="0"/>
              </a:spcBef>
              <a:spcAft>
                <a:spcPts val="0"/>
              </a:spcAft>
              <a:defRPr/>
            </a:pPr>
            <a:r>
              <a:rPr lang="en-US" dirty="0">
                <a:solidFill>
                  <a:srgbClr val="8C0000"/>
                </a:solidFill>
                <a:latin typeface="Tahoma"/>
              </a:rPr>
              <a:t>Small, </a:t>
            </a:r>
          </a:p>
          <a:p>
            <a:pPr algn="ctr" fontAlgn="auto">
              <a:spcBef>
                <a:spcPts val="0"/>
              </a:spcBef>
              <a:spcAft>
                <a:spcPts val="0"/>
              </a:spcAft>
              <a:defRPr/>
            </a:pPr>
            <a:r>
              <a:rPr lang="en-US" dirty="0">
                <a:solidFill>
                  <a:srgbClr val="8C0000"/>
                </a:solidFill>
                <a:latin typeface="Tahoma"/>
              </a:rPr>
              <a:t>leaky, volatile, </a:t>
            </a:r>
          </a:p>
          <a:p>
            <a:pPr algn="ctr" fontAlgn="auto">
              <a:spcBef>
                <a:spcPts val="0"/>
              </a:spcBef>
              <a:spcAft>
                <a:spcPts val="0"/>
              </a:spcAft>
              <a:defRPr/>
            </a:pPr>
            <a:r>
              <a:rPr lang="en-US" dirty="0">
                <a:solidFill>
                  <a:srgbClr val="8C0000"/>
                </a:solidFill>
                <a:latin typeface="Tahoma"/>
              </a:rPr>
              <a:t>high-cost</a:t>
            </a:r>
          </a:p>
        </p:txBody>
      </p:sp>
      <p:sp>
        <p:nvSpPr>
          <p:cNvPr id="9" name="Rectangle 8"/>
          <p:cNvSpPr/>
          <p:nvPr/>
        </p:nvSpPr>
        <p:spPr>
          <a:xfrm>
            <a:off x="4440238" y="2744788"/>
            <a:ext cx="4070350"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4D26"/>
                </a:solidFill>
                <a:latin typeface="Tahoma"/>
              </a:rPr>
              <a:t>Large, non-volatile, low-cost</a:t>
            </a:r>
          </a:p>
          <a:p>
            <a:pPr algn="ctr" fontAlgn="auto">
              <a:spcBef>
                <a:spcPts val="0"/>
              </a:spcBef>
              <a:spcAft>
                <a:spcPts val="0"/>
              </a:spcAft>
              <a:defRPr/>
            </a:pPr>
            <a:r>
              <a:rPr lang="en-US" dirty="0">
                <a:solidFill>
                  <a:srgbClr val="8C0000"/>
                </a:solidFill>
                <a:latin typeface="Tahoma"/>
              </a:rPr>
              <a:t>Slow, </a:t>
            </a:r>
            <a:r>
              <a:rPr lang="en-US" b="1" dirty="0">
                <a:solidFill>
                  <a:srgbClr val="8C0000"/>
                </a:solidFill>
                <a:latin typeface="Tahoma"/>
              </a:rPr>
              <a:t>wears out, </a:t>
            </a:r>
            <a:r>
              <a:rPr lang="en-US" dirty="0">
                <a:solidFill>
                  <a:srgbClr val="8C0000"/>
                </a:solidFill>
                <a:latin typeface="Tahoma"/>
              </a:rPr>
              <a:t>high active energy</a:t>
            </a:r>
          </a:p>
        </p:txBody>
      </p:sp>
      <p:cxnSp>
        <p:nvCxnSpPr>
          <p:cNvPr id="10" name="Straight Connector 9"/>
          <p:cNvCxnSpPr/>
          <p:nvPr/>
        </p:nvCxnSpPr>
        <p:spPr>
          <a:xfrm flipH="1">
            <a:off x="4113213" y="3141663"/>
            <a:ext cx="327025"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538" y="2046288"/>
            <a:ext cx="735012" cy="503237"/>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rgbClr val="303030"/>
                </a:solidFill>
                <a:latin typeface="Tahoma"/>
              </a:rPr>
              <a:t>PCM Ctrl</a:t>
            </a:r>
          </a:p>
        </p:txBody>
      </p:sp>
      <p:cxnSp>
        <p:nvCxnSpPr>
          <p:cNvPr id="12" name="Straight Connector 11"/>
          <p:cNvCxnSpPr/>
          <p:nvPr/>
        </p:nvCxnSpPr>
        <p:spPr>
          <a:xfrm>
            <a:off x="4113213" y="2565400"/>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675" y="2354263"/>
            <a:ext cx="782638" cy="368300"/>
          </a:xfrm>
          <a:prstGeom prst="rect">
            <a:avLst/>
          </a:prstGeom>
          <a:noFill/>
        </p:spPr>
        <p:txBody>
          <a:bodyPr wrap="none">
            <a:spAutoFit/>
          </a:bodyPr>
          <a:lstStyle/>
          <a:p>
            <a:pPr fontAlgn="auto">
              <a:spcBef>
                <a:spcPts val="0"/>
              </a:spcBef>
              <a:spcAft>
                <a:spcPts val="0"/>
              </a:spcAft>
              <a:defRPr/>
            </a:pPr>
            <a:r>
              <a:rPr lang="en-US" dirty="0">
                <a:solidFill>
                  <a:srgbClr val="303030"/>
                </a:solidFill>
                <a:latin typeface="Tahoma"/>
              </a:rPr>
              <a:t>DRAM</a:t>
            </a:r>
          </a:p>
        </p:txBody>
      </p:sp>
      <p:sp>
        <p:nvSpPr>
          <p:cNvPr id="14" name="TextBox 13"/>
          <p:cNvSpPr txBox="1"/>
          <p:nvPr/>
        </p:nvSpPr>
        <p:spPr>
          <a:xfrm>
            <a:off x="4876800" y="2365375"/>
            <a:ext cx="3470275" cy="368300"/>
          </a:xfrm>
          <a:prstGeom prst="rect">
            <a:avLst/>
          </a:prstGeom>
          <a:noFill/>
        </p:spPr>
        <p:txBody>
          <a:bodyPr wrap="none">
            <a:spAutoFit/>
          </a:bodyPr>
          <a:lstStyle/>
          <a:p>
            <a:pPr fontAlgn="auto">
              <a:spcBef>
                <a:spcPts val="0"/>
              </a:spcBef>
              <a:spcAft>
                <a:spcPts val="0"/>
              </a:spcAft>
              <a:defRPr/>
            </a:pPr>
            <a:r>
              <a:rPr lang="en-US" dirty="0">
                <a:solidFill>
                  <a:srgbClr val="303030"/>
                </a:solidFill>
                <a:latin typeface="Tahoma"/>
              </a:rPr>
              <a:t>Phase Change Memory (or Tech. X)</a:t>
            </a:r>
          </a:p>
        </p:txBody>
      </p:sp>
      <p:sp>
        <p:nvSpPr>
          <p:cNvPr id="15" name="TextBox 14"/>
          <p:cNvSpPr txBox="1"/>
          <p:nvPr/>
        </p:nvSpPr>
        <p:spPr>
          <a:xfrm>
            <a:off x="460375" y="4365625"/>
            <a:ext cx="8161338" cy="830263"/>
          </a:xfrm>
          <a:prstGeom prst="rect">
            <a:avLst/>
          </a:prstGeom>
          <a:noFill/>
        </p:spPr>
        <p:txBody>
          <a:bodyPr wrap="none">
            <a:spAutoFit/>
          </a:bodyPr>
          <a:lstStyle/>
          <a:p>
            <a:pPr algn="ctr" fontAlgn="auto">
              <a:spcBef>
                <a:spcPts val="0"/>
              </a:spcBef>
              <a:spcAft>
                <a:spcPts val="0"/>
              </a:spcAft>
              <a:defRPr/>
            </a:pPr>
            <a:r>
              <a:rPr lang="en-US" sz="2400" dirty="0">
                <a:solidFill>
                  <a:srgbClr val="000000"/>
                </a:solidFill>
                <a:latin typeface="Tahoma"/>
              </a:rPr>
              <a:t>Hardware/software manage data allocation and movement </a:t>
            </a:r>
          </a:p>
          <a:p>
            <a:pPr algn="ctr" fontAlgn="auto">
              <a:spcBef>
                <a:spcPts val="0"/>
              </a:spcBef>
              <a:spcAft>
                <a:spcPts val="0"/>
              </a:spcAft>
              <a:defRPr/>
            </a:pPr>
            <a:r>
              <a:rPr lang="en-US" sz="2400" dirty="0">
                <a:solidFill>
                  <a:srgbClr val="008000"/>
                </a:solidFill>
                <a:latin typeface="Tahoma"/>
              </a:rPr>
              <a:t>to achieve the best of multiple technologies</a:t>
            </a:r>
          </a:p>
        </p:txBody>
      </p:sp>
    </p:spTree>
    <p:extLst>
      <p:ext uri="{BB962C8B-B14F-4D97-AF65-F5344CB8AC3E}">
        <p14:creationId xmlns:p14="http://schemas.microsoft.com/office/powerpoint/2010/main" val="40614922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3.9|8.8|11.6|7.3|10.4|4.1"/>
</p:tagLst>
</file>

<file path=ppt/tags/tag2.xml><?xml version="1.0" encoding="utf-8"?>
<p:tagLst xmlns:a="http://schemas.openxmlformats.org/drawingml/2006/main" xmlns:r="http://schemas.openxmlformats.org/officeDocument/2006/relationships" xmlns:p="http://schemas.openxmlformats.org/presentationml/2006/main">
  <p:tag name="TIMING" val="|12.9|7.7"/>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31496</TotalTime>
  <Words>6906</Words>
  <Application>Microsoft Macintosh PowerPoint</Application>
  <PresentationFormat>On-screen Show (4:3)</PresentationFormat>
  <Paragraphs>1265</Paragraphs>
  <Slides>100</Slides>
  <Notes>36</Notes>
  <HiddenSlides>0</HiddenSlides>
  <MMClips>0</MMClips>
  <ScaleCrop>false</ScaleCrop>
  <HeadingPairs>
    <vt:vector size="4" baseType="variant">
      <vt:variant>
        <vt:lpstr>Theme</vt:lpstr>
      </vt:variant>
      <vt:variant>
        <vt:i4>13</vt:i4>
      </vt:variant>
      <vt:variant>
        <vt:lpstr>Slide Titles</vt:lpstr>
      </vt:variant>
      <vt:variant>
        <vt:i4>100</vt:i4>
      </vt:variant>
    </vt:vector>
  </HeadingPairs>
  <TitlesOfParts>
    <vt:vector size="113" baseType="lpstr">
      <vt:lpstr>Edge</vt:lpstr>
      <vt:lpstr>1_Edge</vt:lpstr>
      <vt:lpstr>3_Edge</vt:lpstr>
      <vt:lpstr>4_Edge</vt:lpstr>
      <vt:lpstr>6_Edge</vt:lpstr>
      <vt:lpstr>7_Office Theme</vt:lpstr>
      <vt:lpstr>7_Edge</vt:lpstr>
      <vt:lpstr>8_Edge</vt:lpstr>
      <vt:lpstr>2_Edge</vt:lpstr>
      <vt:lpstr>5_Edge</vt:lpstr>
      <vt:lpstr>9_Edge</vt:lpstr>
      <vt:lpstr>43_Edge</vt:lpstr>
      <vt:lpstr>10_Edge</vt:lpstr>
      <vt:lpstr>18-447  Computer Architecture Lecture 25: Main Memory Wrap-Up</vt:lpstr>
      <vt:lpstr>Upcoming Seminar on DRAM (April 3)</vt:lpstr>
      <vt:lpstr>Cloud Workshop All Day on April 4</vt:lpstr>
      <vt:lpstr>Cloud Career Fair on April 4</vt:lpstr>
      <vt:lpstr>Memory Interference and Scheduling in Multi-Core Systems</vt:lpstr>
      <vt:lpstr>Review: PAR-BS Pros and Cons</vt:lpstr>
      <vt:lpstr>TCM: Thread Cluster Memory Scheduling</vt:lpstr>
      <vt:lpstr>Throughput vs. Fairness</vt:lpstr>
      <vt:lpstr>Throughput vs. Fairness</vt:lpstr>
      <vt:lpstr>Achieving the Best of Both Worlds</vt:lpstr>
      <vt:lpstr>Thread Cluster Memory Scheduling [Kim+ MICRO’10]</vt:lpstr>
      <vt:lpstr>Clustering Threads</vt:lpstr>
      <vt:lpstr>TCM: Quantum-Based Operation</vt:lpstr>
      <vt:lpstr>TCM: Scheduling Algorithm</vt:lpstr>
      <vt:lpstr>TCM: Throughput and Fairness</vt:lpstr>
      <vt:lpstr>TCM: Fairness-Throughput Tradeoff</vt:lpstr>
      <vt:lpstr>TCM Pros and Cons</vt:lpstr>
      <vt:lpstr>Other Ways of Handling Interference</vt:lpstr>
      <vt:lpstr>Fundamental Interference Control Techniques</vt:lpstr>
      <vt:lpstr>Memory Channel Partitioning</vt:lpstr>
      <vt:lpstr>Memory Channel Partitioning (MCP) Mechanism</vt:lpstr>
      <vt:lpstr>Observations</vt:lpstr>
      <vt:lpstr>Integrated Memory Partitioning and Scheduling (IMPS)</vt:lpstr>
      <vt:lpstr>Fundamental Interference Control Techniques</vt:lpstr>
      <vt:lpstr>An Alternative Approach: Source Throttling</vt:lpstr>
      <vt:lpstr>Fairness via Source Throttling (FST) [ASPLOS’10]</vt:lpstr>
      <vt:lpstr>Core (Source) Throttling</vt:lpstr>
      <vt:lpstr>Fundamental Interference Control Techniques</vt:lpstr>
      <vt:lpstr>Handling Interference in Parallel Applications</vt:lpstr>
      <vt:lpstr>Summary: Fundamental Interference Control Techniques</vt:lpstr>
      <vt:lpstr>More on DRAM Controllers</vt:lpstr>
      <vt:lpstr>DRAM Power Management</vt:lpstr>
      <vt:lpstr>Why are DRAM Controllers Difficult to Design?</vt:lpstr>
      <vt:lpstr>Many DRAM Timing Constraints</vt:lpstr>
      <vt:lpstr>More on DRAM Operation</vt:lpstr>
      <vt:lpstr>Self-Optimizing DRAM Controllers</vt:lpstr>
      <vt:lpstr>Self-Optimizing DRAM Controllers</vt:lpstr>
      <vt:lpstr>Self-Optimizing DRAM Controllers</vt:lpstr>
      <vt:lpstr>Self-Optimizing DRAM Controllers</vt:lpstr>
      <vt:lpstr>States, Actions, Rewards</vt:lpstr>
      <vt:lpstr>Performance Results</vt:lpstr>
      <vt:lpstr>Self Optimizing DRAM Controllers</vt:lpstr>
      <vt:lpstr>DRAM Refresh</vt:lpstr>
      <vt:lpstr>DRAM Refresh</vt:lpstr>
      <vt:lpstr>DRAM Refresh: Performance</vt:lpstr>
      <vt:lpstr>Distributed Refresh</vt:lpstr>
      <vt:lpstr>Refresh Today: Auto Refresh</vt:lpstr>
      <vt:lpstr>Refresh Overhead: Performance</vt:lpstr>
      <vt:lpstr>Refresh Overhead: Energy</vt:lpstr>
      <vt:lpstr>Problem with Conventional Refresh</vt:lpstr>
      <vt:lpstr>Retention Time of DRAM Rows</vt:lpstr>
      <vt:lpstr>Reducing DRAM Refresh Operations</vt:lpstr>
      <vt:lpstr>RAIDR: Mechanism</vt:lpstr>
      <vt:lpstr>1. Profiling</vt:lpstr>
      <vt:lpstr>2. Binning</vt:lpstr>
      <vt:lpstr>Bloom Filter</vt:lpstr>
      <vt:lpstr>Bloom Filter Operation Example</vt:lpstr>
      <vt:lpstr>Bloom Filter Operation Example</vt:lpstr>
      <vt:lpstr>Bloom Filter Operation Example</vt:lpstr>
      <vt:lpstr>Bloom Filter Operation Example</vt:lpstr>
      <vt:lpstr>Bloom Filter Operation Example</vt:lpstr>
      <vt:lpstr>Benefits of Bloom Filters as Bins</vt:lpstr>
      <vt:lpstr>Use of Bloom Filters in Hardware</vt:lpstr>
      <vt:lpstr>3. Refreshing (RAIDR Refresh Controller)</vt:lpstr>
      <vt:lpstr>3. Refreshing (RAIDR Refresh Controller)</vt:lpstr>
      <vt:lpstr>RAIDR: Baseline Design</vt:lpstr>
      <vt:lpstr>RAIDR in Memory Controller: Option 1</vt:lpstr>
      <vt:lpstr>RAIDR in DRAM Chip: Option 2</vt:lpstr>
      <vt:lpstr>RAIDR: Results and Takeaways</vt:lpstr>
      <vt:lpstr>DRAM Refresh: More Questions</vt:lpstr>
      <vt:lpstr>We will likely not cover the following slides in lecture. These are for your benefit.</vt:lpstr>
      <vt:lpstr>ATLAS Memory Scheduler</vt:lpstr>
      <vt:lpstr>Rethinking Memory Scheduling</vt:lpstr>
      <vt:lpstr>How to Minimize Memory Episode Time</vt:lpstr>
      <vt:lpstr>Predicting Memory Episode Lengths</vt:lpstr>
      <vt:lpstr>Pareto Distribution of Memory Episode Lengths</vt:lpstr>
      <vt:lpstr>Least Attained Service (LAS) Memory Scheduling</vt:lpstr>
      <vt:lpstr>Long-Term Thread Behavior</vt:lpstr>
      <vt:lpstr>Quantum-Based Attained Service of a Thread</vt:lpstr>
      <vt:lpstr>LAS Thread Ranking</vt:lpstr>
      <vt:lpstr>ATLAS Scheduling Algorithm</vt:lpstr>
      <vt:lpstr>System Throughput: 24-Core System</vt:lpstr>
      <vt:lpstr>System Throughput: 4-MC System</vt:lpstr>
      <vt:lpstr>ATLAS Pros and Cons</vt:lpstr>
      <vt:lpstr>Emerging Non-Volatile Memory Technologies</vt:lpstr>
      <vt:lpstr>Aside: Non-Volatile Memory</vt:lpstr>
      <vt:lpstr>Emerging Memory Technologies</vt:lpstr>
      <vt:lpstr>Emerging Resistive Memory Technologies</vt:lpstr>
      <vt:lpstr>What is Phase Change Memory?</vt:lpstr>
      <vt:lpstr>How Does PCM Work?</vt:lpstr>
      <vt:lpstr>Phase Change Memory: Pros and Cons</vt:lpstr>
      <vt:lpstr>PCM-based Main Memory (I)</vt:lpstr>
      <vt:lpstr>PCM-based Main Memory (II)</vt:lpstr>
      <vt:lpstr>PCM-Based Memory Systems: Research Challenges </vt:lpstr>
      <vt:lpstr>An Initial Study: Replace DRAM with PCM</vt:lpstr>
      <vt:lpstr>Results: Naïve Replacement of DRAM with PCM</vt:lpstr>
      <vt:lpstr>Architecting PCM to Mitigate Shortcomings</vt:lpstr>
      <vt:lpstr>Results: Architected PCM as Main Memory </vt:lpstr>
      <vt:lpstr>Hybrid Memory Systems</vt:lpstr>
      <vt:lpstr>One Option: DRAM as a Cache for PCM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915</cp:revision>
  <cp:lastPrinted>2012-02-06T05:16:11Z</cp:lastPrinted>
  <dcterms:created xsi:type="dcterms:W3CDTF">2010-09-08T00:51:32Z</dcterms:created>
  <dcterms:modified xsi:type="dcterms:W3CDTF">2014-04-02T04:16:30Z</dcterms:modified>
</cp:coreProperties>
</file>