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320" r:id="rId19"/>
    <p:sldId id="281" r:id="rId20"/>
    <p:sldId id="273" r:id="rId21"/>
    <p:sldId id="274" r:id="rId22"/>
    <p:sldId id="275" r:id="rId23"/>
    <p:sldId id="276" r:id="rId24"/>
    <p:sldId id="277" r:id="rId25"/>
    <p:sldId id="278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75" d="100"/>
          <a:sy n="75" d="100"/>
        </p:scale>
        <p:origin x="300" y="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B3CA7-2BEA-40FC-8637-710F3578F1C4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9C545-C37E-4E29-8F5C-153F742CB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25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9C545-C37E-4E29-8F5C-153F742CBB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64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9C545-C37E-4E29-8F5C-153F742CBBC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4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38383"/>
                </a:solidFill>
                <a:latin typeface="Arial"/>
                <a:cs typeface="Arial"/>
              </a:defRPr>
            </a:lvl1pPr>
          </a:lstStyle>
          <a:p>
            <a:pPr marL="17018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D5D5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D5D5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38383"/>
                </a:solidFill>
                <a:latin typeface="Arial"/>
                <a:cs typeface="Arial"/>
              </a:defRPr>
            </a:lvl1pPr>
          </a:lstStyle>
          <a:p>
            <a:pPr marL="17018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52144" y="0"/>
            <a:ext cx="11040110" cy="6858000"/>
          </a:xfrm>
          <a:custGeom>
            <a:avLst/>
            <a:gdLst/>
            <a:ahLst/>
            <a:cxnLst/>
            <a:rect l="l" t="t" r="r" b="b"/>
            <a:pathLst>
              <a:path w="11040110" h="6858000">
                <a:moveTo>
                  <a:pt x="11039856" y="0"/>
                </a:moveTo>
                <a:lnTo>
                  <a:pt x="0" y="0"/>
                </a:lnTo>
                <a:lnTo>
                  <a:pt x="0" y="6858000"/>
                </a:lnTo>
                <a:lnTo>
                  <a:pt x="11039856" y="6858000"/>
                </a:lnTo>
                <a:lnTo>
                  <a:pt x="110398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383536" y="2001011"/>
            <a:ext cx="9177655" cy="0"/>
          </a:xfrm>
          <a:custGeom>
            <a:avLst/>
            <a:gdLst/>
            <a:ahLst/>
            <a:cxnLst/>
            <a:rect l="l" t="t" r="r" b="b"/>
            <a:pathLst>
              <a:path w="9177655">
                <a:moveTo>
                  <a:pt x="0" y="0"/>
                </a:moveTo>
                <a:lnTo>
                  <a:pt x="9177401" y="0"/>
                </a:lnTo>
              </a:path>
            </a:pathLst>
          </a:custGeom>
          <a:ln w="1219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85503" y="6376415"/>
            <a:ext cx="2877311" cy="252983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6861809" y="2625089"/>
            <a:ext cx="36830" cy="2600325"/>
          </a:xfrm>
          <a:custGeom>
            <a:avLst/>
            <a:gdLst/>
            <a:ahLst/>
            <a:cxnLst/>
            <a:rect l="l" t="t" r="r" b="b"/>
            <a:pathLst>
              <a:path w="36829" h="2600325">
                <a:moveTo>
                  <a:pt x="36575" y="0"/>
                </a:moveTo>
                <a:lnTo>
                  <a:pt x="0" y="2599944"/>
                </a:lnTo>
              </a:path>
            </a:pathLst>
          </a:custGeom>
          <a:ln w="19812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D5D5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02036" y="2413345"/>
            <a:ext cx="4220845" cy="3467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8B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38383"/>
                </a:solidFill>
                <a:latin typeface="Arial"/>
                <a:cs typeface="Arial"/>
              </a:defRPr>
            </a:lvl1pPr>
          </a:lstStyle>
          <a:p>
            <a:pPr marL="17018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85504" y="6376415"/>
            <a:ext cx="2877311" cy="2529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5D5D5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38383"/>
                </a:solidFill>
                <a:latin typeface="Arial"/>
                <a:cs typeface="Arial"/>
              </a:defRPr>
            </a:lvl1pPr>
          </a:lstStyle>
          <a:p>
            <a:pPr marL="17018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rgbClr val="838383"/>
                </a:solidFill>
                <a:latin typeface="Arial"/>
                <a:cs typeface="Arial"/>
              </a:defRPr>
            </a:lvl1pPr>
          </a:lstStyle>
          <a:p>
            <a:pPr marL="17018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152144" y="0"/>
            <a:ext cx="11040110" cy="6858000"/>
          </a:xfrm>
          <a:custGeom>
            <a:avLst/>
            <a:gdLst/>
            <a:ahLst/>
            <a:cxnLst/>
            <a:rect l="l" t="t" r="r" b="b"/>
            <a:pathLst>
              <a:path w="11040110" h="6858000">
                <a:moveTo>
                  <a:pt x="11039856" y="0"/>
                </a:moveTo>
                <a:lnTo>
                  <a:pt x="0" y="0"/>
                </a:lnTo>
                <a:lnTo>
                  <a:pt x="0" y="6858000"/>
                </a:lnTo>
                <a:lnTo>
                  <a:pt x="11039856" y="6858000"/>
                </a:lnTo>
                <a:lnTo>
                  <a:pt x="1103985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2383536" y="2001011"/>
            <a:ext cx="9177655" cy="0"/>
          </a:xfrm>
          <a:custGeom>
            <a:avLst/>
            <a:gdLst/>
            <a:ahLst/>
            <a:cxnLst/>
            <a:rect l="l" t="t" r="r" b="b"/>
            <a:pathLst>
              <a:path w="9177655">
                <a:moveTo>
                  <a:pt x="0" y="0"/>
                </a:moveTo>
                <a:lnTo>
                  <a:pt x="9177401" y="0"/>
                </a:lnTo>
              </a:path>
            </a:pathLst>
          </a:custGeom>
          <a:ln w="12192">
            <a:solidFill>
              <a:srgbClr val="A6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85503" y="6376415"/>
            <a:ext cx="2877311" cy="2529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53468" y="1139983"/>
            <a:ext cx="9901650" cy="662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5D5D5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24637" y="2527719"/>
            <a:ext cx="9142724" cy="31038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D5D5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2353943" y="6328075"/>
            <a:ext cx="348947" cy="3120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rgbClr val="838383"/>
                </a:solidFill>
                <a:latin typeface="Arial"/>
                <a:cs typeface="Arial"/>
              </a:defRPr>
            </a:lvl1pPr>
          </a:lstStyle>
          <a:p>
            <a:pPr marL="17018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20" dirty="0"/>
              <a:t>‹#›</a:t>
            </a:fld>
            <a:endParaRPr spc="2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e.cmu.edu/academics/phd-ece/qualifying-exam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e.cmu.edu/academics/phd-ece/qualifying-exam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e.cmu.edu/academics/phd-ece/qualifying-exam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e.cmu.edu/academics/phd-ece/qualifying-exam.html" TargetMode="External"/><Relationship Id="rId2" Type="http://schemas.openxmlformats.org/officeDocument/2006/relationships/hyperlink" Target="https://gprs.apps.ece.cmu.edu/student/declar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orgs.ece.cmu.edu/ego/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972811" y="0"/>
            <a:ext cx="7219315" cy="6858000"/>
            <a:chOff x="4972811" y="0"/>
            <a:chExt cx="7219315" cy="6858000"/>
          </a:xfrm>
        </p:grpSpPr>
        <p:sp>
          <p:nvSpPr>
            <p:cNvPr id="4" name="object 4"/>
            <p:cNvSpPr/>
            <p:nvPr/>
          </p:nvSpPr>
          <p:spPr>
            <a:xfrm>
              <a:off x="4972811" y="0"/>
              <a:ext cx="7219315" cy="6858000"/>
            </a:xfrm>
            <a:custGeom>
              <a:avLst/>
              <a:gdLst/>
              <a:ahLst/>
              <a:cxnLst/>
              <a:rect l="l" t="t" r="r" b="b"/>
              <a:pathLst>
                <a:path w="7219315" h="6858000">
                  <a:moveTo>
                    <a:pt x="7219188" y="0"/>
                  </a:moveTo>
                  <a:lnTo>
                    <a:pt x="0" y="0"/>
                  </a:lnTo>
                  <a:lnTo>
                    <a:pt x="0" y="6858000"/>
                  </a:lnTo>
                  <a:lnTo>
                    <a:pt x="7219188" y="6858000"/>
                  </a:lnTo>
                  <a:lnTo>
                    <a:pt x="7219188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775959" y="3745991"/>
              <a:ext cx="5687695" cy="0"/>
            </a:xfrm>
            <a:custGeom>
              <a:avLst/>
              <a:gdLst/>
              <a:ahLst/>
              <a:cxnLst/>
              <a:rect l="l" t="t" r="r" b="b"/>
              <a:pathLst>
                <a:path w="5687695">
                  <a:moveTo>
                    <a:pt x="0" y="0"/>
                  </a:moveTo>
                  <a:lnTo>
                    <a:pt x="5687225" y="0"/>
                  </a:lnTo>
                </a:path>
              </a:pathLst>
            </a:custGeom>
            <a:ln w="1219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2108250" y="3705135"/>
            <a:ext cx="192405" cy="351790"/>
          </a:xfrm>
          <a:custGeom>
            <a:avLst/>
            <a:gdLst/>
            <a:ahLst/>
            <a:cxnLst/>
            <a:rect l="l" t="t" r="r" b="b"/>
            <a:pathLst>
              <a:path w="192405" h="351789">
                <a:moveTo>
                  <a:pt x="192036" y="0"/>
                </a:moveTo>
                <a:lnTo>
                  <a:pt x="0" y="0"/>
                </a:lnTo>
                <a:lnTo>
                  <a:pt x="0" y="22847"/>
                </a:lnTo>
                <a:lnTo>
                  <a:pt x="0" y="156146"/>
                </a:lnTo>
                <a:lnTo>
                  <a:pt x="0" y="178993"/>
                </a:lnTo>
                <a:lnTo>
                  <a:pt x="0" y="328790"/>
                </a:lnTo>
                <a:lnTo>
                  <a:pt x="0" y="351637"/>
                </a:lnTo>
                <a:lnTo>
                  <a:pt x="192036" y="351637"/>
                </a:lnTo>
                <a:lnTo>
                  <a:pt x="192036" y="328790"/>
                </a:lnTo>
                <a:lnTo>
                  <a:pt x="24993" y="328790"/>
                </a:lnTo>
                <a:lnTo>
                  <a:pt x="24993" y="178993"/>
                </a:lnTo>
                <a:lnTo>
                  <a:pt x="182943" y="178993"/>
                </a:lnTo>
                <a:lnTo>
                  <a:pt x="182943" y="156146"/>
                </a:lnTo>
                <a:lnTo>
                  <a:pt x="24993" y="156146"/>
                </a:lnTo>
                <a:lnTo>
                  <a:pt x="24993" y="22847"/>
                </a:lnTo>
                <a:lnTo>
                  <a:pt x="192036" y="22847"/>
                </a:lnTo>
                <a:lnTo>
                  <a:pt x="19203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6766" y="3682668"/>
            <a:ext cx="24130" cy="374650"/>
          </a:xfrm>
          <a:custGeom>
            <a:avLst/>
            <a:gdLst/>
            <a:ahLst/>
            <a:cxnLst/>
            <a:rect l="l" t="t" r="r" b="b"/>
            <a:pathLst>
              <a:path w="24130" h="374650">
                <a:moveTo>
                  <a:pt x="23862" y="374099"/>
                </a:moveTo>
                <a:lnTo>
                  <a:pt x="0" y="374099"/>
                </a:lnTo>
                <a:lnTo>
                  <a:pt x="0" y="0"/>
                </a:lnTo>
                <a:lnTo>
                  <a:pt x="23862" y="0"/>
                </a:lnTo>
                <a:lnTo>
                  <a:pt x="23862" y="37409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61650" y="3790527"/>
            <a:ext cx="213360" cy="271145"/>
          </a:xfrm>
          <a:custGeom>
            <a:avLst/>
            <a:gdLst/>
            <a:ahLst/>
            <a:cxnLst/>
            <a:rect l="l" t="t" r="r" b="b"/>
            <a:pathLst>
              <a:path w="213360" h="271145">
                <a:moveTo>
                  <a:pt x="120450" y="270782"/>
                </a:moveTo>
                <a:lnTo>
                  <a:pt x="69742" y="262195"/>
                </a:lnTo>
                <a:lnTo>
                  <a:pt x="31817" y="236153"/>
                </a:lnTo>
                <a:lnTo>
                  <a:pt x="7812" y="193861"/>
                </a:lnTo>
                <a:lnTo>
                  <a:pt x="0" y="137945"/>
                </a:lnTo>
                <a:lnTo>
                  <a:pt x="1917" y="108036"/>
                </a:lnTo>
                <a:lnTo>
                  <a:pt x="17258" y="57796"/>
                </a:lnTo>
                <a:lnTo>
                  <a:pt x="47397" y="21075"/>
                </a:lnTo>
                <a:lnTo>
                  <a:pt x="88926" y="2341"/>
                </a:lnTo>
                <a:lnTo>
                  <a:pt x="113632" y="0"/>
                </a:lnTo>
                <a:lnTo>
                  <a:pt x="135462" y="2022"/>
                </a:lnTo>
                <a:lnTo>
                  <a:pt x="154895" y="8089"/>
                </a:lnTo>
                <a:lnTo>
                  <a:pt x="171878" y="18201"/>
                </a:lnTo>
                <a:lnTo>
                  <a:pt x="174745" y="21004"/>
                </a:lnTo>
                <a:lnTo>
                  <a:pt x="113632" y="21004"/>
                </a:lnTo>
                <a:lnTo>
                  <a:pt x="95714" y="22600"/>
                </a:lnTo>
                <a:lnTo>
                  <a:pt x="52839" y="45981"/>
                </a:lnTo>
                <a:lnTo>
                  <a:pt x="29349" y="95476"/>
                </a:lnTo>
                <a:lnTo>
                  <a:pt x="26135" y="117509"/>
                </a:lnTo>
                <a:lnTo>
                  <a:pt x="212914" y="117509"/>
                </a:lnTo>
                <a:lnTo>
                  <a:pt x="213061" y="119779"/>
                </a:lnTo>
                <a:lnTo>
                  <a:pt x="213061" y="139080"/>
                </a:lnTo>
                <a:lnTo>
                  <a:pt x="24999" y="139080"/>
                </a:lnTo>
                <a:lnTo>
                  <a:pt x="26588" y="164307"/>
                </a:lnTo>
                <a:lnTo>
                  <a:pt x="39141" y="205179"/>
                </a:lnTo>
                <a:lnTo>
                  <a:pt x="79898" y="242256"/>
                </a:lnTo>
                <a:lnTo>
                  <a:pt x="120450" y="249210"/>
                </a:lnTo>
                <a:lnTo>
                  <a:pt x="202834" y="249210"/>
                </a:lnTo>
                <a:lnTo>
                  <a:pt x="202834" y="254319"/>
                </a:lnTo>
                <a:lnTo>
                  <a:pt x="161927" y="267376"/>
                </a:lnTo>
                <a:lnTo>
                  <a:pt x="131645" y="270569"/>
                </a:lnTo>
                <a:lnTo>
                  <a:pt x="120450" y="270782"/>
                </a:lnTo>
                <a:close/>
              </a:path>
              <a:path w="213360" h="271145">
                <a:moveTo>
                  <a:pt x="212914" y="117509"/>
                </a:moveTo>
                <a:lnTo>
                  <a:pt x="188062" y="117509"/>
                </a:lnTo>
                <a:lnTo>
                  <a:pt x="186793" y="96123"/>
                </a:lnTo>
                <a:lnTo>
                  <a:pt x="183020" y="77133"/>
                </a:lnTo>
                <a:lnTo>
                  <a:pt x="157417" y="35373"/>
                </a:lnTo>
                <a:lnTo>
                  <a:pt x="113632" y="21004"/>
                </a:lnTo>
                <a:lnTo>
                  <a:pt x="174745" y="21004"/>
                </a:lnTo>
                <a:lnTo>
                  <a:pt x="186358" y="32357"/>
                </a:lnTo>
                <a:lnTo>
                  <a:pt x="197961" y="49928"/>
                </a:lnTo>
                <a:lnTo>
                  <a:pt x="206314" y="70321"/>
                </a:lnTo>
                <a:lnTo>
                  <a:pt x="211366" y="93586"/>
                </a:lnTo>
                <a:lnTo>
                  <a:pt x="212914" y="117509"/>
                </a:lnTo>
                <a:close/>
              </a:path>
              <a:path w="213360" h="271145">
                <a:moveTo>
                  <a:pt x="202834" y="249210"/>
                </a:moveTo>
                <a:lnTo>
                  <a:pt x="120450" y="249210"/>
                </a:lnTo>
                <a:lnTo>
                  <a:pt x="131210" y="249006"/>
                </a:lnTo>
                <a:lnTo>
                  <a:pt x="141331" y="248429"/>
                </a:lnTo>
                <a:lnTo>
                  <a:pt x="178900" y="241262"/>
                </a:lnTo>
                <a:lnTo>
                  <a:pt x="202834" y="232747"/>
                </a:lnTo>
                <a:lnTo>
                  <a:pt x="202834" y="24921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22435" y="3732631"/>
            <a:ext cx="367030" cy="328930"/>
          </a:xfrm>
          <a:custGeom>
            <a:avLst/>
            <a:gdLst/>
            <a:ahLst/>
            <a:cxnLst/>
            <a:rect l="l" t="t" r="r" b="b"/>
            <a:pathLst>
              <a:path w="367030" h="328929">
                <a:moveTo>
                  <a:pt x="188061" y="69824"/>
                </a:moveTo>
                <a:lnTo>
                  <a:pt x="172504" y="64604"/>
                </a:lnTo>
                <a:lnTo>
                  <a:pt x="156527" y="60883"/>
                </a:lnTo>
                <a:lnTo>
                  <a:pt x="140119" y="58648"/>
                </a:lnTo>
                <a:lnTo>
                  <a:pt x="123291" y="57899"/>
                </a:lnTo>
                <a:lnTo>
                  <a:pt x="96227" y="60147"/>
                </a:lnTo>
                <a:lnTo>
                  <a:pt x="51054" y="78257"/>
                </a:lnTo>
                <a:lnTo>
                  <a:pt x="18694" y="114007"/>
                </a:lnTo>
                <a:lnTo>
                  <a:pt x="2108" y="164642"/>
                </a:lnTo>
                <a:lnTo>
                  <a:pt x="0" y="195275"/>
                </a:lnTo>
                <a:lnTo>
                  <a:pt x="2006" y="225069"/>
                </a:lnTo>
                <a:lnTo>
                  <a:pt x="17970" y="274231"/>
                </a:lnTo>
                <a:lnTo>
                  <a:pt x="49174" y="309041"/>
                </a:lnTo>
                <a:lnTo>
                  <a:pt x="93256" y="326542"/>
                </a:lnTo>
                <a:lnTo>
                  <a:pt x="119875" y="328688"/>
                </a:lnTo>
                <a:lnTo>
                  <a:pt x="139039" y="327939"/>
                </a:lnTo>
                <a:lnTo>
                  <a:pt x="185216" y="316763"/>
                </a:lnTo>
                <a:lnTo>
                  <a:pt x="169570" y="300164"/>
                </a:lnTo>
                <a:lnTo>
                  <a:pt x="153327" y="304063"/>
                </a:lnTo>
                <a:lnTo>
                  <a:pt x="136563" y="306362"/>
                </a:lnTo>
                <a:lnTo>
                  <a:pt x="119316" y="307111"/>
                </a:lnTo>
                <a:lnTo>
                  <a:pt x="98336" y="305295"/>
                </a:lnTo>
                <a:lnTo>
                  <a:pt x="49999" y="277596"/>
                </a:lnTo>
                <a:lnTo>
                  <a:pt x="31318" y="241896"/>
                </a:lnTo>
                <a:lnTo>
                  <a:pt x="24993" y="194716"/>
                </a:lnTo>
                <a:lnTo>
                  <a:pt x="26581" y="168313"/>
                </a:lnTo>
                <a:lnTo>
                  <a:pt x="39141" y="125501"/>
                </a:lnTo>
                <a:lnTo>
                  <a:pt x="63830" y="96240"/>
                </a:lnTo>
                <a:lnTo>
                  <a:pt x="100253" y="81368"/>
                </a:lnTo>
                <a:lnTo>
                  <a:pt x="122720" y="79476"/>
                </a:lnTo>
                <a:lnTo>
                  <a:pt x="135712" y="80213"/>
                </a:lnTo>
                <a:lnTo>
                  <a:pt x="149923" y="82384"/>
                </a:lnTo>
                <a:lnTo>
                  <a:pt x="165303" y="85940"/>
                </a:lnTo>
                <a:lnTo>
                  <a:pt x="181813" y="90830"/>
                </a:lnTo>
                <a:lnTo>
                  <a:pt x="188061" y="69824"/>
                </a:lnTo>
                <a:close/>
              </a:path>
              <a:path w="367030" h="328929">
                <a:moveTo>
                  <a:pt x="366458" y="303707"/>
                </a:moveTo>
                <a:lnTo>
                  <a:pt x="357936" y="305523"/>
                </a:lnTo>
                <a:lnTo>
                  <a:pt x="348564" y="306755"/>
                </a:lnTo>
                <a:lnTo>
                  <a:pt x="338340" y="307454"/>
                </a:lnTo>
                <a:lnTo>
                  <a:pt x="327253" y="307682"/>
                </a:lnTo>
                <a:lnTo>
                  <a:pt x="316839" y="306819"/>
                </a:lnTo>
                <a:lnTo>
                  <a:pt x="286143" y="275183"/>
                </a:lnTo>
                <a:lnTo>
                  <a:pt x="283514" y="249212"/>
                </a:lnTo>
                <a:lnTo>
                  <a:pt x="283514" y="83451"/>
                </a:lnTo>
                <a:lnTo>
                  <a:pt x="360210" y="83451"/>
                </a:lnTo>
                <a:lnTo>
                  <a:pt x="360210" y="63017"/>
                </a:lnTo>
                <a:lnTo>
                  <a:pt x="283514" y="63017"/>
                </a:lnTo>
                <a:lnTo>
                  <a:pt x="283514" y="0"/>
                </a:lnTo>
                <a:lnTo>
                  <a:pt x="271005" y="0"/>
                </a:lnTo>
                <a:lnTo>
                  <a:pt x="259080" y="59042"/>
                </a:lnTo>
                <a:lnTo>
                  <a:pt x="220446" y="69824"/>
                </a:lnTo>
                <a:lnTo>
                  <a:pt x="220446" y="83451"/>
                </a:lnTo>
                <a:lnTo>
                  <a:pt x="259080" y="83451"/>
                </a:lnTo>
                <a:lnTo>
                  <a:pt x="259080" y="252044"/>
                </a:lnTo>
                <a:lnTo>
                  <a:pt x="260134" y="270687"/>
                </a:lnTo>
                <a:lnTo>
                  <a:pt x="275551" y="310515"/>
                </a:lnTo>
                <a:lnTo>
                  <a:pt x="310705" y="327596"/>
                </a:lnTo>
                <a:lnTo>
                  <a:pt x="326694" y="328688"/>
                </a:lnTo>
                <a:lnTo>
                  <a:pt x="337781" y="328358"/>
                </a:lnTo>
                <a:lnTo>
                  <a:pt x="348068" y="327342"/>
                </a:lnTo>
                <a:lnTo>
                  <a:pt x="357606" y="325577"/>
                </a:lnTo>
                <a:lnTo>
                  <a:pt x="366458" y="323011"/>
                </a:lnTo>
                <a:lnTo>
                  <a:pt x="366458" y="303707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46856" y="3700271"/>
            <a:ext cx="212725" cy="356870"/>
          </a:xfrm>
          <a:custGeom>
            <a:avLst/>
            <a:gdLst/>
            <a:ahLst/>
            <a:cxnLst/>
            <a:rect l="l" t="t" r="r" b="b"/>
            <a:pathLst>
              <a:path w="212725" h="356870">
                <a:moveTo>
                  <a:pt x="138061" y="93662"/>
                </a:moveTo>
                <a:lnTo>
                  <a:pt x="128803" y="92176"/>
                </a:lnTo>
                <a:lnTo>
                  <a:pt x="119811" y="91109"/>
                </a:lnTo>
                <a:lnTo>
                  <a:pt x="111137" y="90474"/>
                </a:lnTo>
                <a:lnTo>
                  <a:pt x="102831" y="90258"/>
                </a:lnTo>
                <a:lnTo>
                  <a:pt x="90157" y="91008"/>
                </a:lnTo>
                <a:lnTo>
                  <a:pt x="49339" y="108877"/>
                </a:lnTo>
                <a:lnTo>
                  <a:pt x="23850" y="142494"/>
                </a:lnTo>
                <a:lnTo>
                  <a:pt x="22148" y="142494"/>
                </a:lnTo>
                <a:lnTo>
                  <a:pt x="19875" y="95377"/>
                </a:lnTo>
                <a:lnTo>
                  <a:pt x="0" y="95377"/>
                </a:lnTo>
                <a:lnTo>
                  <a:pt x="0" y="356501"/>
                </a:lnTo>
                <a:lnTo>
                  <a:pt x="23850" y="356501"/>
                </a:lnTo>
                <a:lnTo>
                  <a:pt x="23850" y="212318"/>
                </a:lnTo>
                <a:lnTo>
                  <a:pt x="25146" y="191554"/>
                </a:lnTo>
                <a:lnTo>
                  <a:pt x="44881" y="140779"/>
                </a:lnTo>
                <a:lnTo>
                  <a:pt x="83794" y="114198"/>
                </a:lnTo>
                <a:lnTo>
                  <a:pt x="99987" y="112407"/>
                </a:lnTo>
                <a:lnTo>
                  <a:pt x="108508" y="112623"/>
                </a:lnTo>
                <a:lnTo>
                  <a:pt x="116967" y="113322"/>
                </a:lnTo>
                <a:lnTo>
                  <a:pt x="125323" y="114554"/>
                </a:lnTo>
                <a:lnTo>
                  <a:pt x="133515" y="116370"/>
                </a:lnTo>
                <a:lnTo>
                  <a:pt x="138061" y="93662"/>
                </a:lnTo>
                <a:close/>
              </a:path>
              <a:path w="212725" h="356870">
                <a:moveTo>
                  <a:pt x="208508" y="95377"/>
                </a:moveTo>
                <a:lnTo>
                  <a:pt x="184645" y="95377"/>
                </a:lnTo>
                <a:lnTo>
                  <a:pt x="184645" y="356501"/>
                </a:lnTo>
                <a:lnTo>
                  <a:pt x="208508" y="356501"/>
                </a:lnTo>
                <a:lnTo>
                  <a:pt x="208508" y="95377"/>
                </a:lnTo>
                <a:close/>
              </a:path>
              <a:path w="212725" h="356870">
                <a:moveTo>
                  <a:pt x="212483" y="15328"/>
                </a:moveTo>
                <a:lnTo>
                  <a:pt x="210781" y="9652"/>
                </a:lnTo>
                <a:lnTo>
                  <a:pt x="205105" y="1701"/>
                </a:lnTo>
                <a:lnTo>
                  <a:pt x="201129" y="0"/>
                </a:lnTo>
                <a:lnTo>
                  <a:pt x="196583" y="0"/>
                </a:lnTo>
                <a:lnTo>
                  <a:pt x="189865" y="1397"/>
                </a:lnTo>
                <a:lnTo>
                  <a:pt x="185077" y="5613"/>
                </a:lnTo>
                <a:lnTo>
                  <a:pt x="182194" y="12700"/>
                </a:lnTo>
                <a:lnTo>
                  <a:pt x="181241" y="22707"/>
                </a:lnTo>
                <a:lnTo>
                  <a:pt x="182194" y="33045"/>
                </a:lnTo>
                <a:lnTo>
                  <a:pt x="185077" y="40309"/>
                </a:lnTo>
                <a:lnTo>
                  <a:pt x="189865" y="44577"/>
                </a:lnTo>
                <a:lnTo>
                  <a:pt x="196583" y="45986"/>
                </a:lnTo>
                <a:lnTo>
                  <a:pt x="201129" y="45986"/>
                </a:lnTo>
                <a:lnTo>
                  <a:pt x="205105" y="44284"/>
                </a:lnTo>
                <a:lnTo>
                  <a:pt x="207937" y="39738"/>
                </a:lnTo>
                <a:lnTo>
                  <a:pt x="210781" y="35763"/>
                </a:lnTo>
                <a:lnTo>
                  <a:pt x="212483" y="30086"/>
                </a:lnTo>
                <a:lnTo>
                  <a:pt x="212483" y="1532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5253" y="3790530"/>
            <a:ext cx="410845" cy="271145"/>
          </a:xfrm>
          <a:custGeom>
            <a:avLst/>
            <a:gdLst/>
            <a:ahLst/>
            <a:cxnLst/>
            <a:rect l="l" t="t" r="r" b="b"/>
            <a:pathLst>
              <a:path w="410845" h="271145">
                <a:moveTo>
                  <a:pt x="188061" y="11925"/>
                </a:moveTo>
                <a:lnTo>
                  <a:pt x="172186" y="6705"/>
                </a:lnTo>
                <a:lnTo>
                  <a:pt x="156095" y="2984"/>
                </a:lnTo>
                <a:lnTo>
                  <a:pt x="139801" y="749"/>
                </a:lnTo>
                <a:lnTo>
                  <a:pt x="123291" y="0"/>
                </a:lnTo>
                <a:lnTo>
                  <a:pt x="95986" y="2247"/>
                </a:lnTo>
                <a:lnTo>
                  <a:pt x="50977" y="20358"/>
                </a:lnTo>
                <a:lnTo>
                  <a:pt x="18453" y="56108"/>
                </a:lnTo>
                <a:lnTo>
                  <a:pt x="2032" y="106743"/>
                </a:lnTo>
                <a:lnTo>
                  <a:pt x="0" y="137375"/>
                </a:lnTo>
                <a:lnTo>
                  <a:pt x="2019" y="167170"/>
                </a:lnTo>
                <a:lnTo>
                  <a:pt x="17970" y="216331"/>
                </a:lnTo>
                <a:lnTo>
                  <a:pt x="49085" y="251142"/>
                </a:lnTo>
                <a:lnTo>
                  <a:pt x="92773" y="268643"/>
                </a:lnTo>
                <a:lnTo>
                  <a:pt x="119316" y="270789"/>
                </a:lnTo>
                <a:lnTo>
                  <a:pt x="138722" y="270040"/>
                </a:lnTo>
                <a:lnTo>
                  <a:pt x="185216" y="258864"/>
                </a:lnTo>
                <a:lnTo>
                  <a:pt x="169557" y="242265"/>
                </a:lnTo>
                <a:lnTo>
                  <a:pt x="153263" y="246164"/>
                </a:lnTo>
                <a:lnTo>
                  <a:pt x="136321" y="248462"/>
                </a:lnTo>
                <a:lnTo>
                  <a:pt x="118745" y="249212"/>
                </a:lnTo>
                <a:lnTo>
                  <a:pt x="97840" y="247396"/>
                </a:lnTo>
                <a:lnTo>
                  <a:pt x="49428" y="219697"/>
                </a:lnTo>
                <a:lnTo>
                  <a:pt x="31038" y="183997"/>
                </a:lnTo>
                <a:lnTo>
                  <a:pt x="24993" y="136817"/>
                </a:lnTo>
                <a:lnTo>
                  <a:pt x="26492" y="110413"/>
                </a:lnTo>
                <a:lnTo>
                  <a:pt x="38658" y="67602"/>
                </a:lnTo>
                <a:lnTo>
                  <a:pt x="63512" y="38341"/>
                </a:lnTo>
                <a:lnTo>
                  <a:pt x="99999" y="23469"/>
                </a:lnTo>
                <a:lnTo>
                  <a:pt x="122720" y="21577"/>
                </a:lnTo>
                <a:lnTo>
                  <a:pt x="135699" y="22313"/>
                </a:lnTo>
                <a:lnTo>
                  <a:pt x="149847" y="24485"/>
                </a:lnTo>
                <a:lnTo>
                  <a:pt x="165061" y="28041"/>
                </a:lnTo>
                <a:lnTo>
                  <a:pt x="181241" y="32931"/>
                </a:lnTo>
                <a:lnTo>
                  <a:pt x="188061" y="11925"/>
                </a:lnTo>
                <a:close/>
              </a:path>
              <a:path w="410845" h="271145">
                <a:moveTo>
                  <a:pt x="410781" y="92532"/>
                </a:moveTo>
                <a:lnTo>
                  <a:pt x="405599" y="51447"/>
                </a:lnTo>
                <a:lnTo>
                  <a:pt x="387642" y="21005"/>
                </a:lnTo>
                <a:lnTo>
                  <a:pt x="377736" y="13030"/>
                </a:lnTo>
                <a:lnTo>
                  <a:pt x="362978" y="6108"/>
                </a:lnTo>
                <a:lnTo>
                  <a:pt x="345579" y="1955"/>
                </a:lnTo>
                <a:lnTo>
                  <a:pt x="325551" y="571"/>
                </a:lnTo>
                <a:lnTo>
                  <a:pt x="304253" y="1841"/>
                </a:lnTo>
                <a:lnTo>
                  <a:pt x="282943" y="5613"/>
                </a:lnTo>
                <a:lnTo>
                  <a:pt x="261632" y="11823"/>
                </a:lnTo>
                <a:lnTo>
                  <a:pt x="240334" y="20434"/>
                </a:lnTo>
                <a:lnTo>
                  <a:pt x="249428" y="41440"/>
                </a:lnTo>
                <a:lnTo>
                  <a:pt x="268490" y="32499"/>
                </a:lnTo>
                <a:lnTo>
                  <a:pt x="287350" y="26111"/>
                </a:lnTo>
                <a:lnTo>
                  <a:pt x="305993" y="22288"/>
                </a:lnTo>
                <a:lnTo>
                  <a:pt x="324421" y="21005"/>
                </a:lnTo>
                <a:lnTo>
                  <a:pt x="340207" y="22186"/>
                </a:lnTo>
                <a:lnTo>
                  <a:pt x="379996" y="50850"/>
                </a:lnTo>
                <a:lnTo>
                  <a:pt x="388620" y="96507"/>
                </a:lnTo>
                <a:lnTo>
                  <a:pt x="388620" y="113538"/>
                </a:lnTo>
                <a:lnTo>
                  <a:pt x="387489" y="113588"/>
                </a:lnTo>
                <a:lnTo>
                  <a:pt x="387489" y="133413"/>
                </a:lnTo>
                <a:lnTo>
                  <a:pt x="387489" y="158953"/>
                </a:lnTo>
                <a:lnTo>
                  <a:pt x="385991" y="179070"/>
                </a:lnTo>
                <a:lnTo>
                  <a:pt x="363054" y="225374"/>
                </a:lnTo>
                <a:lnTo>
                  <a:pt x="316953" y="247726"/>
                </a:lnTo>
                <a:lnTo>
                  <a:pt x="297141" y="249212"/>
                </a:lnTo>
                <a:lnTo>
                  <a:pt x="284264" y="248361"/>
                </a:lnTo>
                <a:lnTo>
                  <a:pt x="248386" y="228130"/>
                </a:lnTo>
                <a:lnTo>
                  <a:pt x="239763" y="197561"/>
                </a:lnTo>
                <a:lnTo>
                  <a:pt x="241249" y="183286"/>
                </a:lnTo>
                <a:lnTo>
                  <a:pt x="276910" y="146126"/>
                </a:lnTo>
                <a:lnTo>
                  <a:pt x="316115" y="137223"/>
                </a:lnTo>
                <a:lnTo>
                  <a:pt x="387489" y="133413"/>
                </a:lnTo>
                <a:lnTo>
                  <a:pt x="387489" y="113588"/>
                </a:lnTo>
                <a:lnTo>
                  <a:pt x="338620" y="115239"/>
                </a:lnTo>
                <a:lnTo>
                  <a:pt x="285356" y="121196"/>
                </a:lnTo>
                <a:lnTo>
                  <a:pt x="246583" y="137375"/>
                </a:lnTo>
                <a:lnTo>
                  <a:pt x="216700" y="178892"/>
                </a:lnTo>
                <a:lnTo>
                  <a:pt x="214782" y="196850"/>
                </a:lnTo>
                <a:lnTo>
                  <a:pt x="214807" y="197561"/>
                </a:lnTo>
                <a:lnTo>
                  <a:pt x="226504" y="240728"/>
                </a:lnTo>
                <a:lnTo>
                  <a:pt x="261632" y="266026"/>
                </a:lnTo>
                <a:lnTo>
                  <a:pt x="296011" y="270789"/>
                </a:lnTo>
                <a:lnTo>
                  <a:pt x="309638" y="270141"/>
                </a:lnTo>
                <a:lnTo>
                  <a:pt x="355346" y="254495"/>
                </a:lnTo>
                <a:lnTo>
                  <a:pt x="362089" y="249212"/>
                </a:lnTo>
                <a:lnTo>
                  <a:pt x="365544" y="246519"/>
                </a:lnTo>
                <a:lnTo>
                  <a:pt x="375640" y="236613"/>
                </a:lnTo>
                <a:lnTo>
                  <a:pt x="385787" y="224802"/>
                </a:lnTo>
                <a:lnTo>
                  <a:pt x="387489" y="224802"/>
                </a:lnTo>
                <a:lnTo>
                  <a:pt x="393166" y="266242"/>
                </a:lnTo>
                <a:lnTo>
                  <a:pt x="410781" y="266242"/>
                </a:lnTo>
                <a:lnTo>
                  <a:pt x="410781" y="224802"/>
                </a:lnTo>
                <a:lnTo>
                  <a:pt x="410781" y="133413"/>
                </a:lnTo>
                <a:lnTo>
                  <a:pt x="410781" y="9253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27515" y="3682669"/>
            <a:ext cx="24130" cy="374650"/>
          </a:xfrm>
          <a:custGeom>
            <a:avLst/>
            <a:gdLst/>
            <a:ahLst/>
            <a:cxnLst/>
            <a:rect l="l" t="t" r="r" b="b"/>
            <a:pathLst>
              <a:path w="24129" h="374650">
                <a:moveTo>
                  <a:pt x="23862" y="374099"/>
                </a:moveTo>
                <a:lnTo>
                  <a:pt x="0" y="374099"/>
                </a:lnTo>
                <a:lnTo>
                  <a:pt x="0" y="0"/>
                </a:lnTo>
                <a:lnTo>
                  <a:pt x="23862" y="0"/>
                </a:lnTo>
                <a:lnTo>
                  <a:pt x="23862" y="37409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113387" y="3700267"/>
            <a:ext cx="311150" cy="361315"/>
          </a:xfrm>
          <a:custGeom>
            <a:avLst/>
            <a:gdLst/>
            <a:ahLst/>
            <a:cxnLst/>
            <a:rect l="l" t="t" r="r" b="b"/>
            <a:pathLst>
              <a:path w="311150" h="361314">
                <a:moveTo>
                  <a:pt x="107869" y="361042"/>
                </a:moveTo>
                <a:lnTo>
                  <a:pt x="62842" y="355011"/>
                </a:lnTo>
                <a:lnTo>
                  <a:pt x="28894" y="336632"/>
                </a:lnTo>
                <a:lnTo>
                  <a:pt x="1728" y="288335"/>
                </a:lnTo>
                <a:lnTo>
                  <a:pt x="0" y="266240"/>
                </a:lnTo>
                <a:lnTo>
                  <a:pt x="1072" y="251410"/>
                </a:lnTo>
                <a:lnTo>
                  <a:pt x="17531" y="211175"/>
                </a:lnTo>
                <a:lnTo>
                  <a:pt x="61395" y="174454"/>
                </a:lnTo>
                <a:lnTo>
                  <a:pt x="83438" y="161788"/>
                </a:lnTo>
                <a:lnTo>
                  <a:pt x="58261" y="133413"/>
                </a:lnTo>
                <a:lnTo>
                  <a:pt x="38650" y="100230"/>
                </a:lnTo>
                <a:lnTo>
                  <a:pt x="34575" y="74365"/>
                </a:lnTo>
                <a:lnTo>
                  <a:pt x="35969" y="58186"/>
                </a:lnTo>
                <a:lnTo>
                  <a:pt x="57302" y="19868"/>
                </a:lnTo>
                <a:lnTo>
                  <a:pt x="100687" y="1188"/>
                </a:lnTo>
                <a:lnTo>
                  <a:pt x="119232" y="0"/>
                </a:lnTo>
                <a:lnTo>
                  <a:pt x="136733" y="1188"/>
                </a:lnTo>
                <a:lnTo>
                  <a:pt x="152399" y="4754"/>
                </a:lnTo>
                <a:lnTo>
                  <a:pt x="166292" y="10776"/>
                </a:lnTo>
                <a:lnTo>
                  <a:pt x="178321" y="19301"/>
                </a:lnTo>
                <a:lnTo>
                  <a:pt x="180316" y="21571"/>
                </a:lnTo>
                <a:lnTo>
                  <a:pt x="119232" y="21571"/>
                </a:lnTo>
                <a:lnTo>
                  <a:pt x="106253" y="22423"/>
                </a:lnTo>
                <a:lnTo>
                  <a:pt x="69012" y="42983"/>
                </a:lnTo>
                <a:lnTo>
                  <a:pt x="60181" y="74365"/>
                </a:lnTo>
                <a:lnTo>
                  <a:pt x="60773" y="83288"/>
                </a:lnTo>
                <a:lnTo>
                  <a:pt x="83722" y="127656"/>
                </a:lnTo>
                <a:lnTo>
                  <a:pt x="106164" y="151002"/>
                </a:lnTo>
                <a:lnTo>
                  <a:pt x="145803" y="151002"/>
                </a:lnTo>
                <a:lnTo>
                  <a:pt x="142518" y="153299"/>
                </a:lnTo>
                <a:lnTo>
                  <a:pt x="122073" y="165761"/>
                </a:lnTo>
                <a:lnTo>
                  <a:pt x="133820" y="177682"/>
                </a:lnTo>
                <a:lnTo>
                  <a:pt x="99914" y="177682"/>
                </a:lnTo>
                <a:lnTo>
                  <a:pt x="61164" y="200594"/>
                </a:lnTo>
                <a:lnTo>
                  <a:pt x="31735" y="233315"/>
                </a:lnTo>
                <a:lnTo>
                  <a:pt x="24917" y="266240"/>
                </a:lnTo>
                <a:lnTo>
                  <a:pt x="26310" y="282650"/>
                </a:lnTo>
                <a:lnTo>
                  <a:pt x="47643" y="320169"/>
                </a:lnTo>
                <a:lnTo>
                  <a:pt x="90708" y="338291"/>
                </a:lnTo>
                <a:lnTo>
                  <a:pt x="109573" y="339471"/>
                </a:lnTo>
                <a:lnTo>
                  <a:pt x="194345" y="339471"/>
                </a:lnTo>
                <a:lnTo>
                  <a:pt x="192525" y="340606"/>
                </a:lnTo>
                <a:lnTo>
                  <a:pt x="154458" y="355933"/>
                </a:lnTo>
                <a:lnTo>
                  <a:pt x="120661" y="360723"/>
                </a:lnTo>
                <a:lnTo>
                  <a:pt x="107869" y="361042"/>
                </a:lnTo>
                <a:close/>
              </a:path>
              <a:path w="311150" h="361314">
                <a:moveTo>
                  <a:pt x="145803" y="151002"/>
                </a:moveTo>
                <a:lnTo>
                  <a:pt x="106164" y="151002"/>
                </a:lnTo>
                <a:lnTo>
                  <a:pt x="123857" y="140899"/>
                </a:lnTo>
                <a:lnTo>
                  <a:pt x="138621" y="131062"/>
                </a:lnTo>
                <a:lnTo>
                  <a:pt x="165955" y="103468"/>
                </a:lnTo>
                <a:lnTo>
                  <a:pt x="174344" y="72095"/>
                </a:lnTo>
                <a:lnTo>
                  <a:pt x="173394" y="61220"/>
                </a:lnTo>
                <a:lnTo>
                  <a:pt x="151351" y="29235"/>
                </a:lnTo>
                <a:lnTo>
                  <a:pt x="119232" y="21571"/>
                </a:lnTo>
                <a:lnTo>
                  <a:pt x="180316" y="21571"/>
                </a:lnTo>
                <a:lnTo>
                  <a:pt x="187687" y="29962"/>
                </a:lnTo>
                <a:lnTo>
                  <a:pt x="194443" y="42433"/>
                </a:lnTo>
                <a:lnTo>
                  <a:pt x="198535" y="56820"/>
                </a:lnTo>
                <a:lnTo>
                  <a:pt x="199816" y="72095"/>
                </a:lnTo>
                <a:lnTo>
                  <a:pt x="199812" y="74365"/>
                </a:lnTo>
                <a:lnTo>
                  <a:pt x="182867" y="119212"/>
                </a:lnTo>
                <a:lnTo>
                  <a:pt x="159501" y="141422"/>
                </a:lnTo>
                <a:lnTo>
                  <a:pt x="145803" y="151002"/>
                </a:lnTo>
                <a:close/>
              </a:path>
              <a:path w="311150" h="361314">
                <a:moveTo>
                  <a:pt x="194345" y="339471"/>
                </a:moveTo>
                <a:lnTo>
                  <a:pt x="109573" y="339471"/>
                </a:lnTo>
                <a:lnTo>
                  <a:pt x="124594" y="338832"/>
                </a:lnTo>
                <a:lnTo>
                  <a:pt x="138976" y="336916"/>
                </a:lnTo>
                <a:lnTo>
                  <a:pt x="178596" y="323194"/>
                </a:lnTo>
                <a:lnTo>
                  <a:pt x="216388" y="294056"/>
                </a:lnTo>
                <a:lnTo>
                  <a:pt x="99914" y="177682"/>
                </a:lnTo>
                <a:lnTo>
                  <a:pt x="133820" y="177682"/>
                </a:lnTo>
                <a:lnTo>
                  <a:pt x="230592" y="275891"/>
                </a:lnTo>
                <a:lnTo>
                  <a:pt x="258499" y="275891"/>
                </a:lnTo>
                <a:lnTo>
                  <a:pt x="246501" y="292353"/>
                </a:lnTo>
                <a:lnTo>
                  <a:pt x="263546" y="309384"/>
                </a:lnTo>
                <a:lnTo>
                  <a:pt x="231729" y="309384"/>
                </a:lnTo>
                <a:lnTo>
                  <a:pt x="220969" y="319371"/>
                </a:lnTo>
                <a:lnTo>
                  <a:pt x="210849" y="327975"/>
                </a:lnTo>
                <a:lnTo>
                  <a:pt x="201367" y="335089"/>
                </a:lnTo>
                <a:lnTo>
                  <a:pt x="194345" y="339471"/>
                </a:lnTo>
                <a:close/>
              </a:path>
              <a:path w="311150" h="361314">
                <a:moveTo>
                  <a:pt x="258499" y="275891"/>
                </a:moveTo>
                <a:lnTo>
                  <a:pt x="230592" y="275891"/>
                </a:lnTo>
                <a:lnTo>
                  <a:pt x="237854" y="266834"/>
                </a:lnTo>
                <a:lnTo>
                  <a:pt x="244370" y="257512"/>
                </a:lnTo>
                <a:lnTo>
                  <a:pt x="265535" y="215646"/>
                </a:lnTo>
                <a:lnTo>
                  <a:pt x="273773" y="189604"/>
                </a:lnTo>
                <a:lnTo>
                  <a:pt x="297068" y="189604"/>
                </a:lnTo>
                <a:lnTo>
                  <a:pt x="288208" y="218351"/>
                </a:lnTo>
                <a:lnTo>
                  <a:pt x="276898" y="245023"/>
                </a:lnTo>
                <a:lnTo>
                  <a:pt x="263031" y="269673"/>
                </a:lnTo>
                <a:lnTo>
                  <a:pt x="258499" y="275891"/>
                </a:lnTo>
                <a:close/>
              </a:path>
              <a:path w="311150" h="361314">
                <a:moveTo>
                  <a:pt x="310704" y="356501"/>
                </a:moveTo>
                <a:lnTo>
                  <a:pt x="278318" y="356501"/>
                </a:lnTo>
                <a:lnTo>
                  <a:pt x="231729" y="309384"/>
                </a:lnTo>
                <a:lnTo>
                  <a:pt x="263546" y="309384"/>
                </a:lnTo>
                <a:lnTo>
                  <a:pt x="310704" y="35650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89493" y="4215155"/>
            <a:ext cx="502284" cy="361315"/>
          </a:xfrm>
          <a:custGeom>
            <a:avLst/>
            <a:gdLst/>
            <a:ahLst/>
            <a:cxnLst/>
            <a:rect l="l" t="t" r="r" b="b"/>
            <a:pathLst>
              <a:path w="502285" h="361314">
                <a:moveTo>
                  <a:pt x="259651" y="19304"/>
                </a:moveTo>
                <a:lnTo>
                  <a:pt x="238556" y="10782"/>
                </a:lnTo>
                <a:lnTo>
                  <a:pt x="216192" y="4749"/>
                </a:lnTo>
                <a:lnTo>
                  <a:pt x="192544" y="1181"/>
                </a:lnTo>
                <a:lnTo>
                  <a:pt x="167614" y="0"/>
                </a:lnTo>
                <a:lnTo>
                  <a:pt x="143217" y="1384"/>
                </a:lnTo>
                <a:lnTo>
                  <a:pt x="98894" y="12458"/>
                </a:lnTo>
                <a:lnTo>
                  <a:pt x="60960" y="34378"/>
                </a:lnTo>
                <a:lnTo>
                  <a:pt x="31762" y="65887"/>
                </a:lnTo>
                <a:lnTo>
                  <a:pt x="11506" y="106426"/>
                </a:lnTo>
                <a:lnTo>
                  <a:pt x="1282" y="153885"/>
                </a:lnTo>
                <a:lnTo>
                  <a:pt x="0" y="179959"/>
                </a:lnTo>
                <a:lnTo>
                  <a:pt x="2667" y="220281"/>
                </a:lnTo>
                <a:lnTo>
                  <a:pt x="23977" y="287083"/>
                </a:lnTo>
                <a:lnTo>
                  <a:pt x="65925" y="334225"/>
                </a:lnTo>
                <a:lnTo>
                  <a:pt x="124269" y="358063"/>
                </a:lnTo>
                <a:lnTo>
                  <a:pt x="159092" y="361048"/>
                </a:lnTo>
                <a:lnTo>
                  <a:pt x="184340" y="360299"/>
                </a:lnTo>
                <a:lnTo>
                  <a:pt x="228041" y="354342"/>
                </a:lnTo>
                <a:lnTo>
                  <a:pt x="227495" y="332105"/>
                </a:lnTo>
                <a:lnTo>
                  <a:pt x="207670" y="335635"/>
                </a:lnTo>
                <a:lnTo>
                  <a:pt x="186982" y="337680"/>
                </a:lnTo>
                <a:lnTo>
                  <a:pt x="165341" y="338340"/>
                </a:lnTo>
                <a:lnTo>
                  <a:pt x="133934" y="335775"/>
                </a:lnTo>
                <a:lnTo>
                  <a:pt x="82410" y="315112"/>
                </a:lnTo>
                <a:lnTo>
                  <a:pt x="46837" y="273989"/>
                </a:lnTo>
                <a:lnTo>
                  <a:pt x="28943" y="215633"/>
                </a:lnTo>
                <a:lnTo>
                  <a:pt x="26708" y="179959"/>
                </a:lnTo>
                <a:lnTo>
                  <a:pt x="29133" y="145249"/>
                </a:lnTo>
                <a:lnTo>
                  <a:pt x="48285" y="87350"/>
                </a:lnTo>
                <a:lnTo>
                  <a:pt x="85648" y="45847"/>
                </a:lnTo>
                <a:lnTo>
                  <a:pt x="137642" y="24790"/>
                </a:lnTo>
                <a:lnTo>
                  <a:pt x="168744" y="22136"/>
                </a:lnTo>
                <a:lnTo>
                  <a:pt x="189750" y="23317"/>
                </a:lnTo>
                <a:lnTo>
                  <a:pt x="210223" y="26898"/>
                </a:lnTo>
                <a:lnTo>
                  <a:pt x="230263" y="32918"/>
                </a:lnTo>
                <a:lnTo>
                  <a:pt x="249999" y="41440"/>
                </a:lnTo>
                <a:lnTo>
                  <a:pt x="259651" y="19304"/>
                </a:lnTo>
                <a:close/>
              </a:path>
              <a:path w="502285" h="361314">
                <a:moveTo>
                  <a:pt x="502259" y="225374"/>
                </a:moveTo>
                <a:lnTo>
                  <a:pt x="500341" y="195554"/>
                </a:lnTo>
                <a:lnTo>
                  <a:pt x="494588" y="169100"/>
                </a:lnTo>
                <a:lnTo>
                  <a:pt x="485000" y="145935"/>
                </a:lnTo>
                <a:lnTo>
                  <a:pt x="477266" y="134467"/>
                </a:lnTo>
                <a:lnTo>
                  <a:pt x="477266" y="225374"/>
                </a:lnTo>
                <a:lnTo>
                  <a:pt x="475780" y="250710"/>
                </a:lnTo>
                <a:lnTo>
                  <a:pt x="464083" y="292671"/>
                </a:lnTo>
                <a:lnTo>
                  <a:pt x="425348" y="331876"/>
                </a:lnTo>
                <a:lnTo>
                  <a:pt x="386918" y="339471"/>
                </a:lnTo>
                <a:lnTo>
                  <a:pt x="366458" y="337566"/>
                </a:lnTo>
                <a:lnTo>
                  <a:pt x="319874" y="309384"/>
                </a:lnTo>
                <a:lnTo>
                  <a:pt x="301980" y="273126"/>
                </a:lnTo>
                <a:lnTo>
                  <a:pt x="296011" y="225374"/>
                </a:lnTo>
                <a:lnTo>
                  <a:pt x="297497" y="199707"/>
                </a:lnTo>
                <a:lnTo>
                  <a:pt x="309194" y="157759"/>
                </a:lnTo>
                <a:lnTo>
                  <a:pt x="347929" y="119138"/>
                </a:lnTo>
                <a:lnTo>
                  <a:pt x="386359" y="111836"/>
                </a:lnTo>
                <a:lnTo>
                  <a:pt x="406819" y="113652"/>
                </a:lnTo>
                <a:lnTo>
                  <a:pt x="453402" y="141351"/>
                </a:lnTo>
                <a:lnTo>
                  <a:pt x="471297" y="177406"/>
                </a:lnTo>
                <a:lnTo>
                  <a:pt x="477266" y="225374"/>
                </a:lnTo>
                <a:lnTo>
                  <a:pt x="477266" y="134467"/>
                </a:lnTo>
                <a:lnTo>
                  <a:pt x="471576" y="126022"/>
                </a:lnTo>
                <a:lnTo>
                  <a:pt x="456399" y="111836"/>
                </a:lnTo>
                <a:lnTo>
                  <a:pt x="454850" y="110375"/>
                </a:lnTo>
                <a:lnTo>
                  <a:pt x="435292" y="99199"/>
                </a:lnTo>
                <a:lnTo>
                  <a:pt x="412851" y="92494"/>
                </a:lnTo>
                <a:lnTo>
                  <a:pt x="387489" y="90258"/>
                </a:lnTo>
                <a:lnTo>
                  <a:pt x="361708" y="92494"/>
                </a:lnTo>
                <a:lnTo>
                  <a:pt x="319100" y="110375"/>
                </a:lnTo>
                <a:lnTo>
                  <a:pt x="288518" y="145376"/>
                </a:lnTo>
                <a:lnTo>
                  <a:pt x="272948" y="195160"/>
                </a:lnTo>
                <a:lnTo>
                  <a:pt x="271018" y="225374"/>
                </a:lnTo>
                <a:lnTo>
                  <a:pt x="271881" y="245160"/>
                </a:lnTo>
                <a:lnTo>
                  <a:pt x="285216" y="296900"/>
                </a:lnTo>
                <a:lnTo>
                  <a:pt x="312864" y="335292"/>
                </a:lnTo>
                <a:lnTo>
                  <a:pt x="353466" y="356857"/>
                </a:lnTo>
                <a:lnTo>
                  <a:pt x="385787" y="361048"/>
                </a:lnTo>
                <a:lnTo>
                  <a:pt x="411581" y="358813"/>
                </a:lnTo>
                <a:lnTo>
                  <a:pt x="434441" y="352107"/>
                </a:lnTo>
                <a:lnTo>
                  <a:pt x="454418" y="340931"/>
                </a:lnTo>
                <a:lnTo>
                  <a:pt x="456018" y="339471"/>
                </a:lnTo>
                <a:lnTo>
                  <a:pt x="471576" y="325285"/>
                </a:lnTo>
                <a:lnTo>
                  <a:pt x="485000" y="305600"/>
                </a:lnTo>
                <a:lnTo>
                  <a:pt x="494588" y="282346"/>
                </a:lnTo>
                <a:lnTo>
                  <a:pt x="500341" y="255587"/>
                </a:lnTo>
                <a:lnTo>
                  <a:pt x="502259" y="22537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54258" y="4305411"/>
            <a:ext cx="350520" cy="266700"/>
          </a:xfrm>
          <a:custGeom>
            <a:avLst/>
            <a:gdLst/>
            <a:ahLst/>
            <a:cxnLst/>
            <a:rect l="l" t="t" r="r" b="b"/>
            <a:pathLst>
              <a:path w="350519" h="266700">
                <a:moveTo>
                  <a:pt x="349989" y="266240"/>
                </a:moveTo>
                <a:lnTo>
                  <a:pt x="326126" y="266240"/>
                </a:lnTo>
                <a:lnTo>
                  <a:pt x="326126" y="94802"/>
                </a:lnTo>
                <a:lnTo>
                  <a:pt x="325256" y="76929"/>
                </a:lnTo>
                <a:lnTo>
                  <a:pt x="311354" y="39169"/>
                </a:lnTo>
                <a:lnTo>
                  <a:pt x="265901" y="21571"/>
                </a:lnTo>
                <a:lnTo>
                  <a:pt x="247151" y="22955"/>
                </a:lnTo>
                <a:lnTo>
                  <a:pt x="206243" y="43711"/>
                </a:lnTo>
                <a:lnTo>
                  <a:pt x="188186" y="90810"/>
                </a:lnTo>
                <a:lnTo>
                  <a:pt x="186926" y="112967"/>
                </a:lnTo>
                <a:lnTo>
                  <a:pt x="186926" y="266240"/>
                </a:lnTo>
                <a:lnTo>
                  <a:pt x="163063" y="266240"/>
                </a:lnTo>
                <a:lnTo>
                  <a:pt x="163063" y="87422"/>
                </a:lnTo>
                <a:lnTo>
                  <a:pt x="159237" y="58692"/>
                </a:lnTo>
                <a:lnTo>
                  <a:pt x="147793" y="38105"/>
                </a:lnTo>
                <a:lnTo>
                  <a:pt x="128787" y="25714"/>
                </a:lnTo>
                <a:lnTo>
                  <a:pt x="102269" y="21571"/>
                </a:lnTo>
                <a:lnTo>
                  <a:pt x="83200" y="23061"/>
                </a:lnTo>
                <a:lnTo>
                  <a:pt x="42612" y="45414"/>
                </a:lnTo>
                <a:lnTo>
                  <a:pt x="25034" y="97463"/>
                </a:lnTo>
                <a:lnTo>
                  <a:pt x="23862" y="122050"/>
                </a:lnTo>
                <a:lnTo>
                  <a:pt x="23862" y="266240"/>
                </a:lnTo>
                <a:lnTo>
                  <a:pt x="0" y="266240"/>
                </a:lnTo>
                <a:lnTo>
                  <a:pt x="0" y="5109"/>
                </a:lnTo>
                <a:lnTo>
                  <a:pt x="19885" y="5109"/>
                </a:lnTo>
                <a:lnTo>
                  <a:pt x="24431" y="40872"/>
                </a:lnTo>
                <a:lnTo>
                  <a:pt x="26135" y="40872"/>
                </a:lnTo>
                <a:lnTo>
                  <a:pt x="56816" y="10785"/>
                </a:lnTo>
                <a:lnTo>
                  <a:pt x="101133" y="0"/>
                </a:lnTo>
                <a:lnTo>
                  <a:pt x="129133" y="2873"/>
                </a:lnTo>
                <a:lnTo>
                  <a:pt x="151700" y="11495"/>
                </a:lnTo>
                <a:lnTo>
                  <a:pt x="168727" y="25864"/>
                </a:lnTo>
                <a:lnTo>
                  <a:pt x="180108" y="45981"/>
                </a:lnTo>
                <a:lnTo>
                  <a:pt x="181244" y="45981"/>
                </a:lnTo>
                <a:lnTo>
                  <a:pt x="215334" y="11921"/>
                </a:lnTo>
                <a:lnTo>
                  <a:pt x="264196" y="0"/>
                </a:lnTo>
                <a:lnTo>
                  <a:pt x="284455" y="1392"/>
                </a:lnTo>
                <a:lnTo>
                  <a:pt x="328399" y="22707"/>
                </a:lnTo>
                <a:lnTo>
                  <a:pt x="348613" y="72041"/>
                </a:lnTo>
                <a:lnTo>
                  <a:pt x="349989" y="95369"/>
                </a:lnTo>
                <a:lnTo>
                  <a:pt x="349989" y="26624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87199" y="4305411"/>
            <a:ext cx="221615" cy="384810"/>
          </a:xfrm>
          <a:custGeom>
            <a:avLst/>
            <a:gdLst/>
            <a:ahLst/>
            <a:cxnLst/>
            <a:rect l="l" t="t" r="r" b="b"/>
            <a:pathLst>
              <a:path w="221614" h="384810">
                <a:moveTo>
                  <a:pt x="50541" y="42008"/>
                </a:moveTo>
                <a:lnTo>
                  <a:pt x="26135" y="42008"/>
                </a:lnTo>
                <a:lnTo>
                  <a:pt x="41786" y="23709"/>
                </a:lnTo>
                <a:lnTo>
                  <a:pt x="61432" y="10572"/>
                </a:lnTo>
                <a:lnTo>
                  <a:pt x="85020" y="2652"/>
                </a:lnTo>
                <a:lnTo>
                  <a:pt x="112496" y="0"/>
                </a:lnTo>
                <a:lnTo>
                  <a:pt x="137327" y="2137"/>
                </a:lnTo>
                <a:lnTo>
                  <a:pt x="159015" y="8586"/>
                </a:lnTo>
                <a:lnTo>
                  <a:pt x="177613" y="19398"/>
                </a:lnTo>
                <a:lnTo>
                  <a:pt x="179834" y="21571"/>
                </a:lnTo>
                <a:lnTo>
                  <a:pt x="112496" y="21571"/>
                </a:lnTo>
                <a:lnTo>
                  <a:pt x="91075" y="23159"/>
                </a:lnTo>
                <a:lnTo>
                  <a:pt x="72796" y="27887"/>
                </a:lnTo>
                <a:lnTo>
                  <a:pt x="57606" y="35701"/>
                </a:lnTo>
                <a:lnTo>
                  <a:pt x="50541" y="42008"/>
                </a:lnTo>
                <a:close/>
              </a:path>
              <a:path w="221614" h="384810">
                <a:moveTo>
                  <a:pt x="23862" y="384317"/>
                </a:moveTo>
                <a:lnTo>
                  <a:pt x="0" y="384317"/>
                </a:lnTo>
                <a:lnTo>
                  <a:pt x="0" y="5109"/>
                </a:lnTo>
                <a:lnTo>
                  <a:pt x="20453" y="5109"/>
                </a:lnTo>
                <a:lnTo>
                  <a:pt x="24999" y="42008"/>
                </a:lnTo>
                <a:lnTo>
                  <a:pt x="50541" y="42008"/>
                </a:lnTo>
                <a:lnTo>
                  <a:pt x="29331" y="79758"/>
                </a:lnTo>
                <a:lnTo>
                  <a:pt x="23862" y="128295"/>
                </a:lnTo>
                <a:lnTo>
                  <a:pt x="23888" y="136810"/>
                </a:lnTo>
                <a:lnTo>
                  <a:pt x="28976" y="188681"/>
                </a:lnTo>
                <a:lnTo>
                  <a:pt x="44316" y="223664"/>
                </a:lnTo>
                <a:lnTo>
                  <a:pt x="46766" y="225935"/>
                </a:lnTo>
                <a:lnTo>
                  <a:pt x="22158" y="225935"/>
                </a:lnTo>
                <a:lnTo>
                  <a:pt x="23285" y="245635"/>
                </a:lnTo>
                <a:lnTo>
                  <a:pt x="23623" y="254958"/>
                </a:lnTo>
                <a:lnTo>
                  <a:pt x="23745" y="261912"/>
                </a:lnTo>
                <a:lnTo>
                  <a:pt x="23862" y="384317"/>
                </a:lnTo>
                <a:close/>
              </a:path>
              <a:path w="221614" h="384810">
                <a:moveTo>
                  <a:pt x="176773" y="249778"/>
                </a:moveTo>
                <a:lnTo>
                  <a:pt x="111360" y="249778"/>
                </a:lnTo>
                <a:lnTo>
                  <a:pt x="130313" y="247870"/>
                </a:lnTo>
                <a:lnTo>
                  <a:pt x="147083" y="242185"/>
                </a:lnTo>
                <a:lnTo>
                  <a:pt x="183224" y="203308"/>
                </a:lnTo>
                <a:lnTo>
                  <a:pt x="194072" y="161814"/>
                </a:lnTo>
                <a:lnTo>
                  <a:pt x="195448" y="136810"/>
                </a:lnTo>
                <a:lnTo>
                  <a:pt x="190317" y="86233"/>
                </a:lnTo>
                <a:lnTo>
                  <a:pt x="174852" y="50239"/>
                </a:lnTo>
                <a:lnTo>
                  <a:pt x="148947" y="28720"/>
                </a:lnTo>
                <a:lnTo>
                  <a:pt x="112496" y="21571"/>
                </a:lnTo>
                <a:lnTo>
                  <a:pt x="179834" y="21571"/>
                </a:lnTo>
                <a:lnTo>
                  <a:pt x="205436" y="54009"/>
                </a:lnTo>
                <a:lnTo>
                  <a:pt x="219302" y="104479"/>
                </a:lnTo>
                <a:lnTo>
                  <a:pt x="221016" y="135674"/>
                </a:lnTo>
                <a:lnTo>
                  <a:pt x="219196" y="165894"/>
                </a:lnTo>
                <a:lnTo>
                  <a:pt x="213701" y="192655"/>
                </a:lnTo>
                <a:lnTo>
                  <a:pt x="204477" y="215903"/>
                </a:lnTo>
                <a:lnTo>
                  <a:pt x="191471" y="235586"/>
                </a:lnTo>
                <a:lnTo>
                  <a:pt x="176773" y="249778"/>
                </a:lnTo>
                <a:close/>
              </a:path>
              <a:path w="221614" h="384810">
                <a:moveTo>
                  <a:pt x="111928" y="270782"/>
                </a:moveTo>
                <a:lnTo>
                  <a:pt x="83786" y="268005"/>
                </a:lnTo>
                <a:lnTo>
                  <a:pt x="59799" y="259641"/>
                </a:lnTo>
                <a:lnTo>
                  <a:pt x="39860" y="245635"/>
                </a:lnTo>
                <a:lnTo>
                  <a:pt x="23862" y="225935"/>
                </a:lnTo>
                <a:lnTo>
                  <a:pt x="46766" y="225935"/>
                </a:lnTo>
                <a:lnTo>
                  <a:pt x="56470" y="234929"/>
                </a:lnTo>
                <a:lnTo>
                  <a:pt x="71659" y="243107"/>
                </a:lnTo>
                <a:lnTo>
                  <a:pt x="89938" y="248092"/>
                </a:lnTo>
                <a:lnTo>
                  <a:pt x="111360" y="249778"/>
                </a:lnTo>
                <a:lnTo>
                  <a:pt x="176773" y="249778"/>
                </a:lnTo>
                <a:lnTo>
                  <a:pt x="175607" y="250904"/>
                </a:lnTo>
                <a:lnTo>
                  <a:pt x="157026" y="261912"/>
                </a:lnTo>
                <a:lnTo>
                  <a:pt x="135782" y="268555"/>
                </a:lnTo>
                <a:lnTo>
                  <a:pt x="111928" y="27078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74123" y="4310520"/>
            <a:ext cx="205740" cy="266065"/>
          </a:xfrm>
          <a:custGeom>
            <a:avLst/>
            <a:gdLst/>
            <a:ahLst/>
            <a:cxnLst/>
            <a:rect l="l" t="t" r="r" b="b"/>
            <a:pathLst>
              <a:path w="205739" h="266064">
                <a:moveTo>
                  <a:pt x="89201" y="265672"/>
                </a:moveTo>
                <a:lnTo>
                  <a:pt x="50096" y="259712"/>
                </a:lnTo>
                <a:lnTo>
                  <a:pt x="22229" y="241830"/>
                </a:lnTo>
                <a:lnTo>
                  <a:pt x="5548" y="212027"/>
                </a:lnTo>
                <a:lnTo>
                  <a:pt x="0" y="170303"/>
                </a:lnTo>
                <a:lnTo>
                  <a:pt x="0" y="0"/>
                </a:lnTo>
                <a:lnTo>
                  <a:pt x="23862" y="0"/>
                </a:lnTo>
                <a:lnTo>
                  <a:pt x="23862" y="169167"/>
                </a:lnTo>
                <a:lnTo>
                  <a:pt x="24839" y="187377"/>
                </a:lnTo>
                <a:lnTo>
                  <a:pt x="40339" y="225935"/>
                </a:lnTo>
                <a:lnTo>
                  <a:pt x="75175" y="243019"/>
                </a:lnTo>
                <a:lnTo>
                  <a:pt x="91474" y="244101"/>
                </a:lnTo>
                <a:lnTo>
                  <a:pt x="113322" y="242619"/>
                </a:lnTo>
                <a:lnTo>
                  <a:pt x="160222" y="220826"/>
                </a:lnTo>
                <a:lnTo>
                  <a:pt x="180996" y="168777"/>
                </a:lnTo>
                <a:lnTo>
                  <a:pt x="182380" y="144190"/>
                </a:lnTo>
                <a:lnTo>
                  <a:pt x="182380" y="0"/>
                </a:lnTo>
                <a:lnTo>
                  <a:pt x="205675" y="0"/>
                </a:lnTo>
                <a:lnTo>
                  <a:pt x="205675" y="261131"/>
                </a:lnTo>
                <a:lnTo>
                  <a:pt x="185789" y="261131"/>
                </a:lnTo>
                <a:lnTo>
                  <a:pt x="181244" y="224800"/>
                </a:lnTo>
                <a:lnTo>
                  <a:pt x="180108" y="224800"/>
                </a:lnTo>
                <a:lnTo>
                  <a:pt x="164785" y="242682"/>
                </a:lnTo>
                <a:lnTo>
                  <a:pt x="144455" y="255454"/>
                </a:lnTo>
                <a:lnTo>
                  <a:pt x="119225" y="263118"/>
                </a:lnTo>
                <a:lnTo>
                  <a:pt x="89201" y="26567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35476" y="4246943"/>
            <a:ext cx="394335" cy="329565"/>
          </a:xfrm>
          <a:custGeom>
            <a:avLst/>
            <a:gdLst/>
            <a:ahLst/>
            <a:cxnLst/>
            <a:rect l="l" t="t" r="r" b="b"/>
            <a:pathLst>
              <a:path w="394335" h="329564">
                <a:moveTo>
                  <a:pt x="146583" y="304279"/>
                </a:moveTo>
                <a:lnTo>
                  <a:pt x="137731" y="306095"/>
                </a:lnTo>
                <a:lnTo>
                  <a:pt x="128193" y="307327"/>
                </a:lnTo>
                <a:lnTo>
                  <a:pt x="117894" y="308025"/>
                </a:lnTo>
                <a:lnTo>
                  <a:pt x="106807" y="308254"/>
                </a:lnTo>
                <a:lnTo>
                  <a:pt x="96393" y="307301"/>
                </a:lnTo>
                <a:lnTo>
                  <a:pt x="65684" y="275399"/>
                </a:lnTo>
                <a:lnTo>
                  <a:pt x="63068" y="249212"/>
                </a:lnTo>
                <a:lnTo>
                  <a:pt x="63068" y="84023"/>
                </a:lnTo>
                <a:lnTo>
                  <a:pt x="139763" y="84023"/>
                </a:lnTo>
                <a:lnTo>
                  <a:pt x="139763" y="63588"/>
                </a:lnTo>
                <a:lnTo>
                  <a:pt x="63068" y="63588"/>
                </a:lnTo>
                <a:lnTo>
                  <a:pt x="63068" y="0"/>
                </a:lnTo>
                <a:lnTo>
                  <a:pt x="51130" y="0"/>
                </a:lnTo>
                <a:lnTo>
                  <a:pt x="38633" y="59042"/>
                </a:lnTo>
                <a:lnTo>
                  <a:pt x="0" y="69824"/>
                </a:lnTo>
                <a:lnTo>
                  <a:pt x="0" y="84023"/>
                </a:lnTo>
                <a:lnTo>
                  <a:pt x="38633" y="84023"/>
                </a:lnTo>
                <a:lnTo>
                  <a:pt x="38633" y="252615"/>
                </a:lnTo>
                <a:lnTo>
                  <a:pt x="39687" y="271259"/>
                </a:lnTo>
                <a:lnTo>
                  <a:pt x="55105" y="311086"/>
                </a:lnTo>
                <a:lnTo>
                  <a:pt x="90258" y="328091"/>
                </a:lnTo>
                <a:lnTo>
                  <a:pt x="106248" y="329260"/>
                </a:lnTo>
                <a:lnTo>
                  <a:pt x="117335" y="328930"/>
                </a:lnTo>
                <a:lnTo>
                  <a:pt x="127685" y="327914"/>
                </a:lnTo>
                <a:lnTo>
                  <a:pt x="137401" y="326148"/>
                </a:lnTo>
                <a:lnTo>
                  <a:pt x="146583" y="323583"/>
                </a:lnTo>
                <a:lnTo>
                  <a:pt x="146583" y="304279"/>
                </a:lnTo>
                <a:close/>
              </a:path>
              <a:path w="394335" h="329564">
                <a:moveTo>
                  <a:pt x="394296" y="196989"/>
                </a:moveTo>
                <a:lnTo>
                  <a:pt x="392607" y="151726"/>
                </a:lnTo>
                <a:lnTo>
                  <a:pt x="379196" y="107911"/>
                </a:lnTo>
                <a:lnTo>
                  <a:pt x="368731" y="91986"/>
                </a:lnTo>
                <a:lnTo>
                  <a:pt x="368731" y="175983"/>
                </a:lnTo>
                <a:lnTo>
                  <a:pt x="207378" y="175983"/>
                </a:lnTo>
                <a:lnTo>
                  <a:pt x="215823" y="134683"/>
                </a:lnTo>
                <a:lnTo>
                  <a:pt x="246443" y="93611"/>
                </a:lnTo>
                <a:lnTo>
                  <a:pt x="294309" y="79476"/>
                </a:lnTo>
                <a:lnTo>
                  <a:pt x="310819" y="81076"/>
                </a:lnTo>
                <a:lnTo>
                  <a:pt x="348843" y="105029"/>
                </a:lnTo>
                <a:lnTo>
                  <a:pt x="367550" y="154597"/>
                </a:lnTo>
                <a:lnTo>
                  <a:pt x="368731" y="175983"/>
                </a:lnTo>
                <a:lnTo>
                  <a:pt x="368731" y="91986"/>
                </a:lnTo>
                <a:lnTo>
                  <a:pt x="335851" y="66497"/>
                </a:lnTo>
                <a:lnTo>
                  <a:pt x="294309" y="58470"/>
                </a:lnTo>
                <a:lnTo>
                  <a:pt x="269595" y="60820"/>
                </a:lnTo>
                <a:lnTo>
                  <a:pt x="228066" y="79552"/>
                </a:lnTo>
                <a:lnTo>
                  <a:pt x="197929" y="116255"/>
                </a:lnTo>
                <a:lnTo>
                  <a:pt x="182587" y="166268"/>
                </a:lnTo>
                <a:lnTo>
                  <a:pt x="180670" y="195846"/>
                </a:lnTo>
                <a:lnTo>
                  <a:pt x="182689" y="225640"/>
                </a:lnTo>
                <a:lnTo>
                  <a:pt x="198653" y="274802"/>
                </a:lnTo>
                <a:lnTo>
                  <a:pt x="230187" y="309384"/>
                </a:lnTo>
                <a:lnTo>
                  <a:pt x="274726" y="327025"/>
                </a:lnTo>
                <a:lnTo>
                  <a:pt x="301688" y="329260"/>
                </a:lnTo>
                <a:lnTo>
                  <a:pt x="312559" y="329044"/>
                </a:lnTo>
                <a:lnTo>
                  <a:pt x="352183" y="323735"/>
                </a:lnTo>
                <a:lnTo>
                  <a:pt x="383501" y="312788"/>
                </a:lnTo>
                <a:lnTo>
                  <a:pt x="383501" y="307682"/>
                </a:lnTo>
                <a:lnTo>
                  <a:pt x="383501" y="291223"/>
                </a:lnTo>
                <a:lnTo>
                  <a:pt x="340893" y="304850"/>
                </a:lnTo>
                <a:lnTo>
                  <a:pt x="301688" y="307682"/>
                </a:lnTo>
                <a:lnTo>
                  <a:pt x="279971" y="305879"/>
                </a:lnTo>
                <a:lnTo>
                  <a:pt x="244398" y="291642"/>
                </a:lnTo>
                <a:lnTo>
                  <a:pt x="212420" y="244741"/>
                </a:lnTo>
                <a:lnTo>
                  <a:pt x="205676" y="196989"/>
                </a:lnTo>
                <a:lnTo>
                  <a:pt x="394296" y="19698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09328" y="4305410"/>
            <a:ext cx="139065" cy="266700"/>
          </a:xfrm>
          <a:custGeom>
            <a:avLst/>
            <a:gdLst/>
            <a:ahLst/>
            <a:cxnLst/>
            <a:rect l="l" t="t" r="r" b="b"/>
            <a:pathLst>
              <a:path w="139064" h="266700">
                <a:moveTo>
                  <a:pt x="23862" y="266240"/>
                </a:moveTo>
                <a:lnTo>
                  <a:pt x="0" y="266240"/>
                </a:lnTo>
                <a:lnTo>
                  <a:pt x="0" y="5109"/>
                </a:lnTo>
                <a:lnTo>
                  <a:pt x="20453" y="5109"/>
                </a:lnTo>
                <a:lnTo>
                  <a:pt x="22726" y="52226"/>
                </a:lnTo>
                <a:lnTo>
                  <a:pt x="24431" y="52226"/>
                </a:lnTo>
                <a:lnTo>
                  <a:pt x="49918" y="18378"/>
                </a:lnTo>
                <a:lnTo>
                  <a:pt x="90728" y="736"/>
                </a:lnTo>
                <a:lnTo>
                  <a:pt x="103406" y="0"/>
                </a:lnTo>
                <a:lnTo>
                  <a:pt x="111706" y="212"/>
                </a:lnTo>
                <a:lnTo>
                  <a:pt x="120379" y="851"/>
                </a:lnTo>
                <a:lnTo>
                  <a:pt x="129372" y="1915"/>
                </a:lnTo>
                <a:lnTo>
                  <a:pt x="138632" y="3406"/>
                </a:lnTo>
                <a:lnTo>
                  <a:pt x="134086" y="26113"/>
                </a:lnTo>
                <a:lnTo>
                  <a:pt x="125884" y="24294"/>
                </a:lnTo>
                <a:lnTo>
                  <a:pt x="117468" y="23061"/>
                </a:lnTo>
                <a:lnTo>
                  <a:pt x="108839" y="22361"/>
                </a:lnTo>
                <a:lnTo>
                  <a:pt x="99997" y="22139"/>
                </a:lnTo>
                <a:lnTo>
                  <a:pt x="84123" y="23860"/>
                </a:lnTo>
                <a:lnTo>
                  <a:pt x="45453" y="50523"/>
                </a:lnTo>
                <a:lnTo>
                  <a:pt x="25238" y="101294"/>
                </a:lnTo>
                <a:lnTo>
                  <a:pt x="23862" y="122050"/>
                </a:lnTo>
                <a:lnTo>
                  <a:pt x="23862" y="26624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088934" y="4735601"/>
            <a:ext cx="192405" cy="350520"/>
          </a:xfrm>
          <a:custGeom>
            <a:avLst/>
            <a:gdLst/>
            <a:ahLst/>
            <a:cxnLst/>
            <a:rect l="l" t="t" r="r" b="b"/>
            <a:pathLst>
              <a:path w="192405" h="350520">
                <a:moveTo>
                  <a:pt x="192036" y="0"/>
                </a:moveTo>
                <a:lnTo>
                  <a:pt x="0" y="0"/>
                </a:lnTo>
                <a:lnTo>
                  <a:pt x="0" y="21577"/>
                </a:lnTo>
                <a:lnTo>
                  <a:pt x="0" y="154876"/>
                </a:lnTo>
                <a:lnTo>
                  <a:pt x="0" y="177723"/>
                </a:lnTo>
                <a:lnTo>
                  <a:pt x="0" y="328790"/>
                </a:lnTo>
                <a:lnTo>
                  <a:pt x="0" y="350367"/>
                </a:lnTo>
                <a:lnTo>
                  <a:pt x="192036" y="350367"/>
                </a:lnTo>
                <a:lnTo>
                  <a:pt x="192036" y="328790"/>
                </a:lnTo>
                <a:lnTo>
                  <a:pt x="24422" y="328790"/>
                </a:lnTo>
                <a:lnTo>
                  <a:pt x="24422" y="177723"/>
                </a:lnTo>
                <a:lnTo>
                  <a:pt x="182372" y="177723"/>
                </a:lnTo>
                <a:lnTo>
                  <a:pt x="182372" y="154876"/>
                </a:lnTo>
                <a:lnTo>
                  <a:pt x="24422" y="154876"/>
                </a:lnTo>
                <a:lnTo>
                  <a:pt x="24422" y="21577"/>
                </a:lnTo>
                <a:lnTo>
                  <a:pt x="192036" y="21577"/>
                </a:lnTo>
                <a:lnTo>
                  <a:pt x="192036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37222" y="4819726"/>
            <a:ext cx="206375" cy="266700"/>
          </a:xfrm>
          <a:custGeom>
            <a:avLst/>
            <a:gdLst/>
            <a:ahLst/>
            <a:cxnLst/>
            <a:rect l="l" t="t" r="r" b="b"/>
            <a:pathLst>
              <a:path w="206375" h="266700">
                <a:moveTo>
                  <a:pt x="206243" y="266240"/>
                </a:moveTo>
                <a:lnTo>
                  <a:pt x="182380" y="266240"/>
                </a:lnTo>
                <a:lnTo>
                  <a:pt x="182380" y="97072"/>
                </a:lnTo>
                <a:lnTo>
                  <a:pt x="181324" y="78774"/>
                </a:lnTo>
                <a:lnTo>
                  <a:pt x="165904" y="39737"/>
                </a:lnTo>
                <a:lnTo>
                  <a:pt x="130509" y="22733"/>
                </a:lnTo>
                <a:lnTo>
                  <a:pt x="114201" y="21571"/>
                </a:lnTo>
                <a:lnTo>
                  <a:pt x="92362" y="23061"/>
                </a:lnTo>
                <a:lnTo>
                  <a:pt x="46021" y="45414"/>
                </a:lnTo>
                <a:lnTo>
                  <a:pt x="25247" y="97463"/>
                </a:lnTo>
                <a:lnTo>
                  <a:pt x="23862" y="122050"/>
                </a:lnTo>
                <a:lnTo>
                  <a:pt x="23862" y="266240"/>
                </a:lnTo>
                <a:lnTo>
                  <a:pt x="0" y="266240"/>
                </a:lnTo>
                <a:lnTo>
                  <a:pt x="0" y="5109"/>
                </a:lnTo>
                <a:lnTo>
                  <a:pt x="20453" y="5109"/>
                </a:lnTo>
                <a:lnTo>
                  <a:pt x="24999" y="40872"/>
                </a:lnTo>
                <a:lnTo>
                  <a:pt x="26135" y="40872"/>
                </a:lnTo>
                <a:lnTo>
                  <a:pt x="41458" y="22990"/>
                </a:lnTo>
                <a:lnTo>
                  <a:pt x="61787" y="10218"/>
                </a:lnTo>
                <a:lnTo>
                  <a:pt x="87018" y="2554"/>
                </a:lnTo>
                <a:lnTo>
                  <a:pt x="117041" y="0"/>
                </a:lnTo>
                <a:lnTo>
                  <a:pt x="155908" y="5960"/>
                </a:lnTo>
                <a:lnTo>
                  <a:pt x="183801" y="23842"/>
                </a:lnTo>
                <a:lnTo>
                  <a:pt x="200615" y="53645"/>
                </a:lnTo>
                <a:lnTo>
                  <a:pt x="206243" y="95369"/>
                </a:lnTo>
                <a:lnTo>
                  <a:pt x="206243" y="26624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91192" y="4819726"/>
            <a:ext cx="236854" cy="385445"/>
          </a:xfrm>
          <a:custGeom>
            <a:avLst/>
            <a:gdLst/>
            <a:ahLst/>
            <a:cxnLst/>
            <a:rect l="l" t="t" r="r" b="b"/>
            <a:pathLst>
              <a:path w="236855" h="385445">
                <a:moveTo>
                  <a:pt x="103406" y="384885"/>
                </a:moveTo>
                <a:lnTo>
                  <a:pt x="59515" y="379918"/>
                </a:lnTo>
                <a:lnTo>
                  <a:pt x="14861" y="355259"/>
                </a:lnTo>
                <a:lnTo>
                  <a:pt x="0" y="312790"/>
                </a:lnTo>
                <a:lnTo>
                  <a:pt x="976" y="299795"/>
                </a:lnTo>
                <a:lnTo>
                  <a:pt x="25656" y="259747"/>
                </a:lnTo>
                <a:lnTo>
                  <a:pt x="61929" y="244101"/>
                </a:lnTo>
                <a:lnTo>
                  <a:pt x="53975" y="240695"/>
                </a:lnTo>
                <a:lnTo>
                  <a:pt x="47725" y="235586"/>
                </a:lnTo>
                <a:lnTo>
                  <a:pt x="43180" y="229341"/>
                </a:lnTo>
                <a:lnTo>
                  <a:pt x="38067" y="223097"/>
                </a:lnTo>
                <a:lnTo>
                  <a:pt x="35794" y="216285"/>
                </a:lnTo>
                <a:lnTo>
                  <a:pt x="35794" y="208337"/>
                </a:lnTo>
                <a:lnTo>
                  <a:pt x="37916" y="195564"/>
                </a:lnTo>
                <a:lnTo>
                  <a:pt x="44245" y="183643"/>
                </a:lnTo>
                <a:lnTo>
                  <a:pt x="54730" y="172573"/>
                </a:lnTo>
                <a:lnTo>
                  <a:pt x="69316" y="162355"/>
                </a:lnTo>
                <a:lnTo>
                  <a:pt x="58449" y="156945"/>
                </a:lnTo>
                <a:lnTo>
                  <a:pt x="27973" y="122298"/>
                </a:lnTo>
                <a:lnTo>
                  <a:pt x="21022" y="86854"/>
                </a:lnTo>
                <a:lnTo>
                  <a:pt x="22531" y="68227"/>
                </a:lnTo>
                <a:lnTo>
                  <a:pt x="46021" y="23842"/>
                </a:lnTo>
                <a:lnTo>
                  <a:pt x="92921" y="1490"/>
                </a:lnTo>
                <a:lnTo>
                  <a:pt x="113064" y="0"/>
                </a:lnTo>
                <a:lnTo>
                  <a:pt x="125191" y="319"/>
                </a:lnTo>
                <a:lnTo>
                  <a:pt x="135933" y="1277"/>
                </a:lnTo>
                <a:lnTo>
                  <a:pt x="145183" y="2873"/>
                </a:lnTo>
                <a:lnTo>
                  <a:pt x="152836" y="5109"/>
                </a:lnTo>
                <a:lnTo>
                  <a:pt x="236356" y="5109"/>
                </a:lnTo>
                <a:lnTo>
                  <a:pt x="236356" y="18733"/>
                </a:lnTo>
                <a:lnTo>
                  <a:pt x="111928" y="18733"/>
                </a:lnTo>
                <a:lnTo>
                  <a:pt x="97342" y="19895"/>
                </a:lnTo>
                <a:lnTo>
                  <a:pt x="63066" y="36899"/>
                </a:lnTo>
                <a:lnTo>
                  <a:pt x="46047" y="71624"/>
                </a:lnTo>
                <a:lnTo>
                  <a:pt x="44885" y="86854"/>
                </a:lnTo>
                <a:lnTo>
                  <a:pt x="46056" y="100993"/>
                </a:lnTo>
                <a:lnTo>
                  <a:pt x="73426" y="140854"/>
                </a:lnTo>
                <a:lnTo>
                  <a:pt x="112496" y="150434"/>
                </a:lnTo>
                <a:lnTo>
                  <a:pt x="172292" y="150434"/>
                </a:lnTo>
                <a:lnTo>
                  <a:pt x="165451" y="155667"/>
                </a:lnTo>
                <a:lnTo>
                  <a:pt x="149640" y="162923"/>
                </a:lnTo>
                <a:lnTo>
                  <a:pt x="131592" y="167198"/>
                </a:lnTo>
                <a:lnTo>
                  <a:pt x="127750" y="167464"/>
                </a:lnTo>
                <a:lnTo>
                  <a:pt x="86361" y="167464"/>
                </a:lnTo>
                <a:lnTo>
                  <a:pt x="79871" y="171411"/>
                </a:lnTo>
                <a:lnTo>
                  <a:pt x="57384" y="198687"/>
                </a:lnTo>
                <a:lnTo>
                  <a:pt x="57384" y="214582"/>
                </a:lnTo>
                <a:lnTo>
                  <a:pt x="98860" y="230476"/>
                </a:lnTo>
                <a:lnTo>
                  <a:pt x="144313" y="230476"/>
                </a:lnTo>
                <a:lnTo>
                  <a:pt x="164430" y="231541"/>
                </a:lnTo>
                <a:lnTo>
                  <a:pt x="182096" y="234734"/>
                </a:lnTo>
                <a:lnTo>
                  <a:pt x="197206" y="240056"/>
                </a:lnTo>
                <a:lnTo>
                  <a:pt x="209652" y="247507"/>
                </a:lnTo>
                <a:lnTo>
                  <a:pt x="216780" y="254319"/>
                </a:lnTo>
                <a:lnTo>
                  <a:pt x="97156" y="254319"/>
                </a:lnTo>
                <a:lnTo>
                  <a:pt x="65507" y="257831"/>
                </a:lnTo>
                <a:lnTo>
                  <a:pt x="42967" y="268369"/>
                </a:lnTo>
                <a:lnTo>
                  <a:pt x="29482" y="285931"/>
                </a:lnTo>
                <a:lnTo>
                  <a:pt x="24999" y="310519"/>
                </a:lnTo>
                <a:lnTo>
                  <a:pt x="30006" y="334033"/>
                </a:lnTo>
                <a:lnTo>
                  <a:pt x="45027" y="350895"/>
                </a:lnTo>
                <a:lnTo>
                  <a:pt x="70061" y="361051"/>
                </a:lnTo>
                <a:lnTo>
                  <a:pt x="105110" y="364448"/>
                </a:lnTo>
                <a:lnTo>
                  <a:pt x="194502" y="364448"/>
                </a:lnTo>
                <a:lnTo>
                  <a:pt x="180108" y="371952"/>
                </a:lnTo>
                <a:lnTo>
                  <a:pt x="157949" y="379066"/>
                </a:lnTo>
                <a:lnTo>
                  <a:pt x="132382" y="383412"/>
                </a:lnTo>
                <a:lnTo>
                  <a:pt x="103406" y="384885"/>
                </a:lnTo>
                <a:close/>
              </a:path>
              <a:path w="236855" h="385445">
                <a:moveTo>
                  <a:pt x="172292" y="150434"/>
                </a:moveTo>
                <a:lnTo>
                  <a:pt x="112496" y="150434"/>
                </a:lnTo>
                <a:lnTo>
                  <a:pt x="127857" y="149370"/>
                </a:lnTo>
                <a:lnTo>
                  <a:pt x="141331" y="146247"/>
                </a:lnTo>
                <a:lnTo>
                  <a:pt x="175776" y="113464"/>
                </a:lnTo>
                <a:lnTo>
                  <a:pt x="180025" y="86854"/>
                </a:lnTo>
                <a:lnTo>
                  <a:pt x="180023" y="84583"/>
                </a:lnTo>
                <a:lnTo>
                  <a:pt x="169801" y="45006"/>
                </a:lnTo>
                <a:lnTo>
                  <a:pt x="127171" y="19797"/>
                </a:lnTo>
                <a:lnTo>
                  <a:pt x="111928" y="18733"/>
                </a:lnTo>
                <a:lnTo>
                  <a:pt x="236356" y="18733"/>
                </a:lnTo>
                <a:lnTo>
                  <a:pt x="236356" y="21571"/>
                </a:lnTo>
                <a:lnTo>
                  <a:pt x="182380" y="24977"/>
                </a:lnTo>
                <a:lnTo>
                  <a:pt x="191986" y="38921"/>
                </a:lnTo>
                <a:lnTo>
                  <a:pt x="198715" y="53503"/>
                </a:lnTo>
                <a:lnTo>
                  <a:pt x="202675" y="68724"/>
                </a:lnTo>
                <a:lnTo>
                  <a:pt x="203971" y="84583"/>
                </a:lnTo>
                <a:lnTo>
                  <a:pt x="202462" y="102456"/>
                </a:lnTo>
                <a:lnTo>
                  <a:pt x="197863" y="118573"/>
                </a:lnTo>
                <a:lnTo>
                  <a:pt x="190068" y="132880"/>
                </a:lnTo>
                <a:lnTo>
                  <a:pt x="178971" y="145325"/>
                </a:lnTo>
                <a:lnTo>
                  <a:pt x="172292" y="150434"/>
                </a:lnTo>
                <a:close/>
              </a:path>
              <a:path w="236855" h="385445">
                <a:moveTo>
                  <a:pt x="111360" y="168600"/>
                </a:moveTo>
                <a:lnTo>
                  <a:pt x="91474" y="168600"/>
                </a:lnTo>
                <a:lnTo>
                  <a:pt x="86361" y="167464"/>
                </a:lnTo>
                <a:lnTo>
                  <a:pt x="127750" y="167464"/>
                </a:lnTo>
                <a:lnTo>
                  <a:pt x="111360" y="168600"/>
                </a:lnTo>
                <a:close/>
              </a:path>
              <a:path w="236855" h="385445">
                <a:moveTo>
                  <a:pt x="194502" y="364448"/>
                </a:moveTo>
                <a:lnTo>
                  <a:pt x="105110" y="364448"/>
                </a:lnTo>
                <a:lnTo>
                  <a:pt x="150181" y="360306"/>
                </a:lnTo>
                <a:lnTo>
                  <a:pt x="182309" y="347915"/>
                </a:lnTo>
                <a:lnTo>
                  <a:pt x="201547" y="327328"/>
                </a:lnTo>
                <a:lnTo>
                  <a:pt x="207948" y="298598"/>
                </a:lnTo>
                <a:lnTo>
                  <a:pt x="206980" y="287847"/>
                </a:lnTo>
                <a:lnTo>
                  <a:pt x="170804" y="256873"/>
                </a:lnTo>
                <a:lnTo>
                  <a:pt x="139768" y="254319"/>
                </a:lnTo>
                <a:lnTo>
                  <a:pt x="216780" y="254319"/>
                </a:lnTo>
                <a:lnTo>
                  <a:pt x="219675" y="257086"/>
                </a:lnTo>
                <a:lnTo>
                  <a:pt x="226768" y="268795"/>
                </a:lnTo>
                <a:lnTo>
                  <a:pt x="230985" y="282632"/>
                </a:lnTo>
                <a:lnTo>
                  <a:pt x="232379" y="298598"/>
                </a:lnTo>
                <a:lnTo>
                  <a:pt x="230257" y="317952"/>
                </a:lnTo>
                <a:lnTo>
                  <a:pt x="223928" y="335071"/>
                </a:lnTo>
                <a:lnTo>
                  <a:pt x="213443" y="349848"/>
                </a:lnTo>
                <a:lnTo>
                  <a:pt x="198857" y="362178"/>
                </a:lnTo>
                <a:lnTo>
                  <a:pt x="194502" y="3644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80387" y="4729465"/>
            <a:ext cx="31750" cy="356870"/>
          </a:xfrm>
          <a:custGeom>
            <a:avLst/>
            <a:gdLst/>
            <a:ahLst/>
            <a:cxnLst/>
            <a:rect l="l" t="t" r="r" b="b"/>
            <a:pathLst>
              <a:path w="31750" h="356870">
                <a:moveTo>
                  <a:pt x="27271" y="356501"/>
                </a:moveTo>
                <a:lnTo>
                  <a:pt x="3408" y="356501"/>
                </a:lnTo>
                <a:lnTo>
                  <a:pt x="3408" y="95369"/>
                </a:lnTo>
                <a:lnTo>
                  <a:pt x="27271" y="95369"/>
                </a:lnTo>
                <a:lnTo>
                  <a:pt x="27271" y="356501"/>
                </a:lnTo>
                <a:close/>
              </a:path>
              <a:path w="31750" h="356870">
                <a:moveTo>
                  <a:pt x="20453" y="46549"/>
                </a:moveTo>
                <a:lnTo>
                  <a:pt x="15340" y="46549"/>
                </a:lnTo>
                <a:lnTo>
                  <a:pt x="8629" y="45068"/>
                </a:lnTo>
                <a:lnTo>
                  <a:pt x="3835" y="40659"/>
                </a:lnTo>
                <a:lnTo>
                  <a:pt x="958" y="33377"/>
                </a:lnTo>
                <a:lnTo>
                  <a:pt x="0" y="23274"/>
                </a:lnTo>
                <a:lnTo>
                  <a:pt x="958" y="12932"/>
                </a:lnTo>
                <a:lnTo>
                  <a:pt x="3835" y="5676"/>
                </a:lnTo>
                <a:lnTo>
                  <a:pt x="8629" y="1401"/>
                </a:lnTo>
                <a:lnTo>
                  <a:pt x="15340" y="0"/>
                </a:lnTo>
                <a:lnTo>
                  <a:pt x="20453" y="0"/>
                </a:lnTo>
                <a:lnTo>
                  <a:pt x="23862" y="1703"/>
                </a:lnTo>
                <a:lnTo>
                  <a:pt x="26703" y="5676"/>
                </a:lnTo>
                <a:lnTo>
                  <a:pt x="29544" y="10218"/>
                </a:lnTo>
                <a:lnTo>
                  <a:pt x="31249" y="15894"/>
                </a:lnTo>
                <a:lnTo>
                  <a:pt x="31249" y="30086"/>
                </a:lnTo>
                <a:lnTo>
                  <a:pt x="29544" y="35763"/>
                </a:lnTo>
                <a:lnTo>
                  <a:pt x="26703" y="40305"/>
                </a:lnTo>
                <a:lnTo>
                  <a:pt x="23862" y="44278"/>
                </a:lnTo>
                <a:lnTo>
                  <a:pt x="20453" y="4654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00838" y="4819726"/>
            <a:ext cx="206375" cy="266700"/>
          </a:xfrm>
          <a:custGeom>
            <a:avLst/>
            <a:gdLst/>
            <a:ahLst/>
            <a:cxnLst/>
            <a:rect l="l" t="t" r="r" b="b"/>
            <a:pathLst>
              <a:path w="206375" h="266700">
                <a:moveTo>
                  <a:pt x="206243" y="266240"/>
                </a:moveTo>
                <a:lnTo>
                  <a:pt x="182380" y="266240"/>
                </a:lnTo>
                <a:lnTo>
                  <a:pt x="182380" y="97072"/>
                </a:lnTo>
                <a:lnTo>
                  <a:pt x="181404" y="78774"/>
                </a:lnTo>
                <a:lnTo>
                  <a:pt x="165904" y="39737"/>
                </a:lnTo>
                <a:lnTo>
                  <a:pt x="130589" y="22733"/>
                </a:lnTo>
                <a:lnTo>
                  <a:pt x="114201" y="21571"/>
                </a:lnTo>
                <a:lnTo>
                  <a:pt x="92362" y="23061"/>
                </a:lnTo>
                <a:lnTo>
                  <a:pt x="46021" y="45414"/>
                </a:lnTo>
                <a:lnTo>
                  <a:pt x="25247" y="97463"/>
                </a:lnTo>
                <a:lnTo>
                  <a:pt x="23862" y="122050"/>
                </a:lnTo>
                <a:lnTo>
                  <a:pt x="23862" y="266240"/>
                </a:lnTo>
                <a:lnTo>
                  <a:pt x="0" y="266240"/>
                </a:lnTo>
                <a:lnTo>
                  <a:pt x="0" y="5109"/>
                </a:lnTo>
                <a:lnTo>
                  <a:pt x="20453" y="5109"/>
                </a:lnTo>
                <a:lnTo>
                  <a:pt x="24999" y="40872"/>
                </a:lnTo>
                <a:lnTo>
                  <a:pt x="26703" y="40872"/>
                </a:lnTo>
                <a:lnTo>
                  <a:pt x="41697" y="22990"/>
                </a:lnTo>
                <a:lnTo>
                  <a:pt x="61858" y="10218"/>
                </a:lnTo>
                <a:lnTo>
                  <a:pt x="87026" y="2554"/>
                </a:lnTo>
                <a:lnTo>
                  <a:pt x="117041" y="0"/>
                </a:lnTo>
                <a:lnTo>
                  <a:pt x="156147" y="5960"/>
                </a:lnTo>
                <a:lnTo>
                  <a:pt x="184014" y="23842"/>
                </a:lnTo>
                <a:lnTo>
                  <a:pt x="200695" y="53645"/>
                </a:lnTo>
                <a:lnTo>
                  <a:pt x="206243" y="95369"/>
                </a:lnTo>
                <a:lnTo>
                  <a:pt x="206243" y="26624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65035" y="4819726"/>
            <a:ext cx="213995" cy="271780"/>
          </a:xfrm>
          <a:custGeom>
            <a:avLst/>
            <a:gdLst/>
            <a:ahLst/>
            <a:cxnLst/>
            <a:rect l="l" t="t" r="r" b="b"/>
            <a:pathLst>
              <a:path w="213995" h="271779">
                <a:moveTo>
                  <a:pt x="121019" y="271349"/>
                </a:moveTo>
                <a:lnTo>
                  <a:pt x="70239" y="262479"/>
                </a:lnTo>
                <a:lnTo>
                  <a:pt x="31817" y="236153"/>
                </a:lnTo>
                <a:lnTo>
                  <a:pt x="8025" y="194074"/>
                </a:lnTo>
                <a:lnTo>
                  <a:pt x="0" y="137945"/>
                </a:lnTo>
                <a:lnTo>
                  <a:pt x="1926" y="108364"/>
                </a:lnTo>
                <a:lnTo>
                  <a:pt x="17497" y="58355"/>
                </a:lnTo>
                <a:lnTo>
                  <a:pt x="47885" y="21553"/>
                </a:lnTo>
                <a:lnTo>
                  <a:pt x="89255" y="2430"/>
                </a:lnTo>
                <a:lnTo>
                  <a:pt x="114201" y="0"/>
                </a:lnTo>
                <a:lnTo>
                  <a:pt x="135951" y="2022"/>
                </a:lnTo>
                <a:lnTo>
                  <a:pt x="155251" y="8089"/>
                </a:lnTo>
                <a:lnTo>
                  <a:pt x="172207" y="18201"/>
                </a:lnTo>
                <a:lnTo>
                  <a:pt x="175711" y="21571"/>
                </a:lnTo>
                <a:lnTo>
                  <a:pt x="114201" y="21571"/>
                </a:lnTo>
                <a:lnTo>
                  <a:pt x="96073" y="23070"/>
                </a:lnTo>
                <a:lnTo>
                  <a:pt x="53407" y="45981"/>
                </a:lnTo>
                <a:lnTo>
                  <a:pt x="29677" y="96035"/>
                </a:lnTo>
                <a:lnTo>
                  <a:pt x="26703" y="118076"/>
                </a:lnTo>
                <a:lnTo>
                  <a:pt x="213519" y="118076"/>
                </a:lnTo>
                <a:lnTo>
                  <a:pt x="213630" y="139080"/>
                </a:lnTo>
                <a:lnTo>
                  <a:pt x="24999" y="139080"/>
                </a:lnTo>
                <a:lnTo>
                  <a:pt x="26916" y="164315"/>
                </a:lnTo>
                <a:lnTo>
                  <a:pt x="39700" y="205419"/>
                </a:lnTo>
                <a:lnTo>
                  <a:pt x="80466" y="242611"/>
                </a:lnTo>
                <a:lnTo>
                  <a:pt x="121019" y="249778"/>
                </a:lnTo>
                <a:lnTo>
                  <a:pt x="203403" y="249778"/>
                </a:lnTo>
                <a:lnTo>
                  <a:pt x="203403" y="254887"/>
                </a:lnTo>
                <a:lnTo>
                  <a:pt x="162495" y="267943"/>
                </a:lnTo>
                <a:lnTo>
                  <a:pt x="131974" y="271136"/>
                </a:lnTo>
                <a:lnTo>
                  <a:pt x="121019" y="271349"/>
                </a:lnTo>
                <a:close/>
              </a:path>
              <a:path w="213995" h="271779">
                <a:moveTo>
                  <a:pt x="213519" y="118076"/>
                </a:moveTo>
                <a:lnTo>
                  <a:pt x="188062" y="118076"/>
                </a:lnTo>
                <a:lnTo>
                  <a:pt x="186881" y="96451"/>
                </a:lnTo>
                <a:lnTo>
                  <a:pt x="183304" y="77487"/>
                </a:lnTo>
                <a:lnTo>
                  <a:pt x="157905" y="35941"/>
                </a:lnTo>
                <a:lnTo>
                  <a:pt x="114201" y="21571"/>
                </a:lnTo>
                <a:lnTo>
                  <a:pt x="175711" y="21571"/>
                </a:lnTo>
                <a:lnTo>
                  <a:pt x="186926" y="32357"/>
                </a:lnTo>
                <a:lnTo>
                  <a:pt x="198529" y="49928"/>
                </a:lnTo>
                <a:lnTo>
                  <a:pt x="206883" y="70321"/>
                </a:lnTo>
                <a:lnTo>
                  <a:pt x="211934" y="93586"/>
                </a:lnTo>
                <a:lnTo>
                  <a:pt x="213519" y="118076"/>
                </a:lnTo>
                <a:close/>
              </a:path>
              <a:path w="213995" h="271779">
                <a:moveTo>
                  <a:pt x="203403" y="249778"/>
                </a:moveTo>
                <a:lnTo>
                  <a:pt x="121019" y="249778"/>
                </a:lnTo>
                <a:lnTo>
                  <a:pt x="131778" y="249565"/>
                </a:lnTo>
                <a:lnTo>
                  <a:pt x="141899" y="248926"/>
                </a:lnTo>
                <a:lnTo>
                  <a:pt x="179469" y="241475"/>
                </a:lnTo>
                <a:lnTo>
                  <a:pt x="203403" y="232747"/>
                </a:lnTo>
                <a:lnTo>
                  <a:pt x="203403" y="24977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526391" y="4819726"/>
            <a:ext cx="213360" cy="271780"/>
          </a:xfrm>
          <a:custGeom>
            <a:avLst/>
            <a:gdLst/>
            <a:ahLst/>
            <a:cxnLst/>
            <a:rect l="l" t="t" r="r" b="b"/>
            <a:pathLst>
              <a:path w="213360" h="271779">
                <a:moveTo>
                  <a:pt x="120450" y="271349"/>
                </a:moveTo>
                <a:lnTo>
                  <a:pt x="69955" y="262479"/>
                </a:lnTo>
                <a:lnTo>
                  <a:pt x="31817" y="236153"/>
                </a:lnTo>
                <a:lnTo>
                  <a:pt x="8025" y="194074"/>
                </a:lnTo>
                <a:lnTo>
                  <a:pt x="0" y="137945"/>
                </a:lnTo>
                <a:lnTo>
                  <a:pt x="1917" y="108364"/>
                </a:lnTo>
                <a:lnTo>
                  <a:pt x="17258" y="58355"/>
                </a:lnTo>
                <a:lnTo>
                  <a:pt x="47397" y="21553"/>
                </a:lnTo>
                <a:lnTo>
                  <a:pt x="88926" y="2430"/>
                </a:lnTo>
                <a:lnTo>
                  <a:pt x="113632" y="0"/>
                </a:lnTo>
                <a:lnTo>
                  <a:pt x="135462" y="2022"/>
                </a:lnTo>
                <a:lnTo>
                  <a:pt x="154895" y="8089"/>
                </a:lnTo>
                <a:lnTo>
                  <a:pt x="171878" y="18201"/>
                </a:lnTo>
                <a:lnTo>
                  <a:pt x="175326" y="21571"/>
                </a:lnTo>
                <a:lnTo>
                  <a:pt x="113632" y="21571"/>
                </a:lnTo>
                <a:lnTo>
                  <a:pt x="95753" y="23070"/>
                </a:lnTo>
                <a:lnTo>
                  <a:pt x="53407" y="45981"/>
                </a:lnTo>
                <a:lnTo>
                  <a:pt x="29677" y="96035"/>
                </a:lnTo>
                <a:lnTo>
                  <a:pt x="26703" y="118076"/>
                </a:lnTo>
                <a:lnTo>
                  <a:pt x="212956" y="118076"/>
                </a:lnTo>
                <a:lnTo>
                  <a:pt x="213061" y="139080"/>
                </a:lnTo>
                <a:lnTo>
                  <a:pt x="24999" y="139080"/>
                </a:lnTo>
                <a:lnTo>
                  <a:pt x="26828" y="164315"/>
                </a:lnTo>
                <a:lnTo>
                  <a:pt x="39221" y="205419"/>
                </a:lnTo>
                <a:lnTo>
                  <a:pt x="80111" y="242611"/>
                </a:lnTo>
                <a:lnTo>
                  <a:pt x="120450" y="249778"/>
                </a:lnTo>
                <a:lnTo>
                  <a:pt x="202834" y="249778"/>
                </a:lnTo>
                <a:lnTo>
                  <a:pt x="202834" y="254887"/>
                </a:lnTo>
                <a:lnTo>
                  <a:pt x="161927" y="267943"/>
                </a:lnTo>
                <a:lnTo>
                  <a:pt x="131645" y="271136"/>
                </a:lnTo>
                <a:lnTo>
                  <a:pt x="120450" y="271349"/>
                </a:lnTo>
                <a:close/>
              </a:path>
              <a:path w="213360" h="271779">
                <a:moveTo>
                  <a:pt x="212956" y="118076"/>
                </a:moveTo>
                <a:lnTo>
                  <a:pt x="188062" y="118076"/>
                </a:lnTo>
                <a:lnTo>
                  <a:pt x="186793" y="96451"/>
                </a:lnTo>
                <a:lnTo>
                  <a:pt x="183020" y="77487"/>
                </a:lnTo>
                <a:lnTo>
                  <a:pt x="157417" y="35941"/>
                </a:lnTo>
                <a:lnTo>
                  <a:pt x="113632" y="21571"/>
                </a:lnTo>
                <a:lnTo>
                  <a:pt x="175326" y="21571"/>
                </a:lnTo>
                <a:lnTo>
                  <a:pt x="186358" y="32357"/>
                </a:lnTo>
                <a:lnTo>
                  <a:pt x="198200" y="49928"/>
                </a:lnTo>
                <a:lnTo>
                  <a:pt x="206527" y="70321"/>
                </a:lnTo>
                <a:lnTo>
                  <a:pt x="211446" y="93586"/>
                </a:lnTo>
                <a:lnTo>
                  <a:pt x="212956" y="118076"/>
                </a:lnTo>
                <a:close/>
              </a:path>
              <a:path w="213360" h="271779">
                <a:moveTo>
                  <a:pt x="202834" y="249778"/>
                </a:moveTo>
                <a:lnTo>
                  <a:pt x="120450" y="249778"/>
                </a:lnTo>
                <a:lnTo>
                  <a:pt x="131539" y="249565"/>
                </a:lnTo>
                <a:lnTo>
                  <a:pt x="141828" y="248926"/>
                </a:lnTo>
                <a:lnTo>
                  <a:pt x="179398" y="241475"/>
                </a:lnTo>
                <a:lnTo>
                  <a:pt x="202834" y="232747"/>
                </a:lnTo>
                <a:lnTo>
                  <a:pt x="202834" y="24977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808196" y="4729467"/>
            <a:ext cx="203200" cy="356870"/>
          </a:xfrm>
          <a:custGeom>
            <a:avLst/>
            <a:gdLst/>
            <a:ahLst/>
            <a:cxnLst/>
            <a:rect l="l" t="t" r="r" b="b"/>
            <a:pathLst>
              <a:path w="203200" h="356870">
                <a:moveTo>
                  <a:pt x="138633" y="93675"/>
                </a:moveTo>
                <a:lnTo>
                  <a:pt x="129362" y="92176"/>
                </a:lnTo>
                <a:lnTo>
                  <a:pt x="120307" y="91122"/>
                </a:lnTo>
                <a:lnTo>
                  <a:pt x="111467" y="90474"/>
                </a:lnTo>
                <a:lnTo>
                  <a:pt x="102831" y="90271"/>
                </a:lnTo>
                <a:lnTo>
                  <a:pt x="90487" y="91008"/>
                </a:lnTo>
                <a:lnTo>
                  <a:pt x="49911" y="109118"/>
                </a:lnTo>
                <a:lnTo>
                  <a:pt x="24434" y="142494"/>
                </a:lnTo>
                <a:lnTo>
                  <a:pt x="22720" y="142494"/>
                </a:lnTo>
                <a:lnTo>
                  <a:pt x="20447" y="95377"/>
                </a:lnTo>
                <a:lnTo>
                  <a:pt x="0" y="95377"/>
                </a:lnTo>
                <a:lnTo>
                  <a:pt x="0" y="356501"/>
                </a:lnTo>
                <a:lnTo>
                  <a:pt x="23863" y="356501"/>
                </a:lnTo>
                <a:lnTo>
                  <a:pt x="23863" y="212318"/>
                </a:lnTo>
                <a:lnTo>
                  <a:pt x="25234" y="191884"/>
                </a:lnTo>
                <a:lnTo>
                  <a:pt x="45453" y="140792"/>
                </a:lnTo>
                <a:lnTo>
                  <a:pt x="84124" y="114211"/>
                </a:lnTo>
                <a:lnTo>
                  <a:pt x="99999" y="112407"/>
                </a:lnTo>
                <a:lnTo>
                  <a:pt x="108839" y="112712"/>
                </a:lnTo>
                <a:lnTo>
                  <a:pt x="117462" y="113614"/>
                </a:lnTo>
                <a:lnTo>
                  <a:pt x="125882" y="115036"/>
                </a:lnTo>
                <a:lnTo>
                  <a:pt x="134086" y="116941"/>
                </a:lnTo>
                <a:lnTo>
                  <a:pt x="138633" y="93675"/>
                </a:lnTo>
                <a:close/>
              </a:path>
              <a:path w="203200" h="356870">
                <a:moveTo>
                  <a:pt x="198856" y="95377"/>
                </a:moveTo>
                <a:lnTo>
                  <a:pt x="174993" y="95377"/>
                </a:lnTo>
                <a:lnTo>
                  <a:pt x="174993" y="356501"/>
                </a:lnTo>
                <a:lnTo>
                  <a:pt x="198856" y="356501"/>
                </a:lnTo>
                <a:lnTo>
                  <a:pt x="198856" y="95377"/>
                </a:lnTo>
                <a:close/>
              </a:path>
              <a:path w="203200" h="356870">
                <a:moveTo>
                  <a:pt x="202831" y="15900"/>
                </a:moveTo>
                <a:lnTo>
                  <a:pt x="201129" y="10223"/>
                </a:lnTo>
                <a:lnTo>
                  <a:pt x="198285" y="5676"/>
                </a:lnTo>
                <a:lnTo>
                  <a:pt x="195453" y="1701"/>
                </a:lnTo>
                <a:lnTo>
                  <a:pt x="192036" y="0"/>
                </a:lnTo>
                <a:lnTo>
                  <a:pt x="186918" y="0"/>
                </a:lnTo>
                <a:lnTo>
                  <a:pt x="180213" y="1409"/>
                </a:lnTo>
                <a:lnTo>
                  <a:pt x="175425" y="5676"/>
                </a:lnTo>
                <a:lnTo>
                  <a:pt x="172542" y="12941"/>
                </a:lnTo>
                <a:lnTo>
                  <a:pt x="171589" y="23279"/>
                </a:lnTo>
                <a:lnTo>
                  <a:pt x="172542" y="33388"/>
                </a:lnTo>
                <a:lnTo>
                  <a:pt x="175425" y="40665"/>
                </a:lnTo>
                <a:lnTo>
                  <a:pt x="180213" y="45072"/>
                </a:lnTo>
                <a:lnTo>
                  <a:pt x="186918" y="46558"/>
                </a:lnTo>
                <a:lnTo>
                  <a:pt x="192036" y="46558"/>
                </a:lnTo>
                <a:lnTo>
                  <a:pt x="195453" y="44284"/>
                </a:lnTo>
                <a:lnTo>
                  <a:pt x="198285" y="40309"/>
                </a:lnTo>
                <a:lnTo>
                  <a:pt x="201129" y="35763"/>
                </a:lnTo>
                <a:lnTo>
                  <a:pt x="202831" y="30086"/>
                </a:lnTo>
                <a:lnTo>
                  <a:pt x="202831" y="1590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00237" y="4819726"/>
            <a:ext cx="206375" cy="266700"/>
          </a:xfrm>
          <a:custGeom>
            <a:avLst/>
            <a:gdLst/>
            <a:ahLst/>
            <a:cxnLst/>
            <a:rect l="l" t="t" r="r" b="b"/>
            <a:pathLst>
              <a:path w="206375" h="266700">
                <a:moveTo>
                  <a:pt x="206243" y="266240"/>
                </a:moveTo>
                <a:lnTo>
                  <a:pt x="182380" y="266240"/>
                </a:lnTo>
                <a:lnTo>
                  <a:pt x="182380" y="97072"/>
                </a:lnTo>
                <a:lnTo>
                  <a:pt x="181324" y="78774"/>
                </a:lnTo>
                <a:lnTo>
                  <a:pt x="165904" y="39737"/>
                </a:lnTo>
                <a:lnTo>
                  <a:pt x="130589" y="22733"/>
                </a:lnTo>
                <a:lnTo>
                  <a:pt x="114201" y="21571"/>
                </a:lnTo>
                <a:lnTo>
                  <a:pt x="92362" y="23061"/>
                </a:lnTo>
                <a:lnTo>
                  <a:pt x="46021" y="45414"/>
                </a:lnTo>
                <a:lnTo>
                  <a:pt x="25247" y="97463"/>
                </a:lnTo>
                <a:lnTo>
                  <a:pt x="23862" y="122050"/>
                </a:lnTo>
                <a:lnTo>
                  <a:pt x="23862" y="266240"/>
                </a:lnTo>
                <a:lnTo>
                  <a:pt x="0" y="266240"/>
                </a:lnTo>
                <a:lnTo>
                  <a:pt x="0" y="5109"/>
                </a:lnTo>
                <a:lnTo>
                  <a:pt x="20453" y="5109"/>
                </a:lnTo>
                <a:lnTo>
                  <a:pt x="24999" y="40872"/>
                </a:lnTo>
                <a:lnTo>
                  <a:pt x="26703" y="40872"/>
                </a:lnTo>
                <a:lnTo>
                  <a:pt x="41697" y="22990"/>
                </a:lnTo>
                <a:lnTo>
                  <a:pt x="61858" y="10218"/>
                </a:lnTo>
                <a:lnTo>
                  <a:pt x="87026" y="2554"/>
                </a:lnTo>
                <a:lnTo>
                  <a:pt x="117041" y="0"/>
                </a:lnTo>
                <a:lnTo>
                  <a:pt x="155908" y="5960"/>
                </a:lnTo>
                <a:lnTo>
                  <a:pt x="183801" y="23842"/>
                </a:lnTo>
                <a:lnTo>
                  <a:pt x="200615" y="53645"/>
                </a:lnTo>
                <a:lnTo>
                  <a:pt x="206243" y="95369"/>
                </a:lnTo>
                <a:lnTo>
                  <a:pt x="206243" y="26624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354207" y="4819726"/>
            <a:ext cx="237490" cy="385445"/>
          </a:xfrm>
          <a:custGeom>
            <a:avLst/>
            <a:gdLst/>
            <a:ahLst/>
            <a:cxnLst/>
            <a:rect l="l" t="t" r="r" b="b"/>
            <a:pathLst>
              <a:path w="237489" h="385445">
                <a:moveTo>
                  <a:pt x="103406" y="384885"/>
                </a:moveTo>
                <a:lnTo>
                  <a:pt x="59515" y="379918"/>
                </a:lnTo>
                <a:lnTo>
                  <a:pt x="15100" y="355259"/>
                </a:lnTo>
                <a:lnTo>
                  <a:pt x="0" y="312790"/>
                </a:lnTo>
                <a:lnTo>
                  <a:pt x="1056" y="299795"/>
                </a:lnTo>
                <a:lnTo>
                  <a:pt x="25656" y="259747"/>
                </a:lnTo>
                <a:lnTo>
                  <a:pt x="61929" y="244101"/>
                </a:lnTo>
                <a:lnTo>
                  <a:pt x="53975" y="240695"/>
                </a:lnTo>
                <a:lnTo>
                  <a:pt x="47725" y="235586"/>
                </a:lnTo>
                <a:lnTo>
                  <a:pt x="43180" y="229341"/>
                </a:lnTo>
                <a:lnTo>
                  <a:pt x="38067" y="223097"/>
                </a:lnTo>
                <a:lnTo>
                  <a:pt x="35794" y="216285"/>
                </a:lnTo>
                <a:lnTo>
                  <a:pt x="35794" y="208337"/>
                </a:lnTo>
                <a:lnTo>
                  <a:pt x="37916" y="195564"/>
                </a:lnTo>
                <a:lnTo>
                  <a:pt x="44245" y="183643"/>
                </a:lnTo>
                <a:lnTo>
                  <a:pt x="54730" y="172573"/>
                </a:lnTo>
                <a:lnTo>
                  <a:pt x="69316" y="162355"/>
                </a:lnTo>
                <a:lnTo>
                  <a:pt x="58449" y="156945"/>
                </a:lnTo>
                <a:lnTo>
                  <a:pt x="27973" y="122298"/>
                </a:lnTo>
                <a:lnTo>
                  <a:pt x="21022" y="86854"/>
                </a:lnTo>
                <a:lnTo>
                  <a:pt x="22611" y="68227"/>
                </a:lnTo>
                <a:lnTo>
                  <a:pt x="46021" y="23842"/>
                </a:lnTo>
                <a:lnTo>
                  <a:pt x="92921" y="1490"/>
                </a:lnTo>
                <a:lnTo>
                  <a:pt x="113064" y="0"/>
                </a:lnTo>
                <a:lnTo>
                  <a:pt x="125191" y="319"/>
                </a:lnTo>
                <a:lnTo>
                  <a:pt x="135933" y="1277"/>
                </a:lnTo>
                <a:lnTo>
                  <a:pt x="145183" y="2873"/>
                </a:lnTo>
                <a:lnTo>
                  <a:pt x="152836" y="5109"/>
                </a:lnTo>
                <a:lnTo>
                  <a:pt x="236924" y="5109"/>
                </a:lnTo>
                <a:lnTo>
                  <a:pt x="236924" y="18733"/>
                </a:lnTo>
                <a:lnTo>
                  <a:pt x="111928" y="18733"/>
                </a:lnTo>
                <a:lnTo>
                  <a:pt x="97342" y="19895"/>
                </a:lnTo>
                <a:lnTo>
                  <a:pt x="63066" y="36899"/>
                </a:lnTo>
                <a:lnTo>
                  <a:pt x="46047" y="71624"/>
                </a:lnTo>
                <a:lnTo>
                  <a:pt x="44885" y="86854"/>
                </a:lnTo>
                <a:lnTo>
                  <a:pt x="46056" y="100993"/>
                </a:lnTo>
                <a:lnTo>
                  <a:pt x="73426" y="140854"/>
                </a:lnTo>
                <a:lnTo>
                  <a:pt x="112496" y="150434"/>
                </a:lnTo>
                <a:lnTo>
                  <a:pt x="172292" y="150434"/>
                </a:lnTo>
                <a:lnTo>
                  <a:pt x="165451" y="155667"/>
                </a:lnTo>
                <a:lnTo>
                  <a:pt x="149640" y="162923"/>
                </a:lnTo>
                <a:lnTo>
                  <a:pt x="131592" y="167198"/>
                </a:lnTo>
                <a:lnTo>
                  <a:pt x="127750" y="167464"/>
                </a:lnTo>
                <a:lnTo>
                  <a:pt x="86361" y="167464"/>
                </a:lnTo>
                <a:lnTo>
                  <a:pt x="79871" y="171411"/>
                </a:lnTo>
                <a:lnTo>
                  <a:pt x="57384" y="198687"/>
                </a:lnTo>
                <a:lnTo>
                  <a:pt x="57384" y="214582"/>
                </a:lnTo>
                <a:lnTo>
                  <a:pt x="98860" y="230476"/>
                </a:lnTo>
                <a:lnTo>
                  <a:pt x="144313" y="230476"/>
                </a:lnTo>
                <a:lnTo>
                  <a:pt x="164430" y="231541"/>
                </a:lnTo>
                <a:lnTo>
                  <a:pt x="182096" y="234734"/>
                </a:lnTo>
                <a:lnTo>
                  <a:pt x="197206" y="240056"/>
                </a:lnTo>
                <a:lnTo>
                  <a:pt x="209652" y="247507"/>
                </a:lnTo>
                <a:lnTo>
                  <a:pt x="216780" y="254319"/>
                </a:lnTo>
                <a:lnTo>
                  <a:pt x="97156" y="254319"/>
                </a:lnTo>
                <a:lnTo>
                  <a:pt x="65507" y="257831"/>
                </a:lnTo>
                <a:lnTo>
                  <a:pt x="42967" y="268369"/>
                </a:lnTo>
                <a:lnTo>
                  <a:pt x="29482" y="285931"/>
                </a:lnTo>
                <a:lnTo>
                  <a:pt x="24999" y="310519"/>
                </a:lnTo>
                <a:lnTo>
                  <a:pt x="30006" y="334033"/>
                </a:lnTo>
                <a:lnTo>
                  <a:pt x="45027" y="350895"/>
                </a:lnTo>
                <a:lnTo>
                  <a:pt x="70061" y="361051"/>
                </a:lnTo>
                <a:lnTo>
                  <a:pt x="105110" y="364448"/>
                </a:lnTo>
                <a:lnTo>
                  <a:pt x="194557" y="364448"/>
                </a:lnTo>
                <a:lnTo>
                  <a:pt x="180347" y="371952"/>
                </a:lnTo>
                <a:lnTo>
                  <a:pt x="158162" y="379066"/>
                </a:lnTo>
                <a:lnTo>
                  <a:pt x="132462" y="383412"/>
                </a:lnTo>
                <a:lnTo>
                  <a:pt x="103406" y="384885"/>
                </a:lnTo>
                <a:close/>
              </a:path>
              <a:path w="237489" h="385445">
                <a:moveTo>
                  <a:pt x="172292" y="150434"/>
                </a:moveTo>
                <a:lnTo>
                  <a:pt x="112496" y="150434"/>
                </a:lnTo>
                <a:lnTo>
                  <a:pt x="128097" y="149370"/>
                </a:lnTo>
                <a:lnTo>
                  <a:pt x="141544" y="146247"/>
                </a:lnTo>
                <a:lnTo>
                  <a:pt x="175776" y="113464"/>
                </a:lnTo>
                <a:lnTo>
                  <a:pt x="180030" y="84583"/>
                </a:lnTo>
                <a:lnTo>
                  <a:pt x="179034" y="70090"/>
                </a:lnTo>
                <a:lnTo>
                  <a:pt x="162495" y="35763"/>
                </a:lnTo>
                <a:lnTo>
                  <a:pt x="127260" y="19797"/>
                </a:lnTo>
                <a:lnTo>
                  <a:pt x="111928" y="18733"/>
                </a:lnTo>
                <a:lnTo>
                  <a:pt x="236924" y="18733"/>
                </a:lnTo>
                <a:lnTo>
                  <a:pt x="236924" y="21571"/>
                </a:lnTo>
                <a:lnTo>
                  <a:pt x="182380" y="24977"/>
                </a:lnTo>
                <a:lnTo>
                  <a:pt x="191986" y="38921"/>
                </a:lnTo>
                <a:lnTo>
                  <a:pt x="198715" y="53503"/>
                </a:lnTo>
                <a:lnTo>
                  <a:pt x="202675" y="68724"/>
                </a:lnTo>
                <a:lnTo>
                  <a:pt x="203971" y="84583"/>
                </a:lnTo>
                <a:lnTo>
                  <a:pt x="202462" y="102456"/>
                </a:lnTo>
                <a:lnTo>
                  <a:pt x="197863" y="118573"/>
                </a:lnTo>
                <a:lnTo>
                  <a:pt x="190068" y="132880"/>
                </a:lnTo>
                <a:lnTo>
                  <a:pt x="178971" y="145325"/>
                </a:lnTo>
                <a:lnTo>
                  <a:pt x="172292" y="150434"/>
                </a:lnTo>
                <a:close/>
              </a:path>
              <a:path w="237489" h="385445">
                <a:moveTo>
                  <a:pt x="111360" y="168600"/>
                </a:moveTo>
                <a:lnTo>
                  <a:pt x="91474" y="168600"/>
                </a:lnTo>
                <a:lnTo>
                  <a:pt x="86361" y="167464"/>
                </a:lnTo>
                <a:lnTo>
                  <a:pt x="127750" y="167464"/>
                </a:lnTo>
                <a:lnTo>
                  <a:pt x="111360" y="168600"/>
                </a:lnTo>
                <a:close/>
              </a:path>
              <a:path w="237489" h="385445">
                <a:moveTo>
                  <a:pt x="194557" y="364448"/>
                </a:moveTo>
                <a:lnTo>
                  <a:pt x="105110" y="364448"/>
                </a:lnTo>
                <a:lnTo>
                  <a:pt x="150181" y="360306"/>
                </a:lnTo>
                <a:lnTo>
                  <a:pt x="182309" y="347915"/>
                </a:lnTo>
                <a:lnTo>
                  <a:pt x="201547" y="327328"/>
                </a:lnTo>
                <a:lnTo>
                  <a:pt x="207948" y="298598"/>
                </a:lnTo>
                <a:lnTo>
                  <a:pt x="206980" y="287847"/>
                </a:lnTo>
                <a:lnTo>
                  <a:pt x="170804" y="256873"/>
                </a:lnTo>
                <a:lnTo>
                  <a:pt x="139768" y="254319"/>
                </a:lnTo>
                <a:lnTo>
                  <a:pt x="216780" y="254319"/>
                </a:lnTo>
                <a:lnTo>
                  <a:pt x="219675" y="257086"/>
                </a:lnTo>
                <a:lnTo>
                  <a:pt x="226768" y="268795"/>
                </a:lnTo>
                <a:lnTo>
                  <a:pt x="230985" y="282632"/>
                </a:lnTo>
                <a:lnTo>
                  <a:pt x="232379" y="298598"/>
                </a:lnTo>
                <a:lnTo>
                  <a:pt x="230257" y="317952"/>
                </a:lnTo>
                <a:lnTo>
                  <a:pt x="223928" y="335071"/>
                </a:lnTo>
                <a:lnTo>
                  <a:pt x="213443" y="349848"/>
                </a:lnTo>
                <a:lnTo>
                  <a:pt x="198857" y="362178"/>
                </a:lnTo>
                <a:lnTo>
                  <a:pt x="194557" y="364448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42296" y="3271227"/>
            <a:ext cx="135890" cy="217170"/>
          </a:xfrm>
          <a:custGeom>
            <a:avLst/>
            <a:gdLst/>
            <a:ahLst/>
            <a:cxnLst/>
            <a:rect l="l" t="t" r="r" b="b"/>
            <a:pathLst>
              <a:path w="135889" h="217170">
                <a:moveTo>
                  <a:pt x="135788" y="203111"/>
                </a:moveTo>
                <a:lnTo>
                  <a:pt x="101701" y="203111"/>
                </a:lnTo>
                <a:lnTo>
                  <a:pt x="101701" y="15227"/>
                </a:lnTo>
                <a:lnTo>
                  <a:pt x="101701" y="0"/>
                </a:lnTo>
                <a:lnTo>
                  <a:pt x="0" y="0"/>
                </a:lnTo>
                <a:lnTo>
                  <a:pt x="0" y="15227"/>
                </a:lnTo>
                <a:lnTo>
                  <a:pt x="34086" y="15227"/>
                </a:lnTo>
                <a:lnTo>
                  <a:pt x="34086" y="203111"/>
                </a:lnTo>
                <a:lnTo>
                  <a:pt x="0" y="203111"/>
                </a:lnTo>
                <a:lnTo>
                  <a:pt x="0" y="217068"/>
                </a:lnTo>
                <a:lnTo>
                  <a:pt x="135788" y="217068"/>
                </a:lnTo>
                <a:lnTo>
                  <a:pt x="135788" y="20311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object 3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8337" y="3265994"/>
            <a:ext cx="210789" cy="227638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074161" y="2286750"/>
            <a:ext cx="1864149" cy="790206"/>
          </a:xfrm>
          <a:prstGeom prst="rect">
            <a:avLst/>
          </a:prstGeom>
        </p:spPr>
      </p:pic>
      <p:sp>
        <p:nvSpPr>
          <p:cNvPr id="33" name="object 33"/>
          <p:cNvSpPr/>
          <p:nvPr/>
        </p:nvSpPr>
        <p:spPr>
          <a:xfrm>
            <a:off x="2074161" y="3142240"/>
            <a:ext cx="332105" cy="353695"/>
          </a:xfrm>
          <a:custGeom>
            <a:avLst/>
            <a:gdLst/>
            <a:ahLst/>
            <a:cxnLst/>
            <a:rect l="l" t="t" r="r" b="b"/>
            <a:pathLst>
              <a:path w="332105" h="353695">
                <a:moveTo>
                  <a:pt x="166472" y="353095"/>
                </a:moveTo>
                <a:lnTo>
                  <a:pt x="111990" y="344722"/>
                </a:lnTo>
                <a:lnTo>
                  <a:pt x="70239" y="320595"/>
                </a:lnTo>
                <a:lnTo>
                  <a:pt x="43509" y="282206"/>
                </a:lnTo>
                <a:lnTo>
                  <a:pt x="34089" y="231044"/>
                </a:lnTo>
                <a:lnTo>
                  <a:pt x="34089" y="13056"/>
                </a:lnTo>
                <a:lnTo>
                  <a:pt x="0" y="13056"/>
                </a:lnTo>
                <a:lnTo>
                  <a:pt x="0" y="0"/>
                </a:lnTo>
                <a:lnTo>
                  <a:pt x="138632" y="0"/>
                </a:lnTo>
                <a:lnTo>
                  <a:pt x="138632" y="13056"/>
                </a:lnTo>
                <a:lnTo>
                  <a:pt x="106246" y="13056"/>
                </a:lnTo>
                <a:lnTo>
                  <a:pt x="106246" y="224800"/>
                </a:lnTo>
                <a:lnTo>
                  <a:pt x="112212" y="268440"/>
                </a:lnTo>
                <a:lnTo>
                  <a:pt x="126274" y="303565"/>
                </a:lnTo>
                <a:lnTo>
                  <a:pt x="152907" y="326982"/>
                </a:lnTo>
                <a:lnTo>
                  <a:pt x="196585" y="335497"/>
                </a:lnTo>
                <a:lnTo>
                  <a:pt x="227372" y="329749"/>
                </a:lnTo>
                <a:lnTo>
                  <a:pt x="254111" y="312080"/>
                </a:lnTo>
                <a:lnTo>
                  <a:pt x="272967" y="281851"/>
                </a:lnTo>
                <a:lnTo>
                  <a:pt x="280105" y="238424"/>
                </a:lnTo>
                <a:lnTo>
                  <a:pt x="280105" y="49387"/>
                </a:lnTo>
                <a:lnTo>
                  <a:pt x="279182" y="31497"/>
                </a:lnTo>
                <a:lnTo>
                  <a:pt x="275275" y="20365"/>
                </a:lnTo>
                <a:lnTo>
                  <a:pt x="266682" y="14662"/>
                </a:lnTo>
                <a:lnTo>
                  <a:pt x="251697" y="13056"/>
                </a:lnTo>
                <a:lnTo>
                  <a:pt x="245447" y="13056"/>
                </a:lnTo>
                <a:lnTo>
                  <a:pt x="245447" y="0"/>
                </a:lnTo>
                <a:lnTo>
                  <a:pt x="331808" y="0"/>
                </a:lnTo>
                <a:lnTo>
                  <a:pt x="331808" y="13056"/>
                </a:lnTo>
                <a:lnTo>
                  <a:pt x="321581" y="13056"/>
                </a:lnTo>
                <a:lnTo>
                  <a:pt x="310155" y="14387"/>
                </a:lnTo>
                <a:lnTo>
                  <a:pt x="302192" y="19442"/>
                </a:lnTo>
                <a:lnTo>
                  <a:pt x="297532" y="29820"/>
                </a:lnTo>
                <a:lnTo>
                  <a:pt x="296013" y="47117"/>
                </a:lnTo>
                <a:lnTo>
                  <a:pt x="296013" y="233315"/>
                </a:lnTo>
                <a:lnTo>
                  <a:pt x="288476" y="282446"/>
                </a:lnTo>
                <a:lnTo>
                  <a:pt x="265119" y="320240"/>
                </a:lnTo>
                <a:lnTo>
                  <a:pt x="224824" y="344518"/>
                </a:lnTo>
                <a:lnTo>
                  <a:pt x="166472" y="353095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11071" y="3271670"/>
            <a:ext cx="237490" cy="222250"/>
          </a:xfrm>
          <a:custGeom>
            <a:avLst/>
            <a:gdLst/>
            <a:ahLst/>
            <a:cxnLst/>
            <a:rect l="l" t="t" r="r" b="b"/>
            <a:pathLst>
              <a:path w="237489" h="222250">
                <a:moveTo>
                  <a:pt x="126700" y="221961"/>
                </a:moveTo>
                <a:lnTo>
                  <a:pt x="113632" y="221961"/>
                </a:lnTo>
                <a:lnTo>
                  <a:pt x="23294" y="13624"/>
                </a:lnTo>
                <a:lnTo>
                  <a:pt x="0" y="13624"/>
                </a:lnTo>
                <a:lnTo>
                  <a:pt x="0" y="0"/>
                </a:lnTo>
                <a:lnTo>
                  <a:pt x="123291" y="0"/>
                </a:lnTo>
                <a:lnTo>
                  <a:pt x="123291" y="13624"/>
                </a:lnTo>
                <a:lnTo>
                  <a:pt x="96019" y="13624"/>
                </a:lnTo>
                <a:lnTo>
                  <a:pt x="149427" y="133971"/>
                </a:lnTo>
                <a:lnTo>
                  <a:pt x="182949" y="55064"/>
                </a:lnTo>
                <a:lnTo>
                  <a:pt x="190903" y="25545"/>
                </a:lnTo>
                <a:lnTo>
                  <a:pt x="190903" y="12488"/>
                </a:lnTo>
                <a:lnTo>
                  <a:pt x="184653" y="13624"/>
                </a:lnTo>
                <a:lnTo>
                  <a:pt x="161358" y="13624"/>
                </a:lnTo>
                <a:lnTo>
                  <a:pt x="161358" y="0"/>
                </a:lnTo>
                <a:lnTo>
                  <a:pt x="237492" y="0"/>
                </a:lnTo>
                <a:lnTo>
                  <a:pt x="237492" y="13624"/>
                </a:lnTo>
                <a:lnTo>
                  <a:pt x="233515" y="13624"/>
                </a:lnTo>
                <a:lnTo>
                  <a:pt x="225472" y="15070"/>
                </a:lnTo>
                <a:lnTo>
                  <a:pt x="217749" y="20081"/>
                </a:lnTo>
                <a:lnTo>
                  <a:pt x="209386" y="30947"/>
                </a:lnTo>
                <a:lnTo>
                  <a:pt x="199425" y="49955"/>
                </a:lnTo>
                <a:lnTo>
                  <a:pt x="126700" y="221961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object 3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69574" y="3265994"/>
            <a:ext cx="164767" cy="227638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2691757" y="3170056"/>
            <a:ext cx="135255" cy="318770"/>
            <a:chOff x="2691757" y="3170056"/>
            <a:chExt cx="135255" cy="318770"/>
          </a:xfrm>
        </p:grpSpPr>
        <p:sp>
          <p:nvSpPr>
            <p:cNvPr id="37" name="object 37"/>
            <p:cNvSpPr/>
            <p:nvPr/>
          </p:nvSpPr>
          <p:spPr>
            <a:xfrm>
              <a:off x="2691752" y="3271227"/>
              <a:ext cx="135255" cy="217170"/>
            </a:xfrm>
            <a:custGeom>
              <a:avLst/>
              <a:gdLst/>
              <a:ahLst/>
              <a:cxnLst/>
              <a:rect l="l" t="t" r="r" b="b"/>
              <a:pathLst>
                <a:path w="135255" h="217170">
                  <a:moveTo>
                    <a:pt x="135216" y="203111"/>
                  </a:moveTo>
                  <a:lnTo>
                    <a:pt x="101130" y="203111"/>
                  </a:lnTo>
                  <a:lnTo>
                    <a:pt x="101130" y="15227"/>
                  </a:lnTo>
                  <a:lnTo>
                    <a:pt x="101130" y="0"/>
                  </a:lnTo>
                  <a:lnTo>
                    <a:pt x="0" y="0"/>
                  </a:lnTo>
                  <a:lnTo>
                    <a:pt x="0" y="15227"/>
                  </a:lnTo>
                  <a:lnTo>
                    <a:pt x="33515" y="15227"/>
                  </a:lnTo>
                  <a:lnTo>
                    <a:pt x="33515" y="203111"/>
                  </a:lnTo>
                  <a:lnTo>
                    <a:pt x="0" y="203111"/>
                  </a:lnTo>
                  <a:lnTo>
                    <a:pt x="0" y="217068"/>
                  </a:lnTo>
                  <a:lnTo>
                    <a:pt x="135216" y="217068"/>
                  </a:lnTo>
                  <a:lnTo>
                    <a:pt x="135216" y="203111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725278" y="3170056"/>
              <a:ext cx="67611" cy="6755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676386" y="3170056"/>
            <a:ext cx="67611" cy="67553"/>
          </a:xfrm>
          <a:prstGeom prst="rect">
            <a:avLst/>
          </a:prstGeom>
        </p:spPr>
      </p:pic>
      <p:sp>
        <p:nvSpPr>
          <p:cNvPr id="40" name="object 40"/>
          <p:cNvSpPr/>
          <p:nvPr/>
        </p:nvSpPr>
        <p:spPr>
          <a:xfrm>
            <a:off x="2397447" y="3264291"/>
            <a:ext cx="285115" cy="224154"/>
          </a:xfrm>
          <a:custGeom>
            <a:avLst/>
            <a:gdLst/>
            <a:ahLst/>
            <a:cxnLst/>
            <a:rect l="l" t="t" r="r" b="b"/>
            <a:pathLst>
              <a:path w="285114" h="224154">
                <a:moveTo>
                  <a:pt x="284650" y="223664"/>
                </a:moveTo>
                <a:lnTo>
                  <a:pt x="155109" y="223664"/>
                </a:lnTo>
                <a:lnTo>
                  <a:pt x="155109" y="210608"/>
                </a:lnTo>
                <a:lnTo>
                  <a:pt x="182949" y="210608"/>
                </a:lnTo>
                <a:lnTo>
                  <a:pt x="182949" y="59606"/>
                </a:lnTo>
                <a:lnTo>
                  <a:pt x="181253" y="39595"/>
                </a:lnTo>
                <a:lnTo>
                  <a:pt x="176202" y="27674"/>
                </a:lnTo>
                <a:lnTo>
                  <a:pt x="167848" y="21926"/>
                </a:lnTo>
                <a:lnTo>
                  <a:pt x="156245" y="20436"/>
                </a:lnTo>
                <a:lnTo>
                  <a:pt x="136856" y="27372"/>
                </a:lnTo>
                <a:lnTo>
                  <a:pt x="120450" y="43994"/>
                </a:lnTo>
                <a:lnTo>
                  <a:pt x="108306" y="64023"/>
                </a:lnTo>
                <a:lnTo>
                  <a:pt x="101701" y="81177"/>
                </a:lnTo>
                <a:lnTo>
                  <a:pt x="101701" y="210608"/>
                </a:lnTo>
                <a:lnTo>
                  <a:pt x="130677" y="210608"/>
                </a:lnTo>
                <a:lnTo>
                  <a:pt x="130677" y="223664"/>
                </a:lnTo>
                <a:lnTo>
                  <a:pt x="0" y="223664"/>
                </a:lnTo>
                <a:lnTo>
                  <a:pt x="0" y="210608"/>
                </a:lnTo>
                <a:lnTo>
                  <a:pt x="34089" y="210608"/>
                </a:lnTo>
                <a:lnTo>
                  <a:pt x="34089" y="21004"/>
                </a:lnTo>
                <a:lnTo>
                  <a:pt x="0" y="21004"/>
                </a:lnTo>
                <a:lnTo>
                  <a:pt x="0" y="7947"/>
                </a:lnTo>
                <a:lnTo>
                  <a:pt x="101701" y="7947"/>
                </a:lnTo>
                <a:lnTo>
                  <a:pt x="101701" y="47684"/>
                </a:lnTo>
                <a:lnTo>
                  <a:pt x="115248" y="28259"/>
                </a:lnTo>
                <a:lnTo>
                  <a:pt x="134228" y="13198"/>
                </a:lnTo>
                <a:lnTo>
                  <a:pt x="156831" y="3459"/>
                </a:lnTo>
                <a:lnTo>
                  <a:pt x="181244" y="0"/>
                </a:lnTo>
                <a:lnTo>
                  <a:pt x="211730" y="4727"/>
                </a:lnTo>
                <a:lnTo>
                  <a:pt x="233373" y="19088"/>
                </a:lnTo>
                <a:lnTo>
                  <a:pt x="246281" y="43347"/>
                </a:lnTo>
                <a:lnTo>
                  <a:pt x="250560" y="77771"/>
                </a:lnTo>
                <a:lnTo>
                  <a:pt x="250560" y="210608"/>
                </a:lnTo>
                <a:lnTo>
                  <a:pt x="284650" y="210608"/>
                </a:lnTo>
                <a:lnTo>
                  <a:pt x="284650" y="223664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73542" y="3166082"/>
            <a:ext cx="377190" cy="442595"/>
          </a:xfrm>
          <a:custGeom>
            <a:avLst/>
            <a:gdLst/>
            <a:ahLst/>
            <a:cxnLst/>
            <a:rect l="l" t="t" r="r" b="b"/>
            <a:pathLst>
              <a:path w="377189" h="442595">
                <a:moveTo>
                  <a:pt x="180676" y="442220"/>
                </a:moveTo>
                <a:lnTo>
                  <a:pt x="176699" y="442220"/>
                </a:lnTo>
                <a:lnTo>
                  <a:pt x="172153" y="441085"/>
                </a:lnTo>
                <a:lnTo>
                  <a:pt x="168744" y="439949"/>
                </a:lnTo>
                <a:lnTo>
                  <a:pt x="167608" y="439382"/>
                </a:lnTo>
                <a:lnTo>
                  <a:pt x="167040" y="439382"/>
                </a:lnTo>
                <a:lnTo>
                  <a:pt x="166472" y="438814"/>
                </a:lnTo>
                <a:lnTo>
                  <a:pt x="165904" y="438814"/>
                </a:lnTo>
                <a:lnTo>
                  <a:pt x="165904" y="438246"/>
                </a:lnTo>
                <a:lnTo>
                  <a:pt x="165336" y="438246"/>
                </a:lnTo>
                <a:lnTo>
                  <a:pt x="157940" y="433066"/>
                </a:lnTo>
                <a:lnTo>
                  <a:pt x="152197" y="426183"/>
                </a:lnTo>
                <a:lnTo>
                  <a:pt x="148477" y="417810"/>
                </a:lnTo>
                <a:lnTo>
                  <a:pt x="147154" y="408159"/>
                </a:lnTo>
                <a:lnTo>
                  <a:pt x="149764" y="395023"/>
                </a:lnTo>
                <a:lnTo>
                  <a:pt x="156955" y="384388"/>
                </a:lnTo>
                <a:lnTo>
                  <a:pt x="167768" y="377265"/>
                </a:lnTo>
                <a:lnTo>
                  <a:pt x="181244" y="374667"/>
                </a:lnTo>
                <a:lnTo>
                  <a:pt x="192137" y="376485"/>
                </a:lnTo>
                <a:lnTo>
                  <a:pt x="201485" y="381550"/>
                </a:lnTo>
                <a:lnTo>
                  <a:pt x="208809" y="389275"/>
                </a:lnTo>
                <a:lnTo>
                  <a:pt x="213630" y="399077"/>
                </a:lnTo>
                <a:lnTo>
                  <a:pt x="214198" y="400780"/>
                </a:lnTo>
                <a:lnTo>
                  <a:pt x="215334" y="401915"/>
                </a:lnTo>
                <a:lnTo>
                  <a:pt x="218743" y="401915"/>
                </a:lnTo>
                <a:lnTo>
                  <a:pt x="220448" y="400780"/>
                </a:lnTo>
                <a:lnTo>
                  <a:pt x="221016" y="399644"/>
                </a:lnTo>
                <a:lnTo>
                  <a:pt x="252265" y="326414"/>
                </a:lnTo>
                <a:lnTo>
                  <a:pt x="162495" y="119779"/>
                </a:lnTo>
                <a:lnTo>
                  <a:pt x="93747" y="119779"/>
                </a:lnTo>
                <a:lnTo>
                  <a:pt x="93747" y="281567"/>
                </a:lnTo>
                <a:lnTo>
                  <a:pt x="135223" y="283838"/>
                </a:lnTo>
                <a:lnTo>
                  <a:pt x="145450" y="289515"/>
                </a:lnTo>
                <a:lnTo>
                  <a:pt x="133003" y="306235"/>
                </a:lnTo>
                <a:lnTo>
                  <a:pt x="118320" y="318112"/>
                </a:lnTo>
                <a:lnTo>
                  <a:pt x="100867" y="325199"/>
                </a:lnTo>
                <a:lnTo>
                  <a:pt x="80111" y="327549"/>
                </a:lnTo>
                <a:lnTo>
                  <a:pt x="65924" y="325314"/>
                </a:lnTo>
                <a:lnTo>
                  <a:pt x="48009" y="316905"/>
                </a:lnTo>
                <a:lnTo>
                  <a:pt x="32651" y="299769"/>
                </a:lnTo>
                <a:lnTo>
                  <a:pt x="26135" y="271349"/>
                </a:lnTo>
                <a:lnTo>
                  <a:pt x="26135" y="119779"/>
                </a:lnTo>
                <a:lnTo>
                  <a:pt x="0" y="119779"/>
                </a:lnTo>
                <a:lnTo>
                  <a:pt x="0" y="105587"/>
                </a:lnTo>
                <a:lnTo>
                  <a:pt x="34409" y="96434"/>
                </a:lnTo>
                <a:lnTo>
                  <a:pt x="61361" y="72378"/>
                </a:lnTo>
                <a:lnTo>
                  <a:pt x="78939" y="38531"/>
                </a:lnTo>
                <a:lnTo>
                  <a:pt x="85224" y="0"/>
                </a:lnTo>
                <a:lnTo>
                  <a:pt x="93747" y="0"/>
                </a:lnTo>
                <a:lnTo>
                  <a:pt x="93747" y="105587"/>
                </a:lnTo>
                <a:lnTo>
                  <a:pt x="263060" y="105587"/>
                </a:lnTo>
                <a:lnTo>
                  <a:pt x="263060" y="119779"/>
                </a:lnTo>
                <a:lnTo>
                  <a:pt x="235220" y="119779"/>
                </a:lnTo>
                <a:lnTo>
                  <a:pt x="288627" y="239559"/>
                </a:lnTo>
                <a:lnTo>
                  <a:pt x="322149" y="160652"/>
                </a:lnTo>
                <a:lnTo>
                  <a:pt x="330103" y="131133"/>
                </a:lnTo>
                <a:lnTo>
                  <a:pt x="328354" y="125288"/>
                </a:lnTo>
                <a:lnTo>
                  <a:pt x="322930" y="121837"/>
                </a:lnTo>
                <a:lnTo>
                  <a:pt x="313564" y="120196"/>
                </a:lnTo>
                <a:lnTo>
                  <a:pt x="299991" y="119779"/>
                </a:lnTo>
                <a:lnTo>
                  <a:pt x="299991" y="105587"/>
                </a:lnTo>
                <a:lnTo>
                  <a:pt x="376693" y="105587"/>
                </a:lnTo>
                <a:lnTo>
                  <a:pt x="376693" y="119779"/>
                </a:lnTo>
                <a:lnTo>
                  <a:pt x="365392" y="120897"/>
                </a:lnTo>
                <a:lnTo>
                  <a:pt x="356594" y="125740"/>
                </a:lnTo>
                <a:lnTo>
                  <a:pt x="348329" y="136544"/>
                </a:lnTo>
                <a:lnTo>
                  <a:pt x="338626" y="155543"/>
                </a:lnTo>
                <a:lnTo>
                  <a:pt x="269310" y="319034"/>
                </a:lnTo>
                <a:lnTo>
                  <a:pt x="260787" y="338903"/>
                </a:lnTo>
                <a:lnTo>
                  <a:pt x="254555" y="353955"/>
                </a:lnTo>
                <a:lnTo>
                  <a:pt x="244009" y="378738"/>
                </a:lnTo>
                <a:lnTo>
                  <a:pt x="240333" y="387723"/>
                </a:lnTo>
                <a:lnTo>
                  <a:pt x="238061" y="392264"/>
                </a:lnTo>
                <a:lnTo>
                  <a:pt x="236356" y="397374"/>
                </a:lnTo>
                <a:lnTo>
                  <a:pt x="234083" y="402483"/>
                </a:lnTo>
                <a:lnTo>
                  <a:pt x="225419" y="417872"/>
                </a:lnTo>
                <a:lnTo>
                  <a:pt x="214198" y="431079"/>
                </a:lnTo>
                <a:lnTo>
                  <a:pt x="199567" y="439923"/>
                </a:lnTo>
                <a:lnTo>
                  <a:pt x="180676" y="44222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object 4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253104" y="3262588"/>
            <a:ext cx="205107" cy="224800"/>
          </a:xfrm>
          <a:prstGeom prst="rect">
            <a:avLst/>
          </a:prstGeom>
        </p:spPr>
      </p:pic>
      <p:sp>
        <p:nvSpPr>
          <p:cNvPr id="43" name="object 43"/>
          <p:cNvSpPr txBox="1">
            <a:spLocks noGrp="1"/>
          </p:cNvSpPr>
          <p:nvPr>
            <p:ph type="title"/>
          </p:nvPr>
        </p:nvSpPr>
        <p:spPr>
          <a:xfrm>
            <a:off x="5765481" y="2297239"/>
            <a:ext cx="449262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pc="-105" dirty="0"/>
              <a:t>Ph.D.</a:t>
            </a:r>
            <a:r>
              <a:rPr spc="-145" dirty="0"/>
              <a:t> </a:t>
            </a:r>
            <a:r>
              <a:rPr dirty="0"/>
              <a:t>Qualifying</a:t>
            </a:r>
            <a:r>
              <a:rPr spc="-190" dirty="0"/>
              <a:t> </a:t>
            </a:r>
            <a:r>
              <a:rPr spc="-65" dirty="0"/>
              <a:t>Exam </a:t>
            </a:r>
            <a:r>
              <a:rPr spc="-10" dirty="0"/>
              <a:t>Overview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5814910" y="4038396"/>
            <a:ext cx="3787775" cy="100456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95"/>
              </a:spcBef>
            </a:pPr>
            <a:r>
              <a:rPr lang="en-US" sz="1600" b="1" spc="190" dirty="0">
                <a:solidFill>
                  <a:srgbClr val="5D5D5D"/>
                </a:solidFill>
                <a:latin typeface="Arial"/>
                <a:cs typeface="Arial"/>
              </a:rPr>
              <a:t>February 21, </a:t>
            </a:r>
            <a:r>
              <a:rPr sz="1600" b="1" spc="190" dirty="0">
                <a:solidFill>
                  <a:srgbClr val="5D5D5D"/>
                </a:solidFill>
                <a:latin typeface="Arial"/>
                <a:cs typeface="Arial"/>
              </a:rPr>
              <a:t>2</a:t>
            </a:r>
            <a:r>
              <a:rPr lang="en-US" sz="1600" b="1" spc="190" dirty="0">
                <a:solidFill>
                  <a:srgbClr val="5D5D5D"/>
                </a:solidFill>
                <a:latin typeface="Arial"/>
                <a:cs typeface="Arial"/>
              </a:rPr>
              <a:t>023</a:t>
            </a:r>
            <a:r>
              <a:rPr sz="1600" b="1" spc="19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70"/>
              </a:spcBef>
            </a:pPr>
            <a:r>
              <a:rPr sz="1800" dirty="0">
                <a:solidFill>
                  <a:srgbClr val="5D5D5D"/>
                </a:solidFill>
                <a:latin typeface="Arial"/>
                <a:cs typeface="Arial"/>
              </a:rPr>
              <a:t>Prof.</a:t>
            </a:r>
            <a:r>
              <a:rPr sz="18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5D5D5D"/>
                </a:solidFill>
                <a:latin typeface="Arial"/>
                <a:cs typeface="Arial"/>
              </a:rPr>
              <a:t>Rick</a:t>
            </a:r>
            <a:r>
              <a:rPr sz="18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D5D5D"/>
                </a:solidFill>
                <a:latin typeface="Arial"/>
                <a:cs typeface="Arial"/>
              </a:rPr>
              <a:t>Carley,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5D5D5D"/>
                </a:solidFill>
                <a:latin typeface="Arial"/>
                <a:cs typeface="Arial"/>
              </a:rPr>
              <a:t>Graduate</a:t>
            </a:r>
            <a:r>
              <a:rPr sz="1800" spc="1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D5D5D"/>
                </a:solidFill>
                <a:latin typeface="Arial"/>
                <a:cs typeface="Arial"/>
              </a:rPr>
              <a:t>Studies</a:t>
            </a:r>
            <a:r>
              <a:rPr sz="1800" spc="1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800" spc="45" dirty="0">
                <a:solidFill>
                  <a:srgbClr val="5D5D5D"/>
                </a:solidFill>
                <a:latin typeface="Arial"/>
                <a:cs typeface="Arial"/>
              </a:rPr>
              <a:t>Committee,</a:t>
            </a:r>
            <a:r>
              <a:rPr sz="1800" spc="1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D5D5D"/>
                </a:solidFill>
                <a:latin typeface="Arial"/>
                <a:cs typeface="Arial"/>
              </a:rPr>
              <a:t>Chair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6018" y="6352483"/>
            <a:ext cx="257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838383"/>
                </a:solidFill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Important</a:t>
            </a:r>
            <a:r>
              <a:rPr spc="-45" dirty="0"/>
              <a:t> </a:t>
            </a:r>
            <a:r>
              <a:rPr dirty="0"/>
              <a:t>dates</a:t>
            </a:r>
            <a:r>
              <a:rPr spc="-30" dirty="0"/>
              <a:t> </a:t>
            </a:r>
            <a:r>
              <a:rPr spc="50" dirty="0"/>
              <a:t>and</a:t>
            </a:r>
            <a:r>
              <a:rPr spc="-15" dirty="0"/>
              <a:t> </a:t>
            </a:r>
            <a:r>
              <a:rPr spc="-10" dirty="0"/>
              <a:t>deadlines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41161" y="2094317"/>
            <a:ext cx="7798239" cy="3316292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360045" indent="-347980">
              <a:lnSpc>
                <a:spcPct val="100000"/>
              </a:lnSpc>
              <a:spcBef>
                <a:spcPts val="780"/>
              </a:spcBef>
              <a:buChar char="•"/>
              <a:tabLst>
                <a:tab pos="360045" algn="l"/>
                <a:tab pos="360680" algn="l"/>
              </a:tabLst>
            </a:pPr>
            <a:r>
              <a:rPr lang="en-US" sz="2000" dirty="0">
                <a:solidFill>
                  <a:srgbClr val="5D5D5D"/>
                </a:solidFill>
                <a:latin typeface="Arial"/>
                <a:cs typeface="Arial"/>
              </a:rPr>
              <a:t>February 24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: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Declaration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application</a:t>
            </a:r>
            <a:r>
              <a:rPr sz="20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deadline</a:t>
            </a:r>
            <a:endParaRPr sz="2000" dirty="0">
              <a:latin typeface="Arial"/>
              <a:cs typeface="Arial"/>
            </a:endParaRPr>
          </a:p>
          <a:p>
            <a:pPr marL="736600" lvl="1" indent="-267335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736600" algn="l"/>
                <a:tab pos="737235" algn="l"/>
              </a:tabLst>
            </a:pPr>
            <a:r>
              <a:rPr sz="1800" i="1" dirty="0">
                <a:solidFill>
                  <a:srgbClr val="5D5D5D"/>
                </a:solidFill>
                <a:latin typeface="Calibri"/>
                <a:cs typeface="Calibri"/>
              </a:rPr>
              <a:t>Online</a:t>
            </a:r>
            <a:r>
              <a:rPr sz="1800" i="1" spc="14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5D5D5D"/>
                </a:solidFill>
                <a:latin typeface="Calibri"/>
                <a:cs typeface="Calibri"/>
              </a:rPr>
              <a:t>application</a:t>
            </a:r>
            <a:r>
              <a:rPr sz="1800" i="1" spc="17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5D5D5D"/>
                </a:solidFill>
                <a:latin typeface="Calibri"/>
                <a:cs typeface="Calibri"/>
              </a:rPr>
              <a:t>with</a:t>
            </a:r>
            <a:r>
              <a:rPr sz="1800" i="1" spc="17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5D5D5D"/>
                </a:solidFill>
                <a:latin typeface="Calibri"/>
                <a:cs typeface="Calibri"/>
              </a:rPr>
              <a:t>faculty</a:t>
            </a:r>
            <a:r>
              <a:rPr sz="1800" i="1" spc="19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5D5D5D"/>
                </a:solidFill>
                <a:latin typeface="Calibri"/>
                <a:cs typeface="Calibri"/>
              </a:rPr>
              <a:t>selections</a:t>
            </a:r>
            <a:endParaRPr sz="1800" dirty="0">
              <a:latin typeface="Calibri"/>
              <a:cs typeface="Calibri"/>
            </a:endParaRPr>
          </a:p>
          <a:p>
            <a:pPr marL="736600" lvl="1" indent="-26733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736600" algn="l"/>
                <a:tab pos="737235" algn="l"/>
              </a:tabLst>
            </a:pPr>
            <a:r>
              <a:rPr sz="1800" i="1" dirty="0">
                <a:solidFill>
                  <a:srgbClr val="5D5D5D"/>
                </a:solidFill>
                <a:latin typeface="Calibri"/>
                <a:cs typeface="Calibri"/>
              </a:rPr>
              <a:t>1-page</a:t>
            </a:r>
            <a:r>
              <a:rPr sz="1800" i="1" spc="18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5D5D5D"/>
                </a:solidFill>
                <a:latin typeface="Calibri"/>
                <a:cs typeface="Calibri"/>
              </a:rPr>
              <a:t>abstract</a:t>
            </a:r>
            <a:endParaRPr sz="1800" dirty="0">
              <a:latin typeface="Calibri"/>
              <a:cs typeface="Calibri"/>
            </a:endParaRPr>
          </a:p>
          <a:p>
            <a:pPr marL="736600" lvl="1" indent="-26797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736600" algn="l"/>
                <a:tab pos="737235" algn="l"/>
              </a:tabLst>
            </a:pPr>
            <a:r>
              <a:rPr sz="1800" i="1" spc="70" dirty="0">
                <a:solidFill>
                  <a:srgbClr val="5D5D5D"/>
                </a:solidFill>
                <a:latin typeface="Calibri"/>
                <a:cs typeface="Calibri"/>
              </a:rPr>
              <a:t>3</a:t>
            </a:r>
            <a:r>
              <a:rPr sz="1800" i="1" spc="25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5D5D5D"/>
                </a:solidFill>
                <a:latin typeface="Calibri"/>
                <a:cs typeface="Calibri"/>
              </a:rPr>
              <a:t>technical</a:t>
            </a:r>
            <a:r>
              <a:rPr sz="1800" i="1" spc="204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800" i="1" dirty="0">
                <a:solidFill>
                  <a:srgbClr val="5D5D5D"/>
                </a:solidFill>
                <a:latin typeface="Calibri"/>
                <a:cs typeface="Calibri"/>
              </a:rPr>
              <a:t>background</a:t>
            </a:r>
            <a:r>
              <a:rPr sz="1800" i="1" spc="25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800" i="1" spc="-10" dirty="0">
                <a:solidFill>
                  <a:srgbClr val="5D5D5D"/>
                </a:solidFill>
                <a:latin typeface="Calibri"/>
                <a:cs typeface="Calibri"/>
              </a:rPr>
              <a:t>papers</a:t>
            </a:r>
            <a:endParaRPr sz="1800" dirty="0">
              <a:latin typeface="Calibri"/>
              <a:cs typeface="Calibri"/>
            </a:endParaRPr>
          </a:p>
          <a:p>
            <a:pPr marL="360045" indent="-347980">
              <a:lnSpc>
                <a:spcPct val="100000"/>
              </a:lnSpc>
              <a:spcBef>
                <a:spcPts val="1195"/>
              </a:spcBef>
              <a:buChar char="•"/>
              <a:tabLst>
                <a:tab pos="360045" algn="l"/>
                <a:tab pos="360680" algn="l"/>
              </a:tabLst>
            </a:pPr>
            <a:r>
              <a:rPr lang="en-US" sz="2000" spc="-70" dirty="0">
                <a:solidFill>
                  <a:srgbClr val="5D5D5D"/>
                </a:solidFill>
                <a:latin typeface="Arial"/>
                <a:cs typeface="Arial"/>
              </a:rPr>
              <a:t>March 31: </a:t>
            </a:r>
            <a:r>
              <a:rPr sz="2000" spc="-70" dirty="0">
                <a:solidFill>
                  <a:srgbClr val="5D5D5D"/>
                </a:solidFill>
                <a:latin typeface="Arial"/>
                <a:cs typeface="Arial"/>
              </a:rPr>
              <a:t>Review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paper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submission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deadline</a:t>
            </a:r>
            <a:endParaRPr sz="2000" dirty="0">
              <a:latin typeface="Arial"/>
              <a:cs typeface="Arial"/>
            </a:endParaRPr>
          </a:p>
          <a:p>
            <a:pPr marL="360045" indent="-347980">
              <a:lnSpc>
                <a:spcPct val="100000"/>
              </a:lnSpc>
              <a:spcBef>
                <a:spcPts val="1200"/>
              </a:spcBef>
              <a:buChar char="•"/>
              <a:tabLst>
                <a:tab pos="360045" algn="l"/>
                <a:tab pos="360680" algn="l"/>
              </a:tabLst>
            </a:pPr>
            <a:r>
              <a:rPr lang="en-US" sz="2000" dirty="0">
                <a:solidFill>
                  <a:srgbClr val="5D5D5D"/>
                </a:solidFill>
                <a:latin typeface="Arial"/>
                <a:cs typeface="Arial"/>
              </a:rPr>
              <a:t>April 14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:</a:t>
            </a:r>
            <a:r>
              <a:rPr sz="20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5D5D5D"/>
                </a:solidFill>
                <a:latin typeface="Arial"/>
                <a:cs typeface="Arial"/>
              </a:rPr>
              <a:t>Exam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committees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announced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2000" spc="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students</a:t>
            </a:r>
            <a:endParaRPr sz="2000" dirty="0">
              <a:latin typeface="Arial"/>
              <a:cs typeface="Arial"/>
            </a:endParaRPr>
          </a:p>
          <a:p>
            <a:pPr marL="360045" indent="-347980">
              <a:lnSpc>
                <a:spcPct val="100000"/>
              </a:lnSpc>
              <a:spcBef>
                <a:spcPts val="1200"/>
              </a:spcBef>
              <a:buChar char="•"/>
              <a:tabLst>
                <a:tab pos="360045" algn="l"/>
                <a:tab pos="360680" algn="l"/>
              </a:tabLst>
            </a:pPr>
            <a:r>
              <a:rPr lang="en-US" sz="2000" dirty="0">
                <a:solidFill>
                  <a:srgbClr val="5D5D5D"/>
                </a:solidFill>
                <a:latin typeface="Arial"/>
                <a:cs typeface="Arial"/>
              </a:rPr>
              <a:t>April 17- April 27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:</a:t>
            </a:r>
            <a:r>
              <a:rPr sz="20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Oral</a:t>
            </a:r>
            <a:r>
              <a:rPr sz="2000" spc="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presentation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with</a:t>
            </a:r>
            <a:r>
              <a:rPr sz="2000" spc="9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faculty</a:t>
            </a:r>
            <a:r>
              <a:rPr sz="2000" spc="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committee</a:t>
            </a:r>
            <a:endParaRPr sz="2000" dirty="0">
              <a:latin typeface="Arial"/>
              <a:cs typeface="Arial"/>
            </a:endParaRPr>
          </a:p>
          <a:p>
            <a:pPr marL="360045" indent="-347980">
              <a:lnSpc>
                <a:spcPct val="100000"/>
              </a:lnSpc>
              <a:spcBef>
                <a:spcPts val="1200"/>
              </a:spcBef>
              <a:buChar char="•"/>
              <a:tabLst>
                <a:tab pos="360045" algn="l"/>
                <a:tab pos="360680" algn="l"/>
              </a:tabLst>
            </a:pPr>
            <a:r>
              <a:rPr lang="en-US" sz="2000" dirty="0">
                <a:solidFill>
                  <a:srgbClr val="5D5D5D"/>
                </a:solidFill>
                <a:latin typeface="Arial"/>
                <a:cs typeface="Arial"/>
              </a:rPr>
              <a:t>May 1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:</a:t>
            </a:r>
            <a:r>
              <a:rPr sz="20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Official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results</a:t>
            </a:r>
            <a:r>
              <a:rPr sz="20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with</a:t>
            </a:r>
            <a:r>
              <a:rPr sz="20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feedback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released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1293" y="6366890"/>
            <a:ext cx="4274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u="sng" spc="-10" dirty="0">
                <a:solidFill>
                  <a:srgbClr val="00337E"/>
                </a:solidFill>
                <a:uFill>
                  <a:solidFill>
                    <a:srgbClr val="00337E"/>
                  </a:solidFill>
                </a:uFill>
                <a:latin typeface="Calibri"/>
                <a:cs typeface="Calibri"/>
                <a:hlinkClick r:id="rId2"/>
              </a:rPr>
              <a:t>https://www.ece.cmu.edu/academics/phd-ece/qualifying-exam.html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02811" y="3047492"/>
            <a:ext cx="47872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00" dirty="0">
                <a:solidFill>
                  <a:srgbClr val="FFFFFF"/>
                </a:solidFill>
              </a:rPr>
              <a:t>Exam</a:t>
            </a:r>
            <a:r>
              <a:rPr sz="4400" spc="-200" dirty="0">
                <a:solidFill>
                  <a:srgbClr val="FFFFFF"/>
                </a:solidFill>
              </a:rPr>
              <a:t> </a:t>
            </a:r>
            <a:r>
              <a:rPr sz="4400" spc="40" dirty="0">
                <a:solidFill>
                  <a:srgbClr val="FFFFFF"/>
                </a:solidFill>
              </a:rPr>
              <a:t>Components</a:t>
            </a:r>
            <a:endParaRPr sz="4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468" y="1139983"/>
            <a:ext cx="99016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100"/>
              </a:spcBef>
            </a:pPr>
            <a:r>
              <a:rPr dirty="0"/>
              <a:t>Declaration</a:t>
            </a:r>
            <a:r>
              <a:rPr spc="-5" dirty="0"/>
              <a:t> </a:t>
            </a:r>
            <a:r>
              <a:rPr dirty="0"/>
              <a:t>Application,</a:t>
            </a:r>
            <a:r>
              <a:rPr spc="-20" dirty="0"/>
              <a:t> </a:t>
            </a:r>
            <a:r>
              <a:rPr spc="75" dirty="0"/>
              <a:t>due</a:t>
            </a:r>
            <a:r>
              <a:rPr dirty="0"/>
              <a:t> </a:t>
            </a:r>
            <a:r>
              <a:rPr lang="en-US" spc="-330" dirty="0"/>
              <a:t>FEB</a:t>
            </a:r>
            <a:r>
              <a:rPr lang="en-US" spc="25" dirty="0"/>
              <a:t> </a:t>
            </a:r>
            <a:r>
              <a:rPr lang="en-US" spc="-25" dirty="0"/>
              <a:t>24</a:t>
            </a:r>
            <a:endParaRPr spc="-25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379343" y="2554922"/>
            <a:ext cx="8517257" cy="29373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50" dirty="0">
                <a:solidFill>
                  <a:srgbClr val="5D5D5D"/>
                </a:solidFill>
                <a:latin typeface="Arial"/>
                <a:cs typeface="Arial"/>
              </a:rPr>
              <a:t>Materials:</a:t>
            </a:r>
            <a:endParaRPr sz="2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16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One-page</a:t>
            </a:r>
            <a:r>
              <a:rPr sz="2000" spc="-8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abstract</a:t>
            </a:r>
            <a:endParaRPr sz="2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Three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[3]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background papers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of</a:t>
            </a:r>
            <a:r>
              <a:rPr sz="20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choice</a:t>
            </a:r>
            <a:endParaRPr sz="20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Online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application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submitted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via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Qual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Declaration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app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portal</a:t>
            </a:r>
            <a:endParaRPr sz="2000" dirty="0">
              <a:latin typeface="Arial"/>
              <a:cs typeface="Arial"/>
            </a:endParaRPr>
          </a:p>
          <a:p>
            <a:pPr marL="1079500" marR="106680" lvl="1" indent="-343535">
              <a:lnSpc>
                <a:spcPct val="120000"/>
              </a:lnSpc>
              <a:spcBef>
                <a:spcPts val="1200"/>
              </a:spcBef>
              <a:buChar char="•"/>
              <a:tabLst>
                <a:tab pos="1078865" algn="l"/>
                <a:tab pos="107950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Includes</a:t>
            </a:r>
            <a:r>
              <a:rPr sz="20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preferred</a:t>
            </a:r>
            <a:r>
              <a:rPr sz="200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faculty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list,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55" dirty="0">
                <a:solidFill>
                  <a:srgbClr val="5D5D5D"/>
                </a:solidFill>
                <a:latin typeface="Arial"/>
                <a:cs typeface="Arial"/>
              </a:rPr>
              <a:t>RANKED</a:t>
            </a:r>
            <a:r>
              <a:rPr sz="20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in</a:t>
            </a:r>
            <a:r>
              <a:rPr sz="20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5D5D5D"/>
                </a:solidFill>
                <a:latin typeface="Arial"/>
                <a:cs typeface="Arial"/>
              </a:rPr>
              <a:t>order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(top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to </a:t>
            </a:r>
            <a:r>
              <a:rPr sz="2000" spc="45" dirty="0">
                <a:solidFill>
                  <a:srgbClr val="5D5D5D"/>
                </a:solidFill>
                <a:latin typeface="Arial"/>
                <a:cs typeface="Arial"/>
              </a:rPr>
              <a:t>bottom)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180"/>
              </a:spcBef>
            </a:pPr>
            <a:r>
              <a:rPr sz="2100" i="1" spc="-245" dirty="0">
                <a:solidFill>
                  <a:srgbClr val="FF0000"/>
                </a:solidFill>
                <a:latin typeface="Arial"/>
                <a:cs typeface="Arial"/>
              </a:rPr>
              <a:t>NOTE:</a:t>
            </a:r>
            <a:r>
              <a:rPr sz="2100" i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i="1" spc="-175" dirty="0">
                <a:solidFill>
                  <a:srgbClr val="FF0000"/>
                </a:solidFill>
                <a:latin typeface="Arial"/>
                <a:cs typeface="Arial"/>
              </a:rPr>
              <a:t>You</a:t>
            </a:r>
            <a:r>
              <a:rPr sz="2100" i="1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i="1" spc="-85" dirty="0">
                <a:solidFill>
                  <a:srgbClr val="FF0000"/>
                </a:solidFill>
                <a:latin typeface="Arial"/>
                <a:cs typeface="Arial"/>
              </a:rPr>
              <a:t>may</a:t>
            </a:r>
            <a:r>
              <a:rPr sz="2100" i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i="1" spc="-55" dirty="0">
                <a:solidFill>
                  <a:srgbClr val="FF0000"/>
                </a:solidFill>
                <a:latin typeface="Arial"/>
                <a:cs typeface="Arial"/>
              </a:rPr>
              <a:t>submit</a:t>
            </a:r>
            <a:r>
              <a:rPr sz="2100" i="1" spc="-1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i="1" spc="-55" dirty="0">
                <a:solidFill>
                  <a:srgbClr val="FF0000"/>
                </a:solidFill>
                <a:latin typeface="Arial"/>
                <a:cs typeface="Arial"/>
              </a:rPr>
              <a:t>your</a:t>
            </a:r>
            <a:r>
              <a:rPr sz="2100" i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i="1" spc="-65" dirty="0">
                <a:solidFill>
                  <a:srgbClr val="FF0000"/>
                </a:solidFill>
                <a:latin typeface="Arial"/>
                <a:cs typeface="Arial"/>
              </a:rPr>
              <a:t>declaration</a:t>
            </a:r>
            <a:r>
              <a:rPr sz="2100" i="1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i="1" spc="-50" dirty="0">
                <a:solidFill>
                  <a:srgbClr val="FF0000"/>
                </a:solidFill>
                <a:latin typeface="Arial"/>
                <a:cs typeface="Arial"/>
              </a:rPr>
              <a:t>application</a:t>
            </a:r>
            <a:r>
              <a:rPr sz="2100" i="1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i="1" spc="-10" dirty="0">
                <a:solidFill>
                  <a:srgbClr val="FF0000"/>
                </a:solidFill>
                <a:latin typeface="Arial"/>
                <a:cs typeface="Arial"/>
              </a:rPr>
              <a:t>once.</a:t>
            </a:r>
            <a:endParaRPr sz="2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468" y="1139983"/>
            <a:ext cx="99016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100"/>
              </a:spcBef>
            </a:pPr>
            <a:r>
              <a:rPr dirty="0"/>
              <a:t>Abstract</a:t>
            </a:r>
            <a:r>
              <a:rPr spc="-15" dirty="0"/>
              <a:t> </a:t>
            </a:r>
            <a:r>
              <a:rPr dirty="0"/>
              <a:t>(due</a:t>
            </a:r>
            <a:r>
              <a:rPr spc="-15" dirty="0"/>
              <a:t> </a:t>
            </a:r>
            <a:r>
              <a:rPr lang="en-US" spc="-10" dirty="0"/>
              <a:t>02</a:t>
            </a:r>
            <a:r>
              <a:rPr spc="-10" dirty="0"/>
              <a:t>/</a:t>
            </a:r>
            <a:r>
              <a:rPr lang="en-US" spc="-10" dirty="0"/>
              <a:t>24</a:t>
            </a:r>
            <a:r>
              <a:rPr spc="-10" dirty="0"/>
              <a:t>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379168" y="2554874"/>
            <a:ext cx="6476365" cy="25825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35" dirty="0">
                <a:solidFill>
                  <a:srgbClr val="5D5D5D"/>
                </a:solidFill>
                <a:latin typeface="Arial"/>
                <a:cs typeface="Arial"/>
              </a:rPr>
              <a:t>Requirements:</a:t>
            </a:r>
            <a:endParaRPr sz="2000">
              <a:latin typeface="Arial"/>
              <a:cs typeface="Arial"/>
            </a:endParaRPr>
          </a:p>
          <a:p>
            <a:pPr marL="355600" marR="5080" indent="-343535">
              <a:lnSpc>
                <a:spcPct val="120000"/>
              </a:lnSpc>
              <a:spcBef>
                <a:spcPts val="1680"/>
              </a:spcBef>
              <a:buChar char="•"/>
              <a:tabLst>
                <a:tab pos="355600" algn="l"/>
                <a:tab pos="356235" algn="l"/>
              </a:tabLst>
            </a:pP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1-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page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abstract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as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part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of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 your</a:t>
            </a:r>
            <a:r>
              <a:rPr sz="20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qual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exam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declaration package:</a:t>
            </a:r>
            <a:endParaRPr sz="2000">
              <a:latin typeface="Arial"/>
              <a:cs typeface="Arial"/>
            </a:endParaRPr>
          </a:p>
          <a:p>
            <a:pPr marL="736600" lvl="1" indent="-267335">
              <a:lnSpc>
                <a:spcPct val="100000"/>
              </a:lnSpc>
              <a:spcBef>
                <a:spcPts val="1560"/>
              </a:spcBef>
              <a:buFont typeface="Arial"/>
              <a:buChar char="•"/>
              <a:tabLst>
                <a:tab pos="736600" algn="l"/>
                <a:tab pos="737235" algn="l"/>
              </a:tabLst>
            </a:pP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Your</a:t>
            </a:r>
            <a:r>
              <a:rPr sz="2000" i="1" spc="21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spc="35" dirty="0">
                <a:solidFill>
                  <a:srgbClr val="5D5D5D"/>
                </a:solidFill>
                <a:latin typeface="Calibri"/>
                <a:cs typeface="Calibri"/>
              </a:rPr>
              <a:t>name</a:t>
            </a:r>
            <a:endParaRPr sz="2000">
              <a:latin typeface="Calibri"/>
              <a:cs typeface="Calibri"/>
            </a:endParaRPr>
          </a:p>
          <a:p>
            <a:pPr marL="736600" lvl="1" indent="-26733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736600" algn="l"/>
                <a:tab pos="737235" algn="l"/>
              </a:tabLst>
            </a:pP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Title</a:t>
            </a:r>
            <a:r>
              <a:rPr sz="2000" i="1" spc="1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of</a:t>
            </a:r>
            <a:r>
              <a:rPr sz="2000" i="1" spc="13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qualifying</a:t>
            </a:r>
            <a:r>
              <a:rPr sz="2000" i="1" spc="12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exam</a:t>
            </a:r>
            <a:r>
              <a:rPr sz="2000" i="1" spc="15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spc="-20" dirty="0">
                <a:solidFill>
                  <a:srgbClr val="5D5D5D"/>
                </a:solidFill>
                <a:latin typeface="Calibri"/>
                <a:cs typeface="Calibri"/>
              </a:rPr>
              <a:t>talk</a:t>
            </a:r>
            <a:endParaRPr sz="2000">
              <a:latin typeface="Calibri"/>
              <a:cs typeface="Calibri"/>
            </a:endParaRPr>
          </a:p>
          <a:p>
            <a:pPr marL="736600" lvl="1" indent="-267335">
              <a:lnSpc>
                <a:spcPct val="100000"/>
              </a:lnSpc>
              <a:spcBef>
                <a:spcPts val="760"/>
              </a:spcBef>
              <a:buFont typeface="Arial"/>
              <a:buChar char="•"/>
              <a:tabLst>
                <a:tab pos="736600" algn="l"/>
                <a:tab pos="737235" algn="l"/>
              </a:tabLst>
            </a:pP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1-</a:t>
            </a:r>
            <a:r>
              <a:rPr sz="2000" i="1" spc="80" dirty="0">
                <a:solidFill>
                  <a:srgbClr val="5D5D5D"/>
                </a:solidFill>
                <a:latin typeface="Calibri"/>
                <a:cs typeface="Calibri"/>
              </a:rPr>
              <a:t>2</a:t>
            </a:r>
            <a:r>
              <a:rPr sz="2000" i="1" spc="204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spc="60" dirty="0">
                <a:solidFill>
                  <a:srgbClr val="5D5D5D"/>
                </a:solidFill>
                <a:latin typeface="Calibri"/>
                <a:cs typeface="Calibri"/>
              </a:rPr>
              <a:t>paragraph</a:t>
            </a:r>
            <a:r>
              <a:rPr sz="2000" i="1" spc="25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description</a:t>
            </a:r>
            <a:r>
              <a:rPr sz="2000" i="1" spc="21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of</a:t>
            </a:r>
            <a:r>
              <a:rPr sz="2000" i="1" spc="22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your</a:t>
            </a:r>
            <a:r>
              <a:rPr sz="2000" i="1" spc="21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planned</a:t>
            </a:r>
            <a:r>
              <a:rPr sz="2000" i="1" spc="22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spc="-20" dirty="0">
                <a:solidFill>
                  <a:srgbClr val="5D5D5D"/>
                </a:solidFill>
                <a:latin typeface="Calibri"/>
                <a:cs typeface="Calibri"/>
              </a:rPr>
              <a:t>talk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468" y="1139983"/>
            <a:ext cx="99016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100"/>
              </a:spcBef>
            </a:pPr>
            <a:r>
              <a:rPr dirty="0"/>
              <a:t>Background</a:t>
            </a:r>
            <a:r>
              <a:rPr spc="40" dirty="0"/>
              <a:t> </a:t>
            </a:r>
            <a:r>
              <a:rPr dirty="0"/>
              <a:t>papers</a:t>
            </a:r>
            <a:r>
              <a:rPr spc="-5" dirty="0"/>
              <a:t> </a:t>
            </a:r>
            <a:r>
              <a:rPr dirty="0"/>
              <a:t>(due</a:t>
            </a:r>
            <a:r>
              <a:rPr spc="25" dirty="0"/>
              <a:t> </a:t>
            </a:r>
            <a:r>
              <a:rPr lang="en-US" spc="-10" dirty="0"/>
              <a:t>02</a:t>
            </a:r>
            <a:r>
              <a:rPr spc="-10" dirty="0"/>
              <a:t>/</a:t>
            </a:r>
            <a:r>
              <a:rPr lang="en-US" spc="-10" dirty="0"/>
              <a:t>24</a:t>
            </a:r>
            <a:r>
              <a:rPr spc="-10" dirty="0"/>
              <a:t>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379343" y="2554922"/>
            <a:ext cx="7776845" cy="3122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35" dirty="0">
                <a:solidFill>
                  <a:srgbClr val="5D5D5D"/>
                </a:solidFill>
                <a:latin typeface="Arial"/>
                <a:cs typeface="Arial"/>
              </a:rPr>
              <a:t>Requirements: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216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Three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[3]</a:t>
            </a:r>
            <a:r>
              <a:rPr sz="2000" spc="8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technical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background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papers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uploaded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with</a:t>
            </a:r>
            <a:r>
              <a:rPr sz="2000" spc="8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application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No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more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than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2</a:t>
            </a:r>
            <a:r>
              <a:rPr sz="2000" spc="3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papers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may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have</a:t>
            </a:r>
            <a:r>
              <a:rPr sz="20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authors</a:t>
            </a:r>
            <a:r>
              <a:rPr sz="20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currently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at</a:t>
            </a:r>
            <a:r>
              <a:rPr sz="2000" spc="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CMU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Only</a:t>
            </a:r>
            <a:r>
              <a:rPr sz="20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404040"/>
                </a:solidFill>
                <a:latin typeface="Arial"/>
                <a:cs typeface="Arial"/>
              </a:rPr>
              <a:t>1</a:t>
            </a:r>
            <a:r>
              <a:rPr sz="2000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paper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can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have</a:t>
            </a:r>
            <a:r>
              <a:rPr sz="20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20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(the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student)</a:t>
            </a:r>
            <a:r>
              <a:rPr sz="20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as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5D5D5D"/>
                </a:solidFill>
                <a:latin typeface="Arial"/>
                <a:cs typeface="Arial"/>
              </a:rPr>
              <a:t>author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Total</a:t>
            </a:r>
            <a:r>
              <a:rPr sz="20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length,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counting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all</a:t>
            </a:r>
            <a:r>
              <a:rPr sz="20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3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papers, should</a:t>
            </a:r>
            <a:r>
              <a:rPr sz="20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5D5D5D"/>
                </a:solidFill>
                <a:latin typeface="Arial"/>
                <a:cs typeface="Arial"/>
              </a:rPr>
              <a:t>not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 exceed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50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pages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100" i="1" spc="-245" dirty="0">
                <a:solidFill>
                  <a:srgbClr val="FF0000"/>
                </a:solidFill>
                <a:latin typeface="Arial"/>
                <a:cs typeface="Arial"/>
              </a:rPr>
              <a:t>NOTE:</a:t>
            </a:r>
            <a:r>
              <a:rPr sz="2100" i="1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i="1" spc="-125" dirty="0">
                <a:solidFill>
                  <a:srgbClr val="FF0000"/>
                </a:solidFill>
                <a:latin typeface="Arial"/>
                <a:cs typeface="Arial"/>
              </a:rPr>
              <a:t>Submissions</a:t>
            </a:r>
            <a:r>
              <a:rPr sz="2100" i="1" spc="-1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i="1" spc="-155" dirty="0">
                <a:solidFill>
                  <a:srgbClr val="FF0000"/>
                </a:solidFill>
                <a:latin typeface="Arial"/>
                <a:cs typeface="Arial"/>
              </a:rPr>
              <a:t>exceeding</a:t>
            </a:r>
            <a:r>
              <a:rPr sz="2100" i="1" spc="-1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i="1" spc="-60" dirty="0">
                <a:solidFill>
                  <a:srgbClr val="FF0000"/>
                </a:solidFill>
                <a:latin typeface="Arial"/>
                <a:cs typeface="Arial"/>
              </a:rPr>
              <a:t>50</a:t>
            </a:r>
            <a:r>
              <a:rPr sz="2100" i="1" spc="-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i="1" spc="-135" dirty="0">
                <a:solidFill>
                  <a:srgbClr val="FF0000"/>
                </a:solidFill>
                <a:latin typeface="Arial"/>
                <a:cs typeface="Arial"/>
              </a:rPr>
              <a:t>pages</a:t>
            </a:r>
            <a:r>
              <a:rPr sz="2100" i="1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i="1" spc="-45" dirty="0">
                <a:solidFill>
                  <a:srgbClr val="FF0000"/>
                </a:solidFill>
                <a:latin typeface="Arial"/>
                <a:cs typeface="Arial"/>
              </a:rPr>
              <a:t>will</a:t>
            </a:r>
            <a:r>
              <a:rPr sz="2100" i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i="1" spc="-60" dirty="0">
                <a:solidFill>
                  <a:srgbClr val="FF0000"/>
                </a:solidFill>
                <a:latin typeface="Arial"/>
                <a:cs typeface="Arial"/>
              </a:rPr>
              <a:t>be</a:t>
            </a:r>
            <a:r>
              <a:rPr sz="2100" i="1" spc="-22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i="1" spc="-10" dirty="0">
                <a:solidFill>
                  <a:srgbClr val="FF0000"/>
                </a:solidFill>
                <a:latin typeface="Arial"/>
                <a:cs typeface="Arial"/>
              </a:rPr>
              <a:t>rejected.</a:t>
            </a:r>
            <a:endParaRPr sz="2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468" y="1139983"/>
            <a:ext cx="99016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100"/>
              </a:spcBef>
            </a:pPr>
            <a:r>
              <a:rPr dirty="0"/>
              <a:t>Background</a:t>
            </a:r>
            <a:r>
              <a:rPr spc="45" dirty="0"/>
              <a:t> </a:t>
            </a:r>
            <a:r>
              <a:rPr dirty="0"/>
              <a:t>papers (due</a:t>
            </a:r>
            <a:r>
              <a:rPr spc="25" dirty="0"/>
              <a:t> </a:t>
            </a:r>
            <a:r>
              <a:rPr lang="en-US" spc="-10" dirty="0"/>
              <a:t>02</a:t>
            </a:r>
            <a:r>
              <a:rPr spc="-10" dirty="0"/>
              <a:t>/</a:t>
            </a:r>
            <a:r>
              <a:rPr lang="en-US" spc="-10" dirty="0"/>
              <a:t>24</a:t>
            </a:r>
            <a:r>
              <a:rPr spc="-10" dirty="0"/>
              <a:t>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15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2741293" y="6404990"/>
            <a:ext cx="42741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i="1" u="sng" spc="-10" dirty="0">
                <a:solidFill>
                  <a:srgbClr val="00337E"/>
                </a:solidFill>
                <a:uFill>
                  <a:solidFill>
                    <a:srgbClr val="00337E"/>
                  </a:solidFill>
                </a:uFill>
                <a:latin typeface="Calibri"/>
                <a:cs typeface="Calibri"/>
                <a:hlinkClick r:id="rId2"/>
              </a:rPr>
              <a:t>https://www.ece.cmu.edu/academics/phd-ece/qualifying-exam.html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26968" y="2527751"/>
            <a:ext cx="8194675" cy="2538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0045" marR="5080" indent="-347980">
              <a:lnSpc>
                <a:spcPct val="120000"/>
              </a:lnSpc>
              <a:spcBef>
                <a:spcPts val="95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Papers</a:t>
            </a:r>
            <a:r>
              <a:rPr sz="2000" spc="9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that</a:t>
            </a:r>
            <a:r>
              <a:rPr sz="2000" spc="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provide</a:t>
            </a:r>
            <a:r>
              <a:rPr sz="2000" spc="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context</a:t>
            </a:r>
            <a:r>
              <a:rPr sz="2000" spc="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2000" spc="9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95" dirty="0">
                <a:solidFill>
                  <a:srgbClr val="5D5D5D"/>
                </a:solidFill>
                <a:latin typeface="Arial"/>
                <a:cs typeface="Arial"/>
              </a:rPr>
              <a:t>GSC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2000" spc="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exam</a:t>
            </a:r>
            <a:r>
              <a:rPr sz="2000" spc="8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committee</a:t>
            </a:r>
            <a:r>
              <a:rPr sz="2000" spc="8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about</a:t>
            </a:r>
            <a:r>
              <a:rPr sz="2000" spc="9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your work</a:t>
            </a:r>
            <a:endParaRPr sz="2000">
              <a:latin typeface="Arial"/>
              <a:cs typeface="Arial"/>
            </a:endParaRPr>
          </a:p>
          <a:p>
            <a:pPr marL="736600" lvl="1" indent="-267335">
              <a:lnSpc>
                <a:spcPct val="100000"/>
              </a:lnSpc>
              <a:spcBef>
                <a:spcPts val="2070"/>
              </a:spcBef>
              <a:buFont typeface="Arial"/>
              <a:buChar char="•"/>
              <a:tabLst>
                <a:tab pos="736600" algn="l"/>
                <a:tab pos="737235" algn="l"/>
              </a:tabLst>
            </a:pPr>
            <a:r>
              <a:rPr sz="1900" i="1" dirty="0">
                <a:solidFill>
                  <a:srgbClr val="5D5D5D"/>
                </a:solidFill>
                <a:latin typeface="Calibri"/>
                <a:cs typeface="Calibri"/>
              </a:rPr>
              <a:t>What</a:t>
            </a:r>
            <a:r>
              <a:rPr sz="1900" i="1" spc="10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5D5D5D"/>
                </a:solidFill>
                <a:latin typeface="Calibri"/>
                <a:cs typeface="Calibri"/>
              </a:rPr>
              <a:t>is</a:t>
            </a:r>
            <a:r>
              <a:rPr sz="1900" i="1" spc="6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5D5D5D"/>
                </a:solidFill>
                <a:latin typeface="Calibri"/>
                <a:cs typeface="Calibri"/>
              </a:rPr>
              <a:t>your</a:t>
            </a:r>
            <a:r>
              <a:rPr sz="1900" i="1" spc="8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5D5D5D"/>
                </a:solidFill>
                <a:latin typeface="Calibri"/>
                <a:cs typeface="Calibri"/>
              </a:rPr>
              <a:t>work</a:t>
            </a:r>
            <a:r>
              <a:rPr sz="1900" i="1" spc="8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5D5D5D"/>
                </a:solidFill>
                <a:latin typeface="Calibri"/>
                <a:cs typeface="Calibri"/>
              </a:rPr>
              <a:t>about?</a:t>
            </a:r>
            <a:r>
              <a:rPr sz="1900" i="1" spc="7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5D5D5D"/>
                </a:solidFill>
                <a:latin typeface="Calibri"/>
                <a:cs typeface="Calibri"/>
              </a:rPr>
              <a:t>Why</a:t>
            </a:r>
            <a:r>
              <a:rPr sz="1900" i="1" spc="8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5D5D5D"/>
                </a:solidFill>
                <a:latin typeface="Calibri"/>
                <a:cs typeface="Calibri"/>
              </a:rPr>
              <a:t>does</a:t>
            </a:r>
            <a:r>
              <a:rPr sz="1900" i="1" spc="7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5D5D5D"/>
                </a:solidFill>
                <a:latin typeface="Calibri"/>
                <a:cs typeface="Calibri"/>
              </a:rPr>
              <a:t>it</a:t>
            </a:r>
            <a:r>
              <a:rPr sz="1900" i="1" spc="8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5D5D5D"/>
                </a:solidFill>
                <a:latin typeface="Calibri"/>
                <a:cs typeface="Calibri"/>
              </a:rPr>
              <a:t>matter?</a:t>
            </a:r>
            <a:endParaRPr sz="1900">
              <a:latin typeface="Calibri"/>
              <a:cs typeface="Calibri"/>
            </a:endParaRPr>
          </a:p>
          <a:p>
            <a:pPr marL="736600" lvl="1" indent="-267335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736600" algn="l"/>
                <a:tab pos="737235" algn="l"/>
              </a:tabLst>
            </a:pPr>
            <a:r>
              <a:rPr sz="1900" i="1" dirty="0">
                <a:solidFill>
                  <a:srgbClr val="5D5D5D"/>
                </a:solidFill>
                <a:latin typeface="Calibri"/>
                <a:cs typeface="Calibri"/>
              </a:rPr>
              <a:t>Where</a:t>
            </a:r>
            <a:r>
              <a:rPr sz="1900" i="1" spc="9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5D5D5D"/>
                </a:solidFill>
                <a:latin typeface="Calibri"/>
                <a:cs typeface="Calibri"/>
              </a:rPr>
              <a:t>did</a:t>
            </a:r>
            <a:r>
              <a:rPr sz="1900" i="1" spc="10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5D5D5D"/>
                </a:solidFill>
                <a:latin typeface="Calibri"/>
                <a:cs typeface="Calibri"/>
              </a:rPr>
              <a:t>it</a:t>
            </a:r>
            <a:r>
              <a:rPr sz="1900" i="1" spc="8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5D5D5D"/>
                </a:solidFill>
                <a:latin typeface="Calibri"/>
                <a:cs typeface="Calibri"/>
              </a:rPr>
              <a:t>come</a:t>
            </a:r>
            <a:r>
              <a:rPr sz="1900" i="1" spc="9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5D5D5D"/>
                </a:solidFill>
                <a:latin typeface="Calibri"/>
                <a:cs typeface="Calibri"/>
              </a:rPr>
              <a:t>from?</a:t>
            </a:r>
            <a:r>
              <a:rPr sz="1900" i="1" spc="8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5D5D5D"/>
                </a:solidFill>
                <a:latin typeface="Calibri"/>
                <a:cs typeface="Calibri"/>
              </a:rPr>
              <a:t>Why</a:t>
            </a:r>
            <a:r>
              <a:rPr sz="1900" i="1" spc="8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5D5D5D"/>
                </a:solidFill>
                <a:latin typeface="Calibri"/>
                <a:cs typeface="Calibri"/>
              </a:rPr>
              <a:t>are</a:t>
            </a:r>
            <a:r>
              <a:rPr sz="1900" i="1" spc="9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5D5D5D"/>
                </a:solidFill>
                <a:latin typeface="Calibri"/>
                <a:cs typeface="Calibri"/>
              </a:rPr>
              <a:t>you</a:t>
            </a:r>
            <a:r>
              <a:rPr sz="1900" i="1" spc="8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5D5D5D"/>
                </a:solidFill>
                <a:latin typeface="Calibri"/>
                <a:cs typeface="Calibri"/>
              </a:rPr>
              <a:t>doing</a:t>
            </a:r>
            <a:r>
              <a:rPr sz="1900" i="1" spc="8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5D5D5D"/>
                </a:solidFill>
                <a:latin typeface="Calibri"/>
                <a:cs typeface="Calibri"/>
              </a:rPr>
              <a:t>it</a:t>
            </a:r>
            <a:r>
              <a:rPr sz="1900" i="1" spc="8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900" i="1" dirty="0">
                <a:solidFill>
                  <a:srgbClr val="5D5D5D"/>
                </a:solidFill>
                <a:latin typeface="Calibri"/>
                <a:cs typeface="Calibri"/>
              </a:rPr>
              <a:t>like</a:t>
            </a:r>
            <a:r>
              <a:rPr sz="1900" i="1" spc="6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900" i="1" spc="-10" dirty="0">
                <a:solidFill>
                  <a:srgbClr val="5D5D5D"/>
                </a:solidFill>
                <a:latin typeface="Calibri"/>
                <a:cs typeface="Calibri"/>
              </a:rPr>
              <a:t>this?</a:t>
            </a:r>
            <a:endParaRPr sz="1900">
              <a:latin typeface="Calibri"/>
              <a:cs typeface="Calibri"/>
            </a:endParaRPr>
          </a:p>
          <a:p>
            <a:pPr marL="360045" marR="584200" indent="-347980">
              <a:lnSpc>
                <a:spcPct val="120000"/>
              </a:lnSpc>
              <a:spcBef>
                <a:spcPts val="585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Broad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latitude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on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acceptable</a:t>
            </a:r>
            <a:r>
              <a:rPr sz="20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‘papers’:</a:t>
            </a:r>
            <a:r>
              <a:rPr sz="20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conference,</a:t>
            </a:r>
            <a:r>
              <a:rPr sz="20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journal,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book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chapter,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thesis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chapter,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own</a:t>
            </a:r>
            <a:r>
              <a:rPr sz="20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papers,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technical</a:t>
            </a:r>
            <a:r>
              <a:rPr sz="20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reports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468" y="1139983"/>
            <a:ext cx="99016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100"/>
              </a:spcBef>
            </a:pPr>
            <a:r>
              <a:rPr dirty="0"/>
              <a:t>Background</a:t>
            </a:r>
            <a:r>
              <a:rPr spc="45" dirty="0"/>
              <a:t> </a:t>
            </a:r>
            <a:r>
              <a:rPr dirty="0"/>
              <a:t>papers (due</a:t>
            </a:r>
            <a:r>
              <a:rPr spc="25" dirty="0"/>
              <a:t> </a:t>
            </a:r>
            <a:r>
              <a:rPr lang="en-US" spc="-10" dirty="0"/>
              <a:t>02</a:t>
            </a:r>
            <a:r>
              <a:rPr spc="-10" dirty="0"/>
              <a:t>/</a:t>
            </a:r>
            <a:r>
              <a:rPr lang="en-US" spc="-10" dirty="0"/>
              <a:t>24</a:t>
            </a:r>
            <a:r>
              <a:rPr spc="-10" dirty="0"/>
              <a:t>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  <p:sp>
        <p:nvSpPr>
          <p:cNvPr id="5" name="object 5"/>
          <p:cNvSpPr txBox="1"/>
          <p:nvPr/>
        </p:nvSpPr>
        <p:spPr>
          <a:xfrm>
            <a:off x="2741293" y="6404990"/>
            <a:ext cx="427418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z="1200" i="1" u="sng" spc="-10" dirty="0">
                <a:solidFill>
                  <a:srgbClr val="00337E"/>
                </a:solidFill>
                <a:uFill>
                  <a:solidFill>
                    <a:srgbClr val="00337E"/>
                  </a:solidFill>
                </a:uFill>
                <a:latin typeface="Calibri"/>
                <a:cs typeface="Calibri"/>
                <a:hlinkClick r:id="rId2"/>
              </a:rPr>
              <a:t>https://www.ece.cmu.edu/academics/phd-ece/qualifying-exam.html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26968" y="2508770"/>
            <a:ext cx="8056245" cy="308161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0"/>
              </a:spcBef>
              <a:buSzPct val="95238"/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100" i="1" spc="-175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2100" i="1" spc="-1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100" i="1" spc="-70" dirty="0">
                <a:solidFill>
                  <a:srgbClr val="5D5D5D"/>
                </a:solidFill>
                <a:latin typeface="Arial"/>
                <a:cs typeface="Arial"/>
              </a:rPr>
              <a:t>should</a:t>
            </a:r>
            <a:r>
              <a:rPr sz="2100" i="1" spc="-1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100" i="1" spc="-85" dirty="0">
                <a:solidFill>
                  <a:srgbClr val="5D5D5D"/>
                </a:solidFill>
                <a:latin typeface="Arial"/>
                <a:cs typeface="Arial"/>
              </a:rPr>
              <a:t>consult</a:t>
            </a:r>
            <a:r>
              <a:rPr sz="2100" i="1" spc="-1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100" i="1" spc="-35" dirty="0">
                <a:solidFill>
                  <a:srgbClr val="5D5D5D"/>
                </a:solidFill>
                <a:latin typeface="Arial"/>
                <a:cs typeface="Arial"/>
              </a:rPr>
              <a:t>with</a:t>
            </a:r>
            <a:r>
              <a:rPr sz="2100" i="1" spc="-1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100" i="1" spc="-5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2100" i="1" spc="-10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100" i="1" spc="-125" dirty="0">
                <a:solidFill>
                  <a:srgbClr val="5D5D5D"/>
                </a:solidFill>
                <a:latin typeface="Arial"/>
                <a:cs typeface="Arial"/>
              </a:rPr>
              <a:t>advisor(s)</a:t>
            </a:r>
            <a:r>
              <a:rPr sz="2100" i="1" spc="-8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100" i="1" dirty="0">
                <a:solidFill>
                  <a:srgbClr val="5D5D5D"/>
                </a:solidFill>
                <a:latin typeface="Arial"/>
                <a:cs typeface="Arial"/>
              </a:rPr>
              <a:t>for</a:t>
            </a:r>
            <a:r>
              <a:rPr sz="2100" i="1" spc="-10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100" i="1" spc="-65" dirty="0">
                <a:solidFill>
                  <a:srgbClr val="5D5D5D"/>
                </a:solidFill>
                <a:latin typeface="Arial"/>
                <a:cs typeface="Arial"/>
              </a:rPr>
              <a:t>paper</a:t>
            </a:r>
            <a:r>
              <a:rPr sz="2100" i="1" spc="-1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100" i="1" spc="-25" dirty="0">
                <a:solidFill>
                  <a:srgbClr val="5D5D5D"/>
                </a:solidFill>
                <a:latin typeface="Arial"/>
                <a:cs typeface="Arial"/>
              </a:rPr>
              <a:t>recommendations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354965" marR="224790" indent="-342900">
              <a:lnSpc>
                <a:spcPts val="2160"/>
              </a:lnSpc>
              <a:spcBef>
                <a:spcPts val="2014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Papers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should</a:t>
            </a:r>
            <a:r>
              <a:rPr sz="20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provide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good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5D5D5D"/>
                </a:solidFill>
                <a:latin typeface="Arial"/>
                <a:cs typeface="Arial"/>
              </a:rPr>
              <a:t>foundation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explanation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for</a:t>
            </a:r>
            <a:r>
              <a:rPr sz="20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work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5D5D5D"/>
                </a:solidFill>
                <a:latin typeface="Arial"/>
                <a:cs typeface="Arial"/>
              </a:rPr>
              <a:t>you will describe in your paper and your talk</a:t>
            </a:r>
            <a:endParaRPr sz="2000" dirty="0">
              <a:latin typeface="Arial"/>
              <a:cs typeface="Arial"/>
            </a:endParaRPr>
          </a:p>
          <a:p>
            <a:pPr marL="354965" marR="5080" indent="-342900" algn="just">
              <a:lnSpc>
                <a:spcPts val="2160"/>
              </a:lnSpc>
              <a:spcBef>
                <a:spcPts val="1995"/>
              </a:spcBef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Consider</a:t>
            </a:r>
            <a:r>
              <a:rPr sz="20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1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5D5D5D"/>
                </a:solidFill>
                <a:latin typeface="Arial"/>
                <a:cs typeface="Arial"/>
              </a:rPr>
              <a:t>‘basic’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paper 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that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is a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tutorial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or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survey</a:t>
            </a:r>
            <a:r>
              <a:rPr sz="2000" spc="-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about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critical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ideas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in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area,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then</a:t>
            </a:r>
            <a:r>
              <a:rPr sz="20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2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papers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that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relate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more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specifically</a:t>
            </a:r>
            <a:r>
              <a:rPr sz="20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your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own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work</a:t>
            </a:r>
            <a:endParaRPr sz="2000" dirty="0">
              <a:latin typeface="Arial"/>
              <a:cs typeface="Arial"/>
            </a:endParaRPr>
          </a:p>
          <a:p>
            <a:pPr marL="354965" marR="123825" indent="-342900" algn="just">
              <a:lnSpc>
                <a:spcPts val="2160"/>
              </a:lnSpc>
              <a:spcBef>
                <a:spcPts val="2005"/>
              </a:spcBef>
              <a:buChar char="•"/>
              <a:tabLst>
                <a:tab pos="35560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1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paper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should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have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been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published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within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last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5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years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so</a:t>
            </a:r>
            <a:r>
              <a:rPr sz="20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that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faculty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can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see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one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example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of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recent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work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in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area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468" y="1139983"/>
            <a:ext cx="99016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100"/>
              </a:spcBef>
            </a:pPr>
            <a:r>
              <a:rPr dirty="0"/>
              <a:t>Application:</a:t>
            </a:r>
            <a:r>
              <a:rPr spc="-80" dirty="0"/>
              <a:t> </a:t>
            </a:r>
            <a:r>
              <a:rPr spc="-45" dirty="0"/>
              <a:t>Faculty</a:t>
            </a:r>
            <a:r>
              <a:rPr spc="-60" dirty="0"/>
              <a:t> </a:t>
            </a:r>
            <a:r>
              <a:rPr dirty="0"/>
              <a:t>selections</a:t>
            </a:r>
            <a:r>
              <a:rPr spc="-70" dirty="0"/>
              <a:t> </a:t>
            </a:r>
            <a:r>
              <a:rPr dirty="0"/>
              <a:t>(due</a:t>
            </a:r>
            <a:r>
              <a:rPr spc="-70" dirty="0"/>
              <a:t> </a:t>
            </a:r>
            <a:r>
              <a:rPr lang="en-US" spc="-10" dirty="0"/>
              <a:t>02</a:t>
            </a:r>
            <a:r>
              <a:rPr spc="-10" dirty="0"/>
              <a:t>/</a:t>
            </a:r>
            <a:r>
              <a:rPr lang="en-US" spc="-10" dirty="0"/>
              <a:t>24</a:t>
            </a:r>
            <a:r>
              <a:rPr spc="-10" dirty="0"/>
              <a:t>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79343" y="2554922"/>
            <a:ext cx="7927340" cy="31642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5D5D5D"/>
                </a:solidFill>
                <a:latin typeface="Arial"/>
                <a:cs typeface="Arial"/>
              </a:rPr>
              <a:t>Recommended</a:t>
            </a:r>
            <a:r>
              <a:rPr sz="2000" b="1" spc="4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5D5D5D"/>
                </a:solidFill>
                <a:latin typeface="Arial"/>
                <a:cs typeface="Arial"/>
              </a:rPr>
              <a:t>process:</a:t>
            </a:r>
            <a:endParaRPr sz="20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88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Go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Qual</a:t>
            </a:r>
            <a:r>
              <a:rPr sz="20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5D5D5D"/>
                </a:solidFill>
                <a:latin typeface="Arial"/>
                <a:cs typeface="Arial"/>
              </a:rPr>
              <a:t>Exam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Declaration</a:t>
            </a:r>
            <a:r>
              <a:rPr sz="20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app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review</a:t>
            </a:r>
            <a:r>
              <a:rPr sz="20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list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of</a:t>
            </a:r>
            <a:r>
              <a:rPr sz="20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available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faculty</a:t>
            </a:r>
            <a:endParaRPr sz="2000">
              <a:latin typeface="Arial"/>
              <a:cs typeface="Arial"/>
            </a:endParaRPr>
          </a:p>
          <a:p>
            <a:pPr marL="469900" marR="94615" indent="-457200">
              <a:lnSpc>
                <a:spcPct val="100000"/>
              </a:lnSpc>
              <a:spcBef>
                <a:spcPts val="20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Consult</a:t>
            </a:r>
            <a:r>
              <a:rPr sz="20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advisor(s)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guidance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 select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rank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preferred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faculty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for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committee</a:t>
            </a:r>
            <a:endParaRPr sz="2000">
              <a:latin typeface="Arial"/>
              <a:cs typeface="Arial"/>
            </a:endParaRPr>
          </a:p>
          <a:p>
            <a:pPr marL="469900" marR="158115" indent="-457200">
              <a:lnSpc>
                <a:spcPct val="100000"/>
              </a:lnSpc>
              <a:spcBef>
                <a:spcPts val="199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Return</a:t>
            </a:r>
            <a:r>
              <a:rPr sz="200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Qual</a:t>
            </a:r>
            <a:r>
              <a:rPr sz="20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5D5D5D"/>
                </a:solidFill>
                <a:latin typeface="Arial"/>
                <a:cs typeface="Arial"/>
              </a:rPr>
              <a:t>Exam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Declaration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app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select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rank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faculty,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top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(most</a:t>
            </a:r>
            <a:r>
              <a:rPr sz="2000" spc="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preferred)</a:t>
            </a:r>
            <a:r>
              <a:rPr sz="20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5D5D5D"/>
                </a:solidFill>
                <a:latin typeface="Arial"/>
                <a:cs typeface="Arial"/>
              </a:rPr>
              <a:t>bottom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5"/>
              </a:spcBef>
            </a:pPr>
            <a:r>
              <a:rPr sz="2100" i="1" spc="-245" dirty="0">
                <a:solidFill>
                  <a:srgbClr val="FF0000"/>
                </a:solidFill>
                <a:latin typeface="Arial"/>
                <a:cs typeface="Arial"/>
              </a:rPr>
              <a:t>NOTE:</a:t>
            </a:r>
            <a:r>
              <a:rPr sz="2100" i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i="1" spc="-90" dirty="0">
                <a:solidFill>
                  <a:srgbClr val="FF0000"/>
                </a:solidFill>
                <a:latin typeface="Arial"/>
                <a:cs typeface="Arial"/>
              </a:rPr>
              <a:t>Qual</a:t>
            </a:r>
            <a:r>
              <a:rPr sz="2100" i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i="1" spc="-30" dirty="0">
                <a:solidFill>
                  <a:srgbClr val="FF0000"/>
                </a:solidFill>
                <a:latin typeface="Arial"/>
                <a:cs typeface="Arial"/>
              </a:rPr>
              <a:t>app</a:t>
            </a:r>
            <a:r>
              <a:rPr sz="2100" i="1" spc="-114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i="1" spc="-100" dirty="0">
                <a:solidFill>
                  <a:srgbClr val="FF0000"/>
                </a:solidFill>
                <a:latin typeface="Arial"/>
                <a:cs typeface="Arial"/>
              </a:rPr>
              <a:t>includes</a:t>
            </a:r>
            <a:r>
              <a:rPr sz="2100" i="1" spc="-2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i="1" spc="-55" dirty="0">
                <a:solidFill>
                  <a:srgbClr val="FF0000"/>
                </a:solidFill>
                <a:latin typeface="Arial"/>
                <a:cs typeface="Arial"/>
              </a:rPr>
              <a:t>tools</a:t>
            </a:r>
            <a:r>
              <a:rPr sz="2100" i="1" spc="-1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i="1" dirty="0">
                <a:solidFill>
                  <a:srgbClr val="FF0000"/>
                </a:solidFill>
                <a:latin typeface="Arial"/>
                <a:cs typeface="Arial"/>
              </a:rPr>
              <a:t>to</a:t>
            </a:r>
            <a:r>
              <a:rPr sz="2100" i="1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i="1" spc="-90" dirty="0">
                <a:solidFill>
                  <a:srgbClr val="FF0000"/>
                </a:solidFill>
                <a:latin typeface="Arial"/>
                <a:cs typeface="Arial"/>
              </a:rPr>
              <a:t>add,</a:t>
            </a:r>
            <a:r>
              <a:rPr sz="2100" i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i="1" spc="-140" dirty="0">
                <a:solidFill>
                  <a:srgbClr val="FF0000"/>
                </a:solidFill>
                <a:latin typeface="Arial"/>
                <a:cs typeface="Arial"/>
              </a:rPr>
              <a:t>remove,</a:t>
            </a:r>
            <a:r>
              <a:rPr sz="2100" i="1" spc="-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i="1" spc="-35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2100" i="1" spc="-1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i="1" spc="-55" dirty="0">
                <a:solidFill>
                  <a:srgbClr val="FF0000"/>
                </a:solidFill>
                <a:latin typeface="Arial"/>
                <a:cs typeface="Arial"/>
              </a:rPr>
              <a:t>order</a:t>
            </a:r>
            <a:r>
              <a:rPr sz="2100" i="1" spc="-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i="1" spc="-65" dirty="0">
                <a:solidFill>
                  <a:srgbClr val="FF0000"/>
                </a:solidFill>
                <a:latin typeface="Arial"/>
                <a:cs typeface="Arial"/>
              </a:rPr>
              <a:t>faculty</a:t>
            </a:r>
            <a:r>
              <a:rPr sz="2100" i="1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100" i="1" spc="-10" dirty="0">
                <a:solidFill>
                  <a:srgbClr val="FF0000"/>
                </a:solidFill>
                <a:latin typeface="Arial"/>
                <a:cs typeface="Arial"/>
              </a:rPr>
              <a:t>list.</a:t>
            </a:r>
            <a:endParaRPr sz="2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79343" y="6342030"/>
            <a:ext cx="257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838383"/>
                </a:solidFill>
                <a:latin typeface="Arial"/>
                <a:cs typeface="Arial"/>
              </a:rPr>
              <a:t>17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468" y="1139983"/>
            <a:ext cx="99016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Application:</a:t>
            </a:r>
            <a:r>
              <a:rPr lang="en-US" spc="-80" dirty="0"/>
              <a:t> </a:t>
            </a:r>
            <a:r>
              <a:rPr lang="en-US" spc="-45" dirty="0"/>
              <a:t>Faculty</a:t>
            </a:r>
            <a:r>
              <a:rPr lang="en-US" spc="-60" dirty="0"/>
              <a:t> </a:t>
            </a:r>
            <a:r>
              <a:rPr lang="en-US" dirty="0"/>
              <a:t>selections</a:t>
            </a:r>
            <a:r>
              <a:rPr lang="en-US" spc="-70" dirty="0"/>
              <a:t> </a:t>
            </a:r>
            <a:r>
              <a:rPr lang="en-US" dirty="0"/>
              <a:t>(due</a:t>
            </a:r>
            <a:r>
              <a:rPr lang="en-US" spc="-70" dirty="0"/>
              <a:t> </a:t>
            </a:r>
            <a:r>
              <a:rPr lang="en-US" spc="-10" dirty="0"/>
              <a:t>02/24) - 2</a:t>
            </a:r>
            <a:endParaRPr spc="6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379343" y="2555112"/>
            <a:ext cx="8127365" cy="35734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35" dirty="0">
                <a:solidFill>
                  <a:srgbClr val="5D5D5D"/>
                </a:solidFill>
                <a:latin typeface="Arial"/>
                <a:cs typeface="Arial"/>
              </a:rPr>
              <a:t>Requirements:</a:t>
            </a:r>
            <a:endParaRPr sz="2000" dirty="0">
              <a:latin typeface="Arial"/>
              <a:cs typeface="Arial"/>
            </a:endParaRPr>
          </a:p>
          <a:p>
            <a:pPr marL="355600" marR="382270" indent="-342900">
              <a:lnSpc>
                <a:spcPct val="100000"/>
              </a:lnSpc>
              <a:spcBef>
                <a:spcPts val="18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Select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7-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10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preferred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or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‘most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relevant’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faculty</a:t>
            </a:r>
            <a:r>
              <a:rPr sz="20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members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for</a:t>
            </a:r>
            <a:r>
              <a:rPr sz="20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your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committee</a:t>
            </a:r>
            <a:r>
              <a:rPr sz="2000" spc="114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5D5D5D"/>
                </a:solidFill>
                <a:latin typeface="Arial"/>
                <a:cs typeface="Arial"/>
              </a:rPr>
              <a:t>from</a:t>
            </a:r>
            <a:r>
              <a:rPr sz="2000" spc="10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list</a:t>
            </a:r>
            <a:r>
              <a:rPr sz="2000" spc="1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in</a:t>
            </a:r>
            <a:r>
              <a:rPr sz="2000" spc="9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2000" spc="9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declaration</a:t>
            </a:r>
            <a:r>
              <a:rPr sz="2000" spc="9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application</a:t>
            </a:r>
            <a:endParaRPr sz="2000" dirty="0">
              <a:latin typeface="Arial"/>
              <a:cs typeface="Arial"/>
            </a:endParaRPr>
          </a:p>
          <a:p>
            <a:pPr marL="1079500" lvl="1" indent="-342900">
              <a:lnSpc>
                <a:spcPct val="100000"/>
              </a:lnSpc>
              <a:spcBef>
                <a:spcPts val="1255"/>
              </a:spcBef>
              <a:buSzPct val="95238"/>
              <a:buFont typeface="Arial"/>
              <a:buChar char="•"/>
              <a:tabLst>
                <a:tab pos="1078865" algn="l"/>
                <a:tab pos="1079500" algn="l"/>
              </a:tabLst>
            </a:pPr>
            <a:r>
              <a:rPr sz="2100" i="1" spc="-100" dirty="0">
                <a:solidFill>
                  <a:srgbClr val="5D5D5D"/>
                </a:solidFill>
                <a:latin typeface="Arial"/>
                <a:cs typeface="Arial"/>
              </a:rPr>
              <a:t>Strongly</a:t>
            </a:r>
            <a:r>
              <a:rPr sz="2100" i="1" spc="-8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100" i="1" spc="-114" dirty="0">
                <a:solidFill>
                  <a:srgbClr val="5D5D5D"/>
                </a:solidFill>
                <a:latin typeface="Arial"/>
                <a:cs typeface="Arial"/>
              </a:rPr>
              <a:t>recommended</a:t>
            </a:r>
            <a:r>
              <a:rPr sz="2100" i="1" spc="-1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lang="en-US" sz="2100" i="1" spc="-1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select 10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faculty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for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 your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application.</a:t>
            </a:r>
            <a:endParaRPr sz="2000" dirty="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5D5D5D"/>
              </a:buClr>
              <a:buFont typeface="Arial"/>
              <a:buChar char="•"/>
            </a:pPr>
            <a:endParaRPr sz="2700" dirty="0">
              <a:latin typeface="Arial"/>
              <a:cs typeface="Arial"/>
            </a:endParaRPr>
          </a:p>
          <a:p>
            <a:pPr marL="355600" marR="132715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Advisor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receives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link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formally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approve</a:t>
            </a:r>
            <a:r>
              <a:rPr sz="20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declaration,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5D5D5D"/>
                </a:solidFill>
                <a:latin typeface="Arial"/>
                <a:cs typeface="Arial"/>
              </a:rPr>
              <a:t>but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should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be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discussed</a:t>
            </a:r>
            <a:r>
              <a:rPr sz="2000" spc="-1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beforehand</a:t>
            </a:r>
            <a:endParaRPr sz="2000" dirty="0">
              <a:latin typeface="Arial"/>
              <a:cs typeface="Arial"/>
            </a:endParaRPr>
          </a:p>
          <a:p>
            <a:pPr marL="355600" marR="912494" indent="-342900">
              <a:lnSpc>
                <a:spcPct val="100000"/>
              </a:lnSpc>
              <a:spcBef>
                <a:spcPts val="1989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200" dirty="0">
                <a:solidFill>
                  <a:srgbClr val="5D5D5D"/>
                </a:solidFill>
                <a:latin typeface="Arial"/>
                <a:cs typeface="Arial"/>
              </a:rPr>
              <a:t>GSC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selects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3-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person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exam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committee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based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on</a:t>
            </a:r>
            <a:r>
              <a:rPr sz="20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student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declaration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application,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advisor</a:t>
            </a:r>
            <a:r>
              <a:rPr sz="2000" spc="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input,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2000" spc="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faculty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availability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5878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2920" y="2590801"/>
            <a:ext cx="45719" cy="2634614"/>
          </a:xfrm>
          <a:custGeom>
            <a:avLst/>
            <a:gdLst/>
            <a:ahLst/>
            <a:cxnLst/>
            <a:rect l="l" t="t" r="r" b="b"/>
            <a:pathLst>
              <a:path w="36829" h="2600325">
                <a:moveTo>
                  <a:pt x="36575" y="0"/>
                </a:moveTo>
                <a:lnTo>
                  <a:pt x="0" y="2599944"/>
                </a:lnTo>
              </a:path>
            </a:pathLst>
          </a:custGeom>
          <a:ln w="19812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53468" y="1139983"/>
            <a:ext cx="9901650" cy="4892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95"/>
              </a:spcBef>
            </a:pPr>
            <a:r>
              <a:rPr sz="3100" dirty="0"/>
              <a:t>Known</a:t>
            </a:r>
            <a:r>
              <a:rPr sz="3100" spc="-95" dirty="0"/>
              <a:t> </a:t>
            </a:r>
            <a:r>
              <a:rPr sz="3100" dirty="0"/>
              <a:t>faculty</a:t>
            </a:r>
            <a:r>
              <a:rPr sz="3100" spc="-70" dirty="0"/>
              <a:t> </a:t>
            </a:r>
            <a:r>
              <a:rPr sz="3100" dirty="0"/>
              <a:t>unavailab</a:t>
            </a:r>
            <a:r>
              <a:rPr lang="en-US" sz="3100" dirty="0"/>
              <a:t>le</a:t>
            </a:r>
            <a:r>
              <a:rPr sz="3100" spc="-55" dirty="0"/>
              <a:t> </a:t>
            </a:r>
            <a:r>
              <a:rPr sz="3100" spc="95" dirty="0"/>
              <a:t>for</a:t>
            </a:r>
            <a:r>
              <a:rPr sz="3100" spc="-70" dirty="0"/>
              <a:t> </a:t>
            </a:r>
            <a:r>
              <a:rPr lang="en-US" sz="3100" spc="-70" dirty="0"/>
              <a:t>Spring</a:t>
            </a:r>
            <a:r>
              <a:rPr sz="3100" spc="-65" dirty="0"/>
              <a:t> </a:t>
            </a:r>
            <a:r>
              <a:rPr sz="3100" dirty="0"/>
              <a:t>202</a:t>
            </a:r>
            <a:r>
              <a:rPr lang="en-US" sz="3100" dirty="0"/>
              <a:t>3</a:t>
            </a:r>
            <a:r>
              <a:rPr sz="3100" spc="-35" dirty="0"/>
              <a:t> </a:t>
            </a:r>
            <a:r>
              <a:rPr sz="3100" spc="-10" dirty="0"/>
              <a:t>quals</a:t>
            </a:r>
            <a:endParaRPr sz="3100" dirty="0"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3224790" y="2280079"/>
            <a:ext cx="2282825" cy="452688"/>
          </a:xfrm>
          <a:prstGeom prst="rect">
            <a:avLst/>
          </a:prstGeom>
        </p:spPr>
        <p:txBody>
          <a:bodyPr vert="horz" wrap="square" lIns="0" tIns="1739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b="1" spc="-210" dirty="0">
                <a:solidFill>
                  <a:srgbClr val="5D5D5D"/>
                </a:solidFill>
                <a:latin typeface="Arial"/>
                <a:cs typeface="Arial"/>
              </a:rPr>
              <a:t>ECE</a:t>
            </a:r>
            <a:r>
              <a:rPr b="1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b="1" spc="85" dirty="0">
                <a:solidFill>
                  <a:srgbClr val="5D5D5D"/>
                </a:solidFill>
                <a:latin typeface="Arial"/>
                <a:cs typeface="Arial"/>
              </a:rPr>
              <a:t>Home</a:t>
            </a:r>
            <a:r>
              <a:rPr b="1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5D5D5D"/>
                </a:solidFill>
                <a:latin typeface="Arial"/>
                <a:cs typeface="Arial"/>
              </a:rPr>
              <a:t>Faculty</a:t>
            </a:r>
            <a:endParaRPr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72558" y="2506423"/>
            <a:ext cx="3157855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solidFill>
                  <a:srgbClr val="5D5D5D"/>
                </a:solidFill>
                <a:latin typeface="Arial"/>
                <a:cs typeface="Arial"/>
              </a:rPr>
              <a:t>Courtesy</a:t>
            </a:r>
            <a:r>
              <a:rPr b="1" spc="18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srgbClr val="5D5D5D"/>
                </a:solidFill>
                <a:latin typeface="Arial"/>
                <a:cs typeface="Arial"/>
              </a:rPr>
              <a:t>Faculty</a:t>
            </a:r>
            <a:r>
              <a:rPr b="1" spc="1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5D5D5D"/>
                </a:solidFill>
                <a:latin typeface="Arial"/>
                <a:cs typeface="Arial"/>
              </a:rPr>
              <a:t>(‘Other’</a:t>
            </a:r>
            <a:r>
              <a:rPr lang="en-US" b="1" spc="-10" dirty="0">
                <a:solidFill>
                  <a:srgbClr val="5D5D5D"/>
                </a:solidFill>
                <a:latin typeface="Arial"/>
                <a:cs typeface="Arial"/>
              </a:rPr>
              <a:t>)</a:t>
            </a:r>
            <a:endParaRPr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99928" y="6003882"/>
            <a:ext cx="73082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dirty="0">
                <a:solidFill>
                  <a:srgbClr val="FF0000"/>
                </a:solidFill>
                <a:latin typeface="Calibri"/>
                <a:cs typeface="Calibri"/>
              </a:rPr>
              <a:t>NOTE:</a:t>
            </a:r>
            <a:r>
              <a:rPr sz="1600" i="1" spc="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i="1" spc="50" dirty="0">
                <a:solidFill>
                  <a:srgbClr val="FF0000"/>
                </a:solidFill>
                <a:latin typeface="Calibri"/>
                <a:cs typeface="Calibri"/>
              </a:rPr>
              <a:t>Updates</a:t>
            </a:r>
            <a:r>
              <a:rPr sz="1600" i="1" spc="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600" i="1" spc="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i="1" spc="55" dirty="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sz="1600" i="1" spc="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i="1" spc="75" dirty="0">
                <a:solidFill>
                  <a:srgbClr val="FF0000"/>
                </a:solidFill>
                <a:latin typeface="Calibri"/>
                <a:cs typeface="Calibri"/>
              </a:rPr>
              <a:t>added</a:t>
            </a:r>
            <a:r>
              <a:rPr sz="1600" i="1" spc="9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sz="1600" i="1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i="1" spc="60" dirty="0">
                <a:solidFill>
                  <a:srgbClr val="FF0000"/>
                </a:solidFill>
                <a:latin typeface="Calibri"/>
                <a:cs typeface="Calibri"/>
              </a:rPr>
              <a:t>Canvas</a:t>
            </a:r>
            <a:r>
              <a:rPr sz="1600" i="1" spc="10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i="1" spc="60" dirty="0">
                <a:solidFill>
                  <a:srgbClr val="FF0000"/>
                </a:solidFill>
                <a:latin typeface="Calibri"/>
                <a:cs typeface="Calibri"/>
              </a:rPr>
              <a:t>course</a:t>
            </a:r>
            <a:r>
              <a:rPr sz="1600" i="1" spc="1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FF0000"/>
                </a:solidFill>
                <a:latin typeface="Calibri"/>
                <a:cs typeface="Calibri"/>
              </a:rPr>
              <a:t>with</a:t>
            </a:r>
            <a:r>
              <a:rPr sz="1600" i="1" spc="1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i="1" spc="55" dirty="0">
                <a:solidFill>
                  <a:srgbClr val="FF0000"/>
                </a:solidFill>
                <a:latin typeface="Calibri"/>
                <a:cs typeface="Calibri"/>
              </a:rPr>
              <a:t>accompanying</a:t>
            </a:r>
            <a:r>
              <a:rPr sz="1600" i="1" spc="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i="1" spc="45" dirty="0">
                <a:solidFill>
                  <a:srgbClr val="FF0000"/>
                </a:solidFill>
                <a:latin typeface="Calibri"/>
                <a:cs typeface="Calibri"/>
              </a:rPr>
              <a:t>announcement.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7EB97-5383-172D-8B5A-B8E440FA4FC4}"/>
              </a:ext>
            </a:extLst>
          </p:cNvPr>
          <p:cNvSpPr txBox="1"/>
          <p:nvPr/>
        </p:nvSpPr>
        <p:spPr>
          <a:xfrm>
            <a:off x="3124200" y="2716683"/>
            <a:ext cx="2698616" cy="300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spc="-10" dirty="0">
                <a:solidFill>
                  <a:srgbClr val="5D5D5D"/>
                </a:solidFill>
                <a:latin typeface="Arial"/>
                <a:cs typeface="Arial"/>
              </a:rPr>
              <a:t>Franz Franchetti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spc="-10" dirty="0">
                <a:solidFill>
                  <a:srgbClr val="5D5D5D"/>
                </a:solidFill>
                <a:latin typeface="Arial"/>
                <a:cs typeface="Arial"/>
              </a:rPr>
              <a:t>Virgil </a:t>
            </a:r>
            <a:r>
              <a:rPr lang="en-US" sz="1600" spc="-10" dirty="0" err="1">
                <a:solidFill>
                  <a:srgbClr val="5D5D5D"/>
                </a:solidFill>
                <a:latin typeface="Arial"/>
                <a:cs typeface="Arial"/>
              </a:rPr>
              <a:t>Gligor</a:t>
            </a:r>
            <a:endParaRPr lang="en-US" sz="1600" spc="-10" dirty="0">
              <a:solidFill>
                <a:srgbClr val="5D5D5D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spc="-10" dirty="0">
                <a:solidFill>
                  <a:srgbClr val="5D5D5D"/>
                </a:solidFill>
                <a:latin typeface="Arial"/>
                <a:cs typeface="Arial"/>
              </a:rPr>
              <a:t>Pulkit Grover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spc="-10" dirty="0">
                <a:solidFill>
                  <a:srgbClr val="5D5D5D"/>
                </a:solidFill>
                <a:latin typeface="Arial"/>
                <a:cs typeface="Arial"/>
              </a:rPr>
              <a:t>Phil Koopman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spc="-10" dirty="0">
                <a:solidFill>
                  <a:srgbClr val="5D5D5D"/>
                </a:solidFill>
                <a:latin typeface="Arial"/>
                <a:cs typeface="Arial"/>
              </a:rPr>
              <a:t>Larry Pileggi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spc="-10" dirty="0">
                <a:solidFill>
                  <a:srgbClr val="5D5D5D"/>
                </a:solidFill>
                <a:latin typeface="Arial"/>
                <a:cs typeface="Arial"/>
              </a:rPr>
              <a:t>Bill Sanders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spc="-10" dirty="0">
                <a:solidFill>
                  <a:srgbClr val="5D5D5D"/>
                </a:solidFill>
                <a:latin typeface="Arial"/>
                <a:cs typeface="Arial"/>
              </a:rPr>
              <a:t>Vyas </a:t>
            </a:r>
            <a:r>
              <a:rPr lang="en-US" sz="1600" spc="-10" dirty="0" err="1">
                <a:solidFill>
                  <a:srgbClr val="5D5D5D"/>
                </a:solidFill>
                <a:latin typeface="Arial"/>
                <a:cs typeface="Arial"/>
              </a:rPr>
              <a:t>Sekar</a:t>
            </a:r>
            <a:endParaRPr lang="en-US" sz="1600" spc="-10" dirty="0">
              <a:solidFill>
                <a:srgbClr val="5D5D5D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spc="-10" dirty="0">
                <a:solidFill>
                  <a:srgbClr val="5D5D5D"/>
                </a:solidFill>
                <a:latin typeface="Arial"/>
                <a:cs typeface="Arial"/>
              </a:rPr>
              <a:t>Peter </a:t>
            </a:r>
            <a:r>
              <a:rPr lang="en-US" sz="1600" spc="-10" dirty="0" err="1">
                <a:solidFill>
                  <a:srgbClr val="5D5D5D"/>
                </a:solidFill>
                <a:latin typeface="Arial"/>
                <a:cs typeface="Arial"/>
              </a:rPr>
              <a:t>Steenkiste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EA8755-7EB4-6BA4-EC39-B93BCE688781}"/>
              </a:ext>
            </a:extLst>
          </p:cNvPr>
          <p:cNvSpPr txBox="1"/>
          <p:nvPr/>
        </p:nvSpPr>
        <p:spPr>
          <a:xfrm>
            <a:off x="7272558" y="2844568"/>
            <a:ext cx="27457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spc="-10" dirty="0" err="1">
                <a:solidFill>
                  <a:srgbClr val="5D5D5D"/>
                </a:solidFill>
                <a:latin typeface="Arial"/>
                <a:cs typeface="Arial"/>
              </a:rPr>
              <a:t>Farnam</a:t>
            </a:r>
            <a:r>
              <a:rPr lang="en-US" sz="16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lang="en-US" sz="1600" spc="-10" dirty="0" err="1">
                <a:solidFill>
                  <a:srgbClr val="5D5D5D"/>
                </a:solidFill>
                <a:latin typeface="Arial"/>
                <a:cs typeface="Arial"/>
              </a:rPr>
              <a:t>Jahanian</a:t>
            </a:r>
            <a:endParaRPr lang="en-US" sz="1600" spc="-10" dirty="0">
              <a:solidFill>
                <a:srgbClr val="5D5D5D"/>
              </a:solidFill>
              <a:latin typeface="Arial"/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spc="-10" dirty="0">
                <a:solidFill>
                  <a:srgbClr val="5D5D5D"/>
                </a:solidFill>
                <a:latin typeface="Arial"/>
                <a:cs typeface="Arial"/>
              </a:rPr>
              <a:t>Raj Reddy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588263" y="588263"/>
            <a:ext cx="11015980" cy="5681980"/>
            <a:chOff x="588263" y="588263"/>
            <a:chExt cx="11015980" cy="5681980"/>
          </a:xfrm>
        </p:grpSpPr>
        <p:sp>
          <p:nvSpPr>
            <p:cNvPr id="4" name="object 4"/>
            <p:cNvSpPr/>
            <p:nvPr/>
          </p:nvSpPr>
          <p:spPr>
            <a:xfrm>
              <a:off x="588263" y="588263"/>
              <a:ext cx="11015980" cy="5681980"/>
            </a:xfrm>
            <a:custGeom>
              <a:avLst/>
              <a:gdLst/>
              <a:ahLst/>
              <a:cxnLst/>
              <a:rect l="l" t="t" r="r" b="b"/>
              <a:pathLst>
                <a:path w="11015980" h="5681980">
                  <a:moveTo>
                    <a:pt x="11015472" y="0"/>
                  </a:moveTo>
                  <a:lnTo>
                    <a:pt x="0" y="0"/>
                  </a:lnTo>
                  <a:lnTo>
                    <a:pt x="0" y="5681472"/>
                  </a:lnTo>
                  <a:lnTo>
                    <a:pt x="11015472" y="5681472"/>
                  </a:lnTo>
                  <a:lnTo>
                    <a:pt x="1101547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57172" y="2036063"/>
              <a:ext cx="8538845" cy="0"/>
            </a:xfrm>
            <a:custGeom>
              <a:avLst/>
              <a:gdLst/>
              <a:ahLst/>
              <a:cxnLst/>
              <a:rect l="l" t="t" r="r" b="b"/>
              <a:pathLst>
                <a:path w="8538845">
                  <a:moveTo>
                    <a:pt x="0" y="0"/>
                  </a:moveTo>
                  <a:lnTo>
                    <a:pt x="8538578" y="0"/>
                  </a:lnTo>
                </a:path>
              </a:pathLst>
            </a:custGeom>
            <a:ln w="12192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753868" y="2395219"/>
            <a:ext cx="9218932" cy="16645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marR="5080" indent="-457200">
              <a:lnSpc>
                <a:spcPct val="15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5D5D5D"/>
                </a:solidFill>
                <a:latin typeface="Arial"/>
                <a:cs typeface="Arial"/>
              </a:rPr>
              <a:t>Review</a:t>
            </a:r>
            <a:r>
              <a:rPr sz="2400" spc="-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D5D5D"/>
                </a:solidFill>
                <a:latin typeface="Arial"/>
                <a:cs typeface="Arial"/>
              </a:rPr>
              <a:t>Ph.D.</a:t>
            </a:r>
            <a:r>
              <a:rPr sz="2400" spc="-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400" spc="70" dirty="0">
                <a:solidFill>
                  <a:srgbClr val="5D5D5D"/>
                </a:solidFill>
                <a:latin typeface="Arial"/>
                <a:cs typeface="Arial"/>
              </a:rPr>
              <a:t>qualifying</a:t>
            </a:r>
            <a:r>
              <a:rPr sz="2400" spc="-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5D5D5D"/>
                </a:solidFill>
                <a:latin typeface="Arial"/>
                <a:cs typeface="Arial"/>
              </a:rPr>
              <a:t>exam</a:t>
            </a:r>
            <a:r>
              <a:rPr sz="24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400" spc="80" dirty="0">
                <a:solidFill>
                  <a:srgbClr val="5D5D5D"/>
                </a:solidFill>
                <a:latin typeface="Arial"/>
                <a:cs typeface="Arial"/>
              </a:rPr>
              <a:t>philosophy</a:t>
            </a:r>
            <a:r>
              <a:rPr sz="24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400" spc="6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lang="en-US" sz="24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400" spc="75" dirty="0">
                <a:solidFill>
                  <a:srgbClr val="5D5D5D"/>
                </a:solidFill>
                <a:latin typeface="Arial"/>
                <a:cs typeface="Arial"/>
              </a:rPr>
              <a:t>components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5D5D5D"/>
                </a:solidFill>
                <a:latin typeface="Arial"/>
                <a:cs typeface="Arial"/>
              </a:rPr>
              <a:t>Review</a:t>
            </a:r>
            <a:r>
              <a:rPr sz="24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400" spc="130" dirty="0">
                <a:solidFill>
                  <a:srgbClr val="5D5D5D"/>
                </a:solidFill>
                <a:latin typeface="Arial"/>
                <a:cs typeface="Arial"/>
              </a:rPr>
              <a:t>important</a:t>
            </a:r>
            <a:r>
              <a:rPr sz="24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D5D5D"/>
                </a:solidFill>
                <a:latin typeface="Arial"/>
                <a:cs typeface="Arial"/>
              </a:rPr>
              <a:t>dates</a:t>
            </a:r>
            <a:r>
              <a:rPr sz="24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400" spc="85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24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5D5D5D"/>
                </a:solidFill>
                <a:latin typeface="Arial"/>
                <a:cs typeface="Arial"/>
              </a:rPr>
              <a:t>deadlines</a:t>
            </a:r>
            <a:endParaRPr sz="24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44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dirty="0">
                <a:solidFill>
                  <a:srgbClr val="5D5D5D"/>
                </a:solidFill>
                <a:latin typeface="Arial"/>
                <a:cs typeface="Arial"/>
              </a:rPr>
              <a:t>Q&amp;A</a:t>
            </a:r>
            <a:r>
              <a:rPr sz="24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D5D5D"/>
                </a:solidFill>
                <a:latin typeface="Arial"/>
                <a:cs typeface="Arial"/>
              </a:rPr>
              <a:t>session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Agenda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03883" y="3047492"/>
            <a:ext cx="338391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30" dirty="0">
                <a:solidFill>
                  <a:srgbClr val="FFFFFF"/>
                </a:solidFill>
              </a:rPr>
              <a:t>Review</a:t>
            </a:r>
            <a:r>
              <a:rPr sz="4400" spc="-170" dirty="0">
                <a:solidFill>
                  <a:srgbClr val="FFFFFF"/>
                </a:solidFill>
              </a:rPr>
              <a:t> </a:t>
            </a:r>
            <a:r>
              <a:rPr sz="4400" spc="-10" dirty="0">
                <a:solidFill>
                  <a:srgbClr val="FFFFFF"/>
                </a:solidFill>
              </a:rPr>
              <a:t>Paper</a:t>
            </a:r>
            <a:endParaRPr sz="4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468" y="1139983"/>
            <a:ext cx="99016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Review</a:t>
            </a:r>
            <a:r>
              <a:rPr spc="-70" dirty="0"/>
              <a:t> </a:t>
            </a:r>
            <a:r>
              <a:rPr dirty="0"/>
              <a:t>paper,</a:t>
            </a:r>
            <a:r>
              <a:rPr spc="-60" dirty="0"/>
              <a:t> </a:t>
            </a:r>
            <a:r>
              <a:rPr spc="75" dirty="0"/>
              <a:t>due</a:t>
            </a:r>
            <a:r>
              <a:rPr spc="-50" dirty="0"/>
              <a:t> </a:t>
            </a:r>
            <a:r>
              <a:rPr lang="en-US" spc="-270" dirty="0"/>
              <a:t>March </a:t>
            </a:r>
            <a:r>
              <a:rPr lang="en-US" spc="-50" dirty="0"/>
              <a:t>31</a:t>
            </a:r>
            <a:endParaRPr spc="-5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66775">
              <a:lnSpc>
                <a:spcPct val="100000"/>
              </a:lnSpc>
              <a:spcBef>
                <a:spcPts val="105"/>
              </a:spcBef>
            </a:pPr>
            <a:r>
              <a:rPr b="1" spc="-45" dirty="0">
                <a:latin typeface="Arial"/>
                <a:cs typeface="Arial"/>
              </a:rPr>
              <a:t>Focus</a:t>
            </a:r>
            <a:r>
              <a:rPr b="1" spc="-55" dirty="0">
                <a:latin typeface="Arial"/>
                <a:cs typeface="Arial"/>
              </a:rPr>
              <a:t> </a:t>
            </a:r>
            <a:r>
              <a:rPr b="1" spc="70" dirty="0">
                <a:latin typeface="Arial"/>
                <a:cs typeface="Arial"/>
              </a:rPr>
              <a:t>and</a:t>
            </a:r>
            <a:r>
              <a:rPr b="1" spc="-5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Purpose:</a:t>
            </a:r>
          </a:p>
          <a:p>
            <a:pPr marL="866775">
              <a:lnSpc>
                <a:spcPct val="100000"/>
              </a:lnSpc>
              <a:spcBef>
                <a:spcPts val="1880"/>
              </a:spcBef>
            </a:pPr>
            <a:r>
              <a:rPr spc="-30" dirty="0"/>
              <a:t>This</a:t>
            </a:r>
            <a:r>
              <a:rPr spc="5" dirty="0"/>
              <a:t> </a:t>
            </a:r>
            <a:r>
              <a:rPr dirty="0"/>
              <a:t>paper</a:t>
            </a:r>
            <a:r>
              <a:rPr spc="10" dirty="0"/>
              <a:t> </a:t>
            </a:r>
            <a:r>
              <a:rPr dirty="0"/>
              <a:t>defines </a:t>
            </a:r>
            <a:r>
              <a:rPr spc="50" dirty="0"/>
              <a:t>the</a:t>
            </a:r>
            <a:r>
              <a:rPr dirty="0"/>
              <a:t> focus</a:t>
            </a:r>
            <a:r>
              <a:rPr spc="5" dirty="0"/>
              <a:t> </a:t>
            </a:r>
            <a:r>
              <a:rPr spc="50" dirty="0"/>
              <a:t>of</a:t>
            </a:r>
            <a:r>
              <a:rPr spc="20" dirty="0"/>
              <a:t> </a:t>
            </a:r>
            <a:r>
              <a:rPr dirty="0"/>
              <a:t>your</a:t>
            </a:r>
            <a:r>
              <a:rPr spc="-15" dirty="0"/>
              <a:t> </a:t>
            </a:r>
            <a:r>
              <a:rPr spc="-10" dirty="0"/>
              <a:t>Qualifying</a:t>
            </a:r>
            <a:r>
              <a:rPr spc="-25" dirty="0"/>
              <a:t> </a:t>
            </a:r>
            <a:r>
              <a:rPr dirty="0"/>
              <a:t>Examination </a:t>
            </a:r>
            <a:r>
              <a:rPr spc="-10" dirty="0"/>
              <a:t>topic.</a:t>
            </a:r>
          </a:p>
          <a:p>
            <a:pPr marL="866775" marR="5080">
              <a:lnSpc>
                <a:spcPct val="100000"/>
              </a:lnSpc>
              <a:spcBef>
                <a:spcPts val="2005"/>
              </a:spcBef>
            </a:pPr>
            <a:r>
              <a:rPr spc="-40" dirty="0"/>
              <a:t>You</a:t>
            </a:r>
            <a:r>
              <a:rPr spc="25" dirty="0"/>
              <a:t> </a:t>
            </a:r>
            <a:r>
              <a:rPr dirty="0"/>
              <a:t>should</a:t>
            </a:r>
            <a:r>
              <a:rPr spc="10" dirty="0"/>
              <a:t> </a:t>
            </a:r>
            <a:r>
              <a:rPr dirty="0"/>
              <a:t>explain</a:t>
            </a:r>
            <a:r>
              <a:rPr spc="25" dirty="0"/>
              <a:t> </a:t>
            </a:r>
            <a:r>
              <a:rPr dirty="0"/>
              <a:t>your</a:t>
            </a:r>
            <a:r>
              <a:rPr spc="25" dirty="0"/>
              <a:t> </a:t>
            </a:r>
            <a:r>
              <a:rPr dirty="0"/>
              <a:t>technical</a:t>
            </a:r>
            <a:r>
              <a:rPr spc="20" dirty="0"/>
              <a:t> </a:t>
            </a:r>
            <a:r>
              <a:rPr spc="-20" dirty="0"/>
              <a:t>area,</a:t>
            </a:r>
            <a:r>
              <a:rPr spc="40" dirty="0"/>
              <a:t> </a:t>
            </a:r>
            <a:r>
              <a:rPr dirty="0"/>
              <a:t>your</a:t>
            </a:r>
            <a:r>
              <a:rPr spc="20" dirty="0"/>
              <a:t> </a:t>
            </a:r>
            <a:r>
              <a:rPr dirty="0"/>
              <a:t>work</a:t>
            </a:r>
            <a:r>
              <a:rPr spc="30" dirty="0"/>
              <a:t> </a:t>
            </a:r>
            <a:r>
              <a:rPr dirty="0"/>
              <a:t>and</a:t>
            </a:r>
            <a:r>
              <a:rPr spc="35" dirty="0"/>
              <a:t> </a:t>
            </a:r>
            <a:r>
              <a:rPr spc="50" dirty="0"/>
              <a:t>the</a:t>
            </a:r>
            <a:r>
              <a:rPr spc="45" dirty="0"/>
              <a:t> </a:t>
            </a:r>
            <a:r>
              <a:rPr spc="-10" dirty="0"/>
              <a:t>relationship </a:t>
            </a:r>
            <a:r>
              <a:rPr dirty="0"/>
              <a:t>between</a:t>
            </a:r>
            <a:r>
              <a:rPr spc="55" dirty="0"/>
              <a:t> </a:t>
            </a:r>
            <a:r>
              <a:rPr dirty="0"/>
              <a:t>your</a:t>
            </a:r>
            <a:r>
              <a:rPr spc="35" dirty="0"/>
              <a:t> </a:t>
            </a:r>
            <a:r>
              <a:rPr dirty="0"/>
              <a:t>work</a:t>
            </a:r>
            <a:r>
              <a:rPr spc="60" dirty="0"/>
              <a:t> </a:t>
            </a:r>
            <a:r>
              <a:rPr spc="80" dirty="0"/>
              <a:t>to </a:t>
            </a:r>
            <a:r>
              <a:rPr spc="50" dirty="0"/>
              <a:t>the</a:t>
            </a:r>
            <a:r>
              <a:rPr spc="65" dirty="0"/>
              <a:t> </a:t>
            </a:r>
            <a:r>
              <a:rPr dirty="0"/>
              <a:t>background</a:t>
            </a:r>
            <a:r>
              <a:rPr spc="35" dirty="0"/>
              <a:t> </a:t>
            </a:r>
            <a:r>
              <a:rPr dirty="0"/>
              <a:t>provided</a:t>
            </a:r>
            <a:r>
              <a:rPr spc="30" dirty="0"/>
              <a:t> </a:t>
            </a:r>
            <a:r>
              <a:rPr dirty="0"/>
              <a:t>in</a:t>
            </a:r>
            <a:r>
              <a:rPr spc="75" dirty="0"/>
              <a:t> </a:t>
            </a:r>
            <a:r>
              <a:rPr spc="50" dirty="0"/>
              <a:t>the</a:t>
            </a:r>
            <a:r>
              <a:rPr spc="55" dirty="0"/>
              <a:t> </a:t>
            </a:r>
            <a:r>
              <a:rPr spc="50" dirty="0"/>
              <a:t>three</a:t>
            </a:r>
            <a:r>
              <a:rPr spc="55" dirty="0"/>
              <a:t> </a:t>
            </a:r>
            <a:r>
              <a:rPr spc="-10" dirty="0"/>
              <a:t>background papers.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468" y="1139983"/>
            <a:ext cx="99016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100"/>
              </a:spcBef>
            </a:pPr>
            <a:r>
              <a:rPr spc="-105" dirty="0"/>
              <a:t>Review </a:t>
            </a:r>
            <a:r>
              <a:rPr spc="70" dirty="0"/>
              <a:t>paper</a:t>
            </a:r>
            <a:r>
              <a:rPr spc="-100" dirty="0"/>
              <a:t> </a:t>
            </a:r>
            <a:r>
              <a:rPr dirty="0"/>
              <a:t>(due</a:t>
            </a:r>
            <a:r>
              <a:rPr spc="-95" dirty="0"/>
              <a:t> </a:t>
            </a:r>
            <a:r>
              <a:rPr lang="en-US" spc="-20" dirty="0"/>
              <a:t>03</a:t>
            </a:r>
            <a:r>
              <a:rPr spc="-20" dirty="0"/>
              <a:t>/</a:t>
            </a:r>
            <a:r>
              <a:rPr lang="en-US" spc="-20" dirty="0"/>
              <a:t>31</a:t>
            </a:r>
            <a:r>
              <a:rPr spc="-20" dirty="0"/>
              <a:t>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379343" y="2554922"/>
            <a:ext cx="6153785" cy="33127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35" dirty="0">
                <a:solidFill>
                  <a:srgbClr val="5D5D5D"/>
                </a:solidFill>
                <a:latin typeface="Arial"/>
                <a:cs typeface="Arial"/>
              </a:rPr>
              <a:t>Requirements: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60"/>
              </a:spcBef>
              <a:buChar char="•"/>
              <a:tabLst>
                <a:tab pos="354965" algn="l"/>
                <a:tab pos="355600" algn="l"/>
              </a:tabLst>
            </a:pP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4-</a:t>
            </a:r>
            <a:r>
              <a:rPr sz="1900" spc="-30" dirty="0">
                <a:solidFill>
                  <a:srgbClr val="5D5D5D"/>
                </a:solidFill>
                <a:latin typeface="Arial"/>
                <a:cs typeface="Arial"/>
              </a:rPr>
              <a:t>page,</a:t>
            </a:r>
            <a:r>
              <a:rPr sz="19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2-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column</a:t>
            </a:r>
            <a:r>
              <a:rPr sz="19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conference</a:t>
            </a:r>
            <a:r>
              <a:rPr sz="19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format</a:t>
            </a:r>
            <a:endParaRPr sz="1900">
              <a:latin typeface="Arial"/>
              <a:cs typeface="Arial"/>
            </a:endParaRPr>
          </a:p>
          <a:p>
            <a:pPr marL="736600" lvl="1" indent="-266700">
              <a:lnSpc>
                <a:spcPct val="100000"/>
              </a:lnSpc>
              <a:spcBef>
                <a:spcPts val="1365"/>
              </a:spcBef>
              <a:buChar char="•"/>
              <a:tabLst>
                <a:tab pos="735965" algn="l"/>
                <a:tab pos="736600" algn="l"/>
              </a:tabLst>
            </a:pP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Firm</a:t>
            </a:r>
            <a:r>
              <a:rPr sz="1900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404040"/>
                </a:solidFill>
                <a:latin typeface="Arial"/>
                <a:cs typeface="Arial"/>
              </a:rPr>
              <a:t>requirement;</a:t>
            </a:r>
            <a:r>
              <a:rPr sz="1900" spc="-2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5D5D5D"/>
                </a:solidFill>
                <a:latin typeface="Arial"/>
                <a:cs typeface="Arial"/>
              </a:rPr>
              <a:t>do</a:t>
            </a:r>
            <a:r>
              <a:rPr sz="19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70" dirty="0">
                <a:solidFill>
                  <a:srgbClr val="5D5D5D"/>
                </a:solidFill>
                <a:latin typeface="Arial"/>
                <a:cs typeface="Arial"/>
              </a:rPr>
              <a:t>not</a:t>
            </a:r>
            <a:r>
              <a:rPr sz="19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exceed</a:t>
            </a:r>
            <a:r>
              <a:rPr sz="19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4</a:t>
            </a:r>
            <a:r>
              <a:rPr sz="19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pages!</a:t>
            </a:r>
            <a:endParaRPr sz="1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75"/>
              </a:spcBef>
              <a:buChar char="•"/>
              <a:tabLst>
                <a:tab pos="354965" algn="l"/>
                <a:tab pos="355600" algn="l"/>
              </a:tabLst>
            </a:pP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Keep</a:t>
            </a:r>
            <a:r>
              <a:rPr sz="19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5D5D5D"/>
                </a:solidFill>
                <a:latin typeface="Arial"/>
                <a:cs typeface="Arial"/>
              </a:rPr>
              <a:t>it</a:t>
            </a:r>
            <a:r>
              <a:rPr sz="19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short;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make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5D5D5D"/>
                </a:solidFill>
                <a:latin typeface="Arial"/>
                <a:cs typeface="Arial"/>
              </a:rPr>
              <a:t>it</a:t>
            </a:r>
            <a:r>
              <a:rPr sz="19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professional</a:t>
            </a:r>
            <a:endParaRPr sz="19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70"/>
              </a:spcBef>
              <a:buChar char="•"/>
              <a:tabLst>
                <a:tab pos="354965" algn="l"/>
                <a:tab pos="355600" algn="l"/>
              </a:tabLst>
            </a:pPr>
            <a:r>
              <a:rPr sz="1900" spc="-30" dirty="0">
                <a:solidFill>
                  <a:srgbClr val="5D5D5D"/>
                </a:solidFill>
                <a:latin typeface="Arial"/>
                <a:cs typeface="Arial"/>
              </a:rPr>
              <a:t>Clear</a:t>
            </a:r>
            <a:r>
              <a:rPr sz="1900" spc="-8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goals:</a:t>
            </a:r>
            <a:endParaRPr sz="1900">
              <a:latin typeface="Arial"/>
              <a:cs typeface="Arial"/>
            </a:endParaRPr>
          </a:p>
          <a:p>
            <a:pPr marL="736600" lvl="1" indent="-266700">
              <a:lnSpc>
                <a:spcPct val="100000"/>
              </a:lnSpc>
              <a:spcBef>
                <a:spcPts val="415"/>
              </a:spcBef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sz="1700" i="1" dirty="0">
                <a:solidFill>
                  <a:srgbClr val="5D5D5D"/>
                </a:solidFill>
                <a:latin typeface="Calibri"/>
                <a:cs typeface="Calibri"/>
              </a:rPr>
              <a:t>Explain</a:t>
            </a:r>
            <a:r>
              <a:rPr sz="1700" i="1" spc="20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700" i="1" dirty="0">
                <a:solidFill>
                  <a:srgbClr val="5D5D5D"/>
                </a:solidFill>
                <a:latin typeface="Calibri"/>
                <a:cs typeface="Calibri"/>
              </a:rPr>
              <a:t>your</a:t>
            </a:r>
            <a:r>
              <a:rPr sz="1700" i="1" spc="229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700" i="1" dirty="0">
                <a:solidFill>
                  <a:srgbClr val="5D5D5D"/>
                </a:solidFill>
                <a:latin typeface="Calibri"/>
                <a:cs typeface="Calibri"/>
              </a:rPr>
              <a:t>own</a:t>
            </a:r>
            <a:r>
              <a:rPr sz="1700" i="1" spc="23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700" i="1" dirty="0">
                <a:solidFill>
                  <a:srgbClr val="5D5D5D"/>
                </a:solidFill>
                <a:latin typeface="Calibri"/>
                <a:cs typeface="Calibri"/>
              </a:rPr>
              <a:t>technical</a:t>
            </a:r>
            <a:r>
              <a:rPr sz="1700" i="1" spc="229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700" i="1" spc="-20" dirty="0">
                <a:solidFill>
                  <a:srgbClr val="5D5D5D"/>
                </a:solidFill>
                <a:latin typeface="Calibri"/>
                <a:cs typeface="Calibri"/>
              </a:rPr>
              <a:t>area</a:t>
            </a:r>
            <a:endParaRPr sz="1700">
              <a:latin typeface="Calibri"/>
              <a:cs typeface="Calibri"/>
            </a:endParaRPr>
          </a:p>
          <a:p>
            <a:pPr marL="736600" lvl="1" indent="-266700">
              <a:lnSpc>
                <a:spcPct val="100000"/>
              </a:lnSpc>
              <a:spcBef>
                <a:spcPts val="395"/>
              </a:spcBef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sz="1700" i="1" dirty="0">
                <a:solidFill>
                  <a:srgbClr val="5D5D5D"/>
                </a:solidFill>
                <a:latin typeface="Calibri"/>
                <a:cs typeface="Calibri"/>
              </a:rPr>
              <a:t>Explain</a:t>
            </a:r>
            <a:r>
              <a:rPr sz="1700" i="1" spc="204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700" i="1" dirty="0">
                <a:solidFill>
                  <a:srgbClr val="5D5D5D"/>
                </a:solidFill>
                <a:latin typeface="Calibri"/>
                <a:cs typeface="Calibri"/>
              </a:rPr>
              <a:t>your</a:t>
            </a:r>
            <a:r>
              <a:rPr sz="1700" i="1" spc="229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700" i="1" dirty="0">
                <a:solidFill>
                  <a:srgbClr val="5D5D5D"/>
                </a:solidFill>
                <a:latin typeface="Calibri"/>
                <a:cs typeface="Calibri"/>
              </a:rPr>
              <a:t>own</a:t>
            </a:r>
            <a:r>
              <a:rPr sz="1700" i="1" spc="2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700" i="1" spc="-20" dirty="0">
                <a:solidFill>
                  <a:srgbClr val="5D5D5D"/>
                </a:solidFill>
                <a:latin typeface="Calibri"/>
                <a:cs typeface="Calibri"/>
              </a:rPr>
              <a:t>work</a:t>
            </a:r>
            <a:endParaRPr sz="1700">
              <a:latin typeface="Calibri"/>
              <a:cs typeface="Calibri"/>
            </a:endParaRPr>
          </a:p>
          <a:p>
            <a:pPr marL="736600" lvl="1" indent="-266700">
              <a:lnSpc>
                <a:spcPct val="100000"/>
              </a:lnSpc>
              <a:spcBef>
                <a:spcPts val="400"/>
              </a:spcBef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sz="1700" i="1" dirty="0">
                <a:solidFill>
                  <a:srgbClr val="5D5D5D"/>
                </a:solidFill>
                <a:latin typeface="Calibri"/>
                <a:cs typeface="Calibri"/>
              </a:rPr>
              <a:t>Explain</a:t>
            </a:r>
            <a:r>
              <a:rPr sz="1700" i="1" spc="12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700" i="1" dirty="0">
                <a:solidFill>
                  <a:srgbClr val="5D5D5D"/>
                </a:solidFill>
                <a:latin typeface="Calibri"/>
                <a:cs typeface="Calibri"/>
              </a:rPr>
              <a:t>relevance</a:t>
            </a:r>
            <a:r>
              <a:rPr sz="1700" i="1" spc="16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700" i="1" dirty="0">
                <a:solidFill>
                  <a:srgbClr val="5D5D5D"/>
                </a:solidFill>
                <a:latin typeface="Calibri"/>
                <a:cs typeface="Calibri"/>
              </a:rPr>
              <a:t>of</a:t>
            </a:r>
            <a:r>
              <a:rPr sz="1700" i="1" spc="1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700" i="1" dirty="0">
                <a:solidFill>
                  <a:srgbClr val="5D5D5D"/>
                </a:solidFill>
                <a:latin typeface="Calibri"/>
                <a:cs typeface="Calibri"/>
              </a:rPr>
              <a:t>the</a:t>
            </a:r>
            <a:r>
              <a:rPr sz="1700" i="1" spc="15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700" i="1" dirty="0">
                <a:solidFill>
                  <a:srgbClr val="5D5D5D"/>
                </a:solidFill>
                <a:latin typeface="Calibri"/>
                <a:cs typeface="Calibri"/>
              </a:rPr>
              <a:t>three</a:t>
            </a:r>
            <a:r>
              <a:rPr sz="1700" i="1" spc="17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700" i="1" dirty="0">
                <a:solidFill>
                  <a:srgbClr val="5D5D5D"/>
                </a:solidFill>
                <a:latin typeface="Calibri"/>
                <a:cs typeface="Calibri"/>
              </a:rPr>
              <a:t>papers</a:t>
            </a:r>
            <a:r>
              <a:rPr sz="1700" i="1" spc="10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700" i="1" dirty="0">
                <a:solidFill>
                  <a:srgbClr val="5D5D5D"/>
                </a:solidFill>
                <a:latin typeface="Calibri"/>
                <a:cs typeface="Calibri"/>
              </a:rPr>
              <a:t>to</a:t>
            </a:r>
            <a:r>
              <a:rPr sz="1700" i="1" spc="16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700" i="1" dirty="0">
                <a:solidFill>
                  <a:srgbClr val="5D5D5D"/>
                </a:solidFill>
                <a:latin typeface="Calibri"/>
                <a:cs typeface="Calibri"/>
              </a:rPr>
              <a:t>your</a:t>
            </a:r>
            <a:r>
              <a:rPr sz="1700" i="1" spc="1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700" i="1" dirty="0">
                <a:solidFill>
                  <a:srgbClr val="5D5D5D"/>
                </a:solidFill>
                <a:latin typeface="Calibri"/>
                <a:cs typeface="Calibri"/>
              </a:rPr>
              <a:t>technical</a:t>
            </a:r>
            <a:r>
              <a:rPr sz="1700" i="1" spc="14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700" i="1" spc="-20" dirty="0">
                <a:solidFill>
                  <a:srgbClr val="5D5D5D"/>
                </a:solidFill>
                <a:latin typeface="Calibri"/>
                <a:cs typeface="Calibri"/>
              </a:rPr>
              <a:t>area</a:t>
            </a:r>
            <a:endParaRPr sz="1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sz="1800" i="1" spc="-210" dirty="0">
                <a:solidFill>
                  <a:srgbClr val="FF0000"/>
                </a:solidFill>
                <a:latin typeface="Arial"/>
                <a:cs typeface="Arial"/>
              </a:rPr>
              <a:t>NOTE:</a:t>
            </a:r>
            <a:r>
              <a:rPr sz="1800" i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i="1" spc="-160" dirty="0">
                <a:solidFill>
                  <a:srgbClr val="FF0000"/>
                </a:solidFill>
                <a:latin typeface="Arial"/>
                <a:cs typeface="Arial"/>
              </a:rPr>
              <a:t>You</a:t>
            </a:r>
            <a:r>
              <a:rPr sz="1800" i="1" spc="-1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i="1" spc="-80" dirty="0">
                <a:solidFill>
                  <a:srgbClr val="FF0000"/>
                </a:solidFill>
                <a:latin typeface="Arial"/>
                <a:cs typeface="Arial"/>
              </a:rPr>
              <a:t>may</a:t>
            </a:r>
            <a:r>
              <a:rPr sz="1800" i="1" spc="-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i="1" spc="-55" dirty="0">
                <a:solidFill>
                  <a:srgbClr val="FF0000"/>
                </a:solidFill>
                <a:latin typeface="Arial"/>
                <a:cs typeface="Arial"/>
              </a:rPr>
              <a:t>submit</a:t>
            </a:r>
            <a:r>
              <a:rPr sz="1800" i="1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i="1" spc="-55" dirty="0">
                <a:solidFill>
                  <a:srgbClr val="FF0000"/>
                </a:solidFill>
                <a:latin typeface="Arial"/>
                <a:cs typeface="Arial"/>
              </a:rPr>
              <a:t>your</a:t>
            </a:r>
            <a:r>
              <a:rPr sz="1800" i="1" spc="-114" dirty="0">
                <a:solidFill>
                  <a:srgbClr val="FF0000"/>
                </a:solidFill>
                <a:latin typeface="Arial"/>
                <a:cs typeface="Arial"/>
              </a:rPr>
              <a:t> review</a:t>
            </a:r>
            <a:r>
              <a:rPr sz="1800" i="1" spc="-1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i="1" spc="-70" dirty="0">
                <a:solidFill>
                  <a:srgbClr val="FF0000"/>
                </a:solidFill>
                <a:latin typeface="Arial"/>
                <a:cs typeface="Arial"/>
              </a:rPr>
              <a:t>paper</a:t>
            </a:r>
            <a:r>
              <a:rPr sz="1800" i="1" spc="-1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i="1" spc="-10" dirty="0">
                <a:solidFill>
                  <a:srgbClr val="FF0000"/>
                </a:solidFill>
                <a:latin typeface="Arial"/>
                <a:cs typeface="Arial"/>
              </a:rPr>
              <a:t>once.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3468" y="1139983"/>
            <a:ext cx="990165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100"/>
              </a:spcBef>
            </a:pPr>
            <a:r>
              <a:rPr lang="en-US" spc="-105" dirty="0"/>
              <a:t>Suggested </a:t>
            </a:r>
            <a:r>
              <a:rPr spc="-105" dirty="0"/>
              <a:t>Review</a:t>
            </a:r>
            <a:r>
              <a:rPr spc="-100" dirty="0"/>
              <a:t> </a:t>
            </a:r>
            <a:r>
              <a:rPr spc="70" dirty="0"/>
              <a:t>paper</a:t>
            </a:r>
            <a:r>
              <a:rPr spc="-95" dirty="0"/>
              <a:t> </a:t>
            </a:r>
            <a:r>
              <a:rPr spc="100" dirty="0"/>
              <a:t>format</a:t>
            </a:r>
            <a:r>
              <a:rPr spc="-85" dirty="0"/>
              <a:t> </a:t>
            </a:r>
            <a:r>
              <a:rPr dirty="0"/>
              <a:t>(due</a:t>
            </a:r>
            <a:r>
              <a:rPr spc="-90" dirty="0"/>
              <a:t> </a:t>
            </a:r>
            <a:r>
              <a:rPr lang="en-US" spc="-20" dirty="0"/>
              <a:t>03</a:t>
            </a:r>
            <a:r>
              <a:rPr spc="-20" dirty="0"/>
              <a:t>/</a:t>
            </a:r>
            <a:r>
              <a:rPr lang="en-US" spc="-20" dirty="0"/>
              <a:t>31</a:t>
            </a:r>
            <a:r>
              <a:rPr spc="-20" dirty="0"/>
              <a:t>)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379342" y="2419324"/>
            <a:ext cx="4055745" cy="2889250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70"/>
              </a:spcBef>
            </a:pPr>
            <a:r>
              <a:rPr sz="2000" b="1" spc="-20" dirty="0">
                <a:solidFill>
                  <a:srgbClr val="5D5D5D"/>
                </a:solidFill>
                <a:latin typeface="Arial"/>
                <a:cs typeface="Arial"/>
              </a:rPr>
              <a:t>Pages</a:t>
            </a:r>
            <a:r>
              <a:rPr sz="2000" b="1" spc="-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D5D5D"/>
                </a:solidFill>
                <a:latin typeface="Arial"/>
                <a:cs typeface="Arial"/>
              </a:rPr>
              <a:t>1</a:t>
            </a:r>
            <a:r>
              <a:rPr sz="2000" b="1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b="1" spc="55" dirty="0">
                <a:solidFill>
                  <a:srgbClr val="5D5D5D"/>
                </a:solidFill>
                <a:latin typeface="Arial"/>
                <a:cs typeface="Arial"/>
              </a:rPr>
              <a:t>&amp;</a:t>
            </a:r>
            <a:r>
              <a:rPr sz="2000" b="1" spc="-50" dirty="0">
                <a:solidFill>
                  <a:srgbClr val="5D5D5D"/>
                </a:solidFill>
                <a:latin typeface="Arial"/>
                <a:cs typeface="Arial"/>
              </a:rPr>
              <a:t> 2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075"/>
              </a:spcBef>
              <a:buChar char="-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Introduce</a:t>
            </a:r>
            <a:r>
              <a:rPr sz="2000" spc="114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2000" spc="1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area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har char="-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Summarize</a:t>
            </a:r>
            <a:r>
              <a:rPr sz="2000" spc="-9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2000" spc="-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problem(s)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00"/>
              </a:spcBef>
              <a:buChar char="-"/>
              <a:tabLst>
                <a:tab pos="354965" algn="l"/>
                <a:tab pos="355600" algn="l"/>
              </a:tabLst>
            </a:pP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Explain</a:t>
            </a:r>
            <a:r>
              <a:rPr sz="2000" spc="-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200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history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1200"/>
              </a:spcBef>
              <a:buChar char="-"/>
              <a:tabLst>
                <a:tab pos="354965" algn="l"/>
                <a:tab pos="35560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Summarize</a:t>
            </a:r>
            <a:r>
              <a:rPr sz="2000" spc="-114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5D5D5D"/>
                </a:solidFill>
                <a:latin typeface="Arial"/>
                <a:cs typeface="Arial"/>
              </a:rPr>
              <a:t>key</a:t>
            </a:r>
            <a:r>
              <a:rPr sz="2000" spc="-10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ideas</a:t>
            </a:r>
            <a:r>
              <a:rPr sz="2000" spc="-8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and </a:t>
            </a:r>
            <a:r>
              <a:rPr sz="2000" spc="45" dirty="0">
                <a:solidFill>
                  <a:srgbClr val="5D5D5D"/>
                </a:solidFill>
                <a:latin typeface="Arial"/>
                <a:cs typeface="Arial"/>
              </a:rPr>
              <a:t>contributions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of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3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technical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background</a:t>
            </a:r>
            <a:r>
              <a:rPr sz="2000" spc="1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papers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2036" y="2413345"/>
            <a:ext cx="3919854" cy="3713196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2000" b="1" spc="-20" dirty="0">
                <a:solidFill>
                  <a:srgbClr val="5D5D5D"/>
                </a:solidFill>
                <a:latin typeface="Arial"/>
                <a:cs typeface="Arial"/>
              </a:rPr>
              <a:t>Pages</a:t>
            </a:r>
            <a:r>
              <a:rPr sz="2000" b="1" spc="-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D5D5D"/>
                </a:solidFill>
                <a:latin typeface="Arial"/>
                <a:cs typeface="Arial"/>
              </a:rPr>
              <a:t>3</a:t>
            </a:r>
            <a:r>
              <a:rPr sz="2000" b="1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b="1" spc="55" dirty="0">
                <a:solidFill>
                  <a:srgbClr val="5D5D5D"/>
                </a:solidFill>
                <a:latin typeface="Arial"/>
                <a:cs typeface="Arial"/>
              </a:rPr>
              <a:t>&amp;</a:t>
            </a:r>
            <a:r>
              <a:rPr sz="2000" b="1" spc="-50" dirty="0">
                <a:solidFill>
                  <a:srgbClr val="5D5D5D"/>
                </a:solidFill>
                <a:latin typeface="Arial"/>
                <a:cs typeface="Arial"/>
              </a:rPr>
              <a:t> 4</a:t>
            </a:r>
            <a:endParaRPr sz="2000" dirty="0">
              <a:latin typeface="Arial"/>
              <a:cs typeface="Arial"/>
            </a:endParaRPr>
          </a:p>
          <a:p>
            <a:pPr marL="358140" indent="-343535">
              <a:lnSpc>
                <a:spcPct val="100000"/>
              </a:lnSpc>
              <a:spcBef>
                <a:spcPts val="1055"/>
              </a:spcBef>
              <a:buChar char="-"/>
              <a:tabLst>
                <a:tab pos="358140" algn="l"/>
                <a:tab pos="358775" algn="l"/>
              </a:tabLst>
            </a:pP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Introduce</a:t>
            </a:r>
            <a:r>
              <a:rPr sz="1900" spc="1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1900" spc="1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own</a:t>
            </a:r>
            <a:r>
              <a:rPr sz="1900" spc="1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work</a:t>
            </a:r>
            <a:endParaRPr sz="1900" dirty="0">
              <a:latin typeface="Arial"/>
              <a:cs typeface="Arial"/>
            </a:endParaRPr>
          </a:p>
          <a:p>
            <a:pPr marL="358140" marR="228600" indent="-342900">
              <a:lnSpc>
                <a:spcPct val="100000"/>
              </a:lnSpc>
              <a:spcBef>
                <a:spcPts val="1200"/>
              </a:spcBef>
              <a:buChar char="-"/>
              <a:tabLst>
                <a:tab pos="358140" algn="l"/>
                <a:tab pos="358775" algn="l"/>
              </a:tabLst>
            </a:pP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Summarize</a:t>
            </a:r>
            <a:r>
              <a:rPr sz="19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own</a:t>
            </a:r>
            <a:r>
              <a:rPr sz="19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problem, goals</a:t>
            </a:r>
            <a:endParaRPr sz="1900" dirty="0">
              <a:latin typeface="Arial"/>
              <a:cs typeface="Arial"/>
            </a:endParaRPr>
          </a:p>
          <a:p>
            <a:pPr marL="358140" indent="-343535">
              <a:lnSpc>
                <a:spcPct val="100000"/>
              </a:lnSpc>
              <a:spcBef>
                <a:spcPts val="1200"/>
              </a:spcBef>
              <a:buChar char="-"/>
              <a:tabLst>
                <a:tab pos="358140" algn="l"/>
                <a:tab pos="358775" algn="l"/>
              </a:tabLst>
            </a:pP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Explain</a:t>
            </a:r>
            <a:r>
              <a:rPr sz="19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what</a:t>
            </a:r>
            <a:r>
              <a:rPr sz="19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5D5D5D"/>
                </a:solidFill>
                <a:latin typeface="Arial"/>
                <a:cs typeface="Arial"/>
              </a:rPr>
              <a:t>prior</a:t>
            </a:r>
            <a:r>
              <a:rPr sz="19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ideas</a:t>
            </a:r>
            <a:r>
              <a:rPr sz="1900" spc="-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19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use.</a:t>
            </a:r>
            <a:endParaRPr sz="1900" dirty="0">
              <a:latin typeface="Arial"/>
              <a:cs typeface="Arial"/>
            </a:endParaRPr>
          </a:p>
          <a:p>
            <a:pPr marL="358140" indent="-343535">
              <a:lnSpc>
                <a:spcPct val="100000"/>
              </a:lnSpc>
              <a:spcBef>
                <a:spcPts val="1200"/>
              </a:spcBef>
              <a:buChar char="-"/>
              <a:tabLst>
                <a:tab pos="358140" algn="l"/>
                <a:tab pos="358775" algn="l"/>
              </a:tabLst>
            </a:pP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Summarize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what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19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have</a:t>
            </a:r>
            <a:r>
              <a:rPr sz="19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done:</a:t>
            </a:r>
            <a:endParaRPr sz="1900" dirty="0">
              <a:latin typeface="Arial"/>
              <a:cs typeface="Arial"/>
            </a:endParaRPr>
          </a:p>
          <a:p>
            <a:pPr marL="358140" marR="883919">
              <a:lnSpc>
                <a:spcPct val="100000"/>
              </a:lnSpc>
              <a:spcBef>
                <a:spcPts val="25"/>
              </a:spcBef>
            </a:pPr>
            <a:r>
              <a:rPr sz="1600" i="1" dirty="0">
                <a:solidFill>
                  <a:srgbClr val="5D5D5D"/>
                </a:solidFill>
                <a:latin typeface="Calibri"/>
                <a:cs typeface="Calibri"/>
              </a:rPr>
              <a:t>Key</a:t>
            </a:r>
            <a:r>
              <a:rPr sz="1600" i="1" spc="13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5D5D5D"/>
                </a:solidFill>
                <a:latin typeface="Calibri"/>
                <a:cs typeface="Calibri"/>
              </a:rPr>
              <a:t>technical</a:t>
            </a:r>
            <a:r>
              <a:rPr sz="1600" i="1" spc="12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5D5D5D"/>
                </a:solidFill>
                <a:latin typeface="Calibri"/>
                <a:cs typeface="Calibri"/>
              </a:rPr>
              <a:t>decisions,</a:t>
            </a:r>
            <a:r>
              <a:rPr sz="1600" i="1" spc="12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600" i="1" spc="-10" dirty="0">
                <a:solidFill>
                  <a:srgbClr val="5D5D5D"/>
                </a:solidFill>
                <a:latin typeface="Calibri"/>
                <a:cs typeface="Calibri"/>
              </a:rPr>
              <a:t>results. </a:t>
            </a:r>
            <a:r>
              <a:rPr sz="1600" i="1" dirty="0">
                <a:solidFill>
                  <a:srgbClr val="5D5D5D"/>
                </a:solidFill>
                <a:latin typeface="Calibri"/>
                <a:cs typeface="Calibri"/>
              </a:rPr>
              <a:t>What</a:t>
            </a:r>
            <a:r>
              <a:rPr sz="1600" i="1" spc="-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5D5D5D"/>
                </a:solidFill>
                <a:latin typeface="Calibri"/>
                <a:cs typeface="Calibri"/>
              </a:rPr>
              <a:t>worked,</a:t>
            </a:r>
            <a:r>
              <a:rPr sz="1600" i="1" spc="1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5D5D5D"/>
                </a:solidFill>
                <a:latin typeface="Calibri"/>
                <a:cs typeface="Calibri"/>
              </a:rPr>
              <a:t>what</a:t>
            </a:r>
            <a:r>
              <a:rPr sz="1600" i="1" spc="2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600" i="1" dirty="0">
                <a:solidFill>
                  <a:srgbClr val="5D5D5D"/>
                </a:solidFill>
                <a:latin typeface="Calibri"/>
                <a:cs typeface="Calibri"/>
              </a:rPr>
              <a:t>didn’t,</a:t>
            </a:r>
            <a:r>
              <a:rPr sz="1600" i="1" spc="1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1600" i="1" spc="-20" dirty="0">
                <a:solidFill>
                  <a:srgbClr val="5D5D5D"/>
                </a:solidFill>
                <a:latin typeface="Calibri"/>
                <a:cs typeface="Calibri"/>
              </a:rPr>
              <a:t>wh</a:t>
            </a:r>
            <a:r>
              <a:rPr lang="en-US" sz="1600" i="1" spc="-20" dirty="0">
                <a:solidFill>
                  <a:srgbClr val="5D5D5D"/>
                </a:solidFill>
                <a:latin typeface="Calibri"/>
                <a:cs typeface="Calibri"/>
              </a:rPr>
              <a:t>y.</a:t>
            </a:r>
          </a:p>
          <a:p>
            <a:pPr marL="358140" indent="-343535">
              <a:lnSpc>
                <a:spcPct val="100000"/>
              </a:lnSpc>
              <a:spcBef>
                <a:spcPts val="1200"/>
              </a:spcBef>
              <a:buChar char="-"/>
              <a:tabLst>
                <a:tab pos="358140" algn="l"/>
                <a:tab pos="358775" algn="l"/>
              </a:tabLst>
            </a:pPr>
            <a:r>
              <a:rPr lang="en-US" sz="1900" spc="-10" dirty="0">
                <a:solidFill>
                  <a:srgbClr val="5D5D5D"/>
                </a:solidFill>
                <a:latin typeface="Arial"/>
                <a:cs typeface="Arial"/>
              </a:rPr>
              <a:t>Conclusions</a:t>
            </a:r>
            <a:endParaRPr lang="en-US" sz="1600" dirty="0">
              <a:latin typeface="Calibri"/>
              <a:cs typeface="Calibri"/>
            </a:endParaRPr>
          </a:p>
          <a:p>
            <a:pPr marL="358140" marR="883919">
              <a:lnSpc>
                <a:spcPct val="100000"/>
              </a:lnSpc>
              <a:spcBef>
                <a:spcPts val="25"/>
              </a:spcBef>
            </a:pPr>
            <a:endParaRPr sz="1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1954" y="0"/>
            <a:ext cx="11740443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429" y="0"/>
            <a:ext cx="118118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39259" y="2712212"/>
            <a:ext cx="371538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635" marR="5080" indent="-24257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</a:rPr>
              <a:t>Oral</a:t>
            </a:r>
            <a:r>
              <a:rPr sz="4400" spc="-125" dirty="0">
                <a:solidFill>
                  <a:srgbClr val="FFFFFF"/>
                </a:solidFill>
              </a:rPr>
              <a:t> </a:t>
            </a:r>
            <a:r>
              <a:rPr sz="4400" spc="-100" dirty="0">
                <a:solidFill>
                  <a:srgbClr val="FFFFFF"/>
                </a:solidFill>
              </a:rPr>
              <a:t>Exam</a:t>
            </a:r>
            <a:r>
              <a:rPr sz="4400" spc="-135" dirty="0">
                <a:solidFill>
                  <a:srgbClr val="FFFFFF"/>
                </a:solidFill>
              </a:rPr>
              <a:t> </a:t>
            </a:r>
            <a:r>
              <a:rPr sz="4400" spc="-25" dirty="0">
                <a:solidFill>
                  <a:srgbClr val="FFFFFF"/>
                </a:solidFill>
              </a:rPr>
              <a:t>and </a:t>
            </a:r>
            <a:r>
              <a:rPr sz="4400" spc="-10" dirty="0">
                <a:solidFill>
                  <a:srgbClr val="FFFFFF"/>
                </a:solidFill>
              </a:rPr>
              <a:t>Presentation</a:t>
            </a:r>
            <a:endParaRPr sz="4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Exam</a:t>
            </a:r>
            <a:r>
              <a:rPr spc="-165" dirty="0"/>
              <a:t> </a:t>
            </a:r>
            <a:r>
              <a:rPr spc="-20" dirty="0"/>
              <a:t>modes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27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426968" y="2553017"/>
            <a:ext cx="8156575" cy="31425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148590" indent="-45783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Student</a:t>
            </a:r>
            <a:r>
              <a:rPr sz="2000" spc="9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2000" spc="8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1-3</a:t>
            </a:r>
            <a:r>
              <a:rPr sz="2000" spc="10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faculty</a:t>
            </a:r>
            <a:r>
              <a:rPr sz="2000" spc="1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committee</a:t>
            </a:r>
            <a:r>
              <a:rPr sz="2000" spc="8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members</a:t>
            </a:r>
            <a:r>
              <a:rPr sz="2000" spc="9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on-campus</a:t>
            </a:r>
            <a:r>
              <a:rPr lang="en-US" sz="2000" dirty="0">
                <a:solidFill>
                  <a:srgbClr val="5D5D5D"/>
                </a:solidFill>
                <a:latin typeface="Arial"/>
                <a:cs typeface="Arial"/>
              </a:rPr>
              <a:t>; perhaps some committee members participate remotely via Zoom.</a:t>
            </a:r>
          </a:p>
          <a:p>
            <a:pPr marL="12066" marR="148590">
              <a:lnSpc>
                <a:spcPct val="100000"/>
              </a:lnSpc>
              <a:spcBef>
                <a:spcPts val="105"/>
              </a:spcBef>
              <a:tabLst>
                <a:tab pos="469265" algn="l"/>
                <a:tab pos="469900" algn="l"/>
              </a:tabLst>
            </a:pPr>
            <a:endParaRPr lang="en-US" sz="2000" dirty="0">
              <a:solidFill>
                <a:srgbClr val="5D5D5D"/>
              </a:solidFill>
              <a:latin typeface="Arial"/>
              <a:cs typeface="Arial"/>
            </a:endParaRPr>
          </a:p>
          <a:p>
            <a:pPr marL="469266" marR="148590" indent="-457200">
              <a:lnSpc>
                <a:spcPct val="100000"/>
              </a:lnSpc>
              <a:spcBef>
                <a:spcPts val="105"/>
              </a:spcBef>
              <a:buAutoNum type="arabicPeriod" startAt="2"/>
              <a:tabLst>
                <a:tab pos="469265" algn="l"/>
                <a:tab pos="469900" algn="l"/>
              </a:tabLst>
            </a:pPr>
            <a:r>
              <a:rPr lang="en-US" sz="2000" dirty="0">
                <a:solidFill>
                  <a:schemeClr val="tx1"/>
                </a:solidFill>
                <a:latin typeface="Arial"/>
                <a:cs typeface="Arial"/>
              </a:rPr>
              <a:t>Only in rare cases - </a:t>
            </a:r>
            <a:r>
              <a:rPr lang="en-US" sz="2000" dirty="0">
                <a:solidFill>
                  <a:srgbClr val="5D5D5D"/>
                </a:solidFill>
                <a:latin typeface="Arial"/>
                <a:cs typeface="Arial"/>
              </a:rPr>
              <a:t>st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udent</a:t>
            </a:r>
            <a:r>
              <a:rPr sz="2000" spc="1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on-campus</a:t>
            </a:r>
            <a:r>
              <a:rPr sz="2000" spc="1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with</a:t>
            </a:r>
            <a:r>
              <a:rPr sz="2000" spc="9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all</a:t>
            </a:r>
            <a:r>
              <a:rPr sz="2000" spc="1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committee</a:t>
            </a:r>
            <a:r>
              <a:rPr sz="2000" spc="9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members</a:t>
            </a:r>
            <a:r>
              <a:rPr sz="2000" spc="1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participating</a:t>
            </a:r>
            <a:r>
              <a:rPr lang="en-US"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remotely</a:t>
            </a:r>
            <a:r>
              <a:rPr sz="20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via</a:t>
            </a:r>
            <a:r>
              <a:rPr sz="20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Zoom</a:t>
            </a:r>
            <a:r>
              <a:rPr lang="en-US" sz="2000" dirty="0">
                <a:solidFill>
                  <a:srgbClr val="5D5D5D"/>
                </a:solidFill>
                <a:latin typeface="Arial"/>
                <a:cs typeface="Arial"/>
              </a:rPr>
              <a:t>.</a:t>
            </a:r>
          </a:p>
          <a:p>
            <a:pPr marL="12066" marR="148590">
              <a:lnSpc>
                <a:spcPct val="100000"/>
              </a:lnSpc>
              <a:spcBef>
                <a:spcPts val="105"/>
              </a:spcBef>
              <a:tabLst>
                <a:tab pos="469265" algn="l"/>
                <a:tab pos="469900" algn="l"/>
              </a:tabLst>
            </a:pPr>
            <a:endParaRPr lang="en-US" sz="2000" dirty="0">
              <a:solidFill>
                <a:srgbClr val="5D5D5D"/>
              </a:solidFill>
              <a:latin typeface="Arial"/>
              <a:cs typeface="Arial"/>
            </a:endParaRPr>
          </a:p>
          <a:p>
            <a:pPr marL="12066" marR="148590">
              <a:lnSpc>
                <a:spcPct val="100000"/>
              </a:lnSpc>
              <a:spcBef>
                <a:spcPts val="105"/>
              </a:spcBef>
              <a:tabLst>
                <a:tab pos="469265" algn="l"/>
                <a:tab pos="469900" algn="l"/>
              </a:tabLst>
            </a:pPr>
            <a:r>
              <a:rPr lang="en-US" sz="2000" spc="-40" dirty="0">
                <a:solidFill>
                  <a:srgbClr val="5D5D5D"/>
                </a:solidFill>
                <a:latin typeface="Arial"/>
                <a:cs typeface="Arial"/>
              </a:rPr>
              <a:t>3.	</a:t>
            </a:r>
            <a:r>
              <a:rPr sz="2000" spc="-40" dirty="0">
                <a:solidFill>
                  <a:srgbClr val="5D5D5D"/>
                </a:solidFill>
                <a:latin typeface="Arial"/>
                <a:cs typeface="Arial"/>
              </a:rPr>
              <a:t>Fully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virtual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with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student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faculty</a:t>
            </a:r>
            <a:r>
              <a:rPr sz="2000" spc="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committee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participating</a:t>
            </a:r>
            <a:r>
              <a:rPr sz="2000" spc="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from </a:t>
            </a:r>
            <a:r>
              <a:rPr lang="en-US" sz="2000" spc="60" dirty="0">
                <a:solidFill>
                  <a:srgbClr val="5D5D5D"/>
                </a:solidFill>
                <a:latin typeface="Arial"/>
                <a:cs typeface="Arial"/>
              </a:rPr>
              <a:t>	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off-campus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locations.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Contingency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plan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lang="en-US" sz="2000" b="1" spc="25" dirty="0">
                <a:solidFill>
                  <a:srgbClr val="5D5D5D"/>
                </a:solidFill>
                <a:latin typeface="Arial"/>
                <a:cs typeface="Arial"/>
              </a:rPr>
              <a:t>ONLY</a:t>
            </a:r>
            <a:r>
              <a:rPr lang="en-US"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for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campus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5D5D5D"/>
                </a:solidFill>
                <a:latin typeface="Arial"/>
                <a:cs typeface="Arial"/>
              </a:rPr>
              <a:t>posture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lang="en-US" sz="2000" spc="5" dirty="0">
                <a:solidFill>
                  <a:srgbClr val="5D5D5D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change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or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health</a:t>
            </a:r>
            <a:r>
              <a:rPr sz="20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reasons</a:t>
            </a:r>
            <a:r>
              <a:rPr sz="20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5D5D5D"/>
                </a:solidFill>
                <a:latin typeface="Arial"/>
                <a:cs typeface="Arial"/>
              </a:rPr>
              <a:t>(e.g.,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self-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quarantining, medical</a:t>
            </a:r>
            <a:r>
              <a:rPr sz="20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lang="en-US" sz="2000" spc="45" dirty="0">
                <a:solidFill>
                  <a:srgbClr val="5D5D5D"/>
                </a:solidFill>
                <a:latin typeface="Arial"/>
                <a:cs typeface="Arial"/>
              </a:rPr>
              <a:t>	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accommodation)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Exam</a:t>
            </a:r>
            <a:r>
              <a:rPr spc="-114" dirty="0"/>
              <a:t> </a:t>
            </a:r>
            <a:r>
              <a:rPr dirty="0"/>
              <a:t>modes,</a:t>
            </a:r>
            <a:r>
              <a:rPr spc="-140" dirty="0"/>
              <a:t> </a:t>
            </a:r>
            <a:r>
              <a:rPr spc="-10" dirty="0"/>
              <a:t>cont’d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28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61745" marR="530225" indent="-347980">
              <a:lnSpc>
                <a:spcPts val="2160"/>
              </a:lnSpc>
              <a:spcBef>
                <a:spcPts val="375"/>
              </a:spcBef>
              <a:buChar char="•"/>
              <a:tabLst>
                <a:tab pos="1262380" algn="l"/>
                <a:tab pos="1263015" algn="l"/>
              </a:tabLst>
            </a:pPr>
            <a:r>
              <a:rPr dirty="0"/>
              <a:t>Default</a:t>
            </a:r>
            <a:r>
              <a:rPr spc="55" dirty="0"/>
              <a:t> </a:t>
            </a:r>
            <a:r>
              <a:rPr dirty="0"/>
              <a:t>mode:</a:t>
            </a:r>
            <a:r>
              <a:rPr spc="80" dirty="0"/>
              <a:t> </a:t>
            </a:r>
            <a:r>
              <a:rPr dirty="0"/>
              <a:t>Student</a:t>
            </a:r>
            <a:r>
              <a:rPr spc="45" dirty="0"/>
              <a:t> </a:t>
            </a:r>
            <a:r>
              <a:rPr dirty="0"/>
              <a:t>conducts</a:t>
            </a:r>
            <a:r>
              <a:rPr spc="75" dirty="0"/>
              <a:t> </a:t>
            </a:r>
            <a:r>
              <a:rPr dirty="0"/>
              <a:t>exam</a:t>
            </a:r>
            <a:r>
              <a:rPr spc="85" dirty="0"/>
              <a:t> </a:t>
            </a:r>
            <a:r>
              <a:rPr dirty="0"/>
              <a:t>on-campus</a:t>
            </a:r>
            <a:r>
              <a:rPr spc="45" dirty="0"/>
              <a:t> </a:t>
            </a:r>
            <a:r>
              <a:rPr dirty="0"/>
              <a:t>in</a:t>
            </a:r>
            <a:r>
              <a:rPr spc="65" dirty="0"/>
              <a:t> </a:t>
            </a:r>
            <a:r>
              <a:rPr spc="-10" dirty="0"/>
              <a:t>conference </a:t>
            </a:r>
            <a:r>
              <a:rPr spc="55" dirty="0"/>
              <a:t>room</a:t>
            </a:r>
          </a:p>
          <a:p>
            <a:pPr marL="1261745" marR="5080" indent="-347980">
              <a:lnSpc>
                <a:spcPts val="2160"/>
              </a:lnSpc>
              <a:spcBef>
                <a:spcPts val="1200"/>
              </a:spcBef>
              <a:buChar char="•"/>
              <a:tabLst>
                <a:tab pos="1262380" algn="l"/>
                <a:tab pos="1263015" algn="l"/>
              </a:tabLst>
            </a:pPr>
            <a:r>
              <a:rPr dirty="0"/>
              <a:t>Prepare</a:t>
            </a:r>
            <a:r>
              <a:rPr spc="20" dirty="0"/>
              <a:t> </a:t>
            </a:r>
            <a:r>
              <a:rPr spc="80" dirty="0"/>
              <a:t>to</a:t>
            </a:r>
            <a:r>
              <a:rPr spc="25" dirty="0"/>
              <a:t> </a:t>
            </a:r>
            <a:r>
              <a:rPr dirty="0"/>
              <a:t>conduct</a:t>
            </a:r>
            <a:r>
              <a:rPr spc="-5" dirty="0"/>
              <a:t> </a:t>
            </a:r>
            <a:r>
              <a:rPr dirty="0"/>
              <a:t>exam</a:t>
            </a:r>
            <a:r>
              <a:rPr spc="25" dirty="0"/>
              <a:t> </a:t>
            </a:r>
            <a:r>
              <a:rPr dirty="0"/>
              <a:t>with at</a:t>
            </a:r>
            <a:r>
              <a:rPr spc="45" dirty="0"/>
              <a:t> </a:t>
            </a:r>
            <a:r>
              <a:rPr dirty="0"/>
              <a:t>least</a:t>
            </a:r>
            <a:r>
              <a:rPr spc="15" dirty="0"/>
              <a:t> </a:t>
            </a:r>
            <a:r>
              <a:rPr dirty="0"/>
              <a:t>1</a:t>
            </a:r>
            <a:r>
              <a:rPr spc="20" dirty="0"/>
              <a:t> </a:t>
            </a:r>
            <a:r>
              <a:rPr dirty="0"/>
              <a:t>faculty</a:t>
            </a:r>
            <a:r>
              <a:rPr spc="5" dirty="0"/>
              <a:t> </a:t>
            </a:r>
            <a:r>
              <a:rPr spc="55" dirty="0"/>
              <a:t>member</a:t>
            </a:r>
            <a:r>
              <a:rPr spc="15" dirty="0"/>
              <a:t> </a:t>
            </a:r>
            <a:r>
              <a:rPr spc="-10" dirty="0"/>
              <a:t>participating remotely.</a:t>
            </a:r>
          </a:p>
          <a:p>
            <a:pPr marL="1261745" marR="145415" indent="-347980">
              <a:lnSpc>
                <a:spcPts val="2160"/>
              </a:lnSpc>
              <a:spcBef>
                <a:spcPts val="1200"/>
              </a:spcBef>
              <a:buChar char="•"/>
              <a:tabLst>
                <a:tab pos="1262380" algn="l"/>
                <a:tab pos="1263015" algn="l"/>
              </a:tabLst>
            </a:pPr>
            <a:r>
              <a:rPr dirty="0"/>
              <a:t>Virtual</a:t>
            </a:r>
            <a:r>
              <a:rPr spc="-10" dirty="0"/>
              <a:t> </a:t>
            </a:r>
            <a:r>
              <a:rPr dirty="0"/>
              <a:t>qual</a:t>
            </a:r>
            <a:r>
              <a:rPr spc="5" dirty="0"/>
              <a:t> </a:t>
            </a:r>
            <a:r>
              <a:rPr dirty="0"/>
              <a:t>exams</a:t>
            </a:r>
            <a:r>
              <a:rPr spc="20" dirty="0"/>
              <a:t> </a:t>
            </a:r>
            <a:r>
              <a:rPr dirty="0"/>
              <a:t>has</a:t>
            </a:r>
            <a:r>
              <a:rPr spc="5" dirty="0"/>
              <a:t> </a:t>
            </a:r>
            <a:r>
              <a:rPr dirty="0"/>
              <a:t>increased</a:t>
            </a:r>
            <a:r>
              <a:rPr spc="-5" dirty="0"/>
              <a:t> </a:t>
            </a:r>
            <a:r>
              <a:rPr dirty="0"/>
              <a:t>scheduling</a:t>
            </a:r>
            <a:r>
              <a:rPr spc="-30" dirty="0"/>
              <a:t> </a:t>
            </a:r>
            <a:r>
              <a:rPr dirty="0"/>
              <a:t>flexibility</a:t>
            </a:r>
            <a:r>
              <a:rPr spc="-30" dirty="0"/>
              <a:t> </a:t>
            </a:r>
            <a:r>
              <a:rPr dirty="0"/>
              <a:t>with</a:t>
            </a:r>
            <a:r>
              <a:rPr spc="5" dirty="0"/>
              <a:t> </a:t>
            </a:r>
            <a:r>
              <a:rPr dirty="0"/>
              <a:t>faculty</a:t>
            </a:r>
            <a:r>
              <a:rPr spc="-5" dirty="0"/>
              <a:t> </a:t>
            </a:r>
            <a:r>
              <a:rPr spc="55" dirty="0"/>
              <a:t>to </a:t>
            </a:r>
            <a:r>
              <a:rPr dirty="0"/>
              <a:t>serve </a:t>
            </a:r>
            <a:r>
              <a:rPr spc="60" dirty="0"/>
              <a:t>on</a:t>
            </a:r>
            <a:r>
              <a:rPr spc="5" dirty="0"/>
              <a:t> </a:t>
            </a:r>
            <a:r>
              <a:rPr dirty="0"/>
              <a:t>exam</a:t>
            </a:r>
            <a:r>
              <a:rPr spc="35" dirty="0"/>
              <a:t> </a:t>
            </a:r>
            <a:r>
              <a:rPr dirty="0"/>
              <a:t>committees, thereby</a:t>
            </a:r>
            <a:r>
              <a:rPr spc="-10" dirty="0"/>
              <a:t> </a:t>
            </a:r>
            <a:r>
              <a:rPr dirty="0"/>
              <a:t>increasing</a:t>
            </a:r>
            <a:r>
              <a:rPr spc="-15" dirty="0"/>
              <a:t> </a:t>
            </a:r>
            <a:r>
              <a:rPr spc="50" dirty="0"/>
              <a:t>the</a:t>
            </a:r>
            <a:r>
              <a:rPr spc="20" dirty="0"/>
              <a:t> </a:t>
            </a:r>
            <a:r>
              <a:rPr dirty="0"/>
              <a:t>odds</a:t>
            </a:r>
            <a:r>
              <a:rPr spc="15" dirty="0"/>
              <a:t> </a:t>
            </a:r>
            <a:r>
              <a:rPr spc="50" dirty="0"/>
              <a:t>of</a:t>
            </a:r>
            <a:r>
              <a:rPr spc="25" dirty="0"/>
              <a:t> </a:t>
            </a:r>
            <a:r>
              <a:rPr spc="-10" dirty="0"/>
              <a:t>most- </a:t>
            </a:r>
            <a:r>
              <a:rPr spc="50" dirty="0"/>
              <a:t>preferred</a:t>
            </a:r>
            <a:r>
              <a:rPr spc="-10" dirty="0"/>
              <a:t> </a:t>
            </a:r>
            <a:r>
              <a:rPr dirty="0"/>
              <a:t>faculty</a:t>
            </a:r>
            <a:r>
              <a:rPr spc="30" dirty="0"/>
              <a:t> </a:t>
            </a:r>
            <a:r>
              <a:rPr spc="60" dirty="0"/>
              <a:t>on</a:t>
            </a:r>
            <a:r>
              <a:rPr spc="15" dirty="0"/>
              <a:t> </a:t>
            </a:r>
            <a:r>
              <a:rPr dirty="0"/>
              <a:t>application</a:t>
            </a:r>
            <a:r>
              <a:rPr spc="35" dirty="0"/>
              <a:t> </a:t>
            </a:r>
            <a:r>
              <a:rPr lang="en-US" dirty="0"/>
              <a:t>included on </a:t>
            </a:r>
            <a:r>
              <a:rPr spc="-10" dirty="0"/>
              <a:t>committee</a:t>
            </a:r>
          </a:p>
          <a:p>
            <a:pPr marL="1261745" marR="57785" indent="-347980">
              <a:lnSpc>
                <a:spcPts val="2160"/>
              </a:lnSpc>
              <a:spcBef>
                <a:spcPts val="1200"/>
              </a:spcBef>
              <a:buChar char="•"/>
              <a:tabLst>
                <a:tab pos="1262380" algn="l"/>
                <a:tab pos="1263015" algn="l"/>
              </a:tabLst>
            </a:pPr>
            <a:r>
              <a:rPr dirty="0"/>
              <a:t>Over</a:t>
            </a:r>
            <a:r>
              <a:rPr spc="-40" dirty="0"/>
              <a:t> </a:t>
            </a:r>
            <a:r>
              <a:rPr dirty="0"/>
              <a:t>4 semesters</a:t>
            </a:r>
            <a:r>
              <a:rPr spc="-10" dirty="0"/>
              <a:t> </a:t>
            </a:r>
            <a:r>
              <a:rPr spc="50" dirty="0"/>
              <a:t>of</a:t>
            </a:r>
            <a:r>
              <a:rPr spc="-15" dirty="0"/>
              <a:t> </a:t>
            </a:r>
            <a:r>
              <a:rPr dirty="0"/>
              <a:t>virtual</a:t>
            </a:r>
            <a:r>
              <a:rPr spc="-35" dirty="0"/>
              <a:t> </a:t>
            </a:r>
            <a:r>
              <a:rPr spc="-10" dirty="0"/>
              <a:t>quals,</a:t>
            </a:r>
            <a:r>
              <a:rPr spc="-20" dirty="0"/>
              <a:t> </a:t>
            </a:r>
            <a:r>
              <a:rPr dirty="0"/>
              <a:t>technology</a:t>
            </a:r>
            <a:r>
              <a:rPr spc="-30" dirty="0"/>
              <a:t> </a:t>
            </a:r>
            <a:r>
              <a:rPr dirty="0"/>
              <a:t>has</a:t>
            </a:r>
            <a:r>
              <a:rPr spc="-35" dirty="0"/>
              <a:t> </a:t>
            </a:r>
            <a:r>
              <a:rPr spc="85" dirty="0"/>
              <a:t>not</a:t>
            </a:r>
            <a:r>
              <a:rPr spc="-10" dirty="0"/>
              <a:t> </a:t>
            </a:r>
            <a:r>
              <a:rPr dirty="0"/>
              <a:t>been</a:t>
            </a:r>
            <a:r>
              <a:rPr spc="-20" dirty="0"/>
              <a:t> </a:t>
            </a:r>
            <a:r>
              <a:rPr dirty="0"/>
              <a:t>cited</a:t>
            </a:r>
            <a:r>
              <a:rPr spc="-40" dirty="0"/>
              <a:t> </a:t>
            </a:r>
            <a:r>
              <a:rPr spc="-20" dirty="0"/>
              <a:t>as</a:t>
            </a:r>
            <a:r>
              <a:rPr spc="15" dirty="0"/>
              <a:t> </a:t>
            </a:r>
            <a:r>
              <a:rPr spc="-50" dirty="0"/>
              <a:t>a </a:t>
            </a:r>
            <a:r>
              <a:rPr dirty="0"/>
              <a:t>major</a:t>
            </a:r>
            <a:r>
              <a:rPr spc="65" dirty="0"/>
              <a:t> </a:t>
            </a:r>
            <a:r>
              <a:rPr dirty="0"/>
              <a:t>factor</a:t>
            </a:r>
            <a:r>
              <a:rPr spc="80" dirty="0"/>
              <a:t> </a:t>
            </a:r>
            <a:r>
              <a:rPr dirty="0"/>
              <a:t>in</a:t>
            </a:r>
            <a:r>
              <a:rPr spc="70" dirty="0"/>
              <a:t> </a:t>
            </a:r>
            <a:r>
              <a:rPr dirty="0"/>
              <a:t>exam</a:t>
            </a:r>
            <a:r>
              <a:rPr spc="75" dirty="0"/>
              <a:t> </a:t>
            </a:r>
            <a:r>
              <a:rPr spc="-10" dirty="0"/>
              <a:t>outcome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100"/>
              </a:spcBef>
            </a:pPr>
            <a:r>
              <a:rPr dirty="0"/>
              <a:t>Needed</a:t>
            </a:r>
            <a:r>
              <a:rPr spc="25" dirty="0"/>
              <a:t> </a:t>
            </a:r>
            <a:r>
              <a:rPr spc="-10" dirty="0"/>
              <a:t>technology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29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426968" y="2553017"/>
            <a:ext cx="8237220" cy="2616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0045" marR="5080" indent="-347980">
              <a:lnSpc>
                <a:spcPct val="100000"/>
              </a:lnSpc>
              <a:spcBef>
                <a:spcPts val="105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Critical: </a:t>
            </a:r>
            <a:r>
              <a:rPr sz="2000" spc="-135" dirty="0">
                <a:solidFill>
                  <a:srgbClr val="5D5D5D"/>
                </a:solidFill>
                <a:latin typeface="Arial"/>
                <a:cs typeface="Arial"/>
              </a:rPr>
              <a:t>A</a:t>
            </a:r>
            <a:r>
              <a:rPr sz="20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touchscreen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device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20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functional stylus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is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required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for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the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exam.</a:t>
            </a:r>
            <a:endParaRPr sz="2000">
              <a:latin typeface="Arial"/>
              <a:cs typeface="Arial"/>
            </a:endParaRPr>
          </a:p>
          <a:p>
            <a:pPr marL="360045" marR="398145" indent="-347980">
              <a:lnSpc>
                <a:spcPct val="100000"/>
              </a:lnSpc>
              <a:spcBef>
                <a:spcPts val="1200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spc="-40" dirty="0">
                <a:solidFill>
                  <a:srgbClr val="5D5D5D"/>
                </a:solidFill>
                <a:latin typeface="Arial"/>
                <a:cs typeface="Arial"/>
              </a:rPr>
              <a:t>Any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 device/stylus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combination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will do.</a:t>
            </a:r>
            <a:r>
              <a:rPr sz="20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</a:t>
            </a:r>
            <a:r>
              <a:rPr sz="20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iPad/Pencil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combination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works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well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with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Zoom’s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native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Apple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screen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share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feature.</a:t>
            </a:r>
            <a:endParaRPr sz="2000">
              <a:latin typeface="Arial"/>
              <a:cs typeface="Arial"/>
            </a:endParaRPr>
          </a:p>
          <a:p>
            <a:pPr marL="360045" indent="-347980">
              <a:lnSpc>
                <a:spcPct val="100000"/>
              </a:lnSpc>
              <a:spcBef>
                <a:spcPts val="1195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spc="-65" dirty="0">
                <a:solidFill>
                  <a:srgbClr val="5D5D5D"/>
                </a:solidFill>
                <a:latin typeface="Arial"/>
                <a:cs typeface="Arial"/>
              </a:rPr>
              <a:t>Talk</a:t>
            </a:r>
            <a:r>
              <a:rPr sz="20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with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advisor if</a:t>
            </a:r>
            <a:r>
              <a:rPr sz="20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need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20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purchase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or</a:t>
            </a:r>
            <a:r>
              <a:rPr sz="20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borrow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technology.</a:t>
            </a:r>
            <a:endParaRPr sz="2000">
              <a:latin typeface="Arial"/>
              <a:cs typeface="Arial"/>
            </a:endParaRPr>
          </a:p>
          <a:p>
            <a:pPr marL="360045" marR="626745" indent="-347980">
              <a:lnSpc>
                <a:spcPct val="100000"/>
              </a:lnSpc>
              <a:spcBef>
                <a:spcPts val="1200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Recommended</a:t>
            </a:r>
            <a:r>
              <a:rPr sz="20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setup:</a:t>
            </a:r>
            <a:r>
              <a:rPr sz="2000" spc="8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laptop</a:t>
            </a:r>
            <a:r>
              <a:rPr sz="2000" spc="9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for</a:t>
            </a:r>
            <a:r>
              <a:rPr sz="2000" spc="8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camera</a:t>
            </a:r>
            <a:r>
              <a:rPr sz="2000" spc="9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2000" spc="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presentation,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plus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tablet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for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whiteboarding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7443" y="1139983"/>
            <a:ext cx="36817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Before</a:t>
            </a:r>
            <a:r>
              <a:rPr spc="-40" dirty="0"/>
              <a:t> </a:t>
            </a:r>
            <a:r>
              <a:rPr dirty="0"/>
              <a:t>we</a:t>
            </a:r>
            <a:r>
              <a:rPr spc="-20" dirty="0"/>
              <a:t> </a:t>
            </a:r>
            <a:r>
              <a:rPr spc="-125" dirty="0"/>
              <a:t>begin…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79343" y="6328075"/>
            <a:ext cx="141605" cy="30162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600" spc="20" dirty="0">
                <a:solidFill>
                  <a:srgbClr val="838383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79342" y="2826826"/>
            <a:ext cx="9203057" cy="27270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3876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5D5D5D"/>
                </a:solidFill>
                <a:latin typeface="Arial"/>
                <a:cs typeface="Arial"/>
              </a:rPr>
              <a:t>This</a:t>
            </a:r>
            <a:r>
              <a:rPr sz="2000" b="1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b="1" spc="70" dirty="0">
                <a:solidFill>
                  <a:srgbClr val="5D5D5D"/>
                </a:solidFill>
                <a:latin typeface="Arial"/>
                <a:cs typeface="Arial"/>
              </a:rPr>
              <a:t>presentation</a:t>
            </a:r>
            <a:r>
              <a:rPr sz="2000" b="1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D5D5D"/>
                </a:solidFill>
                <a:latin typeface="Arial"/>
                <a:cs typeface="Arial"/>
              </a:rPr>
              <a:t>serves</a:t>
            </a:r>
            <a:r>
              <a:rPr sz="2000" b="1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5D5D5D"/>
                </a:solidFill>
                <a:latin typeface="Arial"/>
                <a:cs typeface="Arial"/>
              </a:rPr>
              <a:t>as</a:t>
            </a:r>
            <a:r>
              <a:rPr sz="2000" b="1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b="1" spc="85" dirty="0">
                <a:solidFill>
                  <a:srgbClr val="5D5D5D"/>
                </a:solidFill>
                <a:latin typeface="Arial"/>
                <a:cs typeface="Arial"/>
              </a:rPr>
              <a:t>an</a:t>
            </a:r>
            <a:r>
              <a:rPr sz="2000" b="1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b="1" spc="60" dirty="0">
                <a:solidFill>
                  <a:srgbClr val="5D5D5D"/>
                </a:solidFill>
                <a:latin typeface="Arial"/>
                <a:cs typeface="Arial"/>
              </a:rPr>
              <a:t>overview</a:t>
            </a:r>
            <a:r>
              <a:rPr sz="2000" b="1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b="1" spc="55" dirty="0">
                <a:solidFill>
                  <a:srgbClr val="5D5D5D"/>
                </a:solidFill>
                <a:latin typeface="Arial"/>
                <a:cs typeface="Arial"/>
              </a:rPr>
              <a:t>of</a:t>
            </a:r>
            <a:r>
              <a:rPr sz="2000" b="1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b="1" spc="114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2000" b="1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b="1" spc="45" dirty="0">
                <a:solidFill>
                  <a:srgbClr val="5D5D5D"/>
                </a:solidFill>
                <a:latin typeface="Arial"/>
                <a:cs typeface="Arial"/>
              </a:rPr>
              <a:t>Qual </a:t>
            </a:r>
            <a:r>
              <a:rPr sz="2000" b="1" dirty="0">
                <a:solidFill>
                  <a:srgbClr val="5D5D5D"/>
                </a:solidFill>
                <a:latin typeface="Arial"/>
                <a:cs typeface="Arial"/>
              </a:rPr>
              <a:t>Exam</a:t>
            </a:r>
            <a:r>
              <a:rPr lang="en-US" sz="2000" b="1" spc="-10" dirty="0">
                <a:solidFill>
                  <a:srgbClr val="5D5D5D"/>
                </a:solidFill>
                <a:latin typeface="Arial"/>
                <a:cs typeface="Arial"/>
              </a:rPr>
              <a:t> Process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900" spc="-3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best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prepare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5D5D5D"/>
                </a:solidFill>
                <a:latin typeface="Arial"/>
                <a:cs typeface="Arial"/>
              </a:rPr>
              <a:t>for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exam, </a:t>
            </a:r>
            <a:r>
              <a:rPr lang="en-US" sz="1900" spc="-10" dirty="0">
                <a:solidFill>
                  <a:srgbClr val="5D5D5D"/>
                </a:solidFill>
                <a:latin typeface="Arial"/>
                <a:cs typeface="Arial"/>
              </a:rPr>
              <a:t>we suggest that you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:</a:t>
            </a:r>
            <a:endParaRPr sz="1900" dirty="0">
              <a:latin typeface="Arial"/>
              <a:cs typeface="Arial"/>
            </a:endParaRPr>
          </a:p>
          <a:p>
            <a:pPr marL="355600" marR="5080" indent="-342900">
              <a:lnSpc>
                <a:spcPts val="2050"/>
              </a:lnSpc>
              <a:spcBef>
                <a:spcPts val="2035"/>
              </a:spcBef>
              <a:buChar char="•"/>
              <a:tabLst>
                <a:tab pos="354965" algn="l"/>
                <a:tab pos="355600" algn="l"/>
              </a:tabLst>
            </a:pP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Watch</a:t>
            </a:r>
            <a:r>
              <a:rPr sz="19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19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lang="en-US" sz="1900" spc="-60" dirty="0">
                <a:solidFill>
                  <a:srgbClr val="5D5D5D"/>
                </a:solidFill>
                <a:latin typeface="Arial"/>
                <a:cs typeface="Arial"/>
              </a:rPr>
              <a:t>Spring</a:t>
            </a:r>
            <a:r>
              <a:rPr sz="19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202</a:t>
            </a:r>
            <a:r>
              <a:rPr lang="en-US" sz="1900" dirty="0">
                <a:solidFill>
                  <a:srgbClr val="5D5D5D"/>
                </a:solidFill>
                <a:latin typeface="Arial"/>
                <a:cs typeface="Arial"/>
              </a:rPr>
              <a:t>3</a:t>
            </a:r>
            <a:r>
              <a:rPr sz="19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record</a:t>
            </a:r>
            <a:r>
              <a:rPr lang="en-US" sz="1900" dirty="0">
                <a:solidFill>
                  <a:srgbClr val="5D5D5D"/>
                </a:solidFill>
                <a:latin typeface="Arial"/>
                <a:cs typeface="Arial"/>
              </a:rPr>
              <a:t>ing</a:t>
            </a:r>
            <a:r>
              <a:rPr sz="19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19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presentation</a:t>
            </a:r>
            <a:r>
              <a:rPr sz="19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slides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available</a:t>
            </a:r>
            <a:r>
              <a:rPr sz="19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5D5D5D"/>
                </a:solidFill>
                <a:latin typeface="Arial"/>
                <a:cs typeface="Arial"/>
              </a:rPr>
              <a:t>on</a:t>
            </a:r>
            <a:r>
              <a:rPr sz="19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19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90" dirty="0">
                <a:solidFill>
                  <a:srgbClr val="5D5D5D"/>
                </a:solidFill>
                <a:latin typeface="Arial"/>
                <a:cs typeface="Arial"/>
              </a:rPr>
              <a:t>ECE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Qual</a:t>
            </a:r>
            <a:r>
              <a:rPr sz="1900" spc="-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5D5D5D"/>
                </a:solidFill>
                <a:latin typeface="Arial"/>
                <a:cs typeface="Arial"/>
              </a:rPr>
              <a:t>Exam</a:t>
            </a:r>
            <a:r>
              <a:rPr sz="1900" spc="-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webpage.</a:t>
            </a:r>
            <a:endParaRPr sz="1900" dirty="0">
              <a:latin typeface="Arial"/>
              <a:cs typeface="Arial"/>
            </a:endParaRPr>
          </a:p>
          <a:p>
            <a:pPr marL="355600" marR="1035050" indent="-342900">
              <a:lnSpc>
                <a:spcPts val="2050"/>
              </a:lnSpc>
              <a:spcBef>
                <a:spcPts val="1995"/>
              </a:spcBef>
              <a:buChar char="•"/>
              <a:tabLst>
                <a:tab pos="354965" algn="l"/>
                <a:tab pos="355600" algn="l"/>
              </a:tabLst>
            </a:pP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Reference</a:t>
            </a:r>
            <a:r>
              <a:rPr sz="19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70" dirty="0">
                <a:solidFill>
                  <a:srgbClr val="5D5D5D"/>
                </a:solidFill>
                <a:latin typeface="Arial"/>
                <a:cs typeface="Arial"/>
              </a:rPr>
              <a:t>Canvas</a:t>
            </a:r>
            <a:r>
              <a:rPr sz="19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Qual</a:t>
            </a:r>
            <a:r>
              <a:rPr sz="190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5D5D5D"/>
                </a:solidFill>
                <a:latin typeface="Arial"/>
                <a:cs typeface="Arial"/>
              </a:rPr>
              <a:t>Exam</a:t>
            </a:r>
            <a:r>
              <a:rPr sz="19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course</a:t>
            </a:r>
            <a:r>
              <a:rPr sz="19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5D5D5D"/>
                </a:solidFill>
                <a:latin typeface="Arial"/>
                <a:cs typeface="Arial"/>
              </a:rPr>
              <a:t>for</a:t>
            </a:r>
            <a:r>
              <a:rPr sz="19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deadlines,</a:t>
            </a:r>
            <a:r>
              <a:rPr sz="1900" spc="-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reminders,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announcements,</a:t>
            </a:r>
            <a:r>
              <a:rPr sz="1900" spc="1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etc.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0311" y="3047492"/>
            <a:ext cx="26314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60" dirty="0">
                <a:solidFill>
                  <a:srgbClr val="FFFFFF"/>
                </a:solidFill>
              </a:rPr>
              <a:t>Resources</a:t>
            </a:r>
            <a:endParaRPr sz="44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96018" y="6352483"/>
            <a:ext cx="257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solidFill>
                  <a:srgbClr val="838383"/>
                </a:solidFill>
                <a:latin typeface="Arial"/>
                <a:cs typeface="Arial"/>
              </a:rPr>
              <a:t>32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100"/>
              </a:spcBef>
            </a:pPr>
            <a:r>
              <a:rPr dirty="0"/>
              <a:t>Qual</a:t>
            </a:r>
            <a:r>
              <a:rPr spc="-100" dirty="0"/>
              <a:t> </a:t>
            </a:r>
            <a:r>
              <a:rPr spc="-10" dirty="0"/>
              <a:t>resources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26968" y="2553017"/>
            <a:ext cx="7400290" cy="2312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0045" indent="-347980">
              <a:lnSpc>
                <a:spcPct val="100000"/>
              </a:lnSpc>
              <a:spcBef>
                <a:spcPts val="105"/>
              </a:spcBef>
              <a:buClr>
                <a:srgbClr val="5D5D5D"/>
              </a:buClr>
              <a:buChar char="•"/>
              <a:tabLst>
                <a:tab pos="360045" algn="l"/>
                <a:tab pos="360680" algn="l"/>
              </a:tabLst>
            </a:pPr>
            <a:r>
              <a:rPr sz="2000" u="sng" dirty="0">
                <a:solidFill>
                  <a:srgbClr val="00337E"/>
                </a:solidFill>
                <a:uFill>
                  <a:solidFill>
                    <a:srgbClr val="00337E"/>
                  </a:solidFill>
                </a:uFill>
                <a:latin typeface="Arial"/>
                <a:cs typeface="Arial"/>
                <a:hlinkClick r:id="rId2"/>
              </a:rPr>
              <a:t>Qual</a:t>
            </a:r>
            <a:r>
              <a:rPr sz="2000" u="sng" spc="85" dirty="0">
                <a:solidFill>
                  <a:srgbClr val="00337E"/>
                </a:solidFill>
                <a:uFill>
                  <a:solidFill>
                    <a:srgbClr val="00337E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u="sng" dirty="0">
                <a:solidFill>
                  <a:srgbClr val="00337E"/>
                </a:solidFill>
                <a:uFill>
                  <a:solidFill>
                    <a:srgbClr val="00337E"/>
                  </a:solidFill>
                </a:uFill>
                <a:latin typeface="Arial"/>
                <a:cs typeface="Arial"/>
                <a:hlinkClick r:id="rId2"/>
              </a:rPr>
              <a:t>declaration</a:t>
            </a:r>
            <a:r>
              <a:rPr sz="2000" u="sng" spc="90" dirty="0">
                <a:solidFill>
                  <a:srgbClr val="00337E"/>
                </a:solidFill>
                <a:uFill>
                  <a:solidFill>
                    <a:srgbClr val="00337E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u="sng" dirty="0">
                <a:solidFill>
                  <a:srgbClr val="00337E"/>
                </a:solidFill>
                <a:uFill>
                  <a:solidFill>
                    <a:srgbClr val="00337E"/>
                  </a:solidFill>
                </a:uFill>
                <a:latin typeface="Arial"/>
                <a:cs typeface="Arial"/>
                <a:hlinkClick r:id="rId2"/>
              </a:rPr>
              <a:t>application</a:t>
            </a:r>
            <a:r>
              <a:rPr sz="2000" u="sng" spc="105" dirty="0">
                <a:solidFill>
                  <a:srgbClr val="00337E"/>
                </a:solidFill>
                <a:uFill>
                  <a:solidFill>
                    <a:srgbClr val="00337E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sz="2000" u="sng" spc="-10" dirty="0">
                <a:solidFill>
                  <a:srgbClr val="00337E"/>
                </a:solidFill>
                <a:uFill>
                  <a:solidFill>
                    <a:srgbClr val="00337E"/>
                  </a:solidFill>
                </a:uFill>
                <a:latin typeface="Arial"/>
                <a:cs typeface="Arial"/>
                <a:hlinkClick r:id="rId2"/>
              </a:rPr>
              <a:t>portal</a:t>
            </a:r>
            <a:endParaRPr sz="2000" dirty="0">
              <a:latin typeface="Arial"/>
              <a:cs typeface="Arial"/>
            </a:endParaRPr>
          </a:p>
          <a:p>
            <a:pPr marL="360045" indent="-347980">
              <a:lnSpc>
                <a:spcPct val="100000"/>
              </a:lnSpc>
              <a:spcBef>
                <a:spcPts val="2000"/>
              </a:spcBef>
              <a:buClr>
                <a:srgbClr val="5D5D5D"/>
              </a:buClr>
              <a:buChar char="•"/>
              <a:tabLst>
                <a:tab pos="360045" algn="l"/>
                <a:tab pos="360680" algn="l"/>
              </a:tabLst>
            </a:pPr>
            <a:r>
              <a:rPr sz="2000" u="sng" spc="-235" dirty="0">
                <a:solidFill>
                  <a:srgbClr val="00337E"/>
                </a:solidFill>
                <a:uFill>
                  <a:solidFill>
                    <a:srgbClr val="00337E"/>
                  </a:solidFill>
                </a:uFill>
                <a:latin typeface="Arial"/>
                <a:cs typeface="Arial"/>
                <a:hlinkClick r:id="rId3"/>
              </a:rPr>
              <a:t>ECE</a:t>
            </a:r>
            <a:r>
              <a:rPr sz="2000" u="sng" spc="-25" dirty="0">
                <a:solidFill>
                  <a:srgbClr val="00337E"/>
                </a:solidFill>
                <a:uFill>
                  <a:solidFill>
                    <a:srgbClr val="00337E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000" u="sng" dirty="0">
                <a:solidFill>
                  <a:srgbClr val="00337E"/>
                </a:solidFill>
                <a:uFill>
                  <a:solidFill>
                    <a:srgbClr val="00337E"/>
                  </a:solidFill>
                </a:uFill>
                <a:latin typeface="Arial"/>
                <a:cs typeface="Arial"/>
                <a:hlinkClick r:id="rId3"/>
              </a:rPr>
              <a:t>qual</a:t>
            </a:r>
            <a:r>
              <a:rPr sz="2000" u="sng" spc="-10" dirty="0">
                <a:solidFill>
                  <a:srgbClr val="00337E"/>
                </a:solidFill>
                <a:uFill>
                  <a:solidFill>
                    <a:srgbClr val="00337E"/>
                  </a:solidFill>
                </a:uFill>
                <a:latin typeface="Arial"/>
                <a:cs typeface="Arial"/>
                <a:hlinkClick r:id="rId3"/>
              </a:rPr>
              <a:t> </a:t>
            </a:r>
            <a:r>
              <a:rPr sz="2000" u="sng" dirty="0">
                <a:solidFill>
                  <a:srgbClr val="00337E"/>
                </a:solidFill>
                <a:uFill>
                  <a:solidFill>
                    <a:srgbClr val="00337E"/>
                  </a:solidFill>
                </a:uFill>
                <a:latin typeface="Arial"/>
                <a:cs typeface="Arial"/>
                <a:hlinkClick r:id="rId3"/>
              </a:rPr>
              <a:t>exam </a:t>
            </a:r>
            <a:r>
              <a:rPr sz="2000" u="sng" spc="-20" dirty="0">
                <a:solidFill>
                  <a:srgbClr val="00337E"/>
                </a:solidFill>
                <a:uFill>
                  <a:solidFill>
                    <a:srgbClr val="00337E"/>
                  </a:solidFill>
                </a:uFill>
                <a:latin typeface="Arial"/>
                <a:cs typeface="Arial"/>
                <a:hlinkClick r:id="rId3"/>
              </a:rPr>
              <a:t>webpage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,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includes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important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dates/deadlines</a:t>
            </a:r>
            <a:endParaRPr sz="2000" dirty="0">
              <a:latin typeface="Arial"/>
              <a:cs typeface="Arial"/>
            </a:endParaRPr>
          </a:p>
          <a:p>
            <a:pPr marL="360045" marR="5080" indent="-347980">
              <a:lnSpc>
                <a:spcPct val="100000"/>
              </a:lnSpc>
              <a:spcBef>
                <a:spcPts val="1995"/>
              </a:spcBef>
              <a:buClr>
                <a:srgbClr val="5D5D5D"/>
              </a:buClr>
              <a:buChar char="•"/>
              <a:tabLst>
                <a:tab pos="360045" algn="l"/>
                <a:tab pos="360680" algn="l"/>
              </a:tabLst>
            </a:pPr>
            <a:r>
              <a:rPr sz="2000" u="sng" spc="-135" dirty="0">
                <a:solidFill>
                  <a:srgbClr val="00337E"/>
                </a:solidFill>
                <a:uFill>
                  <a:solidFill>
                    <a:srgbClr val="00337E"/>
                  </a:solidFill>
                </a:uFill>
                <a:latin typeface="Arial"/>
                <a:cs typeface="Arial"/>
                <a:hlinkClick r:id="rId4"/>
              </a:rPr>
              <a:t>EGO</a:t>
            </a:r>
            <a:r>
              <a:rPr sz="2000" u="sng" spc="-25" dirty="0">
                <a:solidFill>
                  <a:srgbClr val="00337E"/>
                </a:solidFill>
                <a:uFill>
                  <a:solidFill>
                    <a:srgbClr val="00337E"/>
                  </a:solidFill>
                </a:uFill>
                <a:latin typeface="Arial"/>
                <a:cs typeface="Arial"/>
                <a:hlinkClick r:id="rId4"/>
              </a:rPr>
              <a:t> </a:t>
            </a:r>
            <a:r>
              <a:rPr sz="2000" u="sng" dirty="0">
                <a:solidFill>
                  <a:srgbClr val="00337E"/>
                </a:solidFill>
                <a:uFill>
                  <a:solidFill>
                    <a:srgbClr val="00337E"/>
                  </a:solidFill>
                </a:uFill>
                <a:latin typeface="Arial"/>
                <a:cs typeface="Arial"/>
                <a:hlinkClick r:id="rId4"/>
              </a:rPr>
              <a:t>qual</a:t>
            </a:r>
            <a:r>
              <a:rPr sz="2000" u="sng" spc="-10" dirty="0">
                <a:solidFill>
                  <a:srgbClr val="00337E"/>
                </a:solidFill>
                <a:uFill>
                  <a:solidFill>
                    <a:srgbClr val="00337E"/>
                  </a:solidFill>
                </a:uFill>
                <a:latin typeface="Arial"/>
                <a:cs typeface="Arial"/>
                <a:hlinkClick r:id="rId4"/>
              </a:rPr>
              <a:t> webpage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,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includes</a:t>
            </a:r>
            <a:r>
              <a:rPr sz="20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5D5D5D"/>
                </a:solidFill>
                <a:latin typeface="Arial"/>
                <a:cs typeface="Arial"/>
              </a:rPr>
              <a:t>mentoring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 sessions,</a:t>
            </a:r>
            <a:r>
              <a:rPr sz="20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practice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talk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signup,</a:t>
            </a:r>
            <a:r>
              <a:rPr sz="200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templates,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etc.</a:t>
            </a:r>
            <a:endParaRPr sz="2000" dirty="0">
              <a:latin typeface="Arial"/>
              <a:cs typeface="Arial"/>
            </a:endParaRPr>
          </a:p>
          <a:p>
            <a:pPr marL="360045" indent="-347980">
              <a:lnSpc>
                <a:spcPct val="100000"/>
              </a:lnSpc>
              <a:spcBef>
                <a:spcPts val="2005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spc="-135" dirty="0">
                <a:solidFill>
                  <a:srgbClr val="5D5D5D"/>
                </a:solidFill>
                <a:latin typeface="Arial"/>
                <a:cs typeface="Arial"/>
              </a:rPr>
              <a:t>EGO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 qual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info session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(TBD)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24279" y="3047492"/>
            <a:ext cx="314198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110" dirty="0">
                <a:solidFill>
                  <a:srgbClr val="FFFFFF"/>
                </a:solidFill>
              </a:rPr>
              <a:t>ADDENDUM</a:t>
            </a:r>
            <a:endParaRPr sz="4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100"/>
              </a:spcBef>
            </a:pPr>
            <a:r>
              <a:rPr spc="-80" dirty="0"/>
              <a:t>Exam</a:t>
            </a:r>
            <a:r>
              <a:rPr spc="-165" dirty="0"/>
              <a:t> </a:t>
            </a:r>
            <a:r>
              <a:rPr spc="90" dirty="0"/>
              <a:t>format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33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426968" y="2553017"/>
            <a:ext cx="7962265" cy="2414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0045" indent="-347980">
              <a:lnSpc>
                <a:spcPct val="100000"/>
              </a:lnSpc>
              <a:spcBef>
                <a:spcPts val="105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Oral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presentation:</a:t>
            </a:r>
            <a:r>
              <a:rPr sz="2000" spc="10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30</a:t>
            </a:r>
            <a:r>
              <a:rPr sz="2000" spc="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minutes</a:t>
            </a:r>
            <a:endParaRPr sz="2000">
              <a:latin typeface="Arial"/>
              <a:cs typeface="Arial"/>
            </a:endParaRPr>
          </a:p>
          <a:p>
            <a:pPr marL="736600" lvl="1" indent="-267335">
              <a:lnSpc>
                <a:spcPct val="100000"/>
              </a:lnSpc>
              <a:spcBef>
                <a:spcPts val="1595"/>
              </a:spcBef>
              <a:buFont typeface="Arial"/>
              <a:buChar char="•"/>
              <a:tabLst>
                <a:tab pos="735965" algn="l"/>
                <a:tab pos="737235" algn="l"/>
              </a:tabLst>
            </a:pP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You</a:t>
            </a:r>
            <a:r>
              <a:rPr sz="2000" i="1" spc="14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talk</a:t>
            </a:r>
            <a:r>
              <a:rPr sz="2000" i="1" spc="18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first,</a:t>
            </a:r>
            <a:r>
              <a:rPr sz="2000" i="1" spc="19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about</a:t>
            </a:r>
            <a:r>
              <a:rPr sz="2000" i="1" spc="17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your</a:t>
            </a:r>
            <a:r>
              <a:rPr sz="2000" i="1" spc="17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work,</a:t>
            </a:r>
            <a:r>
              <a:rPr sz="2000" i="1" spc="17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from</a:t>
            </a:r>
            <a:r>
              <a:rPr sz="2000" i="1" spc="18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prepared</a:t>
            </a:r>
            <a:r>
              <a:rPr sz="2000" i="1" spc="19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5D5D5D"/>
                </a:solidFill>
                <a:latin typeface="Calibri"/>
                <a:cs typeface="Calibri"/>
              </a:rPr>
              <a:t>slides</a:t>
            </a:r>
            <a:endParaRPr sz="20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60"/>
              </a:spcBef>
              <a:buClr>
                <a:srgbClr val="5D5D5D"/>
              </a:buClr>
              <a:buFont typeface="Arial"/>
              <a:buChar char="•"/>
            </a:pPr>
            <a:endParaRPr sz="2900">
              <a:latin typeface="Calibri"/>
              <a:cs typeface="Calibri"/>
            </a:endParaRPr>
          </a:p>
          <a:p>
            <a:pPr marL="360045" indent="-347980">
              <a:lnSpc>
                <a:spcPct val="100000"/>
              </a:lnSpc>
              <a:buChar char="•"/>
              <a:tabLst>
                <a:tab pos="360045" algn="l"/>
                <a:tab pos="36068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Committee</a:t>
            </a:r>
            <a:r>
              <a:rPr sz="2000" spc="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questions:</a:t>
            </a:r>
            <a:r>
              <a:rPr sz="2000" spc="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90</a:t>
            </a:r>
            <a:r>
              <a:rPr sz="2000" spc="9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minutes</a:t>
            </a:r>
            <a:endParaRPr sz="2000">
              <a:latin typeface="Arial"/>
              <a:cs typeface="Arial"/>
            </a:endParaRPr>
          </a:p>
          <a:p>
            <a:pPr marL="736600" marR="5080" lvl="1" indent="-267335">
              <a:lnSpc>
                <a:spcPct val="100000"/>
              </a:lnSpc>
              <a:spcBef>
                <a:spcPts val="1605"/>
              </a:spcBef>
              <a:buFont typeface="Arial"/>
              <a:buChar char="•"/>
              <a:tabLst>
                <a:tab pos="735965" algn="l"/>
                <a:tab pos="737235" algn="l"/>
              </a:tabLst>
            </a:pP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Questions</a:t>
            </a:r>
            <a:r>
              <a:rPr sz="2000" i="1" spc="229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from</a:t>
            </a:r>
            <a:r>
              <a:rPr sz="2000" i="1" spc="22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your</a:t>
            </a:r>
            <a:r>
              <a:rPr sz="2000" i="1" spc="229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spc="80" dirty="0">
                <a:solidFill>
                  <a:srgbClr val="5D5D5D"/>
                </a:solidFill>
                <a:latin typeface="Calibri"/>
                <a:cs typeface="Calibri"/>
              </a:rPr>
              <a:t>3</a:t>
            </a:r>
            <a:r>
              <a:rPr sz="2000" i="1" spc="22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faculty</a:t>
            </a:r>
            <a:r>
              <a:rPr sz="2000" i="1" spc="23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members,</a:t>
            </a:r>
            <a:r>
              <a:rPr sz="2000" i="1" spc="22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about</a:t>
            </a:r>
            <a:r>
              <a:rPr sz="2000" i="1" spc="229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your</a:t>
            </a:r>
            <a:r>
              <a:rPr sz="2000" i="1" spc="21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area,</a:t>
            </a:r>
            <a:r>
              <a:rPr sz="2000" i="1" spc="26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spc="-25" dirty="0">
                <a:solidFill>
                  <a:srgbClr val="5D5D5D"/>
                </a:solidFill>
                <a:latin typeface="Calibri"/>
                <a:cs typeface="Calibri"/>
              </a:rPr>
              <a:t>the </a:t>
            </a: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technical</a:t>
            </a:r>
            <a:r>
              <a:rPr sz="2000" i="1" spc="18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spc="50" dirty="0">
                <a:solidFill>
                  <a:srgbClr val="5D5D5D"/>
                </a:solidFill>
                <a:latin typeface="Calibri"/>
                <a:cs typeface="Calibri"/>
              </a:rPr>
              <a:t>background</a:t>
            </a:r>
            <a:r>
              <a:rPr sz="2000" i="1" spc="19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papers,</a:t>
            </a:r>
            <a:r>
              <a:rPr sz="2000" i="1" spc="19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your</a:t>
            </a:r>
            <a:r>
              <a:rPr sz="2000" i="1" spc="19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review</a:t>
            </a:r>
            <a:r>
              <a:rPr sz="2000" i="1" spc="18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paper,</a:t>
            </a:r>
            <a:r>
              <a:rPr sz="2000" i="1" spc="19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basic</a:t>
            </a:r>
            <a:r>
              <a:rPr sz="2000" i="1" spc="19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spc="40" dirty="0">
                <a:solidFill>
                  <a:srgbClr val="5D5D5D"/>
                </a:solidFill>
                <a:latin typeface="Calibri"/>
                <a:cs typeface="Calibri"/>
              </a:rPr>
              <a:t>background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100"/>
              </a:spcBef>
            </a:pPr>
            <a:r>
              <a:rPr dirty="0"/>
              <a:t>Committee:</a:t>
            </a:r>
            <a:r>
              <a:rPr spc="145" dirty="0"/>
              <a:t> </a:t>
            </a:r>
            <a:r>
              <a:rPr spc="50" dirty="0"/>
              <a:t>composition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34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426968" y="2718480"/>
            <a:ext cx="8262620" cy="205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0045" indent="-347980">
              <a:lnSpc>
                <a:spcPct val="100000"/>
              </a:lnSpc>
              <a:spcBef>
                <a:spcPts val="105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3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faculty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chosen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by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90" dirty="0">
                <a:solidFill>
                  <a:srgbClr val="5D5D5D"/>
                </a:solidFill>
                <a:latin typeface="Arial"/>
                <a:cs typeface="Arial"/>
              </a:rPr>
              <a:t>GSC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that</a:t>
            </a:r>
            <a:r>
              <a:rPr sz="20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understand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(roughly)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20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area</a:t>
            </a:r>
            <a:endParaRPr sz="2000">
              <a:latin typeface="Arial"/>
              <a:cs typeface="Arial"/>
            </a:endParaRPr>
          </a:p>
          <a:p>
            <a:pPr marL="360045" marR="92710" indent="-347980">
              <a:lnSpc>
                <a:spcPct val="100000"/>
              </a:lnSpc>
              <a:spcBef>
                <a:spcPts val="2000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Committee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reads</a:t>
            </a:r>
            <a:r>
              <a:rPr sz="2000" spc="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3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background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papers</a:t>
            </a:r>
            <a:r>
              <a:rPr sz="2000" spc="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review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paper</a:t>
            </a:r>
            <a:r>
              <a:rPr sz="2000" spc="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in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advance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of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exam</a:t>
            </a:r>
            <a:endParaRPr sz="2000">
              <a:latin typeface="Arial"/>
              <a:cs typeface="Arial"/>
            </a:endParaRPr>
          </a:p>
          <a:p>
            <a:pPr marL="360045" marR="5080" indent="-347980">
              <a:lnSpc>
                <a:spcPct val="100000"/>
              </a:lnSpc>
              <a:spcBef>
                <a:spcPts val="1995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spc="-95" dirty="0">
                <a:solidFill>
                  <a:srgbClr val="5D5D5D"/>
                </a:solidFill>
                <a:latin typeface="Arial"/>
                <a:cs typeface="Arial"/>
              </a:rPr>
              <a:t>NOTE</a:t>
            </a:r>
            <a:r>
              <a:rPr sz="2000" i="1" spc="-95" dirty="0">
                <a:solidFill>
                  <a:srgbClr val="5D5D5D"/>
                </a:solidFill>
                <a:latin typeface="Calibri"/>
                <a:cs typeface="Calibri"/>
              </a:rPr>
              <a:t>:</a:t>
            </a:r>
            <a:r>
              <a:rPr sz="2000" i="1" spc="11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spc="-50" dirty="0">
                <a:solidFill>
                  <a:srgbClr val="5D5D5D"/>
                </a:solidFill>
                <a:latin typeface="Arial"/>
                <a:cs typeface="Arial"/>
              </a:rPr>
              <a:t>Exam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is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5D5D5D"/>
                </a:solidFill>
                <a:latin typeface="Arial"/>
                <a:cs typeface="Arial"/>
              </a:rPr>
              <a:t>not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about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general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breadth—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it’s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all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about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this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area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and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these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papers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100"/>
              </a:spcBef>
            </a:pPr>
            <a:r>
              <a:rPr dirty="0"/>
              <a:t>Timeline</a:t>
            </a:r>
            <a:r>
              <a:rPr spc="-160" dirty="0"/>
              <a:t> </a:t>
            </a:r>
            <a:r>
              <a:rPr spc="-10" dirty="0"/>
              <a:t>policy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35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401526" y="2501201"/>
            <a:ext cx="8799874" cy="3196516"/>
          </a:xfrm>
          <a:prstGeom prst="rect">
            <a:avLst/>
          </a:prstGeom>
        </p:spPr>
        <p:txBody>
          <a:bodyPr vert="horz" wrap="square" lIns="0" tIns="69850" rIns="0" bIns="0" rtlCol="0">
            <a:spAutoFit/>
          </a:bodyPr>
          <a:lstStyle/>
          <a:p>
            <a:pPr marL="385445" marR="601345" indent="-347980">
              <a:lnSpc>
                <a:spcPct val="80000"/>
              </a:lnSpc>
              <a:spcBef>
                <a:spcPts val="550"/>
              </a:spcBef>
              <a:buChar char="•"/>
              <a:tabLst>
                <a:tab pos="385445" algn="l"/>
                <a:tab pos="386080" algn="l"/>
              </a:tabLst>
            </a:pP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Must</a:t>
            </a:r>
            <a:r>
              <a:rPr sz="19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5D5D5D"/>
                </a:solidFill>
                <a:latin typeface="Arial"/>
                <a:cs typeface="Arial"/>
              </a:rPr>
              <a:t>attempt</a:t>
            </a:r>
            <a:r>
              <a:rPr sz="19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exam by</a:t>
            </a:r>
            <a:r>
              <a:rPr sz="19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4</a:t>
            </a:r>
            <a:r>
              <a:rPr sz="1875" baseline="26666" dirty="0">
                <a:solidFill>
                  <a:srgbClr val="5D5D5D"/>
                </a:solidFill>
                <a:latin typeface="Arial"/>
                <a:cs typeface="Arial"/>
              </a:rPr>
              <a:t>th</a:t>
            </a:r>
            <a:r>
              <a:rPr sz="1875" spc="270" baseline="26666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academic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semester,</a:t>
            </a:r>
            <a:r>
              <a:rPr sz="19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though</a:t>
            </a:r>
            <a:r>
              <a:rPr sz="19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possible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5D5D5D"/>
                </a:solidFill>
                <a:latin typeface="Arial"/>
                <a:cs typeface="Arial"/>
              </a:rPr>
              <a:t>to attempt</a:t>
            </a:r>
            <a:r>
              <a:rPr sz="19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earlier</a:t>
            </a:r>
            <a:endParaRPr sz="1900" dirty="0">
              <a:latin typeface="Arial"/>
              <a:cs typeface="Arial"/>
            </a:endParaRPr>
          </a:p>
          <a:p>
            <a:pPr marL="385445" indent="-347980">
              <a:lnSpc>
                <a:spcPct val="100000"/>
              </a:lnSpc>
              <a:spcBef>
                <a:spcPts val="1550"/>
              </a:spcBef>
              <a:buChar char="•"/>
              <a:tabLst>
                <a:tab pos="385445" algn="l"/>
                <a:tab pos="386080" algn="l"/>
              </a:tabLst>
            </a:pP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Must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pass</a:t>
            </a:r>
            <a:r>
              <a:rPr sz="19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exam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by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5</a:t>
            </a:r>
            <a:r>
              <a:rPr sz="1875" baseline="26666" dirty="0">
                <a:solidFill>
                  <a:srgbClr val="5D5D5D"/>
                </a:solidFill>
                <a:latin typeface="Arial"/>
                <a:cs typeface="Arial"/>
              </a:rPr>
              <a:t>th</a:t>
            </a:r>
            <a:r>
              <a:rPr sz="1875" spc="225" baseline="26666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academic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semester</a:t>
            </a:r>
            <a:endParaRPr sz="1900" dirty="0">
              <a:latin typeface="Arial"/>
              <a:cs typeface="Arial"/>
            </a:endParaRPr>
          </a:p>
          <a:p>
            <a:pPr marL="385445" marR="98425" indent="-347980">
              <a:lnSpc>
                <a:spcPct val="80000"/>
              </a:lnSpc>
              <a:spcBef>
                <a:spcPts val="1989"/>
              </a:spcBef>
              <a:buChar char="•"/>
              <a:tabLst>
                <a:tab pos="385445" algn="l"/>
                <a:tab pos="386080" algn="l"/>
              </a:tabLst>
            </a:pP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Failure</a:t>
            </a:r>
            <a:r>
              <a:rPr sz="19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after</a:t>
            </a:r>
            <a:r>
              <a:rPr sz="19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second</a:t>
            </a:r>
            <a:r>
              <a:rPr sz="19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5D5D5D"/>
                </a:solidFill>
                <a:latin typeface="Arial"/>
                <a:cs typeface="Arial"/>
              </a:rPr>
              <a:t>attempt</a:t>
            </a:r>
            <a:r>
              <a:rPr sz="19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will</a:t>
            </a:r>
            <a:r>
              <a:rPr sz="19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require</a:t>
            </a:r>
            <a:r>
              <a:rPr sz="19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student</a:t>
            </a:r>
            <a:r>
              <a:rPr sz="19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9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exit</a:t>
            </a:r>
            <a:r>
              <a:rPr sz="19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65" dirty="0">
                <a:solidFill>
                  <a:srgbClr val="5D5D5D"/>
                </a:solidFill>
                <a:latin typeface="Arial"/>
                <a:cs typeface="Arial"/>
              </a:rPr>
              <a:t>Ph.D.</a:t>
            </a:r>
            <a:r>
              <a:rPr sz="19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program </a:t>
            </a:r>
            <a:r>
              <a:rPr sz="1900" spc="75" dirty="0">
                <a:solidFill>
                  <a:srgbClr val="5D5D5D"/>
                </a:solidFill>
                <a:latin typeface="Arial"/>
                <a:cs typeface="Arial"/>
              </a:rPr>
              <a:t>or</a:t>
            </a:r>
            <a:r>
              <a:rPr sz="19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transition</a:t>
            </a:r>
            <a:r>
              <a:rPr sz="19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9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19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0" dirty="0">
                <a:solidFill>
                  <a:srgbClr val="5D5D5D"/>
                </a:solidFill>
                <a:latin typeface="Arial"/>
                <a:cs typeface="Arial"/>
              </a:rPr>
              <a:t>MS</a:t>
            </a:r>
            <a:r>
              <a:rPr sz="19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program</a:t>
            </a:r>
            <a:endParaRPr sz="1900" dirty="0">
              <a:latin typeface="Arial"/>
              <a:cs typeface="Arial"/>
            </a:endParaRPr>
          </a:p>
          <a:p>
            <a:pPr marL="385445" indent="-347980">
              <a:lnSpc>
                <a:spcPct val="100000"/>
              </a:lnSpc>
              <a:spcBef>
                <a:spcPts val="1550"/>
              </a:spcBef>
              <a:buChar char="•"/>
              <a:tabLst>
                <a:tab pos="385445" algn="l"/>
                <a:tab pos="386080" algn="l"/>
              </a:tabLst>
            </a:pP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Recent</a:t>
            </a:r>
            <a:r>
              <a:rPr sz="1900" spc="-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pass</a:t>
            </a:r>
            <a:r>
              <a:rPr sz="1900" spc="-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rates</a:t>
            </a:r>
            <a:r>
              <a:rPr sz="190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80" dirty="0">
                <a:solidFill>
                  <a:srgbClr val="5D5D5D"/>
                </a:solidFill>
                <a:latin typeface="Arial"/>
                <a:cs typeface="Arial"/>
              </a:rPr>
              <a:t>(Fall</a:t>
            </a:r>
            <a:r>
              <a:rPr sz="19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2018-</a:t>
            </a:r>
            <a:r>
              <a:rPr sz="1900" spc="-55" dirty="0">
                <a:solidFill>
                  <a:srgbClr val="5D5D5D"/>
                </a:solidFill>
                <a:latin typeface="Arial"/>
                <a:cs typeface="Arial"/>
              </a:rPr>
              <a:t>Fall</a:t>
            </a:r>
            <a:r>
              <a:rPr sz="19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2020):</a:t>
            </a:r>
            <a:endParaRPr sz="19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5D5D5D"/>
              </a:buClr>
              <a:buFont typeface="Arial"/>
              <a:buChar char="•"/>
            </a:pPr>
            <a:endParaRPr sz="2050" dirty="0">
              <a:latin typeface="Arial"/>
              <a:cs typeface="Arial"/>
            </a:endParaRPr>
          </a:p>
          <a:p>
            <a:pPr marL="762000" lvl="1" indent="-267335">
              <a:lnSpc>
                <a:spcPct val="100000"/>
              </a:lnSpc>
              <a:buChar char="•"/>
              <a:tabLst>
                <a:tab pos="762000" algn="l"/>
                <a:tab pos="762635" algn="l"/>
              </a:tabLst>
            </a:pP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Total</a:t>
            </a:r>
            <a:r>
              <a:rPr sz="1900" spc="-1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exams,</a:t>
            </a:r>
            <a:r>
              <a:rPr sz="1900" spc="-1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n=62</a:t>
            </a:r>
            <a:endParaRPr sz="1900" dirty="0">
              <a:latin typeface="Arial"/>
              <a:cs typeface="Arial"/>
            </a:endParaRPr>
          </a:p>
          <a:p>
            <a:pPr marL="762000" lvl="1" indent="-267335">
              <a:lnSpc>
                <a:spcPct val="100000"/>
              </a:lnSpc>
              <a:spcBef>
                <a:spcPts val="310"/>
              </a:spcBef>
              <a:buChar char="•"/>
              <a:tabLst>
                <a:tab pos="762000" algn="l"/>
                <a:tab pos="762635" algn="l"/>
              </a:tabLst>
            </a:pP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81%</a:t>
            </a:r>
            <a:r>
              <a:rPr sz="19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first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attempt;</a:t>
            </a:r>
            <a:r>
              <a:rPr sz="19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100%</a:t>
            </a:r>
            <a:r>
              <a:rPr sz="19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by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second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5D5D5D"/>
                </a:solidFill>
                <a:latin typeface="Arial"/>
                <a:cs typeface="Arial"/>
              </a:rPr>
              <a:t>attempt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(some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retakes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lang="en-US" sz="1900" spc="-10" dirty="0">
                <a:solidFill>
                  <a:srgbClr val="5D5D5D"/>
                </a:solidFill>
                <a:latin typeface="Arial"/>
                <a:cs typeface="Arial"/>
              </a:rPr>
              <a:t>in progress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)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Evaluation</a:t>
            </a:r>
            <a:r>
              <a:rPr spc="10" dirty="0"/>
              <a:t> </a:t>
            </a:r>
            <a:r>
              <a:rPr dirty="0"/>
              <a:t>criteria</a:t>
            </a:r>
            <a:r>
              <a:rPr spc="-10" dirty="0"/>
              <a:t> </a:t>
            </a:r>
            <a:r>
              <a:rPr spc="100" dirty="0"/>
              <a:t>on</a:t>
            </a:r>
            <a:r>
              <a:rPr spc="10" dirty="0"/>
              <a:t> </a:t>
            </a:r>
            <a:r>
              <a:rPr dirty="0"/>
              <a:t>faculty</a:t>
            </a:r>
            <a:r>
              <a:rPr spc="15" dirty="0"/>
              <a:t> </a:t>
            </a:r>
            <a:r>
              <a:rPr dirty="0"/>
              <a:t>grading</a:t>
            </a:r>
            <a:r>
              <a:rPr spc="5" dirty="0"/>
              <a:t> </a:t>
            </a:r>
            <a:r>
              <a:rPr spc="-10" dirty="0"/>
              <a:t>sheet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36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426967" y="2527719"/>
            <a:ext cx="7453630" cy="2738120"/>
          </a:xfrm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360045" indent="-347980">
              <a:lnSpc>
                <a:spcPct val="100000"/>
              </a:lnSpc>
              <a:spcBef>
                <a:spcPts val="580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Demonstrates</a:t>
            </a:r>
            <a:r>
              <a:rPr sz="2000" spc="10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Oral</a:t>
            </a:r>
            <a:r>
              <a:rPr sz="2000" spc="114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Communications</a:t>
            </a:r>
            <a:r>
              <a:rPr sz="2000" spc="1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Skills</a:t>
            </a:r>
            <a:endParaRPr sz="2000">
              <a:latin typeface="Arial"/>
              <a:cs typeface="Arial"/>
            </a:endParaRPr>
          </a:p>
          <a:p>
            <a:pPr marL="360045" marR="5080">
              <a:lnSpc>
                <a:spcPct val="120000"/>
              </a:lnSpc>
            </a:pPr>
            <a:r>
              <a:rPr sz="2000" spc="-70" dirty="0">
                <a:solidFill>
                  <a:srgbClr val="5D5D5D"/>
                </a:solidFill>
                <a:latin typeface="Arial"/>
                <a:cs typeface="Arial"/>
              </a:rPr>
              <a:t>(e.g.</a:t>
            </a:r>
            <a:r>
              <a:rPr sz="2000" spc="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comfortable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having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5D5D5D"/>
                </a:solidFill>
                <a:latin typeface="Arial"/>
                <a:cs typeface="Arial"/>
              </a:rPr>
              <a:t>student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present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at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conference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in</a:t>
            </a:r>
            <a:r>
              <a:rPr sz="20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an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understandable</a:t>
            </a:r>
            <a:r>
              <a:rPr sz="2000" spc="3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way?)</a:t>
            </a:r>
            <a:endParaRPr sz="2000">
              <a:latin typeface="Arial"/>
              <a:cs typeface="Arial"/>
            </a:endParaRPr>
          </a:p>
          <a:p>
            <a:pPr marL="360045" marR="475615" indent="-347980">
              <a:lnSpc>
                <a:spcPct val="120000"/>
              </a:lnSpc>
              <a:spcBef>
                <a:spcPts val="600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Demonstrates</a:t>
            </a:r>
            <a:r>
              <a:rPr sz="2000" spc="2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Written</a:t>
            </a:r>
            <a:r>
              <a:rPr sz="2000" spc="18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Communication</a:t>
            </a:r>
            <a:r>
              <a:rPr sz="2000" spc="18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Skills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(communicates</a:t>
            </a:r>
            <a:r>
              <a:rPr sz="2000" spc="9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problem,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approach</a:t>
            </a:r>
            <a:r>
              <a:rPr sz="2000" spc="10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2000" spc="10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results</a:t>
            </a:r>
            <a:r>
              <a:rPr sz="2000" spc="8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in</a:t>
            </a:r>
            <a:r>
              <a:rPr sz="2000" spc="8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writing?)</a:t>
            </a:r>
            <a:endParaRPr sz="2000">
              <a:latin typeface="Arial"/>
              <a:cs typeface="Arial"/>
            </a:endParaRPr>
          </a:p>
          <a:p>
            <a:pPr marL="360045" marR="2445385" indent="-347980">
              <a:lnSpc>
                <a:spcPct val="120000"/>
              </a:lnSpc>
              <a:spcBef>
                <a:spcPts val="600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Demonstrates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Ability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Interpret</a:t>
            </a:r>
            <a:r>
              <a:rPr sz="20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Results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(either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their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own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or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others)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100"/>
              </a:spcBef>
            </a:pPr>
            <a:r>
              <a:rPr sz="3300" spc="-10" dirty="0"/>
              <a:t>Evaluation</a:t>
            </a:r>
            <a:r>
              <a:rPr sz="3300" spc="-5" dirty="0"/>
              <a:t> </a:t>
            </a:r>
            <a:r>
              <a:rPr sz="3300" dirty="0"/>
              <a:t>criteria</a:t>
            </a:r>
            <a:r>
              <a:rPr sz="3300" spc="-20" dirty="0"/>
              <a:t> </a:t>
            </a:r>
            <a:r>
              <a:rPr sz="3300" spc="95" dirty="0"/>
              <a:t>on</a:t>
            </a:r>
            <a:r>
              <a:rPr sz="3300" spc="-15" dirty="0"/>
              <a:t> </a:t>
            </a:r>
            <a:r>
              <a:rPr sz="3300" dirty="0"/>
              <a:t>faculty</a:t>
            </a:r>
            <a:r>
              <a:rPr sz="3300" spc="-25" dirty="0"/>
              <a:t> </a:t>
            </a:r>
            <a:r>
              <a:rPr sz="3300" dirty="0"/>
              <a:t>grading</a:t>
            </a:r>
            <a:r>
              <a:rPr sz="3300" spc="-20" dirty="0"/>
              <a:t> </a:t>
            </a:r>
            <a:r>
              <a:rPr sz="3300" dirty="0"/>
              <a:t>sheet,</a:t>
            </a:r>
            <a:r>
              <a:rPr sz="3300" spc="-20" dirty="0"/>
              <a:t> </a:t>
            </a:r>
            <a:r>
              <a:rPr sz="3300" spc="-10" dirty="0"/>
              <a:t>cont’d</a:t>
            </a:r>
            <a:endParaRPr sz="33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37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3660" rIns="0" bIns="0" rtlCol="0">
            <a:spAutoFit/>
          </a:bodyPr>
          <a:lstStyle/>
          <a:p>
            <a:pPr marL="1261745" indent="-347980">
              <a:lnSpc>
                <a:spcPct val="100000"/>
              </a:lnSpc>
              <a:spcBef>
                <a:spcPts val="580"/>
              </a:spcBef>
              <a:buChar char="•"/>
              <a:tabLst>
                <a:tab pos="1262380" algn="l"/>
                <a:tab pos="1263015" algn="l"/>
              </a:tabLst>
            </a:pPr>
            <a:r>
              <a:rPr dirty="0"/>
              <a:t>Demonstrates</a:t>
            </a:r>
            <a:r>
              <a:rPr spc="90" dirty="0"/>
              <a:t> </a:t>
            </a:r>
            <a:r>
              <a:rPr dirty="0"/>
              <a:t>Breadth</a:t>
            </a:r>
            <a:r>
              <a:rPr spc="90" dirty="0"/>
              <a:t> </a:t>
            </a:r>
            <a:r>
              <a:rPr spc="55" dirty="0"/>
              <a:t>of</a:t>
            </a:r>
            <a:r>
              <a:rPr spc="120" dirty="0"/>
              <a:t> </a:t>
            </a:r>
            <a:r>
              <a:rPr spc="-10" dirty="0"/>
              <a:t>Knowledge</a:t>
            </a:r>
          </a:p>
          <a:p>
            <a:pPr marL="1261745">
              <a:lnSpc>
                <a:spcPct val="100000"/>
              </a:lnSpc>
              <a:spcBef>
                <a:spcPts val="480"/>
              </a:spcBef>
            </a:pPr>
            <a:r>
              <a:rPr dirty="0"/>
              <a:t>(understands</a:t>
            </a:r>
            <a:r>
              <a:rPr spc="25" dirty="0"/>
              <a:t> </a:t>
            </a:r>
            <a:r>
              <a:rPr spc="50" dirty="0"/>
              <a:t>the</a:t>
            </a:r>
            <a:r>
              <a:rPr spc="30" dirty="0"/>
              <a:t> </a:t>
            </a:r>
            <a:r>
              <a:rPr dirty="0"/>
              <a:t>bigger</a:t>
            </a:r>
            <a:r>
              <a:rPr spc="55" dirty="0"/>
              <a:t> </a:t>
            </a:r>
            <a:r>
              <a:rPr dirty="0"/>
              <a:t>picture</a:t>
            </a:r>
            <a:r>
              <a:rPr spc="20" dirty="0"/>
              <a:t> </a:t>
            </a:r>
            <a:r>
              <a:rPr dirty="0"/>
              <a:t>and</a:t>
            </a:r>
            <a:r>
              <a:rPr spc="50" dirty="0"/>
              <a:t> </a:t>
            </a:r>
            <a:r>
              <a:rPr dirty="0"/>
              <a:t>concepts</a:t>
            </a:r>
            <a:r>
              <a:rPr spc="30" dirty="0"/>
              <a:t> </a:t>
            </a:r>
            <a:r>
              <a:rPr i="1" dirty="0">
                <a:latin typeface="Calibri"/>
                <a:cs typeface="Calibri"/>
              </a:rPr>
              <a:t>related</a:t>
            </a:r>
            <a:r>
              <a:rPr i="1" spc="18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to</a:t>
            </a:r>
            <a:r>
              <a:rPr i="1" spc="15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his/her</a:t>
            </a:r>
            <a:r>
              <a:rPr i="1" spc="155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work</a:t>
            </a:r>
            <a:r>
              <a:rPr spc="-10" dirty="0"/>
              <a:t>?)</a:t>
            </a:r>
          </a:p>
          <a:p>
            <a:pPr marL="1261745" indent="-347980">
              <a:lnSpc>
                <a:spcPct val="100000"/>
              </a:lnSpc>
              <a:spcBef>
                <a:spcPts val="1080"/>
              </a:spcBef>
              <a:buChar char="•"/>
              <a:tabLst>
                <a:tab pos="1262380" algn="l"/>
                <a:tab pos="1263015" algn="l"/>
              </a:tabLst>
            </a:pPr>
            <a:r>
              <a:rPr dirty="0"/>
              <a:t>Demonstrates</a:t>
            </a:r>
            <a:r>
              <a:rPr spc="100" dirty="0"/>
              <a:t> </a:t>
            </a:r>
            <a:r>
              <a:rPr dirty="0"/>
              <a:t>Depth</a:t>
            </a:r>
            <a:r>
              <a:rPr spc="95" dirty="0"/>
              <a:t> </a:t>
            </a:r>
            <a:r>
              <a:rPr spc="55" dirty="0"/>
              <a:t>of</a:t>
            </a:r>
            <a:r>
              <a:rPr spc="120" dirty="0"/>
              <a:t> </a:t>
            </a:r>
            <a:r>
              <a:rPr spc="-10" dirty="0"/>
              <a:t>Knowledge</a:t>
            </a:r>
          </a:p>
          <a:p>
            <a:pPr marL="1261745">
              <a:lnSpc>
                <a:spcPct val="100000"/>
              </a:lnSpc>
              <a:spcBef>
                <a:spcPts val="480"/>
              </a:spcBef>
            </a:pPr>
            <a:r>
              <a:rPr spc="-30" dirty="0"/>
              <a:t>(has</a:t>
            </a:r>
            <a:r>
              <a:rPr spc="60" dirty="0"/>
              <a:t> </a:t>
            </a:r>
            <a:r>
              <a:rPr dirty="0"/>
              <a:t>deep</a:t>
            </a:r>
            <a:r>
              <a:rPr spc="40" dirty="0"/>
              <a:t> </a:t>
            </a:r>
            <a:r>
              <a:rPr dirty="0"/>
              <a:t>understanding</a:t>
            </a:r>
            <a:r>
              <a:rPr spc="25" dirty="0"/>
              <a:t> </a:t>
            </a:r>
            <a:r>
              <a:rPr spc="50" dirty="0"/>
              <a:t>of</a:t>
            </a:r>
            <a:r>
              <a:rPr spc="45" dirty="0"/>
              <a:t> </a:t>
            </a:r>
            <a:r>
              <a:rPr dirty="0"/>
              <a:t>concepts</a:t>
            </a:r>
            <a:r>
              <a:rPr spc="50" dirty="0"/>
              <a:t> </a:t>
            </a:r>
            <a:r>
              <a:rPr dirty="0"/>
              <a:t>and</a:t>
            </a:r>
            <a:r>
              <a:rPr spc="40" dirty="0"/>
              <a:t> </a:t>
            </a:r>
            <a:r>
              <a:rPr dirty="0"/>
              <a:t>details</a:t>
            </a:r>
            <a:r>
              <a:rPr spc="65" dirty="0"/>
              <a:t> </a:t>
            </a:r>
            <a:r>
              <a:rPr i="1" dirty="0">
                <a:latin typeface="Calibri"/>
                <a:cs typeface="Calibri"/>
              </a:rPr>
              <a:t>in</a:t>
            </a:r>
            <a:r>
              <a:rPr i="1" spc="150" dirty="0">
                <a:latin typeface="Calibri"/>
                <a:cs typeface="Calibri"/>
              </a:rPr>
              <a:t> </a:t>
            </a:r>
            <a:r>
              <a:rPr i="1" dirty="0">
                <a:latin typeface="Calibri"/>
                <a:cs typeface="Calibri"/>
              </a:rPr>
              <a:t>his/her</a:t>
            </a:r>
            <a:r>
              <a:rPr i="1" spc="160" dirty="0">
                <a:latin typeface="Calibri"/>
                <a:cs typeface="Calibri"/>
              </a:rPr>
              <a:t> </a:t>
            </a:r>
            <a:r>
              <a:rPr i="1" spc="-10" dirty="0">
                <a:latin typeface="Calibri"/>
                <a:cs typeface="Calibri"/>
              </a:rPr>
              <a:t>area</a:t>
            </a:r>
            <a:r>
              <a:rPr spc="-10" dirty="0"/>
              <a:t>?)</a:t>
            </a:r>
          </a:p>
          <a:p>
            <a:pPr marL="1261745" marR="1348740" indent="-347980">
              <a:lnSpc>
                <a:spcPct val="120000"/>
              </a:lnSpc>
              <a:spcBef>
                <a:spcPts val="600"/>
              </a:spcBef>
              <a:buChar char="•"/>
              <a:tabLst>
                <a:tab pos="1262380" algn="l"/>
                <a:tab pos="1263015" algn="l"/>
              </a:tabLst>
            </a:pPr>
            <a:r>
              <a:rPr dirty="0"/>
              <a:t>Demonstrates</a:t>
            </a:r>
            <a:r>
              <a:rPr spc="20" dirty="0"/>
              <a:t> </a:t>
            </a:r>
            <a:r>
              <a:rPr dirty="0"/>
              <a:t>Critical</a:t>
            </a:r>
            <a:r>
              <a:rPr spc="5" dirty="0"/>
              <a:t> </a:t>
            </a:r>
            <a:r>
              <a:rPr spc="-10" dirty="0"/>
              <a:t>Thinking</a:t>
            </a:r>
            <a:r>
              <a:rPr spc="15" dirty="0"/>
              <a:t> </a:t>
            </a:r>
            <a:r>
              <a:rPr dirty="0"/>
              <a:t>and</a:t>
            </a:r>
            <a:r>
              <a:rPr spc="15" dirty="0"/>
              <a:t> </a:t>
            </a:r>
            <a:r>
              <a:rPr dirty="0"/>
              <a:t>Problem-</a:t>
            </a:r>
            <a:r>
              <a:rPr spc="-40" dirty="0"/>
              <a:t>Solving</a:t>
            </a:r>
            <a:r>
              <a:rPr spc="30" dirty="0"/>
              <a:t> </a:t>
            </a:r>
            <a:r>
              <a:rPr spc="-10" dirty="0"/>
              <a:t>Skills (applies</a:t>
            </a:r>
            <a:r>
              <a:rPr spc="25" dirty="0"/>
              <a:t> </a:t>
            </a:r>
            <a:r>
              <a:rPr dirty="0"/>
              <a:t>principles</a:t>
            </a:r>
            <a:r>
              <a:rPr spc="-25" dirty="0"/>
              <a:t> </a:t>
            </a:r>
            <a:r>
              <a:rPr dirty="0"/>
              <a:t>and</a:t>
            </a:r>
            <a:r>
              <a:rPr spc="20" dirty="0"/>
              <a:t> </a:t>
            </a:r>
            <a:r>
              <a:rPr dirty="0"/>
              <a:t>knowledge</a:t>
            </a:r>
            <a:r>
              <a:rPr spc="-10" dirty="0"/>
              <a:t> </a:t>
            </a:r>
            <a:r>
              <a:rPr spc="80" dirty="0"/>
              <a:t>to</a:t>
            </a:r>
            <a:r>
              <a:rPr spc="15" dirty="0"/>
              <a:t> </a:t>
            </a:r>
            <a:r>
              <a:rPr spc="55" dirty="0"/>
              <a:t>probe</a:t>
            </a:r>
            <a:r>
              <a:rPr spc="20" dirty="0"/>
              <a:t> </a:t>
            </a:r>
            <a:r>
              <a:rPr spc="-10" dirty="0"/>
              <a:t>deeper, </a:t>
            </a:r>
            <a:r>
              <a:rPr dirty="0"/>
              <a:t>understands</a:t>
            </a:r>
            <a:r>
              <a:rPr spc="450" dirty="0"/>
              <a:t> </a:t>
            </a:r>
            <a:r>
              <a:rPr dirty="0"/>
              <a:t>trade-</a:t>
            </a:r>
            <a:r>
              <a:rPr spc="-10" dirty="0"/>
              <a:t>offs/fallacies/insights?</a:t>
            </a:r>
          </a:p>
          <a:p>
            <a:pPr marL="1261110">
              <a:lnSpc>
                <a:spcPct val="100000"/>
              </a:lnSpc>
              <a:spcBef>
                <a:spcPts val="475"/>
              </a:spcBef>
            </a:pPr>
            <a:r>
              <a:rPr dirty="0"/>
              <a:t>finds</a:t>
            </a:r>
            <a:r>
              <a:rPr spc="40" dirty="0"/>
              <a:t> </a:t>
            </a:r>
            <a:r>
              <a:rPr dirty="0"/>
              <a:t>solutions</a:t>
            </a:r>
            <a:r>
              <a:rPr spc="20" dirty="0"/>
              <a:t> </a:t>
            </a:r>
            <a:r>
              <a:rPr dirty="0"/>
              <a:t>applying</a:t>
            </a:r>
            <a:r>
              <a:rPr spc="30" dirty="0"/>
              <a:t> </a:t>
            </a:r>
            <a:r>
              <a:rPr dirty="0"/>
              <a:t>scientific</a:t>
            </a:r>
            <a:r>
              <a:rPr spc="15" dirty="0"/>
              <a:t> </a:t>
            </a:r>
            <a:r>
              <a:rPr spc="80" dirty="0"/>
              <a:t>or</a:t>
            </a:r>
            <a:r>
              <a:rPr spc="65" dirty="0"/>
              <a:t> </a:t>
            </a:r>
            <a:r>
              <a:rPr dirty="0"/>
              <a:t>engineering</a:t>
            </a:r>
            <a:r>
              <a:rPr spc="30" dirty="0"/>
              <a:t> </a:t>
            </a:r>
            <a:r>
              <a:rPr spc="-10" dirty="0"/>
              <a:t>skills?)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Evaluation</a:t>
            </a:r>
            <a:r>
              <a:rPr spc="-90" dirty="0"/>
              <a:t> </a:t>
            </a:r>
            <a:r>
              <a:rPr spc="50" dirty="0"/>
              <a:t>and</a:t>
            </a:r>
            <a:r>
              <a:rPr spc="-95" dirty="0"/>
              <a:t> </a:t>
            </a:r>
            <a:r>
              <a:rPr dirty="0"/>
              <a:t>decision</a:t>
            </a:r>
            <a:r>
              <a:rPr spc="-110" dirty="0"/>
              <a:t> </a:t>
            </a:r>
            <a:r>
              <a:rPr spc="-10" dirty="0"/>
              <a:t>meeting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38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426968" y="2553016"/>
            <a:ext cx="8241032" cy="29373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0045" marR="111125" indent="-347980">
              <a:lnSpc>
                <a:spcPct val="100000"/>
              </a:lnSpc>
              <a:spcBef>
                <a:spcPts val="105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Qual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outcomes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are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5D5D5D"/>
                </a:solidFill>
                <a:latin typeface="Arial"/>
                <a:cs typeface="Arial"/>
              </a:rPr>
              <a:t>not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 decided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until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all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faculty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convene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discuss performances</a:t>
            </a:r>
            <a:endParaRPr sz="2000" dirty="0">
              <a:latin typeface="Arial"/>
              <a:cs typeface="Arial"/>
            </a:endParaRPr>
          </a:p>
          <a:p>
            <a:pPr marL="360045" indent="-347980">
              <a:lnSpc>
                <a:spcPct val="100000"/>
              </a:lnSpc>
              <a:spcBef>
                <a:spcPts val="2000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Scores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feedback</a:t>
            </a:r>
            <a:r>
              <a:rPr sz="20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5D5D5D"/>
                </a:solidFill>
                <a:latin typeface="Arial"/>
                <a:cs typeface="Arial"/>
              </a:rPr>
              <a:t>from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qual</a:t>
            </a:r>
            <a:r>
              <a:rPr sz="20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exam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committee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considered</a:t>
            </a:r>
            <a:endParaRPr sz="2000" dirty="0">
              <a:latin typeface="Arial"/>
              <a:cs typeface="Arial"/>
            </a:endParaRPr>
          </a:p>
          <a:p>
            <a:pPr marL="360045" marR="484505" indent="-347980">
              <a:lnSpc>
                <a:spcPct val="100000"/>
              </a:lnSpc>
              <a:spcBef>
                <a:spcPts val="1995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Advisor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is 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permitted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give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appropriate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feedback at</a:t>
            </a:r>
            <a:r>
              <a:rPr sz="20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faculty meeting</a:t>
            </a:r>
            <a:endParaRPr sz="2000" dirty="0">
              <a:latin typeface="Arial"/>
              <a:cs typeface="Arial"/>
            </a:endParaRPr>
          </a:p>
          <a:p>
            <a:pPr marL="360045" marR="5080" indent="-347980">
              <a:lnSpc>
                <a:spcPct val="100000"/>
              </a:lnSpc>
              <a:spcBef>
                <a:spcPts val="2005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Final</a:t>
            </a:r>
            <a:r>
              <a:rPr sz="20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decision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by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vote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 of</a:t>
            </a:r>
            <a:r>
              <a:rPr sz="2000" spc="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faculty</a:t>
            </a:r>
            <a:r>
              <a:rPr lang="en-US" sz="2000" spc="-10" dirty="0">
                <a:solidFill>
                  <a:srgbClr val="5D5D5D"/>
                </a:solidFill>
                <a:latin typeface="Arial"/>
                <a:cs typeface="Arial"/>
              </a:rPr>
              <a:t>.  S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tudents</a:t>
            </a:r>
            <a:r>
              <a:rPr sz="20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notified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shortly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thereafter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by</a:t>
            </a:r>
            <a:r>
              <a:rPr sz="200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advisor</a:t>
            </a:r>
            <a:r>
              <a:rPr sz="2000" spc="-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(unofficially)</a:t>
            </a:r>
            <a:r>
              <a:rPr sz="2000" spc="-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2000" spc="-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by</a:t>
            </a:r>
            <a:r>
              <a:rPr sz="20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20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Academic</a:t>
            </a:r>
            <a:r>
              <a:rPr sz="2000" spc="-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Affairs</a:t>
            </a:r>
            <a:r>
              <a:rPr sz="20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office</a:t>
            </a:r>
            <a:r>
              <a:rPr sz="20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(officially)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26940" y="3047492"/>
            <a:ext cx="27368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</a:rPr>
              <a:t>Next</a:t>
            </a:r>
            <a:r>
              <a:rPr sz="4400" spc="65" dirty="0">
                <a:solidFill>
                  <a:srgbClr val="FFFFFF"/>
                </a:solidFill>
              </a:rPr>
              <a:t> </a:t>
            </a:r>
            <a:r>
              <a:rPr sz="4400" spc="-45" dirty="0">
                <a:solidFill>
                  <a:srgbClr val="FFFFFF"/>
                </a:solidFill>
              </a:rPr>
              <a:t>Steps</a:t>
            </a:r>
            <a:endParaRPr sz="4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100"/>
              </a:spcBef>
            </a:pPr>
            <a:r>
              <a:rPr dirty="0"/>
              <a:t>3</a:t>
            </a:r>
            <a:r>
              <a:rPr spc="-125" dirty="0"/>
              <a:t> </a:t>
            </a:r>
            <a:r>
              <a:rPr spc="-45" dirty="0"/>
              <a:t>Big</a:t>
            </a:r>
            <a:r>
              <a:rPr spc="-110" dirty="0"/>
              <a:t> </a:t>
            </a:r>
            <a:r>
              <a:rPr spc="-100" dirty="0"/>
              <a:t>Takeaways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11842" y="6338529"/>
            <a:ext cx="141605" cy="30162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1600" spc="20" dirty="0">
                <a:solidFill>
                  <a:srgbClr val="838383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26968" y="2553016"/>
            <a:ext cx="7969250" cy="3296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marR="5080" indent="-457834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u="sng" spc="-20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Arial"/>
                <a:cs typeface="Arial"/>
              </a:rPr>
              <a:t>You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have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control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over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many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aspects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of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qual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exam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experience,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including</a:t>
            </a:r>
            <a:r>
              <a:rPr sz="20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20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topic,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background</a:t>
            </a:r>
            <a:r>
              <a:rPr sz="20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papers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be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discussed,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(to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some</a:t>
            </a:r>
            <a:r>
              <a:rPr sz="200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degree)</a:t>
            </a:r>
            <a:r>
              <a:rPr sz="20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20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committee.</a:t>
            </a:r>
            <a:endParaRPr sz="2000" dirty="0">
              <a:latin typeface="Arial"/>
              <a:cs typeface="Arial"/>
            </a:endParaRPr>
          </a:p>
          <a:p>
            <a:pPr marL="469900" marR="461645" indent="-457834">
              <a:lnSpc>
                <a:spcPct val="100000"/>
              </a:lnSpc>
              <a:spcBef>
                <a:spcPts val="20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lang="en-US" sz="2000" spc="-40" dirty="0">
                <a:solidFill>
                  <a:srgbClr val="5D5D5D"/>
                </a:solidFill>
                <a:latin typeface="Arial"/>
                <a:cs typeface="Arial"/>
              </a:rPr>
              <a:t>Spring</a:t>
            </a:r>
            <a:r>
              <a:rPr sz="20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202</a:t>
            </a:r>
            <a:r>
              <a:rPr lang="en-US" sz="2000" dirty="0">
                <a:solidFill>
                  <a:srgbClr val="5D5D5D"/>
                </a:solidFill>
                <a:latin typeface="Arial"/>
                <a:cs typeface="Arial"/>
              </a:rPr>
              <a:t>3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exams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will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be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Arial"/>
                <a:cs typeface="Arial"/>
              </a:rPr>
              <a:t>in-person,</a:t>
            </a:r>
            <a:r>
              <a:rPr sz="2000" u="sng" spc="-55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65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Arial"/>
                <a:cs typeface="Arial"/>
              </a:rPr>
              <a:t>on</a:t>
            </a:r>
            <a:r>
              <a:rPr sz="2000" u="sng" spc="-25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Arial"/>
                <a:cs typeface="Arial"/>
              </a:rPr>
              <a:t>campus</a:t>
            </a:r>
            <a:r>
              <a:rPr sz="2000" u="sng" spc="-45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75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Arial"/>
                <a:cs typeface="Arial"/>
              </a:rPr>
              <a:t>for</a:t>
            </a:r>
            <a:r>
              <a:rPr sz="2000" u="sng" spc="-35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Arial"/>
                <a:cs typeface="Arial"/>
              </a:rPr>
              <a:t> </a:t>
            </a:r>
            <a:r>
              <a:rPr sz="2000" u="sng" spc="-10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Arial"/>
                <a:cs typeface="Arial"/>
              </a:rPr>
              <a:t>students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. </a:t>
            </a:r>
            <a:r>
              <a:rPr lang="en-US" sz="2000" spc="-10" dirty="0">
                <a:solidFill>
                  <a:schemeClr val="tx1"/>
                </a:solidFill>
                <a:latin typeface="Arial"/>
                <a:cs typeface="Arial"/>
              </a:rPr>
              <a:t>In certain cases</a:t>
            </a:r>
            <a:r>
              <a:rPr lang="en-US" sz="2000" spc="-10" dirty="0">
                <a:solidFill>
                  <a:srgbClr val="5D5D5D"/>
                </a:solidFill>
                <a:latin typeface="Arial"/>
                <a:cs typeface="Arial"/>
              </a:rPr>
              <a:t>, </a:t>
            </a:r>
            <a:r>
              <a:rPr lang="en-US" sz="2000" spc="-30" dirty="0">
                <a:solidFill>
                  <a:srgbClr val="5D5D5D"/>
                </a:solidFill>
                <a:latin typeface="Arial"/>
                <a:cs typeface="Arial"/>
              </a:rPr>
              <a:t>f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aculty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may</a:t>
            </a:r>
            <a:r>
              <a:rPr sz="20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participate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remotely.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Plan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accordingly: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arrange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5D5D5D"/>
                </a:solidFill>
                <a:latin typeface="Arial"/>
                <a:cs typeface="Arial"/>
              </a:rPr>
              <a:t>a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laptop/desktop,</a:t>
            </a:r>
            <a:r>
              <a:rPr sz="2000" spc="1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tablet</a:t>
            </a:r>
            <a:r>
              <a:rPr sz="2000" spc="1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2000" spc="114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stylus,</a:t>
            </a:r>
            <a:r>
              <a:rPr sz="2000" spc="9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headphones,</a:t>
            </a:r>
            <a:r>
              <a:rPr sz="2000" spc="8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etc.</a:t>
            </a:r>
            <a:endParaRPr sz="2000" dirty="0">
              <a:latin typeface="Arial"/>
              <a:cs typeface="Arial"/>
            </a:endParaRPr>
          </a:p>
          <a:p>
            <a:pPr marL="469265" marR="20320" indent="-457200">
              <a:lnSpc>
                <a:spcPct val="100000"/>
              </a:lnSpc>
              <a:spcBef>
                <a:spcPts val="199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Communication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5D5D5D"/>
                </a:solidFill>
                <a:latin typeface="Arial"/>
                <a:cs typeface="Arial"/>
              </a:rPr>
              <a:t>from</a:t>
            </a:r>
            <a:r>
              <a:rPr sz="20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Academic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 Affairs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office sent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via </a:t>
            </a:r>
            <a:r>
              <a:rPr sz="2000" spc="-75" dirty="0">
                <a:solidFill>
                  <a:srgbClr val="5D5D5D"/>
                </a:solidFill>
                <a:latin typeface="Arial"/>
                <a:cs typeface="Arial"/>
              </a:rPr>
              <a:t>Canvas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 Qual </a:t>
            </a:r>
            <a:r>
              <a:rPr sz="2000" spc="-50" dirty="0">
                <a:solidFill>
                  <a:srgbClr val="5D5D5D"/>
                </a:solidFill>
                <a:latin typeface="Arial"/>
                <a:cs typeface="Arial"/>
              </a:rPr>
              <a:t>Exam</a:t>
            </a:r>
            <a:r>
              <a:rPr sz="2000" spc="-8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course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95"/>
              </a:spcBef>
            </a:pPr>
            <a:r>
              <a:rPr sz="3100" spc="-50" dirty="0"/>
              <a:t>Tips</a:t>
            </a:r>
            <a:r>
              <a:rPr sz="3100" spc="15" dirty="0"/>
              <a:t> </a:t>
            </a:r>
            <a:r>
              <a:rPr sz="3100" spc="70" dirty="0"/>
              <a:t>about</a:t>
            </a:r>
            <a:r>
              <a:rPr sz="3100" dirty="0"/>
              <a:t> declaration</a:t>
            </a:r>
            <a:r>
              <a:rPr sz="3100" spc="20" dirty="0"/>
              <a:t> </a:t>
            </a:r>
            <a:r>
              <a:rPr sz="3100" spc="-10" dirty="0"/>
              <a:t>application</a:t>
            </a:r>
            <a:endParaRPr sz="3100"/>
          </a:p>
        </p:txBody>
      </p:sp>
      <p:sp>
        <p:nvSpPr>
          <p:cNvPr id="3" name="object 3"/>
          <p:cNvSpPr txBox="1"/>
          <p:nvPr/>
        </p:nvSpPr>
        <p:spPr>
          <a:xfrm>
            <a:off x="2396018" y="2553017"/>
            <a:ext cx="8126095" cy="4068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90525" marR="5080" indent="-347980">
              <a:lnSpc>
                <a:spcPct val="100000"/>
              </a:lnSpc>
              <a:spcBef>
                <a:spcPts val="105"/>
              </a:spcBef>
              <a:buChar char="•"/>
              <a:tabLst>
                <a:tab pos="390525" algn="l"/>
                <a:tab pos="39116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Submit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declaration</a:t>
            </a:r>
            <a:r>
              <a:rPr sz="2000" spc="8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application</a:t>
            </a:r>
            <a:r>
              <a:rPr sz="2000" spc="10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85" dirty="0">
                <a:solidFill>
                  <a:srgbClr val="5D5D5D"/>
                </a:solidFill>
                <a:latin typeface="Arial"/>
                <a:cs typeface="Arial"/>
              </a:rPr>
              <a:t>ASAP</a:t>
            </a:r>
            <a:r>
              <a:rPr sz="2000" spc="10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after</a:t>
            </a:r>
            <a:r>
              <a:rPr sz="2000" spc="1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consulting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faculty</a:t>
            </a:r>
            <a:r>
              <a:rPr sz="2000" spc="9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advisor.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Do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5D5D5D"/>
                </a:solidFill>
                <a:latin typeface="Arial"/>
                <a:cs typeface="Arial"/>
              </a:rPr>
              <a:t>not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need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wait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until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 declaration</a:t>
            </a:r>
            <a:r>
              <a:rPr sz="20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deadline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submit.</a:t>
            </a:r>
            <a:endParaRPr sz="2000">
              <a:latin typeface="Arial"/>
              <a:cs typeface="Arial"/>
            </a:endParaRPr>
          </a:p>
          <a:p>
            <a:pPr marL="390525" marR="116839" indent="-347980">
              <a:lnSpc>
                <a:spcPct val="100000"/>
              </a:lnSpc>
              <a:spcBef>
                <a:spcPts val="2005"/>
              </a:spcBef>
              <a:buChar char="•"/>
              <a:tabLst>
                <a:tab pos="390525" algn="l"/>
                <a:tab pos="39116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Submit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as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 soon 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as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you’re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ready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begin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working</a:t>
            </a:r>
            <a:r>
              <a:rPr sz="20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on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 review</a:t>
            </a:r>
            <a:r>
              <a:rPr sz="20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paper ASAP.</a:t>
            </a:r>
            <a:endParaRPr sz="2000">
              <a:latin typeface="Arial"/>
              <a:cs typeface="Arial"/>
            </a:endParaRPr>
          </a:p>
          <a:p>
            <a:pPr marL="390525" marR="290830" indent="-347980">
              <a:lnSpc>
                <a:spcPct val="100000"/>
              </a:lnSpc>
              <a:spcBef>
                <a:spcPts val="1989"/>
              </a:spcBef>
              <a:buChar char="•"/>
              <a:tabLst>
                <a:tab pos="390525" algn="l"/>
                <a:tab pos="39116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Login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application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portal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when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it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opens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20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view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available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faculty.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Come</a:t>
            </a:r>
            <a:r>
              <a:rPr sz="200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back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later</a:t>
            </a:r>
            <a:r>
              <a:rPr sz="20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make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selections</a:t>
            </a:r>
            <a:r>
              <a:rPr sz="200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20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submit.</a:t>
            </a:r>
            <a:endParaRPr sz="2000">
              <a:latin typeface="Arial"/>
              <a:cs typeface="Arial"/>
            </a:endParaRPr>
          </a:p>
          <a:p>
            <a:pPr marL="390525" marR="153035" indent="-347980">
              <a:lnSpc>
                <a:spcPct val="100000"/>
              </a:lnSpc>
              <a:spcBef>
                <a:spcPts val="2000"/>
              </a:spcBef>
              <a:buChar char="•"/>
              <a:tabLst>
                <a:tab pos="390525" algn="l"/>
                <a:tab pos="39116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DO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5D5D5D"/>
                </a:solidFill>
                <a:latin typeface="Arial"/>
                <a:cs typeface="Arial"/>
              </a:rPr>
              <a:t>NOT</a:t>
            </a:r>
            <a:r>
              <a:rPr sz="20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take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5D5D5D"/>
                </a:solidFill>
                <a:latin typeface="Arial"/>
                <a:cs typeface="Arial"/>
              </a:rPr>
              <a:t>too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long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make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selections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in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application.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5D5D5D"/>
                </a:solidFill>
                <a:latin typeface="Arial"/>
                <a:cs typeface="Arial"/>
              </a:rPr>
              <a:t>Time-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out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issues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will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happen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if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do</a:t>
            </a:r>
            <a:r>
              <a:rPr sz="20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75" dirty="0">
                <a:solidFill>
                  <a:srgbClr val="5D5D5D"/>
                </a:solidFill>
                <a:latin typeface="Arial"/>
                <a:cs typeface="Arial"/>
              </a:rPr>
              <a:t>not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submit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application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quickly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enough.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1600" spc="-25" dirty="0">
                <a:solidFill>
                  <a:srgbClr val="838383"/>
                </a:solidFill>
                <a:latin typeface="Arial"/>
                <a:cs typeface="Arial"/>
              </a:rPr>
              <a:t>42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31059" y="3047492"/>
            <a:ext cx="132778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280" dirty="0">
                <a:solidFill>
                  <a:srgbClr val="FFFFFF"/>
                </a:solidFill>
              </a:rPr>
              <a:t>FAQs</a:t>
            </a:r>
            <a:endParaRPr sz="44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7443" y="1139983"/>
            <a:ext cx="1091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FAQs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42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379342" y="2444243"/>
            <a:ext cx="4077335" cy="130556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Question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45"/>
              </a:spcBef>
            </a:pPr>
            <a:r>
              <a:rPr sz="2400" i="1" spc="85" dirty="0">
                <a:solidFill>
                  <a:srgbClr val="5D5D5D"/>
                </a:solidFill>
                <a:latin typeface="Calibri"/>
                <a:cs typeface="Calibri"/>
              </a:rPr>
              <a:t>Do</a:t>
            </a:r>
            <a:r>
              <a:rPr sz="2400" i="1" spc="6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I</a:t>
            </a:r>
            <a:r>
              <a:rPr sz="2400" i="1" spc="6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have</a:t>
            </a:r>
            <a:r>
              <a:rPr sz="2400" i="1" spc="5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to</a:t>
            </a:r>
            <a:r>
              <a:rPr sz="2400" i="1" spc="6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give</a:t>
            </a:r>
            <a:r>
              <a:rPr sz="2400" i="1" spc="8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the</a:t>
            </a:r>
            <a:r>
              <a:rPr sz="2400" i="1" spc="7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talk</a:t>
            </a:r>
            <a:r>
              <a:rPr sz="2400" i="1" spc="7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85" dirty="0">
                <a:solidFill>
                  <a:srgbClr val="5D5D5D"/>
                </a:solidFill>
                <a:latin typeface="Calibri"/>
                <a:cs typeface="Calibri"/>
              </a:rPr>
              <a:t>on</a:t>
            </a:r>
            <a:r>
              <a:rPr sz="2400" i="1" spc="5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50" dirty="0">
                <a:solidFill>
                  <a:srgbClr val="5D5D5D"/>
                </a:solidFill>
                <a:latin typeface="Calibri"/>
                <a:cs typeface="Calibri"/>
              </a:rPr>
              <a:t>my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Ph.D.</a:t>
            </a:r>
            <a:r>
              <a:rPr sz="2400" i="1" spc="27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5D5D5D"/>
                </a:solidFill>
                <a:latin typeface="Calibri"/>
                <a:cs typeface="Calibri"/>
              </a:rPr>
              <a:t>research?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2036" y="2452979"/>
            <a:ext cx="4074795" cy="3014980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Answer</a:t>
            </a:r>
            <a:endParaRPr sz="2000">
              <a:latin typeface="Arial"/>
              <a:cs typeface="Arial"/>
            </a:endParaRPr>
          </a:p>
          <a:p>
            <a:pPr marL="15240" marR="5080" indent="-635">
              <a:lnSpc>
                <a:spcPts val="2160"/>
              </a:lnSpc>
              <a:spcBef>
                <a:spcPts val="1080"/>
              </a:spcBef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No.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work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may be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related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to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5D5D5D"/>
                </a:solidFill>
                <a:latin typeface="Arial"/>
                <a:cs typeface="Arial"/>
              </a:rPr>
              <a:t>Ph.D.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research,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70" dirty="0">
                <a:solidFill>
                  <a:srgbClr val="5D5D5D"/>
                </a:solidFill>
                <a:latin typeface="Arial"/>
                <a:cs typeface="Arial"/>
              </a:rPr>
              <a:t>prior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D5D5D"/>
                </a:solidFill>
                <a:latin typeface="Arial"/>
                <a:cs typeface="Arial"/>
              </a:rPr>
              <a:t>M.S.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research,</a:t>
            </a:r>
            <a:r>
              <a:rPr sz="20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or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45" dirty="0">
                <a:solidFill>
                  <a:srgbClr val="5D5D5D"/>
                </a:solidFill>
                <a:latin typeface="Arial"/>
                <a:cs typeface="Arial"/>
              </a:rPr>
              <a:t>another</a:t>
            </a:r>
            <a:r>
              <a:rPr sz="2000" spc="-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research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theme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where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can</a:t>
            </a:r>
            <a:r>
              <a:rPr sz="2000" spc="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demonstrate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20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depth</a:t>
            </a:r>
            <a:r>
              <a:rPr sz="2000" spc="9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2000" spc="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breadth</a:t>
            </a:r>
            <a:r>
              <a:rPr sz="2000" spc="9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to </a:t>
            </a:r>
            <a:r>
              <a:rPr sz="2000" spc="30" dirty="0">
                <a:solidFill>
                  <a:srgbClr val="5D5D5D"/>
                </a:solidFill>
                <a:latin typeface="Arial"/>
                <a:cs typeface="Arial"/>
              </a:rPr>
              <a:t>the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committee.</a:t>
            </a:r>
            <a:endParaRPr sz="2000">
              <a:latin typeface="Arial"/>
              <a:cs typeface="Arial"/>
            </a:endParaRPr>
          </a:p>
          <a:p>
            <a:pPr marL="15240" marR="238125">
              <a:lnSpc>
                <a:spcPts val="2160"/>
              </a:lnSpc>
              <a:spcBef>
                <a:spcPts val="2005"/>
              </a:spcBef>
            </a:pP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However,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5D5D5D"/>
                </a:solidFill>
                <a:latin typeface="Arial"/>
                <a:cs typeface="Arial"/>
              </a:rPr>
              <a:t>Ph.D.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or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M.S.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research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is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most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likely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choice.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7443" y="1139983"/>
            <a:ext cx="1091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FAQs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43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379342" y="2444243"/>
            <a:ext cx="4194810" cy="203708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Question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45"/>
              </a:spcBef>
            </a:pPr>
            <a:r>
              <a:rPr sz="2400" i="1" spc="85" dirty="0">
                <a:solidFill>
                  <a:srgbClr val="5D5D5D"/>
                </a:solidFill>
                <a:latin typeface="Calibri"/>
                <a:cs typeface="Calibri"/>
              </a:rPr>
              <a:t>Do</a:t>
            </a:r>
            <a:r>
              <a:rPr sz="2400" i="1" spc="10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I</a:t>
            </a:r>
            <a:r>
              <a:rPr sz="2400" i="1" spc="10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need</a:t>
            </a:r>
            <a:r>
              <a:rPr sz="2400" i="1" spc="8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to</a:t>
            </a:r>
            <a:r>
              <a:rPr sz="2400" i="1" spc="11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complete</a:t>
            </a:r>
            <a:r>
              <a:rPr sz="2400" i="1" spc="11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55" dirty="0">
                <a:solidFill>
                  <a:srgbClr val="5D5D5D"/>
                </a:solidFill>
                <a:latin typeface="Calibri"/>
                <a:cs typeface="Calibri"/>
              </a:rPr>
              <a:t>any</a:t>
            </a:r>
            <a:r>
              <a:rPr sz="2400" i="1" spc="8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of</a:t>
            </a:r>
            <a:r>
              <a:rPr sz="2400" i="1" spc="10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25" dirty="0">
                <a:solidFill>
                  <a:srgbClr val="5D5D5D"/>
                </a:solidFill>
                <a:latin typeface="Calibri"/>
                <a:cs typeface="Calibri"/>
              </a:rPr>
              <a:t>the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Ph.D.</a:t>
            </a:r>
            <a:r>
              <a:rPr sz="2400" i="1" spc="30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breadth</a:t>
            </a:r>
            <a:r>
              <a:rPr sz="2400" i="1" spc="3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5D5D5D"/>
                </a:solidFill>
                <a:latin typeface="Calibri"/>
                <a:cs typeface="Calibri"/>
              </a:rPr>
              <a:t>course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requirements</a:t>
            </a:r>
            <a:r>
              <a:rPr sz="2400" i="1" spc="16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before</a:t>
            </a:r>
            <a:r>
              <a:rPr sz="2400" i="1" spc="15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I</a:t>
            </a:r>
            <a:r>
              <a:rPr sz="2400" i="1" spc="14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85" dirty="0">
                <a:solidFill>
                  <a:srgbClr val="5D5D5D"/>
                </a:solidFill>
                <a:latin typeface="Calibri"/>
                <a:cs typeface="Calibri"/>
              </a:rPr>
              <a:t>do</a:t>
            </a:r>
            <a:r>
              <a:rPr sz="2400" i="1" spc="1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25" dirty="0">
                <a:solidFill>
                  <a:srgbClr val="5D5D5D"/>
                </a:solidFill>
                <a:latin typeface="Calibri"/>
                <a:cs typeface="Calibri"/>
              </a:rPr>
              <a:t>the </a:t>
            </a:r>
            <a:r>
              <a:rPr sz="2400" i="1" spc="70" dirty="0">
                <a:solidFill>
                  <a:srgbClr val="5D5D5D"/>
                </a:solidFill>
                <a:latin typeface="Calibri"/>
                <a:cs typeface="Calibri"/>
              </a:rPr>
              <a:t>qual </a:t>
            </a:r>
            <a:r>
              <a:rPr sz="2400" i="1" spc="-20" dirty="0">
                <a:solidFill>
                  <a:srgbClr val="5D5D5D"/>
                </a:solidFill>
                <a:latin typeface="Calibri"/>
                <a:cs typeface="Calibri"/>
              </a:rPr>
              <a:t>exam?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2036" y="2469724"/>
            <a:ext cx="4170679" cy="312547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Answer</a:t>
            </a:r>
            <a:endParaRPr sz="2000">
              <a:latin typeface="Arial"/>
              <a:cs typeface="Arial"/>
            </a:endParaRPr>
          </a:p>
          <a:p>
            <a:pPr marL="15240">
              <a:lnSpc>
                <a:spcPts val="2050"/>
              </a:lnSpc>
              <a:spcBef>
                <a:spcPts val="630"/>
              </a:spcBef>
            </a:pP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No.</a:t>
            </a:r>
            <a:r>
              <a:rPr sz="1900" spc="-8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However,</a:t>
            </a:r>
            <a:r>
              <a:rPr sz="1900" spc="-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we</a:t>
            </a:r>
            <a:r>
              <a:rPr sz="19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strongly</a:t>
            </a:r>
            <a:r>
              <a:rPr sz="19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advise</a:t>
            </a:r>
            <a:r>
              <a:rPr sz="19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endParaRPr sz="1900">
              <a:latin typeface="Arial"/>
              <a:cs typeface="Arial"/>
            </a:endParaRPr>
          </a:p>
          <a:p>
            <a:pPr marL="15240">
              <a:lnSpc>
                <a:spcPts val="1825"/>
              </a:lnSpc>
            </a:pPr>
            <a:r>
              <a:rPr sz="1900" spc="7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9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complete</a:t>
            </a:r>
            <a:r>
              <a:rPr sz="19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at</a:t>
            </a:r>
            <a:r>
              <a:rPr sz="19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least</a:t>
            </a:r>
            <a:r>
              <a:rPr sz="19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u="sng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Arial"/>
                <a:cs typeface="Arial"/>
              </a:rPr>
              <a:t>one</a:t>
            </a:r>
            <a:r>
              <a:rPr sz="19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of</a:t>
            </a:r>
            <a:r>
              <a:rPr sz="19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endParaRPr sz="1900">
              <a:latin typeface="Arial"/>
              <a:cs typeface="Arial"/>
            </a:endParaRPr>
          </a:p>
          <a:p>
            <a:pPr marL="15240">
              <a:lnSpc>
                <a:spcPts val="1825"/>
              </a:lnSpc>
            </a:pP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graduate</a:t>
            </a:r>
            <a:r>
              <a:rPr sz="1900" spc="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breadth</a:t>
            </a:r>
            <a:r>
              <a:rPr sz="1900" spc="8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courses</a:t>
            </a:r>
            <a:r>
              <a:rPr sz="19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in</a:t>
            </a:r>
            <a:r>
              <a:rPr sz="1900" spc="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1900" spc="8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own</a:t>
            </a:r>
            <a:endParaRPr sz="1900">
              <a:latin typeface="Arial"/>
              <a:cs typeface="Arial"/>
            </a:endParaRPr>
          </a:p>
          <a:p>
            <a:pPr marL="15240" marR="201930">
              <a:lnSpc>
                <a:spcPct val="80000"/>
              </a:lnSpc>
              <a:spcBef>
                <a:spcPts val="229"/>
              </a:spcBef>
            </a:pP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technical</a:t>
            </a:r>
            <a:r>
              <a:rPr sz="1900" spc="8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area</a:t>
            </a:r>
            <a:r>
              <a:rPr sz="1900" spc="9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before</a:t>
            </a:r>
            <a:r>
              <a:rPr sz="1900" spc="8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attempting</a:t>
            </a:r>
            <a:r>
              <a:rPr sz="1900" spc="8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the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qual</a:t>
            </a:r>
            <a:r>
              <a:rPr sz="19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exam.</a:t>
            </a:r>
            <a:endParaRPr sz="1900">
              <a:latin typeface="Arial"/>
              <a:cs typeface="Arial"/>
            </a:endParaRPr>
          </a:p>
          <a:p>
            <a:pPr marL="15240">
              <a:lnSpc>
                <a:spcPts val="2050"/>
              </a:lnSpc>
              <a:spcBef>
                <a:spcPts val="1545"/>
              </a:spcBef>
            </a:pPr>
            <a:r>
              <a:rPr sz="1900" spc="-30" dirty="0">
                <a:solidFill>
                  <a:srgbClr val="5D5D5D"/>
                </a:solidFill>
                <a:latin typeface="Arial"/>
                <a:cs typeface="Arial"/>
              </a:rPr>
              <a:t>Faculty</a:t>
            </a:r>
            <a:r>
              <a:rPr sz="19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may</a:t>
            </a:r>
            <a:r>
              <a:rPr sz="19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find </a:t>
            </a:r>
            <a:r>
              <a:rPr sz="1900" spc="50" dirty="0">
                <a:solidFill>
                  <a:srgbClr val="5D5D5D"/>
                </a:solidFill>
                <a:latin typeface="Arial"/>
                <a:cs typeface="Arial"/>
              </a:rPr>
              <a:t>it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 difficult </a:t>
            </a:r>
            <a:r>
              <a:rPr sz="1900" spc="7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9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believe</a:t>
            </a:r>
            <a:endParaRPr sz="1900">
              <a:latin typeface="Arial"/>
              <a:cs typeface="Arial"/>
            </a:endParaRPr>
          </a:p>
          <a:p>
            <a:pPr marL="15240">
              <a:lnSpc>
                <a:spcPts val="1825"/>
              </a:lnSpc>
            </a:pPr>
            <a:r>
              <a:rPr sz="1900" spc="50" dirty="0">
                <a:solidFill>
                  <a:srgbClr val="5D5D5D"/>
                </a:solidFill>
                <a:latin typeface="Arial"/>
                <a:cs typeface="Arial"/>
              </a:rPr>
              <a:t>that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 students</a:t>
            </a:r>
            <a:r>
              <a:rPr sz="19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have</a:t>
            </a:r>
            <a:r>
              <a:rPr sz="19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“mastered” </a:t>
            </a:r>
            <a:r>
              <a:rPr sz="1900" spc="-50" dirty="0">
                <a:solidFill>
                  <a:srgbClr val="5D5D5D"/>
                </a:solidFill>
                <a:latin typeface="Arial"/>
                <a:cs typeface="Arial"/>
              </a:rPr>
              <a:t>a</a:t>
            </a:r>
            <a:endParaRPr sz="1900">
              <a:latin typeface="Arial"/>
              <a:cs typeface="Arial"/>
            </a:endParaRPr>
          </a:p>
          <a:p>
            <a:pPr marL="15240">
              <a:lnSpc>
                <a:spcPts val="1825"/>
              </a:lnSpc>
            </a:pP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technical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area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in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which</a:t>
            </a:r>
            <a:r>
              <a:rPr sz="19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they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have</a:t>
            </a:r>
            <a:endParaRPr sz="1900">
              <a:latin typeface="Arial"/>
              <a:cs typeface="Arial"/>
            </a:endParaRPr>
          </a:p>
          <a:p>
            <a:pPr marL="15240" marR="197485">
              <a:lnSpc>
                <a:spcPct val="80000"/>
              </a:lnSpc>
              <a:spcBef>
                <a:spcPts val="229"/>
              </a:spcBef>
            </a:pP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never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finished an </a:t>
            </a:r>
            <a:r>
              <a:rPr sz="1900" spc="-229" dirty="0">
                <a:solidFill>
                  <a:srgbClr val="5D5D5D"/>
                </a:solidFill>
                <a:latin typeface="Arial"/>
                <a:cs typeface="Arial"/>
              </a:rPr>
              <a:t>ECE</a:t>
            </a:r>
            <a:r>
              <a:rPr sz="19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grad course</a:t>
            </a:r>
            <a:r>
              <a:rPr sz="19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in </a:t>
            </a:r>
            <a:r>
              <a:rPr sz="1900" spc="50" dirty="0">
                <a:solidFill>
                  <a:srgbClr val="5D5D5D"/>
                </a:solidFill>
                <a:latin typeface="Arial"/>
                <a:cs typeface="Arial"/>
              </a:rPr>
              <a:t>that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area.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7443" y="1139983"/>
            <a:ext cx="1091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FAQs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44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379342" y="2444243"/>
            <a:ext cx="4172585" cy="203708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Question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45"/>
              </a:spcBef>
            </a:pP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How</a:t>
            </a:r>
            <a:r>
              <a:rPr sz="2400" i="1" spc="18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80" dirty="0">
                <a:solidFill>
                  <a:srgbClr val="5D5D5D"/>
                </a:solidFill>
                <a:latin typeface="Calibri"/>
                <a:cs typeface="Calibri"/>
              </a:rPr>
              <a:t>do</a:t>
            </a:r>
            <a:r>
              <a:rPr sz="2400" i="1" spc="16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I</a:t>
            </a:r>
            <a:r>
              <a:rPr sz="2400" i="1" spc="17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ask</a:t>
            </a:r>
            <a:r>
              <a:rPr sz="2400" i="1" spc="19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questions</a:t>
            </a:r>
            <a:r>
              <a:rPr sz="2400" i="1" spc="16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45" dirty="0">
                <a:solidFill>
                  <a:srgbClr val="5D5D5D"/>
                </a:solidFill>
                <a:latin typeface="Calibri"/>
                <a:cs typeface="Calibri"/>
              </a:rPr>
              <a:t>about </a:t>
            </a:r>
            <a:r>
              <a:rPr sz="2400" i="1" spc="-10" dirty="0">
                <a:solidFill>
                  <a:srgbClr val="5D5D5D"/>
                </a:solidFill>
                <a:latin typeface="Calibri"/>
                <a:cs typeface="Calibri"/>
              </a:rPr>
              <a:t>what’s</a:t>
            </a:r>
            <a:r>
              <a:rPr sz="2400" i="1" spc="3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85" dirty="0">
                <a:solidFill>
                  <a:srgbClr val="5D5D5D"/>
                </a:solidFill>
                <a:latin typeface="Calibri"/>
                <a:cs typeface="Calibri"/>
              </a:rPr>
              <a:t>on</a:t>
            </a:r>
            <a:r>
              <a:rPr sz="2400" i="1" spc="2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the</a:t>
            </a:r>
            <a:r>
              <a:rPr sz="2400" i="1" spc="3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70" dirty="0">
                <a:solidFill>
                  <a:srgbClr val="5D5D5D"/>
                </a:solidFill>
                <a:latin typeface="Calibri"/>
                <a:cs typeface="Calibri"/>
              </a:rPr>
              <a:t>qual</a:t>
            </a:r>
            <a:r>
              <a:rPr sz="2400" i="1" spc="1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if</a:t>
            </a:r>
            <a:r>
              <a:rPr sz="2400" i="1" spc="3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I</a:t>
            </a:r>
            <a:r>
              <a:rPr sz="2400" i="1" spc="2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5D5D5D"/>
                </a:solidFill>
                <a:latin typeface="Calibri"/>
                <a:cs typeface="Calibri"/>
              </a:rPr>
              <a:t>don’t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know</a:t>
            </a:r>
            <a:r>
              <a:rPr sz="2400" i="1" spc="12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who</a:t>
            </a:r>
            <a:r>
              <a:rPr sz="2400" i="1" spc="114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the</a:t>
            </a:r>
            <a:r>
              <a:rPr sz="2400" i="1" spc="13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committee</a:t>
            </a:r>
            <a:r>
              <a:rPr sz="2400" i="1" spc="13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is</a:t>
            </a:r>
            <a:r>
              <a:rPr sz="2400" i="1" spc="1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5D5D5D"/>
                </a:solidFill>
                <a:latin typeface="Calibri"/>
                <a:cs typeface="Calibri"/>
              </a:rPr>
              <a:t>until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just</a:t>
            </a:r>
            <a:r>
              <a:rPr sz="2400" i="1" spc="7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before</a:t>
            </a:r>
            <a:r>
              <a:rPr sz="2400" i="1" spc="7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the</a:t>
            </a:r>
            <a:r>
              <a:rPr sz="2400" i="1" spc="7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20" dirty="0">
                <a:solidFill>
                  <a:srgbClr val="5D5D5D"/>
                </a:solidFill>
                <a:latin typeface="Calibri"/>
                <a:cs typeface="Calibri"/>
              </a:rPr>
              <a:t>qual?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2036" y="2452979"/>
            <a:ext cx="4156075" cy="301561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Answer</a:t>
            </a:r>
            <a:endParaRPr sz="2000">
              <a:latin typeface="Arial"/>
              <a:cs typeface="Arial"/>
            </a:endParaRPr>
          </a:p>
          <a:p>
            <a:pPr marL="15240" marR="368300" algn="just">
              <a:lnSpc>
                <a:spcPts val="2160"/>
              </a:lnSpc>
              <a:spcBef>
                <a:spcPts val="1080"/>
              </a:spcBef>
            </a:pPr>
            <a:r>
              <a:rPr sz="2000" spc="-35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2000" spc="-8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may</a:t>
            </a:r>
            <a:r>
              <a:rPr sz="2000" spc="-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5" dirty="0">
                <a:solidFill>
                  <a:srgbClr val="5D5D5D"/>
                </a:solidFill>
                <a:latin typeface="Arial"/>
                <a:cs typeface="Arial"/>
              </a:rPr>
              <a:t>not</a:t>
            </a:r>
            <a:r>
              <a:rPr sz="2000" spc="-8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discuss</a:t>
            </a:r>
            <a:r>
              <a:rPr sz="2000" spc="-8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2000" spc="-9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qualifier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with</a:t>
            </a:r>
            <a:r>
              <a:rPr sz="2000" spc="1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2000" spc="1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committee</a:t>
            </a:r>
            <a:r>
              <a:rPr sz="2000" spc="1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before</a:t>
            </a:r>
            <a:r>
              <a:rPr sz="2000" spc="1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your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scheduled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exam.</a:t>
            </a:r>
            <a:endParaRPr sz="2000">
              <a:latin typeface="Arial"/>
              <a:cs typeface="Arial"/>
            </a:endParaRPr>
          </a:p>
          <a:p>
            <a:pPr marL="15240" marR="5080">
              <a:lnSpc>
                <a:spcPts val="2160"/>
              </a:lnSpc>
              <a:spcBef>
                <a:spcPts val="2005"/>
              </a:spcBef>
            </a:pPr>
            <a:r>
              <a:rPr sz="2000" spc="-4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will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be</a:t>
            </a:r>
            <a:r>
              <a:rPr sz="20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asked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questions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related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talk,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paper,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your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technical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background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papers,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and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general technical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area.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Prepare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answer</a:t>
            </a:r>
            <a:r>
              <a:rPr sz="20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such</a:t>
            </a:r>
            <a:r>
              <a:rPr sz="20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questions.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7443" y="1139983"/>
            <a:ext cx="1091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FAQs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45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379342" y="2444243"/>
            <a:ext cx="4069715" cy="130556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Question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45"/>
              </a:spcBef>
            </a:pP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How</a:t>
            </a:r>
            <a:r>
              <a:rPr sz="2400" i="1" spc="13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95" dirty="0">
                <a:solidFill>
                  <a:srgbClr val="5D5D5D"/>
                </a:solidFill>
                <a:latin typeface="Calibri"/>
                <a:cs typeface="Calibri"/>
              </a:rPr>
              <a:t>much</a:t>
            </a:r>
            <a:r>
              <a:rPr sz="2400" i="1" spc="12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help</a:t>
            </a:r>
            <a:r>
              <a:rPr sz="2400" i="1" spc="13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65" dirty="0">
                <a:solidFill>
                  <a:srgbClr val="5D5D5D"/>
                </a:solidFill>
                <a:latin typeface="Calibri"/>
                <a:cs typeface="Calibri"/>
              </a:rPr>
              <a:t>can</a:t>
            </a:r>
            <a:r>
              <a:rPr sz="2400" i="1" spc="12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I</a:t>
            </a:r>
            <a:r>
              <a:rPr sz="2400" i="1" spc="12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ask</a:t>
            </a:r>
            <a:r>
              <a:rPr sz="2400" i="1" spc="13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of</a:t>
            </a:r>
            <a:r>
              <a:rPr sz="2400" i="1" spc="12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50" dirty="0">
                <a:solidFill>
                  <a:srgbClr val="5D5D5D"/>
                </a:solidFill>
                <a:latin typeface="Calibri"/>
                <a:cs typeface="Calibri"/>
              </a:rPr>
              <a:t>my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advisor</a:t>
            </a:r>
            <a:r>
              <a:rPr sz="2400" i="1" spc="1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for</a:t>
            </a:r>
            <a:r>
              <a:rPr sz="2400" i="1" spc="14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the</a:t>
            </a:r>
            <a:r>
              <a:rPr sz="2400" i="1" spc="12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talk</a:t>
            </a:r>
            <a:r>
              <a:rPr sz="2400" i="1" spc="16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85" dirty="0">
                <a:solidFill>
                  <a:srgbClr val="5D5D5D"/>
                </a:solidFill>
                <a:latin typeface="Calibri"/>
                <a:cs typeface="Calibri"/>
              </a:rPr>
              <a:t>and</a:t>
            </a:r>
            <a:r>
              <a:rPr sz="2400" i="1" spc="114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5D5D5D"/>
                </a:solidFill>
                <a:latin typeface="Calibri"/>
                <a:cs typeface="Calibri"/>
              </a:rPr>
              <a:t>paper?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2036" y="2415940"/>
            <a:ext cx="4091940" cy="307975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Answer</a:t>
            </a:r>
            <a:endParaRPr sz="2000">
              <a:latin typeface="Arial"/>
              <a:cs typeface="Arial"/>
            </a:endParaRPr>
          </a:p>
          <a:p>
            <a:pPr marL="15240">
              <a:lnSpc>
                <a:spcPts val="1510"/>
              </a:lnSpc>
              <a:spcBef>
                <a:spcPts val="775"/>
              </a:spcBef>
            </a:pPr>
            <a:r>
              <a:rPr sz="1400" spc="-25" dirty="0">
                <a:solidFill>
                  <a:srgbClr val="5D5D5D"/>
                </a:solidFill>
                <a:latin typeface="Arial"/>
                <a:cs typeface="Arial"/>
              </a:rPr>
              <a:t>It’s</a:t>
            </a:r>
            <a:r>
              <a:rPr sz="14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80" dirty="0">
                <a:solidFill>
                  <a:srgbClr val="5D5D5D"/>
                </a:solidFill>
                <a:latin typeface="Arial"/>
                <a:cs typeface="Arial"/>
              </a:rPr>
              <a:t>OK</a:t>
            </a:r>
            <a:r>
              <a:rPr sz="14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4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5D5D5D"/>
                </a:solidFill>
                <a:latin typeface="Arial"/>
                <a:cs typeface="Arial"/>
              </a:rPr>
              <a:t>ask</a:t>
            </a:r>
            <a:r>
              <a:rPr sz="14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for</a:t>
            </a:r>
            <a:r>
              <a:rPr sz="14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D5D5D"/>
                </a:solidFill>
                <a:latin typeface="Arial"/>
                <a:cs typeface="Arial"/>
              </a:rPr>
              <a:t>advice—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that’s</a:t>
            </a:r>
            <a:r>
              <a:rPr sz="14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their</a:t>
            </a:r>
            <a:r>
              <a:rPr sz="14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job.</a:t>
            </a:r>
            <a:r>
              <a:rPr sz="14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However,</a:t>
            </a:r>
            <a:endParaRPr sz="1400">
              <a:latin typeface="Arial"/>
              <a:cs typeface="Arial"/>
            </a:endParaRPr>
          </a:p>
          <a:p>
            <a:pPr marL="15240" marR="5080">
              <a:lnSpc>
                <a:spcPts val="1340"/>
              </a:lnSpc>
              <a:spcBef>
                <a:spcPts val="160"/>
              </a:spcBef>
            </a:pP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14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talk,</a:t>
            </a:r>
            <a:r>
              <a:rPr sz="14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14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14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paper</a:t>
            </a:r>
            <a:r>
              <a:rPr sz="14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still</a:t>
            </a:r>
            <a:r>
              <a:rPr sz="14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need 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4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be</a:t>
            </a:r>
            <a:r>
              <a:rPr sz="14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substantially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45" dirty="0">
                <a:solidFill>
                  <a:srgbClr val="5D5D5D"/>
                </a:solidFill>
                <a:latin typeface="Arial"/>
                <a:cs typeface="Arial"/>
              </a:rPr>
              <a:t>product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of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14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own</a:t>
            </a:r>
            <a:r>
              <a:rPr sz="14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individual</a:t>
            </a:r>
            <a:r>
              <a:rPr sz="14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efforts.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Arial"/>
              <a:cs typeface="Arial"/>
            </a:endParaRPr>
          </a:p>
          <a:p>
            <a:pPr marL="15240" marR="109220">
              <a:lnSpc>
                <a:spcPct val="80000"/>
              </a:lnSpc>
            </a:pP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It</a:t>
            </a:r>
            <a:r>
              <a:rPr sz="14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is</a:t>
            </a:r>
            <a:r>
              <a:rPr sz="14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5D5D5D"/>
                </a:solidFill>
                <a:latin typeface="Arial"/>
                <a:cs typeface="Arial"/>
              </a:rPr>
              <a:t>not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 permissible</a:t>
            </a:r>
            <a:r>
              <a:rPr sz="14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for</a:t>
            </a:r>
            <a:r>
              <a:rPr sz="14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14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advisor</a:t>
            </a:r>
            <a:r>
              <a:rPr sz="14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4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make</a:t>
            </a:r>
            <a:r>
              <a:rPr sz="14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D5D5D"/>
                </a:solidFill>
                <a:latin typeface="Arial"/>
                <a:cs typeface="Arial"/>
              </a:rPr>
              <a:t>your </a:t>
            </a:r>
            <a:r>
              <a:rPr sz="1400" spc="-25" dirty="0">
                <a:solidFill>
                  <a:srgbClr val="5D5D5D"/>
                </a:solidFill>
                <a:latin typeface="Arial"/>
                <a:cs typeface="Arial"/>
              </a:rPr>
              <a:t>slides,</a:t>
            </a:r>
            <a:r>
              <a:rPr sz="14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or</a:t>
            </a:r>
            <a:r>
              <a:rPr sz="14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write</a:t>
            </a:r>
            <a:r>
              <a:rPr sz="14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14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D5D5D"/>
                </a:solidFill>
                <a:latin typeface="Arial"/>
                <a:cs typeface="Arial"/>
              </a:rPr>
              <a:t>paper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Arial"/>
              <a:cs typeface="Arial"/>
            </a:endParaRPr>
          </a:p>
          <a:p>
            <a:pPr marL="15240" marR="282575">
              <a:lnSpc>
                <a:spcPct val="80000"/>
              </a:lnSpc>
            </a:pPr>
            <a:r>
              <a:rPr sz="1400" spc="-25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14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may</a:t>
            </a:r>
            <a:r>
              <a:rPr sz="14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5D5D5D"/>
                </a:solidFill>
                <a:latin typeface="Arial"/>
                <a:cs typeface="Arial"/>
              </a:rPr>
              <a:t>ask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 your</a:t>
            </a:r>
            <a:r>
              <a:rPr sz="14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friends,</a:t>
            </a:r>
            <a:r>
              <a:rPr sz="14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14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more</a:t>
            </a:r>
            <a:r>
              <a:rPr sz="14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senior</a:t>
            </a:r>
            <a:r>
              <a:rPr sz="14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D5D5D"/>
                </a:solidFill>
                <a:latin typeface="Arial"/>
                <a:cs typeface="Arial"/>
              </a:rPr>
              <a:t>PhD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students, 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4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critique/review.</a:t>
            </a:r>
            <a:endParaRPr sz="1400">
              <a:latin typeface="Arial"/>
              <a:cs typeface="Arial"/>
            </a:endParaRPr>
          </a:p>
          <a:p>
            <a:pPr marL="15240">
              <a:lnSpc>
                <a:spcPts val="1510"/>
              </a:lnSpc>
              <a:spcBef>
                <a:spcPts val="1664"/>
              </a:spcBef>
            </a:pPr>
            <a:r>
              <a:rPr sz="1400" spc="-35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14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are</a:t>
            </a:r>
            <a:r>
              <a:rPr sz="14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5D5D5D"/>
                </a:solidFill>
                <a:latin typeface="Arial"/>
                <a:cs typeface="Arial"/>
              </a:rPr>
              <a:t>not</a:t>
            </a:r>
            <a:r>
              <a:rPr sz="14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allowed</a:t>
            </a:r>
            <a:r>
              <a:rPr sz="14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4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use</a:t>
            </a:r>
            <a:r>
              <a:rPr sz="14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text</a:t>
            </a:r>
            <a:r>
              <a:rPr sz="14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60" dirty="0">
                <a:solidFill>
                  <a:srgbClr val="5D5D5D"/>
                </a:solidFill>
                <a:latin typeface="Arial"/>
                <a:cs typeface="Arial"/>
              </a:rPr>
              <a:t>or</a:t>
            </a:r>
            <a:r>
              <a:rPr sz="14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figures</a:t>
            </a:r>
            <a:r>
              <a:rPr sz="14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directly</a:t>
            </a:r>
            <a:endParaRPr sz="1400">
              <a:latin typeface="Arial"/>
              <a:cs typeface="Arial"/>
            </a:endParaRPr>
          </a:p>
          <a:p>
            <a:pPr marL="15240" marR="50165">
              <a:lnSpc>
                <a:spcPct val="80000"/>
              </a:lnSpc>
              <a:spcBef>
                <a:spcPts val="170"/>
              </a:spcBef>
            </a:pP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taken</a:t>
            </a:r>
            <a:r>
              <a:rPr sz="1400" spc="9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from</a:t>
            </a:r>
            <a:r>
              <a:rPr sz="1400" spc="1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other</a:t>
            </a:r>
            <a:r>
              <a:rPr sz="1400" spc="1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papers</a:t>
            </a:r>
            <a:r>
              <a:rPr sz="1400" spc="9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(without</a:t>
            </a:r>
            <a:r>
              <a:rPr sz="1400" spc="9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quotation</a:t>
            </a:r>
            <a:r>
              <a:rPr sz="1400" spc="114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marks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14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reference)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7443" y="1139983"/>
            <a:ext cx="1091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FAQs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46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379342" y="2444243"/>
            <a:ext cx="4006215" cy="130556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Question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45"/>
              </a:spcBef>
            </a:pPr>
            <a:r>
              <a:rPr sz="2400" i="1" spc="100" dirty="0">
                <a:solidFill>
                  <a:srgbClr val="5D5D5D"/>
                </a:solidFill>
                <a:latin typeface="Calibri"/>
                <a:cs typeface="Calibri"/>
              </a:rPr>
              <a:t>Can</a:t>
            </a:r>
            <a:r>
              <a:rPr sz="2400" i="1" spc="9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I</a:t>
            </a:r>
            <a:r>
              <a:rPr sz="2400" i="1" spc="8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take</a:t>
            </a:r>
            <a:r>
              <a:rPr sz="2400" i="1" spc="9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the</a:t>
            </a:r>
            <a:r>
              <a:rPr sz="2400" i="1" spc="8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70" dirty="0">
                <a:solidFill>
                  <a:srgbClr val="5D5D5D"/>
                </a:solidFill>
                <a:latin typeface="Calibri"/>
                <a:cs typeface="Calibri"/>
              </a:rPr>
              <a:t>qual</a:t>
            </a:r>
            <a:r>
              <a:rPr sz="2400" i="1" spc="8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exam</a:t>
            </a:r>
            <a:r>
              <a:rPr sz="2400" i="1" spc="6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5D5D5D"/>
                </a:solidFill>
                <a:latin typeface="Calibri"/>
                <a:cs typeface="Calibri"/>
              </a:rPr>
              <a:t>early,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before</a:t>
            </a:r>
            <a:r>
              <a:rPr sz="2400" i="1" spc="13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75" dirty="0">
                <a:solidFill>
                  <a:srgbClr val="5D5D5D"/>
                </a:solidFill>
                <a:latin typeface="Calibri"/>
                <a:cs typeface="Calibri"/>
              </a:rPr>
              <a:t>my</a:t>
            </a:r>
            <a:r>
              <a:rPr sz="2400" i="1" spc="13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fourth</a:t>
            </a:r>
            <a:r>
              <a:rPr sz="2400" i="1" spc="1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5D5D5D"/>
                </a:solidFill>
                <a:latin typeface="Calibri"/>
                <a:cs typeface="Calibri"/>
              </a:rPr>
              <a:t>semester?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2036" y="2413345"/>
            <a:ext cx="4117975" cy="317754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Answer</a:t>
            </a:r>
            <a:endParaRPr sz="2000">
              <a:latin typeface="Arial"/>
              <a:cs typeface="Arial"/>
            </a:endParaRPr>
          </a:p>
          <a:p>
            <a:pPr marL="15240" marR="64135" indent="-635">
              <a:lnSpc>
                <a:spcPct val="100000"/>
              </a:lnSpc>
              <a:spcBef>
                <a:spcPts val="1055"/>
              </a:spcBef>
            </a:pPr>
            <a:r>
              <a:rPr sz="1900" spc="-125" dirty="0">
                <a:solidFill>
                  <a:srgbClr val="5D5D5D"/>
                </a:solidFill>
                <a:latin typeface="Arial"/>
                <a:cs typeface="Arial"/>
              </a:rPr>
              <a:t>Yes,</a:t>
            </a:r>
            <a:r>
              <a:rPr sz="19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with</a:t>
            </a:r>
            <a:r>
              <a:rPr sz="19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19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advisor’s</a:t>
            </a:r>
            <a:r>
              <a:rPr sz="19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permission. </a:t>
            </a:r>
            <a:r>
              <a:rPr sz="1900" spc="-45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19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should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take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5D5D5D"/>
                </a:solidFill>
                <a:latin typeface="Arial"/>
                <a:cs typeface="Arial"/>
              </a:rPr>
              <a:t>it</a:t>
            </a:r>
            <a:r>
              <a:rPr sz="1900" spc="-35" dirty="0">
                <a:solidFill>
                  <a:srgbClr val="5D5D5D"/>
                </a:solidFill>
                <a:latin typeface="Arial"/>
                <a:cs typeface="Arial"/>
              </a:rPr>
              <a:t> as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soon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35" dirty="0">
                <a:solidFill>
                  <a:srgbClr val="5D5D5D"/>
                </a:solidFill>
                <a:latin typeface="Arial"/>
                <a:cs typeface="Arial"/>
              </a:rPr>
              <a:t>as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 are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ready</a:t>
            </a:r>
            <a:r>
              <a:rPr sz="19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so</a:t>
            </a:r>
            <a:r>
              <a:rPr sz="1900" spc="-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5D5D5D"/>
                </a:solidFill>
                <a:latin typeface="Arial"/>
                <a:cs typeface="Arial"/>
              </a:rPr>
              <a:t>that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190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can</a:t>
            </a:r>
            <a:r>
              <a:rPr sz="19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move</a:t>
            </a:r>
            <a:r>
              <a:rPr sz="1900" spc="-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5D5D5D"/>
                </a:solidFill>
                <a:latin typeface="Arial"/>
                <a:cs typeface="Arial"/>
              </a:rPr>
              <a:t>on</a:t>
            </a:r>
            <a:r>
              <a:rPr sz="19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900" spc="-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the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next</a:t>
            </a:r>
            <a:r>
              <a:rPr sz="19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phase</a:t>
            </a:r>
            <a:r>
              <a:rPr sz="19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of</a:t>
            </a:r>
            <a:r>
              <a:rPr sz="19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19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60" dirty="0">
                <a:solidFill>
                  <a:srgbClr val="5D5D5D"/>
                </a:solidFill>
                <a:latin typeface="Arial"/>
                <a:cs typeface="Arial"/>
              </a:rPr>
              <a:t>Ph.D.</a:t>
            </a:r>
            <a:r>
              <a:rPr sz="19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research.</a:t>
            </a:r>
            <a:endParaRPr sz="1900">
              <a:latin typeface="Arial"/>
              <a:cs typeface="Arial"/>
            </a:endParaRPr>
          </a:p>
          <a:p>
            <a:pPr marL="15240" marR="5080">
              <a:lnSpc>
                <a:spcPct val="100000"/>
              </a:lnSpc>
              <a:spcBef>
                <a:spcPts val="2005"/>
              </a:spcBef>
            </a:pP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However,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 the</a:t>
            </a:r>
            <a:r>
              <a:rPr sz="19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clock</a:t>
            </a:r>
            <a:r>
              <a:rPr sz="19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5D5D5D"/>
                </a:solidFill>
                <a:latin typeface="Arial"/>
                <a:cs typeface="Arial"/>
              </a:rPr>
              <a:t>for</a:t>
            </a:r>
            <a:r>
              <a:rPr sz="19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proposal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 starts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once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19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pass</a:t>
            </a:r>
            <a:r>
              <a:rPr sz="19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qual;</a:t>
            </a:r>
            <a:r>
              <a:rPr sz="1900" spc="4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19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have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5D5D5D"/>
                </a:solidFill>
                <a:latin typeface="Arial"/>
                <a:cs typeface="Arial"/>
              </a:rPr>
              <a:t>4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semesters</a:t>
            </a:r>
            <a:r>
              <a:rPr sz="1900" spc="-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(including</a:t>
            </a:r>
            <a:r>
              <a:rPr sz="19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summers)</a:t>
            </a:r>
            <a:r>
              <a:rPr sz="19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9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30" dirty="0">
                <a:solidFill>
                  <a:srgbClr val="5D5D5D"/>
                </a:solidFill>
                <a:latin typeface="Arial"/>
                <a:cs typeface="Arial"/>
              </a:rPr>
              <a:t>do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1900" spc="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proposal</a:t>
            </a:r>
            <a:r>
              <a:rPr sz="1900" spc="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after</a:t>
            </a:r>
            <a:r>
              <a:rPr sz="1900" spc="9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passing</a:t>
            </a:r>
            <a:r>
              <a:rPr sz="1900" spc="8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1900" spc="9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qual.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7443" y="1139983"/>
            <a:ext cx="1091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FAQs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47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379342" y="2444243"/>
            <a:ext cx="4148454" cy="167132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Question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45"/>
              </a:spcBef>
            </a:pP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I</a:t>
            </a:r>
            <a:r>
              <a:rPr sz="2400" i="1" spc="1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changed</a:t>
            </a:r>
            <a:r>
              <a:rPr sz="2400" i="1" spc="11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75" dirty="0">
                <a:solidFill>
                  <a:srgbClr val="5D5D5D"/>
                </a:solidFill>
                <a:latin typeface="Calibri"/>
                <a:cs typeface="Calibri"/>
              </a:rPr>
              <a:t>my</a:t>
            </a:r>
            <a:r>
              <a:rPr sz="2400" i="1" spc="14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85" dirty="0">
                <a:solidFill>
                  <a:srgbClr val="5D5D5D"/>
                </a:solidFill>
                <a:latin typeface="Calibri"/>
                <a:cs typeface="Calibri"/>
              </a:rPr>
              <a:t>mind</a:t>
            </a:r>
            <a:r>
              <a:rPr sz="2400" i="1" spc="1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55" dirty="0">
                <a:solidFill>
                  <a:srgbClr val="5D5D5D"/>
                </a:solidFill>
                <a:latin typeface="Calibri"/>
                <a:cs typeface="Calibri"/>
              </a:rPr>
              <a:t>about</a:t>
            </a:r>
            <a:r>
              <a:rPr sz="2400" i="1" spc="13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25" dirty="0">
                <a:solidFill>
                  <a:srgbClr val="5D5D5D"/>
                </a:solidFill>
                <a:latin typeface="Calibri"/>
                <a:cs typeface="Calibri"/>
              </a:rPr>
              <a:t>the </a:t>
            </a:r>
            <a:r>
              <a:rPr sz="2400" i="1" spc="60" dirty="0">
                <a:solidFill>
                  <a:srgbClr val="5D5D5D"/>
                </a:solidFill>
                <a:latin typeface="Calibri"/>
                <a:cs typeface="Calibri"/>
              </a:rPr>
              <a:t>background</a:t>
            </a:r>
            <a:r>
              <a:rPr sz="2400" i="1" spc="17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papers.</a:t>
            </a:r>
            <a:r>
              <a:rPr sz="2400" i="1" spc="19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100" dirty="0">
                <a:solidFill>
                  <a:srgbClr val="5D5D5D"/>
                </a:solidFill>
                <a:latin typeface="Calibri"/>
                <a:cs typeface="Calibri"/>
              </a:rPr>
              <a:t>Can</a:t>
            </a:r>
            <a:r>
              <a:rPr sz="2400" i="1" spc="19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50" dirty="0">
                <a:solidFill>
                  <a:srgbClr val="5D5D5D"/>
                </a:solidFill>
                <a:latin typeface="Calibri"/>
                <a:cs typeface="Calibri"/>
              </a:rPr>
              <a:t>I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change</a:t>
            </a:r>
            <a:r>
              <a:rPr sz="2400" i="1" spc="9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them</a:t>
            </a:r>
            <a:r>
              <a:rPr sz="2400" i="1" spc="10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after</a:t>
            </a:r>
            <a:r>
              <a:rPr sz="2400" i="1" spc="12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the</a:t>
            </a:r>
            <a:r>
              <a:rPr sz="2400" i="1" spc="10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5D5D5D"/>
                </a:solidFill>
                <a:latin typeface="Calibri"/>
                <a:cs typeface="Calibri"/>
              </a:rPr>
              <a:t>deadline?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2036" y="2422499"/>
            <a:ext cx="4132579" cy="2120900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Answer</a:t>
            </a:r>
            <a:endParaRPr sz="2000">
              <a:latin typeface="Arial"/>
              <a:cs typeface="Arial"/>
            </a:endParaRPr>
          </a:p>
          <a:p>
            <a:pPr marL="15240" marR="5080" indent="-635">
              <a:lnSpc>
                <a:spcPct val="100000"/>
              </a:lnSpc>
              <a:spcBef>
                <a:spcPts val="1050"/>
              </a:spcBef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No.</a:t>
            </a:r>
            <a:r>
              <a:rPr sz="2000" spc="-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0" dirty="0">
                <a:solidFill>
                  <a:srgbClr val="5D5D5D"/>
                </a:solidFill>
                <a:latin typeface="Arial"/>
                <a:cs typeface="Arial"/>
              </a:rPr>
              <a:t>GSC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reviews</a:t>
            </a:r>
            <a:r>
              <a:rPr sz="2000" spc="-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20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papers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to 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assign</a:t>
            </a:r>
            <a:r>
              <a:rPr sz="2000" spc="9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2000" spc="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committee</a:t>
            </a:r>
            <a:r>
              <a:rPr sz="2000" spc="9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cannot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reconvene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review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20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reset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your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committee.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Think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carefully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work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with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advisor</a:t>
            </a:r>
            <a:r>
              <a:rPr sz="2000" spc="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in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advance.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7443" y="1139983"/>
            <a:ext cx="1091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FAQs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48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379342" y="2444243"/>
            <a:ext cx="3702685" cy="167132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Question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45"/>
              </a:spcBef>
            </a:pP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I</a:t>
            </a:r>
            <a:r>
              <a:rPr sz="2400" i="1" spc="17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have</a:t>
            </a:r>
            <a:r>
              <a:rPr sz="2400" i="1" spc="17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some</a:t>
            </a:r>
            <a:r>
              <a:rPr sz="2400" i="1" spc="16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changes</a:t>
            </a:r>
            <a:r>
              <a:rPr sz="2400" i="1" spc="15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to</a:t>
            </a:r>
            <a:r>
              <a:rPr sz="2400" i="1" spc="18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50" dirty="0">
                <a:solidFill>
                  <a:srgbClr val="5D5D5D"/>
                </a:solidFill>
                <a:latin typeface="Calibri"/>
                <a:cs typeface="Calibri"/>
              </a:rPr>
              <a:t>my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review</a:t>
            </a:r>
            <a:r>
              <a:rPr sz="2400" i="1" spc="11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paper.</a:t>
            </a:r>
            <a:r>
              <a:rPr sz="2400" i="1" spc="95" dirty="0">
                <a:solidFill>
                  <a:srgbClr val="5D5D5D"/>
                </a:solidFill>
                <a:latin typeface="Calibri"/>
                <a:cs typeface="Calibri"/>
              </a:rPr>
              <a:t> Can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I</a:t>
            </a:r>
            <a:r>
              <a:rPr sz="2400" i="1" spc="8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5D5D5D"/>
                </a:solidFill>
                <a:latin typeface="Calibri"/>
                <a:cs typeface="Calibri"/>
              </a:rPr>
              <a:t>resubmit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after</a:t>
            </a:r>
            <a:r>
              <a:rPr sz="2400" i="1" spc="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the</a:t>
            </a:r>
            <a:r>
              <a:rPr sz="2400" i="1" spc="-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5D5D5D"/>
                </a:solidFill>
                <a:latin typeface="Calibri"/>
                <a:cs typeface="Calibri"/>
              </a:rPr>
              <a:t>deadline?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2036" y="2422499"/>
            <a:ext cx="4010025" cy="2425700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Answer</a:t>
            </a:r>
            <a:endParaRPr sz="2000">
              <a:latin typeface="Arial"/>
              <a:cs typeface="Arial"/>
            </a:endParaRPr>
          </a:p>
          <a:p>
            <a:pPr marL="15875" marR="5080" indent="-635">
              <a:lnSpc>
                <a:spcPct val="100000"/>
              </a:lnSpc>
              <a:spcBef>
                <a:spcPts val="1050"/>
              </a:spcBef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No.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Deadlines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in</a:t>
            </a:r>
            <a:r>
              <a:rPr sz="20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paper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submission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are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common.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Learn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work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with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it.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Whatever</a:t>
            </a:r>
            <a:r>
              <a:rPr sz="2000" spc="-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is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in</a:t>
            </a:r>
            <a:r>
              <a:rPr sz="200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system</a:t>
            </a:r>
            <a:r>
              <a:rPr sz="20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at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time</a:t>
            </a:r>
            <a:r>
              <a:rPr sz="20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of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20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deadline</a:t>
            </a:r>
            <a:r>
              <a:rPr sz="20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will</a:t>
            </a:r>
            <a:r>
              <a:rPr sz="20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be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circulated</a:t>
            </a:r>
            <a:r>
              <a:rPr sz="20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exam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committee 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for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review.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72688" y="3047492"/>
            <a:ext cx="52470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</a:rPr>
              <a:t>Additional</a:t>
            </a:r>
            <a:r>
              <a:rPr sz="4400" spc="285" dirty="0">
                <a:solidFill>
                  <a:srgbClr val="FFFFFF"/>
                </a:solidFill>
              </a:rPr>
              <a:t> </a:t>
            </a:r>
            <a:r>
              <a:rPr sz="4400" spc="-10" dirty="0">
                <a:solidFill>
                  <a:srgbClr val="FFFFFF"/>
                </a:solidFill>
              </a:rPr>
              <a:t>Questions</a:t>
            </a:r>
            <a:endParaRPr sz="4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0767" y="2712212"/>
            <a:ext cx="5490845" cy="13677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372870" marR="5080" indent="-1360805">
              <a:lnSpc>
                <a:spcPct val="100000"/>
              </a:lnSpc>
              <a:spcBef>
                <a:spcPts val="105"/>
              </a:spcBef>
            </a:pPr>
            <a:r>
              <a:rPr sz="4400" spc="-125" dirty="0">
                <a:solidFill>
                  <a:srgbClr val="FFFFFF"/>
                </a:solidFill>
              </a:rPr>
              <a:t>Ph.D.</a:t>
            </a:r>
            <a:r>
              <a:rPr sz="4400" spc="-185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Qualifying</a:t>
            </a:r>
            <a:r>
              <a:rPr sz="4400" spc="-204" dirty="0">
                <a:solidFill>
                  <a:srgbClr val="FFFFFF"/>
                </a:solidFill>
              </a:rPr>
              <a:t> </a:t>
            </a:r>
            <a:r>
              <a:rPr sz="4400" spc="-70" dirty="0">
                <a:solidFill>
                  <a:srgbClr val="FFFFFF"/>
                </a:solidFill>
              </a:rPr>
              <a:t>Exam </a:t>
            </a:r>
            <a:r>
              <a:rPr sz="4400" spc="-10" dirty="0">
                <a:solidFill>
                  <a:srgbClr val="FFFFFF"/>
                </a:solidFill>
              </a:rPr>
              <a:t>Philosophy</a:t>
            </a:r>
            <a:endParaRPr sz="44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100"/>
              </a:spcBef>
            </a:pPr>
            <a:r>
              <a:rPr dirty="0"/>
              <a:t>Additional</a:t>
            </a:r>
            <a:r>
              <a:rPr spc="280" dirty="0"/>
              <a:t> </a:t>
            </a:r>
            <a:r>
              <a:rPr spc="-10" dirty="0"/>
              <a:t>questions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50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426968" y="2549969"/>
            <a:ext cx="6629400" cy="1011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 indent="-347980">
              <a:lnSpc>
                <a:spcPct val="100000"/>
              </a:lnSpc>
              <a:spcBef>
                <a:spcPts val="100"/>
              </a:spcBef>
              <a:buChar char="•"/>
              <a:tabLst>
                <a:tab pos="360045" algn="l"/>
                <a:tab pos="360680" algn="l"/>
              </a:tabLst>
            </a:pPr>
            <a:r>
              <a:rPr sz="2400" dirty="0">
                <a:solidFill>
                  <a:srgbClr val="5D5D5D"/>
                </a:solidFill>
                <a:latin typeface="Arial"/>
                <a:cs typeface="Arial"/>
              </a:rPr>
              <a:t>Additional</a:t>
            </a:r>
            <a:r>
              <a:rPr sz="2400" spc="1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D5D5D"/>
                </a:solidFill>
                <a:latin typeface="Arial"/>
                <a:cs typeface="Arial"/>
              </a:rPr>
              <a:t>informative</a:t>
            </a:r>
            <a:r>
              <a:rPr sz="2400" spc="1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400" spc="-150" dirty="0">
                <a:solidFill>
                  <a:srgbClr val="5D5D5D"/>
                </a:solidFill>
                <a:latin typeface="Arial"/>
                <a:cs typeface="Arial"/>
              </a:rPr>
              <a:t>FAQs</a:t>
            </a:r>
            <a:r>
              <a:rPr sz="2400" spc="1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D5D5D"/>
                </a:solidFill>
                <a:latin typeface="Arial"/>
                <a:cs typeface="Arial"/>
              </a:rPr>
              <a:t>in</a:t>
            </a:r>
            <a:r>
              <a:rPr sz="2400" spc="1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D5D5D"/>
                </a:solidFill>
                <a:latin typeface="Arial"/>
                <a:cs typeface="Arial"/>
              </a:rPr>
              <a:t>following</a:t>
            </a:r>
            <a:r>
              <a:rPr sz="2400" spc="1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D5D5D"/>
                </a:solidFill>
                <a:latin typeface="Arial"/>
                <a:cs typeface="Arial"/>
              </a:rPr>
              <a:t>slides</a:t>
            </a:r>
            <a:endParaRPr sz="2400">
              <a:latin typeface="Arial"/>
              <a:cs typeface="Arial"/>
            </a:endParaRPr>
          </a:p>
          <a:p>
            <a:pPr marL="360045" indent="-347980">
              <a:lnSpc>
                <a:spcPct val="100000"/>
              </a:lnSpc>
              <a:spcBef>
                <a:spcPts val="2000"/>
              </a:spcBef>
              <a:buChar char="•"/>
              <a:tabLst>
                <a:tab pos="360045" algn="l"/>
                <a:tab pos="360680" algn="l"/>
              </a:tabLst>
            </a:pPr>
            <a:r>
              <a:rPr sz="2400" spc="-20" dirty="0">
                <a:solidFill>
                  <a:srgbClr val="5D5D5D"/>
                </a:solidFill>
                <a:latin typeface="Arial"/>
                <a:cs typeface="Arial"/>
              </a:rPr>
              <a:t>Reference </a:t>
            </a:r>
            <a:r>
              <a:rPr sz="2400" dirty="0">
                <a:solidFill>
                  <a:srgbClr val="5D5D5D"/>
                </a:solidFill>
                <a:latin typeface="Arial"/>
                <a:cs typeface="Arial"/>
              </a:rPr>
              <a:t>at</a:t>
            </a:r>
            <a:r>
              <a:rPr sz="24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24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5D5D5D"/>
                </a:solidFill>
                <a:latin typeface="Arial"/>
                <a:cs typeface="Arial"/>
              </a:rPr>
              <a:t>convenience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7443" y="1139983"/>
            <a:ext cx="1091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FAQs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51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379342" y="2444243"/>
            <a:ext cx="4091304" cy="167132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Question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880"/>
              </a:lnSpc>
              <a:spcBef>
                <a:spcPts val="1140"/>
              </a:spcBef>
            </a:pPr>
            <a:r>
              <a:rPr sz="2400" i="1" spc="75" dirty="0">
                <a:solidFill>
                  <a:srgbClr val="5D5D5D"/>
                </a:solidFill>
                <a:latin typeface="Calibri"/>
                <a:cs typeface="Calibri"/>
              </a:rPr>
              <a:t>Should</a:t>
            </a:r>
            <a:r>
              <a:rPr sz="2400" i="1" spc="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75" dirty="0">
                <a:solidFill>
                  <a:srgbClr val="5D5D5D"/>
                </a:solidFill>
                <a:latin typeface="Calibri"/>
                <a:cs typeface="Calibri"/>
              </a:rPr>
              <a:t>my</a:t>
            </a:r>
            <a:r>
              <a:rPr sz="2400" i="1" spc="4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three</a:t>
            </a:r>
            <a:r>
              <a:rPr sz="2400" i="1" spc="6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5D5D5D"/>
                </a:solidFill>
                <a:latin typeface="Calibri"/>
                <a:cs typeface="Calibri"/>
              </a:rPr>
              <a:t>reference </a:t>
            </a:r>
            <a:r>
              <a:rPr sz="2400" i="1" spc="50" dirty="0">
                <a:solidFill>
                  <a:srgbClr val="5D5D5D"/>
                </a:solidFill>
                <a:latin typeface="Calibri"/>
                <a:cs typeface="Calibri"/>
              </a:rPr>
              <a:t>papers</a:t>
            </a:r>
            <a:r>
              <a:rPr sz="2400" i="1" spc="7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be</a:t>
            </a:r>
            <a:r>
              <a:rPr sz="2400" i="1" spc="8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the</a:t>
            </a:r>
            <a:r>
              <a:rPr sz="2400" i="1" spc="5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500" i="1" spc="-65" dirty="0">
                <a:solidFill>
                  <a:srgbClr val="5D5D5D"/>
                </a:solidFill>
                <a:latin typeface="Arial"/>
                <a:cs typeface="Arial"/>
              </a:rPr>
              <a:t>only</a:t>
            </a:r>
            <a:r>
              <a:rPr sz="2500" i="1" spc="-10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references</a:t>
            </a:r>
            <a:r>
              <a:rPr sz="2400" i="1" spc="3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25" dirty="0">
                <a:solidFill>
                  <a:srgbClr val="5D5D5D"/>
                </a:solidFill>
                <a:latin typeface="Calibri"/>
                <a:cs typeface="Calibri"/>
              </a:rPr>
              <a:t>in </a:t>
            </a:r>
            <a:r>
              <a:rPr sz="2400" i="1" spc="75" dirty="0">
                <a:solidFill>
                  <a:srgbClr val="5D5D5D"/>
                </a:solidFill>
                <a:latin typeface="Calibri"/>
                <a:cs typeface="Calibri"/>
              </a:rPr>
              <a:t>my </a:t>
            </a:r>
            <a:r>
              <a:rPr sz="2400" i="1" spc="70" dirty="0">
                <a:solidFill>
                  <a:srgbClr val="5D5D5D"/>
                </a:solidFill>
                <a:latin typeface="Calibri"/>
                <a:cs typeface="Calibri"/>
              </a:rPr>
              <a:t>qual</a:t>
            </a:r>
            <a:r>
              <a:rPr sz="2400" i="1" spc="8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5D5D5D"/>
                </a:solidFill>
                <a:latin typeface="Calibri"/>
                <a:cs typeface="Calibri"/>
              </a:rPr>
              <a:t>paper?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2036" y="2415940"/>
            <a:ext cx="4128135" cy="324993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Answer</a:t>
            </a:r>
            <a:endParaRPr sz="2000">
              <a:latin typeface="Arial"/>
              <a:cs typeface="Arial"/>
            </a:endParaRPr>
          </a:p>
          <a:p>
            <a:pPr marL="358140" indent="-343535">
              <a:lnSpc>
                <a:spcPct val="100000"/>
              </a:lnSpc>
              <a:spcBef>
                <a:spcPts val="775"/>
              </a:spcBef>
              <a:buChar char="•"/>
              <a:tabLst>
                <a:tab pos="358140" algn="l"/>
                <a:tab pos="358775" algn="l"/>
              </a:tabLst>
            </a:pP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Not</a:t>
            </a:r>
            <a:r>
              <a:rPr sz="14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D5D5D"/>
                </a:solidFill>
                <a:latin typeface="Arial"/>
                <a:cs typeface="Arial"/>
              </a:rPr>
              <a:t>necessarily,</a:t>
            </a:r>
            <a:r>
              <a:rPr sz="14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but</a:t>
            </a:r>
            <a:r>
              <a:rPr sz="14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they</a:t>
            </a:r>
            <a:r>
              <a:rPr sz="14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can</a:t>
            </a:r>
            <a:r>
              <a:rPr sz="14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D5D5D"/>
                </a:solidFill>
                <a:latin typeface="Arial"/>
                <a:cs typeface="Arial"/>
              </a:rPr>
              <a:t>be.</a:t>
            </a:r>
            <a:endParaRPr sz="1400">
              <a:latin typeface="Arial"/>
              <a:cs typeface="Arial"/>
            </a:endParaRPr>
          </a:p>
          <a:p>
            <a:pPr marL="358140" indent="-343535">
              <a:lnSpc>
                <a:spcPts val="1510"/>
              </a:lnSpc>
              <a:spcBef>
                <a:spcPts val="1664"/>
              </a:spcBef>
              <a:buChar char="•"/>
              <a:tabLst>
                <a:tab pos="358140" algn="l"/>
                <a:tab pos="358775" algn="l"/>
              </a:tabLst>
            </a:pP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Good</a:t>
            </a:r>
            <a:r>
              <a:rPr sz="14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practice</a:t>
            </a:r>
            <a:r>
              <a:rPr sz="14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is</a:t>
            </a:r>
            <a:r>
              <a:rPr sz="14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4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explicitly</a:t>
            </a:r>
            <a:r>
              <a:rPr sz="14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acknowledge</a:t>
            </a:r>
            <a:r>
              <a:rPr sz="140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5D5D5D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  <a:p>
            <a:pPr marL="358140" marR="502284">
              <a:lnSpc>
                <a:spcPct val="80000"/>
              </a:lnSpc>
              <a:spcBef>
                <a:spcPts val="170"/>
              </a:spcBef>
            </a:pP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papers</a:t>
            </a:r>
            <a:r>
              <a:rPr sz="14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14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why</a:t>
            </a:r>
            <a:r>
              <a:rPr sz="14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they</a:t>
            </a:r>
            <a:r>
              <a:rPr sz="14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are</a:t>
            </a:r>
            <a:r>
              <a:rPr sz="14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most</a:t>
            </a:r>
            <a:r>
              <a:rPr sz="14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significant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sources</a:t>
            </a:r>
            <a:r>
              <a:rPr sz="14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in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D5D5D"/>
                </a:solidFill>
                <a:latin typeface="Arial"/>
                <a:cs typeface="Arial"/>
              </a:rPr>
              <a:t>work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Arial"/>
              <a:cs typeface="Arial"/>
            </a:endParaRPr>
          </a:p>
          <a:p>
            <a:pPr marL="358140" marR="604520" indent="-342900">
              <a:lnSpc>
                <a:spcPct val="80000"/>
              </a:lnSpc>
              <a:buChar char="•"/>
              <a:tabLst>
                <a:tab pos="358140" algn="l"/>
                <a:tab pos="358775" algn="l"/>
              </a:tabLst>
            </a:pP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Other</a:t>
            </a:r>
            <a:r>
              <a:rPr sz="1400" spc="9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references</a:t>
            </a:r>
            <a:r>
              <a:rPr sz="14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should</a:t>
            </a:r>
            <a:r>
              <a:rPr sz="1400" spc="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be</a:t>
            </a:r>
            <a:r>
              <a:rPr sz="14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included</a:t>
            </a:r>
            <a:r>
              <a:rPr sz="14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D5D5D"/>
                </a:solidFill>
                <a:latin typeface="Arial"/>
                <a:cs typeface="Arial"/>
              </a:rPr>
              <a:t>as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appropriate</a:t>
            </a:r>
            <a:endParaRPr sz="1400">
              <a:latin typeface="Arial"/>
              <a:cs typeface="Arial"/>
            </a:endParaRPr>
          </a:p>
          <a:p>
            <a:pPr marL="358140" indent="-343535">
              <a:lnSpc>
                <a:spcPts val="1510"/>
              </a:lnSpc>
              <a:spcBef>
                <a:spcPts val="1670"/>
              </a:spcBef>
              <a:buChar char="•"/>
              <a:tabLst>
                <a:tab pos="358140" algn="l"/>
                <a:tab pos="358775" algn="l"/>
              </a:tabLst>
            </a:pP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Knowledge</a:t>
            </a:r>
            <a:r>
              <a:rPr sz="14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of</a:t>
            </a:r>
            <a:r>
              <a:rPr sz="1400" spc="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other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reference</a:t>
            </a:r>
            <a:r>
              <a:rPr sz="14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papers</a:t>
            </a:r>
            <a:r>
              <a:rPr sz="14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can</a:t>
            </a:r>
            <a:r>
              <a:rPr sz="14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D5D5D"/>
                </a:solidFill>
                <a:latin typeface="Arial"/>
                <a:cs typeface="Arial"/>
              </a:rPr>
              <a:t>be</a:t>
            </a:r>
            <a:endParaRPr sz="1400">
              <a:latin typeface="Arial"/>
              <a:cs typeface="Arial"/>
            </a:endParaRPr>
          </a:p>
          <a:p>
            <a:pPr marL="358140">
              <a:lnSpc>
                <a:spcPts val="1345"/>
              </a:lnSpc>
            </a:pP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limited</a:t>
            </a:r>
            <a:r>
              <a:rPr sz="1400" spc="1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400" spc="1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whether</a:t>
            </a:r>
            <a:r>
              <a:rPr sz="1400" spc="8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they</a:t>
            </a:r>
            <a:r>
              <a:rPr sz="1400" spc="1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support</a:t>
            </a:r>
            <a:r>
              <a:rPr sz="1400" spc="8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1400" spc="1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assertions</a:t>
            </a:r>
            <a:endParaRPr sz="1400">
              <a:latin typeface="Arial"/>
              <a:cs typeface="Arial"/>
            </a:endParaRPr>
          </a:p>
          <a:p>
            <a:pPr marL="358140">
              <a:lnSpc>
                <a:spcPts val="1345"/>
              </a:lnSpc>
            </a:pP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that</a:t>
            </a:r>
            <a:r>
              <a:rPr sz="14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they</a:t>
            </a:r>
            <a:r>
              <a:rPr sz="14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are</a:t>
            </a:r>
            <a:r>
              <a:rPr sz="14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cited</a:t>
            </a:r>
            <a:r>
              <a:rPr sz="14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4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support.</a:t>
            </a:r>
            <a:endParaRPr sz="1400">
              <a:latin typeface="Arial"/>
              <a:cs typeface="Arial"/>
            </a:endParaRPr>
          </a:p>
          <a:p>
            <a:pPr marL="358140" marR="5080">
              <a:lnSpc>
                <a:spcPct val="80000"/>
              </a:lnSpc>
              <a:spcBef>
                <a:spcPts val="170"/>
              </a:spcBef>
            </a:pPr>
            <a:r>
              <a:rPr sz="1400" spc="-25" dirty="0">
                <a:solidFill>
                  <a:srgbClr val="5D5D5D"/>
                </a:solidFill>
                <a:latin typeface="Arial"/>
                <a:cs typeface="Arial"/>
              </a:rPr>
              <a:t>i.e.</a:t>
            </a:r>
            <a:r>
              <a:rPr sz="1400" spc="8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normal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burden</a:t>
            </a:r>
            <a:r>
              <a:rPr sz="14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on</a:t>
            </a:r>
            <a:r>
              <a:rPr sz="1400" spc="9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an</a:t>
            </a:r>
            <a:r>
              <a:rPr sz="14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author</a:t>
            </a:r>
            <a:r>
              <a:rPr sz="1400" spc="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when</a:t>
            </a:r>
            <a:r>
              <a:rPr sz="14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they</a:t>
            </a:r>
            <a:r>
              <a:rPr sz="1400" spc="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D5D5D"/>
                </a:solidFill>
                <a:latin typeface="Arial"/>
                <a:cs typeface="Arial"/>
              </a:rPr>
              <a:t>cite </a:t>
            </a:r>
            <a:r>
              <a:rPr sz="1400" spc="-80" dirty="0">
                <a:solidFill>
                  <a:srgbClr val="5D5D5D"/>
                </a:solidFill>
                <a:latin typeface="Arial"/>
                <a:cs typeface="Arial"/>
              </a:rPr>
              <a:t>–</a:t>
            </a:r>
            <a:r>
              <a:rPr sz="14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that</a:t>
            </a:r>
            <a:r>
              <a:rPr sz="14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citation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is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correctly</a:t>
            </a:r>
            <a:r>
              <a:rPr sz="14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D5D5D"/>
                </a:solidFill>
                <a:latin typeface="Arial"/>
                <a:cs typeface="Arial"/>
              </a:rPr>
              <a:t>used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7443" y="1139983"/>
            <a:ext cx="1091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FAQs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52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379342" y="2444243"/>
            <a:ext cx="4191635" cy="130556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Question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45"/>
              </a:spcBef>
            </a:pP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Why</a:t>
            </a:r>
            <a:r>
              <a:rPr sz="2400" i="1" spc="7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the</a:t>
            </a:r>
            <a:r>
              <a:rPr sz="2400" i="1" spc="7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rules</a:t>
            </a:r>
            <a:r>
              <a:rPr sz="2400" i="1" spc="10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55" dirty="0">
                <a:solidFill>
                  <a:srgbClr val="5D5D5D"/>
                </a:solidFill>
                <a:latin typeface="Calibri"/>
                <a:cs typeface="Calibri"/>
              </a:rPr>
              <a:t>about</a:t>
            </a:r>
            <a:r>
              <a:rPr sz="2400" i="1" spc="6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50" dirty="0">
                <a:solidFill>
                  <a:srgbClr val="5D5D5D"/>
                </a:solidFill>
                <a:latin typeface="Calibri"/>
                <a:cs typeface="Calibri"/>
              </a:rPr>
              <a:t>papers</a:t>
            </a:r>
            <a:r>
              <a:rPr sz="2400" i="1" spc="9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20" dirty="0">
                <a:solidFill>
                  <a:srgbClr val="5D5D5D"/>
                </a:solidFill>
                <a:latin typeface="Calibri"/>
                <a:cs typeface="Calibri"/>
              </a:rPr>
              <a:t>with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CMU</a:t>
            </a:r>
            <a:r>
              <a:rPr sz="2400" i="1" spc="15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authors,</a:t>
            </a:r>
            <a:r>
              <a:rPr sz="2400" i="1" spc="16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85" dirty="0">
                <a:solidFill>
                  <a:srgbClr val="5D5D5D"/>
                </a:solidFill>
                <a:latin typeface="Calibri"/>
                <a:cs typeface="Calibri"/>
              </a:rPr>
              <a:t>and</a:t>
            </a:r>
            <a:r>
              <a:rPr sz="2400" i="1" spc="14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75" dirty="0">
                <a:solidFill>
                  <a:srgbClr val="5D5D5D"/>
                </a:solidFill>
                <a:latin typeface="Calibri"/>
                <a:cs typeface="Calibri"/>
              </a:rPr>
              <a:t>my</a:t>
            </a:r>
            <a:r>
              <a:rPr sz="2400" i="1" spc="16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5D5D5D"/>
                </a:solidFill>
                <a:latin typeface="Calibri"/>
                <a:cs typeface="Calibri"/>
              </a:rPr>
              <a:t>papers?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2036" y="2422578"/>
            <a:ext cx="4122420" cy="1816100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Answer</a:t>
            </a:r>
            <a:endParaRPr sz="2000">
              <a:latin typeface="Arial"/>
              <a:cs typeface="Arial"/>
            </a:endParaRPr>
          </a:p>
          <a:p>
            <a:pPr marL="15240" marR="5080">
              <a:lnSpc>
                <a:spcPct val="100000"/>
              </a:lnSpc>
              <a:spcBef>
                <a:spcPts val="1045"/>
              </a:spcBef>
            </a:pPr>
            <a:r>
              <a:rPr sz="2000" spc="-45" dirty="0">
                <a:solidFill>
                  <a:srgbClr val="5D5D5D"/>
                </a:solidFill>
                <a:latin typeface="Arial"/>
                <a:cs typeface="Arial"/>
              </a:rPr>
              <a:t>We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want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make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sure</a:t>
            </a:r>
            <a:r>
              <a:rPr sz="20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2000" spc="-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can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read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papers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 other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than</a:t>
            </a:r>
            <a:r>
              <a:rPr sz="20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those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written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by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you,</a:t>
            </a:r>
            <a:r>
              <a:rPr sz="2000" spc="-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or</a:t>
            </a:r>
            <a:r>
              <a:rPr sz="20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20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advisor,</a:t>
            </a:r>
            <a:r>
              <a:rPr sz="200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or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research colleagues</a:t>
            </a:r>
            <a:r>
              <a:rPr sz="20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inside</a:t>
            </a:r>
            <a:r>
              <a:rPr sz="20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CMU.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7443" y="1139983"/>
            <a:ext cx="1091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FAQs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53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379342" y="2444243"/>
            <a:ext cx="4166870" cy="167132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Question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45"/>
              </a:spcBef>
            </a:pP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If</a:t>
            </a:r>
            <a:r>
              <a:rPr sz="2400" i="1" spc="13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other</a:t>
            </a:r>
            <a:r>
              <a:rPr sz="2400" i="1" spc="13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CMU</a:t>
            </a:r>
            <a:r>
              <a:rPr sz="2400" i="1" spc="1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people</a:t>
            </a:r>
            <a:r>
              <a:rPr sz="2400" i="1" spc="14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are</a:t>
            </a:r>
            <a:r>
              <a:rPr sz="2400" i="1" spc="1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35" dirty="0">
                <a:solidFill>
                  <a:srgbClr val="5D5D5D"/>
                </a:solidFill>
                <a:latin typeface="Calibri"/>
                <a:cs typeface="Calibri"/>
              </a:rPr>
              <a:t>authors </a:t>
            </a:r>
            <a:r>
              <a:rPr sz="2400" i="1" spc="85" dirty="0">
                <a:solidFill>
                  <a:srgbClr val="5D5D5D"/>
                </a:solidFill>
                <a:latin typeface="Calibri"/>
                <a:cs typeface="Calibri"/>
              </a:rPr>
              <a:t>on</a:t>
            </a:r>
            <a:r>
              <a:rPr sz="2400" i="1" spc="17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75" dirty="0">
                <a:solidFill>
                  <a:srgbClr val="5D5D5D"/>
                </a:solidFill>
                <a:latin typeface="Calibri"/>
                <a:cs typeface="Calibri"/>
              </a:rPr>
              <a:t>my</a:t>
            </a:r>
            <a:r>
              <a:rPr sz="2400" i="1" spc="18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technical</a:t>
            </a:r>
            <a:r>
              <a:rPr sz="2400" i="1" spc="18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papers,</a:t>
            </a:r>
            <a:r>
              <a:rPr sz="2400" i="1" spc="20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40" dirty="0">
                <a:solidFill>
                  <a:srgbClr val="5D5D5D"/>
                </a:solidFill>
                <a:latin typeface="Calibri"/>
                <a:cs typeface="Calibri"/>
              </a:rPr>
              <a:t>can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they</a:t>
            </a:r>
            <a:r>
              <a:rPr sz="2400" i="1" spc="6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be</a:t>
            </a:r>
            <a:r>
              <a:rPr sz="2400" i="1" spc="8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85" dirty="0">
                <a:solidFill>
                  <a:srgbClr val="5D5D5D"/>
                </a:solidFill>
                <a:latin typeface="Calibri"/>
                <a:cs typeface="Calibri"/>
              </a:rPr>
              <a:t>on</a:t>
            </a:r>
            <a:r>
              <a:rPr sz="2400" i="1" spc="6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75" dirty="0">
                <a:solidFill>
                  <a:srgbClr val="5D5D5D"/>
                </a:solidFill>
                <a:latin typeface="Calibri"/>
                <a:cs typeface="Calibri"/>
              </a:rPr>
              <a:t>my </a:t>
            </a:r>
            <a:r>
              <a:rPr sz="2400" i="1" spc="-10" dirty="0">
                <a:solidFill>
                  <a:srgbClr val="5D5D5D"/>
                </a:solidFill>
                <a:latin typeface="Calibri"/>
                <a:cs typeface="Calibri"/>
              </a:rPr>
              <a:t>committee?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2036" y="2415940"/>
            <a:ext cx="4661364" cy="2496966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Answer</a:t>
            </a:r>
            <a:endParaRPr sz="2000" dirty="0">
              <a:latin typeface="Arial"/>
              <a:cs typeface="Arial"/>
            </a:endParaRPr>
          </a:p>
          <a:p>
            <a:pPr marL="15240">
              <a:lnSpc>
                <a:spcPts val="1510"/>
              </a:lnSpc>
              <a:spcBef>
                <a:spcPts val="775"/>
              </a:spcBef>
            </a:pPr>
            <a:r>
              <a:rPr sz="1400" spc="-90" dirty="0">
                <a:solidFill>
                  <a:srgbClr val="5D5D5D"/>
                </a:solidFill>
                <a:latin typeface="Arial"/>
                <a:cs typeface="Arial"/>
              </a:rPr>
              <a:t>Yes,</a:t>
            </a:r>
            <a:r>
              <a:rPr sz="14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but</a:t>
            </a:r>
            <a:r>
              <a:rPr sz="14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this</a:t>
            </a:r>
            <a:r>
              <a:rPr sz="14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does</a:t>
            </a:r>
            <a:r>
              <a:rPr sz="14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5D5D5D"/>
                </a:solidFill>
                <a:latin typeface="Arial"/>
                <a:cs typeface="Arial"/>
              </a:rPr>
              <a:t>not</a:t>
            </a:r>
            <a:r>
              <a:rPr sz="14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guarantee</a:t>
            </a:r>
            <a:r>
              <a:rPr sz="14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that</a:t>
            </a:r>
            <a:r>
              <a:rPr sz="14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they</a:t>
            </a:r>
            <a:r>
              <a:rPr sz="14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will</a:t>
            </a:r>
            <a:r>
              <a:rPr sz="14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be</a:t>
            </a:r>
            <a:r>
              <a:rPr sz="14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D5D5D"/>
                </a:solidFill>
                <a:latin typeface="Arial"/>
                <a:cs typeface="Arial"/>
              </a:rPr>
              <a:t>on</a:t>
            </a:r>
            <a:endParaRPr sz="1400" dirty="0">
              <a:latin typeface="Arial"/>
              <a:cs typeface="Arial"/>
            </a:endParaRPr>
          </a:p>
          <a:p>
            <a:pPr marL="15240" marR="59690">
              <a:lnSpc>
                <a:spcPct val="80000"/>
              </a:lnSpc>
              <a:spcBef>
                <a:spcPts val="165"/>
              </a:spcBef>
            </a:pP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14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committee.</a:t>
            </a:r>
            <a:r>
              <a:rPr sz="14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Additionally,</a:t>
            </a:r>
            <a:r>
              <a:rPr sz="14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it</a:t>
            </a:r>
            <a:r>
              <a:rPr sz="14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does</a:t>
            </a:r>
            <a:r>
              <a:rPr sz="14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5D5D5D"/>
                </a:solidFill>
                <a:latin typeface="Arial"/>
                <a:cs typeface="Arial"/>
              </a:rPr>
              <a:t>not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guarantee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that</a:t>
            </a:r>
            <a:r>
              <a:rPr sz="14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they</a:t>
            </a:r>
            <a:r>
              <a:rPr sz="14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won’t</a:t>
            </a:r>
            <a:r>
              <a:rPr sz="14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be</a:t>
            </a:r>
            <a:r>
              <a:rPr sz="14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on</a:t>
            </a:r>
            <a:r>
              <a:rPr sz="14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14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committee.</a:t>
            </a:r>
            <a:endParaRPr sz="1400" dirty="0">
              <a:latin typeface="Arial"/>
              <a:cs typeface="Arial"/>
            </a:endParaRPr>
          </a:p>
          <a:p>
            <a:pPr marL="15240" marR="13970">
              <a:lnSpc>
                <a:spcPts val="3340"/>
              </a:lnSpc>
              <a:spcBef>
                <a:spcPts val="400"/>
              </a:spcBef>
            </a:pPr>
            <a:r>
              <a:rPr sz="1400" spc="-140" dirty="0">
                <a:solidFill>
                  <a:srgbClr val="5D5D5D"/>
                </a:solidFill>
                <a:latin typeface="Arial"/>
                <a:cs typeface="Arial"/>
              </a:rPr>
              <a:t>GSC</a:t>
            </a:r>
            <a:r>
              <a:rPr sz="14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decides on</a:t>
            </a:r>
            <a:r>
              <a:rPr sz="14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14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staffing</a:t>
            </a:r>
            <a:r>
              <a:rPr sz="14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of</a:t>
            </a:r>
            <a:r>
              <a:rPr sz="14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14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qual</a:t>
            </a:r>
            <a:r>
              <a:rPr sz="14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committees. </a:t>
            </a:r>
            <a:r>
              <a:rPr sz="1400" spc="-25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14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do</a:t>
            </a:r>
            <a:r>
              <a:rPr sz="14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get</a:t>
            </a:r>
            <a:r>
              <a:rPr sz="14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4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specify</a:t>
            </a:r>
            <a:r>
              <a:rPr sz="14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a</a:t>
            </a:r>
            <a:r>
              <a:rPr sz="14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lang="en-US" sz="1400" spc="-30" dirty="0">
                <a:solidFill>
                  <a:srgbClr val="5D5D5D"/>
                </a:solidFill>
                <a:latin typeface="Arial"/>
                <a:cs typeface="Arial"/>
              </a:rPr>
              <a:t>rank-ordered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list</a:t>
            </a:r>
            <a:r>
              <a:rPr sz="14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of</a:t>
            </a:r>
            <a:r>
              <a:rPr sz="14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“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closest”</a:t>
            </a:r>
            <a:r>
              <a:rPr sz="140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65" dirty="0">
                <a:solidFill>
                  <a:srgbClr val="5D5D5D"/>
                </a:solidFill>
                <a:latin typeface="Arial"/>
                <a:cs typeface="Arial"/>
              </a:rPr>
              <a:t>ECE</a:t>
            </a:r>
            <a:r>
              <a:rPr lang="en-US" sz="1400" spc="-1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facult</a:t>
            </a:r>
            <a:r>
              <a:rPr lang="en-US" sz="1400" spc="-10" dirty="0">
                <a:solidFill>
                  <a:srgbClr val="5D5D5D"/>
                </a:solidFill>
                <a:latin typeface="Arial"/>
                <a:cs typeface="Arial"/>
              </a:rPr>
              <a:t>y</a:t>
            </a:r>
            <a:endParaRPr sz="1400" dirty="0">
              <a:latin typeface="Arial"/>
              <a:cs typeface="Arial"/>
            </a:endParaRPr>
          </a:p>
          <a:p>
            <a:pPr marL="15240">
              <a:lnSpc>
                <a:spcPts val="785"/>
              </a:lnSpc>
            </a:pP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400" spc="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be</a:t>
            </a:r>
            <a:r>
              <a:rPr sz="14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on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14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committee,</a:t>
            </a:r>
            <a:r>
              <a:rPr sz="14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based</a:t>
            </a:r>
            <a:r>
              <a:rPr sz="14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on</a:t>
            </a:r>
            <a:r>
              <a:rPr sz="14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their</a:t>
            </a:r>
            <a:r>
              <a:rPr sz="14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technical</a:t>
            </a:r>
            <a:endParaRPr sz="1400" dirty="0">
              <a:latin typeface="Arial"/>
              <a:cs typeface="Arial"/>
            </a:endParaRPr>
          </a:p>
          <a:p>
            <a:pPr marL="15240" marR="95250">
              <a:lnSpc>
                <a:spcPct val="80000"/>
              </a:lnSpc>
              <a:spcBef>
                <a:spcPts val="165"/>
              </a:spcBef>
            </a:pPr>
            <a:r>
              <a:rPr sz="1400" spc="-20" dirty="0">
                <a:solidFill>
                  <a:srgbClr val="5D5D5D"/>
                </a:solidFill>
                <a:latin typeface="Arial"/>
                <a:cs typeface="Arial"/>
              </a:rPr>
              <a:t>areas.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 However, </a:t>
            </a:r>
            <a:r>
              <a:rPr sz="1400" spc="-140" dirty="0">
                <a:solidFill>
                  <a:srgbClr val="5D5D5D"/>
                </a:solidFill>
                <a:latin typeface="Arial"/>
                <a:cs typeface="Arial"/>
              </a:rPr>
              <a:t>GSC</a:t>
            </a:r>
            <a:r>
              <a:rPr sz="14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does</a:t>
            </a:r>
            <a:r>
              <a:rPr sz="14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5D5D5D"/>
                </a:solidFill>
                <a:latin typeface="Arial"/>
                <a:cs typeface="Arial"/>
              </a:rPr>
              <a:t>not</a:t>
            </a:r>
            <a:r>
              <a:rPr sz="14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guarantee</a:t>
            </a:r>
            <a:r>
              <a:rPr sz="14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that</a:t>
            </a:r>
            <a:r>
              <a:rPr sz="14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D5D5D"/>
                </a:solidFill>
                <a:latin typeface="Arial"/>
                <a:cs typeface="Arial"/>
              </a:rPr>
              <a:t>your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committee</a:t>
            </a:r>
            <a:r>
              <a:rPr sz="14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will</a:t>
            </a:r>
            <a:r>
              <a:rPr sz="14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be</a:t>
            </a:r>
            <a:r>
              <a:rPr sz="14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drawn</a:t>
            </a:r>
            <a:r>
              <a:rPr sz="14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solely</a:t>
            </a:r>
            <a:r>
              <a:rPr sz="14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from</a:t>
            </a:r>
            <a:r>
              <a:rPr sz="14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this</a:t>
            </a:r>
            <a:r>
              <a:rPr sz="14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list.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7443" y="1139983"/>
            <a:ext cx="1091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FAQs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54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379342" y="2444243"/>
            <a:ext cx="3969385" cy="130556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Question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45"/>
              </a:spcBef>
            </a:pP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When</a:t>
            </a:r>
            <a:r>
              <a:rPr sz="2400" i="1" spc="8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will</a:t>
            </a:r>
            <a:r>
              <a:rPr sz="2400" i="1" spc="12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I</a:t>
            </a:r>
            <a:r>
              <a:rPr sz="2400" i="1" spc="9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know</a:t>
            </a:r>
            <a:r>
              <a:rPr sz="2400" i="1" spc="10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who</a:t>
            </a:r>
            <a:r>
              <a:rPr sz="2400" i="1" spc="8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is</a:t>
            </a:r>
            <a:r>
              <a:rPr sz="2400" i="1" spc="11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85" dirty="0">
                <a:solidFill>
                  <a:srgbClr val="5D5D5D"/>
                </a:solidFill>
                <a:latin typeface="Calibri"/>
                <a:cs typeface="Calibri"/>
              </a:rPr>
              <a:t>on</a:t>
            </a:r>
            <a:r>
              <a:rPr sz="2400" i="1" spc="8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50" dirty="0">
                <a:solidFill>
                  <a:srgbClr val="5D5D5D"/>
                </a:solidFill>
                <a:latin typeface="Calibri"/>
                <a:cs typeface="Calibri"/>
              </a:rPr>
              <a:t>my </a:t>
            </a:r>
            <a:r>
              <a:rPr sz="2400" i="1" spc="70" dirty="0">
                <a:solidFill>
                  <a:srgbClr val="5D5D5D"/>
                </a:solidFill>
                <a:latin typeface="Calibri"/>
                <a:cs typeface="Calibri"/>
              </a:rPr>
              <a:t>qual</a:t>
            </a:r>
            <a:r>
              <a:rPr sz="2400" i="1" spc="16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exam</a:t>
            </a:r>
            <a:r>
              <a:rPr sz="2400" i="1" spc="16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5D5D5D"/>
                </a:solidFill>
                <a:latin typeface="Calibri"/>
                <a:cs typeface="Calibri"/>
              </a:rPr>
              <a:t>committee?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2036" y="2469724"/>
            <a:ext cx="4198620" cy="2791918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Answer</a:t>
            </a:r>
            <a:endParaRPr sz="2000" dirty="0">
              <a:latin typeface="Arial"/>
              <a:cs typeface="Arial"/>
            </a:endParaRPr>
          </a:p>
          <a:p>
            <a:pPr marL="15240">
              <a:lnSpc>
                <a:spcPts val="2050"/>
              </a:lnSpc>
              <a:spcBef>
                <a:spcPts val="1550"/>
              </a:spcBef>
            </a:pPr>
            <a:r>
              <a:rPr sz="1900" spc="-30" dirty="0">
                <a:solidFill>
                  <a:srgbClr val="5D5D5D"/>
                </a:solidFill>
                <a:latin typeface="Arial"/>
                <a:cs typeface="Arial"/>
              </a:rPr>
              <a:t>Be</a:t>
            </a:r>
            <a:r>
              <a:rPr sz="190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aware</a:t>
            </a:r>
            <a:r>
              <a:rPr sz="19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5D5D5D"/>
                </a:solidFill>
                <a:latin typeface="Arial"/>
                <a:cs typeface="Arial"/>
              </a:rPr>
              <a:t>that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00" dirty="0">
                <a:solidFill>
                  <a:srgbClr val="5D5D5D"/>
                </a:solidFill>
                <a:latin typeface="Arial"/>
                <a:cs typeface="Arial"/>
              </a:rPr>
              <a:t>GSC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reserves</a:t>
            </a:r>
            <a:r>
              <a:rPr sz="19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19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right</a:t>
            </a:r>
            <a:endParaRPr sz="1900" dirty="0">
              <a:latin typeface="Arial"/>
              <a:cs typeface="Arial"/>
            </a:endParaRPr>
          </a:p>
          <a:p>
            <a:pPr marL="15240">
              <a:lnSpc>
                <a:spcPts val="1825"/>
              </a:lnSpc>
            </a:pPr>
            <a:r>
              <a:rPr sz="1900" spc="7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9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make</a:t>
            </a:r>
            <a:r>
              <a:rPr sz="1900" spc="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substitutions</a:t>
            </a:r>
            <a:r>
              <a:rPr sz="19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5D5D5D"/>
                </a:solidFill>
                <a:latin typeface="Arial"/>
                <a:cs typeface="Arial"/>
              </a:rPr>
              <a:t>on</a:t>
            </a:r>
            <a:r>
              <a:rPr sz="19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endParaRPr sz="1900" dirty="0">
              <a:latin typeface="Arial"/>
              <a:cs typeface="Arial"/>
            </a:endParaRPr>
          </a:p>
          <a:p>
            <a:pPr marL="15240" marR="339725">
              <a:lnSpc>
                <a:spcPct val="80000"/>
              </a:lnSpc>
              <a:spcBef>
                <a:spcPts val="225"/>
              </a:spcBef>
            </a:pP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committee</a:t>
            </a:r>
            <a:r>
              <a:rPr sz="19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in</a:t>
            </a:r>
            <a:r>
              <a:rPr sz="19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5D5D5D"/>
                </a:solidFill>
                <a:latin typeface="Arial"/>
                <a:cs typeface="Arial"/>
              </a:rPr>
              <a:t>order</a:t>
            </a:r>
            <a:r>
              <a:rPr sz="19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9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be</a:t>
            </a:r>
            <a:r>
              <a:rPr sz="19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able</a:t>
            </a:r>
            <a:r>
              <a:rPr sz="19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5D5D5D"/>
                </a:solidFill>
                <a:latin typeface="Arial"/>
                <a:cs typeface="Arial"/>
              </a:rPr>
              <a:t>to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schedule</a:t>
            </a:r>
            <a:r>
              <a:rPr sz="19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all</a:t>
            </a:r>
            <a:r>
              <a:rPr sz="19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quals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during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Qual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Days</a:t>
            </a:r>
            <a:endParaRPr sz="1900" dirty="0">
              <a:latin typeface="Arial"/>
              <a:cs typeface="Arial"/>
            </a:endParaRPr>
          </a:p>
          <a:p>
            <a:pPr marL="15240">
              <a:lnSpc>
                <a:spcPts val="2050"/>
              </a:lnSpc>
              <a:spcBef>
                <a:spcPts val="1535"/>
              </a:spcBef>
            </a:pP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However,</a:t>
            </a:r>
            <a:r>
              <a:rPr sz="19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00" dirty="0">
                <a:solidFill>
                  <a:srgbClr val="5D5D5D"/>
                </a:solidFill>
                <a:latin typeface="Arial"/>
                <a:cs typeface="Arial"/>
              </a:rPr>
              <a:t>GSC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will</a:t>
            </a:r>
            <a:r>
              <a:rPr sz="1900" spc="-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5D5D5D"/>
                </a:solidFill>
                <a:latin typeface="Arial"/>
                <a:cs typeface="Arial"/>
              </a:rPr>
              <a:t>always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work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endParaRPr sz="1900" dirty="0">
              <a:latin typeface="Arial"/>
              <a:cs typeface="Arial"/>
            </a:endParaRPr>
          </a:p>
          <a:p>
            <a:pPr marL="15240">
              <a:lnSpc>
                <a:spcPts val="1825"/>
              </a:lnSpc>
            </a:pP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ensure</a:t>
            </a:r>
            <a:r>
              <a:rPr sz="19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19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have</a:t>
            </a:r>
            <a:r>
              <a:rPr sz="19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a</a:t>
            </a:r>
            <a:r>
              <a:rPr sz="19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committee</a:t>
            </a:r>
            <a:r>
              <a:rPr sz="19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who</a:t>
            </a:r>
            <a:r>
              <a:rPr sz="19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can</a:t>
            </a:r>
            <a:endParaRPr sz="1900" dirty="0">
              <a:latin typeface="Arial"/>
              <a:cs typeface="Arial"/>
            </a:endParaRPr>
          </a:p>
          <a:p>
            <a:pPr marL="15240" marR="483234">
              <a:lnSpc>
                <a:spcPct val="80000"/>
              </a:lnSpc>
              <a:spcBef>
                <a:spcPts val="229"/>
              </a:spcBef>
            </a:pP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properly</a:t>
            </a:r>
            <a:r>
              <a:rPr sz="19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review</a:t>
            </a:r>
            <a:r>
              <a:rPr sz="19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19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45" dirty="0">
                <a:solidFill>
                  <a:srgbClr val="5D5D5D"/>
                </a:solidFill>
                <a:latin typeface="Arial"/>
                <a:cs typeface="Arial"/>
              </a:rPr>
              <a:t>ask</a:t>
            </a:r>
            <a:r>
              <a:rPr sz="19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questions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about</a:t>
            </a:r>
            <a:r>
              <a:rPr sz="1900" spc="1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1900" spc="1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work</a:t>
            </a:r>
            <a:endParaRPr sz="19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7443" y="1139983"/>
            <a:ext cx="1091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FAQs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55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379342" y="2444243"/>
            <a:ext cx="4168140" cy="203708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Question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45"/>
              </a:spcBef>
            </a:pP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I</a:t>
            </a:r>
            <a:r>
              <a:rPr sz="2400" i="1" spc="1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have</a:t>
            </a:r>
            <a:r>
              <a:rPr sz="2400" i="1" spc="1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not</a:t>
            </a:r>
            <a:r>
              <a:rPr sz="2400" i="1" spc="13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been</a:t>
            </a:r>
            <a:r>
              <a:rPr sz="2400" i="1" spc="15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working</a:t>
            </a:r>
            <a:r>
              <a:rPr sz="2400" i="1" spc="18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60" dirty="0">
                <a:solidFill>
                  <a:srgbClr val="5D5D5D"/>
                </a:solidFill>
                <a:latin typeface="Calibri"/>
                <a:cs typeface="Calibri"/>
              </a:rPr>
              <a:t>on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original</a:t>
            </a:r>
            <a:r>
              <a:rPr sz="2400" i="1" spc="229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research</a:t>
            </a:r>
            <a:r>
              <a:rPr sz="2400" i="1" spc="21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for</a:t>
            </a:r>
            <a:r>
              <a:rPr sz="2400" i="1" spc="21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very</a:t>
            </a:r>
            <a:r>
              <a:rPr sz="2400" i="1" spc="204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45" dirty="0">
                <a:solidFill>
                  <a:srgbClr val="5D5D5D"/>
                </a:solidFill>
                <a:latin typeface="Calibri"/>
                <a:cs typeface="Calibri"/>
              </a:rPr>
              <a:t>long—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how</a:t>
            </a:r>
            <a:r>
              <a:rPr sz="2400" i="1" spc="6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65" dirty="0">
                <a:solidFill>
                  <a:srgbClr val="5D5D5D"/>
                </a:solidFill>
                <a:latin typeface="Calibri"/>
                <a:cs typeface="Calibri"/>
              </a:rPr>
              <a:t>can</a:t>
            </a:r>
            <a:r>
              <a:rPr sz="2400" i="1" spc="7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I</a:t>
            </a:r>
            <a:r>
              <a:rPr sz="2400" i="1" spc="7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give</a:t>
            </a:r>
            <a:r>
              <a:rPr sz="2400" i="1" spc="9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85" dirty="0">
                <a:solidFill>
                  <a:srgbClr val="5D5D5D"/>
                </a:solidFill>
                <a:latin typeface="Calibri"/>
                <a:cs typeface="Calibri"/>
              </a:rPr>
              <a:t>a</a:t>
            </a:r>
            <a:r>
              <a:rPr sz="2400" i="1" spc="8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50" dirty="0">
                <a:solidFill>
                  <a:srgbClr val="5D5D5D"/>
                </a:solidFill>
                <a:latin typeface="Calibri"/>
                <a:cs typeface="Calibri"/>
              </a:rPr>
              <a:t>good</a:t>
            </a:r>
            <a:r>
              <a:rPr sz="2400" i="1" spc="6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70" dirty="0">
                <a:solidFill>
                  <a:srgbClr val="5D5D5D"/>
                </a:solidFill>
                <a:latin typeface="Calibri"/>
                <a:cs typeface="Calibri"/>
              </a:rPr>
              <a:t>qual</a:t>
            </a:r>
            <a:r>
              <a:rPr sz="2400" i="1" spc="6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20" dirty="0">
                <a:solidFill>
                  <a:srgbClr val="5D5D5D"/>
                </a:solidFill>
                <a:latin typeface="Calibri"/>
                <a:cs typeface="Calibri"/>
              </a:rPr>
              <a:t>talk </a:t>
            </a:r>
            <a:r>
              <a:rPr sz="2400" i="1" spc="85" dirty="0">
                <a:solidFill>
                  <a:srgbClr val="5D5D5D"/>
                </a:solidFill>
                <a:latin typeface="Calibri"/>
                <a:cs typeface="Calibri"/>
              </a:rPr>
              <a:t>on</a:t>
            </a:r>
            <a:r>
              <a:rPr sz="2400" i="1" spc="18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incomplete</a:t>
            </a:r>
            <a:r>
              <a:rPr sz="2400" i="1" spc="204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20" dirty="0">
                <a:solidFill>
                  <a:srgbClr val="5D5D5D"/>
                </a:solidFill>
                <a:latin typeface="Calibri"/>
                <a:cs typeface="Calibri"/>
              </a:rPr>
              <a:t>work?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2036" y="2413345"/>
            <a:ext cx="4192270" cy="3467100"/>
          </a:xfrm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Answer</a:t>
            </a:r>
            <a:endParaRPr sz="2000">
              <a:latin typeface="Arial"/>
              <a:cs typeface="Arial"/>
            </a:endParaRPr>
          </a:p>
          <a:p>
            <a:pPr marL="15240" marR="43815">
              <a:lnSpc>
                <a:spcPct val="100000"/>
              </a:lnSpc>
              <a:spcBef>
                <a:spcPts val="1055"/>
              </a:spcBef>
            </a:pPr>
            <a:r>
              <a:rPr sz="1900" spc="-35" dirty="0">
                <a:solidFill>
                  <a:srgbClr val="5D5D5D"/>
                </a:solidFill>
                <a:latin typeface="Arial"/>
                <a:cs typeface="Arial"/>
              </a:rPr>
              <a:t>We</a:t>
            </a:r>
            <a:r>
              <a:rPr sz="19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5D5D5D"/>
                </a:solidFill>
                <a:latin typeface="Arial"/>
                <a:cs typeface="Arial"/>
              </a:rPr>
              <a:t>do</a:t>
            </a:r>
            <a:r>
              <a:rPr sz="19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70" dirty="0">
                <a:solidFill>
                  <a:srgbClr val="5D5D5D"/>
                </a:solidFill>
                <a:latin typeface="Arial"/>
                <a:cs typeface="Arial"/>
              </a:rPr>
              <a:t>not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expect</a:t>
            </a:r>
            <a:r>
              <a:rPr sz="190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Qual</a:t>
            </a:r>
            <a:r>
              <a:rPr sz="19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9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be</a:t>
            </a:r>
            <a:r>
              <a:rPr sz="19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like</a:t>
            </a:r>
            <a:r>
              <a:rPr sz="19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50" dirty="0">
                <a:solidFill>
                  <a:srgbClr val="5D5D5D"/>
                </a:solidFill>
                <a:latin typeface="Arial"/>
                <a:cs typeface="Arial"/>
              </a:rPr>
              <a:t>a </a:t>
            </a:r>
            <a:r>
              <a:rPr sz="1900" spc="-35" dirty="0">
                <a:solidFill>
                  <a:srgbClr val="5D5D5D"/>
                </a:solidFill>
                <a:latin typeface="Arial"/>
                <a:cs typeface="Arial"/>
              </a:rPr>
              <a:t>PhD</a:t>
            </a:r>
            <a:r>
              <a:rPr sz="19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thesis</a:t>
            </a:r>
            <a:r>
              <a:rPr sz="1900" spc="-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defense,</a:t>
            </a:r>
            <a:r>
              <a:rPr sz="190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with</a:t>
            </a:r>
            <a:r>
              <a:rPr sz="190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a</a:t>
            </a:r>
            <a:r>
              <a:rPr sz="19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large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amount</a:t>
            </a:r>
            <a:r>
              <a:rPr sz="1900" spc="1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of</a:t>
            </a:r>
            <a:r>
              <a:rPr sz="1900" spc="9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mature,</a:t>
            </a:r>
            <a:r>
              <a:rPr sz="1900" spc="1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original</a:t>
            </a:r>
            <a:r>
              <a:rPr sz="1900" spc="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work.</a:t>
            </a:r>
            <a:endParaRPr sz="1900">
              <a:latin typeface="Arial"/>
              <a:cs typeface="Arial"/>
            </a:endParaRPr>
          </a:p>
          <a:p>
            <a:pPr marL="15240" marR="5080">
              <a:lnSpc>
                <a:spcPct val="100000"/>
              </a:lnSpc>
              <a:spcBef>
                <a:spcPts val="2005"/>
              </a:spcBef>
            </a:pPr>
            <a:r>
              <a:rPr sz="1900" spc="-35" dirty="0">
                <a:solidFill>
                  <a:srgbClr val="5D5D5D"/>
                </a:solidFill>
                <a:latin typeface="Arial"/>
                <a:cs typeface="Arial"/>
              </a:rPr>
              <a:t>We</a:t>
            </a:r>
            <a:r>
              <a:rPr sz="19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5D5D5D"/>
                </a:solidFill>
                <a:latin typeface="Arial"/>
                <a:cs typeface="Arial"/>
              </a:rPr>
              <a:t>do</a:t>
            </a:r>
            <a:r>
              <a:rPr sz="19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expect</a:t>
            </a:r>
            <a:r>
              <a:rPr sz="19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19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9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be</a:t>
            </a:r>
            <a:r>
              <a:rPr sz="19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able</a:t>
            </a:r>
            <a:r>
              <a:rPr sz="1900" spc="-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6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900" spc="5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explain</a:t>
            </a:r>
            <a:r>
              <a:rPr sz="19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19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8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9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justify</a:t>
            </a:r>
            <a:r>
              <a:rPr sz="19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whatever</a:t>
            </a:r>
            <a:r>
              <a:rPr sz="19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19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are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working</a:t>
            </a:r>
            <a:r>
              <a:rPr sz="19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on—even</a:t>
            </a:r>
            <a:r>
              <a:rPr sz="19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if</a:t>
            </a:r>
            <a:r>
              <a:rPr sz="19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what</a:t>
            </a:r>
            <a:r>
              <a:rPr sz="19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are</a:t>
            </a:r>
            <a:r>
              <a:rPr sz="19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doing</a:t>
            </a:r>
            <a:r>
              <a:rPr sz="19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is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mostly</a:t>
            </a:r>
            <a:r>
              <a:rPr sz="1900" spc="114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understanding</a:t>
            </a:r>
            <a:r>
              <a:rPr sz="1900" spc="1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1900" spc="1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40" dirty="0">
                <a:solidFill>
                  <a:srgbClr val="5D5D5D"/>
                </a:solidFill>
                <a:latin typeface="Arial"/>
                <a:cs typeface="Arial"/>
              </a:rPr>
              <a:t>important </a:t>
            </a:r>
            <a:r>
              <a:rPr sz="1900" spc="60" dirty="0">
                <a:solidFill>
                  <a:srgbClr val="5D5D5D"/>
                </a:solidFill>
                <a:latin typeface="Arial"/>
                <a:cs typeface="Arial"/>
              </a:rPr>
              <a:t>prior</a:t>
            </a:r>
            <a:r>
              <a:rPr sz="19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work,</a:t>
            </a:r>
            <a:r>
              <a:rPr sz="19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19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just</a:t>
            </a:r>
            <a:r>
              <a:rPr sz="19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implementing</a:t>
            </a:r>
            <a:r>
              <a:rPr sz="19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5D5D5D"/>
                </a:solidFill>
                <a:latin typeface="Arial"/>
                <a:cs typeface="Arial"/>
              </a:rPr>
              <a:t>it</a:t>
            </a:r>
            <a:r>
              <a:rPr sz="19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5D5D5D"/>
                </a:solidFill>
                <a:latin typeface="Arial"/>
                <a:cs typeface="Arial"/>
              </a:rPr>
              <a:t>or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slightly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extending 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it.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7443" y="1139983"/>
            <a:ext cx="1091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FAQs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56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379342" y="2444243"/>
            <a:ext cx="4088129" cy="240284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Question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45"/>
              </a:spcBef>
            </a:pP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Will</a:t>
            </a:r>
            <a:r>
              <a:rPr sz="2400" i="1" spc="9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the</a:t>
            </a:r>
            <a:r>
              <a:rPr sz="2400" i="1" spc="7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70" dirty="0">
                <a:solidFill>
                  <a:srgbClr val="5D5D5D"/>
                </a:solidFill>
                <a:latin typeface="Calibri"/>
                <a:cs typeface="Calibri"/>
              </a:rPr>
              <a:t>Qual</a:t>
            </a:r>
            <a:r>
              <a:rPr sz="2400" i="1" spc="6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Committee</a:t>
            </a:r>
            <a:r>
              <a:rPr sz="2400" i="1" spc="7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20" dirty="0">
                <a:solidFill>
                  <a:srgbClr val="5D5D5D"/>
                </a:solidFill>
                <a:latin typeface="Calibri"/>
                <a:cs typeface="Calibri"/>
              </a:rPr>
              <a:t>have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expert</a:t>
            </a:r>
            <a:r>
              <a:rPr sz="2400" i="1" spc="114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knowledge</a:t>
            </a:r>
            <a:r>
              <a:rPr sz="2400" i="1" spc="114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of</a:t>
            </a:r>
            <a:r>
              <a:rPr sz="2400" i="1" spc="8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all</a:t>
            </a:r>
            <a:r>
              <a:rPr sz="2400" i="1" spc="11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of</a:t>
            </a:r>
            <a:r>
              <a:rPr sz="2400" i="1" spc="10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50" dirty="0">
                <a:solidFill>
                  <a:srgbClr val="5D5D5D"/>
                </a:solidFill>
                <a:latin typeface="Calibri"/>
                <a:cs typeface="Calibri"/>
              </a:rPr>
              <a:t>my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technical</a:t>
            </a:r>
            <a:r>
              <a:rPr sz="2400" i="1" spc="17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60" dirty="0">
                <a:solidFill>
                  <a:srgbClr val="5D5D5D"/>
                </a:solidFill>
                <a:latin typeface="Calibri"/>
                <a:cs typeface="Calibri"/>
              </a:rPr>
              <a:t>background</a:t>
            </a:r>
            <a:r>
              <a:rPr sz="2400" i="1" spc="19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5D5D5D"/>
                </a:solidFill>
                <a:latin typeface="Calibri"/>
                <a:cs typeface="Calibri"/>
              </a:rPr>
              <a:t>papers, </a:t>
            </a:r>
            <a:r>
              <a:rPr sz="2400" i="1" spc="85" dirty="0">
                <a:solidFill>
                  <a:srgbClr val="5D5D5D"/>
                </a:solidFill>
                <a:latin typeface="Calibri"/>
                <a:cs typeface="Calibri"/>
              </a:rPr>
              <a:t>and</a:t>
            </a:r>
            <a:r>
              <a:rPr sz="2400" i="1" spc="10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this</a:t>
            </a:r>
            <a:r>
              <a:rPr sz="2400" i="1" spc="16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technical</a:t>
            </a:r>
            <a:r>
              <a:rPr sz="2400" i="1" spc="13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area,</a:t>
            </a:r>
            <a:r>
              <a:rPr sz="2400" i="1" spc="13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85" dirty="0">
                <a:solidFill>
                  <a:srgbClr val="5D5D5D"/>
                </a:solidFill>
                <a:latin typeface="Calibri"/>
                <a:cs typeface="Calibri"/>
              </a:rPr>
              <a:t>and</a:t>
            </a:r>
            <a:r>
              <a:rPr sz="2400" i="1" spc="12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50" dirty="0">
                <a:solidFill>
                  <a:srgbClr val="5D5D5D"/>
                </a:solidFill>
                <a:latin typeface="Calibri"/>
                <a:cs typeface="Calibri"/>
              </a:rPr>
              <a:t>my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own</a:t>
            </a:r>
            <a:r>
              <a:rPr sz="2400" i="1" spc="13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20" dirty="0">
                <a:solidFill>
                  <a:srgbClr val="5D5D5D"/>
                </a:solidFill>
                <a:latin typeface="Calibri"/>
                <a:cs typeface="Calibri"/>
              </a:rPr>
              <a:t>work?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543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spc="-10" dirty="0"/>
              <a:t>Answer</a:t>
            </a:r>
          </a:p>
          <a:p>
            <a:pPr marL="15240" marR="501015">
              <a:lnSpc>
                <a:spcPct val="100000"/>
              </a:lnSpc>
              <a:spcBef>
                <a:spcPts val="1055"/>
              </a:spcBef>
            </a:pP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Maybe</a:t>
            </a:r>
            <a:r>
              <a:rPr sz="1900" b="0" spc="-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spc="-80" dirty="0">
                <a:solidFill>
                  <a:srgbClr val="5D5D5D"/>
                </a:solidFill>
                <a:latin typeface="Arial"/>
                <a:cs typeface="Arial"/>
              </a:rPr>
              <a:t>yes,</a:t>
            </a:r>
            <a:r>
              <a:rPr sz="1900" b="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maybe</a:t>
            </a:r>
            <a:r>
              <a:rPr sz="1900" b="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no.</a:t>
            </a:r>
            <a:r>
              <a:rPr sz="1900" b="0" spc="-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spc="-50" dirty="0">
                <a:solidFill>
                  <a:srgbClr val="5D5D5D"/>
                </a:solidFill>
                <a:latin typeface="Arial"/>
                <a:cs typeface="Arial"/>
              </a:rPr>
              <a:t>They</a:t>
            </a:r>
            <a:r>
              <a:rPr sz="1900" b="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will</a:t>
            </a:r>
            <a:r>
              <a:rPr sz="1900" b="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spc="-25" dirty="0">
                <a:solidFill>
                  <a:srgbClr val="5D5D5D"/>
                </a:solidFill>
                <a:latin typeface="Arial"/>
                <a:cs typeface="Arial"/>
              </a:rPr>
              <a:t>be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chosen</a:t>
            </a:r>
            <a:r>
              <a:rPr sz="1900" b="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spc="7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 be</a:t>
            </a:r>
            <a:r>
              <a:rPr sz="1900" b="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in</a:t>
            </a:r>
            <a:r>
              <a:rPr sz="1900" b="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1900" b="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general</a:t>
            </a:r>
            <a:r>
              <a:rPr sz="1900" b="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spc="-20" dirty="0">
                <a:solidFill>
                  <a:srgbClr val="5D5D5D"/>
                </a:solidFill>
                <a:latin typeface="Arial"/>
                <a:cs typeface="Arial"/>
              </a:rPr>
              <a:t>area</a:t>
            </a:r>
            <a:endParaRPr sz="1900">
              <a:latin typeface="Arial"/>
              <a:cs typeface="Arial"/>
            </a:endParaRPr>
          </a:p>
          <a:p>
            <a:pPr marL="15240" marR="5080">
              <a:lnSpc>
                <a:spcPct val="100000"/>
              </a:lnSpc>
              <a:spcBef>
                <a:spcPts val="2005"/>
              </a:spcBef>
            </a:pP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In</a:t>
            </a:r>
            <a:r>
              <a:rPr sz="1900" b="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1900" b="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real</a:t>
            </a:r>
            <a:r>
              <a:rPr sz="1900" b="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world,</a:t>
            </a:r>
            <a:r>
              <a:rPr sz="1900" b="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audiences</a:t>
            </a:r>
            <a:r>
              <a:rPr sz="1900" b="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spc="-10" dirty="0">
                <a:solidFill>
                  <a:srgbClr val="5D5D5D"/>
                </a:solidFill>
                <a:latin typeface="Arial"/>
                <a:cs typeface="Arial"/>
              </a:rPr>
              <a:t>have</a:t>
            </a:r>
            <a:r>
              <a:rPr sz="1900" b="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a</a:t>
            </a:r>
            <a:r>
              <a:rPr sz="1900" b="0" spc="-25" dirty="0">
                <a:solidFill>
                  <a:srgbClr val="5D5D5D"/>
                </a:solidFill>
                <a:latin typeface="Arial"/>
                <a:cs typeface="Arial"/>
              </a:rPr>
              <a:t> mix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of</a:t>
            </a:r>
            <a:r>
              <a:rPr sz="1900" b="0" spc="1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experts</a:t>
            </a:r>
            <a:r>
              <a:rPr sz="1900" b="0" spc="114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1900" b="0" spc="1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not-</a:t>
            </a:r>
            <a:r>
              <a:rPr sz="1900" b="0" spc="-20" dirty="0">
                <a:solidFill>
                  <a:srgbClr val="5D5D5D"/>
                </a:solidFill>
                <a:latin typeface="Arial"/>
                <a:cs typeface="Arial"/>
              </a:rPr>
              <a:t>so-</a:t>
            </a:r>
            <a:r>
              <a:rPr sz="1900" b="0" spc="-10" dirty="0">
                <a:solidFill>
                  <a:srgbClr val="5D5D5D"/>
                </a:solidFill>
                <a:latin typeface="Arial"/>
                <a:cs typeface="Arial"/>
              </a:rPr>
              <a:t>experts.</a:t>
            </a:r>
            <a:endParaRPr sz="1900">
              <a:latin typeface="Arial"/>
              <a:cs typeface="Arial"/>
            </a:endParaRPr>
          </a:p>
          <a:p>
            <a:pPr marL="15240" marR="17780">
              <a:lnSpc>
                <a:spcPct val="100000"/>
              </a:lnSpc>
              <a:spcBef>
                <a:spcPts val="1989"/>
              </a:spcBef>
            </a:pP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During</a:t>
            </a:r>
            <a:r>
              <a:rPr sz="1900" b="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1900" b="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spc="-10" dirty="0">
                <a:solidFill>
                  <a:srgbClr val="5D5D5D"/>
                </a:solidFill>
                <a:latin typeface="Arial"/>
                <a:cs typeface="Arial"/>
              </a:rPr>
              <a:t>exam,</a:t>
            </a:r>
            <a:r>
              <a:rPr sz="1900" b="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1900" b="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should</a:t>
            </a:r>
            <a:r>
              <a:rPr sz="1900" b="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expect</a:t>
            </a:r>
            <a:r>
              <a:rPr sz="1900" b="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spc="50" dirty="0">
                <a:solidFill>
                  <a:srgbClr val="5D5D5D"/>
                </a:solidFill>
                <a:latin typeface="Arial"/>
                <a:cs typeface="Arial"/>
              </a:rPr>
              <a:t>to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be</a:t>
            </a:r>
            <a:r>
              <a:rPr sz="1900" b="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able</a:t>
            </a:r>
            <a:r>
              <a:rPr sz="1900" b="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spc="7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900" b="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explain</a:t>
            </a:r>
            <a:r>
              <a:rPr sz="1900" b="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1900" b="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spc="8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900" b="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justify</a:t>
            </a:r>
            <a:r>
              <a:rPr sz="1900" b="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spc="-20" dirty="0">
                <a:solidFill>
                  <a:srgbClr val="5D5D5D"/>
                </a:solidFill>
                <a:latin typeface="Arial"/>
                <a:cs typeface="Arial"/>
              </a:rPr>
              <a:t>your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work</a:t>
            </a:r>
            <a:r>
              <a:rPr sz="1900" b="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spc="7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900" b="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an</a:t>
            </a:r>
            <a:r>
              <a:rPr sz="1900" b="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expert,</a:t>
            </a:r>
            <a:r>
              <a:rPr sz="1900" b="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1900" b="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spc="7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spc="-10" dirty="0">
                <a:solidFill>
                  <a:srgbClr val="5D5D5D"/>
                </a:solidFill>
                <a:latin typeface="Arial"/>
                <a:cs typeface="Arial"/>
              </a:rPr>
              <a:t>someone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who</a:t>
            </a:r>
            <a:r>
              <a:rPr sz="1900" b="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is</a:t>
            </a:r>
            <a:r>
              <a:rPr sz="1900" b="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spc="70" dirty="0">
                <a:solidFill>
                  <a:srgbClr val="5D5D5D"/>
                </a:solidFill>
                <a:latin typeface="Arial"/>
                <a:cs typeface="Arial"/>
              </a:rPr>
              <a:t>not</a:t>
            </a:r>
            <a:r>
              <a:rPr sz="1900" b="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so</a:t>
            </a:r>
            <a:r>
              <a:rPr sz="1900" b="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spc="-10" dirty="0">
                <a:solidFill>
                  <a:srgbClr val="5D5D5D"/>
                </a:solidFill>
                <a:latin typeface="Arial"/>
                <a:cs typeface="Arial"/>
              </a:rPr>
              <a:t>close</a:t>
            </a:r>
            <a:r>
              <a:rPr sz="1900" b="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spc="7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900" b="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1900" b="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b="0" spc="-10" dirty="0">
                <a:solidFill>
                  <a:srgbClr val="5D5D5D"/>
                </a:solidFill>
                <a:latin typeface="Arial"/>
                <a:cs typeface="Arial"/>
              </a:rPr>
              <a:t>work.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7443" y="1139983"/>
            <a:ext cx="1091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FAQs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57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379342" y="2444243"/>
            <a:ext cx="3685540" cy="192595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Question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2400" u="sng" spc="-150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Arial"/>
                <a:cs typeface="Arial"/>
              </a:rPr>
              <a:t>Re:</a:t>
            </a:r>
            <a:r>
              <a:rPr sz="2400" u="sng" spc="25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Arial"/>
                <a:cs typeface="Arial"/>
              </a:rPr>
              <a:t>previous</a:t>
            </a:r>
            <a:r>
              <a:rPr sz="2400" u="sng" spc="15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10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Arial"/>
                <a:cs typeface="Arial"/>
              </a:rPr>
              <a:t>slide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000"/>
              </a:spcBef>
            </a:pP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What</a:t>
            </a:r>
            <a:r>
              <a:rPr sz="2400" i="1" spc="7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does</a:t>
            </a:r>
            <a:r>
              <a:rPr sz="2400" i="1" spc="6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“explain</a:t>
            </a:r>
            <a:r>
              <a:rPr sz="2400" i="1" spc="8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&amp;</a:t>
            </a:r>
            <a:r>
              <a:rPr sz="2400" i="1" spc="8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30" dirty="0">
                <a:solidFill>
                  <a:srgbClr val="5D5D5D"/>
                </a:solidFill>
                <a:latin typeface="Calibri"/>
                <a:cs typeface="Calibri"/>
              </a:rPr>
              <a:t>justify” </a:t>
            </a:r>
            <a:r>
              <a:rPr sz="2400" i="1" spc="-10" dirty="0">
                <a:solidFill>
                  <a:srgbClr val="5D5D5D"/>
                </a:solidFill>
                <a:latin typeface="Calibri"/>
                <a:cs typeface="Calibri"/>
              </a:rPr>
              <a:t>imply?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2036" y="2554922"/>
            <a:ext cx="4124325" cy="25501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Answer</a:t>
            </a:r>
            <a:endParaRPr sz="2000">
              <a:latin typeface="Arial"/>
              <a:cs typeface="Arial"/>
            </a:endParaRPr>
          </a:p>
          <a:p>
            <a:pPr marL="15240" marR="56515">
              <a:lnSpc>
                <a:spcPct val="100000"/>
              </a:lnSpc>
              <a:spcBef>
                <a:spcPts val="1075"/>
              </a:spcBef>
            </a:pPr>
            <a:r>
              <a:rPr sz="1500" spc="-45" dirty="0">
                <a:solidFill>
                  <a:srgbClr val="5D5D5D"/>
                </a:solidFill>
                <a:latin typeface="Arial"/>
                <a:cs typeface="Arial"/>
              </a:rPr>
              <a:t>Explain…</a:t>
            </a:r>
            <a:r>
              <a:rPr sz="1500" spc="2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what</a:t>
            </a:r>
            <a:r>
              <a:rPr sz="1500" spc="-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are</a:t>
            </a:r>
            <a:r>
              <a:rPr sz="15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150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doing?</a:t>
            </a:r>
            <a:r>
              <a:rPr sz="1500" spc="3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What</a:t>
            </a:r>
            <a:r>
              <a:rPr sz="1500" spc="-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D5D5D"/>
                </a:solidFill>
                <a:latin typeface="Arial"/>
                <a:cs typeface="Arial"/>
              </a:rPr>
              <a:t>technical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decisions did</a:t>
            </a:r>
            <a:r>
              <a:rPr sz="15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15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spc="-50" dirty="0">
                <a:solidFill>
                  <a:srgbClr val="5D5D5D"/>
                </a:solidFill>
                <a:latin typeface="Arial"/>
                <a:cs typeface="Arial"/>
              </a:rPr>
              <a:t>make?</a:t>
            </a:r>
            <a:r>
              <a:rPr sz="15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How</a:t>
            </a:r>
            <a:r>
              <a:rPr sz="15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is</a:t>
            </a:r>
            <a:r>
              <a:rPr sz="15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15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work</a:t>
            </a:r>
            <a:r>
              <a:rPr sz="15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D5D5D"/>
                </a:solidFill>
                <a:latin typeface="Arial"/>
                <a:cs typeface="Arial"/>
              </a:rPr>
              <a:t>like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previous</a:t>
            </a:r>
            <a:r>
              <a:rPr sz="1500" spc="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work,</a:t>
            </a:r>
            <a:r>
              <a:rPr sz="1500" spc="8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spc="55" dirty="0">
                <a:solidFill>
                  <a:srgbClr val="5D5D5D"/>
                </a:solidFill>
                <a:latin typeface="Arial"/>
                <a:cs typeface="Arial"/>
              </a:rPr>
              <a:t>or</a:t>
            </a:r>
            <a:r>
              <a:rPr sz="1500" spc="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different</a:t>
            </a:r>
            <a:r>
              <a:rPr sz="1500" spc="8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from</a:t>
            </a:r>
            <a:r>
              <a:rPr sz="1500" spc="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previous</a:t>
            </a:r>
            <a:r>
              <a:rPr sz="15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D5D5D"/>
                </a:solidFill>
                <a:latin typeface="Arial"/>
                <a:cs typeface="Arial"/>
              </a:rPr>
              <a:t>work?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Arial"/>
              <a:cs typeface="Arial"/>
            </a:endParaRPr>
          </a:p>
          <a:p>
            <a:pPr marL="15240" marR="5080">
              <a:lnSpc>
                <a:spcPct val="100000"/>
              </a:lnSpc>
            </a:pPr>
            <a:r>
              <a:rPr sz="1500" spc="-95" dirty="0">
                <a:solidFill>
                  <a:srgbClr val="5D5D5D"/>
                </a:solidFill>
                <a:latin typeface="Arial"/>
                <a:cs typeface="Arial"/>
              </a:rPr>
              <a:t>Justify…</a:t>
            </a:r>
            <a:r>
              <a:rPr sz="1500" spc="-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why</a:t>
            </a:r>
            <a:r>
              <a:rPr sz="15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are</a:t>
            </a:r>
            <a:r>
              <a:rPr sz="15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15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doing</a:t>
            </a:r>
            <a:r>
              <a:rPr sz="15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5D5D5D"/>
                </a:solidFill>
                <a:latin typeface="Arial"/>
                <a:cs typeface="Arial"/>
              </a:rPr>
              <a:t>this?</a:t>
            </a:r>
            <a:r>
              <a:rPr sz="15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What</a:t>
            </a:r>
            <a:r>
              <a:rPr sz="15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D5D5D"/>
                </a:solidFill>
                <a:latin typeface="Arial"/>
                <a:cs typeface="Arial"/>
              </a:rPr>
              <a:t>technical goals</a:t>
            </a:r>
            <a:r>
              <a:rPr sz="15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do</a:t>
            </a:r>
            <a:r>
              <a:rPr sz="1500" spc="-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15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D5D5D"/>
                </a:solidFill>
                <a:latin typeface="Arial"/>
                <a:cs typeface="Arial"/>
              </a:rPr>
              <a:t>have?</a:t>
            </a:r>
            <a:r>
              <a:rPr sz="1500" spc="29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There</a:t>
            </a:r>
            <a:r>
              <a:rPr sz="1500" spc="-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are</a:t>
            </a:r>
            <a:r>
              <a:rPr sz="15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D5D5D"/>
                </a:solidFill>
                <a:latin typeface="Arial"/>
                <a:cs typeface="Arial"/>
              </a:rPr>
              <a:t>alternative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technical</a:t>
            </a:r>
            <a:r>
              <a:rPr sz="1500" spc="8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approaches</a:t>
            </a:r>
            <a:r>
              <a:rPr sz="1500" spc="1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for</a:t>
            </a:r>
            <a:r>
              <a:rPr sz="1500" spc="9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D5D5D"/>
                </a:solidFill>
                <a:latin typeface="Arial"/>
                <a:cs typeface="Arial"/>
              </a:rPr>
              <a:t>every</a:t>
            </a:r>
            <a:r>
              <a:rPr sz="15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problem—</a:t>
            </a:r>
            <a:r>
              <a:rPr sz="1500" spc="-25" dirty="0">
                <a:solidFill>
                  <a:srgbClr val="5D5D5D"/>
                </a:solidFill>
                <a:latin typeface="Arial"/>
                <a:cs typeface="Arial"/>
              </a:rPr>
              <a:t>why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are</a:t>
            </a:r>
            <a:r>
              <a:rPr sz="15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15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attacking</a:t>
            </a:r>
            <a:r>
              <a:rPr sz="15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15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problem</a:t>
            </a:r>
            <a:r>
              <a:rPr sz="15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in</a:t>
            </a:r>
            <a:r>
              <a:rPr sz="15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this</a:t>
            </a:r>
            <a:r>
              <a:rPr sz="15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D5D5D"/>
                </a:solidFill>
                <a:latin typeface="Arial"/>
                <a:cs typeface="Arial"/>
              </a:rPr>
              <a:t>particular </a:t>
            </a:r>
            <a:r>
              <a:rPr sz="1500" spc="-20" dirty="0">
                <a:solidFill>
                  <a:srgbClr val="5D5D5D"/>
                </a:solidFill>
                <a:latin typeface="Arial"/>
                <a:cs typeface="Arial"/>
              </a:rPr>
              <a:t>way?</a:t>
            </a:r>
            <a:r>
              <a:rPr sz="1500" spc="3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What</a:t>
            </a:r>
            <a:r>
              <a:rPr sz="15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are</a:t>
            </a:r>
            <a:r>
              <a:rPr sz="150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15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500" spc="-10" dirty="0">
                <a:solidFill>
                  <a:srgbClr val="5D5D5D"/>
                </a:solidFill>
                <a:latin typeface="Arial"/>
                <a:cs typeface="Arial"/>
              </a:rPr>
              <a:t>alternatives?</a:t>
            </a:r>
            <a:endParaRPr sz="1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7443" y="1139983"/>
            <a:ext cx="1091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FAQs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58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379342" y="2444243"/>
            <a:ext cx="4221480" cy="240284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Question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45"/>
              </a:spcBef>
            </a:pP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How</a:t>
            </a:r>
            <a:r>
              <a:rPr sz="2400" i="1" spc="9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60" dirty="0">
                <a:solidFill>
                  <a:srgbClr val="5D5D5D"/>
                </a:solidFill>
                <a:latin typeface="Calibri"/>
                <a:cs typeface="Calibri"/>
              </a:rPr>
              <a:t>‘deep’</a:t>
            </a:r>
            <a:r>
              <a:rPr sz="2400" i="1" spc="85" dirty="0">
                <a:solidFill>
                  <a:srgbClr val="5D5D5D"/>
                </a:solidFill>
                <a:latin typeface="Calibri"/>
                <a:cs typeface="Calibri"/>
              </a:rPr>
              <a:t> do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I</a:t>
            </a:r>
            <a:r>
              <a:rPr sz="2400" i="1" spc="8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have</a:t>
            </a:r>
            <a:r>
              <a:rPr sz="2400" i="1" spc="8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to</a:t>
            </a:r>
            <a:r>
              <a:rPr sz="2400" i="1" spc="9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be</a:t>
            </a:r>
            <a:r>
              <a:rPr sz="2400" i="1" spc="9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45" dirty="0">
                <a:solidFill>
                  <a:srgbClr val="5D5D5D"/>
                </a:solidFill>
                <a:latin typeface="Calibri"/>
                <a:cs typeface="Calibri"/>
              </a:rPr>
              <a:t>about </a:t>
            </a:r>
            <a:r>
              <a:rPr sz="2400" i="1" spc="75" dirty="0">
                <a:solidFill>
                  <a:srgbClr val="5D5D5D"/>
                </a:solidFill>
                <a:latin typeface="Calibri"/>
                <a:cs typeface="Calibri"/>
              </a:rPr>
              <a:t>my</a:t>
            </a:r>
            <a:r>
              <a:rPr sz="2400" i="1" spc="13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95" dirty="0">
                <a:solidFill>
                  <a:srgbClr val="5D5D5D"/>
                </a:solidFill>
                <a:latin typeface="Calibri"/>
                <a:cs typeface="Calibri"/>
              </a:rPr>
              <a:t>3</a:t>
            </a:r>
            <a:r>
              <a:rPr sz="2400" i="1" spc="16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technical</a:t>
            </a:r>
            <a:r>
              <a:rPr sz="2400" i="1" spc="12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50" dirty="0">
                <a:solidFill>
                  <a:srgbClr val="5D5D5D"/>
                </a:solidFill>
                <a:latin typeface="Calibri"/>
                <a:cs typeface="Calibri"/>
              </a:rPr>
              <a:t>background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papers?</a:t>
            </a:r>
            <a:r>
              <a:rPr sz="2400" i="1" spc="15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They</a:t>
            </a:r>
            <a:r>
              <a:rPr sz="2400" i="1" spc="13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have</a:t>
            </a:r>
            <a:r>
              <a:rPr sz="2400" i="1" spc="13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100’s</a:t>
            </a:r>
            <a:r>
              <a:rPr sz="2400" i="1" spc="17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of</a:t>
            </a:r>
            <a:r>
              <a:rPr sz="2400" i="1" spc="13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5D5D5D"/>
                </a:solidFill>
                <a:latin typeface="Calibri"/>
                <a:cs typeface="Calibri"/>
              </a:rPr>
              <a:t>their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own</a:t>
            </a:r>
            <a:r>
              <a:rPr sz="2400" i="1" spc="18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references—must</a:t>
            </a:r>
            <a:r>
              <a:rPr sz="2400" i="1" spc="19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I</a:t>
            </a:r>
            <a:r>
              <a:rPr sz="2400" i="1" spc="18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20" dirty="0">
                <a:solidFill>
                  <a:srgbClr val="5D5D5D"/>
                </a:solidFill>
                <a:latin typeface="Calibri"/>
                <a:cs typeface="Calibri"/>
              </a:rPr>
              <a:t>know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them</a:t>
            </a:r>
            <a:r>
              <a:rPr sz="2400" i="1" spc="1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20" dirty="0">
                <a:solidFill>
                  <a:srgbClr val="5D5D5D"/>
                </a:solidFill>
                <a:latin typeface="Calibri"/>
                <a:cs typeface="Calibri"/>
              </a:rPr>
              <a:t>all?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2036" y="2554922"/>
            <a:ext cx="4200525" cy="3110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Answer</a:t>
            </a:r>
            <a:endParaRPr sz="2000">
              <a:latin typeface="Arial"/>
              <a:cs typeface="Arial"/>
            </a:endParaRPr>
          </a:p>
          <a:p>
            <a:pPr marL="15240" marR="153035" algn="just">
              <a:lnSpc>
                <a:spcPct val="100000"/>
              </a:lnSpc>
              <a:spcBef>
                <a:spcPts val="1080"/>
              </a:spcBef>
            </a:pPr>
            <a:r>
              <a:rPr sz="1400" spc="-45" dirty="0">
                <a:solidFill>
                  <a:srgbClr val="5D5D5D"/>
                </a:solidFill>
                <a:latin typeface="Arial"/>
                <a:cs typeface="Arial"/>
              </a:rPr>
              <a:t>We</a:t>
            </a:r>
            <a:r>
              <a:rPr sz="14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expect</a:t>
            </a:r>
            <a:r>
              <a:rPr sz="14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 to</a:t>
            </a:r>
            <a:r>
              <a:rPr sz="1400" spc="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understand</a:t>
            </a:r>
            <a:r>
              <a:rPr sz="14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14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content</a:t>
            </a:r>
            <a:r>
              <a:rPr sz="14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of</a:t>
            </a:r>
            <a:r>
              <a:rPr sz="1400" spc="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14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5D5D5D"/>
                </a:solidFill>
                <a:latin typeface="Arial"/>
                <a:cs typeface="Arial"/>
              </a:rPr>
              <a:t>3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papers</a:t>
            </a:r>
            <a:r>
              <a:rPr sz="14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themselves</a:t>
            </a:r>
            <a:r>
              <a:rPr sz="14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and enough</a:t>
            </a:r>
            <a:r>
              <a:rPr sz="14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of</a:t>
            </a:r>
            <a:r>
              <a:rPr sz="14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14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background 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400" spc="8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be</a:t>
            </a:r>
            <a:r>
              <a:rPr sz="14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comfortable</a:t>
            </a:r>
            <a:r>
              <a:rPr sz="14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in</a:t>
            </a:r>
            <a:r>
              <a:rPr sz="1400" spc="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D5D5D"/>
                </a:solidFill>
                <a:latin typeface="Arial"/>
                <a:cs typeface="Arial"/>
              </a:rPr>
              <a:t>area.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Arial"/>
              <a:cs typeface="Arial"/>
            </a:endParaRPr>
          </a:p>
          <a:p>
            <a:pPr marL="15240" marR="5080">
              <a:lnSpc>
                <a:spcPct val="100000"/>
              </a:lnSpc>
            </a:pP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Of</a:t>
            </a:r>
            <a:r>
              <a:rPr sz="14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course,</a:t>
            </a:r>
            <a:r>
              <a:rPr sz="14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there will</a:t>
            </a:r>
            <a:r>
              <a:rPr sz="14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be papers</a:t>
            </a:r>
            <a:r>
              <a:rPr sz="14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in</a:t>
            </a:r>
            <a:r>
              <a:rPr sz="14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14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area you </a:t>
            </a:r>
            <a:r>
              <a:rPr sz="1400" spc="-20" dirty="0">
                <a:solidFill>
                  <a:srgbClr val="5D5D5D"/>
                </a:solidFill>
                <a:latin typeface="Arial"/>
                <a:cs typeface="Arial"/>
              </a:rPr>
              <a:t>have </a:t>
            </a:r>
            <a:r>
              <a:rPr sz="1400" spc="50" dirty="0">
                <a:solidFill>
                  <a:srgbClr val="5D5D5D"/>
                </a:solidFill>
                <a:latin typeface="Arial"/>
                <a:cs typeface="Arial"/>
              </a:rPr>
              <a:t>not</a:t>
            </a:r>
            <a:r>
              <a:rPr sz="14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read,</a:t>
            </a:r>
            <a:r>
              <a:rPr sz="14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14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ideas</a:t>
            </a:r>
            <a:r>
              <a:rPr sz="14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14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do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5D5D5D"/>
                </a:solidFill>
                <a:latin typeface="Arial"/>
                <a:cs typeface="Arial"/>
              </a:rPr>
              <a:t>not</a:t>
            </a:r>
            <a:r>
              <a:rPr sz="14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know</a:t>
            </a:r>
            <a:r>
              <a:rPr sz="14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yet.</a:t>
            </a:r>
            <a:r>
              <a:rPr sz="1400" spc="3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5D5D5D"/>
                </a:solidFill>
                <a:latin typeface="Arial"/>
                <a:cs typeface="Arial"/>
              </a:rPr>
              <a:t>We</a:t>
            </a:r>
            <a:r>
              <a:rPr sz="14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expect this.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700">
              <a:latin typeface="Arial"/>
              <a:cs typeface="Arial"/>
            </a:endParaRPr>
          </a:p>
          <a:p>
            <a:pPr marL="15240" marR="71755">
              <a:lnSpc>
                <a:spcPct val="100000"/>
              </a:lnSpc>
              <a:spcBef>
                <a:spcPts val="5"/>
              </a:spcBef>
            </a:pP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14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goal</a:t>
            </a:r>
            <a:r>
              <a:rPr sz="14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is</a:t>
            </a:r>
            <a:r>
              <a:rPr sz="14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4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be</a:t>
            </a:r>
            <a:r>
              <a:rPr sz="14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very</a:t>
            </a:r>
            <a:r>
              <a:rPr sz="14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solid</a:t>
            </a:r>
            <a:r>
              <a:rPr sz="14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on</a:t>
            </a:r>
            <a:r>
              <a:rPr sz="14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14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3</a:t>
            </a:r>
            <a:r>
              <a:rPr sz="14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technical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background</a:t>
            </a:r>
            <a:r>
              <a:rPr sz="14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papers</a:t>
            </a:r>
            <a:r>
              <a:rPr sz="14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themselves,</a:t>
            </a:r>
            <a:r>
              <a:rPr sz="14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14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on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D5D5D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relationship</a:t>
            </a:r>
            <a:r>
              <a:rPr sz="14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of</a:t>
            </a:r>
            <a:r>
              <a:rPr sz="1400" spc="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own</a:t>
            </a:r>
            <a:r>
              <a:rPr sz="14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research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work</a:t>
            </a:r>
            <a:r>
              <a:rPr sz="14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400" spc="9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14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ideas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in</a:t>
            </a:r>
            <a:r>
              <a:rPr sz="14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these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papers.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7443" y="1139983"/>
            <a:ext cx="1091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FAQs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59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379342" y="2444243"/>
            <a:ext cx="3795395" cy="240284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Question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45"/>
              </a:spcBef>
            </a:pP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What</a:t>
            </a:r>
            <a:r>
              <a:rPr sz="2400" i="1" spc="15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questions</a:t>
            </a:r>
            <a:r>
              <a:rPr sz="2400" i="1" spc="15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50" dirty="0">
                <a:solidFill>
                  <a:srgbClr val="5D5D5D"/>
                </a:solidFill>
                <a:latin typeface="Calibri"/>
                <a:cs typeface="Calibri"/>
              </a:rPr>
              <a:t>beyond</a:t>
            </a:r>
            <a:r>
              <a:rPr sz="2400" i="1" spc="1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25" dirty="0">
                <a:solidFill>
                  <a:srgbClr val="5D5D5D"/>
                </a:solidFill>
                <a:latin typeface="Calibri"/>
                <a:cs typeface="Calibri"/>
              </a:rPr>
              <a:t>the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specific</a:t>
            </a:r>
            <a:r>
              <a:rPr sz="2400" i="1" spc="12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topics</a:t>
            </a:r>
            <a:r>
              <a:rPr sz="2400" i="1" spc="13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of</a:t>
            </a:r>
            <a:r>
              <a:rPr sz="2400" i="1" spc="10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the</a:t>
            </a:r>
            <a:r>
              <a:rPr sz="2400" i="1" spc="12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95" dirty="0">
                <a:solidFill>
                  <a:srgbClr val="5D5D5D"/>
                </a:solidFill>
                <a:latin typeface="Calibri"/>
                <a:cs typeface="Calibri"/>
              </a:rPr>
              <a:t>3</a:t>
            </a:r>
            <a:r>
              <a:rPr sz="2400" i="1" spc="10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20" dirty="0">
                <a:solidFill>
                  <a:srgbClr val="5D5D5D"/>
                </a:solidFill>
                <a:latin typeface="Calibri"/>
                <a:cs typeface="Calibri"/>
              </a:rPr>
              <a:t>tech </a:t>
            </a:r>
            <a:r>
              <a:rPr sz="2400" i="1" spc="60" dirty="0">
                <a:solidFill>
                  <a:srgbClr val="5D5D5D"/>
                </a:solidFill>
                <a:latin typeface="Calibri"/>
                <a:cs typeface="Calibri"/>
              </a:rPr>
              <a:t>background</a:t>
            </a:r>
            <a:r>
              <a:rPr sz="2400" i="1" spc="16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papers,</a:t>
            </a:r>
            <a:r>
              <a:rPr sz="2400" i="1" spc="19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85" dirty="0">
                <a:solidFill>
                  <a:srgbClr val="5D5D5D"/>
                </a:solidFill>
                <a:latin typeface="Calibri"/>
                <a:cs typeface="Calibri"/>
              </a:rPr>
              <a:t>and</a:t>
            </a:r>
            <a:r>
              <a:rPr sz="2400" i="1" spc="15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50" dirty="0">
                <a:solidFill>
                  <a:srgbClr val="5D5D5D"/>
                </a:solidFill>
                <a:latin typeface="Calibri"/>
                <a:cs typeface="Calibri"/>
              </a:rPr>
              <a:t>my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own</a:t>
            </a:r>
            <a:r>
              <a:rPr sz="2400" i="1" spc="1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talk,</a:t>
            </a:r>
            <a:r>
              <a:rPr sz="2400" i="1" spc="17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might</a:t>
            </a:r>
            <a:r>
              <a:rPr sz="2400" i="1" spc="14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be</a:t>
            </a:r>
            <a:r>
              <a:rPr sz="2400" i="1" spc="17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asked</a:t>
            </a:r>
            <a:r>
              <a:rPr sz="2400" i="1" spc="1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in</a:t>
            </a:r>
            <a:r>
              <a:rPr sz="2400" i="1" spc="17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35" dirty="0">
                <a:solidFill>
                  <a:srgbClr val="5D5D5D"/>
                </a:solidFill>
                <a:latin typeface="Calibri"/>
                <a:cs typeface="Calibri"/>
              </a:rPr>
              <a:t>a </a:t>
            </a:r>
            <a:r>
              <a:rPr sz="2400" i="1" spc="-10" dirty="0">
                <a:solidFill>
                  <a:srgbClr val="5D5D5D"/>
                </a:solidFill>
                <a:latin typeface="Calibri"/>
                <a:cs typeface="Calibri"/>
              </a:rPr>
              <a:t>qual?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2036" y="2452954"/>
            <a:ext cx="4201160" cy="3152775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Answer</a:t>
            </a:r>
            <a:endParaRPr sz="2000">
              <a:latin typeface="Arial"/>
              <a:cs typeface="Arial"/>
            </a:endParaRPr>
          </a:p>
          <a:p>
            <a:pPr marL="15240" marR="187960">
              <a:lnSpc>
                <a:spcPts val="1630"/>
              </a:lnSpc>
              <a:spcBef>
                <a:spcPts val="1085"/>
              </a:spcBef>
            </a:pP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Questions</a:t>
            </a:r>
            <a:r>
              <a:rPr sz="17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spc="65" dirty="0">
                <a:solidFill>
                  <a:srgbClr val="5D5D5D"/>
                </a:solidFill>
                <a:latin typeface="Arial"/>
                <a:cs typeface="Arial"/>
              </a:rPr>
              <a:t>from</a:t>
            </a:r>
            <a:r>
              <a:rPr sz="17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5D5D5D"/>
                </a:solidFill>
                <a:latin typeface="Arial"/>
                <a:cs typeface="Arial"/>
              </a:rPr>
              <a:t>basic</a:t>
            </a:r>
            <a:r>
              <a:rPr sz="17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undergrad</a:t>
            </a:r>
            <a:r>
              <a:rPr sz="17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5D5D5D"/>
                </a:solidFill>
                <a:latin typeface="Arial"/>
                <a:cs typeface="Arial"/>
              </a:rPr>
              <a:t>material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directly</a:t>
            </a:r>
            <a:r>
              <a:rPr sz="17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relevant</a:t>
            </a:r>
            <a:r>
              <a:rPr sz="17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spc="7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7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17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5D5D5D"/>
                </a:solidFill>
                <a:latin typeface="Arial"/>
                <a:cs typeface="Arial"/>
              </a:rPr>
              <a:t>area.</a:t>
            </a:r>
            <a:endParaRPr sz="1700">
              <a:latin typeface="Arial"/>
              <a:cs typeface="Arial"/>
            </a:endParaRPr>
          </a:p>
          <a:p>
            <a:pPr marL="15240" marR="5080" indent="-635">
              <a:lnSpc>
                <a:spcPts val="1630"/>
              </a:lnSpc>
              <a:spcBef>
                <a:spcPts val="2005"/>
              </a:spcBef>
            </a:pP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Example:</a:t>
            </a:r>
            <a:r>
              <a:rPr sz="1700" spc="3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If</a:t>
            </a:r>
            <a:r>
              <a:rPr sz="170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170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are</a:t>
            </a:r>
            <a:r>
              <a:rPr sz="17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working</a:t>
            </a:r>
            <a:r>
              <a:rPr sz="17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on</a:t>
            </a:r>
            <a:r>
              <a:rPr sz="17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5D5D5D"/>
                </a:solidFill>
                <a:latin typeface="Arial"/>
                <a:cs typeface="Arial"/>
              </a:rPr>
              <a:t>streaming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digital</a:t>
            </a:r>
            <a:r>
              <a:rPr sz="17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media,</a:t>
            </a:r>
            <a:r>
              <a:rPr sz="17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it</a:t>
            </a:r>
            <a:r>
              <a:rPr sz="17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is</a:t>
            </a:r>
            <a:r>
              <a:rPr sz="17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5D5D5D"/>
                </a:solidFill>
                <a:latin typeface="Arial"/>
                <a:cs typeface="Arial"/>
              </a:rPr>
              <a:t>OK</a:t>
            </a:r>
            <a:r>
              <a:rPr sz="17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spc="60" dirty="0">
                <a:solidFill>
                  <a:srgbClr val="5D5D5D"/>
                </a:solidFill>
                <a:latin typeface="Arial"/>
                <a:cs typeface="Arial"/>
              </a:rPr>
              <a:t>for</a:t>
            </a:r>
            <a:r>
              <a:rPr sz="17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faculty</a:t>
            </a:r>
            <a:r>
              <a:rPr sz="17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spc="7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7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5D5D5D"/>
                </a:solidFill>
                <a:latin typeface="Arial"/>
                <a:cs typeface="Arial"/>
              </a:rPr>
              <a:t>ask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about</a:t>
            </a:r>
            <a:r>
              <a:rPr sz="17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Fourier</a:t>
            </a:r>
            <a:r>
              <a:rPr sz="17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Transforms,</a:t>
            </a:r>
            <a:r>
              <a:rPr sz="17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even if</a:t>
            </a:r>
            <a:r>
              <a:rPr sz="17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you </a:t>
            </a:r>
            <a:r>
              <a:rPr sz="1700" spc="-10" dirty="0">
                <a:solidFill>
                  <a:srgbClr val="5D5D5D"/>
                </a:solidFill>
                <a:latin typeface="Arial"/>
                <a:cs typeface="Arial"/>
              </a:rPr>
              <a:t>don’t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use</a:t>
            </a:r>
            <a:r>
              <a:rPr sz="1700" spc="-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spc="-20" dirty="0">
                <a:solidFill>
                  <a:srgbClr val="5D5D5D"/>
                </a:solidFill>
                <a:latin typeface="Arial"/>
                <a:cs typeface="Arial"/>
              </a:rPr>
              <a:t>them.</a:t>
            </a:r>
            <a:endParaRPr sz="1700">
              <a:latin typeface="Arial"/>
              <a:cs typeface="Arial"/>
            </a:endParaRPr>
          </a:p>
          <a:p>
            <a:pPr marL="15240" marR="133985" indent="-635">
              <a:lnSpc>
                <a:spcPts val="1630"/>
              </a:lnSpc>
              <a:spcBef>
                <a:spcPts val="2000"/>
              </a:spcBef>
            </a:pP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Example:</a:t>
            </a:r>
            <a:r>
              <a:rPr sz="1700" spc="3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If</a:t>
            </a:r>
            <a:r>
              <a:rPr sz="170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170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are</a:t>
            </a:r>
            <a:r>
              <a:rPr sz="17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working</a:t>
            </a:r>
            <a:r>
              <a:rPr sz="17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on</a:t>
            </a:r>
            <a:r>
              <a:rPr sz="17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5D5D5D"/>
                </a:solidFill>
                <a:latin typeface="Arial"/>
                <a:cs typeface="Arial"/>
              </a:rPr>
              <a:t>streaming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digital</a:t>
            </a:r>
            <a:r>
              <a:rPr sz="17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media,</a:t>
            </a:r>
            <a:r>
              <a:rPr sz="17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it</a:t>
            </a:r>
            <a:r>
              <a:rPr sz="17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is</a:t>
            </a:r>
            <a:r>
              <a:rPr sz="17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spc="60" dirty="0">
                <a:solidFill>
                  <a:srgbClr val="5D5D5D"/>
                </a:solidFill>
                <a:latin typeface="Arial"/>
                <a:cs typeface="Arial"/>
              </a:rPr>
              <a:t>not</a:t>
            </a:r>
            <a:r>
              <a:rPr sz="17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spc="-85" dirty="0">
                <a:solidFill>
                  <a:srgbClr val="5D5D5D"/>
                </a:solidFill>
                <a:latin typeface="Arial"/>
                <a:cs typeface="Arial"/>
              </a:rPr>
              <a:t>OK</a:t>
            </a:r>
            <a:r>
              <a:rPr sz="17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spc="55" dirty="0">
                <a:solidFill>
                  <a:srgbClr val="5D5D5D"/>
                </a:solidFill>
                <a:latin typeface="Arial"/>
                <a:cs typeface="Arial"/>
              </a:rPr>
              <a:t>for</a:t>
            </a:r>
            <a:r>
              <a:rPr sz="17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faculty</a:t>
            </a:r>
            <a:r>
              <a:rPr sz="17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spc="7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7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5D5D5D"/>
                </a:solidFill>
                <a:latin typeface="Arial"/>
                <a:cs typeface="Arial"/>
              </a:rPr>
              <a:t>ask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1700" spc="9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spc="7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700" spc="8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compute</a:t>
            </a:r>
            <a:r>
              <a:rPr sz="1700" spc="10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1700" spc="9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5D5D5D"/>
                </a:solidFill>
                <a:latin typeface="Arial"/>
                <a:cs typeface="Arial"/>
              </a:rPr>
              <a:t>current</a:t>
            </a:r>
            <a:r>
              <a:rPr sz="1700" spc="1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spc="45" dirty="0">
                <a:solidFill>
                  <a:srgbClr val="5D5D5D"/>
                </a:solidFill>
                <a:latin typeface="Arial"/>
                <a:cs typeface="Arial"/>
              </a:rPr>
              <a:t>through</a:t>
            </a:r>
            <a:r>
              <a:rPr sz="1700" spc="8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5D5D5D"/>
                </a:solidFill>
                <a:latin typeface="Arial"/>
                <a:cs typeface="Arial"/>
              </a:rPr>
              <a:t>an </a:t>
            </a:r>
            <a:r>
              <a:rPr sz="1700" spc="-10" dirty="0">
                <a:solidFill>
                  <a:srgbClr val="5D5D5D"/>
                </a:solidFill>
                <a:latin typeface="Arial"/>
                <a:cs typeface="Arial"/>
              </a:rPr>
              <a:t>inductor.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100"/>
              </a:spcBef>
            </a:pPr>
            <a:r>
              <a:rPr spc="65" dirty="0"/>
              <a:t>2</a:t>
            </a:r>
            <a:r>
              <a:rPr sz="3600" spc="97" baseline="25462" dirty="0"/>
              <a:t>nd</a:t>
            </a:r>
            <a:r>
              <a:rPr sz="3600" spc="419" baseline="25462" dirty="0"/>
              <a:t> </a:t>
            </a:r>
            <a:r>
              <a:rPr sz="3600" dirty="0"/>
              <a:t>year</a:t>
            </a:r>
            <a:r>
              <a:rPr sz="3600" spc="-40" dirty="0"/>
              <a:t> </a:t>
            </a:r>
            <a:r>
              <a:rPr sz="3600" spc="-105" dirty="0"/>
              <a:t>Ph.D.</a:t>
            </a:r>
            <a:r>
              <a:rPr sz="3600" spc="-50" dirty="0"/>
              <a:t> </a:t>
            </a:r>
            <a:r>
              <a:rPr sz="3600" spc="55" dirty="0"/>
              <a:t>students</a:t>
            </a:r>
            <a:r>
              <a:rPr sz="3600" spc="-60" dirty="0"/>
              <a:t> </a:t>
            </a:r>
            <a:r>
              <a:rPr sz="3600" dirty="0"/>
              <a:t>should</a:t>
            </a:r>
            <a:r>
              <a:rPr sz="3600" spc="-45" dirty="0"/>
              <a:t> </a:t>
            </a:r>
            <a:r>
              <a:rPr sz="3600" spc="50" dirty="0"/>
              <a:t>be</a:t>
            </a:r>
            <a:r>
              <a:rPr sz="3600" spc="-45" dirty="0"/>
              <a:t> </a:t>
            </a:r>
            <a:r>
              <a:rPr sz="3600" dirty="0"/>
              <a:t>able</a:t>
            </a:r>
            <a:r>
              <a:rPr sz="3600" spc="-50" dirty="0"/>
              <a:t> </a:t>
            </a:r>
            <a:r>
              <a:rPr sz="3600" spc="-25" dirty="0"/>
              <a:t>to:</a:t>
            </a:r>
            <a:endParaRPr sz="36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20" dirty="0"/>
              <a:t>6</a:t>
            </a:fld>
            <a:endParaRPr spc="20" dirty="0"/>
          </a:p>
        </p:txBody>
      </p:sp>
      <p:sp>
        <p:nvSpPr>
          <p:cNvPr id="3" name="object 3"/>
          <p:cNvSpPr txBox="1"/>
          <p:nvPr/>
        </p:nvSpPr>
        <p:spPr>
          <a:xfrm>
            <a:off x="2426968" y="2162305"/>
            <a:ext cx="9384032" cy="959237"/>
          </a:xfrm>
          <a:prstGeom prst="rect">
            <a:avLst/>
          </a:prstGeom>
        </p:spPr>
        <p:txBody>
          <a:bodyPr vert="horz" wrap="square" lIns="0" tIns="175260" rIns="0" bIns="0" rtlCol="0">
            <a:spAutoFit/>
          </a:bodyPr>
          <a:lstStyle/>
          <a:p>
            <a:pPr marL="360045" indent="-347980">
              <a:lnSpc>
                <a:spcPct val="100000"/>
              </a:lnSpc>
              <a:spcBef>
                <a:spcPts val="1380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spc="-60" dirty="0">
                <a:solidFill>
                  <a:srgbClr val="5D5D5D"/>
                </a:solidFill>
                <a:latin typeface="Arial"/>
                <a:cs typeface="Arial"/>
              </a:rPr>
              <a:t>Read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understand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three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[3]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technical</a:t>
            </a:r>
            <a:r>
              <a:rPr sz="20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papers</a:t>
            </a:r>
            <a:endParaRPr sz="2000" dirty="0">
              <a:latin typeface="Arial"/>
              <a:cs typeface="Arial"/>
            </a:endParaRPr>
          </a:p>
          <a:p>
            <a:pPr marL="360045" indent="-347980">
              <a:lnSpc>
                <a:spcPct val="100000"/>
              </a:lnSpc>
              <a:spcBef>
                <a:spcPts val="1285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spc="-70" dirty="0">
                <a:solidFill>
                  <a:srgbClr val="5D5D5D"/>
                </a:solidFill>
                <a:latin typeface="Arial"/>
                <a:cs typeface="Arial"/>
              </a:rPr>
              <a:t>Review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these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papers</a:t>
            </a:r>
            <a:r>
              <a:rPr sz="20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briefly,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explain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how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they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5D5D5D"/>
                </a:solidFill>
                <a:latin typeface="Arial"/>
                <a:cs typeface="Arial"/>
              </a:rPr>
              <a:t>inform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lang="en-US" sz="2000" spc="20" dirty="0">
                <a:solidFill>
                  <a:srgbClr val="5D5D5D"/>
                </a:solidFill>
                <a:latin typeface="Arial"/>
                <a:cs typeface="Arial"/>
              </a:rPr>
              <a:t>research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work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27037" y="3258725"/>
            <a:ext cx="78257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0045" indent="-347980">
              <a:lnSpc>
                <a:spcPct val="100000"/>
              </a:lnSpc>
              <a:spcBef>
                <a:spcPts val="105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spc="-70" dirty="0">
                <a:solidFill>
                  <a:srgbClr val="5D5D5D"/>
                </a:solidFill>
                <a:latin typeface="Arial"/>
                <a:cs typeface="Arial"/>
              </a:rPr>
              <a:t>Talk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for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30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minutes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about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own work,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even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if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it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is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very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early 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or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27037" y="3472003"/>
            <a:ext cx="7653020" cy="20618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0045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preliminary</a:t>
            </a:r>
            <a:endParaRPr sz="2000" dirty="0">
              <a:latin typeface="Arial"/>
              <a:cs typeface="Arial"/>
            </a:endParaRPr>
          </a:p>
          <a:p>
            <a:pPr marL="360045" indent="-347980">
              <a:lnSpc>
                <a:spcPct val="100000"/>
              </a:lnSpc>
              <a:spcBef>
                <a:spcPts val="2000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Answer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detailed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questions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about:</a:t>
            </a:r>
            <a:endParaRPr sz="2000" dirty="0">
              <a:latin typeface="Arial"/>
              <a:cs typeface="Arial"/>
            </a:endParaRPr>
          </a:p>
          <a:p>
            <a:pPr marL="735965" lvl="1" indent="-267335">
              <a:lnSpc>
                <a:spcPct val="100000"/>
              </a:lnSpc>
              <a:spcBef>
                <a:spcPts val="845"/>
              </a:spcBef>
              <a:buFont typeface="Arial"/>
              <a:buChar char="•"/>
              <a:tabLst>
                <a:tab pos="735965" algn="l"/>
                <a:tab pos="736600" algn="l"/>
              </a:tabLst>
            </a:pPr>
            <a:r>
              <a:rPr sz="2000" i="1" u="sng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Calibri"/>
                <a:cs typeface="Calibri"/>
              </a:rPr>
              <a:t>Your</a:t>
            </a:r>
            <a:r>
              <a:rPr sz="2000" i="1" spc="22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work</a:t>
            </a:r>
            <a:endParaRPr sz="2000" dirty="0">
              <a:latin typeface="Arial"/>
              <a:cs typeface="Arial"/>
            </a:endParaRPr>
          </a:p>
          <a:p>
            <a:pPr marL="736600" lvl="1" indent="-267970">
              <a:lnSpc>
                <a:spcPct val="100000"/>
              </a:lnSpc>
              <a:spcBef>
                <a:spcPts val="844"/>
              </a:spcBef>
              <a:buChar char="•"/>
              <a:tabLst>
                <a:tab pos="735965" algn="l"/>
                <a:tab pos="737235" algn="l"/>
              </a:tabLst>
            </a:pPr>
            <a:r>
              <a:rPr lang="en-US" sz="1800" spc="-20" dirty="0">
                <a:solidFill>
                  <a:srgbClr val="5D5D5D"/>
                </a:solidFill>
                <a:latin typeface="Arial"/>
                <a:cs typeface="Arial"/>
              </a:rPr>
              <a:t>The 3 selected </a:t>
            </a:r>
            <a:r>
              <a:rPr sz="1800" spc="-20" dirty="0">
                <a:solidFill>
                  <a:srgbClr val="5D5D5D"/>
                </a:solidFill>
                <a:latin typeface="Arial"/>
                <a:cs typeface="Arial"/>
              </a:rPr>
              <a:t>Technical</a:t>
            </a:r>
            <a:r>
              <a:rPr sz="18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D5D5D"/>
                </a:solidFill>
                <a:latin typeface="Arial"/>
                <a:cs typeface="Arial"/>
              </a:rPr>
              <a:t>paper</a:t>
            </a:r>
            <a:r>
              <a:rPr sz="1800" spc="-10" dirty="0">
                <a:solidFill>
                  <a:srgbClr val="5D5D5D"/>
                </a:solidFill>
                <a:latin typeface="Arial"/>
                <a:cs typeface="Arial"/>
              </a:rPr>
              <a:t>s</a:t>
            </a:r>
            <a:endParaRPr sz="1800" dirty="0">
              <a:latin typeface="Arial"/>
              <a:cs typeface="Arial"/>
            </a:endParaRPr>
          </a:p>
          <a:p>
            <a:pPr marL="736600" lvl="1" indent="-267970">
              <a:lnSpc>
                <a:spcPct val="100000"/>
              </a:lnSpc>
              <a:spcBef>
                <a:spcPts val="815"/>
              </a:spcBef>
              <a:buChar char="•"/>
              <a:tabLst>
                <a:tab pos="735965" algn="l"/>
                <a:tab pos="737235" algn="l"/>
              </a:tabLst>
            </a:pPr>
            <a:r>
              <a:rPr sz="1800" dirty="0">
                <a:solidFill>
                  <a:srgbClr val="5D5D5D"/>
                </a:solidFill>
                <a:latin typeface="Arial"/>
                <a:cs typeface="Arial"/>
              </a:rPr>
              <a:t>Obvious</a:t>
            </a:r>
            <a:r>
              <a:rPr sz="18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D5D5D"/>
                </a:solidFill>
                <a:latin typeface="Arial"/>
                <a:cs typeface="Arial"/>
              </a:rPr>
              <a:t>undergraduate-level</a:t>
            </a:r>
            <a:r>
              <a:rPr sz="1800" spc="9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D5D5D"/>
                </a:solidFill>
                <a:latin typeface="Arial"/>
                <a:cs typeface="Arial"/>
              </a:rPr>
              <a:t>technical</a:t>
            </a:r>
            <a:r>
              <a:rPr sz="18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D5D5D"/>
                </a:solidFill>
                <a:latin typeface="Arial"/>
                <a:cs typeface="Arial"/>
              </a:rPr>
              <a:t>background</a:t>
            </a:r>
            <a:r>
              <a:rPr sz="18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800" spc="60" dirty="0">
                <a:solidFill>
                  <a:srgbClr val="5D5D5D"/>
                </a:solidFill>
                <a:latin typeface="Arial"/>
                <a:cs typeface="Arial"/>
              </a:rPr>
              <a:t>for</a:t>
            </a:r>
            <a:r>
              <a:rPr sz="18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5D5D5D"/>
                </a:solidFill>
                <a:latin typeface="Arial"/>
                <a:cs typeface="Arial"/>
              </a:rPr>
              <a:t>this</a:t>
            </a:r>
            <a:r>
              <a:rPr sz="18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5D5D5D"/>
                </a:solidFill>
                <a:latin typeface="Arial"/>
                <a:cs typeface="Arial"/>
              </a:rPr>
              <a:t>material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7443" y="1139983"/>
            <a:ext cx="1091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FAQs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60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379342" y="2444243"/>
            <a:ext cx="3795395" cy="302323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Question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2400" u="sng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Arial"/>
                <a:cs typeface="Arial"/>
              </a:rPr>
              <a:t>Cont’d</a:t>
            </a:r>
            <a:r>
              <a:rPr sz="2400" u="sng" spc="-30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80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Arial"/>
                <a:cs typeface="Arial"/>
              </a:rPr>
              <a:t>from</a:t>
            </a:r>
            <a:r>
              <a:rPr sz="2400" u="sng" spc="-10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Arial"/>
                <a:cs typeface="Arial"/>
              </a:rPr>
              <a:t>previous</a:t>
            </a:r>
            <a:r>
              <a:rPr sz="2400" u="sng" spc="-45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10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Arial"/>
                <a:cs typeface="Arial"/>
              </a:rPr>
              <a:t>slide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000"/>
              </a:spcBef>
            </a:pP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What</a:t>
            </a:r>
            <a:r>
              <a:rPr sz="2400" i="1" spc="15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questions</a:t>
            </a:r>
            <a:r>
              <a:rPr sz="2400" i="1" spc="15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50" dirty="0">
                <a:solidFill>
                  <a:srgbClr val="5D5D5D"/>
                </a:solidFill>
                <a:latin typeface="Calibri"/>
                <a:cs typeface="Calibri"/>
              </a:rPr>
              <a:t>beyond</a:t>
            </a:r>
            <a:r>
              <a:rPr sz="2400" i="1" spc="1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25" dirty="0">
                <a:solidFill>
                  <a:srgbClr val="5D5D5D"/>
                </a:solidFill>
                <a:latin typeface="Calibri"/>
                <a:cs typeface="Calibri"/>
              </a:rPr>
              <a:t>the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specific</a:t>
            </a:r>
            <a:r>
              <a:rPr sz="2400" i="1" spc="12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topics</a:t>
            </a:r>
            <a:r>
              <a:rPr sz="2400" i="1" spc="13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of</a:t>
            </a:r>
            <a:r>
              <a:rPr sz="2400" i="1" spc="10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the</a:t>
            </a:r>
            <a:r>
              <a:rPr sz="2400" i="1" spc="12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95" dirty="0">
                <a:solidFill>
                  <a:srgbClr val="5D5D5D"/>
                </a:solidFill>
                <a:latin typeface="Calibri"/>
                <a:cs typeface="Calibri"/>
              </a:rPr>
              <a:t>3</a:t>
            </a:r>
            <a:r>
              <a:rPr sz="2400" i="1" spc="10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20" dirty="0">
                <a:solidFill>
                  <a:srgbClr val="5D5D5D"/>
                </a:solidFill>
                <a:latin typeface="Calibri"/>
                <a:cs typeface="Calibri"/>
              </a:rPr>
              <a:t>tech </a:t>
            </a:r>
            <a:r>
              <a:rPr sz="2400" i="1" spc="60" dirty="0">
                <a:solidFill>
                  <a:srgbClr val="5D5D5D"/>
                </a:solidFill>
                <a:latin typeface="Calibri"/>
                <a:cs typeface="Calibri"/>
              </a:rPr>
              <a:t>background</a:t>
            </a:r>
            <a:r>
              <a:rPr sz="2400" i="1" spc="16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papers,</a:t>
            </a:r>
            <a:r>
              <a:rPr sz="2400" i="1" spc="19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85" dirty="0">
                <a:solidFill>
                  <a:srgbClr val="5D5D5D"/>
                </a:solidFill>
                <a:latin typeface="Calibri"/>
                <a:cs typeface="Calibri"/>
              </a:rPr>
              <a:t>and</a:t>
            </a:r>
            <a:r>
              <a:rPr sz="2400" i="1" spc="15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50" dirty="0">
                <a:solidFill>
                  <a:srgbClr val="5D5D5D"/>
                </a:solidFill>
                <a:latin typeface="Calibri"/>
                <a:cs typeface="Calibri"/>
              </a:rPr>
              <a:t>my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own</a:t>
            </a:r>
            <a:r>
              <a:rPr sz="2400" i="1" spc="1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talk,</a:t>
            </a:r>
            <a:r>
              <a:rPr sz="2400" i="1" spc="17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might</a:t>
            </a:r>
            <a:r>
              <a:rPr sz="2400" i="1" spc="14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be</a:t>
            </a:r>
            <a:r>
              <a:rPr sz="2400" i="1" spc="17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asked</a:t>
            </a:r>
            <a:r>
              <a:rPr sz="2400" i="1" spc="1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in</a:t>
            </a:r>
            <a:r>
              <a:rPr sz="2400" i="1" spc="17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35" dirty="0">
                <a:solidFill>
                  <a:srgbClr val="5D5D5D"/>
                </a:solidFill>
                <a:latin typeface="Calibri"/>
                <a:cs typeface="Calibri"/>
              </a:rPr>
              <a:t>a </a:t>
            </a:r>
            <a:r>
              <a:rPr sz="2400" i="1" spc="-10" dirty="0">
                <a:solidFill>
                  <a:srgbClr val="5D5D5D"/>
                </a:solidFill>
                <a:latin typeface="Calibri"/>
                <a:cs typeface="Calibri"/>
              </a:rPr>
              <a:t>qual?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2036" y="2466368"/>
            <a:ext cx="4131945" cy="338455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Answer</a:t>
            </a:r>
            <a:endParaRPr sz="2000">
              <a:latin typeface="Arial"/>
              <a:cs typeface="Arial"/>
            </a:endParaRPr>
          </a:p>
          <a:p>
            <a:pPr marL="15240" marR="384810">
              <a:lnSpc>
                <a:spcPct val="80000"/>
              </a:lnSpc>
              <a:spcBef>
                <a:spcPts val="1110"/>
              </a:spcBef>
            </a:pP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Questions</a:t>
            </a:r>
            <a:r>
              <a:rPr sz="1900" spc="9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about</a:t>
            </a:r>
            <a:r>
              <a:rPr sz="1900" spc="9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assumptions</a:t>
            </a:r>
            <a:r>
              <a:rPr sz="1900" spc="1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and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conventions</a:t>
            </a:r>
            <a:r>
              <a:rPr sz="1900" spc="9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common</a:t>
            </a:r>
            <a:r>
              <a:rPr sz="1900" spc="1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900" spc="10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1900" spc="8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area</a:t>
            </a:r>
            <a:endParaRPr sz="1900">
              <a:latin typeface="Arial"/>
              <a:cs typeface="Arial"/>
            </a:endParaRPr>
          </a:p>
          <a:p>
            <a:pPr marL="15240">
              <a:lnSpc>
                <a:spcPts val="2050"/>
              </a:lnSpc>
              <a:spcBef>
                <a:spcPts val="1550"/>
              </a:spcBef>
            </a:pP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Example:</a:t>
            </a:r>
            <a:r>
              <a:rPr sz="1900" spc="3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If</a:t>
            </a:r>
            <a:r>
              <a:rPr sz="1900" spc="-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1900" spc="-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are</a:t>
            </a:r>
            <a:r>
              <a:rPr sz="1900" spc="-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working</a:t>
            </a:r>
            <a:r>
              <a:rPr sz="19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55" dirty="0">
                <a:solidFill>
                  <a:srgbClr val="5D5D5D"/>
                </a:solidFill>
                <a:latin typeface="Arial"/>
                <a:cs typeface="Arial"/>
              </a:rPr>
              <a:t>on</a:t>
            </a:r>
            <a:r>
              <a:rPr sz="19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low-</a:t>
            </a:r>
            <a:endParaRPr sz="1900">
              <a:latin typeface="Arial"/>
              <a:cs typeface="Arial"/>
            </a:endParaRPr>
          </a:p>
          <a:p>
            <a:pPr marL="15240">
              <a:lnSpc>
                <a:spcPts val="1825"/>
              </a:lnSpc>
            </a:pP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power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digital</a:t>
            </a:r>
            <a:r>
              <a:rPr sz="1900" spc="-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design,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5D5D5D"/>
                </a:solidFill>
                <a:latin typeface="Arial"/>
                <a:cs typeface="Arial"/>
              </a:rPr>
              <a:t>it</a:t>
            </a:r>
            <a:r>
              <a:rPr sz="19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is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10" dirty="0">
                <a:solidFill>
                  <a:srgbClr val="5D5D5D"/>
                </a:solidFill>
                <a:latin typeface="Arial"/>
                <a:cs typeface="Arial"/>
              </a:rPr>
              <a:t>OK</a:t>
            </a:r>
            <a:r>
              <a:rPr sz="19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ask</a:t>
            </a:r>
            <a:endParaRPr sz="1900">
              <a:latin typeface="Arial"/>
              <a:cs typeface="Arial"/>
            </a:endParaRPr>
          </a:p>
          <a:p>
            <a:pPr marL="15240" marR="5080">
              <a:lnSpc>
                <a:spcPct val="80000"/>
              </a:lnSpc>
              <a:spcBef>
                <a:spcPts val="229"/>
              </a:spcBef>
            </a:pP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what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“power”</a:t>
            </a:r>
            <a:r>
              <a:rPr sz="19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5D5D5D"/>
                </a:solidFill>
                <a:latin typeface="Arial"/>
                <a:cs typeface="Arial"/>
              </a:rPr>
              <a:t>is,</a:t>
            </a:r>
            <a:r>
              <a:rPr sz="19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how</a:t>
            </a:r>
            <a:r>
              <a:rPr sz="19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5D5D5D"/>
                </a:solidFill>
                <a:latin typeface="Arial"/>
                <a:cs typeface="Arial"/>
              </a:rPr>
              <a:t>it</a:t>
            </a:r>
            <a:r>
              <a:rPr sz="19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gets</a:t>
            </a:r>
            <a:r>
              <a:rPr sz="19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computed </a:t>
            </a:r>
            <a:r>
              <a:rPr sz="1900" spc="60" dirty="0">
                <a:solidFill>
                  <a:srgbClr val="5D5D5D"/>
                </a:solidFill>
                <a:latin typeface="Arial"/>
                <a:cs typeface="Arial"/>
              </a:rPr>
              <a:t>for</a:t>
            </a:r>
            <a:r>
              <a:rPr sz="1900" spc="-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basic</a:t>
            </a:r>
            <a:r>
              <a:rPr sz="1900" spc="-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circuits,</a:t>
            </a:r>
            <a:r>
              <a:rPr sz="1900" spc="-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etc.</a:t>
            </a:r>
            <a:endParaRPr sz="1900">
              <a:latin typeface="Arial"/>
              <a:cs typeface="Arial"/>
            </a:endParaRPr>
          </a:p>
          <a:p>
            <a:pPr marL="15240">
              <a:lnSpc>
                <a:spcPts val="2050"/>
              </a:lnSpc>
              <a:spcBef>
                <a:spcPts val="1535"/>
              </a:spcBef>
            </a:pP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Example:</a:t>
            </a:r>
            <a:r>
              <a:rPr sz="1900" spc="3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If</a:t>
            </a:r>
            <a:r>
              <a:rPr sz="1900" spc="-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1900" spc="-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are</a:t>
            </a:r>
            <a:r>
              <a:rPr sz="19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working</a:t>
            </a:r>
            <a:r>
              <a:rPr sz="190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30" dirty="0">
                <a:solidFill>
                  <a:srgbClr val="5D5D5D"/>
                </a:solidFill>
                <a:latin typeface="Arial"/>
                <a:cs typeface="Arial"/>
              </a:rPr>
              <a:t>on</a:t>
            </a:r>
            <a:endParaRPr sz="1900">
              <a:latin typeface="Arial"/>
              <a:cs typeface="Arial"/>
            </a:endParaRPr>
          </a:p>
          <a:p>
            <a:pPr marL="15240">
              <a:lnSpc>
                <a:spcPts val="1825"/>
              </a:lnSpc>
            </a:pP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operating</a:t>
            </a:r>
            <a:r>
              <a:rPr sz="19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system</a:t>
            </a:r>
            <a:r>
              <a:rPr sz="19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0" dirty="0">
                <a:solidFill>
                  <a:srgbClr val="5D5D5D"/>
                </a:solidFill>
                <a:latin typeface="Arial"/>
                <a:cs typeface="Arial"/>
              </a:rPr>
              <a:t>resource</a:t>
            </a:r>
            <a:endParaRPr sz="1900">
              <a:latin typeface="Arial"/>
              <a:cs typeface="Arial"/>
            </a:endParaRPr>
          </a:p>
          <a:p>
            <a:pPr marL="15240" marR="16510">
              <a:lnSpc>
                <a:spcPct val="80000"/>
              </a:lnSpc>
              <a:spcBef>
                <a:spcPts val="225"/>
              </a:spcBef>
            </a:pP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management,</a:t>
            </a:r>
            <a:r>
              <a:rPr sz="19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50" dirty="0">
                <a:solidFill>
                  <a:srgbClr val="5D5D5D"/>
                </a:solidFill>
                <a:latin typeface="Arial"/>
                <a:cs typeface="Arial"/>
              </a:rPr>
              <a:t>it</a:t>
            </a:r>
            <a:r>
              <a:rPr sz="1900" spc="-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is</a:t>
            </a:r>
            <a:r>
              <a:rPr sz="1900" spc="-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110" dirty="0">
                <a:solidFill>
                  <a:srgbClr val="5D5D5D"/>
                </a:solidFill>
                <a:latin typeface="Arial"/>
                <a:cs typeface="Arial"/>
              </a:rPr>
              <a:t>OK</a:t>
            </a:r>
            <a:r>
              <a:rPr sz="1900" spc="-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900" spc="-45" dirty="0">
                <a:solidFill>
                  <a:srgbClr val="5D5D5D"/>
                </a:solidFill>
                <a:latin typeface="Arial"/>
                <a:cs typeface="Arial"/>
              </a:rPr>
              <a:t> ask</a:t>
            </a:r>
            <a:r>
              <a:rPr sz="19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0" dirty="0">
                <a:solidFill>
                  <a:srgbClr val="5D5D5D"/>
                </a:solidFill>
                <a:latin typeface="Arial"/>
                <a:cs typeface="Arial"/>
              </a:rPr>
              <a:t>what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"response</a:t>
            </a:r>
            <a:r>
              <a:rPr sz="19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time"</a:t>
            </a:r>
            <a:r>
              <a:rPr sz="19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55" dirty="0">
                <a:solidFill>
                  <a:srgbClr val="5D5D5D"/>
                </a:solidFill>
                <a:latin typeface="Arial"/>
                <a:cs typeface="Arial"/>
              </a:rPr>
              <a:t>is,</a:t>
            </a:r>
            <a:r>
              <a:rPr sz="19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how</a:t>
            </a:r>
            <a:r>
              <a:rPr sz="19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7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9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dirty="0">
                <a:solidFill>
                  <a:srgbClr val="5D5D5D"/>
                </a:solidFill>
                <a:latin typeface="Arial"/>
                <a:cs typeface="Arial"/>
              </a:rPr>
              <a:t>compute</a:t>
            </a:r>
            <a:r>
              <a:rPr sz="19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900" spc="-25" dirty="0">
                <a:solidFill>
                  <a:srgbClr val="5D5D5D"/>
                </a:solidFill>
                <a:latin typeface="Arial"/>
                <a:cs typeface="Arial"/>
              </a:rPr>
              <a:t>it.</a:t>
            </a:r>
            <a:endParaRPr sz="1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7443" y="1139983"/>
            <a:ext cx="1091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FAQs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61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379342" y="2444243"/>
            <a:ext cx="4135120" cy="2768600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Question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45"/>
              </a:spcBef>
            </a:pP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I</a:t>
            </a:r>
            <a:r>
              <a:rPr sz="2400" i="1" spc="21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recently</a:t>
            </a:r>
            <a:r>
              <a:rPr sz="2400" i="1" spc="22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submitted/published</a:t>
            </a:r>
            <a:r>
              <a:rPr sz="2400" i="1" spc="2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35" dirty="0">
                <a:solidFill>
                  <a:srgbClr val="5D5D5D"/>
                </a:solidFill>
                <a:latin typeface="Calibri"/>
                <a:cs typeface="Calibri"/>
              </a:rPr>
              <a:t>a </a:t>
            </a:r>
            <a:r>
              <a:rPr sz="2400" i="1" spc="55" dirty="0">
                <a:solidFill>
                  <a:srgbClr val="5D5D5D"/>
                </a:solidFill>
                <a:latin typeface="Calibri"/>
                <a:cs typeface="Calibri"/>
              </a:rPr>
              <a:t>paper</a:t>
            </a:r>
            <a:r>
              <a:rPr sz="2400" i="1" spc="1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with</a:t>
            </a:r>
            <a:r>
              <a:rPr sz="2400" i="1" spc="15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75" dirty="0">
                <a:solidFill>
                  <a:srgbClr val="5D5D5D"/>
                </a:solidFill>
                <a:latin typeface="Calibri"/>
                <a:cs typeface="Calibri"/>
              </a:rPr>
              <a:t>my</a:t>
            </a:r>
            <a:r>
              <a:rPr sz="2400" i="1" spc="13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advisor</a:t>
            </a:r>
            <a:r>
              <a:rPr sz="2400" i="1" spc="14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20" dirty="0">
                <a:solidFill>
                  <a:srgbClr val="5D5D5D"/>
                </a:solidFill>
                <a:latin typeface="Calibri"/>
                <a:cs typeface="Calibri"/>
              </a:rPr>
              <a:t>that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contains</a:t>
            </a:r>
            <a:r>
              <a:rPr sz="2400" i="1" spc="18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the</a:t>
            </a:r>
            <a:r>
              <a:rPr sz="2400" i="1" spc="18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material</a:t>
            </a:r>
            <a:r>
              <a:rPr sz="2400" i="1" spc="22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I</a:t>
            </a:r>
            <a:r>
              <a:rPr sz="2400" i="1" spc="19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5D5D5D"/>
                </a:solidFill>
                <a:latin typeface="Calibri"/>
                <a:cs typeface="Calibri"/>
              </a:rPr>
              <a:t>wanted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to</a:t>
            </a:r>
            <a:r>
              <a:rPr sz="2400" i="1" spc="5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write</a:t>
            </a:r>
            <a:r>
              <a:rPr sz="2400" i="1" spc="7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55" dirty="0">
                <a:solidFill>
                  <a:srgbClr val="5D5D5D"/>
                </a:solidFill>
                <a:latin typeface="Calibri"/>
                <a:cs typeface="Calibri"/>
              </a:rPr>
              <a:t>about</a:t>
            </a:r>
            <a:r>
              <a:rPr sz="2400" i="1" spc="4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for</a:t>
            </a:r>
            <a:r>
              <a:rPr sz="2400" i="1" spc="5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75" dirty="0">
                <a:solidFill>
                  <a:srgbClr val="5D5D5D"/>
                </a:solidFill>
                <a:latin typeface="Calibri"/>
                <a:cs typeface="Calibri"/>
              </a:rPr>
              <a:t>my</a:t>
            </a:r>
            <a:r>
              <a:rPr sz="2400" i="1" spc="5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55" dirty="0">
                <a:solidFill>
                  <a:srgbClr val="5D5D5D"/>
                </a:solidFill>
                <a:latin typeface="Calibri"/>
                <a:cs typeface="Calibri"/>
              </a:rPr>
              <a:t>qual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paper.</a:t>
            </a:r>
            <a:r>
              <a:rPr sz="2400" i="1" spc="15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100" dirty="0">
                <a:solidFill>
                  <a:srgbClr val="5D5D5D"/>
                </a:solidFill>
                <a:latin typeface="Calibri"/>
                <a:cs typeface="Calibri"/>
              </a:rPr>
              <a:t>Can</a:t>
            </a:r>
            <a:r>
              <a:rPr sz="2400" i="1" spc="13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I</a:t>
            </a:r>
            <a:r>
              <a:rPr sz="2400" i="1" spc="16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use</a:t>
            </a:r>
            <a:r>
              <a:rPr sz="2400" i="1" spc="13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this</a:t>
            </a:r>
            <a:r>
              <a:rPr sz="2400" i="1" spc="16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5D5D5D"/>
                </a:solidFill>
                <a:latin typeface="Calibri"/>
                <a:cs typeface="Calibri"/>
              </a:rPr>
              <a:t>Recent </a:t>
            </a:r>
            <a:r>
              <a:rPr sz="2400" i="1" spc="55" dirty="0">
                <a:solidFill>
                  <a:srgbClr val="5D5D5D"/>
                </a:solidFill>
                <a:latin typeface="Calibri"/>
                <a:cs typeface="Calibri"/>
              </a:rPr>
              <a:t>Paper</a:t>
            </a:r>
            <a:r>
              <a:rPr sz="2400" i="1" spc="6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(RP)</a:t>
            </a:r>
            <a:r>
              <a:rPr sz="2400" i="1" spc="50" dirty="0">
                <a:solidFill>
                  <a:srgbClr val="5D5D5D"/>
                </a:solidFill>
                <a:latin typeface="Calibri"/>
                <a:cs typeface="Calibri"/>
              </a:rPr>
              <a:t> as</a:t>
            </a:r>
            <a:r>
              <a:rPr sz="2400" i="1" spc="6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75" dirty="0">
                <a:solidFill>
                  <a:srgbClr val="5D5D5D"/>
                </a:solidFill>
                <a:latin typeface="Calibri"/>
                <a:cs typeface="Calibri"/>
              </a:rPr>
              <a:t>my</a:t>
            </a:r>
            <a:r>
              <a:rPr sz="2400" i="1" spc="5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70" dirty="0">
                <a:solidFill>
                  <a:srgbClr val="5D5D5D"/>
                </a:solidFill>
                <a:latin typeface="Calibri"/>
                <a:cs typeface="Calibri"/>
              </a:rPr>
              <a:t>qual</a:t>
            </a:r>
            <a:r>
              <a:rPr sz="2400" i="1" spc="6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5D5D5D"/>
                </a:solidFill>
                <a:latin typeface="Calibri"/>
                <a:cs typeface="Calibri"/>
              </a:rPr>
              <a:t>paper?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2036" y="2415940"/>
            <a:ext cx="4190365" cy="324993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Answer</a:t>
            </a:r>
            <a:endParaRPr sz="2000">
              <a:latin typeface="Arial"/>
              <a:cs typeface="Arial"/>
            </a:endParaRPr>
          </a:p>
          <a:p>
            <a:pPr marL="15240" marR="356235">
              <a:lnSpc>
                <a:spcPts val="1340"/>
              </a:lnSpc>
              <a:spcBef>
                <a:spcPts val="1100"/>
              </a:spcBef>
            </a:pPr>
            <a:r>
              <a:rPr sz="1400" spc="-20" dirty="0">
                <a:solidFill>
                  <a:srgbClr val="5D5D5D"/>
                </a:solidFill>
                <a:latin typeface="Arial"/>
                <a:cs typeface="Arial"/>
              </a:rPr>
              <a:t>This</a:t>
            </a:r>
            <a:r>
              <a:rPr sz="14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is</a:t>
            </a:r>
            <a:r>
              <a:rPr sz="14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a</a:t>
            </a:r>
            <a:r>
              <a:rPr sz="14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gray</a:t>
            </a:r>
            <a:r>
              <a:rPr sz="14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area</a:t>
            </a:r>
            <a:r>
              <a:rPr sz="14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in</a:t>
            </a:r>
            <a:r>
              <a:rPr sz="14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which</a:t>
            </a:r>
            <a:r>
              <a:rPr sz="14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140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should</a:t>
            </a:r>
            <a:r>
              <a:rPr sz="14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definitely </a:t>
            </a:r>
            <a:r>
              <a:rPr sz="1400" spc="-100" dirty="0">
                <a:solidFill>
                  <a:srgbClr val="5D5D5D"/>
                </a:solidFill>
                <a:latin typeface="Arial"/>
                <a:cs typeface="Arial"/>
              </a:rPr>
              <a:t>DEFINITELY</a:t>
            </a:r>
            <a:r>
              <a:rPr sz="14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consult</a:t>
            </a:r>
            <a:r>
              <a:rPr sz="14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14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advisor.</a:t>
            </a:r>
            <a:endParaRPr sz="1400">
              <a:latin typeface="Arial"/>
              <a:cs typeface="Arial"/>
            </a:endParaRPr>
          </a:p>
          <a:p>
            <a:pPr marL="15240">
              <a:lnSpc>
                <a:spcPts val="1510"/>
              </a:lnSpc>
              <a:spcBef>
                <a:spcPts val="1685"/>
              </a:spcBef>
            </a:pP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If</a:t>
            </a:r>
            <a:r>
              <a:rPr sz="14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50" dirty="0">
                <a:solidFill>
                  <a:srgbClr val="5D5D5D"/>
                </a:solidFill>
                <a:latin typeface="Arial"/>
                <a:cs typeface="Arial"/>
              </a:rPr>
              <a:t>RP</a:t>
            </a:r>
            <a:r>
              <a:rPr sz="14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is</a:t>
            </a:r>
            <a:r>
              <a:rPr sz="14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15</a:t>
            </a:r>
            <a:r>
              <a:rPr sz="14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D5D5D"/>
                </a:solidFill>
                <a:latin typeface="Arial"/>
                <a:cs typeface="Arial"/>
              </a:rPr>
              <a:t>pages,</a:t>
            </a:r>
            <a:r>
              <a:rPr sz="14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then</a:t>
            </a:r>
            <a:r>
              <a:rPr sz="14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cut</a:t>
            </a:r>
            <a:r>
              <a:rPr sz="14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down</a:t>
            </a:r>
            <a:r>
              <a:rPr sz="1400" spc="-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is</a:t>
            </a:r>
            <a:r>
              <a:rPr sz="14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D5D5D"/>
                </a:solidFill>
                <a:latin typeface="Arial"/>
                <a:cs typeface="Arial"/>
              </a:rPr>
              <a:t>likely</a:t>
            </a:r>
            <a:r>
              <a:rPr sz="14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4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be</a:t>
            </a:r>
            <a:r>
              <a:rPr sz="1400" spc="-20" dirty="0">
                <a:solidFill>
                  <a:srgbClr val="5D5D5D"/>
                </a:solidFill>
                <a:latin typeface="Arial"/>
                <a:cs typeface="Arial"/>
              </a:rPr>
              <a:t> your</a:t>
            </a:r>
            <a:endParaRPr sz="1400">
              <a:latin typeface="Arial"/>
              <a:cs typeface="Arial"/>
            </a:endParaRPr>
          </a:p>
          <a:p>
            <a:pPr marL="15240" marR="45085">
              <a:lnSpc>
                <a:spcPct val="80000"/>
              </a:lnSpc>
              <a:spcBef>
                <a:spcPts val="170"/>
              </a:spcBef>
            </a:pP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own work.</a:t>
            </a:r>
            <a:r>
              <a:rPr sz="14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 can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include the</a:t>
            </a:r>
            <a:r>
              <a:rPr sz="14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50" dirty="0">
                <a:solidFill>
                  <a:srgbClr val="5D5D5D"/>
                </a:solidFill>
                <a:latin typeface="Arial"/>
                <a:cs typeface="Arial"/>
              </a:rPr>
              <a:t>RP</a:t>
            </a:r>
            <a:r>
              <a:rPr sz="14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in</a:t>
            </a:r>
            <a:r>
              <a:rPr sz="14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14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list</a:t>
            </a:r>
            <a:r>
              <a:rPr sz="14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of</a:t>
            </a:r>
            <a:r>
              <a:rPr sz="14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3</a:t>
            </a:r>
            <a:r>
              <a:rPr sz="14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35" dirty="0">
                <a:solidFill>
                  <a:srgbClr val="5D5D5D"/>
                </a:solidFill>
                <a:latin typeface="Arial"/>
                <a:cs typeface="Arial"/>
              </a:rPr>
              <a:t>or </a:t>
            </a:r>
            <a:r>
              <a:rPr sz="1400" spc="50" dirty="0">
                <a:solidFill>
                  <a:srgbClr val="5D5D5D"/>
                </a:solidFill>
                <a:latin typeface="Arial"/>
                <a:cs typeface="Arial"/>
              </a:rPr>
              <a:t>not</a:t>
            </a:r>
            <a:r>
              <a:rPr sz="1400" spc="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(no</a:t>
            </a:r>
            <a:r>
              <a:rPr sz="1400" spc="7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problem</a:t>
            </a:r>
            <a:r>
              <a:rPr sz="14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either</a:t>
            </a:r>
            <a:r>
              <a:rPr sz="1400" spc="9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D5D5D"/>
                </a:solidFill>
                <a:latin typeface="Arial"/>
                <a:cs typeface="Arial"/>
              </a:rPr>
              <a:t>way)</a:t>
            </a:r>
            <a:endParaRPr sz="1400">
              <a:latin typeface="Arial"/>
              <a:cs typeface="Arial"/>
            </a:endParaRPr>
          </a:p>
          <a:p>
            <a:pPr marL="15240">
              <a:lnSpc>
                <a:spcPts val="1510"/>
              </a:lnSpc>
              <a:spcBef>
                <a:spcPts val="1655"/>
              </a:spcBef>
            </a:pP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If</a:t>
            </a:r>
            <a:r>
              <a:rPr sz="14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50" dirty="0">
                <a:solidFill>
                  <a:srgbClr val="5D5D5D"/>
                </a:solidFill>
                <a:latin typeface="Arial"/>
                <a:cs typeface="Arial"/>
              </a:rPr>
              <a:t>RP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 is</a:t>
            </a:r>
            <a:r>
              <a:rPr sz="14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4</a:t>
            </a:r>
            <a:r>
              <a:rPr sz="14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5D5D5D"/>
                </a:solidFill>
                <a:latin typeface="Arial"/>
                <a:cs typeface="Arial"/>
              </a:rPr>
              <a:t>pages,</a:t>
            </a:r>
            <a:r>
              <a:rPr sz="14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14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essentially</a:t>
            </a:r>
            <a:r>
              <a:rPr sz="14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14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own</a:t>
            </a:r>
            <a:r>
              <a:rPr sz="14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words,</a:t>
            </a:r>
            <a:endParaRPr sz="1400">
              <a:latin typeface="Arial"/>
              <a:cs typeface="Arial"/>
            </a:endParaRPr>
          </a:p>
          <a:p>
            <a:pPr marL="15240" marR="61594">
              <a:lnSpc>
                <a:spcPct val="80000"/>
              </a:lnSpc>
              <a:spcBef>
                <a:spcPts val="165"/>
              </a:spcBef>
            </a:pP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then</a:t>
            </a:r>
            <a:r>
              <a:rPr sz="14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use </a:t>
            </a:r>
            <a:r>
              <a:rPr sz="1400" spc="-30" dirty="0">
                <a:solidFill>
                  <a:srgbClr val="5D5D5D"/>
                </a:solidFill>
                <a:latin typeface="Arial"/>
                <a:cs typeface="Arial"/>
              </a:rPr>
              <a:t>as</a:t>
            </a:r>
            <a:r>
              <a:rPr sz="14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qual</a:t>
            </a:r>
            <a:r>
              <a:rPr sz="14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paper</a:t>
            </a:r>
            <a:r>
              <a:rPr sz="14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14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don’t</a:t>
            </a:r>
            <a:r>
              <a:rPr sz="14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include</a:t>
            </a:r>
            <a:r>
              <a:rPr sz="14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in</a:t>
            </a:r>
            <a:r>
              <a:rPr sz="14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list</a:t>
            </a:r>
            <a:r>
              <a:rPr sz="14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of</a:t>
            </a:r>
            <a:r>
              <a:rPr sz="14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D5D5D"/>
                </a:solidFill>
                <a:latin typeface="Arial"/>
                <a:cs typeface="Arial"/>
              </a:rPr>
              <a:t>3.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Maybe</a:t>
            </a:r>
            <a:r>
              <a:rPr sz="14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retool</a:t>
            </a:r>
            <a:r>
              <a:rPr sz="14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intro</a:t>
            </a:r>
            <a:r>
              <a:rPr sz="14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400" spc="8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bring</a:t>
            </a:r>
            <a:r>
              <a:rPr sz="14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out</a:t>
            </a:r>
            <a:r>
              <a:rPr sz="14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3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ref</a:t>
            </a:r>
            <a:r>
              <a:rPr sz="1400" spc="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papers</a:t>
            </a:r>
            <a:endParaRPr sz="1400">
              <a:latin typeface="Arial"/>
              <a:cs typeface="Arial"/>
            </a:endParaRPr>
          </a:p>
          <a:p>
            <a:pPr marL="15240">
              <a:lnSpc>
                <a:spcPts val="1510"/>
              </a:lnSpc>
              <a:spcBef>
                <a:spcPts val="1670"/>
              </a:spcBef>
            </a:pP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If </a:t>
            </a:r>
            <a:r>
              <a:rPr sz="1400" spc="-150" dirty="0">
                <a:solidFill>
                  <a:srgbClr val="5D5D5D"/>
                </a:solidFill>
                <a:latin typeface="Arial"/>
                <a:cs typeface="Arial"/>
              </a:rPr>
              <a:t>RP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 is</a:t>
            </a:r>
            <a:r>
              <a:rPr sz="14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4</a:t>
            </a:r>
            <a:r>
              <a:rPr sz="14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5D5D5D"/>
                </a:solidFill>
                <a:latin typeface="Arial"/>
                <a:cs typeface="Arial"/>
              </a:rPr>
              <a:t>pages,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and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essentially</a:t>
            </a:r>
            <a:r>
              <a:rPr sz="14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1400" spc="-20" dirty="0">
                <a:solidFill>
                  <a:srgbClr val="5D5D5D"/>
                </a:solidFill>
                <a:latin typeface="Arial"/>
                <a:cs typeface="Arial"/>
              </a:rPr>
              <a:t> advisor’s</a:t>
            </a:r>
            <a:r>
              <a:rPr sz="14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words,</a:t>
            </a:r>
            <a:endParaRPr sz="1400">
              <a:latin typeface="Arial"/>
              <a:cs typeface="Arial"/>
            </a:endParaRPr>
          </a:p>
          <a:p>
            <a:pPr marL="15240" marR="215265">
              <a:lnSpc>
                <a:spcPct val="80000"/>
              </a:lnSpc>
              <a:spcBef>
                <a:spcPts val="170"/>
              </a:spcBef>
            </a:pP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then</a:t>
            </a:r>
            <a:r>
              <a:rPr sz="14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include</a:t>
            </a:r>
            <a:r>
              <a:rPr sz="14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55" dirty="0">
                <a:solidFill>
                  <a:srgbClr val="5D5D5D"/>
                </a:solidFill>
                <a:latin typeface="Arial"/>
                <a:cs typeface="Arial"/>
              </a:rPr>
              <a:t>RP</a:t>
            </a:r>
            <a:r>
              <a:rPr sz="14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in</a:t>
            </a:r>
            <a:r>
              <a:rPr sz="14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list</a:t>
            </a:r>
            <a:r>
              <a:rPr sz="14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of</a:t>
            </a:r>
            <a:r>
              <a:rPr sz="14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3</a:t>
            </a:r>
            <a:r>
              <a:rPr sz="14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14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write</a:t>
            </a:r>
            <a:r>
              <a:rPr sz="1400" spc="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qual</a:t>
            </a:r>
            <a:r>
              <a:rPr sz="14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paper</a:t>
            </a:r>
            <a:r>
              <a:rPr sz="14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5D5D5D"/>
                </a:solidFill>
                <a:latin typeface="Arial"/>
                <a:cs typeface="Arial"/>
              </a:rPr>
              <a:t>in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14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own</a:t>
            </a:r>
            <a:r>
              <a:rPr sz="14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words</a:t>
            </a:r>
            <a:r>
              <a:rPr sz="14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14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amplify</a:t>
            </a:r>
            <a:r>
              <a:rPr sz="14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14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5D5D5D"/>
                </a:solidFill>
                <a:latin typeface="Arial"/>
                <a:cs typeface="Arial"/>
              </a:rPr>
              <a:t>comment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7443" y="1139983"/>
            <a:ext cx="10915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95" dirty="0"/>
              <a:t>FAQs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5461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-25" dirty="0"/>
              <a:t>62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2379342" y="2444243"/>
            <a:ext cx="4135120" cy="3388995"/>
          </a:xfrm>
          <a:prstGeom prst="rect">
            <a:avLst/>
          </a:prstGeom>
        </p:spPr>
        <p:txBody>
          <a:bodyPr vert="horz" wrap="square" lIns="0" tIns="1238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Question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45"/>
              </a:spcBef>
            </a:pPr>
            <a:r>
              <a:rPr sz="2400" u="sng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Arial"/>
                <a:cs typeface="Arial"/>
              </a:rPr>
              <a:t>Cont’d</a:t>
            </a:r>
            <a:r>
              <a:rPr sz="2400" u="sng" spc="-30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80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Arial"/>
                <a:cs typeface="Arial"/>
              </a:rPr>
              <a:t>from</a:t>
            </a:r>
            <a:r>
              <a:rPr sz="2400" u="sng" spc="-10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Arial"/>
                <a:cs typeface="Arial"/>
              </a:rPr>
              <a:t> </a:t>
            </a:r>
            <a:r>
              <a:rPr sz="2400" u="sng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Arial"/>
                <a:cs typeface="Arial"/>
              </a:rPr>
              <a:t>previous</a:t>
            </a:r>
            <a:r>
              <a:rPr sz="2400" u="sng" spc="-45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Arial"/>
                <a:cs typeface="Arial"/>
              </a:rPr>
              <a:t> </a:t>
            </a:r>
            <a:r>
              <a:rPr sz="2400" u="sng" spc="-10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Arial"/>
                <a:cs typeface="Arial"/>
              </a:rPr>
              <a:t>slide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2000"/>
              </a:spcBef>
            </a:pP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I</a:t>
            </a:r>
            <a:r>
              <a:rPr sz="2400" i="1" spc="21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recently</a:t>
            </a:r>
            <a:r>
              <a:rPr sz="2400" i="1" spc="22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submitted/published</a:t>
            </a:r>
            <a:r>
              <a:rPr sz="2400" i="1" spc="2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35" dirty="0">
                <a:solidFill>
                  <a:srgbClr val="5D5D5D"/>
                </a:solidFill>
                <a:latin typeface="Calibri"/>
                <a:cs typeface="Calibri"/>
              </a:rPr>
              <a:t>a </a:t>
            </a:r>
            <a:r>
              <a:rPr sz="2400" i="1" spc="55" dirty="0">
                <a:solidFill>
                  <a:srgbClr val="5D5D5D"/>
                </a:solidFill>
                <a:latin typeface="Calibri"/>
                <a:cs typeface="Calibri"/>
              </a:rPr>
              <a:t>paper</a:t>
            </a:r>
            <a:r>
              <a:rPr sz="2400" i="1" spc="14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with</a:t>
            </a:r>
            <a:r>
              <a:rPr sz="2400" i="1" spc="15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75" dirty="0">
                <a:solidFill>
                  <a:srgbClr val="5D5D5D"/>
                </a:solidFill>
                <a:latin typeface="Calibri"/>
                <a:cs typeface="Calibri"/>
              </a:rPr>
              <a:t>my</a:t>
            </a:r>
            <a:r>
              <a:rPr sz="2400" i="1" spc="13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advisor</a:t>
            </a:r>
            <a:r>
              <a:rPr sz="2400" i="1" spc="14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20" dirty="0">
                <a:solidFill>
                  <a:srgbClr val="5D5D5D"/>
                </a:solidFill>
                <a:latin typeface="Calibri"/>
                <a:cs typeface="Calibri"/>
              </a:rPr>
              <a:t>that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contains</a:t>
            </a:r>
            <a:r>
              <a:rPr sz="2400" i="1" spc="18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the</a:t>
            </a:r>
            <a:r>
              <a:rPr sz="2400" i="1" spc="18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material</a:t>
            </a:r>
            <a:r>
              <a:rPr sz="2400" i="1" spc="22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I</a:t>
            </a:r>
            <a:r>
              <a:rPr sz="2400" i="1" spc="19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5D5D5D"/>
                </a:solidFill>
                <a:latin typeface="Calibri"/>
                <a:cs typeface="Calibri"/>
              </a:rPr>
              <a:t>wanted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to</a:t>
            </a:r>
            <a:r>
              <a:rPr sz="2400" i="1" spc="5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write</a:t>
            </a:r>
            <a:r>
              <a:rPr sz="2400" i="1" spc="7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55" dirty="0">
                <a:solidFill>
                  <a:srgbClr val="5D5D5D"/>
                </a:solidFill>
                <a:latin typeface="Calibri"/>
                <a:cs typeface="Calibri"/>
              </a:rPr>
              <a:t>about</a:t>
            </a:r>
            <a:r>
              <a:rPr sz="2400" i="1" spc="4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for</a:t>
            </a:r>
            <a:r>
              <a:rPr sz="2400" i="1" spc="5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75" dirty="0">
                <a:solidFill>
                  <a:srgbClr val="5D5D5D"/>
                </a:solidFill>
                <a:latin typeface="Calibri"/>
                <a:cs typeface="Calibri"/>
              </a:rPr>
              <a:t>my</a:t>
            </a:r>
            <a:r>
              <a:rPr sz="2400" i="1" spc="5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55" dirty="0">
                <a:solidFill>
                  <a:srgbClr val="5D5D5D"/>
                </a:solidFill>
                <a:latin typeface="Calibri"/>
                <a:cs typeface="Calibri"/>
              </a:rPr>
              <a:t>qual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paper.</a:t>
            </a:r>
            <a:r>
              <a:rPr sz="2400" i="1" spc="15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100" dirty="0">
                <a:solidFill>
                  <a:srgbClr val="5D5D5D"/>
                </a:solidFill>
                <a:latin typeface="Calibri"/>
                <a:cs typeface="Calibri"/>
              </a:rPr>
              <a:t>Can</a:t>
            </a:r>
            <a:r>
              <a:rPr sz="2400" i="1" spc="13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I</a:t>
            </a:r>
            <a:r>
              <a:rPr sz="2400" i="1" spc="16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use</a:t>
            </a:r>
            <a:r>
              <a:rPr sz="2400" i="1" spc="13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this</a:t>
            </a:r>
            <a:r>
              <a:rPr sz="2400" i="1" spc="16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5D5D5D"/>
                </a:solidFill>
                <a:latin typeface="Calibri"/>
                <a:cs typeface="Calibri"/>
              </a:rPr>
              <a:t>Recent </a:t>
            </a:r>
            <a:r>
              <a:rPr sz="2400" i="1" spc="55" dirty="0">
                <a:solidFill>
                  <a:srgbClr val="5D5D5D"/>
                </a:solidFill>
                <a:latin typeface="Calibri"/>
                <a:cs typeface="Calibri"/>
              </a:rPr>
              <a:t>Paper</a:t>
            </a:r>
            <a:r>
              <a:rPr sz="2400" i="1" spc="6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dirty="0">
                <a:solidFill>
                  <a:srgbClr val="5D5D5D"/>
                </a:solidFill>
                <a:latin typeface="Calibri"/>
                <a:cs typeface="Calibri"/>
              </a:rPr>
              <a:t>(RP)</a:t>
            </a:r>
            <a:r>
              <a:rPr sz="2400" i="1" spc="50" dirty="0">
                <a:solidFill>
                  <a:srgbClr val="5D5D5D"/>
                </a:solidFill>
                <a:latin typeface="Calibri"/>
                <a:cs typeface="Calibri"/>
              </a:rPr>
              <a:t> as</a:t>
            </a:r>
            <a:r>
              <a:rPr sz="2400" i="1" spc="6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75" dirty="0">
                <a:solidFill>
                  <a:srgbClr val="5D5D5D"/>
                </a:solidFill>
                <a:latin typeface="Calibri"/>
                <a:cs typeface="Calibri"/>
              </a:rPr>
              <a:t>my</a:t>
            </a:r>
            <a:r>
              <a:rPr sz="2400" i="1" spc="5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70" dirty="0">
                <a:solidFill>
                  <a:srgbClr val="5D5D5D"/>
                </a:solidFill>
                <a:latin typeface="Calibri"/>
                <a:cs typeface="Calibri"/>
              </a:rPr>
              <a:t>qual</a:t>
            </a:r>
            <a:r>
              <a:rPr sz="2400" i="1" spc="6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400" i="1" spc="-10" dirty="0">
                <a:solidFill>
                  <a:srgbClr val="5D5D5D"/>
                </a:solidFill>
                <a:latin typeface="Calibri"/>
                <a:cs typeface="Calibri"/>
              </a:rPr>
              <a:t>paper?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02036" y="2422578"/>
            <a:ext cx="4222750" cy="2680335"/>
          </a:xfrm>
          <a:prstGeom prst="rect">
            <a:avLst/>
          </a:prstGeom>
        </p:spPr>
        <p:txBody>
          <a:bodyPr vert="horz" wrap="square" lIns="0" tIns="1454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2000" b="1" spc="-10" dirty="0">
                <a:solidFill>
                  <a:srgbClr val="8B0000"/>
                </a:solidFill>
                <a:latin typeface="Arial"/>
                <a:cs typeface="Arial"/>
              </a:rPr>
              <a:t>Answer</a:t>
            </a:r>
            <a:endParaRPr sz="2000">
              <a:latin typeface="Arial"/>
              <a:cs typeface="Arial"/>
            </a:endParaRPr>
          </a:p>
          <a:p>
            <a:pPr marL="15240" marR="5080">
              <a:lnSpc>
                <a:spcPct val="100000"/>
              </a:lnSpc>
              <a:spcBef>
                <a:spcPts val="1045"/>
              </a:spcBef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More</a:t>
            </a:r>
            <a:r>
              <a:rPr sz="2000" spc="8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tutorial;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focuses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on</a:t>
            </a:r>
            <a:r>
              <a:rPr sz="2000" spc="8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additional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considerations;</a:t>
            </a:r>
            <a:r>
              <a:rPr sz="20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focuses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on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strengths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20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weaknesses</a:t>
            </a:r>
            <a:r>
              <a:rPr sz="20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of</a:t>
            </a:r>
            <a:r>
              <a:rPr sz="20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80" dirty="0">
                <a:solidFill>
                  <a:srgbClr val="5D5D5D"/>
                </a:solidFill>
                <a:latin typeface="Arial"/>
                <a:cs typeface="Arial"/>
              </a:rPr>
              <a:t>RP;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focuses</a:t>
            </a:r>
            <a:r>
              <a:rPr sz="200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30" dirty="0">
                <a:solidFill>
                  <a:srgbClr val="5D5D5D"/>
                </a:solidFill>
                <a:latin typeface="Arial"/>
                <a:cs typeface="Arial"/>
              </a:rPr>
              <a:t>on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what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is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next…</a:t>
            </a:r>
            <a:endParaRPr sz="2000">
              <a:latin typeface="Arial"/>
              <a:cs typeface="Arial"/>
            </a:endParaRPr>
          </a:p>
          <a:p>
            <a:pPr marL="15240" marR="362585">
              <a:lnSpc>
                <a:spcPct val="100000"/>
              </a:lnSpc>
              <a:spcBef>
                <a:spcPts val="2010"/>
              </a:spcBef>
            </a:pP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Figures</a:t>
            </a:r>
            <a:r>
              <a:rPr sz="2000" spc="-6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in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25" dirty="0">
                <a:solidFill>
                  <a:srgbClr val="5D5D5D"/>
                </a:solidFill>
                <a:latin typeface="Arial"/>
                <a:cs typeface="Arial"/>
              </a:rPr>
              <a:t>RP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typically</a:t>
            </a:r>
            <a:r>
              <a:rPr sz="2000" spc="-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D5D5D"/>
                </a:solidFill>
                <a:latin typeface="Arial"/>
                <a:cs typeface="Arial"/>
              </a:rPr>
              <a:t>NOT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in</a:t>
            </a:r>
            <a:r>
              <a:rPr sz="2000" spc="-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qual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paper, </a:t>
            </a:r>
            <a:r>
              <a:rPr sz="2000" spc="85" dirty="0">
                <a:solidFill>
                  <a:srgbClr val="5D5D5D"/>
                </a:solidFill>
                <a:latin typeface="Arial"/>
                <a:cs typeface="Arial"/>
              </a:rPr>
              <a:t>but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similar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ones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OK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658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80" dirty="0"/>
              <a:t> </a:t>
            </a:r>
            <a:r>
              <a:rPr spc="90" dirty="0"/>
              <a:t>the</a:t>
            </a:r>
            <a:r>
              <a:rPr spc="-65" dirty="0"/>
              <a:t> </a:t>
            </a:r>
            <a:r>
              <a:rPr dirty="0"/>
              <a:t>exam</a:t>
            </a:r>
            <a:r>
              <a:rPr spc="-70" dirty="0"/>
              <a:t> </a:t>
            </a:r>
            <a:r>
              <a:rPr spc="-285" dirty="0"/>
              <a:t>IS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20" dirty="0"/>
              <a:t>7</a:t>
            </a:fld>
            <a:endParaRPr spc="20" dirty="0"/>
          </a:p>
        </p:txBody>
      </p:sp>
      <p:sp>
        <p:nvSpPr>
          <p:cNvPr id="3" name="object 3"/>
          <p:cNvSpPr txBox="1"/>
          <p:nvPr/>
        </p:nvSpPr>
        <p:spPr>
          <a:xfrm>
            <a:off x="2426967" y="2553016"/>
            <a:ext cx="8926833" cy="35016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0045" marR="12065" indent="-347980">
              <a:lnSpc>
                <a:spcPct val="100000"/>
              </a:lnSpc>
              <a:spcBef>
                <a:spcPts val="105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In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word,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focused</a:t>
            </a:r>
            <a:r>
              <a:rPr lang="en-US" sz="2000" dirty="0">
                <a:solidFill>
                  <a:srgbClr val="5D5D5D"/>
                </a:solidFill>
                <a:latin typeface="Arial"/>
                <a:cs typeface="Arial"/>
              </a:rPr>
              <a:t> by you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.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i="1" u="sng" dirty="0">
                <a:solidFill>
                  <a:srgbClr val="5D5D5D"/>
                </a:solidFill>
                <a:uFill>
                  <a:solidFill>
                    <a:srgbClr val="5D5D5D"/>
                  </a:solidFill>
                </a:uFill>
                <a:latin typeface="Calibri"/>
                <a:cs typeface="Calibri"/>
              </a:rPr>
              <a:t>You</a:t>
            </a:r>
            <a:r>
              <a:rPr sz="2000" i="1" spc="55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provide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technical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scope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for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exam.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We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test</a:t>
            </a:r>
            <a:r>
              <a:rPr sz="2000" spc="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on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understanding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within</a:t>
            </a:r>
            <a:r>
              <a:rPr sz="2000" i="1" spc="15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dirty="0">
                <a:solidFill>
                  <a:srgbClr val="5D5D5D"/>
                </a:solidFill>
                <a:latin typeface="Calibri"/>
                <a:cs typeface="Calibri"/>
              </a:rPr>
              <a:t>that</a:t>
            </a:r>
            <a:r>
              <a:rPr sz="2000" i="1" spc="180" dirty="0">
                <a:solidFill>
                  <a:srgbClr val="5D5D5D"/>
                </a:solidFill>
                <a:latin typeface="Calibri"/>
                <a:cs typeface="Calibri"/>
              </a:rPr>
              <a:t> </a:t>
            </a:r>
            <a:r>
              <a:rPr sz="2000" i="1" spc="-10" dirty="0">
                <a:solidFill>
                  <a:srgbClr val="5D5D5D"/>
                </a:solidFill>
                <a:latin typeface="Calibri"/>
                <a:cs typeface="Calibri"/>
              </a:rPr>
              <a:t>scope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  <a:p>
            <a:pPr marL="360045" marR="449580" indent="-347980">
              <a:lnSpc>
                <a:spcPct val="100000"/>
              </a:lnSpc>
              <a:spcBef>
                <a:spcPts val="2000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spc="-50" dirty="0">
                <a:solidFill>
                  <a:srgbClr val="5D5D5D"/>
                </a:solidFill>
                <a:latin typeface="Arial"/>
                <a:cs typeface="Arial"/>
              </a:rPr>
              <a:t>Exam</a:t>
            </a:r>
            <a:r>
              <a:rPr sz="20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based</a:t>
            </a:r>
            <a:r>
              <a:rPr sz="20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on</a:t>
            </a:r>
            <a:r>
              <a:rPr sz="20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material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in your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talk</a:t>
            </a:r>
            <a:r>
              <a:rPr lang="en-US" sz="2000" spc="20" dirty="0">
                <a:solidFill>
                  <a:srgbClr val="5D5D5D"/>
                </a:solidFill>
                <a:latin typeface="Arial"/>
                <a:cs typeface="Arial"/>
              </a:rPr>
              <a:t>, on</a:t>
            </a:r>
            <a:r>
              <a:rPr sz="2000" spc="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 3</a:t>
            </a:r>
            <a:r>
              <a:rPr sz="20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lang="en-US" sz="2000" spc="15" dirty="0">
                <a:solidFill>
                  <a:srgbClr val="5D5D5D"/>
                </a:solidFill>
                <a:latin typeface="Arial"/>
                <a:cs typeface="Arial"/>
              </a:rPr>
              <a:t>Technical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papers</a:t>
            </a:r>
            <a:r>
              <a:rPr lang="en-US" sz="2000" dirty="0">
                <a:solidFill>
                  <a:srgbClr val="5D5D5D"/>
                </a:solidFill>
                <a:latin typeface="Arial"/>
                <a:cs typeface="Arial"/>
              </a:rPr>
              <a:t> you selected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on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the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engineering</a:t>
            </a:r>
            <a:r>
              <a:rPr sz="2000" spc="7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underpinning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of</a:t>
            </a:r>
            <a:r>
              <a:rPr sz="2000" spc="1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that</a:t>
            </a:r>
            <a:r>
              <a:rPr sz="2000" spc="114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material.</a:t>
            </a:r>
            <a:endParaRPr sz="2000" dirty="0">
              <a:latin typeface="Arial"/>
              <a:cs typeface="Arial"/>
            </a:endParaRPr>
          </a:p>
          <a:p>
            <a:pPr marL="360045" marR="5080" indent="-347980">
              <a:lnSpc>
                <a:spcPct val="100000"/>
              </a:lnSpc>
              <a:spcBef>
                <a:spcPts val="1995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spc="-50" dirty="0">
                <a:solidFill>
                  <a:srgbClr val="5D5D5D"/>
                </a:solidFill>
                <a:latin typeface="Arial"/>
                <a:cs typeface="Arial"/>
              </a:rPr>
              <a:t>Exam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stresses</a:t>
            </a:r>
            <a:r>
              <a:rPr sz="2000" spc="9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your</a:t>
            </a:r>
            <a:r>
              <a:rPr sz="20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ability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2000" spc="9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understand</a:t>
            </a:r>
            <a:r>
              <a:rPr sz="2000" spc="2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2000" spc="8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communicate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technical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linkages</a:t>
            </a:r>
            <a:r>
              <a:rPr sz="20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80" dirty="0">
                <a:solidFill>
                  <a:srgbClr val="5D5D5D"/>
                </a:solidFill>
                <a:latin typeface="Arial"/>
                <a:cs typeface="Arial"/>
              </a:rPr>
              <a:t>to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topics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you</a:t>
            </a: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have</a:t>
            </a:r>
            <a:r>
              <a:rPr sz="2000" spc="-4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chosen.</a:t>
            </a:r>
            <a:endParaRPr sz="2000" dirty="0">
              <a:latin typeface="Arial"/>
              <a:cs typeface="Arial"/>
            </a:endParaRPr>
          </a:p>
          <a:p>
            <a:pPr marL="360045" indent="-347980">
              <a:lnSpc>
                <a:spcPct val="100000"/>
              </a:lnSpc>
              <a:spcBef>
                <a:spcPts val="2005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spc="-30" dirty="0">
                <a:solidFill>
                  <a:srgbClr val="5D5D5D"/>
                </a:solidFill>
                <a:latin typeface="Arial"/>
                <a:cs typeface="Arial"/>
              </a:rPr>
              <a:t>This</a:t>
            </a:r>
            <a:r>
              <a:rPr sz="20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requires some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breadth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and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some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depth.</a:t>
            </a:r>
            <a:endParaRPr lang="en-US" sz="2000" spc="-10" dirty="0">
              <a:solidFill>
                <a:srgbClr val="5D5D5D"/>
              </a:solidFill>
              <a:latin typeface="Arial"/>
              <a:cs typeface="Arial"/>
            </a:endParaRPr>
          </a:p>
          <a:p>
            <a:pPr marL="360045" indent="-347980">
              <a:lnSpc>
                <a:spcPct val="100000"/>
              </a:lnSpc>
              <a:spcBef>
                <a:spcPts val="2005"/>
              </a:spcBef>
              <a:buChar char="•"/>
              <a:tabLst>
                <a:tab pos="360045" algn="l"/>
                <a:tab pos="360680" algn="l"/>
              </a:tabLst>
            </a:pPr>
            <a:r>
              <a:rPr lang="en-US" sz="2000" spc="-10" dirty="0">
                <a:solidFill>
                  <a:srgbClr val="5D5D5D"/>
                </a:solidFill>
                <a:latin typeface="Arial"/>
                <a:cs typeface="Arial"/>
              </a:rPr>
              <a:t>It is a skill we expect all PhD students to master.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17443" y="1139983"/>
            <a:ext cx="4657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75" dirty="0"/>
              <a:t> </a:t>
            </a:r>
            <a:r>
              <a:rPr spc="90" dirty="0"/>
              <a:t>the</a:t>
            </a:r>
            <a:r>
              <a:rPr spc="-65" dirty="0"/>
              <a:t> </a:t>
            </a:r>
            <a:r>
              <a:rPr dirty="0"/>
              <a:t>exam</a:t>
            </a:r>
            <a:r>
              <a:rPr spc="-65" dirty="0"/>
              <a:t> </a:t>
            </a:r>
            <a:r>
              <a:rPr spc="-275" dirty="0"/>
              <a:t>IS</a:t>
            </a:r>
            <a:r>
              <a:rPr spc="-85" dirty="0"/>
              <a:t> </a:t>
            </a:r>
            <a:r>
              <a:rPr spc="-45" dirty="0"/>
              <a:t>NOT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204"/>
              </a:spcBef>
            </a:pPr>
            <a:fld id="{81D60167-4931-47E6-BA6A-407CBD079E47}" type="slidenum">
              <a:rPr spc="20" dirty="0"/>
              <a:t>8</a:t>
            </a:fld>
            <a:endParaRPr spc="20" dirty="0"/>
          </a:p>
        </p:txBody>
      </p:sp>
      <p:sp>
        <p:nvSpPr>
          <p:cNvPr id="3" name="object 3"/>
          <p:cNvSpPr txBox="1"/>
          <p:nvPr/>
        </p:nvSpPr>
        <p:spPr>
          <a:xfrm>
            <a:off x="2426782" y="2553016"/>
            <a:ext cx="7585075" cy="205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60045" marR="127000" indent="-347980">
              <a:lnSpc>
                <a:spcPct val="100000"/>
              </a:lnSpc>
              <a:spcBef>
                <a:spcPts val="105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spc="-135" dirty="0">
                <a:solidFill>
                  <a:srgbClr val="5D5D5D"/>
                </a:solidFill>
                <a:latin typeface="Arial"/>
                <a:cs typeface="Arial"/>
              </a:rPr>
              <a:t>A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comprehensive</a:t>
            </a:r>
            <a:r>
              <a:rPr sz="20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exam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for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all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work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60" dirty="0">
                <a:solidFill>
                  <a:srgbClr val="5D5D5D"/>
                </a:solidFill>
                <a:latin typeface="Arial"/>
                <a:cs typeface="Arial"/>
              </a:rPr>
              <a:t>on</a:t>
            </a:r>
            <a:r>
              <a:rPr sz="2000" spc="-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2000" spc="-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leading</a:t>
            </a:r>
            <a:r>
              <a:rPr sz="2000" spc="-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edge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of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 this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particular</a:t>
            </a:r>
            <a:r>
              <a:rPr sz="2000" spc="254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field</a:t>
            </a:r>
            <a:endParaRPr sz="2000">
              <a:latin typeface="Arial"/>
              <a:cs typeface="Arial"/>
            </a:endParaRPr>
          </a:p>
          <a:p>
            <a:pPr marL="360045" marR="5080" indent="-347345">
              <a:lnSpc>
                <a:spcPct val="100000"/>
              </a:lnSpc>
              <a:spcBef>
                <a:spcPts val="2005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</a:t>
            </a:r>
            <a:r>
              <a:rPr sz="2000" spc="2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open-ended</a:t>
            </a:r>
            <a:r>
              <a:rPr sz="2000" spc="-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exam</a:t>
            </a:r>
            <a:r>
              <a:rPr sz="20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65" dirty="0">
                <a:solidFill>
                  <a:srgbClr val="5D5D5D"/>
                </a:solidFill>
                <a:latin typeface="Arial"/>
                <a:cs typeface="Arial"/>
              </a:rPr>
              <a:t>for</a:t>
            </a:r>
            <a:r>
              <a:rPr sz="2000" spc="3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anything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the</a:t>
            </a:r>
            <a:r>
              <a:rPr sz="2000" spc="3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faculty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feel</a:t>
            </a:r>
            <a:r>
              <a:rPr sz="2000" spc="1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“you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ought</a:t>
            </a:r>
            <a:r>
              <a:rPr sz="2000" spc="1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to </a:t>
            </a:r>
            <a:r>
              <a:rPr sz="2000" spc="-10" dirty="0">
                <a:solidFill>
                  <a:srgbClr val="5D5D5D"/>
                </a:solidFill>
                <a:latin typeface="Arial"/>
                <a:cs typeface="Arial"/>
              </a:rPr>
              <a:t>know”</a:t>
            </a:r>
            <a:endParaRPr sz="2000">
              <a:latin typeface="Arial"/>
              <a:cs typeface="Arial"/>
            </a:endParaRPr>
          </a:p>
          <a:p>
            <a:pPr marL="360045" indent="-347980">
              <a:lnSpc>
                <a:spcPct val="100000"/>
              </a:lnSpc>
              <a:spcBef>
                <a:spcPts val="1989"/>
              </a:spcBef>
              <a:buChar char="•"/>
              <a:tabLst>
                <a:tab pos="360045" algn="l"/>
                <a:tab pos="360680" algn="l"/>
              </a:tabLst>
            </a:pPr>
            <a:r>
              <a:rPr sz="2000" spc="-135" dirty="0">
                <a:solidFill>
                  <a:srgbClr val="5D5D5D"/>
                </a:solidFill>
                <a:latin typeface="Arial"/>
                <a:cs typeface="Arial"/>
              </a:rPr>
              <a:t>A</a:t>
            </a:r>
            <a:r>
              <a:rPr sz="2000" spc="5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thesis</a:t>
            </a:r>
            <a:r>
              <a:rPr sz="2000" spc="45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D5D5D"/>
                </a:solidFill>
                <a:latin typeface="Arial"/>
                <a:cs typeface="Arial"/>
              </a:rPr>
              <a:t>proposal</a:t>
            </a:r>
            <a:r>
              <a:rPr sz="2000" spc="50" dirty="0">
                <a:solidFill>
                  <a:srgbClr val="5D5D5D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D5D5D"/>
                </a:solidFill>
                <a:latin typeface="Arial"/>
                <a:cs typeface="Arial"/>
              </a:rPr>
              <a:t>exam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77488" y="3047492"/>
            <a:ext cx="463677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FFFFF"/>
                </a:solidFill>
              </a:rPr>
              <a:t>Dates</a:t>
            </a:r>
            <a:r>
              <a:rPr sz="4400" spc="-190" dirty="0">
                <a:solidFill>
                  <a:srgbClr val="FFFFFF"/>
                </a:solidFill>
              </a:rPr>
              <a:t> </a:t>
            </a:r>
            <a:r>
              <a:rPr sz="4400" spc="175" dirty="0">
                <a:solidFill>
                  <a:srgbClr val="FFFFFF"/>
                </a:solidFill>
              </a:rPr>
              <a:t>&amp;</a:t>
            </a:r>
            <a:r>
              <a:rPr sz="4400" spc="-185" dirty="0">
                <a:solidFill>
                  <a:srgbClr val="FFFFFF"/>
                </a:solidFill>
              </a:rPr>
              <a:t> </a:t>
            </a:r>
            <a:r>
              <a:rPr sz="4400" spc="-10" dirty="0">
                <a:solidFill>
                  <a:srgbClr val="FFFFFF"/>
                </a:solidFill>
              </a:rPr>
              <a:t>Deadlines</a:t>
            </a:r>
            <a:endParaRPr sz="4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37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7887</TotalTime>
  <Words>3597</Words>
  <Application>Microsoft Office PowerPoint</Application>
  <PresentationFormat>Widescreen</PresentationFormat>
  <Paragraphs>415</Paragraphs>
  <Slides>62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5" baseType="lpstr">
      <vt:lpstr>Arial</vt:lpstr>
      <vt:lpstr>Calibri</vt:lpstr>
      <vt:lpstr>Office Theme</vt:lpstr>
      <vt:lpstr>Ph.D. Qualifying Exam Overview</vt:lpstr>
      <vt:lpstr>Agenda</vt:lpstr>
      <vt:lpstr>Before we begin…</vt:lpstr>
      <vt:lpstr>3 Big Takeaways</vt:lpstr>
      <vt:lpstr>Ph.D. Qualifying Exam Philosophy</vt:lpstr>
      <vt:lpstr>2nd year Ph.D. students should be able to:</vt:lpstr>
      <vt:lpstr>What the exam IS</vt:lpstr>
      <vt:lpstr>What the exam IS NOT</vt:lpstr>
      <vt:lpstr>Dates &amp; Deadlines</vt:lpstr>
      <vt:lpstr>Important dates and deadlines</vt:lpstr>
      <vt:lpstr>Exam Components</vt:lpstr>
      <vt:lpstr>Declaration Application, due FEB 24</vt:lpstr>
      <vt:lpstr>Abstract (due 02/24)</vt:lpstr>
      <vt:lpstr>Background papers (due 02/24)</vt:lpstr>
      <vt:lpstr>Background papers (due 02/24)</vt:lpstr>
      <vt:lpstr>Background papers (due 02/24)</vt:lpstr>
      <vt:lpstr>Application: Faculty selections (due 02/24)</vt:lpstr>
      <vt:lpstr>Application: Faculty selections (due 02/24) - 2</vt:lpstr>
      <vt:lpstr>Known faculty unavailable for Spring 2023 quals</vt:lpstr>
      <vt:lpstr>Review Paper</vt:lpstr>
      <vt:lpstr>Review paper, due March 31</vt:lpstr>
      <vt:lpstr>Review paper (due 03/31)</vt:lpstr>
      <vt:lpstr>Suggested Review paper format (due 03/31)</vt:lpstr>
      <vt:lpstr>PowerPoint Presentation</vt:lpstr>
      <vt:lpstr>PowerPoint Presentation</vt:lpstr>
      <vt:lpstr>Oral Exam and Presentation</vt:lpstr>
      <vt:lpstr>Exam modes</vt:lpstr>
      <vt:lpstr>Exam modes, cont’d</vt:lpstr>
      <vt:lpstr>Needed technology</vt:lpstr>
      <vt:lpstr>Resources</vt:lpstr>
      <vt:lpstr>Qual resources</vt:lpstr>
      <vt:lpstr>ADDENDUM</vt:lpstr>
      <vt:lpstr>Exam format</vt:lpstr>
      <vt:lpstr>Committee: composition</vt:lpstr>
      <vt:lpstr>Timeline policy</vt:lpstr>
      <vt:lpstr>Evaluation criteria on faculty grading sheet</vt:lpstr>
      <vt:lpstr>Evaluation criteria on faculty grading sheet, cont’d</vt:lpstr>
      <vt:lpstr>Evaluation and decision meeting</vt:lpstr>
      <vt:lpstr>Next Steps</vt:lpstr>
      <vt:lpstr>Tips about declaration application</vt:lpstr>
      <vt:lpstr>FAQs</vt:lpstr>
      <vt:lpstr>FAQs</vt:lpstr>
      <vt:lpstr>FAQs</vt:lpstr>
      <vt:lpstr>FAQs</vt:lpstr>
      <vt:lpstr>FAQs</vt:lpstr>
      <vt:lpstr>FAQs</vt:lpstr>
      <vt:lpstr>FAQs</vt:lpstr>
      <vt:lpstr>FAQs</vt:lpstr>
      <vt:lpstr>Additional Questions</vt:lpstr>
      <vt:lpstr>Additional questions</vt:lpstr>
      <vt:lpstr>FAQs</vt:lpstr>
      <vt:lpstr>FAQs</vt:lpstr>
      <vt:lpstr>FAQs</vt:lpstr>
      <vt:lpstr>FAQs</vt:lpstr>
      <vt:lpstr>FAQs</vt:lpstr>
      <vt:lpstr>FAQs</vt:lpstr>
      <vt:lpstr>FAQs</vt:lpstr>
      <vt:lpstr>FAQs</vt:lpstr>
      <vt:lpstr>FAQs</vt:lpstr>
      <vt:lpstr>FAQs</vt:lpstr>
      <vt:lpstr>FAQs</vt:lpstr>
      <vt:lpstr>FAQs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Greta Ruperto</cp:lastModifiedBy>
  <cp:revision>17</cp:revision>
  <dcterms:created xsi:type="dcterms:W3CDTF">2022-09-07T19:19:37Z</dcterms:created>
  <dcterms:modified xsi:type="dcterms:W3CDTF">2023-02-20T21:08:04Z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2022-02-09T00:00:00Z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2022-09-07T00:00:00Z</vt:filetime>
  </property>
  <property fmtid="{D5CDD505-2E9C-101B-9397-08002B2CF9AE}" pid="5" name="Producer">
    <vt:lpwstr>Adobe PDF Library 21.11.71</vt:lpwstr>
  </property>
</Properties>
</file>