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12192000" cy="6858000"/>
  <p:notesSz cx="12192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iddwRZXRdhTcCGEf8dkQw3uR0RK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300" y="5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5283200" cy="34448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4;n"/>
          <p:cNvSpPr txBox="1">
            <a:spLocks noGrp="1"/>
          </p:cNvSpPr>
          <p:nvPr>
            <p:ph type="dt" idx="10"/>
          </p:nvPr>
        </p:nvSpPr>
        <p:spPr>
          <a:xfrm>
            <a:off x="6905625" y="0"/>
            <a:ext cx="5283200" cy="34448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 name="Google Shape;5;n"/>
          <p:cNvSpPr>
            <a:spLocks noGrp="1" noRot="1" noChangeAspect="1"/>
          </p:cNvSpPr>
          <p:nvPr>
            <p:ph type="sldImg" idx="3"/>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5283200" cy="3444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n"/>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a:t>
            </a:fld>
            <a:endParaRPr sz="120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7b9be71e4e_0_1:notes"/>
          <p:cNvSpPr>
            <a:spLocks noGrp="1" noRot="1" noChangeAspect="1"/>
          </p:cNvSpPr>
          <p:nvPr>
            <p:ph type="sldImg" idx="2"/>
          </p:nvPr>
        </p:nvSpPr>
        <p:spPr>
          <a:xfrm>
            <a:off x="4038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7b9be71e4e_0_1:notes"/>
          <p:cNvSpPr txBox="1">
            <a:spLocks noGrp="1"/>
          </p:cNvSpPr>
          <p:nvPr>
            <p:ph type="body" idx="1"/>
          </p:nvPr>
        </p:nvSpPr>
        <p:spPr>
          <a:xfrm>
            <a:off x="1219200" y="3300413"/>
            <a:ext cx="9753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27b9be71e4e_0_1:notes"/>
          <p:cNvSpPr txBox="1">
            <a:spLocks noGrp="1"/>
          </p:cNvSpPr>
          <p:nvPr>
            <p:ph type="sldNum" idx="12"/>
          </p:nvPr>
        </p:nvSpPr>
        <p:spPr>
          <a:xfrm>
            <a:off x="6905625" y="6513513"/>
            <a:ext cx="5283300" cy="344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8: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9: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0: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2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2: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4: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2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5: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6: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6: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7: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8: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9: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0: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3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3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2: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3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3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4: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3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5: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3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6: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3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7: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3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8: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3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9: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3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0: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4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4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2: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4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4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4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4: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4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5: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4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6: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4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7: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4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8: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4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9: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4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50: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5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5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5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52: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5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5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5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4: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5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55: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5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56: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5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57: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5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8: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5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9: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5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60: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6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6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6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62: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6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6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6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65"/>
          <p:cNvSpPr txBox="1">
            <a:spLocks noGrp="1"/>
          </p:cNvSpPr>
          <p:nvPr>
            <p:ph type="title"/>
          </p:nvPr>
        </p:nvSpPr>
        <p:spPr>
          <a:xfrm>
            <a:off x="1853468" y="1139983"/>
            <a:ext cx="9901650" cy="66211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0" i="0">
                <a:solidFill>
                  <a:srgbClr val="5D5D5D"/>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5"/>
          <p:cNvSpPr txBox="1">
            <a:spLocks noGrp="1"/>
          </p:cNvSpPr>
          <p:nvPr>
            <p:ph type="body" idx="1"/>
          </p:nvPr>
        </p:nvSpPr>
        <p:spPr>
          <a:xfrm>
            <a:off x="1524637" y="2527719"/>
            <a:ext cx="9142724" cy="310387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000" b="0" i="0">
                <a:solidFill>
                  <a:srgbClr val="5D5D5D"/>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 name="Google Shape;22;p6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65"/>
          <p:cNvSpPr txBox="1">
            <a:spLocks noGrp="1"/>
          </p:cNvSpPr>
          <p:nvPr>
            <p:ph type="sldNum" idx="12"/>
          </p:nvPr>
        </p:nvSpPr>
        <p:spPr>
          <a:xfrm>
            <a:off x="2353943" y="6328075"/>
            <a:ext cx="348947" cy="312078"/>
          </a:xfrm>
          <a:prstGeom prst="rect">
            <a:avLst/>
          </a:prstGeom>
          <a:noFill/>
          <a:ln>
            <a:noFill/>
          </a:ln>
        </p:spPr>
        <p:txBody>
          <a:bodyPr spcFirstLastPara="1" wrap="square" lIns="0" tIns="0" rIns="0" bIns="0" anchor="t" anchorCtr="0">
            <a:spAutoFit/>
          </a:bodyPr>
          <a:lstStyle>
            <a:lvl1pPr marL="170180" lvl="0" indent="0">
              <a:lnSpc>
                <a:spcPct val="100000"/>
              </a:lnSpc>
              <a:spcBef>
                <a:spcPts val="0"/>
              </a:spcBef>
              <a:buNone/>
              <a:defRPr sz="1600" b="0" i="0">
                <a:solidFill>
                  <a:srgbClr val="838383"/>
                </a:solidFill>
                <a:latin typeface="Arial"/>
                <a:ea typeface="Arial"/>
                <a:cs typeface="Arial"/>
                <a:sym typeface="Arial"/>
              </a:defRPr>
            </a:lvl1pPr>
            <a:lvl2pPr marL="170180" lvl="1" indent="0">
              <a:lnSpc>
                <a:spcPct val="100000"/>
              </a:lnSpc>
              <a:spcBef>
                <a:spcPts val="0"/>
              </a:spcBef>
              <a:buNone/>
              <a:defRPr sz="1600" b="0" i="0">
                <a:solidFill>
                  <a:srgbClr val="838383"/>
                </a:solidFill>
                <a:latin typeface="Arial"/>
                <a:ea typeface="Arial"/>
                <a:cs typeface="Arial"/>
                <a:sym typeface="Arial"/>
              </a:defRPr>
            </a:lvl2pPr>
            <a:lvl3pPr marL="170180" lvl="2" indent="0">
              <a:lnSpc>
                <a:spcPct val="100000"/>
              </a:lnSpc>
              <a:spcBef>
                <a:spcPts val="0"/>
              </a:spcBef>
              <a:buNone/>
              <a:defRPr sz="1600" b="0" i="0">
                <a:solidFill>
                  <a:srgbClr val="838383"/>
                </a:solidFill>
                <a:latin typeface="Arial"/>
                <a:ea typeface="Arial"/>
                <a:cs typeface="Arial"/>
                <a:sym typeface="Arial"/>
              </a:defRPr>
            </a:lvl3pPr>
            <a:lvl4pPr marL="170180" lvl="3" indent="0">
              <a:lnSpc>
                <a:spcPct val="100000"/>
              </a:lnSpc>
              <a:spcBef>
                <a:spcPts val="0"/>
              </a:spcBef>
              <a:buNone/>
              <a:defRPr sz="1600" b="0" i="0">
                <a:solidFill>
                  <a:srgbClr val="838383"/>
                </a:solidFill>
                <a:latin typeface="Arial"/>
                <a:ea typeface="Arial"/>
                <a:cs typeface="Arial"/>
                <a:sym typeface="Arial"/>
              </a:defRPr>
            </a:lvl4pPr>
            <a:lvl5pPr marL="170180" lvl="4" indent="0">
              <a:lnSpc>
                <a:spcPct val="100000"/>
              </a:lnSpc>
              <a:spcBef>
                <a:spcPts val="0"/>
              </a:spcBef>
              <a:buNone/>
              <a:defRPr sz="1600" b="0" i="0">
                <a:solidFill>
                  <a:srgbClr val="838383"/>
                </a:solidFill>
                <a:latin typeface="Arial"/>
                <a:ea typeface="Arial"/>
                <a:cs typeface="Arial"/>
                <a:sym typeface="Arial"/>
              </a:defRPr>
            </a:lvl5pPr>
            <a:lvl6pPr marL="170180" lvl="5" indent="0">
              <a:lnSpc>
                <a:spcPct val="100000"/>
              </a:lnSpc>
              <a:spcBef>
                <a:spcPts val="0"/>
              </a:spcBef>
              <a:buNone/>
              <a:defRPr sz="1600" b="0" i="0">
                <a:solidFill>
                  <a:srgbClr val="838383"/>
                </a:solidFill>
                <a:latin typeface="Arial"/>
                <a:ea typeface="Arial"/>
                <a:cs typeface="Arial"/>
                <a:sym typeface="Arial"/>
              </a:defRPr>
            </a:lvl6pPr>
            <a:lvl7pPr marL="170180" lvl="6" indent="0">
              <a:lnSpc>
                <a:spcPct val="100000"/>
              </a:lnSpc>
              <a:spcBef>
                <a:spcPts val="0"/>
              </a:spcBef>
              <a:buNone/>
              <a:defRPr sz="1600" b="0" i="0">
                <a:solidFill>
                  <a:srgbClr val="838383"/>
                </a:solidFill>
                <a:latin typeface="Arial"/>
                <a:ea typeface="Arial"/>
                <a:cs typeface="Arial"/>
                <a:sym typeface="Arial"/>
              </a:defRPr>
            </a:lvl7pPr>
            <a:lvl8pPr marL="170180" lvl="7" indent="0">
              <a:lnSpc>
                <a:spcPct val="100000"/>
              </a:lnSpc>
              <a:spcBef>
                <a:spcPts val="0"/>
              </a:spcBef>
              <a:buNone/>
              <a:defRPr sz="1600" b="0" i="0">
                <a:solidFill>
                  <a:srgbClr val="838383"/>
                </a:solidFill>
                <a:latin typeface="Arial"/>
                <a:ea typeface="Arial"/>
                <a:cs typeface="Arial"/>
                <a:sym typeface="Arial"/>
              </a:defRPr>
            </a:lvl8pPr>
            <a:lvl9pPr marL="170180" lvl="8" indent="0">
              <a:lnSpc>
                <a:spcPct val="100000"/>
              </a:lnSpc>
              <a:spcBef>
                <a:spcPts val="0"/>
              </a:spcBef>
              <a:buNone/>
              <a:defRPr sz="1600" b="0" i="0">
                <a:solidFill>
                  <a:srgbClr val="838383"/>
                </a:solidFill>
                <a:latin typeface="Arial"/>
                <a:ea typeface="Arial"/>
                <a:cs typeface="Arial"/>
                <a:sym typeface="Arial"/>
              </a:defRPr>
            </a:lvl9pPr>
          </a:lstStyle>
          <a:p>
            <a:pPr marL="17018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25"/>
        <p:cNvGrpSpPr/>
        <p:nvPr/>
      </p:nvGrpSpPr>
      <p:grpSpPr>
        <a:xfrm>
          <a:off x="0" y="0"/>
          <a:ext cx="0" cy="0"/>
          <a:chOff x="0" y="0"/>
          <a:chExt cx="0" cy="0"/>
        </a:xfrm>
      </p:grpSpPr>
      <p:pic>
        <p:nvPicPr>
          <p:cNvPr id="26" name="Google Shape;26;p66"/>
          <p:cNvPicPr preferRelativeResize="0"/>
          <p:nvPr/>
        </p:nvPicPr>
        <p:blipFill rotWithShape="1">
          <a:blip r:embed="rId2">
            <a:alphaModFix/>
          </a:blip>
          <a:srcRect/>
          <a:stretch/>
        </p:blipFill>
        <p:spPr>
          <a:xfrm>
            <a:off x="0" y="0"/>
            <a:ext cx="12191999" cy="6857999"/>
          </a:xfrm>
          <a:prstGeom prst="rect">
            <a:avLst/>
          </a:prstGeom>
          <a:noFill/>
          <a:ln>
            <a:noFill/>
          </a:ln>
        </p:spPr>
      </p:pic>
      <p:pic>
        <p:nvPicPr>
          <p:cNvPr id="27" name="Google Shape;27;p66"/>
          <p:cNvPicPr preferRelativeResize="0"/>
          <p:nvPr/>
        </p:nvPicPr>
        <p:blipFill rotWithShape="1">
          <a:blip r:embed="rId3">
            <a:alphaModFix/>
          </a:blip>
          <a:srcRect/>
          <a:stretch/>
        </p:blipFill>
        <p:spPr>
          <a:xfrm>
            <a:off x="8985504" y="6376415"/>
            <a:ext cx="2877311" cy="252983"/>
          </a:xfrm>
          <a:prstGeom prst="rect">
            <a:avLst/>
          </a:prstGeom>
          <a:noFill/>
          <a:ln>
            <a:noFill/>
          </a:ln>
        </p:spPr>
      </p:pic>
      <p:sp>
        <p:nvSpPr>
          <p:cNvPr id="28" name="Google Shape;28;p66"/>
          <p:cNvSpPr txBox="1">
            <a:spLocks noGrp="1"/>
          </p:cNvSpPr>
          <p:nvPr>
            <p:ph type="title"/>
          </p:nvPr>
        </p:nvSpPr>
        <p:spPr>
          <a:xfrm>
            <a:off x="1853468" y="1139983"/>
            <a:ext cx="9901650" cy="66211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0" i="0">
                <a:solidFill>
                  <a:srgbClr val="5D5D5D"/>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6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6"/>
          <p:cNvSpPr txBox="1">
            <a:spLocks noGrp="1"/>
          </p:cNvSpPr>
          <p:nvPr>
            <p:ph type="sldNum" idx="12"/>
          </p:nvPr>
        </p:nvSpPr>
        <p:spPr>
          <a:xfrm>
            <a:off x="2353943" y="6328075"/>
            <a:ext cx="348947" cy="312078"/>
          </a:xfrm>
          <a:prstGeom prst="rect">
            <a:avLst/>
          </a:prstGeom>
          <a:noFill/>
          <a:ln>
            <a:noFill/>
          </a:ln>
        </p:spPr>
        <p:txBody>
          <a:bodyPr spcFirstLastPara="1" wrap="square" lIns="0" tIns="0" rIns="0" bIns="0" anchor="t" anchorCtr="0">
            <a:spAutoFit/>
          </a:bodyPr>
          <a:lstStyle>
            <a:lvl1pPr marL="170180" lvl="0" indent="0">
              <a:lnSpc>
                <a:spcPct val="100000"/>
              </a:lnSpc>
              <a:spcBef>
                <a:spcPts val="0"/>
              </a:spcBef>
              <a:buNone/>
              <a:defRPr sz="1600" b="0" i="0">
                <a:solidFill>
                  <a:srgbClr val="838383"/>
                </a:solidFill>
                <a:latin typeface="Arial"/>
                <a:ea typeface="Arial"/>
                <a:cs typeface="Arial"/>
                <a:sym typeface="Arial"/>
              </a:defRPr>
            </a:lvl1pPr>
            <a:lvl2pPr marL="170180" lvl="1" indent="0">
              <a:lnSpc>
                <a:spcPct val="100000"/>
              </a:lnSpc>
              <a:spcBef>
                <a:spcPts val="0"/>
              </a:spcBef>
              <a:buNone/>
              <a:defRPr sz="1600" b="0" i="0">
                <a:solidFill>
                  <a:srgbClr val="838383"/>
                </a:solidFill>
                <a:latin typeface="Arial"/>
                <a:ea typeface="Arial"/>
                <a:cs typeface="Arial"/>
                <a:sym typeface="Arial"/>
              </a:defRPr>
            </a:lvl2pPr>
            <a:lvl3pPr marL="170180" lvl="2" indent="0">
              <a:lnSpc>
                <a:spcPct val="100000"/>
              </a:lnSpc>
              <a:spcBef>
                <a:spcPts val="0"/>
              </a:spcBef>
              <a:buNone/>
              <a:defRPr sz="1600" b="0" i="0">
                <a:solidFill>
                  <a:srgbClr val="838383"/>
                </a:solidFill>
                <a:latin typeface="Arial"/>
                <a:ea typeface="Arial"/>
                <a:cs typeface="Arial"/>
                <a:sym typeface="Arial"/>
              </a:defRPr>
            </a:lvl3pPr>
            <a:lvl4pPr marL="170180" lvl="3" indent="0">
              <a:lnSpc>
                <a:spcPct val="100000"/>
              </a:lnSpc>
              <a:spcBef>
                <a:spcPts val="0"/>
              </a:spcBef>
              <a:buNone/>
              <a:defRPr sz="1600" b="0" i="0">
                <a:solidFill>
                  <a:srgbClr val="838383"/>
                </a:solidFill>
                <a:latin typeface="Arial"/>
                <a:ea typeface="Arial"/>
                <a:cs typeface="Arial"/>
                <a:sym typeface="Arial"/>
              </a:defRPr>
            </a:lvl4pPr>
            <a:lvl5pPr marL="170180" lvl="4" indent="0">
              <a:lnSpc>
                <a:spcPct val="100000"/>
              </a:lnSpc>
              <a:spcBef>
                <a:spcPts val="0"/>
              </a:spcBef>
              <a:buNone/>
              <a:defRPr sz="1600" b="0" i="0">
                <a:solidFill>
                  <a:srgbClr val="838383"/>
                </a:solidFill>
                <a:latin typeface="Arial"/>
                <a:ea typeface="Arial"/>
                <a:cs typeface="Arial"/>
                <a:sym typeface="Arial"/>
              </a:defRPr>
            </a:lvl5pPr>
            <a:lvl6pPr marL="170180" lvl="5" indent="0">
              <a:lnSpc>
                <a:spcPct val="100000"/>
              </a:lnSpc>
              <a:spcBef>
                <a:spcPts val="0"/>
              </a:spcBef>
              <a:buNone/>
              <a:defRPr sz="1600" b="0" i="0">
                <a:solidFill>
                  <a:srgbClr val="838383"/>
                </a:solidFill>
                <a:latin typeface="Arial"/>
                <a:ea typeface="Arial"/>
                <a:cs typeface="Arial"/>
                <a:sym typeface="Arial"/>
              </a:defRPr>
            </a:lvl6pPr>
            <a:lvl7pPr marL="170180" lvl="6" indent="0">
              <a:lnSpc>
                <a:spcPct val="100000"/>
              </a:lnSpc>
              <a:spcBef>
                <a:spcPts val="0"/>
              </a:spcBef>
              <a:buNone/>
              <a:defRPr sz="1600" b="0" i="0">
                <a:solidFill>
                  <a:srgbClr val="838383"/>
                </a:solidFill>
                <a:latin typeface="Arial"/>
                <a:ea typeface="Arial"/>
                <a:cs typeface="Arial"/>
                <a:sym typeface="Arial"/>
              </a:defRPr>
            </a:lvl7pPr>
            <a:lvl8pPr marL="170180" lvl="7" indent="0">
              <a:lnSpc>
                <a:spcPct val="100000"/>
              </a:lnSpc>
              <a:spcBef>
                <a:spcPts val="0"/>
              </a:spcBef>
              <a:buNone/>
              <a:defRPr sz="1600" b="0" i="0">
                <a:solidFill>
                  <a:srgbClr val="838383"/>
                </a:solidFill>
                <a:latin typeface="Arial"/>
                <a:ea typeface="Arial"/>
                <a:cs typeface="Arial"/>
                <a:sym typeface="Arial"/>
              </a:defRPr>
            </a:lvl8pPr>
            <a:lvl9pPr marL="170180" lvl="8" indent="0">
              <a:lnSpc>
                <a:spcPct val="100000"/>
              </a:lnSpc>
              <a:spcBef>
                <a:spcPts val="0"/>
              </a:spcBef>
              <a:buNone/>
              <a:defRPr sz="1600" b="0" i="0">
                <a:solidFill>
                  <a:srgbClr val="838383"/>
                </a:solidFill>
                <a:latin typeface="Arial"/>
                <a:ea typeface="Arial"/>
                <a:cs typeface="Arial"/>
                <a:sym typeface="Arial"/>
              </a:defRPr>
            </a:lvl9pPr>
          </a:lstStyle>
          <a:p>
            <a:pPr marL="17018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32"/>
        <p:cNvGrpSpPr/>
        <p:nvPr/>
      </p:nvGrpSpPr>
      <p:grpSpPr>
        <a:xfrm>
          <a:off x="0" y="0"/>
          <a:ext cx="0" cy="0"/>
          <a:chOff x="0" y="0"/>
          <a:chExt cx="0" cy="0"/>
        </a:xfrm>
      </p:grpSpPr>
      <p:pic>
        <p:nvPicPr>
          <p:cNvPr id="33" name="Google Shape;33;p67"/>
          <p:cNvPicPr preferRelativeResize="0"/>
          <p:nvPr/>
        </p:nvPicPr>
        <p:blipFill rotWithShape="1">
          <a:blip r:embed="rId2">
            <a:alphaModFix/>
          </a:blip>
          <a:srcRect/>
          <a:stretch/>
        </p:blipFill>
        <p:spPr>
          <a:xfrm>
            <a:off x="0" y="0"/>
            <a:ext cx="12191999" cy="6857999"/>
          </a:xfrm>
          <a:prstGeom prst="rect">
            <a:avLst/>
          </a:prstGeom>
          <a:noFill/>
          <a:ln>
            <a:noFill/>
          </a:ln>
        </p:spPr>
      </p:pic>
      <p:sp>
        <p:nvSpPr>
          <p:cNvPr id="34" name="Google Shape;34;p67"/>
          <p:cNvSpPr/>
          <p:nvPr/>
        </p:nvSpPr>
        <p:spPr>
          <a:xfrm>
            <a:off x="1152144" y="0"/>
            <a:ext cx="11040110" cy="6858000"/>
          </a:xfrm>
          <a:custGeom>
            <a:avLst/>
            <a:gdLst/>
            <a:ahLst/>
            <a:cxnLst/>
            <a:rect l="l" t="t" r="r" b="b"/>
            <a:pathLst>
              <a:path w="11040110" h="6858000" extrusionOk="0">
                <a:moveTo>
                  <a:pt x="11039856" y="0"/>
                </a:moveTo>
                <a:lnTo>
                  <a:pt x="0" y="0"/>
                </a:lnTo>
                <a:lnTo>
                  <a:pt x="0" y="6858000"/>
                </a:lnTo>
                <a:lnTo>
                  <a:pt x="11039856" y="6858000"/>
                </a:lnTo>
                <a:lnTo>
                  <a:pt x="1103985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5" name="Google Shape;35;p67"/>
          <p:cNvSpPr/>
          <p:nvPr/>
        </p:nvSpPr>
        <p:spPr>
          <a:xfrm>
            <a:off x="2383536" y="2001011"/>
            <a:ext cx="9177655" cy="0"/>
          </a:xfrm>
          <a:custGeom>
            <a:avLst/>
            <a:gdLst/>
            <a:ahLst/>
            <a:cxnLst/>
            <a:rect l="l" t="t" r="r" b="b"/>
            <a:pathLst>
              <a:path w="9177655" h="120000" extrusionOk="0">
                <a:moveTo>
                  <a:pt x="0" y="0"/>
                </a:moveTo>
                <a:lnTo>
                  <a:pt x="9177401" y="0"/>
                </a:lnTo>
              </a:path>
            </a:pathLst>
          </a:custGeom>
          <a:noFill/>
          <a:ln w="12175" cap="flat" cmpd="sng">
            <a:solidFill>
              <a:srgbClr val="A6A6A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36" name="Google Shape;36;p67"/>
          <p:cNvPicPr preferRelativeResize="0"/>
          <p:nvPr/>
        </p:nvPicPr>
        <p:blipFill rotWithShape="1">
          <a:blip r:embed="rId3">
            <a:alphaModFix/>
          </a:blip>
          <a:srcRect/>
          <a:stretch/>
        </p:blipFill>
        <p:spPr>
          <a:xfrm>
            <a:off x="8985503" y="6376415"/>
            <a:ext cx="2877311" cy="252983"/>
          </a:xfrm>
          <a:prstGeom prst="rect">
            <a:avLst/>
          </a:prstGeom>
          <a:noFill/>
          <a:ln>
            <a:noFill/>
          </a:ln>
        </p:spPr>
      </p:pic>
      <p:sp>
        <p:nvSpPr>
          <p:cNvPr id="37" name="Google Shape;37;p67"/>
          <p:cNvSpPr/>
          <p:nvPr/>
        </p:nvSpPr>
        <p:spPr>
          <a:xfrm>
            <a:off x="6861809" y="2625089"/>
            <a:ext cx="36830" cy="2600325"/>
          </a:xfrm>
          <a:custGeom>
            <a:avLst/>
            <a:gdLst/>
            <a:ahLst/>
            <a:cxnLst/>
            <a:rect l="l" t="t" r="r" b="b"/>
            <a:pathLst>
              <a:path w="36829" h="2600325" extrusionOk="0">
                <a:moveTo>
                  <a:pt x="36575" y="0"/>
                </a:moveTo>
                <a:lnTo>
                  <a:pt x="0" y="2599944"/>
                </a:lnTo>
              </a:path>
            </a:pathLst>
          </a:custGeom>
          <a:noFill/>
          <a:ln w="198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8" name="Google Shape;38;p67"/>
          <p:cNvSpPr txBox="1">
            <a:spLocks noGrp="1"/>
          </p:cNvSpPr>
          <p:nvPr>
            <p:ph type="title"/>
          </p:nvPr>
        </p:nvSpPr>
        <p:spPr>
          <a:xfrm>
            <a:off x="1853468" y="1139983"/>
            <a:ext cx="9901650" cy="66211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0" i="0">
                <a:solidFill>
                  <a:srgbClr val="5D5D5D"/>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7"/>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67"/>
          <p:cNvSpPr txBox="1">
            <a:spLocks noGrp="1"/>
          </p:cNvSpPr>
          <p:nvPr>
            <p:ph type="body" idx="2"/>
          </p:nvPr>
        </p:nvSpPr>
        <p:spPr>
          <a:xfrm>
            <a:off x="7302036" y="2413345"/>
            <a:ext cx="4220845" cy="34671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000" b="1" i="0">
                <a:solidFill>
                  <a:srgbClr val="8B0000"/>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6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7"/>
          <p:cNvSpPr txBox="1">
            <a:spLocks noGrp="1"/>
          </p:cNvSpPr>
          <p:nvPr>
            <p:ph type="sldNum" idx="12"/>
          </p:nvPr>
        </p:nvSpPr>
        <p:spPr>
          <a:xfrm>
            <a:off x="2353943" y="6328075"/>
            <a:ext cx="348947" cy="312078"/>
          </a:xfrm>
          <a:prstGeom prst="rect">
            <a:avLst/>
          </a:prstGeom>
          <a:noFill/>
          <a:ln>
            <a:noFill/>
          </a:ln>
        </p:spPr>
        <p:txBody>
          <a:bodyPr spcFirstLastPara="1" wrap="square" lIns="0" tIns="0" rIns="0" bIns="0" anchor="t" anchorCtr="0">
            <a:spAutoFit/>
          </a:bodyPr>
          <a:lstStyle>
            <a:lvl1pPr marL="170180" lvl="0" indent="0">
              <a:lnSpc>
                <a:spcPct val="100000"/>
              </a:lnSpc>
              <a:spcBef>
                <a:spcPts val="0"/>
              </a:spcBef>
              <a:buNone/>
              <a:defRPr sz="1600" b="0" i="0">
                <a:solidFill>
                  <a:srgbClr val="838383"/>
                </a:solidFill>
                <a:latin typeface="Arial"/>
                <a:ea typeface="Arial"/>
                <a:cs typeface="Arial"/>
                <a:sym typeface="Arial"/>
              </a:defRPr>
            </a:lvl1pPr>
            <a:lvl2pPr marL="170180" lvl="1" indent="0">
              <a:lnSpc>
                <a:spcPct val="100000"/>
              </a:lnSpc>
              <a:spcBef>
                <a:spcPts val="0"/>
              </a:spcBef>
              <a:buNone/>
              <a:defRPr sz="1600" b="0" i="0">
                <a:solidFill>
                  <a:srgbClr val="838383"/>
                </a:solidFill>
                <a:latin typeface="Arial"/>
                <a:ea typeface="Arial"/>
                <a:cs typeface="Arial"/>
                <a:sym typeface="Arial"/>
              </a:defRPr>
            </a:lvl2pPr>
            <a:lvl3pPr marL="170180" lvl="2" indent="0">
              <a:lnSpc>
                <a:spcPct val="100000"/>
              </a:lnSpc>
              <a:spcBef>
                <a:spcPts val="0"/>
              </a:spcBef>
              <a:buNone/>
              <a:defRPr sz="1600" b="0" i="0">
                <a:solidFill>
                  <a:srgbClr val="838383"/>
                </a:solidFill>
                <a:latin typeface="Arial"/>
                <a:ea typeface="Arial"/>
                <a:cs typeface="Arial"/>
                <a:sym typeface="Arial"/>
              </a:defRPr>
            </a:lvl3pPr>
            <a:lvl4pPr marL="170180" lvl="3" indent="0">
              <a:lnSpc>
                <a:spcPct val="100000"/>
              </a:lnSpc>
              <a:spcBef>
                <a:spcPts val="0"/>
              </a:spcBef>
              <a:buNone/>
              <a:defRPr sz="1600" b="0" i="0">
                <a:solidFill>
                  <a:srgbClr val="838383"/>
                </a:solidFill>
                <a:latin typeface="Arial"/>
                <a:ea typeface="Arial"/>
                <a:cs typeface="Arial"/>
                <a:sym typeface="Arial"/>
              </a:defRPr>
            </a:lvl4pPr>
            <a:lvl5pPr marL="170180" lvl="4" indent="0">
              <a:lnSpc>
                <a:spcPct val="100000"/>
              </a:lnSpc>
              <a:spcBef>
                <a:spcPts val="0"/>
              </a:spcBef>
              <a:buNone/>
              <a:defRPr sz="1600" b="0" i="0">
                <a:solidFill>
                  <a:srgbClr val="838383"/>
                </a:solidFill>
                <a:latin typeface="Arial"/>
                <a:ea typeface="Arial"/>
                <a:cs typeface="Arial"/>
                <a:sym typeface="Arial"/>
              </a:defRPr>
            </a:lvl5pPr>
            <a:lvl6pPr marL="170180" lvl="5" indent="0">
              <a:lnSpc>
                <a:spcPct val="100000"/>
              </a:lnSpc>
              <a:spcBef>
                <a:spcPts val="0"/>
              </a:spcBef>
              <a:buNone/>
              <a:defRPr sz="1600" b="0" i="0">
                <a:solidFill>
                  <a:srgbClr val="838383"/>
                </a:solidFill>
                <a:latin typeface="Arial"/>
                <a:ea typeface="Arial"/>
                <a:cs typeface="Arial"/>
                <a:sym typeface="Arial"/>
              </a:defRPr>
            </a:lvl6pPr>
            <a:lvl7pPr marL="170180" lvl="6" indent="0">
              <a:lnSpc>
                <a:spcPct val="100000"/>
              </a:lnSpc>
              <a:spcBef>
                <a:spcPts val="0"/>
              </a:spcBef>
              <a:buNone/>
              <a:defRPr sz="1600" b="0" i="0">
                <a:solidFill>
                  <a:srgbClr val="838383"/>
                </a:solidFill>
                <a:latin typeface="Arial"/>
                <a:ea typeface="Arial"/>
                <a:cs typeface="Arial"/>
                <a:sym typeface="Arial"/>
              </a:defRPr>
            </a:lvl7pPr>
            <a:lvl8pPr marL="170180" lvl="7" indent="0">
              <a:lnSpc>
                <a:spcPct val="100000"/>
              </a:lnSpc>
              <a:spcBef>
                <a:spcPts val="0"/>
              </a:spcBef>
              <a:buNone/>
              <a:defRPr sz="1600" b="0" i="0">
                <a:solidFill>
                  <a:srgbClr val="838383"/>
                </a:solidFill>
                <a:latin typeface="Arial"/>
                <a:ea typeface="Arial"/>
                <a:cs typeface="Arial"/>
                <a:sym typeface="Arial"/>
              </a:defRPr>
            </a:lvl8pPr>
            <a:lvl9pPr marL="170180" lvl="8" indent="0">
              <a:lnSpc>
                <a:spcPct val="100000"/>
              </a:lnSpc>
              <a:spcBef>
                <a:spcPts val="0"/>
              </a:spcBef>
              <a:buNone/>
              <a:defRPr sz="1600" b="0" i="0">
                <a:solidFill>
                  <a:srgbClr val="838383"/>
                </a:solidFill>
                <a:latin typeface="Arial"/>
                <a:ea typeface="Arial"/>
                <a:cs typeface="Arial"/>
                <a:sym typeface="Arial"/>
              </a:defRPr>
            </a:lvl9pPr>
          </a:lstStyle>
          <a:p>
            <a:pPr marL="17018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44"/>
        <p:cNvGrpSpPr/>
        <p:nvPr/>
      </p:nvGrpSpPr>
      <p:grpSpPr>
        <a:xfrm>
          <a:off x="0" y="0"/>
          <a:ext cx="0" cy="0"/>
          <a:chOff x="0" y="0"/>
          <a:chExt cx="0" cy="0"/>
        </a:xfrm>
      </p:grpSpPr>
      <p:sp>
        <p:nvSpPr>
          <p:cNvPr id="45" name="Google Shape;45;p6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8"/>
          <p:cNvSpPr txBox="1">
            <a:spLocks noGrp="1"/>
          </p:cNvSpPr>
          <p:nvPr>
            <p:ph type="sldNum" idx="12"/>
          </p:nvPr>
        </p:nvSpPr>
        <p:spPr>
          <a:xfrm>
            <a:off x="2353943" y="6328075"/>
            <a:ext cx="348947" cy="312078"/>
          </a:xfrm>
          <a:prstGeom prst="rect">
            <a:avLst/>
          </a:prstGeom>
          <a:noFill/>
          <a:ln>
            <a:noFill/>
          </a:ln>
        </p:spPr>
        <p:txBody>
          <a:bodyPr spcFirstLastPara="1" wrap="square" lIns="0" tIns="0" rIns="0" bIns="0" anchor="t" anchorCtr="0">
            <a:spAutoFit/>
          </a:bodyPr>
          <a:lstStyle>
            <a:lvl1pPr marL="170180" lvl="0" indent="0">
              <a:lnSpc>
                <a:spcPct val="100000"/>
              </a:lnSpc>
              <a:spcBef>
                <a:spcPts val="0"/>
              </a:spcBef>
              <a:buNone/>
              <a:defRPr sz="1600" b="0" i="0">
                <a:solidFill>
                  <a:srgbClr val="838383"/>
                </a:solidFill>
                <a:latin typeface="Arial"/>
                <a:ea typeface="Arial"/>
                <a:cs typeface="Arial"/>
                <a:sym typeface="Arial"/>
              </a:defRPr>
            </a:lvl1pPr>
            <a:lvl2pPr marL="170180" lvl="1" indent="0">
              <a:lnSpc>
                <a:spcPct val="100000"/>
              </a:lnSpc>
              <a:spcBef>
                <a:spcPts val="0"/>
              </a:spcBef>
              <a:buNone/>
              <a:defRPr sz="1600" b="0" i="0">
                <a:solidFill>
                  <a:srgbClr val="838383"/>
                </a:solidFill>
                <a:latin typeface="Arial"/>
                <a:ea typeface="Arial"/>
                <a:cs typeface="Arial"/>
                <a:sym typeface="Arial"/>
              </a:defRPr>
            </a:lvl2pPr>
            <a:lvl3pPr marL="170180" lvl="2" indent="0">
              <a:lnSpc>
                <a:spcPct val="100000"/>
              </a:lnSpc>
              <a:spcBef>
                <a:spcPts val="0"/>
              </a:spcBef>
              <a:buNone/>
              <a:defRPr sz="1600" b="0" i="0">
                <a:solidFill>
                  <a:srgbClr val="838383"/>
                </a:solidFill>
                <a:latin typeface="Arial"/>
                <a:ea typeface="Arial"/>
                <a:cs typeface="Arial"/>
                <a:sym typeface="Arial"/>
              </a:defRPr>
            </a:lvl3pPr>
            <a:lvl4pPr marL="170180" lvl="3" indent="0">
              <a:lnSpc>
                <a:spcPct val="100000"/>
              </a:lnSpc>
              <a:spcBef>
                <a:spcPts val="0"/>
              </a:spcBef>
              <a:buNone/>
              <a:defRPr sz="1600" b="0" i="0">
                <a:solidFill>
                  <a:srgbClr val="838383"/>
                </a:solidFill>
                <a:latin typeface="Arial"/>
                <a:ea typeface="Arial"/>
                <a:cs typeface="Arial"/>
                <a:sym typeface="Arial"/>
              </a:defRPr>
            </a:lvl4pPr>
            <a:lvl5pPr marL="170180" lvl="4" indent="0">
              <a:lnSpc>
                <a:spcPct val="100000"/>
              </a:lnSpc>
              <a:spcBef>
                <a:spcPts val="0"/>
              </a:spcBef>
              <a:buNone/>
              <a:defRPr sz="1600" b="0" i="0">
                <a:solidFill>
                  <a:srgbClr val="838383"/>
                </a:solidFill>
                <a:latin typeface="Arial"/>
                <a:ea typeface="Arial"/>
                <a:cs typeface="Arial"/>
                <a:sym typeface="Arial"/>
              </a:defRPr>
            </a:lvl5pPr>
            <a:lvl6pPr marL="170180" lvl="5" indent="0">
              <a:lnSpc>
                <a:spcPct val="100000"/>
              </a:lnSpc>
              <a:spcBef>
                <a:spcPts val="0"/>
              </a:spcBef>
              <a:buNone/>
              <a:defRPr sz="1600" b="0" i="0">
                <a:solidFill>
                  <a:srgbClr val="838383"/>
                </a:solidFill>
                <a:latin typeface="Arial"/>
                <a:ea typeface="Arial"/>
                <a:cs typeface="Arial"/>
                <a:sym typeface="Arial"/>
              </a:defRPr>
            </a:lvl6pPr>
            <a:lvl7pPr marL="170180" lvl="6" indent="0">
              <a:lnSpc>
                <a:spcPct val="100000"/>
              </a:lnSpc>
              <a:spcBef>
                <a:spcPts val="0"/>
              </a:spcBef>
              <a:buNone/>
              <a:defRPr sz="1600" b="0" i="0">
                <a:solidFill>
                  <a:srgbClr val="838383"/>
                </a:solidFill>
                <a:latin typeface="Arial"/>
                <a:ea typeface="Arial"/>
                <a:cs typeface="Arial"/>
                <a:sym typeface="Arial"/>
              </a:defRPr>
            </a:lvl7pPr>
            <a:lvl8pPr marL="170180" lvl="7" indent="0">
              <a:lnSpc>
                <a:spcPct val="100000"/>
              </a:lnSpc>
              <a:spcBef>
                <a:spcPts val="0"/>
              </a:spcBef>
              <a:buNone/>
              <a:defRPr sz="1600" b="0" i="0">
                <a:solidFill>
                  <a:srgbClr val="838383"/>
                </a:solidFill>
                <a:latin typeface="Arial"/>
                <a:ea typeface="Arial"/>
                <a:cs typeface="Arial"/>
                <a:sym typeface="Arial"/>
              </a:defRPr>
            </a:lvl8pPr>
            <a:lvl9pPr marL="170180" lvl="8" indent="0">
              <a:lnSpc>
                <a:spcPct val="100000"/>
              </a:lnSpc>
              <a:spcBef>
                <a:spcPts val="0"/>
              </a:spcBef>
              <a:buNone/>
              <a:defRPr sz="1600" b="0" i="0">
                <a:solidFill>
                  <a:srgbClr val="838383"/>
                </a:solidFill>
                <a:latin typeface="Arial"/>
                <a:ea typeface="Arial"/>
                <a:cs typeface="Arial"/>
                <a:sym typeface="Arial"/>
              </a:defRPr>
            </a:lvl9pPr>
          </a:lstStyle>
          <a:p>
            <a:pPr marL="17018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8"/>
        <p:cNvGrpSpPr/>
        <p:nvPr/>
      </p:nvGrpSpPr>
      <p:grpSpPr>
        <a:xfrm>
          <a:off x="0" y="0"/>
          <a:ext cx="0" cy="0"/>
          <a:chOff x="0" y="0"/>
          <a:chExt cx="0" cy="0"/>
        </a:xfrm>
      </p:grpSpPr>
      <p:sp>
        <p:nvSpPr>
          <p:cNvPr id="49" name="Google Shape;49;p69"/>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69"/>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6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69"/>
          <p:cNvSpPr txBox="1">
            <a:spLocks noGrp="1"/>
          </p:cNvSpPr>
          <p:nvPr>
            <p:ph type="sldNum" idx="12"/>
          </p:nvPr>
        </p:nvSpPr>
        <p:spPr>
          <a:xfrm>
            <a:off x="2353943" y="6328075"/>
            <a:ext cx="348947" cy="312078"/>
          </a:xfrm>
          <a:prstGeom prst="rect">
            <a:avLst/>
          </a:prstGeom>
          <a:noFill/>
          <a:ln>
            <a:noFill/>
          </a:ln>
        </p:spPr>
        <p:txBody>
          <a:bodyPr spcFirstLastPara="1" wrap="square" lIns="0" tIns="0" rIns="0" bIns="0" anchor="t" anchorCtr="0">
            <a:spAutoFit/>
          </a:bodyPr>
          <a:lstStyle>
            <a:lvl1pPr marL="170180" lvl="0" indent="0">
              <a:lnSpc>
                <a:spcPct val="100000"/>
              </a:lnSpc>
              <a:spcBef>
                <a:spcPts val="0"/>
              </a:spcBef>
              <a:buNone/>
              <a:defRPr sz="1600" b="0" i="0">
                <a:solidFill>
                  <a:srgbClr val="838383"/>
                </a:solidFill>
                <a:latin typeface="Arial"/>
                <a:ea typeface="Arial"/>
                <a:cs typeface="Arial"/>
                <a:sym typeface="Arial"/>
              </a:defRPr>
            </a:lvl1pPr>
            <a:lvl2pPr marL="170180" lvl="1" indent="0">
              <a:lnSpc>
                <a:spcPct val="100000"/>
              </a:lnSpc>
              <a:spcBef>
                <a:spcPts val="0"/>
              </a:spcBef>
              <a:buNone/>
              <a:defRPr sz="1600" b="0" i="0">
                <a:solidFill>
                  <a:srgbClr val="838383"/>
                </a:solidFill>
                <a:latin typeface="Arial"/>
                <a:ea typeface="Arial"/>
                <a:cs typeface="Arial"/>
                <a:sym typeface="Arial"/>
              </a:defRPr>
            </a:lvl2pPr>
            <a:lvl3pPr marL="170180" lvl="2" indent="0">
              <a:lnSpc>
                <a:spcPct val="100000"/>
              </a:lnSpc>
              <a:spcBef>
                <a:spcPts val="0"/>
              </a:spcBef>
              <a:buNone/>
              <a:defRPr sz="1600" b="0" i="0">
                <a:solidFill>
                  <a:srgbClr val="838383"/>
                </a:solidFill>
                <a:latin typeface="Arial"/>
                <a:ea typeface="Arial"/>
                <a:cs typeface="Arial"/>
                <a:sym typeface="Arial"/>
              </a:defRPr>
            </a:lvl3pPr>
            <a:lvl4pPr marL="170180" lvl="3" indent="0">
              <a:lnSpc>
                <a:spcPct val="100000"/>
              </a:lnSpc>
              <a:spcBef>
                <a:spcPts val="0"/>
              </a:spcBef>
              <a:buNone/>
              <a:defRPr sz="1600" b="0" i="0">
                <a:solidFill>
                  <a:srgbClr val="838383"/>
                </a:solidFill>
                <a:latin typeface="Arial"/>
                <a:ea typeface="Arial"/>
                <a:cs typeface="Arial"/>
                <a:sym typeface="Arial"/>
              </a:defRPr>
            </a:lvl4pPr>
            <a:lvl5pPr marL="170180" lvl="4" indent="0">
              <a:lnSpc>
                <a:spcPct val="100000"/>
              </a:lnSpc>
              <a:spcBef>
                <a:spcPts val="0"/>
              </a:spcBef>
              <a:buNone/>
              <a:defRPr sz="1600" b="0" i="0">
                <a:solidFill>
                  <a:srgbClr val="838383"/>
                </a:solidFill>
                <a:latin typeface="Arial"/>
                <a:ea typeface="Arial"/>
                <a:cs typeface="Arial"/>
                <a:sym typeface="Arial"/>
              </a:defRPr>
            </a:lvl5pPr>
            <a:lvl6pPr marL="170180" lvl="5" indent="0">
              <a:lnSpc>
                <a:spcPct val="100000"/>
              </a:lnSpc>
              <a:spcBef>
                <a:spcPts val="0"/>
              </a:spcBef>
              <a:buNone/>
              <a:defRPr sz="1600" b="0" i="0">
                <a:solidFill>
                  <a:srgbClr val="838383"/>
                </a:solidFill>
                <a:latin typeface="Arial"/>
                <a:ea typeface="Arial"/>
                <a:cs typeface="Arial"/>
                <a:sym typeface="Arial"/>
              </a:defRPr>
            </a:lvl6pPr>
            <a:lvl7pPr marL="170180" lvl="6" indent="0">
              <a:lnSpc>
                <a:spcPct val="100000"/>
              </a:lnSpc>
              <a:spcBef>
                <a:spcPts val="0"/>
              </a:spcBef>
              <a:buNone/>
              <a:defRPr sz="1600" b="0" i="0">
                <a:solidFill>
                  <a:srgbClr val="838383"/>
                </a:solidFill>
                <a:latin typeface="Arial"/>
                <a:ea typeface="Arial"/>
                <a:cs typeface="Arial"/>
                <a:sym typeface="Arial"/>
              </a:defRPr>
            </a:lvl7pPr>
            <a:lvl8pPr marL="170180" lvl="7" indent="0">
              <a:lnSpc>
                <a:spcPct val="100000"/>
              </a:lnSpc>
              <a:spcBef>
                <a:spcPts val="0"/>
              </a:spcBef>
              <a:buNone/>
              <a:defRPr sz="1600" b="0" i="0">
                <a:solidFill>
                  <a:srgbClr val="838383"/>
                </a:solidFill>
                <a:latin typeface="Arial"/>
                <a:ea typeface="Arial"/>
                <a:cs typeface="Arial"/>
                <a:sym typeface="Arial"/>
              </a:defRPr>
            </a:lvl8pPr>
            <a:lvl9pPr marL="170180" lvl="8" indent="0">
              <a:lnSpc>
                <a:spcPct val="100000"/>
              </a:lnSpc>
              <a:spcBef>
                <a:spcPts val="0"/>
              </a:spcBef>
              <a:buNone/>
              <a:defRPr sz="1600" b="0" i="0">
                <a:solidFill>
                  <a:srgbClr val="838383"/>
                </a:solidFill>
                <a:latin typeface="Arial"/>
                <a:ea typeface="Arial"/>
                <a:cs typeface="Arial"/>
                <a:sym typeface="Arial"/>
              </a:defRPr>
            </a:lvl9pPr>
          </a:lstStyle>
          <a:p>
            <a:pPr marL="17018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64"/>
          <p:cNvPicPr preferRelativeResize="0"/>
          <p:nvPr/>
        </p:nvPicPr>
        <p:blipFill rotWithShape="1">
          <a:blip r:embed="rId7">
            <a:alphaModFix/>
          </a:blip>
          <a:srcRect/>
          <a:stretch/>
        </p:blipFill>
        <p:spPr>
          <a:xfrm>
            <a:off x="0" y="0"/>
            <a:ext cx="12191999" cy="6857999"/>
          </a:xfrm>
          <a:prstGeom prst="rect">
            <a:avLst/>
          </a:prstGeom>
          <a:noFill/>
          <a:ln>
            <a:noFill/>
          </a:ln>
        </p:spPr>
      </p:pic>
      <p:sp>
        <p:nvSpPr>
          <p:cNvPr id="11" name="Google Shape;11;p64"/>
          <p:cNvSpPr/>
          <p:nvPr/>
        </p:nvSpPr>
        <p:spPr>
          <a:xfrm>
            <a:off x="1152144" y="0"/>
            <a:ext cx="11040110" cy="6858000"/>
          </a:xfrm>
          <a:custGeom>
            <a:avLst/>
            <a:gdLst/>
            <a:ahLst/>
            <a:cxnLst/>
            <a:rect l="l" t="t" r="r" b="b"/>
            <a:pathLst>
              <a:path w="11040110" h="6858000" extrusionOk="0">
                <a:moveTo>
                  <a:pt x="11039856" y="0"/>
                </a:moveTo>
                <a:lnTo>
                  <a:pt x="0" y="0"/>
                </a:lnTo>
                <a:lnTo>
                  <a:pt x="0" y="6858000"/>
                </a:lnTo>
                <a:lnTo>
                  <a:pt x="11039856" y="6858000"/>
                </a:lnTo>
                <a:lnTo>
                  <a:pt x="11039856"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 name="Google Shape;12;p64"/>
          <p:cNvSpPr/>
          <p:nvPr/>
        </p:nvSpPr>
        <p:spPr>
          <a:xfrm>
            <a:off x="2383536" y="2001011"/>
            <a:ext cx="9177655" cy="0"/>
          </a:xfrm>
          <a:custGeom>
            <a:avLst/>
            <a:gdLst/>
            <a:ahLst/>
            <a:cxnLst/>
            <a:rect l="l" t="t" r="r" b="b"/>
            <a:pathLst>
              <a:path w="9177655" h="120000" extrusionOk="0">
                <a:moveTo>
                  <a:pt x="0" y="0"/>
                </a:moveTo>
                <a:lnTo>
                  <a:pt x="9177401" y="0"/>
                </a:lnTo>
              </a:path>
            </a:pathLst>
          </a:custGeom>
          <a:noFill/>
          <a:ln w="12175" cap="flat" cmpd="sng">
            <a:solidFill>
              <a:srgbClr val="A6A6A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3" name="Google Shape;13;p64"/>
          <p:cNvPicPr preferRelativeResize="0"/>
          <p:nvPr/>
        </p:nvPicPr>
        <p:blipFill rotWithShape="1">
          <a:blip r:embed="rId8">
            <a:alphaModFix/>
          </a:blip>
          <a:srcRect/>
          <a:stretch/>
        </p:blipFill>
        <p:spPr>
          <a:xfrm>
            <a:off x="8985503" y="6376415"/>
            <a:ext cx="2877311" cy="252983"/>
          </a:xfrm>
          <a:prstGeom prst="rect">
            <a:avLst/>
          </a:prstGeom>
          <a:noFill/>
          <a:ln>
            <a:noFill/>
          </a:ln>
        </p:spPr>
      </p:pic>
      <p:sp>
        <p:nvSpPr>
          <p:cNvPr id="14" name="Google Shape;14;p64"/>
          <p:cNvSpPr txBox="1">
            <a:spLocks noGrp="1"/>
          </p:cNvSpPr>
          <p:nvPr>
            <p:ph type="title"/>
          </p:nvPr>
        </p:nvSpPr>
        <p:spPr>
          <a:xfrm>
            <a:off x="1853468" y="1139983"/>
            <a:ext cx="9901650" cy="66211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600" b="0" i="0" u="none" strike="noStrike" cap="none">
                <a:solidFill>
                  <a:srgbClr val="5D5D5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64"/>
          <p:cNvSpPr txBox="1">
            <a:spLocks noGrp="1"/>
          </p:cNvSpPr>
          <p:nvPr>
            <p:ph type="body" idx="1"/>
          </p:nvPr>
        </p:nvSpPr>
        <p:spPr>
          <a:xfrm>
            <a:off x="1524637" y="2527719"/>
            <a:ext cx="9142724" cy="310387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2000" b="0" i="0" u="none" strike="noStrike" cap="none">
                <a:solidFill>
                  <a:srgbClr val="5D5D5D"/>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6" name="Google Shape;16;p6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6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64"/>
          <p:cNvSpPr txBox="1">
            <a:spLocks noGrp="1"/>
          </p:cNvSpPr>
          <p:nvPr>
            <p:ph type="sldNum" idx="12"/>
          </p:nvPr>
        </p:nvSpPr>
        <p:spPr>
          <a:xfrm>
            <a:off x="2353943" y="6328075"/>
            <a:ext cx="348947" cy="312078"/>
          </a:xfrm>
          <a:prstGeom prst="rect">
            <a:avLst/>
          </a:prstGeom>
          <a:noFill/>
          <a:ln>
            <a:noFill/>
          </a:ln>
        </p:spPr>
        <p:txBody>
          <a:bodyPr spcFirstLastPara="1" wrap="square" lIns="0" tIns="0" rIns="0" bIns="0" anchor="t" anchorCtr="0">
            <a:spAutoFit/>
          </a:bodyPr>
          <a:lstStyle>
            <a:lvl1pPr marL="170180" lvl="0" indent="0">
              <a:lnSpc>
                <a:spcPct val="100000"/>
              </a:lnSpc>
              <a:spcBef>
                <a:spcPts val="0"/>
              </a:spcBef>
              <a:buNone/>
              <a:defRPr sz="1600" b="0" i="0">
                <a:solidFill>
                  <a:srgbClr val="838383"/>
                </a:solidFill>
                <a:latin typeface="Arial"/>
                <a:ea typeface="Arial"/>
                <a:cs typeface="Arial"/>
                <a:sym typeface="Arial"/>
              </a:defRPr>
            </a:lvl1pPr>
            <a:lvl2pPr marL="170180" lvl="1" indent="0">
              <a:lnSpc>
                <a:spcPct val="100000"/>
              </a:lnSpc>
              <a:spcBef>
                <a:spcPts val="0"/>
              </a:spcBef>
              <a:buNone/>
              <a:defRPr sz="1600" b="0" i="0">
                <a:solidFill>
                  <a:srgbClr val="838383"/>
                </a:solidFill>
                <a:latin typeface="Arial"/>
                <a:ea typeface="Arial"/>
                <a:cs typeface="Arial"/>
                <a:sym typeface="Arial"/>
              </a:defRPr>
            </a:lvl2pPr>
            <a:lvl3pPr marL="170180" lvl="2" indent="0">
              <a:lnSpc>
                <a:spcPct val="100000"/>
              </a:lnSpc>
              <a:spcBef>
                <a:spcPts val="0"/>
              </a:spcBef>
              <a:buNone/>
              <a:defRPr sz="1600" b="0" i="0">
                <a:solidFill>
                  <a:srgbClr val="838383"/>
                </a:solidFill>
                <a:latin typeface="Arial"/>
                <a:ea typeface="Arial"/>
                <a:cs typeface="Arial"/>
                <a:sym typeface="Arial"/>
              </a:defRPr>
            </a:lvl3pPr>
            <a:lvl4pPr marL="170180" lvl="3" indent="0">
              <a:lnSpc>
                <a:spcPct val="100000"/>
              </a:lnSpc>
              <a:spcBef>
                <a:spcPts val="0"/>
              </a:spcBef>
              <a:buNone/>
              <a:defRPr sz="1600" b="0" i="0">
                <a:solidFill>
                  <a:srgbClr val="838383"/>
                </a:solidFill>
                <a:latin typeface="Arial"/>
                <a:ea typeface="Arial"/>
                <a:cs typeface="Arial"/>
                <a:sym typeface="Arial"/>
              </a:defRPr>
            </a:lvl4pPr>
            <a:lvl5pPr marL="170180" lvl="4" indent="0">
              <a:lnSpc>
                <a:spcPct val="100000"/>
              </a:lnSpc>
              <a:spcBef>
                <a:spcPts val="0"/>
              </a:spcBef>
              <a:buNone/>
              <a:defRPr sz="1600" b="0" i="0">
                <a:solidFill>
                  <a:srgbClr val="838383"/>
                </a:solidFill>
                <a:latin typeface="Arial"/>
                <a:ea typeface="Arial"/>
                <a:cs typeface="Arial"/>
                <a:sym typeface="Arial"/>
              </a:defRPr>
            </a:lvl5pPr>
            <a:lvl6pPr marL="170180" lvl="5" indent="0">
              <a:lnSpc>
                <a:spcPct val="100000"/>
              </a:lnSpc>
              <a:spcBef>
                <a:spcPts val="0"/>
              </a:spcBef>
              <a:buNone/>
              <a:defRPr sz="1600" b="0" i="0">
                <a:solidFill>
                  <a:srgbClr val="838383"/>
                </a:solidFill>
                <a:latin typeface="Arial"/>
                <a:ea typeface="Arial"/>
                <a:cs typeface="Arial"/>
                <a:sym typeface="Arial"/>
              </a:defRPr>
            </a:lvl6pPr>
            <a:lvl7pPr marL="170180" lvl="6" indent="0">
              <a:lnSpc>
                <a:spcPct val="100000"/>
              </a:lnSpc>
              <a:spcBef>
                <a:spcPts val="0"/>
              </a:spcBef>
              <a:buNone/>
              <a:defRPr sz="1600" b="0" i="0">
                <a:solidFill>
                  <a:srgbClr val="838383"/>
                </a:solidFill>
                <a:latin typeface="Arial"/>
                <a:ea typeface="Arial"/>
                <a:cs typeface="Arial"/>
                <a:sym typeface="Arial"/>
              </a:defRPr>
            </a:lvl7pPr>
            <a:lvl8pPr marL="170180" lvl="7" indent="0">
              <a:lnSpc>
                <a:spcPct val="100000"/>
              </a:lnSpc>
              <a:spcBef>
                <a:spcPts val="0"/>
              </a:spcBef>
              <a:buNone/>
              <a:defRPr sz="1600" b="0" i="0">
                <a:solidFill>
                  <a:srgbClr val="838383"/>
                </a:solidFill>
                <a:latin typeface="Arial"/>
                <a:ea typeface="Arial"/>
                <a:cs typeface="Arial"/>
                <a:sym typeface="Arial"/>
              </a:defRPr>
            </a:lvl8pPr>
            <a:lvl9pPr marL="170180" lvl="8" indent="0">
              <a:lnSpc>
                <a:spcPct val="100000"/>
              </a:lnSpc>
              <a:spcBef>
                <a:spcPts val="0"/>
              </a:spcBef>
              <a:buNone/>
              <a:defRPr sz="1600" b="0" i="0">
                <a:solidFill>
                  <a:srgbClr val="838383"/>
                </a:solidFill>
                <a:latin typeface="Arial"/>
                <a:ea typeface="Arial"/>
                <a:cs typeface="Arial"/>
                <a:sym typeface="Arial"/>
              </a:defRPr>
            </a:lvl9pPr>
          </a:lstStyle>
          <a:p>
            <a:pPr marL="17018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www.ece.cmu.edu/academics/phd-ece/qualifying-exam.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ece.cmu.edu/academics/phd-ece/qualifying-exam.html"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ece.cmu.edu/academics/phd-ece/qualifying-exam.htm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gprs.apps.ece.cmu.edu/student/declaration/"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https://orgs.ece.cmu.edu/ego/" TargetMode="External"/><Relationship Id="rId4" Type="http://schemas.openxmlformats.org/officeDocument/2006/relationships/hyperlink" Target="https://www.ece.cmu.edu/academics/phd-ece/qualifying-exam.htm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7"/>
        <p:cNvGrpSpPr/>
        <p:nvPr/>
      </p:nvGrpSpPr>
      <p:grpSpPr>
        <a:xfrm>
          <a:off x="0" y="0"/>
          <a:ext cx="0" cy="0"/>
          <a:chOff x="0" y="0"/>
          <a:chExt cx="0" cy="0"/>
        </a:xfrm>
      </p:grpSpPr>
      <p:pic>
        <p:nvPicPr>
          <p:cNvPr id="58" name="Google Shape;58;p1"/>
          <p:cNvPicPr preferRelativeResize="0"/>
          <p:nvPr/>
        </p:nvPicPr>
        <p:blipFill rotWithShape="1">
          <a:blip r:embed="rId3">
            <a:alphaModFix/>
          </a:blip>
          <a:srcRect/>
          <a:stretch/>
        </p:blipFill>
        <p:spPr>
          <a:xfrm>
            <a:off x="0" y="0"/>
            <a:ext cx="12191999" cy="6857999"/>
          </a:xfrm>
          <a:prstGeom prst="rect">
            <a:avLst/>
          </a:prstGeom>
          <a:noFill/>
          <a:ln>
            <a:noFill/>
          </a:ln>
        </p:spPr>
      </p:pic>
      <p:grpSp>
        <p:nvGrpSpPr>
          <p:cNvPr id="59" name="Google Shape;59;p1"/>
          <p:cNvGrpSpPr/>
          <p:nvPr/>
        </p:nvGrpSpPr>
        <p:grpSpPr>
          <a:xfrm>
            <a:off x="4972811" y="0"/>
            <a:ext cx="7219315" cy="6858000"/>
            <a:chOff x="4972811" y="0"/>
            <a:chExt cx="7219315" cy="6858000"/>
          </a:xfrm>
        </p:grpSpPr>
        <p:sp>
          <p:nvSpPr>
            <p:cNvPr id="60" name="Google Shape;60;p1"/>
            <p:cNvSpPr/>
            <p:nvPr/>
          </p:nvSpPr>
          <p:spPr>
            <a:xfrm>
              <a:off x="4972811" y="0"/>
              <a:ext cx="7219315" cy="6858000"/>
            </a:xfrm>
            <a:custGeom>
              <a:avLst/>
              <a:gdLst/>
              <a:ahLst/>
              <a:cxnLst/>
              <a:rect l="l" t="t" r="r" b="b"/>
              <a:pathLst>
                <a:path w="7219315" h="6858000" extrusionOk="0">
                  <a:moveTo>
                    <a:pt x="7219188" y="0"/>
                  </a:moveTo>
                  <a:lnTo>
                    <a:pt x="0" y="0"/>
                  </a:lnTo>
                  <a:lnTo>
                    <a:pt x="0" y="6858000"/>
                  </a:lnTo>
                  <a:lnTo>
                    <a:pt x="7219188" y="6858000"/>
                  </a:lnTo>
                  <a:lnTo>
                    <a:pt x="7219188" y="0"/>
                  </a:lnTo>
                  <a:close/>
                </a:path>
              </a:pathLst>
            </a:custGeom>
            <a:solidFill>
              <a:srgbClr val="F1F1F1"/>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1" name="Google Shape;61;p1"/>
            <p:cNvSpPr/>
            <p:nvPr/>
          </p:nvSpPr>
          <p:spPr>
            <a:xfrm>
              <a:off x="5775959" y="3745991"/>
              <a:ext cx="5687695" cy="0"/>
            </a:xfrm>
            <a:custGeom>
              <a:avLst/>
              <a:gdLst/>
              <a:ahLst/>
              <a:cxnLst/>
              <a:rect l="l" t="t" r="r" b="b"/>
              <a:pathLst>
                <a:path w="5687695" h="120000" extrusionOk="0">
                  <a:moveTo>
                    <a:pt x="0" y="0"/>
                  </a:moveTo>
                  <a:lnTo>
                    <a:pt x="5687225" y="0"/>
                  </a:lnTo>
                </a:path>
              </a:pathLst>
            </a:custGeom>
            <a:noFill/>
            <a:ln w="12175" cap="flat" cmpd="sng">
              <a:solidFill>
                <a:srgbClr val="A6A6A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62" name="Google Shape;62;p1"/>
          <p:cNvSpPr/>
          <p:nvPr/>
        </p:nvSpPr>
        <p:spPr>
          <a:xfrm>
            <a:off x="2108250" y="3705135"/>
            <a:ext cx="192405" cy="351790"/>
          </a:xfrm>
          <a:custGeom>
            <a:avLst/>
            <a:gdLst/>
            <a:ahLst/>
            <a:cxnLst/>
            <a:rect l="l" t="t" r="r" b="b"/>
            <a:pathLst>
              <a:path w="192405" h="351789" extrusionOk="0">
                <a:moveTo>
                  <a:pt x="192036" y="0"/>
                </a:moveTo>
                <a:lnTo>
                  <a:pt x="0" y="0"/>
                </a:lnTo>
                <a:lnTo>
                  <a:pt x="0" y="22847"/>
                </a:lnTo>
                <a:lnTo>
                  <a:pt x="0" y="156146"/>
                </a:lnTo>
                <a:lnTo>
                  <a:pt x="0" y="178993"/>
                </a:lnTo>
                <a:lnTo>
                  <a:pt x="0" y="328790"/>
                </a:lnTo>
                <a:lnTo>
                  <a:pt x="0" y="351637"/>
                </a:lnTo>
                <a:lnTo>
                  <a:pt x="192036" y="351637"/>
                </a:lnTo>
                <a:lnTo>
                  <a:pt x="192036" y="328790"/>
                </a:lnTo>
                <a:lnTo>
                  <a:pt x="24993" y="328790"/>
                </a:lnTo>
                <a:lnTo>
                  <a:pt x="24993" y="178993"/>
                </a:lnTo>
                <a:lnTo>
                  <a:pt x="182943" y="178993"/>
                </a:lnTo>
                <a:lnTo>
                  <a:pt x="182943" y="156146"/>
                </a:lnTo>
                <a:lnTo>
                  <a:pt x="24993" y="156146"/>
                </a:lnTo>
                <a:lnTo>
                  <a:pt x="24993" y="22847"/>
                </a:lnTo>
                <a:lnTo>
                  <a:pt x="192036" y="22847"/>
                </a:lnTo>
                <a:lnTo>
                  <a:pt x="192036" y="0"/>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 name="Google Shape;63;p1"/>
          <p:cNvSpPr/>
          <p:nvPr/>
        </p:nvSpPr>
        <p:spPr>
          <a:xfrm>
            <a:off x="2366766" y="3682668"/>
            <a:ext cx="24130" cy="374650"/>
          </a:xfrm>
          <a:custGeom>
            <a:avLst/>
            <a:gdLst/>
            <a:ahLst/>
            <a:cxnLst/>
            <a:rect l="l" t="t" r="r" b="b"/>
            <a:pathLst>
              <a:path w="24130" h="374650" extrusionOk="0">
                <a:moveTo>
                  <a:pt x="23862" y="374099"/>
                </a:moveTo>
                <a:lnTo>
                  <a:pt x="0" y="374099"/>
                </a:lnTo>
                <a:lnTo>
                  <a:pt x="0" y="0"/>
                </a:lnTo>
                <a:lnTo>
                  <a:pt x="23862" y="0"/>
                </a:lnTo>
                <a:lnTo>
                  <a:pt x="23862" y="374099"/>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 name="Google Shape;64;p1"/>
          <p:cNvSpPr/>
          <p:nvPr/>
        </p:nvSpPr>
        <p:spPr>
          <a:xfrm>
            <a:off x="2461650" y="3790527"/>
            <a:ext cx="213360" cy="271145"/>
          </a:xfrm>
          <a:custGeom>
            <a:avLst/>
            <a:gdLst/>
            <a:ahLst/>
            <a:cxnLst/>
            <a:rect l="l" t="t" r="r" b="b"/>
            <a:pathLst>
              <a:path w="213360" h="271145" extrusionOk="0">
                <a:moveTo>
                  <a:pt x="120450" y="270782"/>
                </a:moveTo>
                <a:lnTo>
                  <a:pt x="69742" y="262195"/>
                </a:lnTo>
                <a:lnTo>
                  <a:pt x="31817" y="236153"/>
                </a:lnTo>
                <a:lnTo>
                  <a:pt x="7812" y="193861"/>
                </a:lnTo>
                <a:lnTo>
                  <a:pt x="0" y="137945"/>
                </a:lnTo>
                <a:lnTo>
                  <a:pt x="1917" y="108036"/>
                </a:lnTo>
                <a:lnTo>
                  <a:pt x="17258" y="57796"/>
                </a:lnTo>
                <a:lnTo>
                  <a:pt x="47397" y="21075"/>
                </a:lnTo>
                <a:lnTo>
                  <a:pt x="88926" y="2341"/>
                </a:lnTo>
                <a:lnTo>
                  <a:pt x="113632" y="0"/>
                </a:lnTo>
                <a:lnTo>
                  <a:pt x="135462" y="2022"/>
                </a:lnTo>
                <a:lnTo>
                  <a:pt x="154895" y="8089"/>
                </a:lnTo>
                <a:lnTo>
                  <a:pt x="171878" y="18201"/>
                </a:lnTo>
                <a:lnTo>
                  <a:pt x="174745" y="21004"/>
                </a:lnTo>
                <a:lnTo>
                  <a:pt x="113632" y="21004"/>
                </a:lnTo>
                <a:lnTo>
                  <a:pt x="95714" y="22600"/>
                </a:lnTo>
                <a:lnTo>
                  <a:pt x="52839" y="45981"/>
                </a:lnTo>
                <a:lnTo>
                  <a:pt x="29349" y="95476"/>
                </a:lnTo>
                <a:lnTo>
                  <a:pt x="26135" y="117509"/>
                </a:lnTo>
                <a:lnTo>
                  <a:pt x="212914" y="117509"/>
                </a:lnTo>
                <a:lnTo>
                  <a:pt x="213061" y="119779"/>
                </a:lnTo>
                <a:lnTo>
                  <a:pt x="213061" y="139080"/>
                </a:lnTo>
                <a:lnTo>
                  <a:pt x="24999" y="139080"/>
                </a:lnTo>
                <a:lnTo>
                  <a:pt x="26588" y="164307"/>
                </a:lnTo>
                <a:lnTo>
                  <a:pt x="39141" y="205179"/>
                </a:lnTo>
                <a:lnTo>
                  <a:pt x="79898" y="242256"/>
                </a:lnTo>
                <a:lnTo>
                  <a:pt x="120450" y="249210"/>
                </a:lnTo>
                <a:lnTo>
                  <a:pt x="202834" y="249210"/>
                </a:lnTo>
                <a:lnTo>
                  <a:pt x="202834" y="254319"/>
                </a:lnTo>
                <a:lnTo>
                  <a:pt x="161927" y="267376"/>
                </a:lnTo>
                <a:lnTo>
                  <a:pt x="131645" y="270569"/>
                </a:lnTo>
                <a:lnTo>
                  <a:pt x="120450" y="270782"/>
                </a:lnTo>
                <a:close/>
              </a:path>
              <a:path w="213360" h="271145" extrusionOk="0">
                <a:moveTo>
                  <a:pt x="212914" y="117509"/>
                </a:moveTo>
                <a:lnTo>
                  <a:pt x="188062" y="117509"/>
                </a:lnTo>
                <a:lnTo>
                  <a:pt x="186793" y="96123"/>
                </a:lnTo>
                <a:lnTo>
                  <a:pt x="183020" y="77133"/>
                </a:lnTo>
                <a:lnTo>
                  <a:pt x="157417" y="35373"/>
                </a:lnTo>
                <a:lnTo>
                  <a:pt x="113632" y="21004"/>
                </a:lnTo>
                <a:lnTo>
                  <a:pt x="174745" y="21004"/>
                </a:lnTo>
                <a:lnTo>
                  <a:pt x="186358" y="32357"/>
                </a:lnTo>
                <a:lnTo>
                  <a:pt x="197961" y="49928"/>
                </a:lnTo>
                <a:lnTo>
                  <a:pt x="206314" y="70321"/>
                </a:lnTo>
                <a:lnTo>
                  <a:pt x="211366" y="93586"/>
                </a:lnTo>
                <a:lnTo>
                  <a:pt x="212914" y="117509"/>
                </a:lnTo>
                <a:close/>
              </a:path>
              <a:path w="213360" h="271145" extrusionOk="0">
                <a:moveTo>
                  <a:pt x="202834" y="249210"/>
                </a:moveTo>
                <a:lnTo>
                  <a:pt x="120450" y="249210"/>
                </a:lnTo>
                <a:lnTo>
                  <a:pt x="131210" y="249006"/>
                </a:lnTo>
                <a:lnTo>
                  <a:pt x="141331" y="248429"/>
                </a:lnTo>
                <a:lnTo>
                  <a:pt x="178900" y="241262"/>
                </a:lnTo>
                <a:lnTo>
                  <a:pt x="202834" y="232747"/>
                </a:lnTo>
                <a:lnTo>
                  <a:pt x="202834" y="249210"/>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 name="Google Shape;65;p1"/>
          <p:cNvSpPr/>
          <p:nvPr/>
        </p:nvSpPr>
        <p:spPr>
          <a:xfrm>
            <a:off x="2722435" y="3732631"/>
            <a:ext cx="367030" cy="328930"/>
          </a:xfrm>
          <a:custGeom>
            <a:avLst/>
            <a:gdLst/>
            <a:ahLst/>
            <a:cxnLst/>
            <a:rect l="l" t="t" r="r" b="b"/>
            <a:pathLst>
              <a:path w="367030" h="328929" extrusionOk="0">
                <a:moveTo>
                  <a:pt x="188061" y="69824"/>
                </a:moveTo>
                <a:lnTo>
                  <a:pt x="172504" y="64604"/>
                </a:lnTo>
                <a:lnTo>
                  <a:pt x="156527" y="60883"/>
                </a:lnTo>
                <a:lnTo>
                  <a:pt x="140119" y="58648"/>
                </a:lnTo>
                <a:lnTo>
                  <a:pt x="123291" y="57899"/>
                </a:lnTo>
                <a:lnTo>
                  <a:pt x="96227" y="60147"/>
                </a:lnTo>
                <a:lnTo>
                  <a:pt x="51054" y="78257"/>
                </a:lnTo>
                <a:lnTo>
                  <a:pt x="18694" y="114007"/>
                </a:lnTo>
                <a:lnTo>
                  <a:pt x="2108" y="164642"/>
                </a:lnTo>
                <a:lnTo>
                  <a:pt x="0" y="195275"/>
                </a:lnTo>
                <a:lnTo>
                  <a:pt x="2006" y="225069"/>
                </a:lnTo>
                <a:lnTo>
                  <a:pt x="17970" y="274231"/>
                </a:lnTo>
                <a:lnTo>
                  <a:pt x="49174" y="309041"/>
                </a:lnTo>
                <a:lnTo>
                  <a:pt x="93256" y="326542"/>
                </a:lnTo>
                <a:lnTo>
                  <a:pt x="119875" y="328688"/>
                </a:lnTo>
                <a:lnTo>
                  <a:pt x="139039" y="327939"/>
                </a:lnTo>
                <a:lnTo>
                  <a:pt x="185216" y="316763"/>
                </a:lnTo>
                <a:lnTo>
                  <a:pt x="169570" y="300164"/>
                </a:lnTo>
                <a:lnTo>
                  <a:pt x="153327" y="304063"/>
                </a:lnTo>
                <a:lnTo>
                  <a:pt x="136563" y="306362"/>
                </a:lnTo>
                <a:lnTo>
                  <a:pt x="119316" y="307111"/>
                </a:lnTo>
                <a:lnTo>
                  <a:pt x="98336" y="305295"/>
                </a:lnTo>
                <a:lnTo>
                  <a:pt x="49999" y="277596"/>
                </a:lnTo>
                <a:lnTo>
                  <a:pt x="31318" y="241896"/>
                </a:lnTo>
                <a:lnTo>
                  <a:pt x="24993" y="194716"/>
                </a:lnTo>
                <a:lnTo>
                  <a:pt x="26581" y="168313"/>
                </a:lnTo>
                <a:lnTo>
                  <a:pt x="39141" y="125501"/>
                </a:lnTo>
                <a:lnTo>
                  <a:pt x="63830" y="96240"/>
                </a:lnTo>
                <a:lnTo>
                  <a:pt x="100253" y="81368"/>
                </a:lnTo>
                <a:lnTo>
                  <a:pt x="122720" y="79476"/>
                </a:lnTo>
                <a:lnTo>
                  <a:pt x="135712" y="80213"/>
                </a:lnTo>
                <a:lnTo>
                  <a:pt x="149923" y="82384"/>
                </a:lnTo>
                <a:lnTo>
                  <a:pt x="165303" y="85940"/>
                </a:lnTo>
                <a:lnTo>
                  <a:pt x="181813" y="90830"/>
                </a:lnTo>
                <a:lnTo>
                  <a:pt x="188061" y="69824"/>
                </a:lnTo>
                <a:close/>
              </a:path>
              <a:path w="367030" h="328929" extrusionOk="0">
                <a:moveTo>
                  <a:pt x="366458" y="303707"/>
                </a:moveTo>
                <a:lnTo>
                  <a:pt x="357936" y="305523"/>
                </a:lnTo>
                <a:lnTo>
                  <a:pt x="348564" y="306755"/>
                </a:lnTo>
                <a:lnTo>
                  <a:pt x="338340" y="307454"/>
                </a:lnTo>
                <a:lnTo>
                  <a:pt x="327253" y="307682"/>
                </a:lnTo>
                <a:lnTo>
                  <a:pt x="316839" y="306819"/>
                </a:lnTo>
                <a:lnTo>
                  <a:pt x="286143" y="275183"/>
                </a:lnTo>
                <a:lnTo>
                  <a:pt x="283514" y="249212"/>
                </a:lnTo>
                <a:lnTo>
                  <a:pt x="283514" y="83451"/>
                </a:lnTo>
                <a:lnTo>
                  <a:pt x="360210" y="83451"/>
                </a:lnTo>
                <a:lnTo>
                  <a:pt x="360210" y="63017"/>
                </a:lnTo>
                <a:lnTo>
                  <a:pt x="283514" y="63017"/>
                </a:lnTo>
                <a:lnTo>
                  <a:pt x="283514" y="0"/>
                </a:lnTo>
                <a:lnTo>
                  <a:pt x="271005" y="0"/>
                </a:lnTo>
                <a:lnTo>
                  <a:pt x="259080" y="59042"/>
                </a:lnTo>
                <a:lnTo>
                  <a:pt x="220446" y="69824"/>
                </a:lnTo>
                <a:lnTo>
                  <a:pt x="220446" y="83451"/>
                </a:lnTo>
                <a:lnTo>
                  <a:pt x="259080" y="83451"/>
                </a:lnTo>
                <a:lnTo>
                  <a:pt x="259080" y="252044"/>
                </a:lnTo>
                <a:lnTo>
                  <a:pt x="260134" y="270687"/>
                </a:lnTo>
                <a:lnTo>
                  <a:pt x="275551" y="310515"/>
                </a:lnTo>
                <a:lnTo>
                  <a:pt x="310705" y="327596"/>
                </a:lnTo>
                <a:lnTo>
                  <a:pt x="326694" y="328688"/>
                </a:lnTo>
                <a:lnTo>
                  <a:pt x="337781" y="328358"/>
                </a:lnTo>
                <a:lnTo>
                  <a:pt x="348068" y="327342"/>
                </a:lnTo>
                <a:lnTo>
                  <a:pt x="357606" y="325577"/>
                </a:lnTo>
                <a:lnTo>
                  <a:pt x="366458" y="323011"/>
                </a:lnTo>
                <a:lnTo>
                  <a:pt x="366458" y="303707"/>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 name="Google Shape;66;p1"/>
          <p:cNvSpPr/>
          <p:nvPr/>
        </p:nvSpPr>
        <p:spPr>
          <a:xfrm>
            <a:off x="3146856" y="3700271"/>
            <a:ext cx="212725" cy="356870"/>
          </a:xfrm>
          <a:custGeom>
            <a:avLst/>
            <a:gdLst/>
            <a:ahLst/>
            <a:cxnLst/>
            <a:rect l="l" t="t" r="r" b="b"/>
            <a:pathLst>
              <a:path w="212725" h="356870" extrusionOk="0">
                <a:moveTo>
                  <a:pt x="138061" y="93662"/>
                </a:moveTo>
                <a:lnTo>
                  <a:pt x="128803" y="92176"/>
                </a:lnTo>
                <a:lnTo>
                  <a:pt x="119811" y="91109"/>
                </a:lnTo>
                <a:lnTo>
                  <a:pt x="111137" y="90474"/>
                </a:lnTo>
                <a:lnTo>
                  <a:pt x="102831" y="90258"/>
                </a:lnTo>
                <a:lnTo>
                  <a:pt x="90157" y="91008"/>
                </a:lnTo>
                <a:lnTo>
                  <a:pt x="49339" y="108877"/>
                </a:lnTo>
                <a:lnTo>
                  <a:pt x="23850" y="142494"/>
                </a:lnTo>
                <a:lnTo>
                  <a:pt x="22148" y="142494"/>
                </a:lnTo>
                <a:lnTo>
                  <a:pt x="19875" y="95377"/>
                </a:lnTo>
                <a:lnTo>
                  <a:pt x="0" y="95377"/>
                </a:lnTo>
                <a:lnTo>
                  <a:pt x="0" y="356501"/>
                </a:lnTo>
                <a:lnTo>
                  <a:pt x="23850" y="356501"/>
                </a:lnTo>
                <a:lnTo>
                  <a:pt x="23850" y="212318"/>
                </a:lnTo>
                <a:lnTo>
                  <a:pt x="25146" y="191554"/>
                </a:lnTo>
                <a:lnTo>
                  <a:pt x="44881" y="140779"/>
                </a:lnTo>
                <a:lnTo>
                  <a:pt x="83794" y="114198"/>
                </a:lnTo>
                <a:lnTo>
                  <a:pt x="99987" y="112407"/>
                </a:lnTo>
                <a:lnTo>
                  <a:pt x="108508" y="112623"/>
                </a:lnTo>
                <a:lnTo>
                  <a:pt x="116967" y="113322"/>
                </a:lnTo>
                <a:lnTo>
                  <a:pt x="125323" y="114554"/>
                </a:lnTo>
                <a:lnTo>
                  <a:pt x="133515" y="116370"/>
                </a:lnTo>
                <a:lnTo>
                  <a:pt x="138061" y="93662"/>
                </a:lnTo>
                <a:close/>
              </a:path>
              <a:path w="212725" h="356870" extrusionOk="0">
                <a:moveTo>
                  <a:pt x="208508" y="95377"/>
                </a:moveTo>
                <a:lnTo>
                  <a:pt x="184645" y="95377"/>
                </a:lnTo>
                <a:lnTo>
                  <a:pt x="184645" y="356501"/>
                </a:lnTo>
                <a:lnTo>
                  <a:pt x="208508" y="356501"/>
                </a:lnTo>
                <a:lnTo>
                  <a:pt x="208508" y="95377"/>
                </a:lnTo>
                <a:close/>
              </a:path>
              <a:path w="212725" h="356870" extrusionOk="0">
                <a:moveTo>
                  <a:pt x="212483" y="15328"/>
                </a:moveTo>
                <a:lnTo>
                  <a:pt x="210781" y="9652"/>
                </a:lnTo>
                <a:lnTo>
                  <a:pt x="205105" y="1701"/>
                </a:lnTo>
                <a:lnTo>
                  <a:pt x="201129" y="0"/>
                </a:lnTo>
                <a:lnTo>
                  <a:pt x="196583" y="0"/>
                </a:lnTo>
                <a:lnTo>
                  <a:pt x="189865" y="1397"/>
                </a:lnTo>
                <a:lnTo>
                  <a:pt x="185077" y="5613"/>
                </a:lnTo>
                <a:lnTo>
                  <a:pt x="182194" y="12700"/>
                </a:lnTo>
                <a:lnTo>
                  <a:pt x="181241" y="22707"/>
                </a:lnTo>
                <a:lnTo>
                  <a:pt x="182194" y="33045"/>
                </a:lnTo>
                <a:lnTo>
                  <a:pt x="185077" y="40309"/>
                </a:lnTo>
                <a:lnTo>
                  <a:pt x="189865" y="44577"/>
                </a:lnTo>
                <a:lnTo>
                  <a:pt x="196583" y="45986"/>
                </a:lnTo>
                <a:lnTo>
                  <a:pt x="201129" y="45986"/>
                </a:lnTo>
                <a:lnTo>
                  <a:pt x="205105" y="44284"/>
                </a:lnTo>
                <a:lnTo>
                  <a:pt x="207937" y="39738"/>
                </a:lnTo>
                <a:lnTo>
                  <a:pt x="210781" y="35763"/>
                </a:lnTo>
                <a:lnTo>
                  <a:pt x="212483" y="30086"/>
                </a:lnTo>
                <a:lnTo>
                  <a:pt x="212483" y="15328"/>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 name="Google Shape;67;p1"/>
          <p:cNvSpPr/>
          <p:nvPr/>
        </p:nvSpPr>
        <p:spPr>
          <a:xfrm>
            <a:off x="3425253" y="3790530"/>
            <a:ext cx="410845" cy="271145"/>
          </a:xfrm>
          <a:custGeom>
            <a:avLst/>
            <a:gdLst/>
            <a:ahLst/>
            <a:cxnLst/>
            <a:rect l="l" t="t" r="r" b="b"/>
            <a:pathLst>
              <a:path w="410845" h="271145" extrusionOk="0">
                <a:moveTo>
                  <a:pt x="188061" y="11925"/>
                </a:moveTo>
                <a:lnTo>
                  <a:pt x="172186" y="6705"/>
                </a:lnTo>
                <a:lnTo>
                  <a:pt x="156095" y="2984"/>
                </a:lnTo>
                <a:lnTo>
                  <a:pt x="139801" y="749"/>
                </a:lnTo>
                <a:lnTo>
                  <a:pt x="123291" y="0"/>
                </a:lnTo>
                <a:lnTo>
                  <a:pt x="95986" y="2247"/>
                </a:lnTo>
                <a:lnTo>
                  <a:pt x="50977" y="20358"/>
                </a:lnTo>
                <a:lnTo>
                  <a:pt x="18453" y="56108"/>
                </a:lnTo>
                <a:lnTo>
                  <a:pt x="2032" y="106743"/>
                </a:lnTo>
                <a:lnTo>
                  <a:pt x="0" y="137375"/>
                </a:lnTo>
                <a:lnTo>
                  <a:pt x="2019" y="167170"/>
                </a:lnTo>
                <a:lnTo>
                  <a:pt x="17970" y="216331"/>
                </a:lnTo>
                <a:lnTo>
                  <a:pt x="49085" y="251142"/>
                </a:lnTo>
                <a:lnTo>
                  <a:pt x="92773" y="268643"/>
                </a:lnTo>
                <a:lnTo>
                  <a:pt x="119316" y="270789"/>
                </a:lnTo>
                <a:lnTo>
                  <a:pt x="138722" y="270040"/>
                </a:lnTo>
                <a:lnTo>
                  <a:pt x="185216" y="258864"/>
                </a:lnTo>
                <a:lnTo>
                  <a:pt x="169557" y="242265"/>
                </a:lnTo>
                <a:lnTo>
                  <a:pt x="153263" y="246164"/>
                </a:lnTo>
                <a:lnTo>
                  <a:pt x="136321" y="248462"/>
                </a:lnTo>
                <a:lnTo>
                  <a:pt x="118745" y="249212"/>
                </a:lnTo>
                <a:lnTo>
                  <a:pt x="97840" y="247396"/>
                </a:lnTo>
                <a:lnTo>
                  <a:pt x="49428" y="219697"/>
                </a:lnTo>
                <a:lnTo>
                  <a:pt x="31038" y="183997"/>
                </a:lnTo>
                <a:lnTo>
                  <a:pt x="24993" y="136817"/>
                </a:lnTo>
                <a:lnTo>
                  <a:pt x="26492" y="110413"/>
                </a:lnTo>
                <a:lnTo>
                  <a:pt x="38658" y="67602"/>
                </a:lnTo>
                <a:lnTo>
                  <a:pt x="63512" y="38341"/>
                </a:lnTo>
                <a:lnTo>
                  <a:pt x="99999" y="23469"/>
                </a:lnTo>
                <a:lnTo>
                  <a:pt x="122720" y="21577"/>
                </a:lnTo>
                <a:lnTo>
                  <a:pt x="135699" y="22313"/>
                </a:lnTo>
                <a:lnTo>
                  <a:pt x="149847" y="24485"/>
                </a:lnTo>
                <a:lnTo>
                  <a:pt x="165061" y="28041"/>
                </a:lnTo>
                <a:lnTo>
                  <a:pt x="181241" y="32931"/>
                </a:lnTo>
                <a:lnTo>
                  <a:pt x="188061" y="11925"/>
                </a:lnTo>
                <a:close/>
              </a:path>
              <a:path w="410845" h="271145" extrusionOk="0">
                <a:moveTo>
                  <a:pt x="410781" y="92532"/>
                </a:moveTo>
                <a:lnTo>
                  <a:pt x="405599" y="51447"/>
                </a:lnTo>
                <a:lnTo>
                  <a:pt x="387642" y="21005"/>
                </a:lnTo>
                <a:lnTo>
                  <a:pt x="377736" y="13030"/>
                </a:lnTo>
                <a:lnTo>
                  <a:pt x="362978" y="6108"/>
                </a:lnTo>
                <a:lnTo>
                  <a:pt x="345579" y="1955"/>
                </a:lnTo>
                <a:lnTo>
                  <a:pt x="325551" y="571"/>
                </a:lnTo>
                <a:lnTo>
                  <a:pt x="304253" y="1841"/>
                </a:lnTo>
                <a:lnTo>
                  <a:pt x="282943" y="5613"/>
                </a:lnTo>
                <a:lnTo>
                  <a:pt x="261632" y="11823"/>
                </a:lnTo>
                <a:lnTo>
                  <a:pt x="240334" y="20434"/>
                </a:lnTo>
                <a:lnTo>
                  <a:pt x="249428" y="41440"/>
                </a:lnTo>
                <a:lnTo>
                  <a:pt x="268490" y="32499"/>
                </a:lnTo>
                <a:lnTo>
                  <a:pt x="287350" y="26111"/>
                </a:lnTo>
                <a:lnTo>
                  <a:pt x="305993" y="22288"/>
                </a:lnTo>
                <a:lnTo>
                  <a:pt x="324421" y="21005"/>
                </a:lnTo>
                <a:lnTo>
                  <a:pt x="340207" y="22186"/>
                </a:lnTo>
                <a:lnTo>
                  <a:pt x="379996" y="50850"/>
                </a:lnTo>
                <a:lnTo>
                  <a:pt x="388620" y="96507"/>
                </a:lnTo>
                <a:lnTo>
                  <a:pt x="388620" y="113538"/>
                </a:lnTo>
                <a:lnTo>
                  <a:pt x="387489" y="113588"/>
                </a:lnTo>
                <a:lnTo>
                  <a:pt x="387489" y="133413"/>
                </a:lnTo>
                <a:lnTo>
                  <a:pt x="387489" y="158953"/>
                </a:lnTo>
                <a:lnTo>
                  <a:pt x="385991" y="179070"/>
                </a:lnTo>
                <a:lnTo>
                  <a:pt x="363054" y="225374"/>
                </a:lnTo>
                <a:lnTo>
                  <a:pt x="316953" y="247726"/>
                </a:lnTo>
                <a:lnTo>
                  <a:pt x="297141" y="249212"/>
                </a:lnTo>
                <a:lnTo>
                  <a:pt x="284264" y="248361"/>
                </a:lnTo>
                <a:lnTo>
                  <a:pt x="248386" y="228130"/>
                </a:lnTo>
                <a:lnTo>
                  <a:pt x="239763" y="197561"/>
                </a:lnTo>
                <a:lnTo>
                  <a:pt x="241249" y="183286"/>
                </a:lnTo>
                <a:lnTo>
                  <a:pt x="276910" y="146126"/>
                </a:lnTo>
                <a:lnTo>
                  <a:pt x="316115" y="137223"/>
                </a:lnTo>
                <a:lnTo>
                  <a:pt x="387489" y="133413"/>
                </a:lnTo>
                <a:lnTo>
                  <a:pt x="387489" y="113588"/>
                </a:lnTo>
                <a:lnTo>
                  <a:pt x="338620" y="115239"/>
                </a:lnTo>
                <a:lnTo>
                  <a:pt x="285356" y="121196"/>
                </a:lnTo>
                <a:lnTo>
                  <a:pt x="246583" y="137375"/>
                </a:lnTo>
                <a:lnTo>
                  <a:pt x="216700" y="178892"/>
                </a:lnTo>
                <a:lnTo>
                  <a:pt x="214782" y="196850"/>
                </a:lnTo>
                <a:lnTo>
                  <a:pt x="214807" y="197561"/>
                </a:lnTo>
                <a:lnTo>
                  <a:pt x="226504" y="240728"/>
                </a:lnTo>
                <a:lnTo>
                  <a:pt x="261632" y="266026"/>
                </a:lnTo>
                <a:lnTo>
                  <a:pt x="296011" y="270789"/>
                </a:lnTo>
                <a:lnTo>
                  <a:pt x="309638" y="270141"/>
                </a:lnTo>
                <a:lnTo>
                  <a:pt x="355346" y="254495"/>
                </a:lnTo>
                <a:lnTo>
                  <a:pt x="362089" y="249212"/>
                </a:lnTo>
                <a:lnTo>
                  <a:pt x="365544" y="246519"/>
                </a:lnTo>
                <a:lnTo>
                  <a:pt x="375640" y="236613"/>
                </a:lnTo>
                <a:lnTo>
                  <a:pt x="385787" y="224802"/>
                </a:lnTo>
                <a:lnTo>
                  <a:pt x="387489" y="224802"/>
                </a:lnTo>
                <a:lnTo>
                  <a:pt x="393166" y="266242"/>
                </a:lnTo>
                <a:lnTo>
                  <a:pt x="410781" y="266242"/>
                </a:lnTo>
                <a:lnTo>
                  <a:pt x="410781" y="224802"/>
                </a:lnTo>
                <a:lnTo>
                  <a:pt x="410781" y="133413"/>
                </a:lnTo>
                <a:lnTo>
                  <a:pt x="410781" y="92532"/>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 name="Google Shape;68;p1"/>
          <p:cNvSpPr/>
          <p:nvPr/>
        </p:nvSpPr>
        <p:spPr>
          <a:xfrm>
            <a:off x="3927515" y="3682669"/>
            <a:ext cx="24130" cy="374650"/>
          </a:xfrm>
          <a:custGeom>
            <a:avLst/>
            <a:gdLst/>
            <a:ahLst/>
            <a:cxnLst/>
            <a:rect l="l" t="t" r="r" b="b"/>
            <a:pathLst>
              <a:path w="24129" h="374650" extrusionOk="0">
                <a:moveTo>
                  <a:pt x="23862" y="374099"/>
                </a:moveTo>
                <a:lnTo>
                  <a:pt x="0" y="374099"/>
                </a:lnTo>
                <a:lnTo>
                  <a:pt x="0" y="0"/>
                </a:lnTo>
                <a:lnTo>
                  <a:pt x="23862" y="0"/>
                </a:lnTo>
                <a:lnTo>
                  <a:pt x="23862" y="374099"/>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 name="Google Shape;69;p1"/>
          <p:cNvSpPr/>
          <p:nvPr/>
        </p:nvSpPr>
        <p:spPr>
          <a:xfrm>
            <a:off x="4113387" y="3700267"/>
            <a:ext cx="311150" cy="361315"/>
          </a:xfrm>
          <a:custGeom>
            <a:avLst/>
            <a:gdLst/>
            <a:ahLst/>
            <a:cxnLst/>
            <a:rect l="l" t="t" r="r" b="b"/>
            <a:pathLst>
              <a:path w="311150" h="361314" extrusionOk="0">
                <a:moveTo>
                  <a:pt x="107869" y="361042"/>
                </a:moveTo>
                <a:lnTo>
                  <a:pt x="62842" y="355011"/>
                </a:lnTo>
                <a:lnTo>
                  <a:pt x="28894" y="336632"/>
                </a:lnTo>
                <a:lnTo>
                  <a:pt x="1728" y="288335"/>
                </a:lnTo>
                <a:lnTo>
                  <a:pt x="0" y="266240"/>
                </a:lnTo>
                <a:lnTo>
                  <a:pt x="1072" y="251410"/>
                </a:lnTo>
                <a:lnTo>
                  <a:pt x="17531" y="211175"/>
                </a:lnTo>
                <a:lnTo>
                  <a:pt x="61395" y="174454"/>
                </a:lnTo>
                <a:lnTo>
                  <a:pt x="83438" y="161788"/>
                </a:lnTo>
                <a:lnTo>
                  <a:pt x="58261" y="133413"/>
                </a:lnTo>
                <a:lnTo>
                  <a:pt x="38650" y="100230"/>
                </a:lnTo>
                <a:lnTo>
                  <a:pt x="34575" y="74365"/>
                </a:lnTo>
                <a:lnTo>
                  <a:pt x="35969" y="58186"/>
                </a:lnTo>
                <a:lnTo>
                  <a:pt x="57302" y="19868"/>
                </a:lnTo>
                <a:lnTo>
                  <a:pt x="100687" y="1188"/>
                </a:lnTo>
                <a:lnTo>
                  <a:pt x="119232" y="0"/>
                </a:lnTo>
                <a:lnTo>
                  <a:pt x="136733" y="1188"/>
                </a:lnTo>
                <a:lnTo>
                  <a:pt x="152399" y="4754"/>
                </a:lnTo>
                <a:lnTo>
                  <a:pt x="166292" y="10776"/>
                </a:lnTo>
                <a:lnTo>
                  <a:pt x="178321" y="19301"/>
                </a:lnTo>
                <a:lnTo>
                  <a:pt x="180316" y="21571"/>
                </a:lnTo>
                <a:lnTo>
                  <a:pt x="119232" y="21571"/>
                </a:lnTo>
                <a:lnTo>
                  <a:pt x="106253" y="22423"/>
                </a:lnTo>
                <a:lnTo>
                  <a:pt x="69012" y="42983"/>
                </a:lnTo>
                <a:lnTo>
                  <a:pt x="60181" y="74365"/>
                </a:lnTo>
                <a:lnTo>
                  <a:pt x="60773" y="83288"/>
                </a:lnTo>
                <a:lnTo>
                  <a:pt x="83722" y="127656"/>
                </a:lnTo>
                <a:lnTo>
                  <a:pt x="106164" y="151002"/>
                </a:lnTo>
                <a:lnTo>
                  <a:pt x="145803" y="151002"/>
                </a:lnTo>
                <a:lnTo>
                  <a:pt x="142518" y="153299"/>
                </a:lnTo>
                <a:lnTo>
                  <a:pt x="122073" y="165761"/>
                </a:lnTo>
                <a:lnTo>
                  <a:pt x="133820" y="177682"/>
                </a:lnTo>
                <a:lnTo>
                  <a:pt x="99914" y="177682"/>
                </a:lnTo>
                <a:lnTo>
                  <a:pt x="61164" y="200594"/>
                </a:lnTo>
                <a:lnTo>
                  <a:pt x="31735" y="233315"/>
                </a:lnTo>
                <a:lnTo>
                  <a:pt x="24917" y="266240"/>
                </a:lnTo>
                <a:lnTo>
                  <a:pt x="26310" y="282650"/>
                </a:lnTo>
                <a:lnTo>
                  <a:pt x="47643" y="320169"/>
                </a:lnTo>
                <a:lnTo>
                  <a:pt x="90708" y="338291"/>
                </a:lnTo>
                <a:lnTo>
                  <a:pt x="109573" y="339471"/>
                </a:lnTo>
                <a:lnTo>
                  <a:pt x="194345" y="339471"/>
                </a:lnTo>
                <a:lnTo>
                  <a:pt x="192525" y="340606"/>
                </a:lnTo>
                <a:lnTo>
                  <a:pt x="154458" y="355933"/>
                </a:lnTo>
                <a:lnTo>
                  <a:pt x="120661" y="360723"/>
                </a:lnTo>
                <a:lnTo>
                  <a:pt x="107869" y="361042"/>
                </a:lnTo>
                <a:close/>
              </a:path>
              <a:path w="311150" h="361314" extrusionOk="0">
                <a:moveTo>
                  <a:pt x="145803" y="151002"/>
                </a:moveTo>
                <a:lnTo>
                  <a:pt x="106164" y="151002"/>
                </a:lnTo>
                <a:lnTo>
                  <a:pt x="123857" y="140899"/>
                </a:lnTo>
                <a:lnTo>
                  <a:pt x="138621" y="131062"/>
                </a:lnTo>
                <a:lnTo>
                  <a:pt x="165955" y="103468"/>
                </a:lnTo>
                <a:lnTo>
                  <a:pt x="174344" y="72095"/>
                </a:lnTo>
                <a:lnTo>
                  <a:pt x="173394" y="61220"/>
                </a:lnTo>
                <a:lnTo>
                  <a:pt x="151351" y="29235"/>
                </a:lnTo>
                <a:lnTo>
                  <a:pt x="119232" y="21571"/>
                </a:lnTo>
                <a:lnTo>
                  <a:pt x="180316" y="21571"/>
                </a:lnTo>
                <a:lnTo>
                  <a:pt x="187687" y="29962"/>
                </a:lnTo>
                <a:lnTo>
                  <a:pt x="194443" y="42433"/>
                </a:lnTo>
                <a:lnTo>
                  <a:pt x="198535" y="56820"/>
                </a:lnTo>
                <a:lnTo>
                  <a:pt x="199816" y="72095"/>
                </a:lnTo>
                <a:lnTo>
                  <a:pt x="199812" y="74365"/>
                </a:lnTo>
                <a:lnTo>
                  <a:pt x="182867" y="119212"/>
                </a:lnTo>
                <a:lnTo>
                  <a:pt x="159501" y="141422"/>
                </a:lnTo>
                <a:lnTo>
                  <a:pt x="145803" y="151002"/>
                </a:lnTo>
                <a:close/>
              </a:path>
              <a:path w="311150" h="361314" extrusionOk="0">
                <a:moveTo>
                  <a:pt x="194345" y="339471"/>
                </a:moveTo>
                <a:lnTo>
                  <a:pt x="109573" y="339471"/>
                </a:lnTo>
                <a:lnTo>
                  <a:pt x="124594" y="338832"/>
                </a:lnTo>
                <a:lnTo>
                  <a:pt x="138976" y="336916"/>
                </a:lnTo>
                <a:lnTo>
                  <a:pt x="178596" y="323194"/>
                </a:lnTo>
                <a:lnTo>
                  <a:pt x="216388" y="294056"/>
                </a:lnTo>
                <a:lnTo>
                  <a:pt x="99914" y="177682"/>
                </a:lnTo>
                <a:lnTo>
                  <a:pt x="133820" y="177682"/>
                </a:lnTo>
                <a:lnTo>
                  <a:pt x="230592" y="275891"/>
                </a:lnTo>
                <a:lnTo>
                  <a:pt x="258499" y="275891"/>
                </a:lnTo>
                <a:lnTo>
                  <a:pt x="246501" y="292353"/>
                </a:lnTo>
                <a:lnTo>
                  <a:pt x="263546" y="309384"/>
                </a:lnTo>
                <a:lnTo>
                  <a:pt x="231729" y="309384"/>
                </a:lnTo>
                <a:lnTo>
                  <a:pt x="220969" y="319371"/>
                </a:lnTo>
                <a:lnTo>
                  <a:pt x="210849" y="327975"/>
                </a:lnTo>
                <a:lnTo>
                  <a:pt x="201367" y="335089"/>
                </a:lnTo>
                <a:lnTo>
                  <a:pt x="194345" y="339471"/>
                </a:lnTo>
                <a:close/>
              </a:path>
              <a:path w="311150" h="361314" extrusionOk="0">
                <a:moveTo>
                  <a:pt x="258499" y="275891"/>
                </a:moveTo>
                <a:lnTo>
                  <a:pt x="230592" y="275891"/>
                </a:lnTo>
                <a:lnTo>
                  <a:pt x="237854" y="266834"/>
                </a:lnTo>
                <a:lnTo>
                  <a:pt x="244370" y="257512"/>
                </a:lnTo>
                <a:lnTo>
                  <a:pt x="265535" y="215646"/>
                </a:lnTo>
                <a:lnTo>
                  <a:pt x="273773" y="189604"/>
                </a:lnTo>
                <a:lnTo>
                  <a:pt x="297068" y="189604"/>
                </a:lnTo>
                <a:lnTo>
                  <a:pt x="288208" y="218351"/>
                </a:lnTo>
                <a:lnTo>
                  <a:pt x="276898" y="245023"/>
                </a:lnTo>
                <a:lnTo>
                  <a:pt x="263031" y="269673"/>
                </a:lnTo>
                <a:lnTo>
                  <a:pt x="258499" y="275891"/>
                </a:lnTo>
                <a:close/>
              </a:path>
              <a:path w="311150" h="361314" extrusionOk="0">
                <a:moveTo>
                  <a:pt x="310704" y="356501"/>
                </a:moveTo>
                <a:lnTo>
                  <a:pt x="278318" y="356501"/>
                </a:lnTo>
                <a:lnTo>
                  <a:pt x="231729" y="309384"/>
                </a:lnTo>
                <a:lnTo>
                  <a:pt x="263546" y="309384"/>
                </a:lnTo>
                <a:lnTo>
                  <a:pt x="310704" y="356501"/>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0" name="Google Shape;70;p1"/>
          <p:cNvSpPr/>
          <p:nvPr/>
        </p:nvSpPr>
        <p:spPr>
          <a:xfrm>
            <a:off x="2089493" y="4215155"/>
            <a:ext cx="502284" cy="361315"/>
          </a:xfrm>
          <a:custGeom>
            <a:avLst/>
            <a:gdLst/>
            <a:ahLst/>
            <a:cxnLst/>
            <a:rect l="l" t="t" r="r" b="b"/>
            <a:pathLst>
              <a:path w="502285" h="361314" extrusionOk="0">
                <a:moveTo>
                  <a:pt x="259651" y="19304"/>
                </a:moveTo>
                <a:lnTo>
                  <a:pt x="238556" y="10782"/>
                </a:lnTo>
                <a:lnTo>
                  <a:pt x="216192" y="4749"/>
                </a:lnTo>
                <a:lnTo>
                  <a:pt x="192544" y="1181"/>
                </a:lnTo>
                <a:lnTo>
                  <a:pt x="167614" y="0"/>
                </a:lnTo>
                <a:lnTo>
                  <a:pt x="143217" y="1384"/>
                </a:lnTo>
                <a:lnTo>
                  <a:pt x="98894" y="12458"/>
                </a:lnTo>
                <a:lnTo>
                  <a:pt x="60960" y="34378"/>
                </a:lnTo>
                <a:lnTo>
                  <a:pt x="31762" y="65887"/>
                </a:lnTo>
                <a:lnTo>
                  <a:pt x="11506" y="106426"/>
                </a:lnTo>
                <a:lnTo>
                  <a:pt x="1282" y="153885"/>
                </a:lnTo>
                <a:lnTo>
                  <a:pt x="0" y="179959"/>
                </a:lnTo>
                <a:lnTo>
                  <a:pt x="2667" y="220281"/>
                </a:lnTo>
                <a:lnTo>
                  <a:pt x="23977" y="287083"/>
                </a:lnTo>
                <a:lnTo>
                  <a:pt x="65925" y="334225"/>
                </a:lnTo>
                <a:lnTo>
                  <a:pt x="124269" y="358063"/>
                </a:lnTo>
                <a:lnTo>
                  <a:pt x="159092" y="361048"/>
                </a:lnTo>
                <a:lnTo>
                  <a:pt x="184340" y="360299"/>
                </a:lnTo>
                <a:lnTo>
                  <a:pt x="228041" y="354342"/>
                </a:lnTo>
                <a:lnTo>
                  <a:pt x="227495" y="332105"/>
                </a:lnTo>
                <a:lnTo>
                  <a:pt x="207670" y="335635"/>
                </a:lnTo>
                <a:lnTo>
                  <a:pt x="186982" y="337680"/>
                </a:lnTo>
                <a:lnTo>
                  <a:pt x="165341" y="338340"/>
                </a:lnTo>
                <a:lnTo>
                  <a:pt x="133934" y="335775"/>
                </a:lnTo>
                <a:lnTo>
                  <a:pt x="82410" y="315112"/>
                </a:lnTo>
                <a:lnTo>
                  <a:pt x="46837" y="273989"/>
                </a:lnTo>
                <a:lnTo>
                  <a:pt x="28943" y="215633"/>
                </a:lnTo>
                <a:lnTo>
                  <a:pt x="26708" y="179959"/>
                </a:lnTo>
                <a:lnTo>
                  <a:pt x="29133" y="145249"/>
                </a:lnTo>
                <a:lnTo>
                  <a:pt x="48285" y="87350"/>
                </a:lnTo>
                <a:lnTo>
                  <a:pt x="85648" y="45847"/>
                </a:lnTo>
                <a:lnTo>
                  <a:pt x="137642" y="24790"/>
                </a:lnTo>
                <a:lnTo>
                  <a:pt x="168744" y="22136"/>
                </a:lnTo>
                <a:lnTo>
                  <a:pt x="189750" y="23317"/>
                </a:lnTo>
                <a:lnTo>
                  <a:pt x="210223" y="26898"/>
                </a:lnTo>
                <a:lnTo>
                  <a:pt x="230263" y="32918"/>
                </a:lnTo>
                <a:lnTo>
                  <a:pt x="249999" y="41440"/>
                </a:lnTo>
                <a:lnTo>
                  <a:pt x="259651" y="19304"/>
                </a:lnTo>
                <a:close/>
              </a:path>
              <a:path w="502285" h="361314" extrusionOk="0">
                <a:moveTo>
                  <a:pt x="502259" y="225374"/>
                </a:moveTo>
                <a:lnTo>
                  <a:pt x="500341" y="195554"/>
                </a:lnTo>
                <a:lnTo>
                  <a:pt x="494588" y="169100"/>
                </a:lnTo>
                <a:lnTo>
                  <a:pt x="485000" y="145935"/>
                </a:lnTo>
                <a:lnTo>
                  <a:pt x="477266" y="134467"/>
                </a:lnTo>
                <a:lnTo>
                  <a:pt x="477266" y="225374"/>
                </a:lnTo>
                <a:lnTo>
                  <a:pt x="475780" y="250710"/>
                </a:lnTo>
                <a:lnTo>
                  <a:pt x="464083" y="292671"/>
                </a:lnTo>
                <a:lnTo>
                  <a:pt x="425348" y="331876"/>
                </a:lnTo>
                <a:lnTo>
                  <a:pt x="386918" y="339471"/>
                </a:lnTo>
                <a:lnTo>
                  <a:pt x="366458" y="337566"/>
                </a:lnTo>
                <a:lnTo>
                  <a:pt x="319874" y="309384"/>
                </a:lnTo>
                <a:lnTo>
                  <a:pt x="301980" y="273126"/>
                </a:lnTo>
                <a:lnTo>
                  <a:pt x="296011" y="225374"/>
                </a:lnTo>
                <a:lnTo>
                  <a:pt x="297497" y="199707"/>
                </a:lnTo>
                <a:lnTo>
                  <a:pt x="309194" y="157759"/>
                </a:lnTo>
                <a:lnTo>
                  <a:pt x="347929" y="119138"/>
                </a:lnTo>
                <a:lnTo>
                  <a:pt x="386359" y="111836"/>
                </a:lnTo>
                <a:lnTo>
                  <a:pt x="406819" y="113652"/>
                </a:lnTo>
                <a:lnTo>
                  <a:pt x="453402" y="141351"/>
                </a:lnTo>
                <a:lnTo>
                  <a:pt x="471297" y="177406"/>
                </a:lnTo>
                <a:lnTo>
                  <a:pt x="477266" y="225374"/>
                </a:lnTo>
                <a:lnTo>
                  <a:pt x="477266" y="134467"/>
                </a:lnTo>
                <a:lnTo>
                  <a:pt x="471576" y="126022"/>
                </a:lnTo>
                <a:lnTo>
                  <a:pt x="456399" y="111836"/>
                </a:lnTo>
                <a:lnTo>
                  <a:pt x="454850" y="110375"/>
                </a:lnTo>
                <a:lnTo>
                  <a:pt x="435292" y="99199"/>
                </a:lnTo>
                <a:lnTo>
                  <a:pt x="412851" y="92494"/>
                </a:lnTo>
                <a:lnTo>
                  <a:pt x="387489" y="90258"/>
                </a:lnTo>
                <a:lnTo>
                  <a:pt x="361708" y="92494"/>
                </a:lnTo>
                <a:lnTo>
                  <a:pt x="319100" y="110375"/>
                </a:lnTo>
                <a:lnTo>
                  <a:pt x="288518" y="145376"/>
                </a:lnTo>
                <a:lnTo>
                  <a:pt x="272948" y="195160"/>
                </a:lnTo>
                <a:lnTo>
                  <a:pt x="271018" y="225374"/>
                </a:lnTo>
                <a:lnTo>
                  <a:pt x="271881" y="245160"/>
                </a:lnTo>
                <a:lnTo>
                  <a:pt x="285216" y="296900"/>
                </a:lnTo>
                <a:lnTo>
                  <a:pt x="312864" y="335292"/>
                </a:lnTo>
                <a:lnTo>
                  <a:pt x="353466" y="356857"/>
                </a:lnTo>
                <a:lnTo>
                  <a:pt x="385787" y="361048"/>
                </a:lnTo>
                <a:lnTo>
                  <a:pt x="411581" y="358813"/>
                </a:lnTo>
                <a:lnTo>
                  <a:pt x="434441" y="352107"/>
                </a:lnTo>
                <a:lnTo>
                  <a:pt x="454418" y="340931"/>
                </a:lnTo>
                <a:lnTo>
                  <a:pt x="456018" y="339471"/>
                </a:lnTo>
                <a:lnTo>
                  <a:pt x="471576" y="325285"/>
                </a:lnTo>
                <a:lnTo>
                  <a:pt x="485000" y="305600"/>
                </a:lnTo>
                <a:lnTo>
                  <a:pt x="494588" y="282346"/>
                </a:lnTo>
                <a:lnTo>
                  <a:pt x="500341" y="255587"/>
                </a:lnTo>
                <a:lnTo>
                  <a:pt x="502259" y="225374"/>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1" name="Google Shape;71;p1"/>
          <p:cNvSpPr/>
          <p:nvPr/>
        </p:nvSpPr>
        <p:spPr>
          <a:xfrm>
            <a:off x="2654258" y="4305411"/>
            <a:ext cx="350520" cy="266700"/>
          </a:xfrm>
          <a:custGeom>
            <a:avLst/>
            <a:gdLst/>
            <a:ahLst/>
            <a:cxnLst/>
            <a:rect l="l" t="t" r="r" b="b"/>
            <a:pathLst>
              <a:path w="350519" h="266700" extrusionOk="0">
                <a:moveTo>
                  <a:pt x="349989" y="266240"/>
                </a:moveTo>
                <a:lnTo>
                  <a:pt x="326126" y="266240"/>
                </a:lnTo>
                <a:lnTo>
                  <a:pt x="326126" y="94802"/>
                </a:lnTo>
                <a:lnTo>
                  <a:pt x="325256" y="76929"/>
                </a:lnTo>
                <a:lnTo>
                  <a:pt x="311354" y="39169"/>
                </a:lnTo>
                <a:lnTo>
                  <a:pt x="265901" y="21571"/>
                </a:lnTo>
                <a:lnTo>
                  <a:pt x="247151" y="22955"/>
                </a:lnTo>
                <a:lnTo>
                  <a:pt x="206243" y="43711"/>
                </a:lnTo>
                <a:lnTo>
                  <a:pt x="188186" y="90810"/>
                </a:lnTo>
                <a:lnTo>
                  <a:pt x="186926" y="112967"/>
                </a:lnTo>
                <a:lnTo>
                  <a:pt x="186926" y="266240"/>
                </a:lnTo>
                <a:lnTo>
                  <a:pt x="163063" y="266240"/>
                </a:lnTo>
                <a:lnTo>
                  <a:pt x="163063" y="87422"/>
                </a:lnTo>
                <a:lnTo>
                  <a:pt x="159237" y="58692"/>
                </a:lnTo>
                <a:lnTo>
                  <a:pt x="147793" y="38105"/>
                </a:lnTo>
                <a:lnTo>
                  <a:pt x="128787" y="25714"/>
                </a:lnTo>
                <a:lnTo>
                  <a:pt x="102269" y="21571"/>
                </a:lnTo>
                <a:lnTo>
                  <a:pt x="83200" y="23061"/>
                </a:lnTo>
                <a:lnTo>
                  <a:pt x="42612" y="45414"/>
                </a:lnTo>
                <a:lnTo>
                  <a:pt x="25034" y="97463"/>
                </a:lnTo>
                <a:lnTo>
                  <a:pt x="23862" y="122050"/>
                </a:lnTo>
                <a:lnTo>
                  <a:pt x="23862" y="266240"/>
                </a:lnTo>
                <a:lnTo>
                  <a:pt x="0" y="266240"/>
                </a:lnTo>
                <a:lnTo>
                  <a:pt x="0" y="5109"/>
                </a:lnTo>
                <a:lnTo>
                  <a:pt x="19885" y="5109"/>
                </a:lnTo>
                <a:lnTo>
                  <a:pt x="24431" y="40872"/>
                </a:lnTo>
                <a:lnTo>
                  <a:pt x="26135" y="40872"/>
                </a:lnTo>
                <a:lnTo>
                  <a:pt x="56816" y="10785"/>
                </a:lnTo>
                <a:lnTo>
                  <a:pt x="101133" y="0"/>
                </a:lnTo>
                <a:lnTo>
                  <a:pt x="129133" y="2873"/>
                </a:lnTo>
                <a:lnTo>
                  <a:pt x="151700" y="11495"/>
                </a:lnTo>
                <a:lnTo>
                  <a:pt x="168727" y="25864"/>
                </a:lnTo>
                <a:lnTo>
                  <a:pt x="180108" y="45981"/>
                </a:lnTo>
                <a:lnTo>
                  <a:pt x="181244" y="45981"/>
                </a:lnTo>
                <a:lnTo>
                  <a:pt x="215334" y="11921"/>
                </a:lnTo>
                <a:lnTo>
                  <a:pt x="264196" y="0"/>
                </a:lnTo>
                <a:lnTo>
                  <a:pt x="284455" y="1392"/>
                </a:lnTo>
                <a:lnTo>
                  <a:pt x="328399" y="22707"/>
                </a:lnTo>
                <a:lnTo>
                  <a:pt x="348613" y="72041"/>
                </a:lnTo>
                <a:lnTo>
                  <a:pt x="349989" y="95369"/>
                </a:lnTo>
                <a:lnTo>
                  <a:pt x="349989" y="266240"/>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2" name="Google Shape;72;p1"/>
          <p:cNvSpPr/>
          <p:nvPr/>
        </p:nvSpPr>
        <p:spPr>
          <a:xfrm>
            <a:off x="3087199" y="4305411"/>
            <a:ext cx="221615" cy="384810"/>
          </a:xfrm>
          <a:custGeom>
            <a:avLst/>
            <a:gdLst/>
            <a:ahLst/>
            <a:cxnLst/>
            <a:rect l="l" t="t" r="r" b="b"/>
            <a:pathLst>
              <a:path w="221614" h="384810" extrusionOk="0">
                <a:moveTo>
                  <a:pt x="50541" y="42008"/>
                </a:moveTo>
                <a:lnTo>
                  <a:pt x="26135" y="42008"/>
                </a:lnTo>
                <a:lnTo>
                  <a:pt x="41786" y="23709"/>
                </a:lnTo>
                <a:lnTo>
                  <a:pt x="61432" y="10572"/>
                </a:lnTo>
                <a:lnTo>
                  <a:pt x="85020" y="2652"/>
                </a:lnTo>
                <a:lnTo>
                  <a:pt x="112496" y="0"/>
                </a:lnTo>
                <a:lnTo>
                  <a:pt x="137327" y="2137"/>
                </a:lnTo>
                <a:lnTo>
                  <a:pt x="159015" y="8586"/>
                </a:lnTo>
                <a:lnTo>
                  <a:pt x="177613" y="19398"/>
                </a:lnTo>
                <a:lnTo>
                  <a:pt x="179834" y="21571"/>
                </a:lnTo>
                <a:lnTo>
                  <a:pt x="112496" y="21571"/>
                </a:lnTo>
                <a:lnTo>
                  <a:pt x="91075" y="23159"/>
                </a:lnTo>
                <a:lnTo>
                  <a:pt x="72796" y="27887"/>
                </a:lnTo>
                <a:lnTo>
                  <a:pt x="57606" y="35701"/>
                </a:lnTo>
                <a:lnTo>
                  <a:pt x="50541" y="42008"/>
                </a:lnTo>
                <a:close/>
              </a:path>
              <a:path w="221614" h="384810" extrusionOk="0">
                <a:moveTo>
                  <a:pt x="23862" y="384317"/>
                </a:moveTo>
                <a:lnTo>
                  <a:pt x="0" y="384317"/>
                </a:lnTo>
                <a:lnTo>
                  <a:pt x="0" y="5109"/>
                </a:lnTo>
                <a:lnTo>
                  <a:pt x="20453" y="5109"/>
                </a:lnTo>
                <a:lnTo>
                  <a:pt x="24999" y="42008"/>
                </a:lnTo>
                <a:lnTo>
                  <a:pt x="50541" y="42008"/>
                </a:lnTo>
                <a:lnTo>
                  <a:pt x="29331" y="79758"/>
                </a:lnTo>
                <a:lnTo>
                  <a:pt x="23862" y="128295"/>
                </a:lnTo>
                <a:lnTo>
                  <a:pt x="23888" y="136810"/>
                </a:lnTo>
                <a:lnTo>
                  <a:pt x="28976" y="188681"/>
                </a:lnTo>
                <a:lnTo>
                  <a:pt x="44316" y="223664"/>
                </a:lnTo>
                <a:lnTo>
                  <a:pt x="46766" y="225935"/>
                </a:lnTo>
                <a:lnTo>
                  <a:pt x="22158" y="225935"/>
                </a:lnTo>
                <a:lnTo>
                  <a:pt x="23285" y="245635"/>
                </a:lnTo>
                <a:lnTo>
                  <a:pt x="23623" y="254958"/>
                </a:lnTo>
                <a:lnTo>
                  <a:pt x="23745" y="261912"/>
                </a:lnTo>
                <a:lnTo>
                  <a:pt x="23862" y="384317"/>
                </a:lnTo>
                <a:close/>
              </a:path>
              <a:path w="221614" h="384810" extrusionOk="0">
                <a:moveTo>
                  <a:pt x="176773" y="249778"/>
                </a:moveTo>
                <a:lnTo>
                  <a:pt x="111360" y="249778"/>
                </a:lnTo>
                <a:lnTo>
                  <a:pt x="130313" y="247870"/>
                </a:lnTo>
                <a:lnTo>
                  <a:pt x="147083" y="242185"/>
                </a:lnTo>
                <a:lnTo>
                  <a:pt x="183224" y="203308"/>
                </a:lnTo>
                <a:lnTo>
                  <a:pt x="194072" y="161814"/>
                </a:lnTo>
                <a:lnTo>
                  <a:pt x="195448" y="136810"/>
                </a:lnTo>
                <a:lnTo>
                  <a:pt x="190317" y="86233"/>
                </a:lnTo>
                <a:lnTo>
                  <a:pt x="174852" y="50239"/>
                </a:lnTo>
                <a:lnTo>
                  <a:pt x="148947" y="28720"/>
                </a:lnTo>
                <a:lnTo>
                  <a:pt x="112496" y="21571"/>
                </a:lnTo>
                <a:lnTo>
                  <a:pt x="179834" y="21571"/>
                </a:lnTo>
                <a:lnTo>
                  <a:pt x="205436" y="54009"/>
                </a:lnTo>
                <a:lnTo>
                  <a:pt x="219302" y="104479"/>
                </a:lnTo>
                <a:lnTo>
                  <a:pt x="221016" y="135674"/>
                </a:lnTo>
                <a:lnTo>
                  <a:pt x="219196" y="165894"/>
                </a:lnTo>
                <a:lnTo>
                  <a:pt x="213701" y="192655"/>
                </a:lnTo>
                <a:lnTo>
                  <a:pt x="204477" y="215903"/>
                </a:lnTo>
                <a:lnTo>
                  <a:pt x="191471" y="235586"/>
                </a:lnTo>
                <a:lnTo>
                  <a:pt x="176773" y="249778"/>
                </a:lnTo>
                <a:close/>
              </a:path>
              <a:path w="221614" h="384810" extrusionOk="0">
                <a:moveTo>
                  <a:pt x="111928" y="270782"/>
                </a:moveTo>
                <a:lnTo>
                  <a:pt x="83786" y="268005"/>
                </a:lnTo>
                <a:lnTo>
                  <a:pt x="59799" y="259641"/>
                </a:lnTo>
                <a:lnTo>
                  <a:pt x="39860" y="245635"/>
                </a:lnTo>
                <a:lnTo>
                  <a:pt x="23862" y="225935"/>
                </a:lnTo>
                <a:lnTo>
                  <a:pt x="46766" y="225935"/>
                </a:lnTo>
                <a:lnTo>
                  <a:pt x="56470" y="234929"/>
                </a:lnTo>
                <a:lnTo>
                  <a:pt x="71659" y="243107"/>
                </a:lnTo>
                <a:lnTo>
                  <a:pt x="89938" y="248092"/>
                </a:lnTo>
                <a:lnTo>
                  <a:pt x="111360" y="249778"/>
                </a:lnTo>
                <a:lnTo>
                  <a:pt x="176773" y="249778"/>
                </a:lnTo>
                <a:lnTo>
                  <a:pt x="175607" y="250904"/>
                </a:lnTo>
                <a:lnTo>
                  <a:pt x="157026" y="261912"/>
                </a:lnTo>
                <a:lnTo>
                  <a:pt x="135782" y="268555"/>
                </a:lnTo>
                <a:lnTo>
                  <a:pt x="111928" y="270782"/>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3" name="Google Shape;73;p1"/>
          <p:cNvSpPr/>
          <p:nvPr/>
        </p:nvSpPr>
        <p:spPr>
          <a:xfrm>
            <a:off x="3374123" y="4310520"/>
            <a:ext cx="205740" cy="266065"/>
          </a:xfrm>
          <a:custGeom>
            <a:avLst/>
            <a:gdLst/>
            <a:ahLst/>
            <a:cxnLst/>
            <a:rect l="l" t="t" r="r" b="b"/>
            <a:pathLst>
              <a:path w="205739" h="266064" extrusionOk="0">
                <a:moveTo>
                  <a:pt x="89201" y="265672"/>
                </a:moveTo>
                <a:lnTo>
                  <a:pt x="50096" y="259712"/>
                </a:lnTo>
                <a:lnTo>
                  <a:pt x="22229" y="241830"/>
                </a:lnTo>
                <a:lnTo>
                  <a:pt x="5548" y="212027"/>
                </a:lnTo>
                <a:lnTo>
                  <a:pt x="0" y="170303"/>
                </a:lnTo>
                <a:lnTo>
                  <a:pt x="0" y="0"/>
                </a:lnTo>
                <a:lnTo>
                  <a:pt x="23862" y="0"/>
                </a:lnTo>
                <a:lnTo>
                  <a:pt x="23862" y="169167"/>
                </a:lnTo>
                <a:lnTo>
                  <a:pt x="24839" y="187377"/>
                </a:lnTo>
                <a:lnTo>
                  <a:pt x="40339" y="225935"/>
                </a:lnTo>
                <a:lnTo>
                  <a:pt x="75175" y="243019"/>
                </a:lnTo>
                <a:lnTo>
                  <a:pt x="91474" y="244101"/>
                </a:lnTo>
                <a:lnTo>
                  <a:pt x="113322" y="242619"/>
                </a:lnTo>
                <a:lnTo>
                  <a:pt x="160222" y="220826"/>
                </a:lnTo>
                <a:lnTo>
                  <a:pt x="180996" y="168777"/>
                </a:lnTo>
                <a:lnTo>
                  <a:pt x="182380" y="144190"/>
                </a:lnTo>
                <a:lnTo>
                  <a:pt x="182380" y="0"/>
                </a:lnTo>
                <a:lnTo>
                  <a:pt x="205675" y="0"/>
                </a:lnTo>
                <a:lnTo>
                  <a:pt x="205675" y="261131"/>
                </a:lnTo>
                <a:lnTo>
                  <a:pt x="185789" y="261131"/>
                </a:lnTo>
                <a:lnTo>
                  <a:pt x="181244" y="224800"/>
                </a:lnTo>
                <a:lnTo>
                  <a:pt x="180108" y="224800"/>
                </a:lnTo>
                <a:lnTo>
                  <a:pt x="164785" y="242682"/>
                </a:lnTo>
                <a:lnTo>
                  <a:pt x="144455" y="255454"/>
                </a:lnTo>
                <a:lnTo>
                  <a:pt x="119225" y="263118"/>
                </a:lnTo>
                <a:lnTo>
                  <a:pt x="89201" y="265672"/>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4" name="Google Shape;74;p1"/>
          <p:cNvSpPr/>
          <p:nvPr/>
        </p:nvSpPr>
        <p:spPr>
          <a:xfrm>
            <a:off x="3635476" y="4246943"/>
            <a:ext cx="394335" cy="329565"/>
          </a:xfrm>
          <a:custGeom>
            <a:avLst/>
            <a:gdLst/>
            <a:ahLst/>
            <a:cxnLst/>
            <a:rect l="l" t="t" r="r" b="b"/>
            <a:pathLst>
              <a:path w="394335" h="329564" extrusionOk="0">
                <a:moveTo>
                  <a:pt x="146583" y="304279"/>
                </a:moveTo>
                <a:lnTo>
                  <a:pt x="137731" y="306095"/>
                </a:lnTo>
                <a:lnTo>
                  <a:pt x="128193" y="307327"/>
                </a:lnTo>
                <a:lnTo>
                  <a:pt x="117894" y="308025"/>
                </a:lnTo>
                <a:lnTo>
                  <a:pt x="106807" y="308254"/>
                </a:lnTo>
                <a:lnTo>
                  <a:pt x="96393" y="307301"/>
                </a:lnTo>
                <a:lnTo>
                  <a:pt x="65684" y="275399"/>
                </a:lnTo>
                <a:lnTo>
                  <a:pt x="63068" y="249212"/>
                </a:lnTo>
                <a:lnTo>
                  <a:pt x="63068" y="84023"/>
                </a:lnTo>
                <a:lnTo>
                  <a:pt x="139763" y="84023"/>
                </a:lnTo>
                <a:lnTo>
                  <a:pt x="139763" y="63588"/>
                </a:lnTo>
                <a:lnTo>
                  <a:pt x="63068" y="63588"/>
                </a:lnTo>
                <a:lnTo>
                  <a:pt x="63068" y="0"/>
                </a:lnTo>
                <a:lnTo>
                  <a:pt x="51130" y="0"/>
                </a:lnTo>
                <a:lnTo>
                  <a:pt x="38633" y="59042"/>
                </a:lnTo>
                <a:lnTo>
                  <a:pt x="0" y="69824"/>
                </a:lnTo>
                <a:lnTo>
                  <a:pt x="0" y="84023"/>
                </a:lnTo>
                <a:lnTo>
                  <a:pt x="38633" y="84023"/>
                </a:lnTo>
                <a:lnTo>
                  <a:pt x="38633" y="252615"/>
                </a:lnTo>
                <a:lnTo>
                  <a:pt x="39687" y="271259"/>
                </a:lnTo>
                <a:lnTo>
                  <a:pt x="55105" y="311086"/>
                </a:lnTo>
                <a:lnTo>
                  <a:pt x="90258" y="328091"/>
                </a:lnTo>
                <a:lnTo>
                  <a:pt x="106248" y="329260"/>
                </a:lnTo>
                <a:lnTo>
                  <a:pt x="117335" y="328930"/>
                </a:lnTo>
                <a:lnTo>
                  <a:pt x="127685" y="327914"/>
                </a:lnTo>
                <a:lnTo>
                  <a:pt x="137401" y="326148"/>
                </a:lnTo>
                <a:lnTo>
                  <a:pt x="146583" y="323583"/>
                </a:lnTo>
                <a:lnTo>
                  <a:pt x="146583" y="304279"/>
                </a:lnTo>
                <a:close/>
              </a:path>
              <a:path w="394335" h="329564" extrusionOk="0">
                <a:moveTo>
                  <a:pt x="394296" y="196989"/>
                </a:moveTo>
                <a:lnTo>
                  <a:pt x="392607" y="151726"/>
                </a:lnTo>
                <a:lnTo>
                  <a:pt x="379196" y="107911"/>
                </a:lnTo>
                <a:lnTo>
                  <a:pt x="368731" y="91986"/>
                </a:lnTo>
                <a:lnTo>
                  <a:pt x="368731" y="175983"/>
                </a:lnTo>
                <a:lnTo>
                  <a:pt x="207378" y="175983"/>
                </a:lnTo>
                <a:lnTo>
                  <a:pt x="215823" y="134683"/>
                </a:lnTo>
                <a:lnTo>
                  <a:pt x="246443" y="93611"/>
                </a:lnTo>
                <a:lnTo>
                  <a:pt x="294309" y="79476"/>
                </a:lnTo>
                <a:lnTo>
                  <a:pt x="310819" y="81076"/>
                </a:lnTo>
                <a:lnTo>
                  <a:pt x="348843" y="105029"/>
                </a:lnTo>
                <a:lnTo>
                  <a:pt x="367550" y="154597"/>
                </a:lnTo>
                <a:lnTo>
                  <a:pt x="368731" y="175983"/>
                </a:lnTo>
                <a:lnTo>
                  <a:pt x="368731" y="91986"/>
                </a:lnTo>
                <a:lnTo>
                  <a:pt x="335851" y="66497"/>
                </a:lnTo>
                <a:lnTo>
                  <a:pt x="294309" y="58470"/>
                </a:lnTo>
                <a:lnTo>
                  <a:pt x="269595" y="60820"/>
                </a:lnTo>
                <a:lnTo>
                  <a:pt x="228066" y="79552"/>
                </a:lnTo>
                <a:lnTo>
                  <a:pt x="197929" y="116255"/>
                </a:lnTo>
                <a:lnTo>
                  <a:pt x="182587" y="166268"/>
                </a:lnTo>
                <a:lnTo>
                  <a:pt x="180670" y="195846"/>
                </a:lnTo>
                <a:lnTo>
                  <a:pt x="182689" y="225640"/>
                </a:lnTo>
                <a:lnTo>
                  <a:pt x="198653" y="274802"/>
                </a:lnTo>
                <a:lnTo>
                  <a:pt x="230187" y="309384"/>
                </a:lnTo>
                <a:lnTo>
                  <a:pt x="274726" y="327025"/>
                </a:lnTo>
                <a:lnTo>
                  <a:pt x="301688" y="329260"/>
                </a:lnTo>
                <a:lnTo>
                  <a:pt x="312559" y="329044"/>
                </a:lnTo>
                <a:lnTo>
                  <a:pt x="352183" y="323735"/>
                </a:lnTo>
                <a:lnTo>
                  <a:pt x="383501" y="312788"/>
                </a:lnTo>
                <a:lnTo>
                  <a:pt x="383501" y="307682"/>
                </a:lnTo>
                <a:lnTo>
                  <a:pt x="383501" y="291223"/>
                </a:lnTo>
                <a:lnTo>
                  <a:pt x="340893" y="304850"/>
                </a:lnTo>
                <a:lnTo>
                  <a:pt x="301688" y="307682"/>
                </a:lnTo>
                <a:lnTo>
                  <a:pt x="279971" y="305879"/>
                </a:lnTo>
                <a:lnTo>
                  <a:pt x="244398" y="291642"/>
                </a:lnTo>
                <a:lnTo>
                  <a:pt x="212420" y="244741"/>
                </a:lnTo>
                <a:lnTo>
                  <a:pt x="205676" y="196989"/>
                </a:lnTo>
                <a:lnTo>
                  <a:pt x="394296" y="196989"/>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5" name="Google Shape;75;p1"/>
          <p:cNvSpPr/>
          <p:nvPr/>
        </p:nvSpPr>
        <p:spPr>
          <a:xfrm>
            <a:off x="4109328" y="4305410"/>
            <a:ext cx="139065" cy="266700"/>
          </a:xfrm>
          <a:custGeom>
            <a:avLst/>
            <a:gdLst/>
            <a:ahLst/>
            <a:cxnLst/>
            <a:rect l="l" t="t" r="r" b="b"/>
            <a:pathLst>
              <a:path w="139064" h="266700" extrusionOk="0">
                <a:moveTo>
                  <a:pt x="23862" y="266240"/>
                </a:moveTo>
                <a:lnTo>
                  <a:pt x="0" y="266240"/>
                </a:lnTo>
                <a:lnTo>
                  <a:pt x="0" y="5109"/>
                </a:lnTo>
                <a:lnTo>
                  <a:pt x="20453" y="5109"/>
                </a:lnTo>
                <a:lnTo>
                  <a:pt x="22726" y="52226"/>
                </a:lnTo>
                <a:lnTo>
                  <a:pt x="24431" y="52226"/>
                </a:lnTo>
                <a:lnTo>
                  <a:pt x="49918" y="18378"/>
                </a:lnTo>
                <a:lnTo>
                  <a:pt x="90728" y="736"/>
                </a:lnTo>
                <a:lnTo>
                  <a:pt x="103406" y="0"/>
                </a:lnTo>
                <a:lnTo>
                  <a:pt x="111706" y="212"/>
                </a:lnTo>
                <a:lnTo>
                  <a:pt x="120379" y="851"/>
                </a:lnTo>
                <a:lnTo>
                  <a:pt x="129372" y="1915"/>
                </a:lnTo>
                <a:lnTo>
                  <a:pt x="138632" y="3406"/>
                </a:lnTo>
                <a:lnTo>
                  <a:pt x="134086" y="26113"/>
                </a:lnTo>
                <a:lnTo>
                  <a:pt x="125884" y="24294"/>
                </a:lnTo>
                <a:lnTo>
                  <a:pt x="117468" y="23061"/>
                </a:lnTo>
                <a:lnTo>
                  <a:pt x="108839" y="22361"/>
                </a:lnTo>
                <a:lnTo>
                  <a:pt x="99997" y="22139"/>
                </a:lnTo>
                <a:lnTo>
                  <a:pt x="84123" y="23860"/>
                </a:lnTo>
                <a:lnTo>
                  <a:pt x="45453" y="50523"/>
                </a:lnTo>
                <a:lnTo>
                  <a:pt x="25238" y="101294"/>
                </a:lnTo>
                <a:lnTo>
                  <a:pt x="23862" y="122050"/>
                </a:lnTo>
                <a:lnTo>
                  <a:pt x="23862" y="266240"/>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6" name="Google Shape;76;p1"/>
          <p:cNvSpPr/>
          <p:nvPr/>
        </p:nvSpPr>
        <p:spPr>
          <a:xfrm>
            <a:off x="2088934" y="4735601"/>
            <a:ext cx="192405" cy="350520"/>
          </a:xfrm>
          <a:custGeom>
            <a:avLst/>
            <a:gdLst/>
            <a:ahLst/>
            <a:cxnLst/>
            <a:rect l="l" t="t" r="r" b="b"/>
            <a:pathLst>
              <a:path w="192405" h="350520" extrusionOk="0">
                <a:moveTo>
                  <a:pt x="192036" y="0"/>
                </a:moveTo>
                <a:lnTo>
                  <a:pt x="0" y="0"/>
                </a:lnTo>
                <a:lnTo>
                  <a:pt x="0" y="21577"/>
                </a:lnTo>
                <a:lnTo>
                  <a:pt x="0" y="154876"/>
                </a:lnTo>
                <a:lnTo>
                  <a:pt x="0" y="177723"/>
                </a:lnTo>
                <a:lnTo>
                  <a:pt x="0" y="328790"/>
                </a:lnTo>
                <a:lnTo>
                  <a:pt x="0" y="350367"/>
                </a:lnTo>
                <a:lnTo>
                  <a:pt x="192036" y="350367"/>
                </a:lnTo>
                <a:lnTo>
                  <a:pt x="192036" y="328790"/>
                </a:lnTo>
                <a:lnTo>
                  <a:pt x="24422" y="328790"/>
                </a:lnTo>
                <a:lnTo>
                  <a:pt x="24422" y="177723"/>
                </a:lnTo>
                <a:lnTo>
                  <a:pt x="182372" y="177723"/>
                </a:lnTo>
                <a:lnTo>
                  <a:pt x="182372" y="154876"/>
                </a:lnTo>
                <a:lnTo>
                  <a:pt x="24422" y="154876"/>
                </a:lnTo>
                <a:lnTo>
                  <a:pt x="24422" y="21577"/>
                </a:lnTo>
                <a:lnTo>
                  <a:pt x="192036" y="21577"/>
                </a:lnTo>
                <a:lnTo>
                  <a:pt x="192036" y="0"/>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7" name="Google Shape;77;p1"/>
          <p:cNvSpPr/>
          <p:nvPr/>
        </p:nvSpPr>
        <p:spPr>
          <a:xfrm>
            <a:off x="2337222" y="4819726"/>
            <a:ext cx="206375" cy="266700"/>
          </a:xfrm>
          <a:custGeom>
            <a:avLst/>
            <a:gdLst/>
            <a:ahLst/>
            <a:cxnLst/>
            <a:rect l="l" t="t" r="r" b="b"/>
            <a:pathLst>
              <a:path w="206375" h="266700" extrusionOk="0">
                <a:moveTo>
                  <a:pt x="206243" y="266240"/>
                </a:moveTo>
                <a:lnTo>
                  <a:pt x="182380" y="266240"/>
                </a:lnTo>
                <a:lnTo>
                  <a:pt x="182380" y="97072"/>
                </a:lnTo>
                <a:lnTo>
                  <a:pt x="181324" y="78774"/>
                </a:lnTo>
                <a:lnTo>
                  <a:pt x="165904" y="39737"/>
                </a:lnTo>
                <a:lnTo>
                  <a:pt x="130509" y="22733"/>
                </a:lnTo>
                <a:lnTo>
                  <a:pt x="114201" y="21571"/>
                </a:lnTo>
                <a:lnTo>
                  <a:pt x="92362" y="23061"/>
                </a:lnTo>
                <a:lnTo>
                  <a:pt x="46021" y="45414"/>
                </a:lnTo>
                <a:lnTo>
                  <a:pt x="25247" y="97463"/>
                </a:lnTo>
                <a:lnTo>
                  <a:pt x="23862" y="122050"/>
                </a:lnTo>
                <a:lnTo>
                  <a:pt x="23862" y="266240"/>
                </a:lnTo>
                <a:lnTo>
                  <a:pt x="0" y="266240"/>
                </a:lnTo>
                <a:lnTo>
                  <a:pt x="0" y="5109"/>
                </a:lnTo>
                <a:lnTo>
                  <a:pt x="20453" y="5109"/>
                </a:lnTo>
                <a:lnTo>
                  <a:pt x="24999" y="40872"/>
                </a:lnTo>
                <a:lnTo>
                  <a:pt x="26135" y="40872"/>
                </a:lnTo>
                <a:lnTo>
                  <a:pt x="41458" y="22990"/>
                </a:lnTo>
                <a:lnTo>
                  <a:pt x="61787" y="10218"/>
                </a:lnTo>
                <a:lnTo>
                  <a:pt x="87018" y="2554"/>
                </a:lnTo>
                <a:lnTo>
                  <a:pt x="117041" y="0"/>
                </a:lnTo>
                <a:lnTo>
                  <a:pt x="155908" y="5960"/>
                </a:lnTo>
                <a:lnTo>
                  <a:pt x="183801" y="23842"/>
                </a:lnTo>
                <a:lnTo>
                  <a:pt x="200615" y="53645"/>
                </a:lnTo>
                <a:lnTo>
                  <a:pt x="206243" y="95369"/>
                </a:lnTo>
                <a:lnTo>
                  <a:pt x="206243" y="266240"/>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8" name="Google Shape;78;p1"/>
          <p:cNvSpPr/>
          <p:nvPr/>
        </p:nvSpPr>
        <p:spPr>
          <a:xfrm>
            <a:off x="2591192" y="4819726"/>
            <a:ext cx="236854" cy="385445"/>
          </a:xfrm>
          <a:custGeom>
            <a:avLst/>
            <a:gdLst/>
            <a:ahLst/>
            <a:cxnLst/>
            <a:rect l="l" t="t" r="r" b="b"/>
            <a:pathLst>
              <a:path w="236855" h="385445" extrusionOk="0">
                <a:moveTo>
                  <a:pt x="103406" y="384885"/>
                </a:moveTo>
                <a:lnTo>
                  <a:pt x="59515" y="379918"/>
                </a:lnTo>
                <a:lnTo>
                  <a:pt x="14861" y="355259"/>
                </a:lnTo>
                <a:lnTo>
                  <a:pt x="0" y="312790"/>
                </a:lnTo>
                <a:lnTo>
                  <a:pt x="976" y="299795"/>
                </a:lnTo>
                <a:lnTo>
                  <a:pt x="25656" y="259747"/>
                </a:lnTo>
                <a:lnTo>
                  <a:pt x="61929" y="244101"/>
                </a:lnTo>
                <a:lnTo>
                  <a:pt x="53975" y="240695"/>
                </a:lnTo>
                <a:lnTo>
                  <a:pt x="47725" y="235586"/>
                </a:lnTo>
                <a:lnTo>
                  <a:pt x="43180" y="229341"/>
                </a:lnTo>
                <a:lnTo>
                  <a:pt x="38067" y="223097"/>
                </a:lnTo>
                <a:lnTo>
                  <a:pt x="35794" y="216285"/>
                </a:lnTo>
                <a:lnTo>
                  <a:pt x="35794" y="208337"/>
                </a:lnTo>
                <a:lnTo>
                  <a:pt x="37916" y="195564"/>
                </a:lnTo>
                <a:lnTo>
                  <a:pt x="44245" y="183643"/>
                </a:lnTo>
                <a:lnTo>
                  <a:pt x="54730" y="172573"/>
                </a:lnTo>
                <a:lnTo>
                  <a:pt x="69316" y="162355"/>
                </a:lnTo>
                <a:lnTo>
                  <a:pt x="58449" y="156945"/>
                </a:lnTo>
                <a:lnTo>
                  <a:pt x="27973" y="122298"/>
                </a:lnTo>
                <a:lnTo>
                  <a:pt x="21022" y="86854"/>
                </a:lnTo>
                <a:lnTo>
                  <a:pt x="22531" y="68227"/>
                </a:lnTo>
                <a:lnTo>
                  <a:pt x="46021" y="23842"/>
                </a:lnTo>
                <a:lnTo>
                  <a:pt x="92921" y="1490"/>
                </a:lnTo>
                <a:lnTo>
                  <a:pt x="113064" y="0"/>
                </a:lnTo>
                <a:lnTo>
                  <a:pt x="125191" y="319"/>
                </a:lnTo>
                <a:lnTo>
                  <a:pt x="135933" y="1277"/>
                </a:lnTo>
                <a:lnTo>
                  <a:pt x="145183" y="2873"/>
                </a:lnTo>
                <a:lnTo>
                  <a:pt x="152836" y="5109"/>
                </a:lnTo>
                <a:lnTo>
                  <a:pt x="236356" y="5109"/>
                </a:lnTo>
                <a:lnTo>
                  <a:pt x="236356" y="18733"/>
                </a:lnTo>
                <a:lnTo>
                  <a:pt x="111928" y="18733"/>
                </a:lnTo>
                <a:lnTo>
                  <a:pt x="97342" y="19895"/>
                </a:lnTo>
                <a:lnTo>
                  <a:pt x="63066" y="36899"/>
                </a:lnTo>
                <a:lnTo>
                  <a:pt x="46047" y="71624"/>
                </a:lnTo>
                <a:lnTo>
                  <a:pt x="44885" y="86854"/>
                </a:lnTo>
                <a:lnTo>
                  <a:pt x="46056" y="100993"/>
                </a:lnTo>
                <a:lnTo>
                  <a:pt x="73426" y="140854"/>
                </a:lnTo>
                <a:lnTo>
                  <a:pt x="112496" y="150434"/>
                </a:lnTo>
                <a:lnTo>
                  <a:pt x="172292" y="150434"/>
                </a:lnTo>
                <a:lnTo>
                  <a:pt x="165451" y="155667"/>
                </a:lnTo>
                <a:lnTo>
                  <a:pt x="149640" y="162923"/>
                </a:lnTo>
                <a:lnTo>
                  <a:pt x="131592" y="167198"/>
                </a:lnTo>
                <a:lnTo>
                  <a:pt x="127750" y="167464"/>
                </a:lnTo>
                <a:lnTo>
                  <a:pt x="86361" y="167464"/>
                </a:lnTo>
                <a:lnTo>
                  <a:pt x="79871" y="171411"/>
                </a:lnTo>
                <a:lnTo>
                  <a:pt x="57384" y="198687"/>
                </a:lnTo>
                <a:lnTo>
                  <a:pt x="57384" y="214582"/>
                </a:lnTo>
                <a:lnTo>
                  <a:pt x="98860" y="230476"/>
                </a:lnTo>
                <a:lnTo>
                  <a:pt x="144313" y="230476"/>
                </a:lnTo>
                <a:lnTo>
                  <a:pt x="164430" y="231541"/>
                </a:lnTo>
                <a:lnTo>
                  <a:pt x="182096" y="234734"/>
                </a:lnTo>
                <a:lnTo>
                  <a:pt x="197206" y="240056"/>
                </a:lnTo>
                <a:lnTo>
                  <a:pt x="209652" y="247507"/>
                </a:lnTo>
                <a:lnTo>
                  <a:pt x="216780" y="254319"/>
                </a:lnTo>
                <a:lnTo>
                  <a:pt x="97156" y="254319"/>
                </a:lnTo>
                <a:lnTo>
                  <a:pt x="65507" y="257831"/>
                </a:lnTo>
                <a:lnTo>
                  <a:pt x="42967" y="268369"/>
                </a:lnTo>
                <a:lnTo>
                  <a:pt x="29482" y="285931"/>
                </a:lnTo>
                <a:lnTo>
                  <a:pt x="24999" y="310519"/>
                </a:lnTo>
                <a:lnTo>
                  <a:pt x="30006" y="334033"/>
                </a:lnTo>
                <a:lnTo>
                  <a:pt x="45027" y="350895"/>
                </a:lnTo>
                <a:lnTo>
                  <a:pt x="70061" y="361051"/>
                </a:lnTo>
                <a:lnTo>
                  <a:pt x="105110" y="364448"/>
                </a:lnTo>
                <a:lnTo>
                  <a:pt x="194502" y="364448"/>
                </a:lnTo>
                <a:lnTo>
                  <a:pt x="180108" y="371952"/>
                </a:lnTo>
                <a:lnTo>
                  <a:pt x="157949" y="379066"/>
                </a:lnTo>
                <a:lnTo>
                  <a:pt x="132382" y="383412"/>
                </a:lnTo>
                <a:lnTo>
                  <a:pt x="103406" y="384885"/>
                </a:lnTo>
                <a:close/>
              </a:path>
              <a:path w="236855" h="385445" extrusionOk="0">
                <a:moveTo>
                  <a:pt x="172292" y="150434"/>
                </a:moveTo>
                <a:lnTo>
                  <a:pt x="112496" y="150434"/>
                </a:lnTo>
                <a:lnTo>
                  <a:pt x="127857" y="149370"/>
                </a:lnTo>
                <a:lnTo>
                  <a:pt x="141331" y="146247"/>
                </a:lnTo>
                <a:lnTo>
                  <a:pt x="175776" y="113464"/>
                </a:lnTo>
                <a:lnTo>
                  <a:pt x="180025" y="86854"/>
                </a:lnTo>
                <a:lnTo>
                  <a:pt x="180023" y="84583"/>
                </a:lnTo>
                <a:lnTo>
                  <a:pt x="169801" y="45006"/>
                </a:lnTo>
                <a:lnTo>
                  <a:pt x="127171" y="19797"/>
                </a:lnTo>
                <a:lnTo>
                  <a:pt x="111928" y="18733"/>
                </a:lnTo>
                <a:lnTo>
                  <a:pt x="236356" y="18733"/>
                </a:lnTo>
                <a:lnTo>
                  <a:pt x="236356" y="21571"/>
                </a:lnTo>
                <a:lnTo>
                  <a:pt x="182380" y="24977"/>
                </a:lnTo>
                <a:lnTo>
                  <a:pt x="191986" y="38921"/>
                </a:lnTo>
                <a:lnTo>
                  <a:pt x="198715" y="53503"/>
                </a:lnTo>
                <a:lnTo>
                  <a:pt x="202675" y="68724"/>
                </a:lnTo>
                <a:lnTo>
                  <a:pt x="203971" y="84583"/>
                </a:lnTo>
                <a:lnTo>
                  <a:pt x="202462" y="102456"/>
                </a:lnTo>
                <a:lnTo>
                  <a:pt x="197863" y="118573"/>
                </a:lnTo>
                <a:lnTo>
                  <a:pt x="190068" y="132880"/>
                </a:lnTo>
                <a:lnTo>
                  <a:pt x="178971" y="145325"/>
                </a:lnTo>
                <a:lnTo>
                  <a:pt x="172292" y="150434"/>
                </a:lnTo>
                <a:close/>
              </a:path>
              <a:path w="236855" h="385445" extrusionOk="0">
                <a:moveTo>
                  <a:pt x="111360" y="168600"/>
                </a:moveTo>
                <a:lnTo>
                  <a:pt x="91474" y="168600"/>
                </a:lnTo>
                <a:lnTo>
                  <a:pt x="86361" y="167464"/>
                </a:lnTo>
                <a:lnTo>
                  <a:pt x="127750" y="167464"/>
                </a:lnTo>
                <a:lnTo>
                  <a:pt x="111360" y="168600"/>
                </a:lnTo>
                <a:close/>
              </a:path>
              <a:path w="236855" h="385445" extrusionOk="0">
                <a:moveTo>
                  <a:pt x="194502" y="364448"/>
                </a:moveTo>
                <a:lnTo>
                  <a:pt x="105110" y="364448"/>
                </a:lnTo>
                <a:lnTo>
                  <a:pt x="150181" y="360306"/>
                </a:lnTo>
                <a:lnTo>
                  <a:pt x="182309" y="347915"/>
                </a:lnTo>
                <a:lnTo>
                  <a:pt x="201547" y="327328"/>
                </a:lnTo>
                <a:lnTo>
                  <a:pt x="207948" y="298598"/>
                </a:lnTo>
                <a:lnTo>
                  <a:pt x="206980" y="287847"/>
                </a:lnTo>
                <a:lnTo>
                  <a:pt x="170804" y="256873"/>
                </a:lnTo>
                <a:lnTo>
                  <a:pt x="139768" y="254319"/>
                </a:lnTo>
                <a:lnTo>
                  <a:pt x="216780" y="254319"/>
                </a:lnTo>
                <a:lnTo>
                  <a:pt x="219675" y="257086"/>
                </a:lnTo>
                <a:lnTo>
                  <a:pt x="226768" y="268795"/>
                </a:lnTo>
                <a:lnTo>
                  <a:pt x="230985" y="282632"/>
                </a:lnTo>
                <a:lnTo>
                  <a:pt x="232379" y="298598"/>
                </a:lnTo>
                <a:lnTo>
                  <a:pt x="230257" y="317952"/>
                </a:lnTo>
                <a:lnTo>
                  <a:pt x="223928" y="335071"/>
                </a:lnTo>
                <a:lnTo>
                  <a:pt x="213443" y="349848"/>
                </a:lnTo>
                <a:lnTo>
                  <a:pt x="198857" y="362178"/>
                </a:lnTo>
                <a:lnTo>
                  <a:pt x="194502" y="364448"/>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9" name="Google Shape;79;p1"/>
          <p:cNvSpPr/>
          <p:nvPr/>
        </p:nvSpPr>
        <p:spPr>
          <a:xfrm>
            <a:off x="2880387" y="4729465"/>
            <a:ext cx="31750" cy="356870"/>
          </a:xfrm>
          <a:custGeom>
            <a:avLst/>
            <a:gdLst/>
            <a:ahLst/>
            <a:cxnLst/>
            <a:rect l="l" t="t" r="r" b="b"/>
            <a:pathLst>
              <a:path w="31750" h="356870" extrusionOk="0">
                <a:moveTo>
                  <a:pt x="27271" y="356501"/>
                </a:moveTo>
                <a:lnTo>
                  <a:pt x="3408" y="356501"/>
                </a:lnTo>
                <a:lnTo>
                  <a:pt x="3408" y="95369"/>
                </a:lnTo>
                <a:lnTo>
                  <a:pt x="27271" y="95369"/>
                </a:lnTo>
                <a:lnTo>
                  <a:pt x="27271" y="356501"/>
                </a:lnTo>
                <a:close/>
              </a:path>
              <a:path w="31750" h="356870" extrusionOk="0">
                <a:moveTo>
                  <a:pt x="20453" y="46549"/>
                </a:moveTo>
                <a:lnTo>
                  <a:pt x="15340" y="46549"/>
                </a:lnTo>
                <a:lnTo>
                  <a:pt x="8629" y="45068"/>
                </a:lnTo>
                <a:lnTo>
                  <a:pt x="3835" y="40659"/>
                </a:lnTo>
                <a:lnTo>
                  <a:pt x="958" y="33377"/>
                </a:lnTo>
                <a:lnTo>
                  <a:pt x="0" y="23274"/>
                </a:lnTo>
                <a:lnTo>
                  <a:pt x="958" y="12932"/>
                </a:lnTo>
                <a:lnTo>
                  <a:pt x="3835" y="5676"/>
                </a:lnTo>
                <a:lnTo>
                  <a:pt x="8629" y="1401"/>
                </a:lnTo>
                <a:lnTo>
                  <a:pt x="15340" y="0"/>
                </a:lnTo>
                <a:lnTo>
                  <a:pt x="20453" y="0"/>
                </a:lnTo>
                <a:lnTo>
                  <a:pt x="23862" y="1703"/>
                </a:lnTo>
                <a:lnTo>
                  <a:pt x="26703" y="5676"/>
                </a:lnTo>
                <a:lnTo>
                  <a:pt x="29544" y="10218"/>
                </a:lnTo>
                <a:lnTo>
                  <a:pt x="31249" y="15894"/>
                </a:lnTo>
                <a:lnTo>
                  <a:pt x="31249" y="30086"/>
                </a:lnTo>
                <a:lnTo>
                  <a:pt x="29544" y="35763"/>
                </a:lnTo>
                <a:lnTo>
                  <a:pt x="26703" y="40305"/>
                </a:lnTo>
                <a:lnTo>
                  <a:pt x="23862" y="44278"/>
                </a:lnTo>
                <a:lnTo>
                  <a:pt x="20453" y="46549"/>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0" name="Google Shape;80;p1"/>
          <p:cNvSpPr/>
          <p:nvPr/>
        </p:nvSpPr>
        <p:spPr>
          <a:xfrm>
            <a:off x="3000838" y="4819726"/>
            <a:ext cx="206375" cy="266700"/>
          </a:xfrm>
          <a:custGeom>
            <a:avLst/>
            <a:gdLst/>
            <a:ahLst/>
            <a:cxnLst/>
            <a:rect l="l" t="t" r="r" b="b"/>
            <a:pathLst>
              <a:path w="206375" h="266700" extrusionOk="0">
                <a:moveTo>
                  <a:pt x="206243" y="266240"/>
                </a:moveTo>
                <a:lnTo>
                  <a:pt x="182380" y="266240"/>
                </a:lnTo>
                <a:lnTo>
                  <a:pt x="182380" y="97072"/>
                </a:lnTo>
                <a:lnTo>
                  <a:pt x="181404" y="78774"/>
                </a:lnTo>
                <a:lnTo>
                  <a:pt x="165904" y="39737"/>
                </a:lnTo>
                <a:lnTo>
                  <a:pt x="130589" y="22733"/>
                </a:lnTo>
                <a:lnTo>
                  <a:pt x="114201" y="21571"/>
                </a:lnTo>
                <a:lnTo>
                  <a:pt x="92362" y="23061"/>
                </a:lnTo>
                <a:lnTo>
                  <a:pt x="46021" y="45414"/>
                </a:lnTo>
                <a:lnTo>
                  <a:pt x="25247" y="97463"/>
                </a:lnTo>
                <a:lnTo>
                  <a:pt x="23862" y="122050"/>
                </a:lnTo>
                <a:lnTo>
                  <a:pt x="23862" y="266240"/>
                </a:lnTo>
                <a:lnTo>
                  <a:pt x="0" y="266240"/>
                </a:lnTo>
                <a:lnTo>
                  <a:pt x="0" y="5109"/>
                </a:lnTo>
                <a:lnTo>
                  <a:pt x="20453" y="5109"/>
                </a:lnTo>
                <a:lnTo>
                  <a:pt x="24999" y="40872"/>
                </a:lnTo>
                <a:lnTo>
                  <a:pt x="26703" y="40872"/>
                </a:lnTo>
                <a:lnTo>
                  <a:pt x="41697" y="22990"/>
                </a:lnTo>
                <a:lnTo>
                  <a:pt x="61858" y="10218"/>
                </a:lnTo>
                <a:lnTo>
                  <a:pt x="87026" y="2554"/>
                </a:lnTo>
                <a:lnTo>
                  <a:pt x="117041" y="0"/>
                </a:lnTo>
                <a:lnTo>
                  <a:pt x="156147" y="5960"/>
                </a:lnTo>
                <a:lnTo>
                  <a:pt x="184014" y="23842"/>
                </a:lnTo>
                <a:lnTo>
                  <a:pt x="200695" y="53645"/>
                </a:lnTo>
                <a:lnTo>
                  <a:pt x="206243" y="95369"/>
                </a:lnTo>
                <a:lnTo>
                  <a:pt x="206243" y="266240"/>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1" name="Google Shape;81;p1"/>
          <p:cNvSpPr/>
          <p:nvPr/>
        </p:nvSpPr>
        <p:spPr>
          <a:xfrm>
            <a:off x="3265035" y="4819726"/>
            <a:ext cx="213995" cy="271780"/>
          </a:xfrm>
          <a:custGeom>
            <a:avLst/>
            <a:gdLst/>
            <a:ahLst/>
            <a:cxnLst/>
            <a:rect l="l" t="t" r="r" b="b"/>
            <a:pathLst>
              <a:path w="213995" h="271779" extrusionOk="0">
                <a:moveTo>
                  <a:pt x="121019" y="271349"/>
                </a:moveTo>
                <a:lnTo>
                  <a:pt x="70239" y="262479"/>
                </a:lnTo>
                <a:lnTo>
                  <a:pt x="31817" y="236153"/>
                </a:lnTo>
                <a:lnTo>
                  <a:pt x="8025" y="194074"/>
                </a:lnTo>
                <a:lnTo>
                  <a:pt x="0" y="137945"/>
                </a:lnTo>
                <a:lnTo>
                  <a:pt x="1926" y="108364"/>
                </a:lnTo>
                <a:lnTo>
                  <a:pt x="17497" y="58355"/>
                </a:lnTo>
                <a:lnTo>
                  <a:pt x="47885" y="21553"/>
                </a:lnTo>
                <a:lnTo>
                  <a:pt x="89255" y="2430"/>
                </a:lnTo>
                <a:lnTo>
                  <a:pt x="114201" y="0"/>
                </a:lnTo>
                <a:lnTo>
                  <a:pt x="135951" y="2022"/>
                </a:lnTo>
                <a:lnTo>
                  <a:pt x="155251" y="8089"/>
                </a:lnTo>
                <a:lnTo>
                  <a:pt x="172207" y="18201"/>
                </a:lnTo>
                <a:lnTo>
                  <a:pt x="175711" y="21571"/>
                </a:lnTo>
                <a:lnTo>
                  <a:pt x="114201" y="21571"/>
                </a:lnTo>
                <a:lnTo>
                  <a:pt x="96073" y="23070"/>
                </a:lnTo>
                <a:lnTo>
                  <a:pt x="53407" y="45981"/>
                </a:lnTo>
                <a:lnTo>
                  <a:pt x="29677" y="96035"/>
                </a:lnTo>
                <a:lnTo>
                  <a:pt x="26703" y="118076"/>
                </a:lnTo>
                <a:lnTo>
                  <a:pt x="213519" y="118076"/>
                </a:lnTo>
                <a:lnTo>
                  <a:pt x="213630" y="139080"/>
                </a:lnTo>
                <a:lnTo>
                  <a:pt x="24999" y="139080"/>
                </a:lnTo>
                <a:lnTo>
                  <a:pt x="26916" y="164315"/>
                </a:lnTo>
                <a:lnTo>
                  <a:pt x="39700" y="205419"/>
                </a:lnTo>
                <a:lnTo>
                  <a:pt x="80466" y="242611"/>
                </a:lnTo>
                <a:lnTo>
                  <a:pt x="121019" y="249778"/>
                </a:lnTo>
                <a:lnTo>
                  <a:pt x="203403" y="249778"/>
                </a:lnTo>
                <a:lnTo>
                  <a:pt x="203403" y="254887"/>
                </a:lnTo>
                <a:lnTo>
                  <a:pt x="162495" y="267943"/>
                </a:lnTo>
                <a:lnTo>
                  <a:pt x="131974" y="271136"/>
                </a:lnTo>
                <a:lnTo>
                  <a:pt x="121019" y="271349"/>
                </a:lnTo>
                <a:close/>
              </a:path>
              <a:path w="213995" h="271779" extrusionOk="0">
                <a:moveTo>
                  <a:pt x="213519" y="118076"/>
                </a:moveTo>
                <a:lnTo>
                  <a:pt x="188062" y="118076"/>
                </a:lnTo>
                <a:lnTo>
                  <a:pt x="186881" y="96451"/>
                </a:lnTo>
                <a:lnTo>
                  <a:pt x="183304" y="77487"/>
                </a:lnTo>
                <a:lnTo>
                  <a:pt x="157905" y="35941"/>
                </a:lnTo>
                <a:lnTo>
                  <a:pt x="114201" y="21571"/>
                </a:lnTo>
                <a:lnTo>
                  <a:pt x="175711" y="21571"/>
                </a:lnTo>
                <a:lnTo>
                  <a:pt x="186926" y="32357"/>
                </a:lnTo>
                <a:lnTo>
                  <a:pt x="198529" y="49928"/>
                </a:lnTo>
                <a:lnTo>
                  <a:pt x="206883" y="70321"/>
                </a:lnTo>
                <a:lnTo>
                  <a:pt x="211934" y="93586"/>
                </a:lnTo>
                <a:lnTo>
                  <a:pt x="213519" y="118076"/>
                </a:lnTo>
                <a:close/>
              </a:path>
              <a:path w="213995" h="271779" extrusionOk="0">
                <a:moveTo>
                  <a:pt x="203403" y="249778"/>
                </a:moveTo>
                <a:lnTo>
                  <a:pt x="121019" y="249778"/>
                </a:lnTo>
                <a:lnTo>
                  <a:pt x="131778" y="249565"/>
                </a:lnTo>
                <a:lnTo>
                  <a:pt x="141899" y="248926"/>
                </a:lnTo>
                <a:lnTo>
                  <a:pt x="179469" y="241475"/>
                </a:lnTo>
                <a:lnTo>
                  <a:pt x="203403" y="232747"/>
                </a:lnTo>
                <a:lnTo>
                  <a:pt x="203403" y="249778"/>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2" name="Google Shape;82;p1"/>
          <p:cNvSpPr/>
          <p:nvPr/>
        </p:nvSpPr>
        <p:spPr>
          <a:xfrm>
            <a:off x="3526391" y="4819726"/>
            <a:ext cx="213360" cy="271780"/>
          </a:xfrm>
          <a:custGeom>
            <a:avLst/>
            <a:gdLst/>
            <a:ahLst/>
            <a:cxnLst/>
            <a:rect l="l" t="t" r="r" b="b"/>
            <a:pathLst>
              <a:path w="213360" h="271779" extrusionOk="0">
                <a:moveTo>
                  <a:pt x="120450" y="271349"/>
                </a:moveTo>
                <a:lnTo>
                  <a:pt x="69955" y="262479"/>
                </a:lnTo>
                <a:lnTo>
                  <a:pt x="31817" y="236153"/>
                </a:lnTo>
                <a:lnTo>
                  <a:pt x="8025" y="194074"/>
                </a:lnTo>
                <a:lnTo>
                  <a:pt x="0" y="137945"/>
                </a:lnTo>
                <a:lnTo>
                  <a:pt x="1917" y="108364"/>
                </a:lnTo>
                <a:lnTo>
                  <a:pt x="17258" y="58355"/>
                </a:lnTo>
                <a:lnTo>
                  <a:pt x="47397" y="21553"/>
                </a:lnTo>
                <a:lnTo>
                  <a:pt x="88926" y="2430"/>
                </a:lnTo>
                <a:lnTo>
                  <a:pt x="113632" y="0"/>
                </a:lnTo>
                <a:lnTo>
                  <a:pt x="135462" y="2022"/>
                </a:lnTo>
                <a:lnTo>
                  <a:pt x="154895" y="8089"/>
                </a:lnTo>
                <a:lnTo>
                  <a:pt x="171878" y="18201"/>
                </a:lnTo>
                <a:lnTo>
                  <a:pt x="175326" y="21571"/>
                </a:lnTo>
                <a:lnTo>
                  <a:pt x="113632" y="21571"/>
                </a:lnTo>
                <a:lnTo>
                  <a:pt x="95753" y="23070"/>
                </a:lnTo>
                <a:lnTo>
                  <a:pt x="53407" y="45981"/>
                </a:lnTo>
                <a:lnTo>
                  <a:pt x="29677" y="96035"/>
                </a:lnTo>
                <a:lnTo>
                  <a:pt x="26703" y="118076"/>
                </a:lnTo>
                <a:lnTo>
                  <a:pt x="212956" y="118076"/>
                </a:lnTo>
                <a:lnTo>
                  <a:pt x="213061" y="139080"/>
                </a:lnTo>
                <a:lnTo>
                  <a:pt x="24999" y="139080"/>
                </a:lnTo>
                <a:lnTo>
                  <a:pt x="26828" y="164315"/>
                </a:lnTo>
                <a:lnTo>
                  <a:pt x="39221" y="205419"/>
                </a:lnTo>
                <a:lnTo>
                  <a:pt x="80111" y="242611"/>
                </a:lnTo>
                <a:lnTo>
                  <a:pt x="120450" y="249778"/>
                </a:lnTo>
                <a:lnTo>
                  <a:pt x="202834" y="249778"/>
                </a:lnTo>
                <a:lnTo>
                  <a:pt x="202834" y="254887"/>
                </a:lnTo>
                <a:lnTo>
                  <a:pt x="161927" y="267943"/>
                </a:lnTo>
                <a:lnTo>
                  <a:pt x="131645" y="271136"/>
                </a:lnTo>
                <a:lnTo>
                  <a:pt x="120450" y="271349"/>
                </a:lnTo>
                <a:close/>
              </a:path>
              <a:path w="213360" h="271779" extrusionOk="0">
                <a:moveTo>
                  <a:pt x="212956" y="118076"/>
                </a:moveTo>
                <a:lnTo>
                  <a:pt x="188062" y="118076"/>
                </a:lnTo>
                <a:lnTo>
                  <a:pt x="186793" y="96451"/>
                </a:lnTo>
                <a:lnTo>
                  <a:pt x="183020" y="77487"/>
                </a:lnTo>
                <a:lnTo>
                  <a:pt x="157417" y="35941"/>
                </a:lnTo>
                <a:lnTo>
                  <a:pt x="113632" y="21571"/>
                </a:lnTo>
                <a:lnTo>
                  <a:pt x="175326" y="21571"/>
                </a:lnTo>
                <a:lnTo>
                  <a:pt x="186358" y="32357"/>
                </a:lnTo>
                <a:lnTo>
                  <a:pt x="198200" y="49928"/>
                </a:lnTo>
                <a:lnTo>
                  <a:pt x="206527" y="70321"/>
                </a:lnTo>
                <a:lnTo>
                  <a:pt x="211446" y="93586"/>
                </a:lnTo>
                <a:lnTo>
                  <a:pt x="212956" y="118076"/>
                </a:lnTo>
                <a:close/>
              </a:path>
              <a:path w="213360" h="271779" extrusionOk="0">
                <a:moveTo>
                  <a:pt x="202834" y="249778"/>
                </a:moveTo>
                <a:lnTo>
                  <a:pt x="120450" y="249778"/>
                </a:lnTo>
                <a:lnTo>
                  <a:pt x="131539" y="249565"/>
                </a:lnTo>
                <a:lnTo>
                  <a:pt x="141828" y="248926"/>
                </a:lnTo>
                <a:lnTo>
                  <a:pt x="179398" y="241475"/>
                </a:lnTo>
                <a:lnTo>
                  <a:pt x="202834" y="232747"/>
                </a:lnTo>
                <a:lnTo>
                  <a:pt x="202834" y="249778"/>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3" name="Google Shape;83;p1"/>
          <p:cNvSpPr/>
          <p:nvPr/>
        </p:nvSpPr>
        <p:spPr>
          <a:xfrm>
            <a:off x="3808196" y="4729467"/>
            <a:ext cx="203200" cy="356870"/>
          </a:xfrm>
          <a:custGeom>
            <a:avLst/>
            <a:gdLst/>
            <a:ahLst/>
            <a:cxnLst/>
            <a:rect l="l" t="t" r="r" b="b"/>
            <a:pathLst>
              <a:path w="203200" h="356870" extrusionOk="0">
                <a:moveTo>
                  <a:pt x="138633" y="93675"/>
                </a:moveTo>
                <a:lnTo>
                  <a:pt x="129362" y="92176"/>
                </a:lnTo>
                <a:lnTo>
                  <a:pt x="120307" y="91122"/>
                </a:lnTo>
                <a:lnTo>
                  <a:pt x="111467" y="90474"/>
                </a:lnTo>
                <a:lnTo>
                  <a:pt x="102831" y="90271"/>
                </a:lnTo>
                <a:lnTo>
                  <a:pt x="90487" y="91008"/>
                </a:lnTo>
                <a:lnTo>
                  <a:pt x="49911" y="109118"/>
                </a:lnTo>
                <a:lnTo>
                  <a:pt x="24434" y="142494"/>
                </a:lnTo>
                <a:lnTo>
                  <a:pt x="22720" y="142494"/>
                </a:lnTo>
                <a:lnTo>
                  <a:pt x="20447" y="95377"/>
                </a:lnTo>
                <a:lnTo>
                  <a:pt x="0" y="95377"/>
                </a:lnTo>
                <a:lnTo>
                  <a:pt x="0" y="356501"/>
                </a:lnTo>
                <a:lnTo>
                  <a:pt x="23863" y="356501"/>
                </a:lnTo>
                <a:lnTo>
                  <a:pt x="23863" y="212318"/>
                </a:lnTo>
                <a:lnTo>
                  <a:pt x="25234" y="191884"/>
                </a:lnTo>
                <a:lnTo>
                  <a:pt x="45453" y="140792"/>
                </a:lnTo>
                <a:lnTo>
                  <a:pt x="84124" y="114211"/>
                </a:lnTo>
                <a:lnTo>
                  <a:pt x="99999" y="112407"/>
                </a:lnTo>
                <a:lnTo>
                  <a:pt x="108839" y="112712"/>
                </a:lnTo>
                <a:lnTo>
                  <a:pt x="117462" y="113614"/>
                </a:lnTo>
                <a:lnTo>
                  <a:pt x="125882" y="115036"/>
                </a:lnTo>
                <a:lnTo>
                  <a:pt x="134086" y="116941"/>
                </a:lnTo>
                <a:lnTo>
                  <a:pt x="138633" y="93675"/>
                </a:lnTo>
                <a:close/>
              </a:path>
              <a:path w="203200" h="356870" extrusionOk="0">
                <a:moveTo>
                  <a:pt x="198856" y="95377"/>
                </a:moveTo>
                <a:lnTo>
                  <a:pt x="174993" y="95377"/>
                </a:lnTo>
                <a:lnTo>
                  <a:pt x="174993" y="356501"/>
                </a:lnTo>
                <a:lnTo>
                  <a:pt x="198856" y="356501"/>
                </a:lnTo>
                <a:lnTo>
                  <a:pt x="198856" y="95377"/>
                </a:lnTo>
                <a:close/>
              </a:path>
              <a:path w="203200" h="356870" extrusionOk="0">
                <a:moveTo>
                  <a:pt x="202831" y="15900"/>
                </a:moveTo>
                <a:lnTo>
                  <a:pt x="201129" y="10223"/>
                </a:lnTo>
                <a:lnTo>
                  <a:pt x="198285" y="5676"/>
                </a:lnTo>
                <a:lnTo>
                  <a:pt x="195453" y="1701"/>
                </a:lnTo>
                <a:lnTo>
                  <a:pt x="192036" y="0"/>
                </a:lnTo>
                <a:lnTo>
                  <a:pt x="186918" y="0"/>
                </a:lnTo>
                <a:lnTo>
                  <a:pt x="180213" y="1409"/>
                </a:lnTo>
                <a:lnTo>
                  <a:pt x="175425" y="5676"/>
                </a:lnTo>
                <a:lnTo>
                  <a:pt x="172542" y="12941"/>
                </a:lnTo>
                <a:lnTo>
                  <a:pt x="171589" y="23279"/>
                </a:lnTo>
                <a:lnTo>
                  <a:pt x="172542" y="33388"/>
                </a:lnTo>
                <a:lnTo>
                  <a:pt x="175425" y="40665"/>
                </a:lnTo>
                <a:lnTo>
                  <a:pt x="180213" y="45072"/>
                </a:lnTo>
                <a:lnTo>
                  <a:pt x="186918" y="46558"/>
                </a:lnTo>
                <a:lnTo>
                  <a:pt x="192036" y="46558"/>
                </a:lnTo>
                <a:lnTo>
                  <a:pt x="195453" y="44284"/>
                </a:lnTo>
                <a:lnTo>
                  <a:pt x="198285" y="40309"/>
                </a:lnTo>
                <a:lnTo>
                  <a:pt x="201129" y="35763"/>
                </a:lnTo>
                <a:lnTo>
                  <a:pt x="202831" y="30086"/>
                </a:lnTo>
                <a:lnTo>
                  <a:pt x="202831" y="15900"/>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4" name="Google Shape;84;p1"/>
          <p:cNvSpPr/>
          <p:nvPr/>
        </p:nvSpPr>
        <p:spPr>
          <a:xfrm>
            <a:off x="4100237" y="4819726"/>
            <a:ext cx="206375" cy="266700"/>
          </a:xfrm>
          <a:custGeom>
            <a:avLst/>
            <a:gdLst/>
            <a:ahLst/>
            <a:cxnLst/>
            <a:rect l="l" t="t" r="r" b="b"/>
            <a:pathLst>
              <a:path w="206375" h="266700" extrusionOk="0">
                <a:moveTo>
                  <a:pt x="206243" y="266240"/>
                </a:moveTo>
                <a:lnTo>
                  <a:pt x="182380" y="266240"/>
                </a:lnTo>
                <a:lnTo>
                  <a:pt x="182380" y="97072"/>
                </a:lnTo>
                <a:lnTo>
                  <a:pt x="181324" y="78774"/>
                </a:lnTo>
                <a:lnTo>
                  <a:pt x="165904" y="39737"/>
                </a:lnTo>
                <a:lnTo>
                  <a:pt x="130589" y="22733"/>
                </a:lnTo>
                <a:lnTo>
                  <a:pt x="114201" y="21571"/>
                </a:lnTo>
                <a:lnTo>
                  <a:pt x="92362" y="23061"/>
                </a:lnTo>
                <a:lnTo>
                  <a:pt x="46021" y="45414"/>
                </a:lnTo>
                <a:lnTo>
                  <a:pt x="25247" y="97463"/>
                </a:lnTo>
                <a:lnTo>
                  <a:pt x="23862" y="122050"/>
                </a:lnTo>
                <a:lnTo>
                  <a:pt x="23862" y="266240"/>
                </a:lnTo>
                <a:lnTo>
                  <a:pt x="0" y="266240"/>
                </a:lnTo>
                <a:lnTo>
                  <a:pt x="0" y="5109"/>
                </a:lnTo>
                <a:lnTo>
                  <a:pt x="20453" y="5109"/>
                </a:lnTo>
                <a:lnTo>
                  <a:pt x="24999" y="40872"/>
                </a:lnTo>
                <a:lnTo>
                  <a:pt x="26703" y="40872"/>
                </a:lnTo>
                <a:lnTo>
                  <a:pt x="41697" y="22990"/>
                </a:lnTo>
                <a:lnTo>
                  <a:pt x="61858" y="10218"/>
                </a:lnTo>
                <a:lnTo>
                  <a:pt x="87026" y="2554"/>
                </a:lnTo>
                <a:lnTo>
                  <a:pt x="117041" y="0"/>
                </a:lnTo>
                <a:lnTo>
                  <a:pt x="155908" y="5960"/>
                </a:lnTo>
                <a:lnTo>
                  <a:pt x="183801" y="23842"/>
                </a:lnTo>
                <a:lnTo>
                  <a:pt x="200615" y="53645"/>
                </a:lnTo>
                <a:lnTo>
                  <a:pt x="206243" y="95369"/>
                </a:lnTo>
                <a:lnTo>
                  <a:pt x="206243" y="266240"/>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5" name="Google Shape;85;p1"/>
          <p:cNvSpPr/>
          <p:nvPr/>
        </p:nvSpPr>
        <p:spPr>
          <a:xfrm>
            <a:off x="4354207" y="4819726"/>
            <a:ext cx="237490" cy="385445"/>
          </a:xfrm>
          <a:custGeom>
            <a:avLst/>
            <a:gdLst/>
            <a:ahLst/>
            <a:cxnLst/>
            <a:rect l="l" t="t" r="r" b="b"/>
            <a:pathLst>
              <a:path w="237489" h="385445" extrusionOk="0">
                <a:moveTo>
                  <a:pt x="103406" y="384885"/>
                </a:moveTo>
                <a:lnTo>
                  <a:pt x="59515" y="379918"/>
                </a:lnTo>
                <a:lnTo>
                  <a:pt x="15100" y="355259"/>
                </a:lnTo>
                <a:lnTo>
                  <a:pt x="0" y="312790"/>
                </a:lnTo>
                <a:lnTo>
                  <a:pt x="1056" y="299795"/>
                </a:lnTo>
                <a:lnTo>
                  <a:pt x="25656" y="259747"/>
                </a:lnTo>
                <a:lnTo>
                  <a:pt x="61929" y="244101"/>
                </a:lnTo>
                <a:lnTo>
                  <a:pt x="53975" y="240695"/>
                </a:lnTo>
                <a:lnTo>
                  <a:pt x="47725" y="235586"/>
                </a:lnTo>
                <a:lnTo>
                  <a:pt x="43180" y="229341"/>
                </a:lnTo>
                <a:lnTo>
                  <a:pt x="38067" y="223097"/>
                </a:lnTo>
                <a:lnTo>
                  <a:pt x="35794" y="216285"/>
                </a:lnTo>
                <a:lnTo>
                  <a:pt x="35794" y="208337"/>
                </a:lnTo>
                <a:lnTo>
                  <a:pt x="37916" y="195564"/>
                </a:lnTo>
                <a:lnTo>
                  <a:pt x="44245" y="183643"/>
                </a:lnTo>
                <a:lnTo>
                  <a:pt x="54730" y="172573"/>
                </a:lnTo>
                <a:lnTo>
                  <a:pt x="69316" y="162355"/>
                </a:lnTo>
                <a:lnTo>
                  <a:pt x="58449" y="156945"/>
                </a:lnTo>
                <a:lnTo>
                  <a:pt x="27973" y="122298"/>
                </a:lnTo>
                <a:lnTo>
                  <a:pt x="21022" y="86854"/>
                </a:lnTo>
                <a:lnTo>
                  <a:pt x="22611" y="68227"/>
                </a:lnTo>
                <a:lnTo>
                  <a:pt x="46021" y="23842"/>
                </a:lnTo>
                <a:lnTo>
                  <a:pt x="92921" y="1490"/>
                </a:lnTo>
                <a:lnTo>
                  <a:pt x="113064" y="0"/>
                </a:lnTo>
                <a:lnTo>
                  <a:pt x="125191" y="319"/>
                </a:lnTo>
                <a:lnTo>
                  <a:pt x="135933" y="1277"/>
                </a:lnTo>
                <a:lnTo>
                  <a:pt x="145183" y="2873"/>
                </a:lnTo>
                <a:lnTo>
                  <a:pt x="152836" y="5109"/>
                </a:lnTo>
                <a:lnTo>
                  <a:pt x="236924" y="5109"/>
                </a:lnTo>
                <a:lnTo>
                  <a:pt x="236924" y="18733"/>
                </a:lnTo>
                <a:lnTo>
                  <a:pt x="111928" y="18733"/>
                </a:lnTo>
                <a:lnTo>
                  <a:pt x="97342" y="19895"/>
                </a:lnTo>
                <a:lnTo>
                  <a:pt x="63066" y="36899"/>
                </a:lnTo>
                <a:lnTo>
                  <a:pt x="46047" y="71624"/>
                </a:lnTo>
                <a:lnTo>
                  <a:pt x="44885" y="86854"/>
                </a:lnTo>
                <a:lnTo>
                  <a:pt x="46056" y="100993"/>
                </a:lnTo>
                <a:lnTo>
                  <a:pt x="73426" y="140854"/>
                </a:lnTo>
                <a:lnTo>
                  <a:pt x="112496" y="150434"/>
                </a:lnTo>
                <a:lnTo>
                  <a:pt x="172292" y="150434"/>
                </a:lnTo>
                <a:lnTo>
                  <a:pt x="165451" y="155667"/>
                </a:lnTo>
                <a:lnTo>
                  <a:pt x="149640" y="162923"/>
                </a:lnTo>
                <a:lnTo>
                  <a:pt x="131592" y="167198"/>
                </a:lnTo>
                <a:lnTo>
                  <a:pt x="127750" y="167464"/>
                </a:lnTo>
                <a:lnTo>
                  <a:pt x="86361" y="167464"/>
                </a:lnTo>
                <a:lnTo>
                  <a:pt x="79871" y="171411"/>
                </a:lnTo>
                <a:lnTo>
                  <a:pt x="57384" y="198687"/>
                </a:lnTo>
                <a:lnTo>
                  <a:pt x="57384" y="214582"/>
                </a:lnTo>
                <a:lnTo>
                  <a:pt x="98860" y="230476"/>
                </a:lnTo>
                <a:lnTo>
                  <a:pt x="144313" y="230476"/>
                </a:lnTo>
                <a:lnTo>
                  <a:pt x="164430" y="231541"/>
                </a:lnTo>
                <a:lnTo>
                  <a:pt x="182096" y="234734"/>
                </a:lnTo>
                <a:lnTo>
                  <a:pt x="197206" y="240056"/>
                </a:lnTo>
                <a:lnTo>
                  <a:pt x="209652" y="247507"/>
                </a:lnTo>
                <a:lnTo>
                  <a:pt x="216780" y="254319"/>
                </a:lnTo>
                <a:lnTo>
                  <a:pt x="97156" y="254319"/>
                </a:lnTo>
                <a:lnTo>
                  <a:pt x="65507" y="257831"/>
                </a:lnTo>
                <a:lnTo>
                  <a:pt x="42967" y="268369"/>
                </a:lnTo>
                <a:lnTo>
                  <a:pt x="29482" y="285931"/>
                </a:lnTo>
                <a:lnTo>
                  <a:pt x="24999" y="310519"/>
                </a:lnTo>
                <a:lnTo>
                  <a:pt x="30006" y="334033"/>
                </a:lnTo>
                <a:lnTo>
                  <a:pt x="45027" y="350895"/>
                </a:lnTo>
                <a:lnTo>
                  <a:pt x="70061" y="361051"/>
                </a:lnTo>
                <a:lnTo>
                  <a:pt x="105110" y="364448"/>
                </a:lnTo>
                <a:lnTo>
                  <a:pt x="194557" y="364448"/>
                </a:lnTo>
                <a:lnTo>
                  <a:pt x="180347" y="371952"/>
                </a:lnTo>
                <a:lnTo>
                  <a:pt x="158162" y="379066"/>
                </a:lnTo>
                <a:lnTo>
                  <a:pt x="132462" y="383412"/>
                </a:lnTo>
                <a:lnTo>
                  <a:pt x="103406" y="384885"/>
                </a:lnTo>
                <a:close/>
              </a:path>
              <a:path w="237489" h="385445" extrusionOk="0">
                <a:moveTo>
                  <a:pt x="172292" y="150434"/>
                </a:moveTo>
                <a:lnTo>
                  <a:pt x="112496" y="150434"/>
                </a:lnTo>
                <a:lnTo>
                  <a:pt x="128097" y="149370"/>
                </a:lnTo>
                <a:lnTo>
                  <a:pt x="141544" y="146247"/>
                </a:lnTo>
                <a:lnTo>
                  <a:pt x="175776" y="113464"/>
                </a:lnTo>
                <a:lnTo>
                  <a:pt x="180030" y="84583"/>
                </a:lnTo>
                <a:lnTo>
                  <a:pt x="179034" y="70090"/>
                </a:lnTo>
                <a:lnTo>
                  <a:pt x="162495" y="35763"/>
                </a:lnTo>
                <a:lnTo>
                  <a:pt x="127260" y="19797"/>
                </a:lnTo>
                <a:lnTo>
                  <a:pt x="111928" y="18733"/>
                </a:lnTo>
                <a:lnTo>
                  <a:pt x="236924" y="18733"/>
                </a:lnTo>
                <a:lnTo>
                  <a:pt x="236924" y="21571"/>
                </a:lnTo>
                <a:lnTo>
                  <a:pt x="182380" y="24977"/>
                </a:lnTo>
                <a:lnTo>
                  <a:pt x="191986" y="38921"/>
                </a:lnTo>
                <a:lnTo>
                  <a:pt x="198715" y="53503"/>
                </a:lnTo>
                <a:lnTo>
                  <a:pt x="202675" y="68724"/>
                </a:lnTo>
                <a:lnTo>
                  <a:pt x="203971" y="84583"/>
                </a:lnTo>
                <a:lnTo>
                  <a:pt x="202462" y="102456"/>
                </a:lnTo>
                <a:lnTo>
                  <a:pt x="197863" y="118573"/>
                </a:lnTo>
                <a:lnTo>
                  <a:pt x="190068" y="132880"/>
                </a:lnTo>
                <a:lnTo>
                  <a:pt x="178971" y="145325"/>
                </a:lnTo>
                <a:lnTo>
                  <a:pt x="172292" y="150434"/>
                </a:lnTo>
                <a:close/>
              </a:path>
              <a:path w="237489" h="385445" extrusionOk="0">
                <a:moveTo>
                  <a:pt x="111360" y="168600"/>
                </a:moveTo>
                <a:lnTo>
                  <a:pt x="91474" y="168600"/>
                </a:lnTo>
                <a:lnTo>
                  <a:pt x="86361" y="167464"/>
                </a:lnTo>
                <a:lnTo>
                  <a:pt x="127750" y="167464"/>
                </a:lnTo>
                <a:lnTo>
                  <a:pt x="111360" y="168600"/>
                </a:lnTo>
                <a:close/>
              </a:path>
              <a:path w="237489" h="385445" extrusionOk="0">
                <a:moveTo>
                  <a:pt x="194557" y="364448"/>
                </a:moveTo>
                <a:lnTo>
                  <a:pt x="105110" y="364448"/>
                </a:lnTo>
                <a:lnTo>
                  <a:pt x="150181" y="360306"/>
                </a:lnTo>
                <a:lnTo>
                  <a:pt x="182309" y="347915"/>
                </a:lnTo>
                <a:lnTo>
                  <a:pt x="201547" y="327328"/>
                </a:lnTo>
                <a:lnTo>
                  <a:pt x="207948" y="298598"/>
                </a:lnTo>
                <a:lnTo>
                  <a:pt x="206980" y="287847"/>
                </a:lnTo>
                <a:lnTo>
                  <a:pt x="170804" y="256873"/>
                </a:lnTo>
                <a:lnTo>
                  <a:pt x="139768" y="254319"/>
                </a:lnTo>
                <a:lnTo>
                  <a:pt x="216780" y="254319"/>
                </a:lnTo>
                <a:lnTo>
                  <a:pt x="219675" y="257086"/>
                </a:lnTo>
                <a:lnTo>
                  <a:pt x="226768" y="268795"/>
                </a:lnTo>
                <a:lnTo>
                  <a:pt x="230985" y="282632"/>
                </a:lnTo>
                <a:lnTo>
                  <a:pt x="232379" y="298598"/>
                </a:lnTo>
                <a:lnTo>
                  <a:pt x="230257" y="317952"/>
                </a:lnTo>
                <a:lnTo>
                  <a:pt x="223928" y="335071"/>
                </a:lnTo>
                <a:lnTo>
                  <a:pt x="213443" y="349848"/>
                </a:lnTo>
                <a:lnTo>
                  <a:pt x="198857" y="362178"/>
                </a:lnTo>
                <a:lnTo>
                  <a:pt x="194557" y="364448"/>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6" name="Google Shape;86;p1"/>
          <p:cNvSpPr/>
          <p:nvPr/>
        </p:nvSpPr>
        <p:spPr>
          <a:xfrm>
            <a:off x="3642296" y="3271227"/>
            <a:ext cx="135890" cy="217170"/>
          </a:xfrm>
          <a:custGeom>
            <a:avLst/>
            <a:gdLst/>
            <a:ahLst/>
            <a:cxnLst/>
            <a:rect l="l" t="t" r="r" b="b"/>
            <a:pathLst>
              <a:path w="135889" h="217170" extrusionOk="0">
                <a:moveTo>
                  <a:pt x="135788" y="203111"/>
                </a:moveTo>
                <a:lnTo>
                  <a:pt x="101701" y="203111"/>
                </a:lnTo>
                <a:lnTo>
                  <a:pt x="101701" y="15227"/>
                </a:lnTo>
                <a:lnTo>
                  <a:pt x="101701" y="0"/>
                </a:lnTo>
                <a:lnTo>
                  <a:pt x="0" y="0"/>
                </a:lnTo>
                <a:lnTo>
                  <a:pt x="0" y="15227"/>
                </a:lnTo>
                <a:lnTo>
                  <a:pt x="34086" y="15227"/>
                </a:lnTo>
                <a:lnTo>
                  <a:pt x="34086" y="203111"/>
                </a:lnTo>
                <a:lnTo>
                  <a:pt x="0" y="203111"/>
                </a:lnTo>
                <a:lnTo>
                  <a:pt x="0" y="217068"/>
                </a:lnTo>
                <a:lnTo>
                  <a:pt x="135788" y="217068"/>
                </a:lnTo>
                <a:lnTo>
                  <a:pt x="135788" y="203111"/>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87" name="Google Shape;87;p1"/>
          <p:cNvPicPr preferRelativeResize="0"/>
          <p:nvPr/>
        </p:nvPicPr>
        <p:blipFill rotWithShape="1">
          <a:blip r:embed="rId4">
            <a:alphaModFix/>
          </a:blip>
          <a:srcRect/>
          <a:stretch/>
        </p:blipFill>
        <p:spPr>
          <a:xfrm>
            <a:off x="3038337" y="3265994"/>
            <a:ext cx="210789" cy="227638"/>
          </a:xfrm>
          <a:prstGeom prst="rect">
            <a:avLst/>
          </a:prstGeom>
          <a:noFill/>
          <a:ln>
            <a:noFill/>
          </a:ln>
        </p:spPr>
      </p:pic>
      <p:pic>
        <p:nvPicPr>
          <p:cNvPr id="88" name="Google Shape;88;p1"/>
          <p:cNvPicPr preferRelativeResize="0"/>
          <p:nvPr/>
        </p:nvPicPr>
        <p:blipFill rotWithShape="1">
          <a:blip r:embed="rId5">
            <a:alphaModFix/>
          </a:blip>
          <a:srcRect/>
          <a:stretch/>
        </p:blipFill>
        <p:spPr>
          <a:xfrm>
            <a:off x="2074161" y="2286750"/>
            <a:ext cx="1864149" cy="790206"/>
          </a:xfrm>
          <a:prstGeom prst="rect">
            <a:avLst/>
          </a:prstGeom>
          <a:noFill/>
          <a:ln>
            <a:noFill/>
          </a:ln>
        </p:spPr>
      </p:pic>
      <p:sp>
        <p:nvSpPr>
          <p:cNvPr id="89" name="Google Shape;89;p1"/>
          <p:cNvSpPr/>
          <p:nvPr/>
        </p:nvSpPr>
        <p:spPr>
          <a:xfrm>
            <a:off x="2074161" y="3142240"/>
            <a:ext cx="332105" cy="353695"/>
          </a:xfrm>
          <a:custGeom>
            <a:avLst/>
            <a:gdLst/>
            <a:ahLst/>
            <a:cxnLst/>
            <a:rect l="l" t="t" r="r" b="b"/>
            <a:pathLst>
              <a:path w="332105" h="353695" extrusionOk="0">
                <a:moveTo>
                  <a:pt x="166472" y="353095"/>
                </a:moveTo>
                <a:lnTo>
                  <a:pt x="111990" y="344722"/>
                </a:lnTo>
                <a:lnTo>
                  <a:pt x="70239" y="320595"/>
                </a:lnTo>
                <a:lnTo>
                  <a:pt x="43509" y="282206"/>
                </a:lnTo>
                <a:lnTo>
                  <a:pt x="34089" y="231044"/>
                </a:lnTo>
                <a:lnTo>
                  <a:pt x="34089" y="13056"/>
                </a:lnTo>
                <a:lnTo>
                  <a:pt x="0" y="13056"/>
                </a:lnTo>
                <a:lnTo>
                  <a:pt x="0" y="0"/>
                </a:lnTo>
                <a:lnTo>
                  <a:pt x="138632" y="0"/>
                </a:lnTo>
                <a:lnTo>
                  <a:pt x="138632" y="13056"/>
                </a:lnTo>
                <a:lnTo>
                  <a:pt x="106246" y="13056"/>
                </a:lnTo>
                <a:lnTo>
                  <a:pt x="106246" y="224800"/>
                </a:lnTo>
                <a:lnTo>
                  <a:pt x="112212" y="268440"/>
                </a:lnTo>
                <a:lnTo>
                  <a:pt x="126274" y="303565"/>
                </a:lnTo>
                <a:lnTo>
                  <a:pt x="152907" y="326982"/>
                </a:lnTo>
                <a:lnTo>
                  <a:pt x="196585" y="335497"/>
                </a:lnTo>
                <a:lnTo>
                  <a:pt x="227372" y="329749"/>
                </a:lnTo>
                <a:lnTo>
                  <a:pt x="254111" y="312080"/>
                </a:lnTo>
                <a:lnTo>
                  <a:pt x="272967" y="281851"/>
                </a:lnTo>
                <a:lnTo>
                  <a:pt x="280105" y="238424"/>
                </a:lnTo>
                <a:lnTo>
                  <a:pt x="280105" y="49387"/>
                </a:lnTo>
                <a:lnTo>
                  <a:pt x="279182" y="31497"/>
                </a:lnTo>
                <a:lnTo>
                  <a:pt x="275275" y="20365"/>
                </a:lnTo>
                <a:lnTo>
                  <a:pt x="266682" y="14662"/>
                </a:lnTo>
                <a:lnTo>
                  <a:pt x="251697" y="13056"/>
                </a:lnTo>
                <a:lnTo>
                  <a:pt x="245447" y="13056"/>
                </a:lnTo>
                <a:lnTo>
                  <a:pt x="245447" y="0"/>
                </a:lnTo>
                <a:lnTo>
                  <a:pt x="331808" y="0"/>
                </a:lnTo>
                <a:lnTo>
                  <a:pt x="331808" y="13056"/>
                </a:lnTo>
                <a:lnTo>
                  <a:pt x="321581" y="13056"/>
                </a:lnTo>
                <a:lnTo>
                  <a:pt x="310155" y="14387"/>
                </a:lnTo>
                <a:lnTo>
                  <a:pt x="302192" y="19442"/>
                </a:lnTo>
                <a:lnTo>
                  <a:pt x="297532" y="29820"/>
                </a:lnTo>
                <a:lnTo>
                  <a:pt x="296013" y="47117"/>
                </a:lnTo>
                <a:lnTo>
                  <a:pt x="296013" y="233315"/>
                </a:lnTo>
                <a:lnTo>
                  <a:pt x="288476" y="282446"/>
                </a:lnTo>
                <a:lnTo>
                  <a:pt x="265119" y="320240"/>
                </a:lnTo>
                <a:lnTo>
                  <a:pt x="224824" y="344518"/>
                </a:lnTo>
                <a:lnTo>
                  <a:pt x="166472" y="353095"/>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0" name="Google Shape;90;p1"/>
          <p:cNvSpPr/>
          <p:nvPr/>
        </p:nvSpPr>
        <p:spPr>
          <a:xfrm>
            <a:off x="2811071" y="3271670"/>
            <a:ext cx="237490" cy="222250"/>
          </a:xfrm>
          <a:custGeom>
            <a:avLst/>
            <a:gdLst/>
            <a:ahLst/>
            <a:cxnLst/>
            <a:rect l="l" t="t" r="r" b="b"/>
            <a:pathLst>
              <a:path w="237489" h="222250" extrusionOk="0">
                <a:moveTo>
                  <a:pt x="126700" y="221961"/>
                </a:moveTo>
                <a:lnTo>
                  <a:pt x="113632" y="221961"/>
                </a:lnTo>
                <a:lnTo>
                  <a:pt x="23294" y="13624"/>
                </a:lnTo>
                <a:lnTo>
                  <a:pt x="0" y="13624"/>
                </a:lnTo>
                <a:lnTo>
                  <a:pt x="0" y="0"/>
                </a:lnTo>
                <a:lnTo>
                  <a:pt x="123291" y="0"/>
                </a:lnTo>
                <a:lnTo>
                  <a:pt x="123291" y="13624"/>
                </a:lnTo>
                <a:lnTo>
                  <a:pt x="96019" y="13624"/>
                </a:lnTo>
                <a:lnTo>
                  <a:pt x="149427" y="133971"/>
                </a:lnTo>
                <a:lnTo>
                  <a:pt x="182949" y="55064"/>
                </a:lnTo>
                <a:lnTo>
                  <a:pt x="190903" y="25545"/>
                </a:lnTo>
                <a:lnTo>
                  <a:pt x="190903" y="12488"/>
                </a:lnTo>
                <a:lnTo>
                  <a:pt x="184653" y="13624"/>
                </a:lnTo>
                <a:lnTo>
                  <a:pt x="161358" y="13624"/>
                </a:lnTo>
                <a:lnTo>
                  <a:pt x="161358" y="0"/>
                </a:lnTo>
                <a:lnTo>
                  <a:pt x="237492" y="0"/>
                </a:lnTo>
                <a:lnTo>
                  <a:pt x="237492" y="13624"/>
                </a:lnTo>
                <a:lnTo>
                  <a:pt x="233515" y="13624"/>
                </a:lnTo>
                <a:lnTo>
                  <a:pt x="225472" y="15070"/>
                </a:lnTo>
                <a:lnTo>
                  <a:pt x="217749" y="20081"/>
                </a:lnTo>
                <a:lnTo>
                  <a:pt x="209386" y="30947"/>
                </a:lnTo>
                <a:lnTo>
                  <a:pt x="199425" y="49955"/>
                </a:lnTo>
                <a:lnTo>
                  <a:pt x="126700" y="221961"/>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91" name="Google Shape;91;p1"/>
          <p:cNvPicPr preferRelativeResize="0"/>
          <p:nvPr/>
        </p:nvPicPr>
        <p:blipFill rotWithShape="1">
          <a:blip r:embed="rId6">
            <a:alphaModFix/>
          </a:blip>
          <a:srcRect/>
          <a:stretch/>
        </p:blipFill>
        <p:spPr>
          <a:xfrm>
            <a:off x="3469574" y="3265994"/>
            <a:ext cx="164767" cy="227638"/>
          </a:xfrm>
          <a:prstGeom prst="rect">
            <a:avLst/>
          </a:prstGeom>
          <a:noFill/>
          <a:ln>
            <a:noFill/>
          </a:ln>
        </p:spPr>
      </p:pic>
      <p:grpSp>
        <p:nvGrpSpPr>
          <p:cNvPr id="92" name="Google Shape;92;p1"/>
          <p:cNvGrpSpPr/>
          <p:nvPr/>
        </p:nvGrpSpPr>
        <p:grpSpPr>
          <a:xfrm>
            <a:off x="2691752" y="3170056"/>
            <a:ext cx="135255" cy="318341"/>
            <a:chOff x="2691752" y="3170056"/>
            <a:chExt cx="135255" cy="318341"/>
          </a:xfrm>
        </p:grpSpPr>
        <p:sp>
          <p:nvSpPr>
            <p:cNvPr id="93" name="Google Shape;93;p1"/>
            <p:cNvSpPr/>
            <p:nvPr/>
          </p:nvSpPr>
          <p:spPr>
            <a:xfrm>
              <a:off x="2691752" y="3271227"/>
              <a:ext cx="135255" cy="217170"/>
            </a:xfrm>
            <a:custGeom>
              <a:avLst/>
              <a:gdLst/>
              <a:ahLst/>
              <a:cxnLst/>
              <a:rect l="l" t="t" r="r" b="b"/>
              <a:pathLst>
                <a:path w="135255" h="217170" extrusionOk="0">
                  <a:moveTo>
                    <a:pt x="135216" y="203111"/>
                  </a:moveTo>
                  <a:lnTo>
                    <a:pt x="101130" y="203111"/>
                  </a:lnTo>
                  <a:lnTo>
                    <a:pt x="101130" y="15227"/>
                  </a:lnTo>
                  <a:lnTo>
                    <a:pt x="101130" y="0"/>
                  </a:lnTo>
                  <a:lnTo>
                    <a:pt x="0" y="0"/>
                  </a:lnTo>
                  <a:lnTo>
                    <a:pt x="0" y="15227"/>
                  </a:lnTo>
                  <a:lnTo>
                    <a:pt x="33515" y="15227"/>
                  </a:lnTo>
                  <a:lnTo>
                    <a:pt x="33515" y="203111"/>
                  </a:lnTo>
                  <a:lnTo>
                    <a:pt x="0" y="203111"/>
                  </a:lnTo>
                  <a:lnTo>
                    <a:pt x="0" y="217068"/>
                  </a:lnTo>
                  <a:lnTo>
                    <a:pt x="135216" y="217068"/>
                  </a:lnTo>
                  <a:lnTo>
                    <a:pt x="135216" y="203111"/>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94" name="Google Shape;94;p1"/>
            <p:cNvPicPr preferRelativeResize="0"/>
            <p:nvPr/>
          </p:nvPicPr>
          <p:blipFill rotWithShape="1">
            <a:blip r:embed="rId7">
              <a:alphaModFix/>
            </a:blip>
            <a:srcRect/>
            <a:stretch/>
          </p:blipFill>
          <p:spPr>
            <a:xfrm>
              <a:off x="2725278" y="3170056"/>
              <a:ext cx="67611" cy="67553"/>
            </a:xfrm>
            <a:prstGeom prst="rect">
              <a:avLst/>
            </a:prstGeom>
            <a:noFill/>
            <a:ln>
              <a:noFill/>
            </a:ln>
          </p:spPr>
        </p:pic>
      </p:grpSp>
      <p:pic>
        <p:nvPicPr>
          <p:cNvPr id="95" name="Google Shape;95;p1"/>
          <p:cNvPicPr preferRelativeResize="0"/>
          <p:nvPr/>
        </p:nvPicPr>
        <p:blipFill rotWithShape="1">
          <a:blip r:embed="rId8">
            <a:alphaModFix/>
          </a:blip>
          <a:srcRect/>
          <a:stretch/>
        </p:blipFill>
        <p:spPr>
          <a:xfrm>
            <a:off x="3676386" y="3170056"/>
            <a:ext cx="67611" cy="67553"/>
          </a:xfrm>
          <a:prstGeom prst="rect">
            <a:avLst/>
          </a:prstGeom>
          <a:noFill/>
          <a:ln>
            <a:noFill/>
          </a:ln>
        </p:spPr>
      </p:pic>
      <p:sp>
        <p:nvSpPr>
          <p:cNvPr id="96" name="Google Shape;96;p1"/>
          <p:cNvSpPr/>
          <p:nvPr/>
        </p:nvSpPr>
        <p:spPr>
          <a:xfrm>
            <a:off x="2397447" y="3264291"/>
            <a:ext cx="285115" cy="224154"/>
          </a:xfrm>
          <a:custGeom>
            <a:avLst/>
            <a:gdLst/>
            <a:ahLst/>
            <a:cxnLst/>
            <a:rect l="l" t="t" r="r" b="b"/>
            <a:pathLst>
              <a:path w="285114" h="224154" extrusionOk="0">
                <a:moveTo>
                  <a:pt x="284650" y="223664"/>
                </a:moveTo>
                <a:lnTo>
                  <a:pt x="155109" y="223664"/>
                </a:lnTo>
                <a:lnTo>
                  <a:pt x="155109" y="210608"/>
                </a:lnTo>
                <a:lnTo>
                  <a:pt x="182949" y="210608"/>
                </a:lnTo>
                <a:lnTo>
                  <a:pt x="182949" y="59606"/>
                </a:lnTo>
                <a:lnTo>
                  <a:pt x="181253" y="39595"/>
                </a:lnTo>
                <a:lnTo>
                  <a:pt x="176202" y="27674"/>
                </a:lnTo>
                <a:lnTo>
                  <a:pt x="167848" y="21926"/>
                </a:lnTo>
                <a:lnTo>
                  <a:pt x="156245" y="20436"/>
                </a:lnTo>
                <a:lnTo>
                  <a:pt x="136856" y="27372"/>
                </a:lnTo>
                <a:lnTo>
                  <a:pt x="120450" y="43994"/>
                </a:lnTo>
                <a:lnTo>
                  <a:pt x="108306" y="64023"/>
                </a:lnTo>
                <a:lnTo>
                  <a:pt x="101701" y="81177"/>
                </a:lnTo>
                <a:lnTo>
                  <a:pt x="101701" y="210608"/>
                </a:lnTo>
                <a:lnTo>
                  <a:pt x="130677" y="210608"/>
                </a:lnTo>
                <a:lnTo>
                  <a:pt x="130677" y="223664"/>
                </a:lnTo>
                <a:lnTo>
                  <a:pt x="0" y="223664"/>
                </a:lnTo>
                <a:lnTo>
                  <a:pt x="0" y="210608"/>
                </a:lnTo>
                <a:lnTo>
                  <a:pt x="34089" y="210608"/>
                </a:lnTo>
                <a:lnTo>
                  <a:pt x="34089" y="21004"/>
                </a:lnTo>
                <a:lnTo>
                  <a:pt x="0" y="21004"/>
                </a:lnTo>
                <a:lnTo>
                  <a:pt x="0" y="7947"/>
                </a:lnTo>
                <a:lnTo>
                  <a:pt x="101701" y="7947"/>
                </a:lnTo>
                <a:lnTo>
                  <a:pt x="101701" y="47684"/>
                </a:lnTo>
                <a:lnTo>
                  <a:pt x="115248" y="28259"/>
                </a:lnTo>
                <a:lnTo>
                  <a:pt x="134228" y="13198"/>
                </a:lnTo>
                <a:lnTo>
                  <a:pt x="156831" y="3459"/>
                </a:lnTo>
                <a:lnTo>
                  <a:pt x="181244" y="0"/>
                </a:lnTo>
                <a:lnTo>
                  <a:pt x="211730" y="4727"/>
                </a:lnTo>
                <a:lnTo>
                  <a:pt x="233373" y="19088"/>
                </a:lnTo>
                <a:lnTo>
                  <a:pt x="246281" y="43347"/>
                </a:lnTo>
                <a:lnTo>
                  <a:pt x="250560" y="77771"/>
                </a:lnTo>
                <a:lnTo>
                  <a:pt x="250560" y="210608"/>
                </a:lnTo>
                <a:lnTo>
                  <a:pt x="284650" y="210608"/>
                </a:lnTo>
                <a:lnTo>
                  <a:pt x="284650" y="223664"/>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7" name="Google Shape;97;p1"/>
          <p:cNvSpPr/>
          <p:nvPr/>
        </p:nvSpPr>
        <p:spPr>
          <a:xfrm>
            <a:off x="3773542" y="3166082"/>
            <a:ext cx="377190" cy="442595"/>
          </a:xfrm>
          <a:custGeom>
            <a:avLst/>
            <a:gdLst/>
            <a:ahLst/>
            <a:cxnLst/>
            <a:rect l="l" t="t" r="r" b="b"/>
            <a:pathLst>
              <a:path w="377189" h="442595" extrusionOk="0">
                <a:moveTo>
                  <a:pt x="180676" y="442220"/>
                </a:moveTo>
                <a:lnTo>
                  <a:pt x="176699" y="442220"/>
                </a:lnTo>
                <a:lnTo>
                  <a:pt x="172153" y="441085"/>
                </a:lnTo>
                <a:lnTo>
                  <a:pt x="168744" y="439949"/>
                </a:lnTo>
                <a:lnTo>
                  <a:pt x="167608" y="439382"/>
                </a:lnTo>
                <a:lnTo>
                  <a:pt x="167040" y="439382"/>
                </a:lnTo>
                <a:lnTo>
                  <a:pt x="166472" y="438814"/>
                </a:lnTo>
                <a:lnTo>
                  <a:pt x="165904" y="438814"/>
                </a:lnTo>
                <a:lnTo>
                  <a:pt x="165904" y="438246"/>
                </a:lnTo>
                <a:lnTo>
                  <a:pt x="165336" y="438246"/>
                </a:lnTo>
                <a:lnTo>
                  <a:pt x="157940" y="433066"/>
                </a:lnTo>
                <a:lnTo>
                  <a:pt x="152197" y="426183"/>
                </a:lnTo>
                <a:lnTo>
                  <a:pt x="148477" y="417810"/>
                </a:lnTo>
                <a:lnTo>
                  <a:pt x="147154" y="408159"/>
                </a:lnTo>
                <a:lnTo>
                  <a:pt x="149764" y="395023"/>
                </a:lnTo>
                <a:lnTo>
                  <a:pt x="156955" y="384388"/>
                </a:lnTo>
                <a:lnTo>
                  <a:pt x="167768" y="377265"/>
                </a:lnTo>
                <a:lnTo>
                  <a:pt x="181244" y="374667"/>
                </a:lnTo>
                <a:lnTo>
                  <a:pt x="192137" y="376485"/>
                </a:lnTo>
                <a:lnTo>
                  <a:pt x="201485" y="381550"/>
                </a:lnTo>
                <a:lnTo>
                  <a:pt x="208809" y="389275"/>
                </a:lnTo>
                <a:lnTo>
                  <a:pt x="213630" y="399077"/>
                </a:lnTo>
                <a:lnTo>
                  <a:pt x="214198" y="400780"/>
                </a:lnTo>
                <a:lnTo>
                  <a:pt x="215334" y="401915"/>
                </a:lnTo>
                <a:lnTo>
                  <a:pt x="218743" y="401915"/>
                </a:lnTo>
                <a:lnTo>
                  <a:pt x="220448" y="400780"/>
                </a:lnTo>
                <a:lnTo>
                  <a:pt x="221016" y="399644"/>
                </a:lnTo>
                <a:lnTo>
                  <a:pt x="252265" y="326414"/>
                </a:lnTo>
                <a:lnTo>
                  <a:pt x="162495" y="119779"/>
                </a:lnTo>
                <a:lnTo>
                  <a:pt x="93747" y="119779"/>
                </a:lnTo>
                <a:lnTo>
                  <a:pt x="93747" y="281567"/>
                </a:lnTo>
                <a:lnTo>
                  <a:pt x="135223" y="283838"/>
                </a:lnTo>
                <a:lnTo>
                  <a:pt x="145450" y="289515"/>
                </a:lnTo>
                <a:lnTo>
                  <a:pt x="133003" y="306235"/>
                </a:lnTo>
                <a:lnTo>
                  <a:pt x="118320" y="318112"/>
                </a:lnTo>
                <a:lnTo>
                  <a:pt x="100867" y="325199"/>
                </a:lnTo>
                <a:lnTo>
                  <a:pt x="80111" y="327549"/>
                </a:lnTo>
                <a:lnTo>
                  <a:pt x="65924" y="325314"/>
                </a:lnTo>
                <a:lnTo>
                  <a:pt x="48009" y="316905"/>
                </a:lnTo>
                <a:lnTo>
                  <a:pt x="32651" y="299769"/>
                </a:lnTo>
                <a:lnTo>
                  <a:pt x="26135" y="271349"/>
                </a:lnTo>
                <a:lnTo>
                  <a:pt x="26135" y="119779"/>
                </a:lnTo>
                <a:lnTo>
                  <a:pt x="0" y="119779"/>
                </a:lnTo>
                <a:lnTo>
                  <a:pt x="0" y="105587"/>
                </a:lnTo>
                <a:lnTo>
                  <a:pt x="34409" y="96434"/>
                </a:lnTo>
                <a:lnTo>
                  <a:pt x="61361" y="72378"/>
                </a:lnTo>
                <a:lnTo>
                  <a:pt x="78939" y="38531"/>
                </a:lnTo>
                <a:lnTo>
                  <a:pt x="85224" y="0"/>
                </a:lnTo>
                <a:lnTo>
                  <a:pt x="93747" y="0"/>
                </a:lnTo>
                <a:lnTo>
                  <a:pt x="93747" y="105587"/>
                </a:lnTo>
                <a:lnTo>
                  <a:pt x="263060" y="105587"/>
                </a:lnTo>
                <a:lnTo>
                  <a:pt x="263060" y="119779"/>
                </a:lnTo>
                <a:lnTo>
                  <a:pt x="235220" y="119779"/>
                </a:lnTo>
                <a:lnTo>
                  <a:pt x="288627" y="239559"/>
                </a:lnTo>
                <a:lnTo>
                  <a:pt x="322149" y="160652"/>
                </a:lnTo>
                <a:lnTo>
                  <a:pt x="330103" y="131133"/>
                </a:lnTo>
                <a:lnTo>
                  <a:pt x="328354" y="125288"/>
                </a:lnTo>
                <a:lnTo>
                  <a:pt x="322930" y="121837"/>
                </a:lnTo>
                <a:lnTo>
                  <a:pt x="313564" y="120196"/>
                </a:lnTo>
                <a:lnTo>
                  <a:pt x="299991" y="119779"/>
                </a:lnTo>
                <a:lnTo>
                  <a:pt x="299991" y="105587"/>
                </a:lnTo>
                <a:lnTo>
                  <a:pt x="376693" y="105587"/>
                </a:lnTo>
                <a:lnTo>
                  <a:pt x="376693" y="119779"/>
                </a:lnTo>
                <a:lnTo>
                  <a:pt x="365392" y="120897"/>
                </a:lnTo>
                <a:lnTo>
                  <a:pt x="356594" y="125740"/>
                </a:lnTo>
                <a:lnTo>
                  <a:pt x="348329" y="136544"/>
                </a:lnTo>
                <a:lnTo>
                  <a:pt x="338626" y="155543"/>
                </a:lnTo>
                <a:lnTo>
                  <a:pt x="269310" y="319034"/>
                </a:lnTo>
                <a:lnTo>
                  <a:pt x="260787" y="338903"/>
                </a:lnTo>
                <a:lnTo>
                  <a:pt x="254555" y="353955"/>
                </a:lnTo>
                <a:lnTo>
                  <a:pt x="244009" y="378738"/>
                </a:lnTo>
                <a:lnTo>
                  <a:pt x="240333" y="387723"/>
                </a:lnTo>
                <a:lnTo>
                  <a:pt x="238061" y="392264"/>
                </a:lnTo>
                <a:lnTo>
                  <a:pt x="236356" y="397374"/>
                </a:lnTo>
                <a:lnTo>
                  <a:pt x="234083" y="402483"/>
                </a:lnTo>
                <a:lnTo>
                  <a:pt x="225419" y="417872"/>
                </a:lnTo>
                <a:lnTo>
                  <a:pt x="214198" y="431079"/>
                </a:lnTo>
                <a:lnTo>
                  <a:pt x="199567" y="439923"/>
                </a:lnTo>
                <a:lnTo>
                  <a:pt x="180676" y="442220"/>
                </a:lnTo>
                <a:close/>
              </a:path>
            </a:pathLst>
          </a:custGeom>
          <a:solidFill>
            <a:srgbClr val="FDFDF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98" name="Google Shape;98;p1"/>
          <p:cNvPicPr preferRelativeResize="0"/>
          <p:nvPr/>
        </p:nvPicPr>
        <p:blipFill rotWithShape="1">
          <a:blip r:embed="rId9">
            <a:alphaModFix/>
          </a:blip>
          <a:srcRect/>
          <a:stretch/>
        </p:blipFill>
        <p:spPr>
          <a:xfrm>
            <a:off x="3253104" y="3262588"/>
            <a:ext cx="205107" cy="224800"/>
          </a:xfrm>
          <a:prstGeom prst="rect">
            <a:avLst/>
          </a:prstGeom>
          <a:noFill/>
          <a:ln>
            <a:noFill/>
          </a:ln>
        </p:spPr>
      </p:pic>
      <p:sp>
        <p:nvSpPr>
          <p:cNvPr id="99" name="Google Shape;99;p1"/>
          <p:cNvSpPr txBox="1">
            <a:spLocks noGrp="1"/>
          </p:cNvSpPr>
          <p:nvPr>
            <p:ph type="title"/>
          </p:nvPr>
        </p:nvSpPr>
        <p:spPr>
          <a:xfrm>
            <a:off x="5765481" y="2297239"/>
            <a:ext cx="4492625" cy="1068070"/>
          </a:xfrm>
          <a:prstGeom prst="rect">
            <a:avLst/>
          </a:prstGeom>
          <a:noFill/>
          <a:ln>
            <a:noFill/>
          </a:ln>
        </p:spPr>
        <p:txBody>
          <a:bodyPr spcFirstLastPara="1" wrap="square" lIns="0" tIns="74275" rIns="0" bIns="0" anchor="t" anchorCtr="0">
            <a:spAutoFit/>
          </a:bodyPr>
          <a:lstStyle/>
          <a:p>
            <a:pPr marL="12700" marR="5080" lvl="0" indent="0" algn="l" rtl="0">
              <a:lnSpc>
                <a:spcPct val="108055"/>
              </a:lnSpc>
              <a:spcBef>
                <a:spcPts val="0"/>
              </a:spcBef>
              <a:spcAft>
                <a:spcPts val="0"/>
              </a:spcAft>
              <a:buNone/>
            </a:pPr>
            <a:r>
              <a:rPr lang="en-US"/>
              <a:t>Ph.D. Qualifying Exam Overview</a:t>
            </a:r>
            <a:endParaRPr/>
          </a:p>
        </p:txBody>
      </p:sp>
      <p:sp>
        <p:nvSpPr>
          <p:cNvPr id="100" name="Google Shape;100;p1"/>
          <p:cNvSpPr txBox="1"/>
          <p:nvPr/>
        </p:nvSpPr>
        <p:spPr>
          <a:xfrm>
            <a:off x="5814910" y="4038396"/>
            <a:ext cx="3787800" cy="1001100"/>
          </a:xfrm>
          <a:prstGeom prst="rect">
            <a:avLst/>
          </a:prstGeom>
          <a:noFill/>
          <a:ln>
            <a:noFill/>
          </a:ln>
        </p:spPr>
        <p:txBody>
          <a:bodyPr spcFirstLastPara="1" wrap="square" lIns="0" tIns="12050" rIns="0" bIns="0" anchor="t" anchorCtr="0">
            <a:spAutoFit/>
          </a:bodyPr>
          <a:lstStyle/>
          <a:p>
            <a:pPr marL="18415" lvl="0" indent="0" algn="l" rtl="0">
              <a:lnSpc>
                <a:spcPct val="100000"/>
              </a:lnSpc>
              <a:spcBef>
                <a:spcPts val="0"/>
              </a:spcBef>
              <a:spcAft>
                <a:spcPts val="0"/>
              </a:spcAft>
              <a:buNone/>
            </a:pPr>
            <a:r>
              <a:rPr lang="en-US" sz="1600" b="1" dirty="0">
                <a:solidFill>
                  <a:srgbClr val="5D5D5D"/>
                </a:solidFill>
              </a:rPr>
              <a:t>September 7th</a:t>
            </a:r>
            <a:r>
              <a:rPr lang="en-US" sz="1600" b="1" dirty="0">
                <a:solidFill>
                  <a:srgbClr val="5D5D5D"/>
                </a:solidFill>
                <a:latin typeface="Arial"/>
                <a:ea typeface="Arial"/>
                <a:cs typeface="Arial"/>
                <a:sym typeface="Arial"/>
              </a:rPr>
              <a:t>, 202</a:t>
            </a:r>
            <a:r>
              <a:rPr lang="en-US" sz="1600" b="1" dirty="0">
                <a:solidFill>
                  <a:srgbClr val="5D5D5D"/>
                </a:solidFill>
              </a:rPr>
              <a:t>3</a:t>
            </a:r>
            <a:endParaRPr sz="1600" dirty="0">
              <a:latin typeface="Arial"/>
              <a:ea typeface="Arial"/>
              <a:cs typeface="Arial"/>
              <a:sym typeface="Arial"/>
            </a:endParaRPr>
          </a:p>
          <a:p>
            <a:pPr marL="12700" lvl="0" indent="0" algn="l" rtl="0">
              <a:lnSpc>
                <a:spcPct val="100000"/>
              </a:lnSpc>
              <a:spcBef>
                <a:spcPts val="1470"/>
              </a:spcBef>
              <a:spcAft>
                <a:spcPts val="0"/>
              </a:spcAft>
              <a:buNone/>
            </a:pPr>
            <a:r>
              <a:rPr lang="en-US" sz="1800" dirty="0">
                <a:solidFill>
                  <a:srgbClr val="5D5D5D"/>
                </a:solidFill>
                <a:latin typeface="Arial"/>
                <a:ea typeface="Arial"/>
                <a:cs typeface="Arial"/>
                <a:sym typeface="Arial"/>
              </a:rPr>
              <a:t>Prof. Rick Carley,</a:t>
            </a:r>
            <a:endParaRPr sz="1800" dirty="0">
              <a:latin typeface="Arial"/>
              <a:ea typeface="Arial"/>
              <a:cs typeface="Arial"/>
              <a:sym typeface="Arial"/>
            </a:endParaRPr>
          </a:p>
          <a:p>
            <a:pPr marL="12700" lvl="0" indent="0" algn="l" rtl="0">
              <a:lnSpc>
                <a:spcPct val="100000"/>
              </a:lnSpc>
              <a:spcBef>
                <a:spcPts val="0"/>
              </a:spcBef>
              <a:spcAft>
                <a:spcPts val="0"/>
              </a:spcAft>
              <a:buNone/>
            </a:pPr>
            <a:r>
              <a:rPr lang="en-US" sz="1800" dirty="0">
                <a:solidFill>
                  <a:srgbClr val="5D5D5D"/>
                </a:solidFill>
                <a:latin typeface="Arial"/>
                <a:ea typeface="Arial"/>
                <a:cs typeface="Arial"/>
                <a:sym typeface="Arial"/>
              </a:rPr>
              <a:t>Graduate Studies Committee, Chair</a:t>
            </a:r>
            <a:endParaRPr sz="1800"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p:nvPr/>
        </p:nvSpPr>
        <p:spPr>
          <a:xfrm>
            <a:off x="2396018" y="6352483"/>
            <a:ext cx="257175" cy="26924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1600">
                <a:solidFill>
                  <a:srgbClr val="838383"/>
                </a:solidFill>
                <a:latin typeface="Arial"/>
                <a:ea typeface="Arial"/>
                <a:cs typeface="Arial"/>
                <a:sym typeface="Arial"/>
              </a:rPr>
              <a:t>10</a:t>
            </a:r>
            <a:endParaRPr sz="1600">
              <a:latin typeface="Arial"/>
              <a:ea typeface="Arial"/>
              <a:cs typeface="Arial"/>
              <a:sym typeface="Arial"/>
            </a:endParaRPr>
          </a:p>
        </p:txBody>
      </p:sp>
      <p:sp>
        <p:nvSpPr>
          <p:cNvPr id="164" name="Google Shape;164;p10"/>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Important dates and deadlines</a:t>
            </a:r>
            <a:endParaRPr/>
          </a:p>
        </p:txBody>
      </p:sp>
      <p:sp>
        <p:nvSpPr>
          <p:cNvPr id="165" name="Google Shape;165;p10"/>
          <p:cNvSpPr txBox="1"/>
          <p:nvPr/>
        </p:nvSpPr>
        <p:spPr>
          <a:xfrm>
            <a:off x="2641161" y="2094317"/>
            <a:ext cx="7798200" cy="3317100"/>
          </a:xfrm>
          <a:prstGeom prst="rect">
            <a:avLst/>
          </a:prstGeom>
          <a:noFill/>
          <a:ln>
            <a:noFill/>
          </a:ln>
        </p:spPr>
        <p:txBody>
          <a:bodyPr spcFirstLastPara="1" wrap="square" lIns="0" tIns="99050" rIns="0" bIns="0" anchor="t" anchorCtr="0">
            <a:spAutoFit/>
          </a:bodyPr>
          <a:lstStyle/>
          <a:p>
            <a:pPr marL="360045" lvl="0" indent="-347980" algn="l" rtl="0">
              <a:lnSpc>
                <a:spcPct val="100000"/>
              </a:lnSpc>
              <a:spcBef>
                <a:spcPts val="0"/>
              </a:spcBef>
              <a:spcAft>
                <a:spcPts val="0"/>
              </a:spcAft>
              <a:buClr>
                <a:srgbClr val="5D5D5D"/>
              </a:buClr>
              <a:buSzPts val="2000"/>
              <a:buFont typeface="Arial"/>
              <a:buChar char="•"/>
            </a:pPr>
            <a:r>
              <a:rPr lang="en-US" sz="2000">
                <a:solidFill>
                  <a:srgbClr val="5D5D5D"/>
                </a:solidFill>
                <a:latin typeface="Arial"/>
                <a:ea typeface="Arial"/>
                <a:cs typeface="Arial"/>
                <a:sym typeface="Arial"/>
              </a:rPr>
              <a:t>October </a:t>
            </a:r>
            <a:r>
              <a:rPr lang="en-US" sz="2000">
                <a:solidFill>
                  <a:srgbClr val="5D5D5D"/>
                </a:solidFill>
              </a:rPr>
              <a:t>6</a:t>
            </a:r>
            <a:r>
              <a:rPr lang="en-US" sz="2000">
                <a:solidFill>
                  <a:srgbClr val="5D5D5D"/>
                </a:solidFill>
                <a:latin typeface="Arial"/>
                <a:ea typeface="Arial"/>
                <a:cs typeface="Arial"/>
                <a:sym typeface="Arial"/>
              </a:rPr>
              <a:t>: Declaration application deadline</a:t>
            </a:r>
            <a:endParaRPr sz="2000">
              <a:latin typeface="Arial"/>
              <a:ea typeface="Arial"/>
              <a:cs typeface="Arial"/>
              <a:sym typeface="Arial"/>
            </a:endParaRPr>
          </a:p>
          <a:p>
            <a:pPr marL="736600" lvl="1" indent="-267335" algn="l" rtl="0">
              <a:lnSpc>
                <a:spcPct val="100000"/>
              </a:lnSpc>
              <a:spcBef>
                <a:spcPts val="605"/>
              </a:spcBef>
              <a:spcAft>
                <a:spcPts val="0"/>
              </a:spcAft>
              <a:buClr>
                <a:srgbClr val="5D5D5D"/>
              </a:buClr>
              <a:buSzPts val="1800"/>
              <a:buFont typeface="Arial"/>
              <a:buChar char="•"/>
            </a:pPr>
            <a:r>
              <a:rPr lang="en-US" sz="1800" i="1">
                <a:solidFill>
                  <a:srgbClr val="5D5D5D"/>
                </a:solidFill>
                <a:latin typeface="Calibri"/>
                <a:ea typeface="Calibri"/>
                <a:cs typeface="Calibri"/>
                <a:sym typeface="Calibri"/>
              </a:rPr>
              <a:t>Online application with faculty selections</a:t>
            </a:r>
            <a:endParaRPr sz="1800">
              <a:latin typeface="Calibri"/>
              <a:ea typeface="Calibri"/>
              <a:cs typeface="Calibri"/>
              <a:sym typeface="Calibri"/>
            </a:endParaRPr>
          </a:p>
          <a:p>
            <a:pPr marL="736600" lvl="1" indent="-267335" algn="l" rtl="0">
              <a:lnSpc>
                <a:spcPct val="100000"/>
              </a:lnSpc>
              <a:spcBef>
                <a:spcPts val="600"/>
              </a:spcBef>
              <a:spcAft>
                <a:spcPts val="0"/>
              </a:spcAft>
              <a:buClr>
                <a:srgbClr val="5D5D5D"/>
              </a:buClr>
              <a:buSzPts val="1800"/>
              <a:buFont typeface="Arial"/>
              <a:buChar char="•"/>
            </a:pPr>
            <a:r>
              <a:rPr lang="en-US" sz="1800" i="1">
                <a:solidFill>
                  <a:srgbClr val="5D5D5D"/>
                </a:solidFill>
                <a:latin typeface="Calibri"/>
                <a:ea typeface="Calibri"/>
                <a:cs typeface="Calibri"/>
                <a:sym typeface="Calibri"/>
              </a:rPr>
              <a:t>1-page abstract</a:t>
            </a:r>
            <a:endParaRPr sz="1800">
              <a:latin typeface="Calibri"/>
              <a:ea typeface="Calibri"/>
              <a:cs typeface="Calibri"/>
              <a:sym typeface="Calibri"/>
            </a:endParaRPr>
          </a:p>
          <a:p>
            <a:pPr marL="736600" lvl="1" indent="-267969" algn="l" rtl="0">
              <a:lnSpc>
                <a:spcPct val="100000"/>
              </a:lnSpc>
              <a:spcBef>
                <a:spcPts val="600"/>
              </a:spcBef>
              <a:spcAft>
                <a:spcPts val="0"/>
              </a:spcAft>
              <a:buClr>
                <a:srgbClr val="5D5D5D"/>
              </a:buClr>
              <a:buSzPts val="1800"/>
              <a:buFont typeface="Arial"/>
              <a:buChar char="•"/>
            </a:pPr>
            <a:r>
              <a:rPr lang="en-US" sz="1800" i="1">
                <a:solidFill>
                  <a:srgbClr val="5D5D5D"/>
                </a:solidFill>
                <a:latin typeface="Calibri"/>
                <a:ea typeface="Calibri"/>
                <a:cs typeface="Calibri"/>
                <a:sym typeface="Calibri"/>
              </a:rPr>
              <a:t>3 technical background papers</a:t>
            </a:r>
            <a:endParaRPr sz="1800">
              <a:latin typeface="Calibri"/>
              <a:ea typeface="Calibri"/>
              <a:cs typeface="Calibri"/>
              <a:sym typeface="Calibri"/>
            </a:endParaRPr>
          </a:p>
          <a:p>
            <a:pPr marL="360045" lvl="0" indent="-347980" algn="l" rtl="0">
              <a:lnSpc>
                <a:spcPct val="100000"/>
              </a:lnSpc>
              <a:spcBef>
                <a:spcPts val="1195"/>
              </a:spcBef>
              <a:spcAft>
                <a:spcPts val="0"/>
              </a:spcAft>
              <a:buClr>
                <a:srgbClr val="5D5D5D"/>
              </a:buClr>
              <a:buSzPts val="2000"/>
              <a:buFont typeface="Arial"/>
              <a:buChar char="•"/>
            </a:pPr>
            <a:r>
              <a:rPr lang="en-US" sz="2000">
                <a:solidFill>
                  <a:srgbClr val="5D5D5D"/>
                </a:solidFill>
                <a:latin typeface="Arial"/>
                <a:ea typeface="Arial"/>
                <a:cs typeface="Arial"/>
                <a:sym typeface="Arial"/>
              </a:rPr>
              <a:t>October 2</a:t>
            </a:r>
            <a:r>
              <a:rPr lang="en-US" sz="2000">
                <a:solidFill>
                  <a:srgbClr val="5D5D5D"/>
                </a:solidFill>
              </a:rPr>
              <a:t>7</a:t>
            </a:r>
            <a:r>
              <a:rPr lang="en-US" sz="2000">
                <a:solidFill>
                  <a:srgbClr val="5D5D5D"/>
                </a:solidFill>
                <a:latin typeface="Arial"/>
                <a:ea typeface="Arial"/>
                <a:cs typeface="Arial"/>
                <a:sym typeface="Arial"/>
              </a:rPr>
              <a:t>: Review paper submission deadline</a:t>
            </a:r>
            <a:endParaRPr sz="2000">
              <a:latin typeface="Arial"/>
              <a:ea typeface="Arial"/>
              <a:cs typeface="Arial"/>
              <a:sym typeface="Arial"/>
            </a:endParaRPr>
          </a:p>
          <a:p>
            <a:pPr marL="360045" lvl="0" indent="-347980" algn="l" rtl="0">
              <a:lnSpc>
                <a:spcPct val="100000"/>
              </a:lnSpc>
              <a:spcBef>
                <a:spcPts val="1200"/>
              </a:spcBef>
              <a:spcAft>
                <a:spcPts val="0"/>
              </a:spcAft>
              <a:buClr>
                <a:srgbClr val="5D5D5D"/>
              </a:buClr>
              <a:buSzPts val="2000"/>
              <a:buFont typeface="Arial"/>
              <a:buChar char="•"/>
            </a:pPr>
            <a:r>
              <a:rPr lang="en-US" sz="2000">
                <a:solidFill>
                  <a:srgbClr val="5D5D5D"/>
                </a:solidFill>
                <a:latin typeface="Arial"/>
                <a:ea typeface="Arial"/>
                <a:cs typeface="Arial"/>
                <a:sym typeface="Arial"/>
              </a:rPr>
              <a:t>November </a:t>
            </a:r>
            <a:r>
              <a:rPr lang="en-US" sz="2000">
                <a:solidFill>
                  <a:srgbClr val="5D5D5D"/>
                </a:solidFill>
              </a:rPr>
              <a:t>3</a:t>
            </a:r>
            <a:r>
              <a:rPr lang="en-US" sz="2000">
                <a:solidFill>
                  <a:srgbClr val="5D5D5D"/>
                </a:solidFill>
                <a:latin typeface="Arial"/>
                <a:ea typeface="Arial"/>
                <a:cs typeface="Arial"/>
                <a:sym typeface="Arial"/>
              </a:rPr>
              <a:t>: Exam committees announced to students</a:t>
            </a:r>
            <a:endParaRPr sz="2000">
              <a:latin typeface="Arial"/>
              <a:ea typeface="Arial"/>
              <a:cs typeface="Arial"/>
              <a:sym typeface="Arial"/>
            </a:endParaRPr>
          </a:p>
          <a:p>
            <a:pPr marL="360045" lvl="0" indent="-347980" algn="l" rtl="0">
              <a:lnSpc>
                <a:spcPct val="100000"/>
              </a:lnSpc>
              <a:spcBef>
                <a:spcPts val="1200"/>
              </a:spcBef>
              <a:spcAft>
                <a:spcPts val="0"/>
              </a:spcAft>
              <a:buClr>
                <a:srgbClr val="5D5D5D"/>
              </a:buClr>
              <a:buSzPts val="2000"/>
              <a:buFont typeface="Arial"/>
              <a:buChar char="•"/>
            </a:pPr>
            <a:r>
              <a:rPr lang="en-US" sz="2000">
                <a:solidFill>
                  <a:srgbClr val="5D5D5D"/>
                </a:solidFill>
                <a:latin typeface="Arial"/>
                <a:ea typeface="Arial"/>
                <a:cs typeface="Arial"/>
                <a:sym typeface="Arial"/>
              </a:rPr>
              <a:t>November </a:t>
            </a:r>
            <a:r>
              <a:rPr lang="en-US" sz="2000">
                <a:solidFill>
                  <a:srgbClr val="5D5D5D"/>
                </a:solidFill>
              </a:rPr>
              <a:t>6</a:t>
            </a:r>
            <a:r>
              <a:rPr lang="en-US" sz="2000">
                <a:solidFill>
                  <a:srgbClr val="5D5D5D"/>
                </a:solidFill>
                <a:latin typeface="Arial"/>
                <a:ea typeface="Arial"/>
                <a:cs typeface="Arial"/>
                <a:sym typeface="Arial"/>
              </a:rPr>
              <a:t>-</a:t>
            </a:r>
            <a:r>
              <a:rPr lang="en-US" sz="2000">
                <a:solidFill>
                  <a:srgbClr val="5D5D5D"/>
                </a:solidFill>
              </a:rPr>
              <a:t>16</a:t>
            </a:r>
            <a:r>
              <a:rPr lang="en-US" sz="2000">
                <a:solidFill>
                  <a:srgbClr val="5D5D5D"/>
                </a:solidFill>
                <a:latin typeface="Arial"/>
                <a:ea typeface="Arial"/>
                <a:cs typeface="Arial"/>
                <a:sym typeface="Arial"/>
              </a:rPr>
              <a:t>: Oral presentation with faculty committee</a:t>
            </a:r>
            <a:endParaRPr sz="2000">
              <a:latin typeface="Arial"/>
              <a:ea typeface="Arial"/>
              <a:cs typeface="Arial"/>
              <a:sym typeface="Arial"/>
            </a:endParaRPr>
          </a:p>
          <a:p>
            <a:pPr marL="360045" lvl="0" indent="-347980" algn="l" rtl="0">
              <a:lnSpc>
                <a:spcPct val="100000"/>
              </a:lnSpc>
              <a:spcBef>
                <a:spcPts val="1200"/>
              </a:spcBef>
              <a:spcAft>
                <a:spcPts val="0"/>
              </a:spcAft>
              <a:buClr>
                <a:srgbClr val="5D5D5D"/>
              </a:buClr>
              <a:buSzPts val="2000"/>
              <a:buFont typeface="Arial"/>
              <a:buChar char="•"/>
            </a:pPr>
            <a:r>
              <a:rPr lang="en-US" sz="2000">
                <a:solidFill>
                  <a:srgbClr val="5D5D5D"/>
                </a:solidFill>
                <a:latin typeface="Arial"/>
                <a:ea typeface="Arial"/>
                <a:cs typeface="Arial"/>
                <a:sym typeface="Arial"/>
              </a:rPr>
              <a:t>November 2</a:t>
            </a:r>
            <a:r>
              <a:rPr lang="en-US" sz="2000">
                <a:solidFill>
                  <a:srgbClr val="5D5D5D"/>
                </a:solidFill>
              </a:rPr>
              <a:t>0</a:t>
            </a:r>
            <a:r>
              <a:rPr lang="en-US" sz="2000">
                <a:solidFill>
                  <a:srgbClr val="5D5D5D"/>
                </a:solidFill>
                <a:latin typeface="Arial"/>
                <a:ea typeface="Arial"/>
                <a:cs typeface="Arial"/>
                <a:sym typeface="Arial"/>
              </a:rPr>
              <a:t>: Official results with feedback released</a:t>
            </a:r>
            <a:endParaRPr sz="2000">
              <a:latin typeface="Arial"/>
              <a:ea typeface="Arial"/>
              <a:cs typeface="Arial"/>
              <a:sym typeface="Arial"/>
            </a:endParaRPr>
          </a:p>
        </p:txBody>
      </p:sp>
      <p:sp>
        <p:nvSpPr>
          <p:cNvPr id="166" name="Google Shape;166;p10"/>
          <p:cNvSpPr txBox="1"/>
          <p:nvPr/>
        </p:nvSpPr>
        <p:spPr>
          <a:xfrm>
            <a:off x="2741293" y="6366890"/>
            <a:ext cx="4274185" cy="208279"/>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200" i="1" u="sng">
                <a:solidFill>
                  <a:srgbClr val="00337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https://www.ece.cmu.edu/academics/phd-ece/qualifying-exam.html</a:t>
            </a:r>
            <a:endParaRPr sz="12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a:spLocks noGrp="1"/>
          </p:cNvSpPr>
          <p:nvPr>
            <p:ph type="title"/>
          </p:nvPr>
        </p:nvSpPr>
        <p:spPr>
          <a:xfrm>
            <a:off x="3702811" y="3047492"/>
            <a:ext cx="4787265" cy="696595"/>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400">
                <a:solidFill>
                  <a:srgbClr val="FFFFFF"/>
                </a:solidFill>
              </a:rPr>
              <a:t>Exam Components</a:t>
            </a:r>
            <a:endParaRPr sz="4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a:spLocks noGrp="1"/>
          </p:cNvSpPr>
          <p:nvPr>
            <p:ph type="title"/>
          </p:nvPr>
        </p:nvSpPr>
        <p:spPr>
          <a:xfrm>
            <a:off x="1853468" y="1139983"/>
            <a:ext cx="9901800" cy="567000"/>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Declaration Application, due OCT 6</a:t>
            </a:r>
            <a:endParaRPr/>
          </a:p>
        </p:txBody>
      </p:sp>
      <p:sp>
        <p:nvSpPr>
          <p:cNvPr id="177" name="Google Shape;177;p12"/>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38100" lvl="0" indent="0" algn="l" rtl="0">
              <a:lnSpc>
                <a:spcPct val="100000"/>
              </a:lnSpc>
              <a:spcBef>
                <a:spcPts val="0"/>
              </a:spcBef>
              <a:spcAft>
                <a:spcPts val="0"/>
              </a:spcAft>
              <a:buNone/>
            </a:pPr>
            <a:fld id="{00000000-1234-1234-1234-123412341234}" type="slidenum">
              <a:rPr lang="en-US"/>
              <a:t>12</a:t>
            </a:fld>
            <a:endParaRPr/>
          </a:p>
        </p:txBody>
      </p:sp>
      <p:sp>
        <p:nvSpPr>
          <p:cNvPr id="178" name="Google Shape;178;p12"/>
          <p:cNvSpPr txBox="1"/>
          <p:nvPr/>
        </p:nvSpPr>
        <p:spPr>
          <a:xfrm>
            <a:off x="2379343" y="2554922"/>
            <a:ext cx="8517257" cy="2937343"/>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2000" b="1">
                <a:solidFill>
                  <a:srgbClr val="5D5D5D"/>
                </a:solidFill>
                <a:latin typeface="Arial"/>
                <a:ea typeface="Arial"/>
                <a:cs typeface="Arial"/>
                <a:sym typeface="Arial"/>
              </a:rPr>
              <a:t>Materials:</a:t>
            </a:r>
            <a:endParaRPr sz="2000">
              <a:latin typeface="Arial"/>
              <a:ea typeface="Arial"/>
              <a:cs typeface="Arial"/>
              <a:sym typeface="Arial"/>
            </a:endParaRPr>
          </a:p>
          <a:p>
            <a:pPr marL="469900" lvl="0" indent="-457200" algn="l" rtl="0">
              <a:lnSpc>
                <a:spcPct val="100000"/>
              </a:lnSpc>
              <a:spcBef>
                <a:spcPts val="2160"/>
              </a:spcBef>
              <a:spcAft>
                <a:spcPts val="0"/>
              </a:spcAft>
              <a:buClr>
                <a:srgbClr val="5D5D5D"/>
              </a:buClr>
              <a:buSzPts val="2000"/>
              <a:buFont typeface="Arial"/>
              <a:buAutoNum type="arabicPeriod"/>
            </a:pPr>
            <a:r>
              <a:rPr lang="en-US" sz="2000">
                <a:solidFill>
                  <a:srgbClr val="5D5D5D"/>
                </a:solidFill>
                <a:latin typeface="Arial"/>
                <a:ea typeface="Arial"/>
                <a:cs typeface="Arial"/>
                <a:sym typeface="Arial"/>
              </a:rPr>
              <a:t>One-page abstract</a:t>
            </a:r>
            <a:endParaRPr sz="2000">
              <a:latin typeface="Arial"/>
              <a:ea typeface="Arial"/>
              <a:cs typeface="Arial"/>
              <a:sym typeface="Arial"/>
            </a:endParaRPr>
          </a:p>
          <a:p>
            <a:pPr marL="469900" lvl="0" indent="-457200" algn="l" rtl="0">
              <a:lnSpc>
                <a:spcPct val="100000"/>
              </a:lnSpc>
              <a:spcBef>
                <a:spcPts val="1080"/>
              </a:spcBef>
              <a:spcAft>
                <a:spcPts val="0"/>
              </a:spcAft>
              <a:buClr>
                <a:srgbClr val="5D5D5D"/>
              </a:buClr>
              <a:buSzPts val="2000"/>
              <a:buFont typeface="Arial"/>
              <a:buAutoNum type="arabicPeriod"/>
            </a:pPr>
            <a:r>
              <a:rPr lang="en-US" sz="2000">
                <a:solidFill>
                  <a:srgbClr val="5D5D5D"/>
                </a:solidFill>
                <a:latin typeface="Arial"/>
                <a:ea typeface="Arial"/>
                <a:cs typeface="Arial"/>
                <a:sym typeface="Arial"/>
              </a:rPr>
              <a:t>Three [3] background papers of your choice</a:t>
            </a:r>
            <a:endParaRPr sz="2000">
              <a:latin typeface="Arial"/>
              <a:ea typeface="Arial"/>
              <a:cs typeface="Arial"/>
              <a:sym typeface="Arial"/>
            </a:endParaRPr>
          </a:p>
          <a:p>
            <a:pPr marL="469900" lvl="0" indent="-457200" algn="l" rtl="0">
              <a:lnSpc>
                <a:spcPct val="100000"/>
              </a:lnSpc>
              <a:spcBef>
                <a:spcPts val="1080"/>
              </a:spcBef>
              <a:spcAft>
                <a:spcPts val="0"/>
              </a:spcAft>
              <a:buClr>
                <a:srgbClr val="5D5D5D"/>
              </a:buClr>
              <a:buSzPts val="2000"/>
              <a:buFont typeface="Arial"/>
              <a:buAutoNum type="arabicPeriod"/>
            </a:pPr>
            <a:r>
              <a:rPr lang="en-US" sz="2000">
                <a:solidFill>
                  <a:srgbClr val="5D5D5D"/>
                </a:solidFill>
                <a:latin typeface="Arial"/>
                <a:ea typeface="Arial"/>
                <a:cs typeface="Arial"/>
                <a:sym typeface="Arial"/>
              </a:rPr>
              <a:t>Online application submitted via Qual Declaration app portal</a:t>
            </a:r>
            <a:endParaRPr sz="2000">
              <a:latin typeface="Arial"/>
              <a:ea typeface="Arial"/>
              <a:cs typeface="Arial"/>
              <a:sym typeface="Arial"/>
            </a:endParaRPr>
          </a:p>
          <a:p>
            <a:pPr marL="1079500" marR="106679" lvl="1" indent="-343535" algn="l" rtl="0">
              <a:lnSpc>
                <a:spcPct val="120000"/>
              </a:lnSpc>
              <a:spcBef>
                <a:spcPts val="1200"/>
              </a:spcBef>
              <a:spcAft>
                <a:spcPts val="0"/>
              </a:spcAft>
              <a:buClr>
                <a:srgbClr val="5D5D5D"/>
              </a:buClr>
              <a:buSzPts val="2000"/>
              <a:buFont typeface="Arial"/>
              <a:buChar char="•"/>
            </a:pPr>
            <a:r>
              <a:rPr lang="en-US" sz="2000">
                <a:solidFill>
                  <a:srgbClr val="5D5D5D"/>
                </a:solidFill>
                <a:latin typeface="Arial"/>
                <a:ea typeface="Arial"/>
                <a:cs typeface="Arial"/>
                <a:sym typeface="Arial"/>
              </a:rPr>
              <a:t>Includes preferred faculty list, RANKED in order (top to bottom)</a:t>
            </a:r>
            <a:endParaRPr sz="2000">
              <a:latin typeface="Arial"/>
              <a:ea typeface="Arial"/>
              <a:cs typeface="Arial"/>
              <a:sym typeface="Arial"/>
            </a:endParaRPr>
          </a:p>
          <a:p>
            <a:pPr marL="12700" lvl="0" indent="0" algn="l" rtl="0">
              <a:lnSpc>
                <a:spcPct val="100000"/>
              </a:lnSpc>
              <a:spcBef>
                <a:spcPts val="2180"/>
              </a:spcBef>
              <a:spcAft>
                <a:spcPts val="0"/>
              </a:spcAft>
              <a:buNone/>
            </a:pPr>
            <a:r>
              <a:rPr lang="en-US" sz="2100" i="1">
                <a:solidFill>
                  <a:srgbClr val="FF0000"/>
                </a:solidFill>
                <a:latin typeface="Arial"/>
                <a:ea typeface="Arial"/>
                <a:cs typeface="Arial"/>
                <a:sym typeface="Arial"/>
              </a:rPr>
              <a:t>NOTE: You may submit your declaration application once.</a:t>
            </a:r>
            <a:endParaRPr sz="21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3"/>
          <p:cNvSpPr txBox="1">
            <a:spLocks noGrp="1"/>
          </p:cNvSpPr>
          <p:nvPr>
            <p:ph type="title"/>
          </p:nvPr>
        </p:nvSpPr>
        <p:spPr>
          <a:xfrm>
            <a:off x="1853468" y="1139983"/>
            <a:ext cx="9901800" cy="567000"/>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Abstract (due 10/6)</a:t>
            </a:r>
            <a:endParaRPr/>
          </a:p>
        </p:txBody>
      </p:sp>
      <p:sp>
        <p:nvSpPr>
          <p:cNvPr id="184" name="Google Shape;184;p13"/>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38100" lvl="0" indent="0" algn="l" rtl="0">
              <a:lnSpc>
                <a:spcPct val="100000"/>
              </a:lnSpc>
              <a:spcBef>
                <a:spcPts val="0"/>
              </a:spcBef>
              <a:spcAft>
                <a:spcPts val="0"/>
              </a:spcAft>
              <a:buNone/>
            </a:pPr>
            <a:fld id="{00000000-1234-1234-1234-123412341234}" type="slidenum">
              <a:rPr lang="en-US"/>
              <a:t>13</a:t>
            </a:fld>
            <a:endParaRPr/>
          </a:p>
        </p:txBody>
      </p:sp>
      <p:sp>
        <p:nvSpPr>
          <p:cNvPr id="185" name="Google Shape;185;p13"/>
          <p:cNvSpPr txBox="1"/>
          <p:nvPr/>
        </p:nvSpPr>
        <p:spPr>
          <a:xfrm>
            <a:off x="2379168" y="2554874"/>
            <a:ext cx="6476365" cy="2582545"/>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2000" b="1">
                <a:solidFill>
                  <a:srgbClr val="5D5D5D"/>
                </a:solidFill>
                <a:latin typeface="Arial"/>
                <a:ea typeface="Arial"/>
                <a:cs typeface="Arial"/>
                <a:sym typeface="Arial"/>
              </a:rPr>
              <a:t>Requirements:</a:t>
            </a:r>
            <a:endParaRPr sz="2000">
              <a:latin typeface="Arial"/>
              <a:ea typeface="Arial"/>
              <a:cs typeface="Arial"/>
              <a:sym typeface="Arial"/>
            </a:endParaRPr>
          </a:p>
          <a:p>
            <a:pPr marL="355600" marR="5080" lvl="0" indent="-343535" algn="l" rtl="0">
              <a:lnSpc>
                <a:spcPct val="120000"/>
              </a:lnSpc>
              <a:spcBef>
                <a:spcPts val="1680"/>
              </a:spcBef>
              <a:spcAft>
                <a:spcPts val="0"/>
              </a:spcAft>
              <a:buClr>
                <a:srgbClr val="5D5D5D"/>
              </a:buClr>
              <a:buSzPts val="2000"/>
              <a:buFont typeface="Arial"/>
              <a:buChar char="•"/>
            </a:pPr>
            <a:r>
              <a:rPr lang="en-US" sz="2000">
                <a:solidFill>
                  <a:srgbClr val="5D5D5D"/>
                </a:solidFill>
                <a:latin typeface="Arial"/>
                <a:ea typeface="Arial"/>
                <a:cs typeface="Arial"/>
                <a:sym typeface="Arial"/>
              </a:rPr>
              <a:t>1-page abstract as part of your qual exam declaration package:</a:t>
            </a:r>
            <a:endParaRPr sz="2000">
              <a:latin typeface="Arial"/>
              <a:ea typeface="Arial"/>
              <a:cs typeface="Arial"/>
              <a:sym typeface="Arial"/>
            </a:endParaRPr>
          </a:p>
          <a:p>
            <a:pPr marL="736600" lvl="1" indent="-267335" algn="l" rtl="0">
              <a:lnSpc>
                <a:spcPct val="100000"/>
              </a:lnSpc>
              <a:spcBef>
                <a:spcPts val="1560"/>
              </a:spcBef>
              <a:spcAft>
                <a:spcPts val="0"/>
              </a:spcAft>
              <a:buClr>
                <a:srgbClr val="5D5D5D"/>
              </a:buClr>
              <a:buSzPts val="2000"/>
              <a:buFont typeface="Arial"/>
              <a:buChar char="•"/>
            </a:pPr>
            <a:r>
              <a:rPr lang="en-US" sz="2000" i="1">
                <a:solidFill>
                  <a:srgbClr val="5D5D5D"/>
                </a:solidFill>
                <a:latin typeface="Calibri"/>
                <a:ea typeface="Calibri"/>
                <a:cs typeface="Calibri"/>
                <a:sym typeface="Calibri"/>
              </a:rPr>
              <a:t>Your name</a:t>
            </a:r>
            <a:endParaRPr sz="2000">
              <a:latin typeface="Calibri"/>
              <a:ea typeface="Calibri"/>
              <a:cs typeface="Calibri"/>
              <a:sym typeface="Calibri"/>
            </a:endParaRPr>
          </a:p>
          <a:p>
            <a:pPr marL="736600" lvl="1" indent="-267335" algn="l" rtl="0">
              <a:lnSpc>
                <a:spcPct val="100000"/>
              </a:lnSpc>
              <a:spcBef>
                <a:spcPts val="765"/>
              </a:spcBef>
              <a:spcAft>
                <a:spcPts val="0"/>
              </a:spcAft>
              <a:buClr>
                <a:srgbClr val="5D5D5D"/>
              </a:buClr>
              <a:buSzPts val="2000"/>
              <a:buFont typeface="Arial"/>
              <a:buChar char="•"/>
            </a:pPr>
            <a:r>
              <a:rPr lang="en-US" sz="2000" i="1">
                <a:solidFill>
                  <a:srgbClr val="5D5D5D"/>
                </a:solidFill>
                <a:latin typeface="Calibri"/>
                <a:ea typeface="Calibri"/>
                <a:cs typeface="Calibri"/>
                <a:sym typeface="Calibri"/>
              </a:rPr>
              <a:t>Title of qualifying exam talk</a:t>
            </a:r>
            <a:endParaRPr sz="2000">
              <a:latin typeface="Calibri"/>
              <a:ea typeface="Calibri"/>
              <a:cs typeface="Calibri"/>
              <a:sym typeface="Calibri"/>
            </a:endParaRPr>
          </a:p>
          <a:p>
            <a:pPr marL="736600" lvl="1" indent="-267335" algn="l" rtl="0">
              <a:lnSpc>
                <a:spcPct val="100000"/>
              </a:lnSpc>
              <a:spcBef>
                <a:spcPts val="760"/>
              </a:spcBef>
              <a:spcAft>
                <a:spcPts val="0"/>
              </a:spcAft>
              <a:buClr>
                <a:srgbClr val="5D5D5D"/>
              </a:buClr>
              <a:buSzPts val="2000"/>
              <a:buFont typeface="Arial"/>
              <a:buChar char="•"/>
            </a:pPr>
            <a:r>
              <a:rPr lang="en-US" sz="2000" i="1">
                <a:solidFill>
                  <a:srgbClr val="5D5D5D"/>
                </a:solidFill>
                <a:latin typeface="Calibri"/>
                <a:ea typeface="Calibri"/>
                <a:cs typeface="Calibri"/>
                <a:sym typeface="Calibri"/>
              </a:rPr>
              <a:t>1-2 paragraph description of your planned talk</a:t>
            </a:r>
            <a:endParaRPr sz="20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4"/>
          <p:cNvSpPr txBox="1">
            <a:spLocks noGrp="1"/>
          </p:cNvSpPr>
          <p:nvPr>
            <p:ph type="title"/>
          </p:nvPr>
        </p:nvSpPr>
        <p:spPr>
          <a:xfrm>
            <a:off x="1853468" y="1139983"/>
            <a:ext cx="9901800" cy="567000"/>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Background papers (due 10/6)</a:t>
            </a:r>
            <a:endParaRPr/>
          </a:p>
        </p:txBody>
      </p:sp>
      <p:sp>
        <p:nvSpPr>
          <p:cNvPr id="191" name="Google Shape;191;p14"/>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38100" lvl="0" indent="0" algn="l" rtl="0">
              <a:lnSpc>
                <a:spcPct val="100000"/>
              </a:lnSpc>
              <a:spcBef>
                <a:spcPts val="0"/>
              </a:spcBef>
              <a:spcAft>
                <a:spcPts val="0"/>
              </a:spcAft>
              <a:buNone/>
            </a:pPr>
            <a:fld id="{00000000-1234-1234-1234-123412341234}" type="slidenum">
              <a:rPr lang="en-US"/>
              <a:t>14</a:t>
            </a:fld>
            <a:endParaRPr/>
          </a:p>
        </p:txBody>
      </p:sp>
      <p:sp>
        <p:nvSpPr>
          <p:cNvPr id="192" name="Google Shape;192;p14"/>
          <p:cNvSpPr txBox="1"/>
          <p:nvPr/>
        </p:nvSpPr>
        <p:spPr>
          <a:xfrm>
            <a:off x="2379343" y="2554922"/>
            <a:ext cx="7776845" cy="312293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2000" b="1">
                <a:solidFill>
                  <a:srgbClr val="5D5D5D"/>
                </a:solidFill>
                <a:latin typeface="Arial"/>
                <a:ea typeface="Arial"/>
                <a:cs typeface="Arial"/>
                <a:sym typeface="Arial"/>
              </a:rPr>
              <a:t>Requirements:</a:t>
            </a:r>
            <a:endParaRPr sz="2000">
              <a:latin typeface="Arial"/>
              <a:ea typeface="Arial"/>
              <a:cs typeface="Arial"/>
              <a:sym typeface="Arial"/>
            </a:endParaRPr>
          </a:p>
          <a:p>
            <a:pPr marL="355600" lvl="0" indent="-342900" algn="l" rtl="0">
              <a:lnSpc>
                <a:spcPct val="100000"/>
              </a:lnSpc>
              <a:spcBef>
                <a:spcPts val="2160"/>
              </a:spcBef>
              <a:spcAft>
                <a:spcPts val="0"/>
              </a:spcAft>
              <a:buClr>
                <a:srgbClr val="5D5D5D"/>
              </a:buClr>
              <a:buSzPts val="2000"/>
              <a:buFont typeface="Arial"/>
              <a:buChar char="•"/>
            </a:pPr>
            <a:r>
              <a:rPr lang="en-US" sz="2000">
                <a:solidFill>
                  <a:srgbClr val="5D5D5D"/>
                </a:solidFill>
                <a:latin typeface="Arial"/>
                <a:ea typeface="Arial"/>
                <a:cs typeface="Arial"/>
                <a:sym typeface="Arial"/>
              </a:rPr>
              <a:t>Three [3] technical background papers uploaded with application</a:t>
            </a:r>
            <a:endParaRPr sz="2000">
              <a:latin typeface="Arial"/>
              <a:ea typeface="Arial"/>
              <a:cs typeface="Arial"/>
              <a:sym typeface="Arial"/>
            </a:endParaRPr>
          </a:p>
          <a:p>
            <a:pPr marL="355600" lvl="0" indent="-342900" algn="l" rtl="0">
              <a:lnSpc>
                <a:spcPct val="100000"/>
              </a:lnSpc>
              <a:spcBef>
                <a:spcPts val="1080"/>
              </a:spcBef>
              <a:spcAft>
                <a:spcPts val="0"/>
              </a:spcAft>
              <a:buClr>
                <a:srgbClr val="5D5D5D"/>
              </a:buClr>
              <a:buSzPts val="2000"/>
              <a:buFont typeface="Arial"/>
              <a:buChar char="•"/>
            </a:pPr>
            <a:r>
              <a:rPr lang="en-US" sz="2000">
                <a:solidFill>
                  <a:srgbClr val="5D5D5D"/>
                </a:solidFill>
                <a:latin typeface="Arial"/>
                <a:ea typeface="Arial"/>
                <a:cs typeface="Arial"/>
                <a:sym typeface="Arial"/>
              </a:rPr>
              <a:t>No more than </a:t>
            </a:r>
            <a:r>
              <a:rPr lang="en-US" sz="2000">
                <a:solidFill>
                  <a:srgbClr val="404040"/>
                </a:solidFill>
                <a:latin typeface="Arial"/>
                <a:ea typeface="Arial"/>
                <a:cs typeface="Arial"/>
                <a:sym typeface="Arial"/>
              </a:rPr>
              <a:t>2 </a:t>
            </a:r>
            <a:r>
              <a:rPr lang="en-US" sz="2000">
                <a:solidFill>
                  <a:srgbClr val="5D5D5D"/>
                </a:solidFill>
                <a:latin typeface="Arial"/>
                <a:ea typeface="Arial"/>
                <a:cs typeface="Arial"/>
                <a:sym typeface="Arial"/>
              </a:rPr>
              <a:t>papers may have authors currently at CMU</a:t>
            </a:r>
            <a:endParaRPr sz="2000">
              <a:latin typeface="Arial"/>
              <a:ea typeface="Arial"/>
              <a:cs typeface="Arial"/>
              <a:sym typeface="Arial"/>
            </a:endParaRPr>
          </a:p>
          <a:p>
            <a:pPr marL="355600" lvl="0" indent="-342900" algn="l" rtl="0">
              <a:lnSpc>
                <a:spcPct val="100000"/>
              </a:lnSpc>
              <a:spcBef>
                <a:spcPts val="1080"/>
              </a:spcBef>
              <a:spcAft>
                <a:spcPts val="0"/>
              </a:spcAft>
              <a:buClr>
                <a:srgbClr val="5D5D5D"/>
              </a:buClr>
              <a:buSzPts val="2000"/>
              <a:buFont typeface="Arial"/>
              <a:buChar char="•"/>
            </a:pPr>
            <a:r>
              <a:rPr lang="en-US" sz="2000">
                <a:solidFill>
                  <a:srgbClr val="5D5D5D"/>
                </a:solidFill>
                <a:latin typeface="Arial"/>
                <a:ea typeface="Arial"/>
                <a:cs typeface="Arial"/>
                <a:sym typeface="Arial"/>
              </a:rPr>
              <a:t>Only </a:t>
            </a:r>
            <a:r>
              <a:rPr lang="en-US" sz="2000">
                <a:solidFill>
                  <a:srgbClr val="404040"/>
                </a:solidFill>
                <a:latin typeface="Arial"/>
                <a:ea typeface="Arial"/>
                <a:cs typeface="Arial"/>
                <a:sym typeface="Arial"/>
              </a:rPr>
              <a:t>1 </a:t>
            </a:r>
            <a:r>
              <a:rPr lang="en-US" sz="2000">
                <a:solidFill>
                  <a:srgbClr val="5D5D5D"/>
                </a:solidFill>
                <a:latin typeface="Arial"/>
                <a:ea typeface="Arial"/>
                <a:cs typeface="Arial"/>
                <a:sym typeface="Arial"/>
              </a:rPr>
              <a:t>paper can have you (the student) as an author</a:t>
            </a:r>
            <a:endParaRPr sz="2000">
              <a:latin typeface="Arial"/>
              <a:ea typeface="Arial"/>
              <a:cs typeface="Arial"/>
              <a:sym typeface="Arial"/>
            </a:endParaRPr>
          </a:p>
          <a:p>
            <a:pPr marL="355600" lvl="0" indent="-342900" algn="l" rtl="0">
              <a:lnSpc>
                <a:spcPct val="100000"/>
              </a:lnSpc>
              <a:spcBef>
                <a:spcPts val="1080"/>
              </a:spcBef>
              <a:spcAft>
                <a:spcPts val="0"/>
              </a:spcAft>
              <a:buClr>
                <a:srgbClr val="5D5D5D"/>
              </a:buClr>
              <a:buSzPts val="2000"/>
              <a:buFont typeface="Arial"/>
              <a:buChar char="•"/>
            </a:pPr>
            <a:r>
              <a:rPr lang="en-US" sz="2000">
                <a:solidFill>
                  <a:srgbClr val="5D5D5D"/>
                </a:solidFill>
                <a:latin typeface="Arial"/>
                <a:ea typeface="Arial"/>
                <a:cs typeface="Arial"/>
                <a:sym typeface="Arial"/>
              </a:rPr>
              <a:t>Total length, counting all 3 papers, should not exceed 50 pages</a:t>
            </a:r>
            <a:endParaRPr sz="2000">
              <a:latin typeface="Arial"/>
              <a:ea typeface="Arial"/>
              <a:cs typeface="Arial"/>
              <a:sym typeface="Arial"/>
            </a:endParaRPr>
          </a:p>
          <a:p>
            <a:pPr marL="0" lvl="0" indent="0" algn="l" rtl="0">
              <a:lnSpc>
                <a:spcPct val="100000"/>
              </a:lnSpc>
              <a:spcBef>
                <a:spcPts val="30"/>
              </a:spcBef>
              <a:spcAft>
                <a:spcPts val="0"/>
              </a:spcAft>
              <a:buNone/>
            </a:pPr>
            <a:endParaRPr sz="3850">
              <a:latin typeface="Arial"/>
              <a:ea typeface="Arial"/>
              <a:cs typeface="Arial"/>
              <a:sym typeface="Arial"/>
            </a:endParaRPr>
          </a:p>
          <a:p>
            <a:pPr marL="12700" lvl="0" indent="0" algn="l" rtl="0">
              <a:lnSpc>
                <a:spcPct val="100000"/>
              </a:lnSpc>
              <a:spcBef>
                <a:spcPts val="0"/>
              </a:spcBef>
              <a:spcAft>
                <a:spcPts val="0"/>
              </a:spcAft>
              <a:buNone/>
            </a:pPr>
            <a:r>
              <a:rPr lang="en-US" sz="2100" i="1">
                <a:solidFill>
                  <a:srgbClr val="FF0000"/>
                </a:solidFill>
                <a:latin typeface="Arial"/>
                <a:ea typeface="Arial"/>
                <a:cs typeface="Arial"/>
                <a:sym typeface="Arial"/>
              </a:rPr>
              <a:t>NOTE: Submissions exceeding 50 pages will be rejected.</a:t>
            </a:r>
            <a:endParaRPr sz="21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5"/>
          <p:cNvSpPr txBox="1">
            <a:spLocks noGrp="1"/>
          </p:cNvSpPr>
          <p:nvPr>
            <p:ph type="title"/>
          </p:nvPr>
        </p:nvSpPr>
        <p:spPr>
          <a:xfrm>
            <a:off x="1853468" y="1139983"/>
            <a:ext cx="9901800" cy="567000"/>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Background papers (due 10/6)</a:t>
            </a:r>
            <a:endParaRPr/>
          </a:p>
        </p:txBody>
      </p:sp>
      <p:sp>
        <p:nvSpPr>
          <p:cNvPr id="198" name="Google Shape;198;p15"/>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15</a:t>
            </a:fld>
            <a:endParaRPr/>
          </a:p>
        </p:txBody>
      </p:sp>
      <p:sp>
        <p:nvSpPr>
          <p:cNvPr id="199" name="Google Shape;199;p15"/>
          <p:cNvSpPr txBox="1"/>
          <p:nvPr/>
        </p:nvSpPr>
        <p:spPr>
          <a:xfrm>
            <a:off x="2741293" y="6404990"/>
            <a:ext cx="4274185" cy="177800"/>
          </a:xfrm>
          <a:prstGeom prst="rect">
            <a:avLst/>
          </a:prstGeom>
          <a:noFill/>
          <a:ln>
            <a:noFill/>
          </a:ln>
        </p:spPr>
        <p:txBody>
          <a:bodyPr spcFirstLastPara="1" wrap="square" lIns="0" tIns="0" rIns="0" bIns="0" anchor="t" anchorCtr="0">
            <a:spAutoFit/>
          </a:bodyPr>
          <a:lstStyle/>
          <a:p>
            <a:pPr marL="12700" lvl="0" indent="0" algn="l" rtl="0">
              <a:lnSpc>
                <a:spcPct val="103333"/>
              </a:lnSpc>
              <a:spcBef>
                <a:spcPts val="0"/>
              </a:spcBef>
              <a:spcAft>
                <a:spcPts val="0"/>
              </a:spcAft>
              <a:buNone/>
            </a:pPr>
            <a:r>
              <a:rPr lang="en-US" sz="1200" i="1" u="sng">
                <a:solidFill>
                  <a:srgbClr val="00337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https://www.ece.cmu.edu/academics/phd-ece/qualifying-exam.html</a:t>
            </a:r>
            <a:endParaRPr sz="1200">
              <a:latin typeface="Calibri"/>
              <a:ea typeface="Calibri"/>
              <a:cs typeface="Calibri"/>
              <a:sym typeface="Calibri"/>
            </a:endParaRPr>
          </a:p>
        </p:txBody>
      </p:sp>
      <p:sp>
        <p:nvSpPr>
          <p:cNvPr id="200" name="Google Shape;200;p15"/>
          <p:cNvSpPr txBox="1"/>
          <p:nvPr/>
        </p:nvSpPr>
        <p:spPr>
          <a:xfrm>
            <a:off x="2426968" y="2527751"/>
            <a:ext cx="8194675" cy="2538730"/>
          </a:xfrm>
          <a:prstGeom prst="rect">
            <a:avLst/>
          </a:prstGeom>
          <a:noFill/>
          <a:ln>
            <a:noFill/>
          </a:ln>
        </p:spPr>
        <p:txBody>
          <a:bodyPr spcFirstLastPara="1" wrap="square" lIns="0" tIns="12050" rIns="0" bIns="0" anchor="t" anchorCtr="0">
            <a:spAutoFit/>
          </a:bodyPr>
          <a:lstStyle/>
          <a:p>
            <a:pPr marL="360045" marR="5080" lvl="0" indent="-347980" algn="l" rtl="0">
              <a:lnSpc>
                <a:spcPct val="120000"/>
              </a:lnSpc>
              <a:spcBef>
                <a:spcPts val="0"/>
              </a:spcBef>
              <a:spcAft>
                <a:spcPts val="0"/>
              </a:spcAft>
              <a:buClr>
                <a:srgbClr val="5D5D5D"/>
              </a:buClr>
              <a:buSzPts val="2000"/>
              <a:buFont typeface="Arial"/>
              <a:buChar char="•"/>
            </a:pPr>
            <a:r>
              <a:rPr lang="en-US" sz="2000">
                <a:solidFill>
                  <a:srgbClr val="5D5D5D"/>
                </a:solidFill>
                <a:latin typeface="Arial"/>
                <a:ea typeface="Arial"/>
                <a:cs typeface="Arial"/>
                <a:sym typeface="Arial"/>
              </a:rPr>
              <a:t>Papers that provide context to GSC and exam committee about your work</a:t>
            </a:r>
            <a:endParaRPr sz="2000">
              <a:latin typeface="Arial"/>
              <a:ea typeface="Arial"/>
              <a:cs typeface="Arial"/>
              <a:sym typeface="Arial"/>
            </a:endParaRPr>
          </a:p>
          <a:p>
            <a:pPr marL="736600" lvl="1" indent="-267335" algn="l" rtl="0">
              <a:lnSpc>
                <a:spcPct val="100000"/>
              </a:lnSpc>
              <a:spcBef>
                <a:spcPts val="2070"/>
              </a:spcBef>
              <a:spcAft>
                <a:spcPts val="0"/>
              </a:spcAft>
              <a:buClr>
                <a:srgbClr val="5D5D5D"/>
              </a:buClr>
              <a:buSzPts val="1900"/>
              <a:buFont typeface="Arial"/>
              <a:buChar char="•"/>
            </a:pPr>
            <a:r>
              <a:rPr lang="en-US" sz="1900" i="1">
                <a:solidFill>
                  <a:srgbClr val="5D5D5D"/>
                </a:solidFill>
                <a:latin typeface="Calibri"/>
                <a:ea typeface="Calibri"/>
                <a:cs typeface="Calibri"/>
                <a:sym typeface="Calibri"/>
              </a:rPr>
              <a:t>What is your work about? Why does it matter?</a:t>
            </a:r>
            <a:endParaRPr sz="1900">
              <a:latin typeface="Calibri"/>
              <a:ea typeface="Calibri"/>
              <a:cs typeface="Calibri"/>
              <a:sym typeface="Calibri"/>
            </a:endParaRPr>
          </a:p>
          <a:p>
            <a:pPr marL="736600" lvl="1" indent="-267335" algn="l" rtl="0">
              <a:lnSpc>
                <a:spcPct val="100000"/>
              </a:lnSpc>
              <a:spcBef>
                <a:spcPts val="1055"/>
              </a:spcBef>
              <a:spcAft>
                <a:spcPts val="0"/>
              </a:spcAft>
              <a:buClr>
                <a:srgbClr val="5D5D5D"/>
              </a:buClr>
              <a:buSzPts val="1900"/>
              <a:buFont typeface="Arial"/>
              <a:buChar char="•"/>
            </a:pPr>
            <a:r>
              <a:rPr lang="en-US" sz="1900" i="1">
                <a:solidFill>
                  <a:srgbClr val="5D5D5D"/>
                </a:solidFill>
                <a:latin typeface="Calibri"/>
                <a:ea typeface="Calibri"/>
                <a:cs typeface="Calibri"/>
                <a:sym typeface="Calibri"/>
              </a:rPr>
              <a:t>Where did it come from? Why are you doing it like this?</a:t>
            </a:r>
            <a:endParaRPr sz="1900">
              <a:latin typeface="Calibri"/>
              <a:ea typeface="Calibri"/>
              <a:cs typeface="Calibri"/>
              <a:sym typeface="Calibri"/>
            </a:endParaRPr>
          </a:p>
          <a:p>
            <a:pPr marL="360045" marR="584200" lvl="0" indent="-347980" algn="l" rtl="0">
              <a:lnSpc>
                <a:spcPct val="120000"/>
              </a:lnSpc>
              <a:spcBef>
                <a:spcPts val="585"/>
              </a:spcBef>
              <a:spcAft>
                <a:spcPts val="0"/>
              </a:spcAft>
              <a:buClr>
                <a:srgbClr val="5D5D5D"/>
              </a:buClr>
              <a:buSzPts val="2000"/>
              <a:buFont typeface="Arial"/>
              <a:buChar char="•"/>
            </a:pPr>
            <a:r>
              <a:rPr lang="en-US" sz="2000">
                <a:solidFill>
                  <a:srgbClr val="5D5D5D"/>
                </a:solidFill>
                <a:latin typeface="Arial"/>
                <a:ea typeface="Arial"/>
                <a:cs typeface="Arial"/>
                <a:sym typeface="Arial"/>
              </a:rPr>
              <a:t>Broad latitude on acceptable ‘papers’: conference, journal, book chapter, thesis chapter, your own papers, technical reports</a:t>
            </a:r>
            <a:endParaRPr sz="20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6"/>
          <p:cNvSpPr txBox="1">
            <a:spLocks noGrp="1"/>
          </p:cNvSpPr>
          <p:nvPr>
            <p:ph type="title"/>
          </p:nvPr>
        </p:nvSpPr>
        <p:spPr>
          <a:xfrm>
            <a:off x="1853468" y="1139983"/>
            <a:ext cx="9901800" cy="567000"/>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Background papers (due 10/6)</a:t>
            </a:r>
            <a:endParaRPr/>
          </a:p>
        </p:txBody>
      </p:sp>
      <p:sp>
        <p:nvSpPr>
          <p:cNvPr id="206" name="Google Shape;206;p16"/>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16</a:t>
            </a:fld>
            <a:endParaRPr/>
          </a:p>
        </p:txBody>
      </p:sp>
      <p:sp>
        <p:nvSpPr>
          <p:cNvPr id="207" name="Google Shape;207;p16"/>
          <p:cNvSpPr txBox="1"/>
          <p:nvPr/>
        </p:nvSpPr>
        <p:spPr>
          <a:xfrm>
            <a:off x="2741293" y="6404990"/>
            <a:ext cx="4274185" cy="177800"/>
          </a:xfrm>
          <a:prstGeom prst="rect">
            <a:avLst/>
          </a:prstGeom>
          <a:noFill/>
          <a:ln>
            <a:noFill/>
          </a:ln>
        </p:spPr>
        <p:txBody>
          <a:bodyPr spcFirstLastPara="1" wrap="square" lIns="0" tIns="0" rIns="0" bIns="0" anchor="t" anchorCtr="0">
            <a:spAutoFit/>
          </a:bodyPr>
          <a:lstStyle/>
          <a:p>
            <a:pPr marL="12700" lvl="0" indent="0" algn="l" rtl="0">
              <a:lnSpc>
                <a:spcPct val="103333"/>
              </a:lnSpc>
              <a:spcBef>
                <a:spcPts val="0"/>
              </a:spcBef>
              <a:spcAft>
                <a:spcPts val="0"/>
              </a:spcAft>
              <a:buNone/>
            </a:pPr>
            <a:r>
              <a:rPr lang="en-US" sz="1200" i="1" u="sng">
                <a:solidFill>
                  <a:srgbClr val="00337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https://www.ece.cmu.edu/academics/phd-ece/qualifying-exam.html</a:t>
            </a:r>
            <a:endParaRPr sz="1200">
              <a:latin typeface="Calibri"/>
              <a:ea typeface="Calibri"/>
              <a:cs typeface="Calibri"/>
              <a:sym typeface="Calibri"/>
            </a:endParaRPr>
          </a:p>
        </p:txBody>
      </p:sp>
      <p:sp>
        <p:nvSpPr>
          <p:cNvPr id="208" name="Google Shape;208;p16"/>
          <p:cNvSpPr txBox="1"/>
          <p:nvPr/>
        </p:nvSpPr>
        <p:spPr>
          <a:xfrm>
            <a:off x="2426968" y="2508770"/>
            <a:ext cx="8056245" cy="3081613"/>
          </a:xfrm>
          <a:prstGeom prst="rect">
            <a:avLst/>
          </a:prstGeom>
          <a:noFill/>
          <a:ln>
            <a:noFill/>
          </a:ln>
        </p:spPr>
        <p:txBody>
          <a:bodyPr spcFirstLastPara="1" wrap="square" lIns="0" tIns="13950" rIns="0" bIns="0" anchor="t" anchorCtr="0">
            <a:spAutoFit/>
          </a:bodyPr>
          <a:lstStyle/>
          <a:p>
            <a:pPr marL="355600" lvl="0" indent="-342900" algn="l" rtl="0">
              <a:lnSpc>
                <a:spcPct val="100000"/>
              </a:lnSpc>
              <a:spcBef>
                <a:spcPts val="0"/>
              </a:spcBef>
              <a:spcAft>
                <a:spcPts val="0"/>
              </a:spcAft>
              <a:buClr>
                <a:srgbClr val="5D5D5D"/>
              </a:buClr>
              <a:buSzPts val="2000"/>
              <a:buFont typeface="Arial"/>
              <a:buChar char="•"/>
            </a:pPr>
            <a:r>
              <a:rPr lang="en-US" sz="2100" i="1">
                <a:solidFill>
                  <a:srgbClr val="5D5D5D"/>
                </a:solidFill>
                <a:latin typeface="Arial"/>
                <a:ea typeface="Arial"/>
                <a:cs typeface="Arial"/>
                <a:sym typeface="Arial"/>
              </a:rPr>
              <a:t>You should consult with your advisor(s) for paper recommendations</a:t>
            </a:r>
            <a:r>
              <a:rPr lang="en-US" sz="2000">
                <a:solidFill>
                  <a:srgbClr val="5D5D5D"/>
                </a:solidFill>
                <a:latin typeface="Arial"/>
                <a:ea typeface="Arial"/>
                <a:cs typeface="Arial"/>
                <a:sym typeface="Arial"/>
              </a:rPr>
              <a:t>.</a:t>
            </a:r>
            <a:endParaRPr sz="2000">
              <a:latin typeface="Arial"/>
              <a:ea typeface="Arial"/>
              <a:cs typeface="Arial"/>
              <a:sym typeface="Arial"/>
            </a:endParaRPr>
          </a:p>
          <a:p>
            <a:pPr marL="354965" marR="224790" lvl="0" indent="-342900" algn="l" rtl="0">
              <a:lnSpc>
                <a:spcPct val="108000"/>
              </a:lnSpc>
              <a:spcBef>
                <a:spcPts val="2014"/>
              </a:spcBef>
              <a:spcAft>
                <a:spcPts val="0"/>
              </a:spcAft>
              <a:buClr>
                <a:srgbClr val="5D5D5D"/>
              </a:buClr>
              <a:buSzPts val="2000"/>
              <a:buFont typeface="Arial"/>
              <a:buChar char="•"/>
            </a:pPr>
            <a:r>
              <a:rPr lang="en-US" sz="2000">
                <a:solidFill>
                  <a:srgbClr val="5D5D5D"/>
                </a:solidFill>
                <a:latin typeface="Arial"/>
                <a:ea typeface="Arial"/>
                <a:cs typeface="Arial"/>
                <a:sym typeface="Arial"/>
              </a:rPr>
              <a:t>Papers should provide a good foundation and explanation for the work you will describe in your paper and your talk</a:t>
            </a:r>
            <a:endParaRPr sz="2000">
              <a:latin typeface="Arial"/>
              <a:ea typeface="Arial"/>
              <a:cs typeface="Arial"/>
              <a:sym typeface="Arial"/>
            </a:endParaRPr>
          </a:p>
          <a:p>
            <a:pPr marL="354965" marR="5080" lvl="0" indent="-342900" algn="just" rtl="0">
              <a:lnSpc>
                <a:spcPct val="108000"/>
              </a:lnSpc>
              <a:spcBef>
                <a:spcPts val="1995"/>
              </a:spcBef>
              <a:spcAft>
                <a:spcPts val="0"/>
              </a:spcAft>
              <a:buClr>
                <a:srgbClr val="5D5D5D"/>
              </a:buClr>
              <a:buSzPts val="2000"/>
              <a:buFont typeface="Arial"/>
              <a:buChar char="•"/>
            </a:pPr>
            <a:r>
              <a:rPr lang="en-US" sz="2000">
                <a:solidFill>
                  <a:srgbClr val="5D5D5D"/>
                </a:solidFill>
                <a:latin typeface="Arial"/>
                <a:ea typeface="Arial"/>
                <a:cs typeface="Arial"/>
                <a:sym typeface="Arial"/>
              </a:rPr>
              <a:t>Consider 1 ‘basic’ paper that is a tutorial or survey about the critical ideas in the area, then 2 papers that relate more specifically to your own work</a:t>
            </a:r>
            <a:endParaRPr sz="2000">
              <a:latin typeface="Arial"/>
              <a:ea typeface="Arial"/>
              <a:cs typeface="Arial"/>
              <a:sym typeface="Arial"/>
            </a:endParaRPr>
          </a:p>
          <a:p>
            <a:pPr marL="354965" marR="123825" lvl="0" indent="-342900" algn="just" rtl="0">
              <a:lnSpc>
                <a:spcPct val="108000"/>
              </a:lnSpc>
              <a:spcBef>
                <a:spcPts val="2005"/>
              </a:spcBef>
              <a:spcAft>
                <a:spcPts val="0"/>
              </a:spcAft>
              <a:buClr>
                <a:srgbClr val="5D5D5D"/>
              </a:buClr>
              <a:buSzPts val="2000"/>
              <a:buFont typeface="Arial"/>
              <a:buChar char="•"/>
            </a:pPr>
            <a:r>
              <a:rPr lang="en-US" sz="2000">
                <a:solidFill>
                  <a:srgbClr val="5D5D5D"/>
                </a:solidFill>
                <a:latin typeface="Arial"/>
                <a:ea typeface="Arial"/>
                <a:cs typeface="Arial"/>
                <a:sym typeface="Arial"/>
              </a:rPr>
              <a:t>1 paper should have been published within the last 5 years so that faculty can see one example of recent work in the area</a:t>
            </a:r>
            <a:endParaRPr sz="20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7"/>
          <p:cNvSpPr txBox="1">
            <a:spLocks noGrp="1"/>
          </p:cNvSpPr>
          <p:nvPr>
            <p:ph type="title"/>
          </p:nvPr>
        </p:nvSpPr>
        <p:spPr>
          <a:xfrm>
            <a:off x="1853468" y="1139983"/>
            <a:ext cx="9901800" cy="567000"/>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Application: Faculty selections (due 10/6)</a:t>
            </a:r>
            <a:endParaRPr/>
          </a:p>
        </p:txBody>
      </p:sp>
      <p:sp>
        <p:nvSpPr>
          <p:cNvPr id="214" name="Google Shape;214;p17"/>
          <p:cNvSpPr txBox="1"/>
          <p:nvPr/>
        </p:nvSpPr>
        <p:spPr>
          <a:xfrm>
            <a:off x="2379343" y="2554922"/>
            <a:ext cx="7927340" cy="3164205"/>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2000" b="1">
                <a:solidFill>
                  <a:srgbClr val="5D5D5D"/>
                </a:solidFill>
                <a:latin typeface="Arial"/>
                <a:ea typeface="Arial"/>
                <a:cs typeface="Arial"/>
                <a:sym typeface="Arial"/>
              </a:rPr>
              <a:t>Recommended process:</a:t>
            </a:r>
            <a:endParaRPr sz="2000">
              <a:latin typeface="Arial"/>
              <a:ea typeface="Arial"/>
              <a:cs typeface="Arial"/>
              <a:sym typeface="Arial"/>
            </a:endParaRPr>
          </a:p>
          <a:p>
            <a:pPr marL="469900" lvl="0" indent="-457200" algn="l" rtl="0">
              <a:lnSpc>
                <a:spcPct val="100000"/>
              </a:lnSpc>
              <a:spcBef>
                <a:spcPts val="1885"/>
              </a:spcBef>
              <a:spcAft>
                <a:spcPts val="0"/>
              </a:spcAft>
              <a:buClr>
                <a:srgbClr val="5D5D5D"/>
              </a:buClr>
              <a:buSzPts val="2000"/>
              <a:buFont typeface="Arial"/>
              <a:buAutoNum type="arabicPeriod"/>
            </a:pPr>
            <a:r>
              <a:rPr lang="en-US" sz="2000">
                <a:solidFill>
                  <a:srgbClr val="5D5D5D"/>
                </a:solidFill>
                <a:latin typeface="Arial"/>
                <a:ea typeface="Arial"/>
                <a:cs typeface="Arial"/>
                <a:sym typeface="Arial"/>
              </a:rPr>
              <a:t>Go to Qual Exam Declaration app to review list of available faculty</a:t>
            </a:r>
            <a:endParaRPr sz="2000">
              <a:latin typeface="Arial"/>
              <a:ea typeface="Arial"/>
              <a:cs typeface="Arial"/>
              <a:sym typeface="Arial"/>
            </a:endParaRPr>
          </a:p>
          <a:p>
            <a:pPr marL="469900" marR="94615" lvl="0" indent="-457200" algn="l" rtl="0">
              <a:lnSpc>
                <a:spcPct val="100000"/>
              </a:lnSpc>
              <a:spcBef>
                <a:spcPts val="2000"/>
              </a:spcBef>
              <a:spcAft>
                <a:spcPts val="0"/>
              </a:spcAft>
              <a:buClr>
                <a:srgbClr val="5D5D5D"/>
              </a:buClr>
              <a:buSzPts val="2000"/>
              <a:buFont typeface="Arial"/>
              <a:buAutoNum type="arabicPeriod"/>
            </a:pPr>
            <a:r>
              <a:rPr lang="en-US" sz="2000">
                <a:solidFill>
                  <a:srgbClr val="5D5D5D"/>
                </a:solidFill>
                <a:latin typeface="Arial"/>
                <a:ea typeface="Arial"/>
                <a:cs typeface="Arial"/>
                <a:sym typeface="Arial"/>
              </a:rPr>
              <a:t>Consult your advisor(s) for guidance to select and rank preferred faculty for your committee</a:t>
            </a:r>
            <a:endParaRPr sz="2000">
              <a:latin typeface="Arial"/>
              <a:ea typeface="Arial"/>
              <a:cs typeface="Arial"/>
              <a:sym typeface="Arial"/>
            </a:endParaRPr>
          </a:p>
          <a:p>
            <a:pPr marL="469900" marR="158115" lvl="0" indent="-457200" algn="l" rtl="0">
              <a:lnSpc>
                <a:spcPct val="100000"/>
              </a:lnSpc>
              <a:spcBef>
                <a:spcPts val="1995"/>
              </a:spcBef>
              <a:spcAft>
                <a:spcPts val="0"/>
              </a:spcAft>
              <a:buClr>
                <a:srgbClr val="5D5D5D"/>
              </a:buClr>
              <a:buSzPts val="2000"/>
              <a:buFont typeface="Arial"/>
              <a:buAutoNum type="arabicPeriod"/>
            </a:pPr>
            <a:r>
              <a:rPr lang="en-US" sz="2000">
                <a:solidFill>
                  <a:srgbClr val="5D5D5D"/>
                </a:solidFill>
                <a:latin typeface="Arial"/>
                <a:ea typeface="Arial"/>
                <a:cs typeface="Arial"/>
                <a:sym typeface="Arial"/>
              </a:rPr>
              <a:t>Return to Qual Exam Declaration app to select AND rank faculty, top (most preferred) to bottom</a:t>
            </a:r>
            <a:endParaRPr sz="2000">
              <a:latin typeface="Arial"/>
              <a:ea typeface="Arial"/>
              <a:cs typeface="Arial"/>
              <a:sym typeface="Arial"/>
            </a:endParaRPr>
          </a:p>
          <a:p>
            <a:pPr marL="12700" lvl="0" indent="0" algn="l" rtl="0">
              <a:lnSpc>
                <a:spcPct val="100000"/>
              </a:lnSpc>
              <a:spcBef>
                <a:spcPts val="1905"/>
              </a:spcBef>
              <a:spcAft>
                <a:spcPts val="0"/>
              </a:spcAft>
              <a:buNone/>
            </a:pPr>
            <a:r>
              <a:rPr lang="en-US" sz="2100" i="1">
                <a:solidFill>
                  <a:srgbClr val="FF0000"/>
                </a:solidFill>
                <a:latin typeface="Arial"/>
                <a:ea typeface="Arial"/>
                <a:cs typeface="Arial"/>
                <a:sym typeface="Arial"/>
              </a:rPr>
              <a:t>NOTE: Qual app includes tools to add, remove, and order faculty list.</a:t>
            </a:r>
            <a:endParaRPr sz="2100">
              <a:latin typeface="Arial"/>
              <a:ea typeface="Arial"/>
              <a:cs typeface="Arial"/>
              <a:sym typeface="Arial"/>
            </a:endParaRPr>
          </a:p>
        </p:txBody>
      </p:sp>
      <p:sp>
        <p:nvSpPr>
          <p:cNvPr id="215" name="Google Shape;215;p17"/>
          <p:cNvSpPr txBox="1"/>
          <p:nvPr/>
        </p:nvSpPr>
        <p:spPr>
          <a:xfrm>
            <a:off x="2379343" y="6342030"/>
            <a:ext cx="257175" cy="26924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1600">
                <a:solidFill>
                  <a:srgbClr val="838383"/>
                </a:solidFill>
                <a:latin typeface="Arial"/>
                <a:ea typeface="Arial"/>
                <a:cs typeface="Arial"/>
                <a:sym typeface="Arial"/>
              </a:rPr>
              <a:t>17</a:t>
            </a:r>
            <a:endParaRPr sz="160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27b9be71e4e_0_1"/>
          <p:cNvSpPr txBox="1">
            <a:spLocks noGrp="1"/>
          </p:cNvSpPr>
          <p:nvPr>
            <p:ph type="title"/>
          </p:nvPr>
        </p:nvSpPr>
        <p:spPr>
          <a:xfrm>
            <a:off x="2335318" y="1128783"/>
            <a:ext cx="9901800" cy="1108200"/>
          </a:xfrm>
          <a:prstGeom prst="rect">
            <a:avLst/>
          </a:prstGeom>
        </p:spPr>
        <p:txBody>
          <a:bodyPr spcFirstLastPara="1" wrap="square" lIns="0" tIns="0" rIns="0" bIns="0" anchor="t" anchorCtr="0">
            <a:spAutoFit/>
          </a:bodyPr>
          <a:lstStyle/>
          <a:p>
            <a:pPr marL="0" lvl="0" indent="0" algn="l" rtl="0">
              <a:lnSpc>
                <a:spcPct val="97826"/>
              </a:lnSpc>
              <a:spcBef>
                <a:spcPts val="0"/>
              </a:spcBef>
              <a:spcAft>
                <a:spcPts val="0"/>
              </a:spcAft>
              <a:buClr>
                <a:schemeClr val="dk1"/>
              </a:buClr>
              <a:buSzPts val="1100"/>
              <a:buFont typeface="Arial"/>
              <a:buNone/>
            </a:pPr>
            <a:r>
              <a:rPr lang="en-US">
                <a:solidFill>
                  <a:srgbClr val="5D5D5D"/>
                </a:solidFill>
                <a:highlight>
                  <a:srgbClr val="FFFFFF"/>
                </a:highlight>
              </a:rPr>
              <a:t>ECE Qual Exam Fall 2023 Canvas Course</a:t>
            </a:r>
            <a:endParaRPr>
              <a:solidFill>
                <a:srgbClr val="5D5D5D"/>
              </a:solidFill>
              <a:highlight>
                <a:srgbClr val="FFFFFF"/>
              </a:highlight>
            </a:endParaRPr>
          </a:p>
          <a:p>
            <a:pPr marL="0" lvl="0" indent="0" algn="l" rtl="0">
              <a:spcBef>
                <a:spcPts val="0"/>
              </a:spcBef>
              <a:spcAft>
                <a:spcPts val="0"/>
              </a:spcAft>
              <a:buNone/>
            </a:pPr>
            <a:endParaRPr/>
          </a:p>
        </p:txBody>
      </p:sp>
      <p:sp>
        <p:nvSpPr>
          <p:cNvPr id="222" name="Google Shape;222;g27b9be71e4e_0_1"/>
          <p:cNvSpPr txBox="1">
            <a:spLocks noGrp="1"/>
          </p:cNvSpPr>
          <p:nvPr>
            <p:ph type="body" idx="1"/>
          </p:nvPr>
        </p:nvSpPr>
        <p:spPr>
          <a:xfrm>
            <a:off x="2335337" y="2494094"/>
            <a:ext cx="9142800" cy="1539300"/>
          </a:xfrm>
          <a:prstGeom prst="rect">
            <a:avLst/>
          </a:prstGeom>
        </p:spPr>
        <p:txBody>
          <a:bodyPr spcFirstLastPara="1" wrap="square" lIns="0" tIns="0" rIns="0" bIns="0" anchor="t" anchorCtr="0">
            <a:spAutoFit/>
          </a:bodyPr>
          <a:lstStyle/>
          <a:p>
            <a:pPr marL="457200" lvl="0" indent="-317500" algn="l" rtl="0">
              <a:spcBef>
                <a:spcPts val="0"/>
              </a:spcBef>
              <a:spcAft>
                <a:spcPts val="0"/>
              </a:spcAft>
              <a:buSzPts val="1400"/>
              <a:buChar char="●"/>
            </a:pPr>
            <a:r>
              <a:rPr lang="en-US"/>
              <a:t>After submitting the Qual Exam Declaration Application, you will be added to the ECE Qual Exam Fall 2023 Canvas Course. </a:t>
            </a:r>
            <a:br>
              <a:rPr lang="en-US"/>
            </a:br>
            <a:endParaRPr/>
          </a:p>
          <a:p>
            <a:pPr marL="457200" lvl="0" indent="-317500" algn="l" rtl="0">
              <a:spcBef>
                <a:spcPts val="0"/>
              </a:spcBef>
              <a:spcAft>
                <a:spcPts val="0"/>
              </a:spcAft>
              <a:buSzPts val="1400"/>
              <a:buChar char="●"/>
            </a:pPr>
            <a:r>
              <a:rPr lang="en-US"/>
              <a:t>The Canvas Course will help you to prepare for the Ph.D. qualifying exam.  </a:t>
            </a:r>
            <a:br>
              <a:rPr lang="en-US"/>
            </a:b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8"/>
          <p:cNvSpPr txBox="1">
            <a:spLocks noGrp="1"/>
          </p:cNvSpPr>
          <p:nvPr>
            <p:ph type="title"/>
          </p:nvPr>
        </p:nvSpPr>
        <p:spPr>
          <a:xfrm>
            <a:off x="3733647" y="3083700"/>
            <a:ext cx="4724700" cy="6906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400">
                <a:solidFill>
                  <a:srgbClr val="FFFFFF"/>
                </a:solidFill>
              </a:rPr>
              <a:t>Review Paper</a:t>
            </a:r>
            <a:endParaRPr sz="4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04"/>
        <p:cNvGrpSpPr/>
        <p:nvPr/>
      </p:nvGrpSpPr>
      <p:grpSpPr>
        <a:xfrm>
          <a:off x="0" y="0"/>
          <a:ext cx="0" cy="0"/>
          <a:chOff x="0" y="0"/>
          <a:chExt cx="0" cy="0"/>
        </a:xfrm>
      </p:grpSpPr>
      <p:pic>
        <p:nvPicPr>
          <p:cNvPr id="105" name="Google Shape;105;p2"/>
          <p:cNvPicPr preferRelativeResize="0"/>
          <p:nvPr/>
        </p:nvPicPr>
        <p:blipFill rotWithShape="1">
          <a:blip r:embed="rId3">
            <a:alphaModFix/>
          </a:blip>
          <a:srcRect/>
          <a:stretch/>
        </p:blipFill>
        <p:spPr>
          <a:xfrm>
            <a:off x="0" y="0"/>
            <a:ext cx="12191999" cy="6857999"/>
          </a:xfrm>
          <a:prstGeom prst="rect">
            <a:avLst/>
          </a:prstGeom>
          <a:noFill/>
          <a:ln>
            <a:noFill/>
          </a:ln>
        </p:spPr>
      </p:pic>
      <p:grpSp>
        <p:nvGrpSpPr>
          <p:cNvPr id="106" name="Google Shape;106;p2"/>
          <p:cNvGrpSpPr/>
          <p:nvPr/>
        </p:nvGrpSpPr>
        <p:grpSpPr>
          <a:xfrm>
            <a:off x="588263" y="588263"/>
            <a:ext cx="11015980" cy="5681980"/>
            <a:chOff x="588263" y="588263"/>
            <a:chExt cx="11015980" cy="5681980"/>
          </a:xfrm>
        </p:grpSpPr>
        <p:sp>
          <p:nvSpPr>
            <p:cNvPr id="107" name="Google Shape;107;p2"/>
            <p:cNvSpPr/>
            <p:nvPr/>
          </p:nvSpPr>
          <p:spPr>
            <a:xfrm>
              <a:off x="588263" y="588263"/>
              <a:ext cx="11015980" cy="5681980"/>
            </a:xfrm>
            <a:custGeom>
              <a:avLst/>
              <a:gdLst/>
              <a:ahLst/>
              <a:cxnLst/>
              <a:rect l="l" t="t" r="r" b="b"/>
              <a:pathLst>
                <a:path w="11015980" h="5681980" extrusionOk="0">
                  <a:moveTo>
                    <a:pt x="11015472" y="0"/>
                  </a:moveTo>
                  <a:lnTo>
                    <a:pt x="0" y="0"/>
                  </a:lnTo>
                  <a:lnTo>
                    <a:pt x="0" y="5681472"/>
                  </a:lnTo>
                  <a:lnTo>
                    <a:pt x="11015472" y="5681472"/>
                  </a:lnTo>
                  <a:lnTo>
                    <a:pt x="11015472" y="0"/>
                  </a:lnTo>
                  <a:close/>
                </a:path>
              </a:pathLst>
            </a:custGeom>
            <a:solidFill>
              <a:srgbClr val="F1F1F1"/>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08" name="Google Shape;108;p2"/>
            <p:cNvSpPr/>
            <p:nvPr/>
          </p:nvSpPr>
          <p:spPr>
            <a:xfrm>
              <a:off x="1757172" y="2036063"/>
              <a:ext cx="8538845" cy="0"/>
            </a:xfrm>
            <a:custGeom>
              <a:avLst/>
              <a:gdLst/>
              <a:ahLst/>
              <a:cxnLst/>
              <a:rect l="l" t="t" r="r" b="b"/>
              <a:pathLst>
                <a:path w="8538845" h="120000" extrusionOk="0">
                  <a:moveTo>
                    <a:pt x="0" y="0"/>
                  </a:moveTo>
                  <a:lnTo>
                    <a:pt x="8538578" y="0"/>
                  </a:lnTo>
                </a:path>
              </a:pathLst>
            </a:custGeom>
            <a:noFill/>
            <a:ln w="12175" cap="flat" cmpd="sng">
              <a:solidFill>
                <a:srgbClr val="A6A6A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09" name="Google Shape;109;p2"/>
          <p:cNvSpPr txBox="1"/>
          <p:nvPr/>
        </p:nvSpPr>
        <p:spPr>
          <a:xfrm>
            <a:off x="1753868" y="2395219"/>
            <a:ext cx="9218932" cy="1664558"/>
          </a:xfrm>
          <a:prstGeom prst="rect">
            <a:avLst/>
          </a:prstGeom>
          <a:noFill/>
          <a:ln>
            <a:noFill/>
          </a:ln>
        </p:spPr>
        <p:txBody>
          <a:bodyPr spcFirstLastPara="1" wrap="square" lIns="0" tIns="12700" rIns="0" bIns="0" anchor="t" anchorCtr="0">
            <a:spAutoFit/>
          </a:bodyPr>
          <a:lstStyle/>
          <a:p>
            <a:pPr marL="469265" marR="5080" lvl="0" indent="-457200" algn="l" rtl="0">
              <a:lnSpc>
                <a:spcPct val="150000"/>
              </a:lnSpc>
              <a:spcBef>
                <a:spcPts val="0"/>
              </a:spcBef>
              <a:spcAft>
                <a:spcPts val="0"/>
              </a:spcAft>
              <a:buClr>
                <a:srgbClr val="5D5D5D"/>
              </a:buClr>
              <a:buSzPts val="2400"/>
              <a:buFont typeface="Arial"/>
              <a:buAutoNum type="arabicPeriod"/>
            </a:pPr>
            <a:r>
              <a:rPr lang="en-US" sz="2400">
                <a:solidFill>
                  <a:srgbClr val="5D5D5D"/>
                </a:solidFill>
                <a:latin typeface="Arial"/>
                <a:ea typeface="Arial"/>
                <a:cs typeface="Arial"/>
                <a:sym typeface="Arial"/>
              </a:rPr>
              <a:t>Review Ph.D. qualifying exam philosophy and components</a:t>
            </a:r>
            <a:endParaRPr sz="2400">
              <a:latin typeface="Arial"/>
              <a:ea typeface="Arial"/>
              <a:cs typeface="Arial"/>
              <a:sym typeface="Arial"/>
            </a:endParaRPr>
          </a:p>
          <a:p>
            <a:pPr marL="469900" lvl="0" indent="-457200" algn="l" rtl="0">
              <a:lnSpc>
                <a:spcPct val="100000"/>
              </a:lnSpc>
              <a:spcBef>
                <a:spcPts val="1440"/>
              </a:spcBef>
              <a:spcAft>
                <a:spcPts val="0"/>
              </a:spcAft>
              <a:buClr>
                <a:srgbClr val="5D5D5D"/>
              </a:buClr>
              <a:buSzPts val="2400"/>
              <a:buFont typeface="Arial"/>
              <a:buAutoNum type="arabicPeriod"/>
            </a:pPr>
            <a:r>
              <a:rPr lang="en-US" sz="2400">
                <a:solidFill>
                  <a:srgbClr val="5D5D5D"/>
                </a:solidFill>
                <a:latin typeface="Arial"/>
                <a:ea typeface="Arial"/>
                <a:cs typeface="Arial"/>
                <a:sym typeface="Arial"/>
              </a:rPr>
              <a:t>Review important dates and deadlines</a:t>
            </a:r>
            <a:endParaRPr sz="2400">
              <a:latin typeface="Arial"/>
              <a:ea typeface="Arial"/>
              <a:cs typeface="Arial"/>
              <a:sym typeface="Arial"/>
            </a:endParaRPr>
          </a:p>
          <a:p>
            <a:pPr marL="469900" lvl="0" indent="-457200" algn="l" rtl="0">
              <a:lnSpc>
                <a:spcPct val="100000"/>
              </a:lnSpc>
              <a:spcBef>
                <a:spcPts val="1440"/>
              </a:spcBef>
              <a:spcAft>
                <a:spcPts val="0"/>
              </a:spcAft>
              <a:buClr>
                <a:srgbClr val="5D5D5D"/>
              </a:buClr>
              <a:buSzPts val="2400"/>
              <a:buFont typeface="Arial"/>
              <a:buAutoNum type="arabicPeriod"/>
            </a:pPr>
            <a:r>
              <a:rPr lang="en-US" sz="2400">
                <a:solidFill>
                  <a:srgbClr val="5D5D5D"/>
                </a:solidFill>
                <a:latin typeface="Arial"/>
                <a:ea typeface="Arial"/>
                <a:cs typeface="Arial"/>
                <a:sym typeface="Arial"/>
              </a:rPr>
              <a:t>Q&amp;A session</a:t>
            </a:r>
            <a:endParaRPr sz="2400">
              <a:latin typeface="Arial"/>
              <a:ea typeface="Arial"/>
              <a:cs typeface="Arial"/>
              <a:sym typeface="Arial"/>
            </a:endParaRPr>
          </a:p>
        </p:txBody>
      </p:sp>
      <p:sp>
        <p:nvSpPr>
          <p:cNvPr id="110" name="Google Shape;110;p2"/>
          <p:cNvSpPr txBox="1">
            <a:spLocks noGrp="1"/>
          </p:cNvSpPr>
          <p:nvPr>
            <p:ph type="title"/>
          </p:nvPr>
        </p:nvSpPr>
        <p:spPr>
          <a:xfrm>
            <a:off x="1853468" y="1139983"/>
            <a:ext cx="9901650" cy="662115"/>
          </a:xfrm>
          <a:prstGeom prst="rect">
            <a:avLst/>
          </a:prstGeom>
          <a:noFill/>
          <a:ln>
            <a:noFill/>
          </a:ln>
        </p:spPr>
        <p:txBody>
          <a:bodyPr spcFirstLastPara="1" wrap="square" lIns="0" tIns="100775" rIns="0" bIns="0" anchor="t" anchorCtr="0">
            <a:spAutoFit/>
          </a:bodyPr>
          <a:lstStyle/>
          <a:p>
            <a:pPr marL="12700" lvl="0" indent="0" algn="l" rtl="0">
              <a:lnSpc>
                <a:spcPct val="100000"/>
              </a:lnSpc>
              <a:spcBef>
                <a:spcPts val="0"/>
              </a:spcBef>
              <a:spcAft>
                <a:spcPts val="0"/>
              </a:spcAft>
              <a:buNone/>
            </a:pPr>
            <a:r>
              <a:rPr lang="en-US"/>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9"/>
          <p:cNvSpPr txBox="1">
            <a:spLocks noGrp="1"/>
          </p:cNvSpPr>
          <p:nvPr>
            <p:ph type="title"/>
          </p:nvPr>
        </p:nvSpPr>
        <p:spPr>
          <a:xfrm>
            <a:off x="1853468" y="1139983"/>
            <a:ext cx="9901800" cy="567000"/>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Review paper, due October 27</a:t>
            </a:r>
            <a:endParaRPr/>
          </a:p>
        </p:txBody>
      </p:sp>
      <p:sp>
        <p:nvSpPr>
          <p:cNvPr id="233" name="Google Shape;233;p19"/>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None/>
            </a:pPr>
            <a:fld id="{00000000-1234-1234-1234-123412341234}" type="slidenum">
              <a:rPr lang="en-US"/>
              <a:t>20</a:t>
            </a:fld>
            <a:endParaRPr/>
          </a:p>
        </p:txBody>
      </p:sp>
      <p:sp>
        <p:nvSpPr>
          <p:cNvPr id="234" name="Google Shape;234;p19"/>
          <p:cNvSpPr txBox="1">
            <a:spLocks noGrp="1"/>
          </p:cNvSpPr>
          <p:nvPr>
            <p:ph type="body" idx="1"/>
          </p:nvPr>
        </p:nvSpPr>
        <p:spPr>
          <a:xfrm>
            <a:off x="1524637" y="2527719"/>
            <a:ext cx="9142724" cy="3103879"/>
          </a:xfrm>
          <a:prstGeom prst="rect">
            <a:avLst/>
          </a:prstGeom>
          <a:noFill/>
          <a:ln>
            <a:noFill/>
          </a:ln>
        </p:spPr>
        <p:txBody>
          <a:bodyPr spcFirstLastPara="1" wrap="square" lIns="0" tIns="13325" rIns="0" bIns="0" anchor="t" anchorCtr="0">
            <a:spAutoFit/>
          </a:bodyPr>
          <a:lstStyle/>
          <a:p>
            <a:pPr marL="866775" lvl="0" indent="0" algn="l" rtl="0">
              <a:lnSpc>
                <a:spcPct val="100000"/>
              </a:lnSpc>
              <a:spcBef>
                <a:spcPts val="0"/>
              </a:spcBef>
              <a:spcAft>
                <a:spcPts val="0"/>
              </a:spcAft>
              <a:buNone/>
            </a:pPr>
            <a:r>
              <a:rPr lang="en-US" b="1">
                <a:latin typeface="Arial"/>
                <a:ea typeface="Arial"/>
                <a:cs typeface="Arial"/>
                <a:sym typeface="Arial"/>
              </a:rPr>
              <a:t>Focus and Purpose:</a:t>
            </a:r>
            <a:endParaRPr/>
          </a:p>
          <a:p>
            <a:pPr marL="866775" lvl="0" indent="0" algn="l" rtl="0">
              <a:lnSpc>
                <a:spcPct val="100000"/>
              </a:lnSpc>
              <a:spcBef>
                <a:spcPts val="1880"/>
              </a:spcBef>
              <a:spcAft>
                <a:spcPts val="0"/>
              </a:spcAft>
              <a:buNone/>
            </a:pPr>
            <a:r>
              <a:rPr lang="en-US"/>
              <a:t>This paper defines the focus of your Qualifying Examination topic.</a:t>
            </a:r>
            <a:endParaRPr/>
          </a:p>
          <a:p>
            <a:pPr marL="866775" marR="5080" lvl="0" indent="0" algn="l" rtl="0">
              <a:lnSpc>
                <a:spcPct val="100000"/>
              </a:lnSpc>
              <a:spcBef>
                <a:spcPts val="2005"/>
              </a:spcBef>
              <a:spcAft>
                <a:spcPts val="0"/>
              </a:spcAft>
              <a:buNone/>
            </a:pPr>
            <a:r>
              <a:rPr lang="en-US"/>
              <a:t>You should explain your technical area, your work and the relationship between your work to the background provided in the three background papers.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0"/>
          <p:cNvSpPr txBox="1">
            <a:spLocks noGrp="1"/>
          </p:cNvSpPr>
          <p:nvPr>
            <p:ph type="title"/>
          </p:nvPr>
        </p:nvSpPr>
        <p:spPr>
          <a:xfrm>
            <a:off x="1853468" y="1139983"/>
            <a:ext cx="9901800" cy="567000"/>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Review paper (due 10/27)</a:t>
            </a:r>
            <a:endParaRPr/>
          </a:p>
        </p:txBody>
      </p:sp>
      <p:sp>
        <p:nvSpPr>
          <p:cNvPr id="240" name="Google Shape;240;p20"/>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None/>
            </a:pPr>
            <a:fld id="{00000000-1234-1234-1234-123412341234}" type="slidenum">
              <a:rPr lang="en-US"/>
              <a:t>21</a:t>
            </a:fld>
            <a:endParaRPr/>
          </a:p>
        </p:txBody>
      </p:sp>
      <p:sp>
        <p:nvSpPr>
          <p:cNvPr id="241" name="Google Shape;241;p20"/>
          <p:cNvSpPr txBox="1"/>
          <p:nvPr/>
        </p:nvSpPr>
        <p:spPr>
          <a:xfrm>
            <a:off x="2379343" y="2554922"/>
            <a:ext cx="6153785" cy="3312795"/>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2000" b="1">
                <a:solidFill>
                  <a:srgbClr val="5D5D5D"/>
                </a:solidFill>
                <a:latin typeface="Arial"/>
                <a:ea typeface="Arial"/>
                <a:cs typeface="Arial"/>
                <a:sym typeface="Arial"/>
              </a:rPr>
              <a:t>Requirements:</a:t>
            </a:r>
            <a:endParaRPr sz="2000">
              <a:latin typeface="Arial"/>
              <a:ea typeface="Arial"/>
              <a:cs typeface="Arial"/>
              <a:sym typeface="Arial"/>
            </a:endParaRPr>
          </a:p>
          <a:p>
            <a:pPr marL="355600" lvl="0" indent="-342900" algn="l" rtl="0">
              <a:lnSpc>
                <a:spcPct val="100000"/>
              </a:lnSpc>
              <a:spcBef>
                <a:spcPts val="1660"/>
              </a:spcBef>
              <a:spcAft>
                <a:spcPts val="0"/>
              </a:spcAft>
              <a:buClr>
                <a:srgbClr val="5D5D5D"/>
              </a:buClr>
              <a:buSzPts val="1900"/>
              <a:buFont typeface="Arial"/>
              <a:buChar char="•"/>
            </a:pPr>
            <a:r>
              <a:rPr lang="en-US" sz="1900">
                <a:solidFill>
                  <a:srgbClr val="5D5D5D"/>
                </a:solidFill>
                <a:latin typeface="Arial"/>
                <a:ea typeface="Arial"/>
                <a:cs typeface="Arial"/>
                <a:sym typeface="Arial"/>
              </a:rPr>
              <a:t>4-page, 2-column conference format</a:t>
            </a:r>
            <a:endParaRPr sz="1900">
              <a:latin typeface="Arial"/>
              <a:ea typeface="Arial"/>
              <a:cs typeface="Arial"/>
              <a:sym typeface="Arial"/>
            </a:endParaRPr>
          </a:p>
          <a:p>
            <a:pPr marL="736600" lvl="1" indent="-266700" algn="l" rtl="0">
              <a:lnSpc>
                <a:spcPct val="100000"/>
              </a:lnSpc>
              <a:spcBef>
                <a:spcPts val="1365"/>
              </a:spcBef>
              <a:spcAft>
                <a:spcPts val="0"/>
              </a:spcAft>
              <a:buClr>
                <a:srgbClr val="404040"/>
              </a:buClr>
              <a:buSzPts val="1900"/>
              <a:buFont typeface="Arial"/>
              <a:buChar char="•"/>
            </a:pPr>
            <a:r>
              <a:rPr lang="en-US" sz="1900">
                <a:solidFill>
                  <a:srgbClr val="404040"/>
                </a:solidFill>
                <a:latin typeface="Arial"/>
                <a:ea typeface="Arial"/>
                <a:cs typeface="Arial"/>
                <a:sym typeface="Arial"/>
              </a:rPr>
              <a:t>Firm requirement; </a:t>
            </a:r>
            <a:r>
              <a:rPr lang="en-US" sz="1900">
                <a:solidFill>
                  <a:srgbClr val="5D5D5D"/>
                </a:solidFill>
                <a:latin typeface="Arial"/>
                <a:ea typeface="Arial"/>
                <a:cs typeface="Arial"/>
                <a:sym typeface="Arial"/>
              </a:rPr>
              <a:t>do not exceed 4 pages!</a:t>
            </a:r>
            <a:endParaRPr sz="1900">
              <a:latin typeface="Arial"/>
              <a:ea typeface="Arial"/>
              <a:cs typeface="Arial"/>
              <a:sym typeface="Arial"/>
            </a:endParaRPr>
          </a:p>
          <a:p>
            <a:pPr marL="355600" lvl="0" indent="-342900" algn="l" rtl="0">
              <a:lnSpc>
                <a:spcPct val="100000"/>
              </a:lnSpc>
              <a:spcBef>
                <a:spcPts val="375"/>
              </a:spcBef>
              <a:spcAft>
                <a:spcPts val="0"/>
              </a:spcAft>
              <a:buClr>
                <a:srgbClr val="5D5D5D"/>
              </a:buClr>
              <a:buSzPts val="1900"/>
              <a:buFont typeface="Arial"/>
              <a:buChar char="•"/>
            </a:pPr>
            <a:r>
              <a:rPr lang="en-US" sz="1900">
                <a:solidFill>
                  <a:srgbClr val="5D5D5D"/>
                </a:solidFill>
                <a:latin typeface="Arial"/>
                <a:ea typeface="Arial"/>
                <a:cs typeface="Arial"/>
                <a:sym typeface="Arial"/>
              </a:rPr>
              <a:t>Keep it short; make it professional</a:t>
            </a:r>
            <a:endParaRPr sz="1900">
              <a:latin typeface="Arial"/>
              <a:ea typeface="Arial"/>
              <a:cs typeface="Arial"/>
              <a:sym typeface="Arial"/>
            </a:endParaRPr>
          </a:p>
          <a:p>
            <a:pPr marL="355600" lvl="0" indent="-342900" algn="l" rtl="0">
              <a:lnSpc>
                <a:spcPct val="100000"/>
              </a:lnSpc>
              <a:spcBef>
                <a:spcPts val="370"/>
              </a:spcBef>
              <a:spcAft>
                <a:spcPts val="0"/>
              </a:spcAft>
              <a:buClr>
                <a:srgbClr val="5D5D5D"/>
              </a:buClr>
              <a:buSzPts val="1900"/>
              <a:buFont typeface="Arial"/>
              <a:buChar char="•"/>
            </a:pPr>
            <a:r>
              <a:rPr lang="en-US" sz="1900">
                <a:solidFill>
                  <a:srgbClr val="5D5D5D"/>
                </a:solidFill>
                <a:latin typeface="Arial"/>
                <a:ea typeface="Arial"/>
                <a:cs typeface="Arial"/>
                <a:sym typeface="Arial"/>
              </a:rPr>
              <a:t>Clear goals:</a:t>
            </a:r>
            <a:endParaRPr sz="1900">
              <a:latin typeface="Arial"/>
              <a:ea typeface="Arial"/>
              <a:cs typeface="Arial"/>
              <a:sym typeface="Arial"/>
            </a:endParaRPr>
          </a:p>
          <a:p>
            <a:pPr marL="736600" lvl="1" indent="-266700" algn="l" rtl="0">
              <a:lnSpc>
                <a:spcPct val="100000"/>
              </a:lnSpc>
              <a:spcBef>
                <a:spcPts val="415"/>
              </a:spcBef>
              <a:spcAft>
                <a:spcPts val="0"/>
              </a:spcAft>
              <a:buClr>
                <a:srgbClr val="5D5D5D"/>
              </a:buClr>
              <a:buSzPts val="1700"/>
              <a:buFont typeface="Arial"/>
              <a:buChar char="•"/>
            </a:pPr>
            <a:r>
              <a:rPr lang="en-US" sz="1700" i="1">
                <a:solidFill>
                  <a:srgbClr val="5D5D5D"/>
                </a:solidFill>
                <a:latin typeface="Calibri"/>
                <a:ea typeface="Calibri"/>
                <a:cs typeface="Calibri"/>
                <a:sym typeface="Calibri"/>
              </a:rPr>
              <a:t>Explain your own technical area</a:t>
            </a:r>
            <a:endParaRPr sz="1700">
              <a:latin typeface="Calibri"/>
              <a:ea typeface="Calibri"/>
              <a:cs typeface="Calibri"/>
              <a:sym typeface="Calibri"/>
            </a:endParaRPr>
          </a:p>
          <a:p>
            <a:pPr marL="736600" lvl="1" indent="-266700" algn="l" rtl="0">
              <a:lnSpc>
                <a:spcPct val="100000"/>
              </a:lnSpc>
              <a:spcBef>
                <a:spcPts val="395"/>
              </a:spcBef>
              <a:spcAft>
                <a:spcPts val="0"/>
              </a:spcAft>
              <a:buClr>
                <a:srgbClr val="5D5D5D"/>
              </a:buClr>
              <a:buSzPts val="1700"/>
              <a:buFont typeface="Arial"/>
              <a:buChar char="•"/>
            </a:pPr>
            <a:r>
              <a:rPr lang="en-US" sz="1700" i="1">
                <a:solidFill>
                  <a:srgbClr val="5D5D5D"/>
                </a:solidFill>
                <a:latin typeface="Calibri"/>
                <a:ea typeface="Calibri"/>
                <a:cs typeface="Calibri"/>
                <a:sym typeface="Calibri"/>
              </a:rPr>
              <a:t>Explain your own work</a:t>
            </a:r>
            <a:endParaRPr sz="1700">
              <a:latin typeface="Calibri"/>
              <a:ea typeface="Calibri"/>
              <a:cs typeface="Calibri"/>
              <a:sym typeface="Calibri"/>
            </a:endParaRPr>
          </a:p>
          <a:p>
            <a:pPr marL="736600" lvl="1" indent="-266700" algn="l" rtl="0">
              <a:lnSpc>
                <a:spcPct val="100000"/>
              </a:lnSpc>
              <a:spcBef>
                <a:spcPts val="400"/>
              </a:spcBef>
              <a:spcAft>
                <a:spcPts val="0"/>
              </a:spcAft>
              <a:buClr>
                <a:srgbClr val="5D5D5D"/>
              </a:buClr>
              <a:buSzPts val="1700"/>
              <a:buFont typeface="Arial"/>
              <a:buChar char="•"/>
            </a:pPr>
            <a:r>
              <a:rPr lang="en-US" sz="1700" i="1">
                <a:solidFill>
                  <a:srgbClr val="5D5D5D"/>
                </a:solidFill>
                <a:latin typeface="Calibri"/>
                <a:ea typeface="Calibri"/>
                <a:cs typeface="Calibri"/>
                <a:sym typeface="Calibri"/>
              </a:rPr>
              <a:t>Explain relevance of the three papers to your technical area</a:t>
            </a:r>
            <a:endParaRPr sz="1700">
              <a:latin typeface="Calibri"/>
              <a:ea typeface="Calibri"/>
              <a:cs typeface="Calibri"/>
              <a:sym typeface="Calibri"/>
            </a:endParaRPr>
          </a:p>
          <a:p>
            <a:pPr marL="12700" lvl="0" indent="0" algn="l" rtl="0">
              <a:lnSpc>
                <a:spcPct val="100000"/>
              </a:lnSpc>
              <a:spcBef>
                <a:spcPts val="1100"/>
              </a:spcBef>
              <a:spcAft>
                <a:spcPts val="0"/>
              </a:spcAft>
              <a:buNone/>
            </a:pPr>
            <a:r>
              <a:rPr lang="en-US" sz="1800" i="1">
                <a:solidFill>
                  <a:srgbClr val="FF0000"/>
                </a:solidFill>
                <a:latin typeface="Arial"/>
                <a:ea typeface="Arial"/>
                <a:cs typeface="Arial"/>
                <a:sym typeface="Arial"/>
              </a:rPr>
              <a:t>NOTE: You may submit your review paper once.</a:t>
            </a:r>
            <a:endParaRPr sz="18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1"/>
          <p:cNvSpPr txBox="1">
            <a:spLocks noGrp="1"/>
          </p:cNvSpPr>
          <p:nvPr>
            <p:ph type="title"/>
          </p:nvPr>
        </p:nvSpPr>
        <p:spPr>
          <a:xfrm>
            <a:off x="1853468" y="1139983"/>
            <a:ext cx="9901800" cy="567000"/>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Suggested Review paper format (due 10/27)</a:t>
            </a:r>
            <a:endParaRPr/>
          </a:p>
        </p:txBody>
      </p:sp>
      <p:sp>
        <p:nvSpPr>
          <p:cNvPr id="247" name="Google Shape;247;p21"/>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None/>
            </a:pPr>
            <a:fld id="{00000000-1234-1234-1234-123412341234}" type="slidenum">
              <a:rPr lang="en-US"/>
              <a:t>22</a:t>
            </a:fld>
            <a:endParaRPr/>
          </a:p>
        </p:txBody>
      </p:sp>
      <p:sp>
        <p:nvSpPr>
          <p:cNvPr id="248" name="Google Shape;248;p21"/>
          <p:cNvSpPr txBox="1"/>
          <p:nvPr/>
        </p:nvSpPr>
        <p:spPr>
          <a:xfrm>
            <a:off x="2379342" y="2419324"/>
            <a:ext cx="4055745" cy="2889250"/>
          </a:xfrm>
          <a:prstGeom prst="rect">
            <a:avLst/>
          </a:prstGeom>
          <a:noFill/>
          <a:ln>
            <a:noFill/>
          </a:ln>
        </p:spPr>
        <p:txBody>
          <a:bodyPr spcFirstLastPara="1" wrap="square" lIns="0" tIns="148575" rIns="0" bIns="0" anchor="t" anchorCtr="0">
            <a:spAutoFit/>
          </a:bodyPr>
          <a:lstStyle/>
          <a:p>
            <a:pPr marL="12700" lvl="0" indent="0" algn="l" rtl="0">
              <a:lnSpc>
                <a:spcPct val="100000"/>
              </a:lnSpc>
              <a:spcBef>
                <a:spcPts val="0"/>
              </a:spcBef>
              <a:spcAft>
                <a:spcPts val="0"/>
              </a:spcAft>
              <a:buNone/>
            </a:pPr>
            <a:r>
              <a:rPr lang="en-US" sz="2000" b="1">
                <a:solidFill>
                  <a:srgbClr val="5D5D5D"/>
                </a:solidFill>
                <a:latin typeface="Arial"/>
                <a:ea typeface="Arial"/>
                <a:cs typeface="Arial"/>
                <a:sym typeface="Arial"/>
              </a:rPr>
              <a:t>Pages 1 &amp; 2</a:t>
            </a:r>
            <a:endParaRPr sz="2000">
              <a:latin typeface="Arial"/>
              <a:ea typeface="Arial"/>
              <a:cs typeface="Arial"/>
              <a:sym typeface="Arial"/>
            </a:endParaRPr>
          </a:p>
          <a:p>
            <a:pPr marL="355600" lvl="0" indent="-342900" algn="l" rtl="0">
              <a:lnSpc>
                <a:spcPct val="100000"/>
              </a:lnSpc>
              <a:spcBef>
                <a:spcPts val="1075"/>
              </a:spcBef>
              <a:spcAft>
                <a:spcPts val="0"/>
              </a:spcAft>
              <a:buClr>
                <a:srgbClr val="5D5D5D"/>
              </a:buClr>
              <a:buSzPts val="2000"/>
              <a:buFont typeface="Arial"/>
              <a:buChar char="-"/>
            </a:pPr>
            <a:r>
              <a:rPr lang="en-US" sz="2000">
                <a:solidFill>
                  <a:srgbClr val="5D5D5D"/>
                </a:solidFill>
                <a:latin typeface="Arial"/>
                <a:ea typeface="Arial"/>
                <a:cs typeface="Arial"/>
                <a:sym typeface="Arial"/>
              </a:rPr>
              <a:t>Introduce the area</a:t>
            </a:r>
            <a:endParaRPr sz="2000">
              <a:latin typeface="Arial"/>
              <a:ea typeface="Arial"/>
              <a:cs typeface="Arial"/>
              <a:sym typeface="Arial"/>
            </a:endParaRPr>
          </a:p>
          <a:p>
            <a:pPr marL="355600" lvl="0" indent="-342900" algn="l" rtl="0">
              <a:lnSpc>
                <a:spcPct val="100000"/>
              </a:lnSpc>
              <a:spcBef>
                <a:spcPts val="1200"/>
              </a:spcBef>
              <a:spcAft>
                <a:spcPts val="0"/>
              </a:spcAft>
              <a:buClr>
                <a:srgbClr val="5D5D5D"/>
              </a:buClr>
              <a:buSzPts val="2000"/>
              <a:buFont typeface="Arial"/>
              <a:buChar char="-"/>
            </a:pPr>
            <a:r>
              <a:rPr lang="en-US" sz="2000">
                <a:solidFill>
                  <a:srgbClr val="5D5D5D"/>
                </a:solidFill>
                <a:latin typeface="Arial"/>
                <a:ea typeface="Arial"/>
                <a:cs typeface="Arial"/>
                <a:sym typeface="Arial"/>
              </a:rPr>
              <a:t>Summarize the problem(s)</a:t>
            </a:r>
            <a:endParaRPr sz="2000">
              <a:latin typeface="Arial"/>
              <a:ea typeface="Arial"/>
              <a:cs typeface="Arial"/>
              <a:sym typeface="Arial"/>
            </a:endParaRPr>
          </a:p>
          <a:p>
            <a:pPr marL="355600" lvl="0" indent="-342900" algn="l" rtl="0">
              <a:lnSpc>
                <a:spcPct val="100000"/>
              </a:lnSpc>
              <a:spcBef>
                <a:spcPts val="1200"/>
              </a:spcBef>
              <a:spcAft>
                <a:spcPts val="0"/>
              </a:spcAft>
              <a:buClr>
                <a:srgbClr val="5D5D5D"/>
              </a:buClr>
              <a:buSzPts val="2000"/>
              <a:buFont typeface="Arial"/>
              <a:buChar char="-"/>
            </a:pPr>
            <a:r>
              <a:rPr lang="en-US" sz="2000">
                <a:solidFill>
                  <a:srgbClr val="5D5D5D"/>
                </a:solidFill>
                <a:latin typeface="Arial"/>
                <a:ea typeface="Arial"/>
                <a:cs typeface="Arial"/>
                <a:sym typeface="Arial"/>
              </a:rPr>
              <a:t>Explain the history</a:t>
            </a:r>
            <a:endParaRPr sz="2000">
              <a:latin typeface="Arial"/>
              <a:ea typeface="Arial"/>
              <a:cs typeface="Arial"/>
              <a:sym typeface="Arial"/>
            </a:endParaRPr>
          </a:p>
          <a:p>
            <a:pPr marL="355600" marR="5080" lvl="0" indent="-342900" algn="l" rtl="0">
              <a:lnSpc>
                <a:spcPct val="100000"/>
              </a:lnSpc>
              <a:spcBef>
                <a:spcPts val="1200"/>
              </a:spcBef>
              <a:spcAft>
                <a:spcPts val="0"/>
              </a:spcAft>
              <a:buClr>
                <a:srgbClr val="5D5D5D"/>
              </a:buClr>
              <a:buSzPts val="2000"/>
              <a:buFont typeface="Arial"/>
              <a:buChar char="-"/>
            </a:pPr>
            <a:r>
              <a:rPr lang="en-US" sz="2000">
                <a:solidFill>
                  <a:srgbClr val="5D5D5D"/>
                </a:solidFill>
                <a:latin typeface="Arial"/>
                <a:ea typeface="Arial"/>
                <a:cs typeface="Arial"/>
                <a:sym typeface="Arial"/>
              </a:rPr>
              <a:t>Summarize key ideas and contributions of your 3 technical background papers</a:t>
            </a:r>
            <a:endParaRPr sz="2000">
              <a:latin typeface="Arial"/>
              <a:ea typeface="Arial"/>
              <a:cs typeface="Arial"/>
              <a:sym typeface="Arial"/>
            </a:endParaRPr>
          </a:p>
        </p:txBody>
      </p:sp>
      <p:sp>
        <p:nvSpPr>
          <p:cNvPr id="249" name="Google Shape;249;p21"/>
          <p:cNvSpPr txBox="1"/>
          <p:nvPr/>
        </p:nvSpPr>
        <p:spPr>
          <a:xfrm>
            <a:off x="7302036" y="2413345"/>
            <a:ext cx="3919854" cy="3713196"/>
          </a:xfrm>
          <a:prstGeom prst="rect">
            <a:avLst/>
          </a:prstGeom>
          <a:noFill/>
          <a:ln>
            <a:noFill/>
          </a:ln>
        </p:spPr>
        <p:txBody>
          <a:bodyPr spcFirstLastPara="1" wrap="square" lIns="0" tIns="154300" rIns="0" bIns="0" anchor="t" anchorCtr="0">
            <a:spAutoFit/>
          </a:bodyPr>
          <a:lstStyle/>
          <a:p>
            <a:pPr marL="12700" lvl="0" indent="0" algn="l" rtl="0">
              <a:lnSpc>
                <a:spcPct val="100000"/>
              </a:lnSpc>
              <a:spcBef>
                <a:spcPts val="0"/>
              </a:spcBef>
              <a:spcAft>
                <a:spcPts val="0"/>
              </a:spcAft>
              <a:buNone/>
            </a:pPr>
            <a:r>
              <a:rPr lang="en-US" sz="2000" b="1">
                <a:solidFill>
                  <a:srgbClr val="5D5D5D"/>
                </a:solidFill>
                <a:latin typeface="Arial"/>
                <a:ea typeface="Arial"/>
                <a:cs typeface="Arial"/>
                <a:sym typeface="Arial"/>
              </a:rPr>
              <a:t>Pages 3 &amp; 4</a:t>
            </a:r>
            <a:endParaRPr sz="2000">
              <a:latin typeface="Arial"/>
              <a:ea typeface="Arial"/>
              <a:cs typeface="Arial"/>
              <a:sym typeface="Arial"/>
            </a:endParaRPr>
          </a:p>
          <a:p>
            <a:pPr marL="358140" lvl="0" indent="-343535" algn="l" rtl="0">
              <a:lnSpc>
                <a:spcPct val="100000"/>
              </a:lnSpc>
              <a:spcBef>
                <a:spcPts val="1055"/>
              </a:spcBef>
              <a:spcAft>
                <a:spcPts val="0"/>
              </a:spcAft>
              <a:buClr>
                <a:srgbClr val="5D5D5D"/>
              </a:buClr>
              <a:buSzPts val="1900"/>
              <a:buFont typeface="Arial"/>
              <a:buChar char="-"/>
            </a:pPr>
            <a:r>
              <a:rPr lang="en-US" sz="1900">
                <a:solidFill>
                  <a:srgbClr val="5D5D5D"/>
                </a:solidFill>
                <a:latin typeface="Arial"/>
                <a:ea typeface="Arial"/>
                <a:cs typeface="Arial"/>
                <a:sym typeface="Arial"/>
              </a:rPr>
              <a:t>Introduce your own work</a:t>
            </a:r>
            <a:endParaRPr sz="1900">
              <a:latin typeface="Arial"/>
              <a:ea typeface="Arial"/>
              <a:cs typeface="Arial"/>
              <a:sym typeface="Arial"/>
            </a:endParaRPr>
          </a:p>
          <a:p>
            <a:pPr marL="358140" marR="228600" lvl="0" indent="-342900" algn="l" rtl="0">
              <a:lnSpc>
                <a:spcPct val="100000"/>
              </a:lnSpc>
              <a:spcBef>
                <a:spcPts val="1200"/>
              </a:spcBef>
              <a:spcAft>
                <a:spcPts val="0"/>
              </a:spcAft>
              <a:buClr>
                <a:srgbClr val="5D5D5D"/>
              </a:buClr>
              <a:buSzPts val="1900"/>
              <a:buFont typeface="Arial"/>
              <a:buChar char="-"/>
            </a:pPr>
            <a:r>
              <a:rPr lang="en-US" sz="1900">
                <a:solidFill>
                  <a:srgbClr val="5D5D5D"/>
                </a:solidFill>
                <a:latin typeface="Arial"/>
                <a:ea typeface="Arial"/>
                <a:cs typeface="Arial"/>
                <a:sym typeface="Arial"/>
              </a:rPr>
              <a:t>Summarize your own problem, goals</a:t>
            </a:r>
            <a:endParaRPr sz="1900">
              <a:latin typeface="Arial"/>
              <a:ea typeface="Arial"/>
              <a:cs typeface="Arial"/>
              <a:sym typeface="Arial"/>
            </a:endParaRPr>
          </a:p>
          <a:p>
            <a:pPr marL="358140" lvl="0" indent="-343535" algn="l" rtl="0">
              <a:lnSpc>
                <a:spcPct val="100000"/>
              </a:lnSpc>
              <a:spcBef>
                <a:spcPts val="1200"/>
              </a:spcBef>
              <a:spcAft>
                <a:spcPts val="0"/>
              </a:spcAft>
              <a:buClr>
                <a:srgbClr val="5D5D5D"/>
              </a:buClr>
              <a:buSzPts val="1900"/>
              <a:buFont typeface="Arial"/>
              <a:buChar char="-"/>
            </a:pPr>
            <a:r>
              <a:rPr lang="en-US" sz="1900">
                <a:solidFill>
                  <a:srgbClr val="5D5D5D"/>
                </a:solidFill>
                <a:latin typeface="Arial"/>
                <a:ea typeface="Arial"/>
                <a:cs typeface="Arial"/>
                <a:sym typeface="Arial"/>
              </a:rPr>
              <a:t>Explain what prior ideas you use.</a:t>
            </a:r>
            <a:endParaRPr sz="1900">
              <a:latin typeface="Arial"/>
              <a:ea typeface="Arial"/>
              <a:cs typeface="Arial"/>
              <a:sym typeface="Arial"/>
            </a:endParaRPr>
          </a:p>
          <a:p>
            <a:pPr marL="358140" lvl="0" indent="-343535" algn="l" rtl="0">
              <a:lnSpc>
                <a:spcPct val="100000"/>
              </a:lnSpc>
              <a:spcBef>
                <a:spcPts val="1200"/>
              </a:spcBef>
              <a:spcAft>
                <a:spcPts val="0"/>
              </a:spcAft>
              <a:buClr>
                <a:srgbClr val="5D5D5D"/>
              </a:buClr>
              <a:buSzPts val="1900"/>
              <a:buFont typeface="Arial"/>
              <a:buChar char="-"/>
            </a:pPr>
            <a:r>
              <a:rPr lang="en-US" sz="1900">
                <a:solidFill>
                  <a:srgbClr val="5D5D5D"/>
                </a:solidFill>
                <a:latin typeface="Arial"/>
                <a:ea typeface="Arial"/>
                <a:cs typeface="Arial"/>
                <a:sym typeface="Arial"/>
              </a:rPr>
              <a:t>Summarize what you have done:</a:t>
            </a:r>
            <a:endParaRPr sz="1900">
              <a:latin typeface="Arial"/>
              <a:ea typeface="Arial"/>
              <a:cs typeface="Arial"/>
              <a:sym typeface="Arial"/>
            </a:endParaRPr>
          </a:p>
          <a:p>
            <a:pPr marL="358140" marR="883919" lvl="0" indent="0" algn="l" rtl="0">
              <a:lnSpc>
                <a:spcPct val="100000"/>
              </a:lnSpc>
              <a:spcBef>
                <a:spcPts val="25"/>
              </a:spcBef>
              <a:spcAft>
                <a:spcPts val="0"/>
              </a:spcAft>
              <a:buNone/>
            </a:pPr>
            <a:r>
              <a:rPr lang="en-US" sz="1600" i="1">
                <a:solidFill>
                  <a:srgbClr val="5D5D5D"/>
                </a:solidFill>
                <a:latin typeface="Calibri"/>
                <a:ea typeface="Calibri"/>
                <a:cs typeface="Calibri"/>
                <a:sym typeface="Calibri"/>
              </a:rPr>
              <a:t>Key technical decisions, results. What worked, what didn’t, why.</a:t>
            </a:r>
            <a:endParaRPr/>
          </a:p>
          <a:p>
            <a:pPr marL="358140" lvl="0" indent="-343535" algn="l" rtl="0">
              <a:lnSpc>
                <a:spcPct val="100000"/>
              </a:lnSpc>
              <a:spcBef>
                <a:spcPts val="1200"/>
              </a:spcBef>
              <a:spcAft>
                <a:spcPts val="0"/>
              </a:spcAft>
              <a:buClr>
                <a:srgbClr val="5D5D5D"/>
              </a:buClr>
              <a:buSzPts val="1900"/>
              <a:buFont typeface="Arial"/>
              <a:buChar char="-"/>
            </a:pPr>
            <a:r>
              <a:rPr lang="en-US" sz="1900">
                <a:solidFill>
                  <a:srgbClr val="5D5D5D"/>
                </a:solidFill>
                <a:latin typeface="Arial"/>
                <a:ea typeface="Arial"/>
                <a:cs typeface="Arial"/>
                <a:sym typeface="Arial"/>
              </a:rPr>
              <a:t>Conclusions</a:t>
            </a:r>
            <a:endParaRPr sz="1600">
              <a:latin typeface="Calibri"/>
              <a:ea typeface="Calibri"/>
              <a:cs typeface="Calibri"/>
              <a:sym typeface="Calibri"/>
            </a:endParaRPr>
          </a:p>
          <a:p>
            <a:pPr marL="358140" marR="883919" lvl="0" indent="0" algn="l" rtl="0">
              <a:lnSpc>
                <a:spcPct val="100000"/>
              </a:lnSpc>
              <a:spcBef>
                <a:spcPts val="25"/>
              </a:spcBef>
              <a:spcAft>
                <a:spcPts val="0"/>
              </a:spcAft>
              <a:buNone/>
            </a:pPr>
            <a:endParaRPr sz="16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53"/>
        <p:cNvGrpSpPr/>
        <p:nvPr/>
      </p:nvGrpSpPr>
      <p:grpSpPr>
        <a:xfrm>
          <a:off x="0" y="0"/>
          <a:ext cx="0" cy="0"/>
          <a:chOff x="0" y="0"/>
          <a:chExt cx="0" cy="0"/>
        </a:xfrm>
      </p:grpSpPr>
      <p:pic>
        <p:nvPicPr>
          <p:cNvPr id="254" name="Google Shape;254;p22"/>
          <p:cNvPicPr preferRelativeResize="0"/>
          <p:nvPr/>
        </p:nvPicPr>
        <p:blipFill rotWithShape="1">
          <a:blip r:embed="rId3">
            <a:alphaModFix/>
          </a:blip>
          <a:srcRect/>
          <a:stretch/>
        </p:blipFill>
        <p:spPr>
          <a:xfrm>
            <a:off x="211954" y="0"/>
            <a:ext cx="11740443" cy="68579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58"/>
        <p:cNvGrpSpPr/>
        <p:nvPr/>
      </p:nvGrpSpPr>
      <p:grpSpPr>
        <a:xfrm>
          <a:off x="0" y="0"/>
          <a:ext cx="0" cy="0"/>
          <a:chOff x="0" y="0"/>
          <a:chExt cx="0" cy="0"/>
        </a:xfrm>
      </p:grpSpPr>
      <p:pic>
        <p:nvPicPr>
          <p:cNvPr id="259" name="Google Shape;259;p23"/>
          <p:cNvPicPr preferRelativeResize="0"/>
          <p:nvPr/>
        </p:nvPicPr>
        <p:blipFill rotWithShape="1">
          <a:blip r:embed="rId3">
            <a:alphaModFix/>
          </a:blip>
          <a:srcRect/>
          <a:stretch/>
        </p:blipFill>
        <p:spPr>
          <a:xfrm>
            <a:off x="185429" y="0"/>
            <a:ext cx="11811868"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4"/>
          <p:cNvSpPr txBox="1">
            <a:spLocks noGrp="1"/>
          </p:cNvSpPr>
          <p:nvPr>
            <p:ph type="title"/>
          </p:nvPr>
        </p:nvSpPr>
        <p:spPr>
          <a:xfrm>
            <a:off x="3934459" y="3047492"/>
            <a:ext cx="4321810" cy="696595"/>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400">
                <a:solidFill>
                  <a:srgbClr val="FFFFFF"/>
                </a:solidFill>
              </a:rPr>
              <a:t>Exam Committee</a:t>
            </a:r>
            <a:endParaRPr sz="4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Qual Exam committee</a:t>
            </a:r>
            <a:endParaRPr/>
          </a:p>
        </p:txBody>
      </p:sp>
      <p:sp>
        <p:nvSpPr>
          <p:cNvPr id="270" name="Google Shape;270;p25"/>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None/>
            </a:pPr>
            <a:fld id="{00000000-1234-1234-1234-123412341234}" type="slidenum">
              <a:rPr lang="en-US"/>
              <a:t>26</a:t>
            </a:fld>
            <a:endParaRPr/>
          </a:p>
        </p:txBody>
      </p:sp>
      <p:sp>
        <p:nvSpPr>
          <p:cNvPr id="271" name="Google Shape;271;p25"/>
          <p:cNvSpPr txBox="1"/>
          <p:nvPr/>
        </p:nvSpPr>
        <p:spPr>
          <a:xfrm>
            <a:off x="2379343" y="2555112"/>
            <a:ext cx="8127365" cy="3573414"/>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2000" b="1">
                <a:solidFill>
                  <a:srgbClr val="5D5D5D"/>
                </a:solidFill>
                <a:latin typeface="Arial"/>
                <a:ea typeface="Arial"/>
                <a:cs typeface="Arial"/>
                <a:sym typeface="Arial"/>
              </a:rPr>
              <a:t>Requirements:</a:t>
            </a:r>
            <a:endParaRPr sz="2000">
              <a:latin typeface="Arial"/>
              <a:ea typeface="Arial"/>
              <a:cs typeface="Arial"/>
              <a:sym typeface="Arial"/>
            </a:endParaRPr>
          </a:p>
          <a:p>
            <a:pPr marL="355600" marR="382270" lvl="0" indent="-342900" algn="l" rtl="0">
              <a:lnSpc>
                <a:spcPct val="100000"/>
              </a:lnSpc>
              <a:spcBef>
                <a:spcPts val="1880"/>
              </a:spcBef>
              <a:spcAft>
                <a:spcPts val="0"/>
              </a:spcAft>
              <a:buClr>
                <a:srgbClr val="5D5D5D"/>
              </a:buClr>
              <a:buSzPts val="2000"/>
              <a:buFont typeface="Arial"/>
              <a:buChar char="•"/>
            </a:pPr>
            <a:r>
              <a:rPr lang="en-US" sz="2000">
                <a:solidFill>
                  <a:srgbClr val="5D5D5D"/>
                </a:solidFill>
                <a:latin typeface="Arial"/>
                <a:ea typeface="Arial"/>
                <a:cs typeface="Arial"/>
                <a:sym typeface="Arial"/>
              </a:rPr>
              <a:t>Select 7-10 preferred or ‘most relevant’ faculty members for your committee from list in your declaration application</a:t>
            </a:r>
            <a:endParaRPr sz="2000">
              <a:latin typeface="Arial"/>
              <a:ea typeface="Arial"/>
              <a:cs typeface="Arial"/>
              <a:sym typeface="Arial"/>
            </a:endParaRPr>
          </a:p>
          <a:p>
            <a:pPr marL="1079500" lvl="1" indent="-342900" algn="l" rtl="0">
              <a:lnSpc>
                <a:spcPct val="100000"/>
              </a:lnSpc>
              <a:spcBef>
                <a:spcPts val="1255"/>
              </a:spcBef>
              <a:spcAft>
                <a:spcPts val="0"/>
              </a:spcAft>
              <a:buClr>
                <a:srgbClr val="5D5D5D"/>
              </a:buClr>
              <a:buSzPts val="2000"/>
              <a:buFont typeface="Arial"/>
              <a:buChar char="•"/>
            </a:pPr>
            <a:r>
              <a:rPr lang="en-US" sz="2100" i="1">
                <a:solidFill>
                  <a:srgbClr val="5D5D5D"/>
                </a:solidFill>
                <a:latin typeface="Arial"/>
                <a:ea typeface="Arial"/>
                <a:cs typeface="Arial"/>
                <a:sym typeface="Arial"/>
              </a:rPr>
              <a:t>Strongly recommended  </a:t>
            </a:r>
            <a:r>
              <a:rPr lang="en-US" sz="2000">
                <a:solidFill>
                  <a:srgbClr val="5D5D5D"/>
                </a:solidFill>
                <a:latin typeface="Arial"/>
                <a:ea typeface="Arial"/>
                <a:cs typeface="Arial"/>
                <a:sym typeface="Arial"/>
              </a:rPr>
              <a:t>to select 10 faculty for your application.</a:t>
            </a:r>
            <a:endParaRPr sz="2000">
              <a:latin typeface="Arial"/>
              <a:ea typeface="Arial"/>
              <a:cs typeface="Arial"/>
              <a:sym typeface="Arial"/>
            </a:endParaRPr>
          </a:p>
          <a:p>
            <a:pPr marL="0" lvl="1" indent="0" algn="l" rtl="0">
              <a:lnSpc>
                <a:spcPct val="100000"/>
              </a:lnSpc>
              <a:spcBef>
                <a:spcPts val="45"/>
              </a:spcBef>
              <a:spcAft>
                <a:spcPts val="0"/>
              </a:spcAft>
              <a:buClr>
                <a:srgbClr val="5D5D5D"/>
              </a:buClr>
              <a:buSzPts val="2700"/>
              <a:buFont typeface="Arial"/>
              <a:buNone/>
            </a:pPr>
            <a:endParaRPr sz="2700">
              <a:latin typeface="Arial"/>
              <a:ea typeface="Arial"/>
              <a:cs typeface="Arial"/>
              <a:sym typeface="Arial"/>
            </a:endParaRPr>
          </a:p>
          <a:p>
            <a:pPr marL="355600" marR="132715" lvl="0" indent="-342900" algn="l" rtl="0">
              <a:lnSpc>
                <a:spcPct val="100000"/>
              </a:lnSpc>
              <a:spcBef>
                <a:spcPts val="0"/>
              </a:spcBef>
              <a:spcAft>
                <a:spcPts val="0"/>
              </a:spcAft>
              <a:buClr>
                <a:srgbClr val="5D5D5D"/>
              </a:buClr>
              <a:buSzPts val="2000"/>
              <a:buFont typeface="Arial"/>
              <a:buChar char="•"/>
            </a:pPr>
            <a:r>
              <a:rPr lang="en-US" sz="2000">
                <a:solidFill>
                  <a:srgbClr val="5D5D5D"/>
                </a:solidFill>
                <a:latin typeface="Arial"/>
                <a:ea typeface="Arial"/>
                <a:cs typeface="Arial"/>
                <a:sym typeface="Arial"/>
              </a:rPr>
              <a:t>Advisor receives link to formally approve declaration, but should be discussed beforehand</a:t>
            </a:r>
            <a:endParaRPr sz="2000">
              <a:latin typeface="Arial"/>
              <a:ea typeface="Arial"/>
              <a:cs typeface="Arial"/>
              <a:sym typeface="Arial"/>
            </a:endParaRPr>
          </a:p>
          <a:p>
            <a:pPr marL="355600" marR="912494" lvl="0" indent="-342900" algn="l" rtl="0">
              <a:lnSpc>
                <a:spcPct val="100000"/>
              </a:lnSpc>
              <a:spcBef>
                <a:spcPts val="1989"/>
              </a:spcBef>
              <a:spcAft>
                <a:spcPts val="0"/>
              </a:spcAft>
              <a:buClr>
                <a:srgbClr val="5D5D5D"/>
              </a:buClr>
              <a:buSzPts val="2000"/>
              <a:buFont typeface="Arial"/>
              <a:buChar char="•"/>
            </a:pPr>
            <a:r>
              <a:rPr lang="en-US" sz="2000">
                <a:solidFill>
                  <a:srgbClr val="5D5D5D"/>
                </a:solidFill>
                <a:latin typeface="Arial"/>
                <a:ea typeface="Arial"/>
                <a:cs typeface="Arial"/>
                <a:sym typeface="Arial"/>
              </a:rPr>
              <a:t>GSC selects 3-person exam committee based on student declaration application, advisor input, and faculty availability</a:t>
            </a:r>
            <a:endParaRPr sz="200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6"/>
          <p:cNvSpPr/>
          <p:nvPr/>
        </p:nvSpPr>
        <p:spPr>
          <a:xfrm>
            <a:off x="6861809" y="2625089"/>
            <a:ext cx="36830" cy="2600325"/>
          </a:xfrm>
          <a:custGeom>
            <a:avLst/>
            <a:gdLst/>
            <a:ahLst/>
            <a:cxnLst/>
            <a:rect l="l" t="t" r="r" b="b"/>
            <a:pathLst>
              <a:path w="36829" h="2600325" extrusionOk="0">
                <a:moveTo>
                  <a:pt x="36575" y="0"/>
                </a:moveTo>
                <a:lnTo>
                  <a:pt x="0" y="2599944"/>
                </a:lnTo>
              </a:path>
            </a:pathLst>
          </a:custGeom>
          <a:noFill/>
          <a:ln w="198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78" name="Google Shape;278;p26"/>
          <p:cNvSpPr txBox="1">
            <a:spLocks noGrp="1"/>
          </p:cNvSpPr>
          <p:nvPr>
            <p:ph type="title"/>
          </p:nvPr>
        </p:nvSpPr>
        <p:spPr>
          <a:xfrm>
            <a:off x="1853468" y="1139983"/>
            <a:ext cx="9901650" cy="489236"/>
          </a:xfrm>
          <a:prstGeom prst="rect">
            <a:avLst/>
          </a:prstGeom>
          <a:noFill/>
          <a:ln>
            <a:noFill/>
          </a:ln>
        </p:spPr>
        <p:txBody>
          <a:bodyPr spcFirstLastPara="1" wrap="square" lIns="0" tIns="12050" rIns="0" bIns="0" anchor="t" anchorCtr="0">
            <a:spAutoFit/>
          </a:bodyPr>
          <a:lstStyle/>
          <a:p>
            <a:pPr marL="576580" lvl="0" indent="0" algn="l" rtl="0">
              <a:lnSpc>
                <a:spcPct val="100000"/>
              </a:lnSpc>
              <a:spcBef>
                <a:spcPts val="0"/>
              </a:spcBef>
              <a:spcAft>
                <a:spcPts val="0"/>
              </a:spcAft>
              <a:buNone/>
            </a:pPr>
            <a:r>
              <a:rPr lang="en-US" sz="3100"/>
              <a:t>Known faculty unavailable for Fall 2023 quals</a:t>
            </a:r>
            <a:endParaRPr sz="3100"/>
          </a:p>
        </p:txBody>
      </p:sp>
      <p:sp>
        <p:nvSpPr>
          <p:cNvPr id="279" name="Google Shape;279;p26"/>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None/>
            </a:pPr>
            <a:fld id="{00000000-1234-1234-1234-123412341234}" type="slidenum">
              <a:rPr lang="en-US"/>
              <a:t>27</a:t>
            </a:fld>
            <a:endParaRPr/>
          </a:p>
        </p:txBody>
      </p:sp>
      <p:sp>
        <p:nvSpPr>
          <p:cNvPr id="280" name="Google Shape;280;p26"/>
          <p:cNvSpPr txBox="1"/>
          <p:nvPr/>
        </p:nvSpPr>
        <p:spPr>
          <a:xfrm>
            <a:off x="2820649" y="2209300"/>
            <a:ext cx="2282700" cy="3704400"/>
          </a:xfrm>
          <a:prstGeom prst="rect">
            <a:avLst/>
          </a:prstGeom>
          <a:noFill/>
          <a:ln>
            <a:noFill/>
          </a:ln>
        </p:spPr>
        <p:txBody>
          <a:bodyPr spcFirstLastPara="1" wrap="square" lIns="0" tIns="173975" rIns="0" bIns="0" anchor="t" anchorCtr="0">
            <a:spAutoFit/>
          </a:bodyPr>
          <a:lstStyle/>
          <a:p>
            <a:pPr marL="12700" lvl="0" indent="0" algn="l" rtl="0">
              <a:lnSpc>
                <a:spcPct val="100000"/>
              </a:lnSpc>
              <a:spcBef>
                <a:spcPts val="0"/>
              </a:spcBef>
              <a:spcAft>
                <a:spcPts val="0"/>
              </a:spcAft>
              <a:buNone/>
            </a:pPr>
            <a:r>
              <a:rPr lang="en-US" sz="1500" b="1">
                <a:solidFill>
                  <a:srgbClr val="5D5D5D"/>
                </a:solidFill>
                <a:latin typeface="Arial"/>
                <a:ea typeface="Arial"/>
                <a:cs typeface="Arial"/>
                <a:sym typeface="Arial"/>
              </a:rPr>
              <a:t>ECE Home Faculty</a:t>
            </a:r>
            <a:endParaRPr sz="1500">
              <a:latin typeface="Arial"/>
              <a:ea typeface="Arial"/>
              <a:cs typeface="Arial"/>
              <a:sym typeface="Arial"/>
            </a:endParaRPr>
          </a:p>
          <a:p>
            <a:pPr marL="355600" lvl="0" indent="-330200" algn="l" rtl="0">
              <a:lnSpc>
                <a:spcPct val="100000"/>
              </a:lnSpc>
              <a:spcBef>
                <a:spcPts val="1085"/>
              </a:spcBef>
              <a:spcAft>
                <a:spcPts val="0"/>
              </a:spcAft>
              <a:buClr>
                <a:srgbClr val="5D5D5D"/>
              </a:buClr>
              <a:buSzPts val="1400"/>
              <a:buChar char="•"/>
            </a:pPr>
            <a:r>
              <a:rPr lang="en-US">
                <a:solidFill>
                  <a:srgbClr val="5D5D5D"/>
                </a:solidFill>
              </a:rPr>
              <a:t>Franz Franchetti</a:t>
            </a:r>
            <a:endParaRPr>
              <a:solidFill>
                <a:srgbClr val="5D5D5D"/>
              </a:solidFill>
            </a:endParaRPr>
          </a:p>
          <a:p>
            <a:pPr marL="355600" lvl="0" indent="-330200" algn="l" rtl="0">
              <a:lnSpc>
                <a:spcPct val="100000"/>
              </a:lnSpc>
              <a:spcBef>
                <a:spcPts val="1085"/>
              </a:spcBef>
              <a:spcAft>
                <a:spcPts val="0"/>
              </a:spcAft>
              <a:buClr>
                <a:srgbClr val="5D5D5D"/>
              </a:buClr>
              <a:buSzPts val="1400"/>
              <a:buChar char="•"/>
            </a:pPr>
            <a:r>
              <a:rPr lang="en-US">
                <a:solidFill>
                  <a:srgbClr val="5D5D5D"/>
                </a:solidFill>
              </a:rPr>
              <a:t>Phil Koopman</a:t>
            </a:r>
            <a:endParaRPr>
              <a:solidFill>
                <a:srgbClr val="5D5D5D"/>
              </a:solidFill>
            </a:endParaRPr>
          </a:p>
          <a:p>
            <a:pPr marL="355600" lvl="0" indent="-330200" algn="l" rtl="0">
              <a:lnSpc>
                <a:spcPct val="100000"/>
              </a:lnSpc>
              <a:spcBef>
                <a:spcPts val="1085"/>
              </a:spcBef>
              <a:spcAft>
                <a:spcPts val="0"/>
              </a:spcAft>
              <a:buClr>
                <a:srgbClr val="5D5D5D"/>
              </a:buClr>
              <a:buSzPts val="1400"/>
              <a:buChar char="•"/>
            </a:pPr>
            <a:r>
              <a:rPr lang="en-US">
                <a:solidFill>
                  <a:srgbClr val="5D5D5D"/>
                </a:solidFill>
              </a:rPr>
              <a:t>Akshitha Sriraman</a:t>
            </a:r>
            <a:endParaRPr>
              <a:solidFill>
                <a:srgbClr val="5D5D5D"/>
              </a:solidFill>
            </a:endParaRPr>
          </a:p>
          <a:p>
            <a:pPr marL="355600" lvl="0" indent="-330200" algn="l" rtl="0">
              <a:lnSpc>
                <a:spcPct val="100000"/>
              </a:lnSpc>
              <a:spcBef>
                <a:spcPts val="1085"/>
              </a:spcBef>
              <a:spcAft>
                <a:spcPts val="0"/>
              </a:spcAft>
              <a:buClr>
                <a:srgbClr val="5D5D5D"/>
              </a:buClr>
              <a:buSzPts val="1400"/>
              <a:buChar char="•"/>
            </a:pPr>
            <a:r>
              <a:rPr lang="en-US">
                <a:solidFill>
                  <a:srgbClr val="5D5D5D"/>
                </a:solidFill>
              </a:rPr>
              <a:t>Gauri Joshi</a:t>
            </a:r>
            <a:endParaRPr>
              <a:solidFill>
                <a:srgbClr val="5D5D5D"/>
              </a:solidFill>
            </a:endParaRPr>
          </a:p>
          <a:p>
            <a:pPr marL="355600" lvl="0" indent="-330200" algn="l" rtl="0">
              <a:lnSpc>
                <a:spcPct val="100000"/>
              </a:lnSpc>
              <a:spcBef>
                <a:spcPts val="1085"/>
              </a:spcBef>
              <a:spcAft>
                <a:spcPts val="0"/>
              </a:spcAft>
              <a:buClr>
                <a:srgbClr val="5D5D5D"/>
              </a:buClr>
              <a:buSzPts val="1400"/>
              <a:buChar char="•"/>
            </a:pPr>
            <a:r>
              <a:rPr lang="en-US">
                <a:solidFill>
                  <a:srgbClr val="5D5D5D"/>
                </a:solidFill>
              </a:rPr>
              <a:t>Vanessa Chen</a:t>
            </a:r>
            <a:endParaRPr>
              <a:solidFill>
                <a:srgbClr val="5D5D5D"/>
              </a:solidFill>
            </a:endParaRPr>
          </a:p>
          <a:p>
            <a:pPr marL="355600" lvl="0" indent="-330200" algn="l" rtl="0">
              <a:lnSpc>
                <a:spcPct val="100000"/>
              </a:lnSpc>
              <a:spcBef>
                <a:spcPts val="1085"/>
              </a:spcBef>
              <a:spcAft>
                <a:spcPts val="0"/>
              </a:spcAft>
              <a:buClr>
                <a:srgbClr val="5D5D5D"/>
              </a:buClr>
              <a:buSzPts val="1400"/>
              <a:buChar char="•"/>
            </a:pPr>
            <a:r>
              <a:rPr lang="en-US">
                <a:solidFill>
                  <a:srgbClr val="5D5D5D"/>
                </a:solidFill>
              </a:rPr>
              <a:t>Brandon Lucia</a:t>
            </a:r>
            <a:endParaRPr>
              <a:solidFill>
                <a:srgbClr val="5D5D5D"/>
              </a:solidFill>
            </a:endParaRPr>
          </a:p>
          <a:p>
            <a:pPr marL="355600" lvl="0" indent="-330200" algn="l" rtl="0">
              <a:lnSpc>
                <a:spcPct val="100000"/>
              </a:lnSpc>
              <a:spcBef>
                <a:spcPts val="600"/>
              </a:spcBef>
              <a:spcAft>
                <a:spcPts val="0"/>
              </a:spcAft>
              <a:buClr>
                <a:srgbClr val="5D5D5D"/>
              </a:buClr>
              <a:buSzPts val="1400"/>
              <a:buFont typeface="Arial"/>
              <a:buChar char="•"/>
            </a:pPr>
            <a:r>
              <a:rPr lang="en-US">
                <a:solidFill>
                  <a:srgbClr val="5D5D5D"/>
                </a:solidFill>
                <a:latin typeface="Arial"/>
                <a:ea typeface="Arial"/>
                <a:cs typeface="Arial"/>
                <a:sym typeface="Arial"/>
              </a:rPr>
              <a:t>Virgil Gligor</a:t>
            </a:r>
            <a:endParaRPr>
              <a:latin typeface="Arial"/>
              <a:ea typeface="Arial"/>
              <a:cs typeface="Arial"/>
              <a:sym typeface="Arial"/>
            </a:endParaRPr>
          </a:p>
          <a:p>
            <a:pPr marL="355600" lvl="0" indent="-330200" algn="l" rtl="0">
              <a:lnSpc>
                <a:spcPct val="100000"/>
              </a:lnSpc>
              <a:spcBef>
                <a:spcPts val="600"/>
              </a:spcBef>
              <a:spcAft>
                <a:spcPts val="0"/>
              </a:spcAft>
              <a:buClr>
                <a:srgbClr val="5D5D5D"/>
              </a:buClr>
              <a:buSzPts val="1400"/>
              <a:buFont typeface="Arial"/>
              <a:buChar char="•"/>
            </a:pPr>
            <a:r>
              <a:rPr lang="en-US">
                <a:solidFill>
                  <a:srgbClr val="5D5D5D"/>
                </a:solidFill>
                <a:latin typeface="Arial"/>
                <a:ea typeface="Arial"/>
                <a:cs typeface="Arial"/>
                <a:sym typeface="Arial"/>
              </a:rPr>
              <a:t>Pulkit Grover</a:t>
            </a:r>
            <a:endParaRPr>
              <a:latin typeface="Arial"/>
              <a:ea typeface="Arial"/>
              <a:cs typeface="Arial"/>
              <a:sym typeface="Arial"/>
            </a:endParaRPr>
          </a:p>
          <a:p>
            <a:pPr marL="355600" lvl="0" indent="-330200" algn="l" rtl="0">
              <a:lnSpc>
                <a:spcPct val="100000"/>
              </a:lnSpc>
              <a:spcBef>
                <a:spcPts val="600"/>
              </a:spcBef>
              <a:spcAft>
                <a:spcPts val="0"/>
              </a:spcAft>
              <a:buClr>
                <a:srgbClr val="5D5D5D"/>
              </a:buClr>
              <a:buSzPts val="1400"/>
              <a:buFont typeface="Arial"/>
              <a:buChar char="•"/>
            </a:pPr>
            <a:r>
              <a:rPr lang="en-US">
                <a:solidFill>
                  <a:srgbClr val="5D5D5D"/>
                </a:solidFill>
                <a:latin typeface="Arial"/>
                <a:ea typeface="Arial"/>
                <a:cs typeface="Arial"/>
                <a:sym typeface="Arial"/>
              </a:rPr>
              <a:t>Larry Pileggi</a:t>
            </a:r>
            <a:endParaRPr>
              <a:latin typeface="Arial"/>
              <a:ea typeface="Arial"/>
              <a:cs typeface="Arial"/>
              <a:sym typeface="Arial"/>
            </a:endParaRPr>
          </a:p>
          <a:p>
            <a:pPr marL="355600" lvl="0" indent="-330200" algn="l" rtl="0">
              <a:lnSpc>
                <a:spcPct val="100000"/>
              </a:lnSpc>
              <a:spcBef>
                <a:spcPts val="600"/>
              </a:spcBef>
              <a:spcAft>
                <a:spcPts val="0"/>
              </a:spcAft>
              <a:buClr>
                <a:srgbClr val="5D5D5D"/>
              </a:buClr>
              <a:buSzPts val="1400"/>
              <a:buFont typeface="Arial"/>
              <a:buChar char="•"/>
            </a:pPr>
            <a:r>
              <a:rPr lang="en-US">
                <a:solidFill>
                  <a:srgbClr val="5D5D5D"/>
                </a:solidFill>
                <a:latin typeface="Arial"/>
                <a:ea typeface="Arial"/>
                <a:cs typeface="Arial"/>
                <a:sym typeface="Arial"/>
              </a:rPr>
              <a:t>Bill Sanders</a:t>
            </a:r>
            <a:endParaRPr sz="1200">
              <a:latin typeface="Arial"/>
              <a:ea typeface="Arial"/>
              <a:cs typeface="Arial"/>
              <a:sym typeface="Arial"/>
            </a:endParaRPr>
          </a:p>
        </p:txBody>
      </p:sp>
      <p:sp>
        <p:nvSpPr>
          <p:cNvPr id="281" name="Google Shape;281;p26"/>
          <p:cNvSpPr txBox="1"/>
          <p:nvPr/>
        </p:nvSpPr>
        <p:spPr>
          <a:xfrm>
            <a:off x="7207961" y="2311147"/>
            <a:ext cx="3157800" cy="2442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1500" b="1">
                <a:solidFill>
                  <a:srgbClr val="5D5D5D"/>
                </a:solidFill>
                <a:latin typeface="Arial"/>
                <a:ea typeface="Arial"/>
                <a:cs typeface="Arial"/>
                <a:sym typeface="Arial"/>
              </a:rPr>
              <a:t>Courtesy Faculty (‘Other’)</a:t>
            </a:r>
            <a:endParaRPr sz="1500">
              <a:latin typeface="Arial"/>
              <a:ea typeface="Arial"/>
              <a:cs typeface="Arial"/>
              <a:sym typeface="Arial"/>
            </a:endParaRPr>
          </a:p>
        </p:txBody>
      </p:sp>
      <p:sp>
        <p:nvSpPr>
          <p:cNvPr id="282" name="Google Shape;282;p26"/>
          <p:cNvSpPr txBox="1"/>
          <p:nvPr/>
        </p:nvSpPr>
        <p:spPr>
          <a:xfrm>
            <a:off x="7207942" y="2692403"/>
            <a:ext cx="2454300" cy="597600"/>
          </a:xfrm>
          <a:prstGeom prst="rect">
            <a:avLst/>
          </a:prstGeom>
          <a:noFill/>
          <a:ln>
            <a:noFill/>
          </a:ln>
        </p:spPr>
        <p:txBody>
          <a:bodyPr spcFirstLastPara="1" wrap="square" lIns="0" tIns="88900" rIns="0" bIns="0" anchor="t" anchorCtr="0">
            <a:spAutoFit/>
          </a:bodyPr>
          <a:lstStyle/>
          <a:p>
            <a:pPr marL="355600" lvl="0" indent="-330200" algn="l" rtl="0">
              <a:lnSpc>
                <a:spcPct val="100000"/>
              </a:lnSpc>
              <a:spcBef>
                <a:spcPts val="0"/>
              </a:spcBef>
              <a:spcAft>
                <a:spcPts val="0"/>
              </a:spcAft>
              <a:buClr>
                <a:srgbClr val="5D5D5D"/>
              </a:buClr>
              <a:buSzPts val="1400"/>
              <a:buFont typeface="Arial"/>
              <a:buChar char="•"/>
            </a:pPr>
            <a:r>
              <a:rPr lang="en-US">
                <a:solidFill>
                  <a:srgbClr val="5D5D5D"/>
                </a:solidFill>
                <a:latin typeface="Arial"/>
                <a:ea typeface="Arial"/>
                <a:cs typeface="Arial"/>
                <a:sym typeface="Arial"/>
              </a:rPr>
              <a:t>Farnam Jahanian</a:t>
            </a:r>
            <a:endParaRPr>
              <a:latin typeface="Arial"/>
              <a:ea typeface="Arial"/>
              <a:cs typeface="Arial"/>
              <a:sym typeface="Arial"/>
            </a:endParaRPr>
          </a:p>
          <a:p>
            <a:pPr marL="355600" lvl="0" indent="-330200" algn="l" rtl="0">
              <a:lnSpc>
                <a:spcPct val="100000"/>
              </a:lnSpc>
              <a:spcBef>
                <a:spcPts val="600"/>
              </a:spcBef>
              <a:spcAft>
                <a:spcPts val="0"/>
              </a:spcAft>
              <a:buClr>
                <a:srgbClr val="5D5D5D"/>
              </a:buClr>
              <a:buSzPts val="1400"/>
              <a:buFont typeface="Arial"/>
              <a:buChar char="•"/>
            </a:pPr>
            <a:r>
              <a:rPr lang="en-US">
                <a:solidFill>
                  <a:srgbClr val="5D5D5D"/>
                </a:solidFill>
                <a:latin typeface="Arial"/>
                <a:ea typeface="Arial"/>
                <a:cs typeface="Arial"/>
                <a:sym typeface="Arial"/>
              </a:rPr>
              <a:t>Raj Reddy</a:t>
            </a:r>
            <a:endParaRPr>
              <a:latin typeface="Arial"/>
              <a:ea typeface="Arial"/>
              <a:cs typeface="Arial"/>
              <a:sym typeface="Arial"/>
            </a:endParaRPr>
          </a:p>
        </p:txBody>
      </p:sp>
      <p:sp>
        <p:nvSpPr>
          <p:cNvPr id="283" name="Google Shape;283;p26"/>
          <p:cNvSpPr txBox="1"/>
          <p:nvPr/>
        </p:nvSpPr>
        <p:spPr>
          <a:xfrm>
            <a:off x="2353945" y="6021377"/>
            <a:ext cx="7308300" cy="25830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1600" i="1">
                <a:solidFill>
                  <a:srgbClr val="FF0000"/>
                </a:solidFill>
                <a:latin typeface="Calibri"/>
                <a:ea typeface="Calibri"/>
                <a:cs typeface="Calibri"/>
                <a:sym typeface="Calibri"/>
              </a:rPr>
              <a:t>NOTE: Updates to be added to Canvas course with accompanying announcement.</a:t>
            </a:r>
            <a:endParaRPr sz="16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7"/>
          <p:cNvSpPr txBox="1">
            <a:spLocks noGrp="1"/>
          </p:cNvSpPr>
          <p:nvPr>
            <p:ph type="title"/>
          </p:nvPr>
        </p:nvSpPr>
        <p:spPr>
          <a:xfrm>
            <a:off x="2320825" y="2712200"/>
            <a:ext cx="7334400" cy="690600"/>
          </a:xfrm>
          <a:prstGeom prst="rect">
            <a:avLst/>
          </a:prstGeom>
          <a:noFill/>
          <a:ln>
            <a:noFill/>
          </a:ln>
        </p:spPr>
        <p:txBody>
          <a:bodyPr spcFirstLastPara="1" wrap="square" lIns="0" tIns="13325" rIns="0" bIns="0" anchor="t" anchorCtr="0">
            <a:spAutoFit/>
          </a:bodyPr>
          <a:lstStyle/>
          <a:p>
            <a:pPr marL="254634" marR="5080" lvl="0" indent="-242569" algn="l" rtl="0">
              <a:lnSpc>
                <a:spcPct val="100000"/>
              </a:lnSpc>
              <a:spcBef>
                <a:spcPts val="0"/>
              </a:spcBef>
              <a:spcAft>
                <a:spcPts val="0"/>
              </a:spcAft>
              <a:buNone/>
            </a:pPr>
            <a:r>
              <a:rPr lang="en-US" sz="4400">
                <a:solidFill>
                  <a:srgbClr val="FFFFFF"/>
                </a:solidFill>
              </a:rPr>
              <a:t>Oral Exam and Presentation</a:t>
            </a:r>
            <a:endParaRPr sz="4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8"/>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Exam modes</a:t>
            </a:r>
            <a:endParaRPr/>
          </a:p>
        </p:txBody>
      </p:sp>
      <p:sp>
        <p:nvSpPr>
          <p:cNvPr id="294" name="Google Shape;294;p28"/>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29</a:t>
            </a:fld>
            <a:endParaRPr/>
          </a:p>
        </p:txBody>
      </p:sp>
      <p:sp>
        <p:nvSpPr>
          <p:cNvPr id="295" name="Google Shape;295;p28"/>
          <p:cNvSpPr txBox="1"/>
          <p:nvPr/>
        </p:nvSpPr>
        <p:spPr>
          <a:xfrm>
            <a:off x="2426975" y="2553025"/>
            <a:ext cx="9021000" cy="2838000"/>
          </a:xfrm>
          <a:prstGeom prst="rect">
            <a:avLst/>
          </a:prstGeom>
          <a:noFill/>
          <a:ln>
            <a:noFill/>
          </a:ln>
        </p:spPr>
        <p:txBody>
          <a:bodyPr spcFirstLastPara="1" wrap="square" lIns="0" tIns="13325" rIns="0" bIns="0" anchor="t" anchorCtr="0">
            <a:spAutoFit/>
          </a:bodyPr>
          <a:lstStyle/>
          <a:p>
            <a:pPr marL="469900" marR="148590" lvl="0" indent="-457833" algn="l" rtl="0">
              <a:lnSpc>
                <a:spcPct val="100000"/>
              </a:lnSpc>
              <a:spcBef>
                <a:spcPts val="0"/>
              </a:spcBef>
              <a:spcAft>
                <a:spcPts val="0"/>
              </a:spcAft>
              <a:buClr>
                <a:srgbClr val="5D5D5D"/>
              </a:buClr>
              <a:buSzPts val="2000"/>
              <a:buFont typeface="Arial"/>
              <a:buAutoNum type="arabicPeriod"/>
            </a:pPr>
            <a:r>
              <a:rPr lang="en-US" sz="2000">
                <a:solidFill>
                  <a:srgbClr val="5D5D5D"/>
                </a:solidFill>
                <a:latin typeface="Arial"/>
                <a:ea typeface="Arial"/>
                <a:cs typeface="Arial"/>
                <a:sym typeface="Arial"/>
              </a:rPr>
              <a:t>Student and 1-3 faculty committee members on-campus; perhaps some committee members participate remotely via Zoom.</a:t>
            </a:r>
            <a:endParaRPr/>
          </a:p>
          <a:p>
            <a:pPr marL="12066" marR="148590" lvl="0" indent="0" algn="l" rtl="0">
              <a:lnSpc>
                <a:spcPct val="100000"/>
              </a:lnSpc>
              <a:spcBef>
                <a:spcPts val="105"/>
              </a:spcBef>
              <a:spcAft>
                <a:spcPts val="0"/>
              </a:spcAft>
              <a:buNone/>
            </a:pPr>
            <a:endParaRPr sz="2000">
              <a:solidFill>
                <a:srgbClr val="5D5D5D"/>
              </a:solidFill>
              <a:latin typeface="Arial"/>
              <a:ea typeface="Arial"/>
              <a:cs typeface="Arial"/>
              <a:sym typeface="Arial"/>
            </a:endParaRPr>
          </a:p>
          <a:p>
            <a:pPr marL="469265" marR="148590" lvl="0" indent="-457200" algn="l" rtl="0">
              <a:lnSpc>
                <a:spcPct val="100000"/>
              </a:lnSpc>
              <a:spcBef>
                <a:spcPts val="105"/>
              </a:spcBef>
              <a:spcAft>
                <a:spcPts val="0"/>
              </a:spcAft>
              <a:buClr>
                <a:srgbClr val="5D5D5D"/>
              </a:buClr>
              <a:buSzPts val="2000"/>
              <a:buFont typeface="Arial"/>
              <a:buAutoNum type="arabicPeriod"/>
            </a:pPr>
            <a:r>
              <a:rPr lang="en-US" sz="2000">
                <a:solidFill>
                  <a:srgbClr val="5D5D5D"/>
                </a:solidFill>
              </a:rPr>
              <a:t>Only in rare cases - </a:t>
            </a:r>
            <a:r>
              <a:rPr lang="en-US" sz="2000">
                <a:solidFill>
                  <a:srgbClr val="5D5D5D"/>
                </a:solidFill>
                <a:latin typeface="Arial"/>
                <a:ea typeface="Arial"/>
                <a:cs typeface="Arial"/>
                <a:sym typeface="Arial"/>
              </a:rPr>
              <a:t>Student on-campus with all committee members participating remotely via Zoom.</a:t>
            </a:r>
            <a:endParaRPr/>
          </a:p>
          <a:p>
            <a:pPr marL="12066" marR="148590" lvl="0" indent="0" algn="l" rtl="0">
              <a:lnSpc>
                <a:spcPct val="100000"/>
              </a:lnSpc>
              <a:spcBef>
                <a:spcPts val="105"/>
              </a:spcBef>
              <a:spcAft>
                <a:spcPts val="0"/>
              </a:spcAft>
              <a:buNone/>
            </a:pPr>
            <a:endParaRPr sz="2000">
              <a:solidFill>
                <a:srgbClr val="5D5D5D"/>
              </a:solidFill>
              <a:latin typeface="Arial"/>
              <a:ea typeface="Arial"/>
              <a:cs typeface="Arial"/>
              <a:sym typeface="Arial"/>
            </a:endParaRPr>
          </a:p>
          <a:p>
            <a:pPr marL="0" marR="148590" lvl="0" indent="0" algn="l" rtl="0">
              <a:lnSpc>
                <a:spcPct val="100000"/>
              </a:lnSpc>
              <a:spcBef>
                <a:spcPts val="105"/>
              </a:spcBef>
              <a:spcAft>
                <a:spcPts val="0"/>
              </a:spcAft>
              <a:buNone/>
            </a:pPr>
            <a:r>
              <a:rPr lang="en-US" sz="2000">
                <a:solidFill>
                  <a:srgbClr val="5D5D5D"/>
                </a:solidFill>
                <a:latin typeface="Arial"/>
                <a:ea typeface="Arial"/>
                <a:cs typeface="Arial"/>
                <a:sym typeface="Arial"/>
              </a:rPr>
              <a:t>3.	Fully virtual with student and faculty committee participating from 	off-campus locations. Contingency plan </a:t>
            </a:r>
            <a:r>
              <a:rPr lang="en-US" sz="2000" b="1">
                <a:solidFill>
                  <a:srgbClr val="5D5D5D"/>
                </a:solidFill>
                <a:latin typeface="Arial"/>
                <a:ea typeface="Arial"/>
                <a:cs typeface="Arial"/>
                <a:sym typeface="Arial"/>
              </a:rPr>
              <a:t>ONLY</a:t>
            </a:r>
            <a:r>
              <a:rPr lang="en-US" sz="2000">
                <a:solidFill>
                  <a:srgbClr val="5D5D5D"/>
                </a:solidFill>
                <a:latin typeface="Arial"/>
                <a:ea typeface="Arial"/>
                <a:cs typeface="Arial"/>
                <a:sym typeface="Arial"/>
              </a:rPr>
              <a:t> for campus posture change or health reasons (e.g., self-quarantining, medical 	accommodation)</a:t>
            </a:r>
            <a:endParaRPr sz="20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2379343" y="763858"/>
            <a:ext cx="3681600" cy="11211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Before we begin…</a:t>
            </a:r>
            <a:endParaRPr/>
          </a:p>
        </p:txBody>
      </p:sp>
      <p:sp>
        <p:nvSpPr>
          <p:cNvPr id="117" name="Google Shape;117;p3"/>
          <p:cNvSpPr txBox="1"/>
          <p:nvPr/>
        </p:nvSpPr>
        <p:spPr>
          <a:xfrm>
            <a:off x="2379343" y="6328075"/>
            <a:ext cx="141605" cy="301625"/>
          </a:xfrm>
          <a:prstGeom prst="rect">
            <a:avLst/>
          </a:prstGeom>
          <a:noFill/>
          <a:ln>
            <a:noFill/>
          </a:ln>
        </p:spPr>
        <p:txBody>
          <a:bodyPr spcFirstLastPara="1" wrap="square" lIns="0" tIns="26025" rIns="0" bIns="0" anchor="t" anchorCtr="0">
            <a:spAutoFit/>
          </a:bodyPr>
          <a:lstStyle/>
          <a:p>
            <a:pPr marL="12700" lvl="0" indent="0" algn="l" rtl="0">
              <a:lnSpc>
                <a:spcPct val="100000"/>
              </a:lnSpc>
              <a:spcBef>
                <a:spcPts val="0"/>
              </a:spcBef>
              <a:spcAft>
                <a:spcPts val="0"/>
              </a:spcAft>
              <a:buNone/>
            </a:pPr>
            <a:r>
              <a:rPr lang="en-US" sz="1600">
                <a:solidFill>
                  <a:srgbClr val="838383"/>
                </a:solidFill>
                <a:latin typeface="Arial"/>
                <a:ea typeface="Arial"/>
                <a:cs typeface="Arial"/>
                <a:sym typeface="Arial"/>
              </a:rPr>
              <a:t>3</a:t>
            </a:r>
            <a:endParaRPr sz="1600">
              <a:latin typeface="Arial"/>
              <a:ea typeface="Arial"/>
              <a:cs typeface="Arial"/>
              <a:sym typeface="Arial"/>
            </a:endParaRPr>
          </a:p>
        </p:txBody>
      </p:sp>
      <p:sp>
        <p:nvSpPr>
          <p:cNvPr id="118" name="Google Shape;118;p3"/>
          <p:cNvSpPr txBox="1"/>
          <p:nvPr/>
        </p:nvSpPr>
        <p:spPr>
          <a:xfrm>
            <a:off x="2379342" y="2826826"/>
            <a:ext cx="9203100" cy="2894400"/>
          </a:xfrm>
          <a:prstGeom prst="rect">
            <a:avLst/>
          </a:prstGeom>
          <a:noFill/>
          <a:ln>
            <a:noFill/>
          </a:ln>
        </p:spPr>
        <p:txBody>
          <a:bodyPr spcFirstLastPara="1" wrap="square" lIns="0" tIns="13325" rIns="0" bIns="0" anchor="t" anchorCtr="0">
            <a:spAutoFit/>
          </a:bodyPr>
          <a:lstStyle/>
          <a:p>
            <a:pPr marL="12700" marR="238759" lvl="0" indent="0" algn="l" rtl="0">
              <a:lnSpc>
                <a:spcPct val="100000"/>
              </a:lnSpc>
              <a:spcBef>
                <a:spcPts val="0"/>
              </a:spcBef>
              <a:spcAft>
                <a:spcPts val="0"/>
              </a:spcAft>
              <a:buNone/>
            </a:pPr>
            <a:r>
              <a:rPr lang="en-US" sz="2000" b="1">
                <a:solidFill>
                  <a:srgbClr val="5D5D5D"/>
                </a:solidFill>
                <a:latin typeface="Arial"/>
                <a:ea typeface="Arial"/>
                <a:cs typeface="Arial"/>
                <a:sym typeface="Arial"/>
              </a:rPr>
              <a:t>This presentation serves as an overview of the Qual Exam Process</a:t>
            </a:r>
            <a:endParaRPr sz="2000">
              <a:latin typeface="Arial"/>
              <a:ea typeface="Arial"/>
              <a:cs typeface="Arial"/>
              <a:sym typeface="Arial"/>
            </a:endParaRPr>
          </a:p>
          <a:p>
            <a:pPr marL="0" lvl="0" indent="0" algn="l" rtl="0">
              <a:lnSpc>
                <a:spcPct val="100000"/>
              </a:lnSpc>
              <a:spcBef>
                <a:spcPts val="5"/>
              </a:spcBef>
              <a:spcAft>
                <a:spcPts val="0"/>
              </a:spcAft>
              <a:buNone/>
            </a:pPr>
            <a:endParaRPr sz="3400">
              <a:latin typeface="Arial"/>
              <a:ea typeface="Arial"/>
              <a:cs typeface="Arial"/>
              <a:sym typeface="Arial"/>
            </a:endParaRPr>
          </a:p>
          <a:p>
            <a:pPr marL="12700" lvl="0" indent="0" algn="l" rtl="0">
              <a:lnSpc>
                <a:spcPct val="100000"/>
              </a:lnSpc>
              <a:spcBef>
                <a:spcPts val="5"/>
              </a:spcBef>
              <a:spcAft>
                <a:spcPts val="0"/>
              </a:spcAft>
              <a:buNone/>
            </a:pPr>
            <a:r>
              <a:rPr lang="en-US" sz="1900">
                <a:solidFill>
                  <a:srgbClr val="5D5D5D"/>
                </a:solidFill>
                <a:latin typeface="Arial"/>
                <a:ea typeface="Arial"/>
                <a:cs typeface="Arial"/>
                <a:sym typeface="Arial"/>
              </a:rPr>
              <a:t>To best prepare for exam, you must:</a:t>
            </a:r>
            <a:endParaRPr sz="1900">
              <a:latin typeface="Arial"/>
              <a:ea typeface="Arial"/>
              <a:cs typeface="Arial"/>
              <a:sym typeface="Arial"/>
            </a:endParaRPr>
          </a:p>
          <a:p>
            <a:pPr marL="355600" marR="5080" lvl="0" indent="-342900" algn="l" rtl="0">
              <a:lnSpc>
                <a:spcPct val="107894"/>
              </a:lnSpc>
              <a:spcBef>
                <a:spcPts val="2035"/>
              </a:spcBef>
              <a:spcAft>
                <a:spcPts val="0"/>
              </a:spcAft>
              <a:buClr>
                <a:srgbClr val="5D5D5D"/>
              </a:buClr>
              <a:buSzPts val="1900"/>
              <a:buFont typeface="Arial"/>
              <a:buChar char="•"/>
            </a:pPr>
            <a:r>
              <a:rPr lang="en-US" sz="1900">
                <a:solidFill>
                  <a:srgbClr val="5D5D5D"/>
                </a:solidFill>
                <a:latin typeface="Arial"/>
                <a:ea typeface="Arial"/>
                <a:cs typeface="Arial"/>
                <a:sym typeface="Arial"/>
              </a:rPr>
              <a:t>Watch the Fall 202</a:t>
            </a:r>
            <a:r>
              <a:rPr lang="en-US" sz="1900">
                <a:solidFill>
                  <a:srgbClr val="5D5D5D"/>
                </a:solidFill>
              </a:rPr>
              <a:t>3</a:t>
            </a:r>
            <a:r>
              <a:rPr lang="en-US" sz="1900">
                <a:solidFill>
                  <a:srgbClr val="5D5D5D"/>
                </a:solidFill>
                <a:latin typeface="Arial"/>
                <a:ea typeface="Arial"/>
                <a:cs typeface="Arial"/>
                <a:sym typeface="Arial"/>
              </a:rPr>
              <a:t> recording and presentation slides available on the ECE Qual Exam webpage.</a:t>
            </a:r>
            <a:endParaRPr sz="1900">
              <a:latin typeface="Arial"/>
              <a:ea typeface="Arial"/>
              <a:cs typeface="Arial"/>
              <a:sym typeface="Arial"/>
            </a:endParaRPr>
          </a:p>
          <a:p>
            <a:pPr marL="355600" marR="1035050" lvl="0" indent="-342900" algn="l" rtl="0">
              <a:lnSpc>
                <a:spcPct val="107894"/>
              </a:lnSpc>
              <a:spcBef>
                <a:spcPts val="1995"/>
              </a:spcBef>
              <a:spcAft>
                <a:spcPts val="0"/>
              </a:spcAft>
              <a:buClr>
                <a:srgbClr val="5D5D5D"/>
              </a:buClr>
              <a:buSzPts val="1900"/>
              <a:buFont typeface="Arial"/>
              <a:buChar char="•"/>
            </a:pPr>
            <a:r>
              <a:rPr lang="en-US" sz="1900">
                <a:solidFill>
                  <a:srgbClr val="5D5D5D"/>
                </a:solidFill>
                <a:latin typeface="Arial"/>
                <a:ea typeface="Arial"/>
                <a:cs typeface="Arial"/>
                <a:sym typeface="Arial"/>
              </a:rPr>
              <a:t>Reference Canvas Qual Exam course for deadlines, reminders, announcements, etc.</a:t>
            </a:r>
            <a:endParaRPr sz="19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9"/>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Exam modes, cont’d</a:t>
            </a:r>
            <a:endParaRPr/>
          </a:p>
        </p:txBody>
      </p:sp>
      <p:sp>
        <p:nvSpPr>
          <p:cNvPr id="301" name="Google Shape;301;p29"/>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30</a:t>
            </a:fld>
            <a:endParaRPr/>
          </a:p>
        </p:txBody>
      </p:sp>
      <p:sp>
        <p:nvSpPr>
          <p:cNvPr id="302" name="Google Shape;302;p29"/>
          <p:cNvSpPr txBox="1">
            <a:spLocks noGrp="1"/>
          </p:cNvSpPr>
          <p:nvPr>
            <p:ph type="body" idx="1"/>
          </p:nvPr>
        </p:nvSpPr>
        <p:spPr>
          <a:xfrm>
            <a:off x="1524637" y="2527719"/>
            <a:ext cx="9142724" cy="3103879"/>
          </a:xfrm>
          <a:prstGeom prst="rect">
            <a:avLst/>
          </a:prstGeom>
          <a:noFill/>
          <a:ln>
            <a:noFill/>
          </a:ln>
        </p:spPr>
        <p:txBody>
          <a:bodyPr spcFirstLastPara="1" wrap="square" lIns="0" tIns="47625" rIns="0" bIns="0" anchor="t" anchorCtr="0">
            <a:spAutoFit/>
          </a:bodyPr>
          <a:lstStyle/>
          <a:p>
            <a:pPr marL="1261745" marR="530225" lvl="0" indent="-347980" algn="l" rtl="0">
              <a:lnSpc>
                <a:spcPct val="108000"/>
              </a:lnSpc>
              <a:spcBef>
                <a:spcPts val="0"/>
              </a:spcBef>
              <a:spcAft>
                <a:spcPts val="0"/>
              </a:spcAft>
              <a:buClr>
                <a:srgbClr val="5D5D5D"/>
              </a:buClr>
              <a:buSzPts val="2000"/>
              <a:buFont typeface="Arial"/>
              <a:buChar char="•"/>
            </a:pPr>
            <a:r>
              <a:rPr lang="en-US"/>
              <a:t>Default mode: Student conducts exam on-campus in conference room</a:t>
            </a:r>
            <a:endParaRPr/>
          </a:p>
          <a:p>
            <a:pPr marL="1261745" marR="5080" lvl="0" indent="-347980" algn="l" rtl="0">
              <a:lnSpc>
                <a:spcPct val="108000"/>
              </a:lnSpc>
              <a:spcBef>
                <a:spcPts val="1200"/>
              </a:spcBef>
              <a:spcAft>
                <a:spcPts val="0"/>
              </a:spcAft>
              <a:buClr>
                <a:srgbClr val="5D5D5D"/>
              </a:buClr>
              <a:buSzPts val="2000"/>
              <a:buFont typeface="Arial"/>
              <a:buChar char="•"/>
            </a:pPr>
            <a:r>
              <a:rPr lang="en-US"/>
              <a:t>Prepare to conduct exam with at least 1 faculty member participating remotely.</a:t>
            </a:r>
            <a:endParaRPr/>
          </a:p>
          <a:p>
            <a:pPr marL="1261745" marR="145415" lvl="0" indent="-347980" algn="l" rtl="0">
              <a:lnSpc>
                <a:spcPct val="108000"/>
              </a:lnSpc>
              <a:spcBef>
                <a:spcPts val="1200"/>
              </a:spcBef>
              <a:spcAft>
                <a:spcPts val="0"/>
              </a:spcAft>
              <a:buClr>
                <a:srgbClr val="5D5D5D"/>
              </a:buClr>
              <a:buSzPts val="2000"/>
              <a:buFont typeface="Arial"/>
              <a:buChar char="•"/>
            </a:pPr>
            <a:r>
              <a:rPr lang="en-US"/>
              <a:t>Virtual qual exams has increased scheduling flexibility with faculty to serve on exam committees, thereby increasing the odds of most- preferred faculty on application included on committee</a:t>
            </a:r>
            <a:endParaRPr/>
          </a:p>
          <a:p>
            <a:pPr marL="1261745" marR="57785" lvl="0" indent="-347980" algn="l" rtl="0">
              <a:lnSpc>
                <a:spcPct val="108000"/>
              </a:lnSpc>
              <a:spcBef>
                <a:spcPts val="1200"/>
              </a:spcBef>
              <a:spcAft>
                <a:spcPts val="0"/>
              </a:spcAft>
              <a:buClr>
                <a:srgbClr val="5D5D5D"/>
              </a:buClr>
              <a:buSzPts val="2000"/>
              <a:buFont typeface="Arial"/>
              <a:buChar char="•"/>
            </a:pPr>
            <a:r>
              <a:rPr lang="en-US"/>
              <a:t>Over 4 semesters of virtual quals, technology has not been cited as a major factor in exam outcome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0"/>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Needed technology</a:t>
            </a:r>
            <a:endParaRPr/>
          </a:p>
        </p:txBody>
      </p:sp>
      <p:sp>
        <p:nvSpPr>
          <p:cNvPr id="308" name="Google Shape;308;p30"/>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31</a:t>
            </a:fld>
            <a:endParaRPr/>
          </a:p>
        </p:txBody>
      </p:sp>
      <p:sp>
        <p:nvSpPr>
          <p:cNvPr id="309" name="Google Shape;309;p30"/>
          <p:cNvSpPr txBox="1"/>
          <p:nvPr/>
        </p:nvSpPr>
        <p:spPr>
          <a:xfrm>
            <a:off x="2426968" y="2553017"/>
            <a:ext cx="8237220" cy="2616835"/>
          </a:xfrm>
          <a:prstGeom prst="rect">
            <a:avLst/>
          </a:prstGeom>
          <a:noFill/>
          <a:ln>
            <a:noFill/>
          </a:ln>
        </p:spPr>
        <p:txBody>
          <a:bodyPr spcFirstLastPara="1" wrap="square" lIns="0" tIns="13325" rIns="0" bIns="0" anchor="t" anchorCtr="0">
            <a:spAutoFit/>
          </a:bodyPr>
          <a:lstStyle/>
          <a:p>
            <a:pPr marL="360045" marR="5080" lvl="0" indent="-347980" algn="l" rtl="0">
              <a:lnSpc>
                <a:spcPct val="100000"/>
              </a:lnSpc>
              <a:spcBef>
                <a:spcPts val="0"/>
              </a:spcBef>
              <a:spcAft>
                <a:spcPts val="0"/>
              </a:spcAft>
              <a:buClr>
                <a:srgbClr val="5D5D5D"/>
              </a:buClr>
              <a:buSzPts val="2000"/>
              <a:buFont typeface="Arial"/>
              <a:buChar char="•"/>
            </a:pPr>
            <a:r>
              <a:rPr lang="en-US" sz="2000">
                <a:solidFill>
                  <a:srgbClr val="5D5D5D"/>
                </a:solidFill>
                <a:latin typeface="Arial"/>
                <a:ea typeface="Arial"/>
                <a:cs typeface="Arial"/>
                <a:sym typeface="Arial"/>
              </a:rPr>
              <a:t>Critical: A touchscreen device and functional stylus is required for the exam.</a:t>
            </a:r>
            <a:endParaRPr sz="2000">
              <a:latin typeface="Arial"/>
              <a:ea typeface="Arial"/>
              <a:cs typeface="Arial"/>
              <a:sym typeface="Arial"/>
            </a:endParaRPr>
          </a:p>
          <a:p>
            <a:pPr marL="360045" marR="398145" lvl="0" indent="-347980" algn="l" rtl="0">
              <a:lnSpc>
                <a:spcPct val="100000"/>
              </a:lnSpc>
              <a:spcBef>
                <a:spcPts val="1200"/>
              </a:spcBef>
              <a:spcAft>
                <a:spcPts val="0"/>
              </a:spcAft>
              <a:buClr>
                <a:srgbClr val="5D5D5D"/>
              </a:buClr>
              <a:buSzPts val="2000"/>
              <a:buFont typeface="Arial"/>
              <a:buChar char="•"/>
            </a:pPr>
            <a:r>
              <a:rPr lang="en-US" sz="2000">
                <a:solidFill>
                  <a:srgbClr val="5D5D5D"/>
                </a:solidFill>
                <a:latin typeface="Arial"/>
                <a:ea typeface="Arial"/>
                <a:cs typeface="Arial"/>
                <a:sym typeface="Arial"/>
              </a:rPr>
              <a:t>Any device/stylus combination will do. An iPad/Pencil combination works well with Zoom’s native Apple screen share feature.</a:t>
            </a:r>
            <a:endParaRPr sz="2000">
              <a:latin typeface="Arial"/>
              <a:ea typeface="Arial"/>
              <a:cs typeface="Arial"/>
              <a:sym typeface="Arial"/>
            </a:endParaRPr>
          </a:p>
          <a:p>
            <a:pPr marL="360045" lvl="0" indent="-347980" algn="l" rtl="0">
              <a:lnSpc>
                <a:spcPct val="100000"/>
              </a:lnSpc>
              <a:spcBef>
                <a:spcPts val="1195"/>
              </a:spcBef>
              <a:spcAft>
                <a:spcPts val="0"/>
              </a:spcAft>
              <a:buClr>
                <a:srgbClr val="5D5D5D"/>
              </a:buClr>
              <a:buSzPts val="2000"/>
              <a:buFont typeface="Arial"/>
              <a:buChar char="•"/>
            </a:pPr>
            <a:r>
              <a:rPr lang="en-US" sz="2000">
                <a:solidFill>
                  <a:srgbClr val="5D5D5D"/>
                </a:solidFill>
                <a:latin typeface="Arial"/>
                <a:ea typeface="Arial"/>
                <a:cs typeface="Arial"/>
                <a:sym typeface="Arial"/>
              </a:rPr>
              <a:t>Talk with your advisor if you need to purchase or borrow technology.</a:t>
            </a:r>
            <a:endParaRPr sz="2000">
              <a:latin typeface="Arial"/>
              <a:ea typeface="Arial"/>
              <a:cs typeface="Arial"/>
              <a:sym typeface="Arial"/>
            </a:endParaRPr>
          </a:p>
          <a:p>
            <a:pPr marL="360045" marR="626745" lvl="0" indent="-347980" algn="l" rtl="0">
              <a:lnSpc>
                <a:spcPct val="100000"/>
              </a:lnSpc>
              <a:spcBef>
                <a:spcPts val="1200"/>
              </a:spcBef>
              <a:spcAft>
                <a:spcPts val="0"/>
              </a:spcAft>
              <a:buClr>
                <a:srgbClr val="5D5D5D"/>
              </a:buClr>
              <a:buSzPts val="2000"/>
              <a:buFont typeface="Arial"/>
              <a:buChar char="•"/>
            </a:pPr>
            <a:r>
              <a:rPr lang="en-US" sz="2000">
                <a:solidFill>
                  <a:srgbClr val="5D5D5D"/>
                </a:solidFill>
                <a:latin typeface="Arial"/>
                <a:ea typeface="Arial"/>
                <a:cs typeface="Arial"/>
                <a:sym typeface="Arial"/>
              </a:rPr>
              <a:t>Recommended setup: laptop for camera and presentation, plus tablet for whiteboarding</a:t>
            </a:r>
            <a:endParaRPr sz="200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1"/>
          <p:cNvSpPr txBox="1">
            <a:spLocks noGrp="1"/>
          </p:cNvSpPr>
          <p:nvPr>
            <p:ph type="title"/>
          </p:nvPr>
        </p:nvSpPr>
        <p:spPr>
          <a:xfrm>
            <a:off x="4780298" y="3047500"/>
            <a:ext cx="3046500" cy="6906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400">
                <a:solidFill>
                  <a:srgbClr val="FFFFFF"/>
                </a:solidFill>
              </a:rPr>
              <a:t>Resources</a:t>
            </a:r>
            <a:endParaRPr sz="4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2"/>
          <p:cNvSpPr txBox="1"/>
          <p:nvPr/>
        </p:nvSpPr>
        <p:spPr>
          <a:xfrm>
            <a:off x="2396018" y="6352483"/>
            <a:ext cx="257175" cy="26924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1600">
                <a:solidFill>
                  <a:srgbClr val="838383"/>
                </a:solidFill>
                <a:latin typeface="Arial"/>
                <a:ea typeface="Arial"/>
                <a:cs typeface="Arial"/>
                <a:sym typeface="Arial"/>
              </a:rPr>
              <a:t>32</a:t>
            </a:r>
            <a:endParaRPr sz="1600">
              <a:latin typeface="Arial"/>
              <a:ea typeface="Arial"/>
              <a:cs typeface="Arial"/>
              <a:sym typeface="Arial"/>
            </a:endParaRPr>
          </a:p>
        </p:txBody>
      </p:sp>
      <p:sp>
        <p:nvSpPr>
          <p:cNvPr id="320" name="Google Shape;320;p32"/>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Qual resources</a:t>
            </a:r>
            <a:endParaRPr/>
          </a:p>
        </p:txBody>
      </p:sp>
      <p:sp>
        <p:nvSpPr>
          <p:cNvPr id="321" name="Google Shape;321;p32"/>
          <p:cNvSpPr txBox="1"/>
          <p:nvPr/>
        </p:nvSpPr>
        <p:spPr>
          <a:xfrm>
            <a:off x="2426968" y="2553017"/>
            <a:ext cx="7400400" cy="1757400"/>
          </a:xfrm>
          <a:prstGeom prst="rect">
            <a:avLst/>
          </a:prstGeom>
          <a:noFill/>
          <a:ln>
            <a:noFill/>
          </a:ln>
        </p:spPr>
        <p:txBody>
          <a:bodyPr spcFirstLastPara="1" wrap="square" lIns="0" tIns="13325" rIns="0" bIns="0" anchor="t" anchorCtr="0">
            <a:spAutoFit/>
          </a:bodyPr>
          <a:lstStyle/>
          <a:p>
            <a:pPr marL="360045" lvl="0" indent="-347980" algn="l" rtl="0">
              <a:lnSpc>
                <a:spcPct val="100000"/>
              </a:lnSpc>
              <a:spcBef>
                <a:spcPts val="0"/>
              </a:spcBef>
              <a:spcAft>
                <a:spcPts val="0"/>
              </a:spcAft>
              <a:buClr>
                <a:srgbClr val="5D5D5D"/>
              </a:buClr>
              <a:buSzPts val="2000"/>
              <a:buFont typeface="Arial"/>
              <a:buChar char="•"/>
            </a:pPr>
            <a:r>
              <a:rPr lang="en-US" sz="2000" u="sng">
                <a:solidFill>
                  <a:srgbClr val="00337E"/>
                </a:solidFill>
                <a:latin typeface="Arial"/>
                <a:ea typeface="Arial"/>
                <a:cs typeface="Arial"/>
                <a:sym typeface="Arial"/>
                <a:hlinkClick r:id="rId3">
                  <a:extLst>
                    <a:ext uri="{A12FA001-AC4F-418D-AE19-62706E023703}">
                      <ahyp:hlinkClr xmlns:ahyp="http://schemas.microsoft.com/office/drawing/2018/hyperlinkcolor" val="tx"/>
                    </a:ext>
                  </a:extLst>
                </a:hlinkClick>
              </a:rPr>
              <a:t>Qual declaration application portal</a:t>
            </a:r>
            <a:endParaRPr sz="2000">
              <a:latin typeface="Arial"/>
              <a:ea typeface="Arial"/>
              <a:cs typeface="Arial"/>
              <a:sym typeface="Arial"/>
            </a:endParaRPr>
          </a:p>
          <a:p>
            <a:pPr marL="360045" lvl="0" indent="-347980" algn="l" rtl="0">
              <a:lnSpc>
                <a:spcPct val="100000"/>
              </a:lnSpc>
              <a:spcBef>
                <a:spcPts val="2000"/>
              </a:spcBef>
              <a:spcAft>
                <a:spcPts val="0"/>
              </a:spcAft>
              <a:buClr>
                <a:srgbClr val="5D5D5D"/>
              </a:buClr>
              <a:buSzPts val="2000"/>
              <a:buFont typeface="Arial"/>
              <a:buChar char="•"/>
            </a:pPr>
            <a:r>
              <a:rPr lang="en-US" sz="2000" u="sng">
                <a:solidFill>
                  <a:srgbClr val="00337E"/>
                </a:solidFill>
                <a:latin typeface="Arial"/>
                <a:ea typeface="Arial"/>
                <a:cs typeface="Arial"/>
                <a:sym typeface="Arial"/>
                <a:hlinkClick r:id="rId4">
                  <a:extLst>
                    <a:ext uri="{A12FA001-AC4F-418D-AE19-62706E023703}">
                      <ahyp:hlinkClr xmlns:ahyp="http://schemas.microsoft.com/office/drawing/2018/hyperlinkcolor" val="tx"/>
                    </a:ext>
                  </a:extLst>
                </a:hlinkClick>
              </a:rPr>
              <a:t>ECE qual exam webpage</a:t>
            </a:r>
            <a:r>
              <a:rPr lang="en-US" sz="2000">
                <a:solidFill>
                  <a:srgbClr val="5D5D5D"/>
                </a:solidFill>
                <a:latin typeface="Arial"/>
                <a:ea typeface="Arial"/>
                <a:cs typeface="Arial"/>
                <a:sym typeface="Arial"/>
              </a:rPr>
              <a:t>, includes important dates/deadlines</a:t>
            </a:r>
            <a:endParaRPr sz="2000">
              <a:latin typeface="Arial"/>
              <a:ea typeface="Arial"/>
              <a:cs typeface="Arial"/>
              <a:sym typeface="Arial"/>
            </a:endParaRPr>
          </a:p>
          <a:p>
            <a:pPr marL="360045" marR="5080" lvl="0" indent="-347980" algn="l" rtl="0">
              <a:lnSpc>
                <a:spcPct val="100000"/>
              </a:lnSpc>
              <a:spcBef>
                <a:spcPts val="1995"/>
              </a:spcBef>
              <a:spcAft>
                <a:spcPts val="0"/>
              </a:spcAft>
              <a:buClr>
                <a:srgbClr val="5D5D5D"/>
              </a:buClr>
              <a:buSzPts val="2000"/>
              <a:buFont typeface="Arial"/>
              <a:buChar char="•"/>
            </a:pPr>
            <a:r>
              <a:rPr lang="en-US" sz="2000" u="sng">
                <a:solidFill>
                  <a:srgbClr val="00337E"/>
                </a:solidFill>
                <a:latin typeface="Arial"/>
                <a:ea typeface="Arial"/>
                <a:cs typeface="Arial"/>
                <a:sym typeface="Arial"/>
                <a:hlinkClick r:id="rId5">
                  <a:extLst>
                    <a:ext uri="{A12FA001-AC4F-418D-AE19-62706E023703}">
                      <ahyp:hlinkClr xmlns:ahyp="http://schemas.microsoft.com/office/drawing/2018/hyperlinkcolor" val="tx"/>
                    </a:ext>
                  </a:extLst>
                </a:hlinkClick>
              </a:rPr>
              <a:t>EGO qual webpage</a:t>
            </a:r>
            <a:r>
              <a:rPr lang="en-US" sz="2000">
                <a:solidFill>
                  <a:srgbClr val="5D5D5D"/>
                </a:solidFill>
                <a:latin typeface="Arial"/>
                <a:ea typeface="Arial"/>
                <a:cs typeface="Arial"/>
                <a:sym typeface="Arial"/>
              </a:rPr>
              <a:t>, includes mentoring sessions, practice talk signup, templates, etc.</a:t>
            </a:r>
            <a:endParaRPr sz="200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3"/>
          <p:cNvSpPr txBox="1">
            <a:spLocks noGrp="1"/>
          </p:cNvSpPr>
          <p:nvPr>
            <p:ph type="title"/>
          </p:nvPr>
        </p:nvSpPr>
        <p:spPr>
          <a:xfrm>
            <a:off x="4524274" y="3047500"/>
            <a:ext cx="3594900" cy="6906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400">
                <a:solidFill>
                  <a:srgbClr val="FFFFFF"/>
                </a:solidFill>
              </a:rPr>
              <a:t>ADDENDUM</a:t>
            </a:r>
            <a:endParaRPr sz="4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4"/>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Exam format</a:t>
            </a:r>
            <a:endParaRPr/>
          </a:p>
        </p:txBody>
      </p:sp>
      <p:sp>
        <p:nvSpPr>
          <p:cNvPr id="332" name="Google Shape;332;p34"/>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35</a:t>
            </a:fld>
            <a:endParaRPr/>
          </a:p>
        </p:txBody>
      </p:sp>
      <p:sp>
        <p:nvSpPr>
          <p:cNvPr id="333" name="Google Shape;333;p34"/>
          <p:cNvSpPr txBox="1"/>
          <p:nvPr/>
        </p:nvSpPr>
        <p:spPr>
          <a:xfrm>
            <a:off x="2426968" y="2553017"/>
            <a:ext cx="7962265" cy="2414270"/>
          </a:xfrm>
          <a:prstGeom prst="rect">
            <a:avLst/>
          </a:prstGeom>
          <a:noFill/>
          <a:ln>
            <a:noFill/>
          </a:ln>
        </p:spPr>
        <p:txBody>
          <a:bodyPr spcFirstLastPara="1" wrap="square" lIns="0" tIns="13325" rIns="0" bIns="0" anchor="t" anchorCtr="0">
            <a:spAutoFit/>
          </a:bodyPr>
          <a:lstStyle/>
          <a:p>
            <a:pPr marL="360045" lvl="0" indent="-347980" algn="l" rtl="0">
              <a:lnSpc>
                <a:spcPct val="100000"/>
              </a:lnSpc>
              <a:spcBef>
                <a:spcPts val="0"/>
              </a:spcBef>
              <a:spcAft>
                <a:spcPts val="0"/>
              </a:spcAft>
              <a:buClr>
                <a:srgbClr val="5D5D5D"/>
              </a:buClr>
              <a:buSzPts val="2000"/>
              <a:buFont typeface="Arial"/>
              <a:buChar char="•"/>
            </a:pPr>
            <a:r>
              <a:rPr lang="en-US" sz="2000">
                <a:solidFill>
                  <a:srgbClr val="5D5D5D"/>
                </a:solidFill>
                <a:latin typeface="Arial"/>
                <a:ea typeface="Arial"/>
                <a:cs typeface="Arial"/>
                <a:sym typeface="Arial"/>
              </a:rPr>
              <a:t>Oral presentation: 30 minutes</a:t>
            </a:r>
            <a:endParaRPr sz="2000">
              <a:latin typeface="Arial"/>
              <a:ea typeface="Arial"/>
              <a:cs typeface="Arial"/>
              <a:sym typeface="Arial"/>
            </a:endParaRPr>
          </a:p>
          <a:p>
            <a:pPr marL="736600" lvl="1" indent="-267335" algn="l" rtl="0">
              <a:lnSpc>
                <a:spcPct val="100000"/>
              </a:lnSpc>
              <a:spcBef>
                <a:spcPts val="1595"/>
              </a:spcBef>
              <a:spcAft>
                <a:spcPts val="0"/>
              </a:spcAft>
              <a:buClr>
                <a:srgbClr val="5D5D5D"/>
              </a:buClr>
              <a:buSzPts val="2000"/>
              <a:buFont typeface="Arial"/>
              <a:buChar char="•"/>
            </a:pPr>
            <a:r>
              <a:rPr lang="en-US" sz="2000" i="1">
                <a:solidFill>
                  <a:srgbClr val="5D5D5D"/>
                </a:solidFill>
                <a:latin typeface="Calibri"/>
                <a:ea typeface="Calibri"/>
                <a:cs typeface="Calibri"/>
                <a:sym typeface="Calibri"/>
              </a:rPr>
              <a:t>You talk first, about your work, from prepared slides</a:t>
            </a:r>
            <a:endParaRPr sz="2000">
              <a:latin typeface="Calibri"/>
              <a:ea typeface="Calibri"/>
              <a:cs typeface="Calibri"/>
              <a:sym typeface="Calibri"/>
            </a:endParaRPr>
          </a:p>
          <a:p>
            <a:pPr marL="0" lvl="1" indent="0" algn="l" rtl="0">
              <a:lnSpc>
                <a:spcPct val="100000"/>
              </a:lnSpc>
              <a:spcBef>
                <a:spcPts val="60"/>
              </a:spcBef>
              <a:spcAft>
                <a:spcPts val="0"/>
              </a:spcAft>
              <a:buClr>
                <a:srgbClr val="5D5D5D"/>
              </a:buClr>
              <a:buSzPts val="2900"/>
              <a:buFont typeface="Arial"/>
              <a:buNone/>
            </a:pPr>
            <a:endParaRPr sz="2900">
              <a:latin typeface="Calibri"/>
              <a:ea typeface="Calibri"/>
              <a:cs typeface="Calibri"/>
              <a:sym typeface="Calibri"/>
            </a:endParaRPr>
          </a:p>
          <a:p>
            <a:pPr marL="360045" lvl="0" indent="-347980" algn="l" rtl="0">
              <a:lnSpc>
                <a:spcPct val="100000"/>
              </a:lnSpc>
              <a:spcBef>
                <a:spcPts val="0"/>
              </a:spcBef>
              <a:spcAft>
                <a:spcPts val="0"/>
              </a:spcAft>
              <a:buClr>
                <a:srgbClr val="5D5D5D"/>
              </a:buClr>
              <a:buSzPts val="2000"/>
              <a:buFont typeface="Arial"/>
              <a:buChar char="•"/>
            </a:pPr>
            <a:r>
              <a:rPr lang="en-US" sz="2000">
                <a:solidFill>
                  <a:srgbClr val="5D5D5D"/>
                </a:solidFill>
                <a:latin typeface="Arial"/>
                <a:ea typeface="Arial"/>
                <a:cs typeface="Arial"/>
                <a:sym typeface="Arial"/>
              </a:rPr>
              <a:t>Committee questions: 90 minutes</a:t>
            </a:r>
            <a:endParaRPr sz="2000">
              <a:latin typeface="Arial"/>
              <a:ea typeface="Arial"/>
              <a:cs typeface="Arial"/>
              <a:sym typeface="Arial"/>
            </a:endParaRPr>
          </a:p>
          <a:p>
            <a:pPr marL="736600" marR="5080" lvl="1" indent="-267335" algn="l" rtl="0">
              <a:lnSpc>
                <a:spcPct val="100000"/>
              </a:lnSpc>
              <a:spcBef>
                <a:spcPts val="1605"/>
              </a:spcBef>
              <a:spcAft>
                <a:spcPts val="0"/>
              </a:spcAft>
              <a:buClr>
                <a:srgbClr val="5D5D5D"/>
              </a:buClr>
              <a:buSzPts val="2000"/>
              <a:buFont typeface="Arial"/>
              <a:buChar char="•"/>
            </a:pPr>
            <a:r>
              <a:rPr lang="en-US" sz="2000" i="1">
                <a:solidFill>
                  <a:srgbClr val="5D5D5D"/>
                </a:solidFill>
                <a:latin typeface="Calibri"/>
                <a:ea typeface="Calibri"/>
                <a:cs typeface="Calibri"/>
                <a:sym typeface="Calibri"/>
              </a:rPr>
              <a:t>Questions from your 3 faculty members, about your area, the technical background papers, your review paper, basic background</a:t>
            </a:r>
            <a:endParaRPr sz="200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5"/>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Committee: composition</a:t>
            </a:r>
            <a:endParaRPr/>
          </a:p>
        </p:txBody>
      </p:sp>
      <p:sp>
        <p:nvSpPr>
          <p:cNvPr id="339" name="Google Shape;339;p35"/>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36</a:t>
            </a:fld>
            <a:endParaRPr/>
          </a:p>
        </p:txBody>
      </p:sp>
      <p:sp>
        <p:nvSpPr>
          <p:cNvPr id="340" name="Google Shape;340;p35"/>
          <p:cNvSpPr txBox="1"/>
          <p:nvPr/>
        </p:nvSpPr>
        <p:spPr>
          <a:xfrm>
            <a:off x="2426968" y="2718480"/>
            <a:ext cx="8262620" cy="2058035"/>
          </a:xfrm>
          <a:prstGeom prst="rect">
            <a:avLst/>
          </a:prstGeom>
          <a:noFill/>
          <a:ln>
            <a:noFill/>
          </a:ln>
        </p:spPr>
        <p:txBody>
          <a:bodyPr spcFirstLastPara="1" wrap="square" lIns="0" tIns="13325" rIns="0" bIns="0" anchor="t" anchorCtr="0">
            <a:spAutoFit/>
          </a:bodyPr>
          <a:lstStyle/>
          <a:p>
            <a:pPr marL="360045" lvl="0" indent="-347980" algn="l" rtl="0">
              <a:lnSpc>
                <a:spcPct val="100000"/>
              </a:lnSpc>
              <a:spcBef>
                <a:spcPts val="0"/>
              </a:spcBef>
              <a:spcAft>
                <a:spcPts val="0"/>
              </a:spcAft>
              <a:buClr>
                <a:srgbClr val="5D5D5D"/>
              </a:buClr>
              <a:buSzPts val="2000"/>
              <a:buFont typeface="Arial"/>
              <a:buChar char="•"/>
            </a:pPr>
            <a:r>
              <a:rPr lang="en-US" sz="2000">
                <a:solidFill>
                  <a:srgbClr val="5D5D5D"/>
                </a:solidFill>
                <a:latin typeface="Arial"/>
                <a:ea typeface="Arial"/>
                <a:cs typeface="Arial"/>
                <a:sym typeface="Arial"/>
              </a:rPr>
              <a:t>3 faculty chosen by GSC that understand (roughly) your area</a:t>
            </a:r>
            <a:endParaRPr sz="2000">
              <a:latin typeface="Arial"/>
              <a:ea typeface="Arial"/>
              <a:cs typeface="Arial"/>
              <a:sym typeface="Arial"/>
            </a:endParaRPr>
          </a:p>
          <a:p>
            <a:pPr marL="360045" marR="92710" lvl="0" indent="-347980" algn="l" rtl="0">
              <a:lnSpc>
                <a:spcPct val="100000"/>
              </a:lnSpc>
              <a:spcBef>
                <a:spcPts val="2000"/>
              </a:spcBef>
              <a:spcAft>
                <a:spcPts val="0"/>
              </a:spcAft>
              <a:buClr>
                <a:srgbClr val="5D5D5D"/>
              </a:buClr>
              <a:buSzPts val="2000"/>
              <a:buFont typeface="Arial"/>
              <a:buChar char="•"/>
            </a:pPr>
            <a:r>
              <a:rPr lang="en-US" sz="2000">
                <a:solidFill>
                  <a:srgbClr val="5D5D5D"/>
                </a:solidFill>
                <a:latin typeface="Arial"/>
                <a:ea typeface="Arial"/>
                <a:cs typeface="Arial"/>
                <a:sym typeface="Arial"/>
              </a:rPr>
              <a:t>Committee reads 3 background papers and review paper in advance of exam</a:t>
            </a:r>
            <a:endParaRPr sz="2000">
              <a:latin typeface="Arial"/>
              <a:ea typeface="Arial"/>
              <a:cs typeface="Arial"/>
              <a:sym typeface="Arial"/>
            </a:endParaRPr>
          </a:p>
          <a:p>
            <a:pPr marL="360045" marR="5080" lvl="0" indent="-347980" algn="l" rtl="0">
              <a:lnSpc>
                <a:spcPct val="100000"/>
              </a:lnSpc>
              <a:spcBef>
                <a:spcPts val="1995"/>
              </a:spcBef>
              <a:spcAft>
                <a:spcPts val="0"/>
              </a:spcAft>
              <a:buClr>
                <a:srgbClr val="5D5D5D"/>
              </a:buClr>
              <a:buSzPts val="2000"/>
              <a:buFont typeface="Arial"/>
              <a:buChar char="•"/>
            </a:pPr>
            <a:r>
              <a:rPr lang="en-US" sz="2000">
                <a:solidFill>
                  <a:srgbClr val="5D5D5D"/>
                </a:solidFill>
                <a:latin typeface="Arial"/>
                <a:ea typeface="Arial"/>
                <a:cs typeface="Arial"/>
                <a:sym typeface="Arial"/>
              </a:rPr>
              <a:t>NOTE</a:t>
            </a:r>
            <a:r>
              <a:rPr lang="en-US" sz="2000" i="1">
                <a:solidFill>
                  <a:srgbClr val="5D5D5D"/>
                </a:solidFill>
                <a:latin typeface="Calibri"/>
                <a:ea typeface="Calibri"/>
                <a:cs typeface="Calibri"/>
                <a:sym typeface="Calibri"/>
              </a:rPr>
              <a:t>: </a:t>
            </a:r>
            <a:r>
              <a:rPr lang="en-US" sz="2000">
                <a:solidFill>
                  <a:srgbClr val="5D5D5D"/>
                </a:solidFill>
                <a:latin typeface="Arial"/>
                <a:ea typeface="Arial"/>
                <a:cs typeface="Arial"/>
                <a:sym typeface="Arial"/>
              </a:rPr>
              <a:t>Exam is not about general breadth—it’s all about this area and these papers</a:t>
            </a:r>
            <a:endParaRPr sz="200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6"/>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Timeline policy</a:t>
            </a:r>
            <a:endParaRPr/>
          </a:p>
        </p:txBody>
      </p:sp>
      <p:sp>
        <p:nvSpPr>
          <p:cNvPr id="346" name="Google Shape;346;p36"/>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37</a:t>
            </a:fld>
            <a:endParaRPr/>
          </a:p>
        </p:txBody>
      </p:sp>
      <p:sp>
        <p:nvSpPr>
          <p:cNvPr id="347" name="Google Shape;347;p36"/>
          <p:cNvSpPr txBox="1"/>
          <p:nvPr/>
        </p:nvSpPr>
        <p:spPr>
          <a:xfrm>
            <a:off x="2401526" y="2501201"/>
            <a:ext cx="8069580" cy="3155315"/>
          </a:xfrm>
          <a:prstGeom prst="rect">
            <a:avLst/>
          </a:prstGeom>
          <a:noFill/>
          <a:ln>
            <a:noFill/>
          </a:ln>
        </p:spPr>
        <p:txBody>
          <a:bodyPr spcFirstLastPara="1" wrap="square" lIns="0" tIns="69850" rIns="0" bIns="0" anchor="t" anchorCtr="0">
            <a:spAutoFit/>
          </a:bodyPr>
          <a:lstStyle/>
          <a:p>
            <a:pPr marL="385445" marR="601345" lvl="0" indent="-347980" algn="l" rtl="0">
              <a:lnSpc>
                <a:spcPct val="80000"/>
              </a:lnSpc>
              <a:spcBef>
                <a:spcPts val="0"/>
              </a:spcBef>
              <a:spcAft>
                <a:spcPts val="0"/>
              </a:spcAft>
              <a:buClr>
                <a:srgbClr val="5D5D5D"/>
              </a:buClr>
              <a:buSzPts val="1900"/>
              <a:buFont typeface="Arial"/>
              <a:buChar char="•"/>
            </a:pPr>
            <a:r>
              <a:rPr lang="en-US" sz="1900">
                <a:solidFill>
                  <a:srgbClr val="5D5D5D"/>
                </a:solidFill>
                <a:latin typeface="Arial"/>
                <a:ea typeface="Arial"/>
                <a:cs typeface="Arial"/>
                <a:sym typeface="Arial"/>
              </a:rPr>
              <a:t>Must attempt exam by 4</a:t>
            </a:r>
            <a:r>
              <a:rPr lang="en-US" sz="1875" baseline="30000">
                <a:solidFill>
                  <a:srgbClr val="5D5D5D"/>
                </a:solidFill>
                <a:latin typeface="Arial"/>
                <a:ea typeface="Arial"/>
                <a:cs typeface="Arial"/>
                <a:sym typeface="Arial"/>
              </a:rPr>
              <a:t>th </a:t>
            </a:r>
            <a:r>
              <a:rPr lang="en-US" sz="1900">
                <a:solidFill>
                  <a:srgbClr val="5D5D5D"/>
                </a:solidFill>
                <a:latin typeface="Arial"/>
                <a:ea typeface="Arial"/>
                <a:cs typeface="Arial"/>
                <a:sym typeface="Arial"/>
              </a:rPr>
              <a:t>academic semester, though possible to attempt earlier</a:t>
            </a:r>
            <a:endParaRPr sz="1900">
              <a:latin typeface="Arial"/>
              <a:ea typeface="Arial"/>
              <a:cs typeface="Arial"/>
              <a:sym typeface="Arial"/>
            </a:endParaRPr>
          </a:p>
          <a:p>
            <a:pPr marL="385445" lvl="0" indent="-347980" algn="l" rtl="0">
              <a:lnSpc>
                <a:spcPct val="100000"/>
              </a:lnSpc>
              <a:spcBef>
                <a:spcPts val="1550"/>
              </a:spcBef>
              <a:spcAft>
                <a:spcPts val="0"/>
              </a:spcAft>
              <a:buClr>
                <a:srgbClr val="5D5D5D"/>
              </a:buClr>
              <a:buSzPts val="1900"/>
              <a:buFont typeface="Arial"/>
              <a:buChar char="•"/>
            </a:pPr>
            <a:r>
              <a:rPr lang="en-US" sz="1900">
                <a:solidFill>
                  <a:srgbClr val="5D5D5D"/>
                </a:solidFill>
                <a:latin typeface="Arial"/>
                <a:ea typeface="Arial"/>
                <a:cs typeface="Arial"/>
                <a:sym typeface="Arial"/>
              </a:rPr>
              <a:t>Must pass exam by 5</a:t>
            </a:r>
            <a:r>
              <a:rPr lang="en-US" sz="1875" baseline="30000">
                <a:solidFill>
                  <a:srgbClr val="5D5D5D"/>
                </a:solidFill>
                <a:latin typeface="Arial"/>
                <a:ea typeface="Arial"/>
                <a:cs typeface="Arial"/>
                <a:sym typeface="Arial"/>
              </a:rPr>
              <a:t>th </a:t>
            </a:r>
            <a:r>
              <a:rPr lang="en-US" sz="1900">
                <a:solidFill>
                  <a:srgbClr val="5D5D5D"/>
                </a:solidFill>
                <a:latin typeface="Arial"/>
                <a:ea typeface="Arial"/>
                <a:cs typeface="Arial"/>
                <a:sym typeface="Arial"/>
              </a:rPr>
              <a:t>academic semester</a:t>
            </a:r>
            <a:endParaRPr sz="1900">
              <a:latin typeface="Arial"/>
              <a:ea typeface="Arial"/>
              <a:cs typeface="Arial"/>
              <a:sym typeface="Arial"/>
            </a:endParaRPr>
          </a:p>
          <a:p>
            <a:pPr marL="385445" marR="98425" lvl="0" indent="-347980" algn="l" rtl="0">
              <a:lnSpc>
                <a:spcPct val="80000"/>
              </a:lnSpc>
              <a:spcBef>
                <a:spcPts val="1989"/>
              </a:spcBef>
              <a:spcAft>
                <a:spcPts val="0"/>
              </a:spcAft>
              <a:buClr>
                <a:srgbClr val="5D5D5D"/>
              </a:buClr>
              <a:buSzPts val="1900"/>
              <a:buFont typeface="Arial"/>
              <a:buChar char="•"/>
            </a:pPr>
            <a:r>
              <a:rPr lang="en-US" sz="1900">
                <a:solidFill>
                  <a:srgbClr val="5D5D5D"/>
                </a:solidFill>
                <a:latin typeface="Arial"/>
                <a:ea typeface="Arial"/>
                <a:cs typeface="Arial"/>
                <a:sym typeface="Arial"/>
              </a:rPr>
              <a:t>Failure after second attempt will require student to exit Ph.D. program or transition to the MS program</a:t>
            </a:r>
            <a:endParaRPr sz="1900">
              <a:latin typeface="Arial"/>
              <a:ea typeface="Arial"/>
              <a:cs typeface="Arial"/>
              <a:sym typeface="Arial"/>
            </a:endParaRPr>
          </a:p>
          <a:p>
            <a:pPr marL="385445" lvl="0" indent="-347980" algn="l" rtl="0">
              <a:lnSpc>
                <a:spcPct val="100000"/>
              </a:lnSpc>
              <a:spcBef>
                <a:spcPts val="1550"/>
              </a:spcBef>
              <a:spcAft>
                <a:spcPts val="0"/>
              </a:spcAft>
              <a:buClr>
                <a:srgbClr val="5D5D5D"/>
              </a:buClr>
              <a:buSzPts val="1900"/>
              <a:buFont typeface="Arial"/>
              <a:buChar char="•"/>
            </a:pPr>
            <a:r>
              <a:rPr lang="en-US" sz="1900">
                <a:solidFill>
                  <a:srgbClr val="5D5D5D"/>
                </a:solidFill>
                <a:latin typeface="Arial"/>
                <a:ea typeface="Arial"/>
                <a:cs typeface="Arial"/>
                <a:sym typeface="Arial"/>
              </a:rPr>
              <a:t>Recent pass rates (Fall 2018-Fall 2020):</a:t>
            </a:r>
            <a:endParaRPr sz="1900">
              <a:latin typeface="Arial"/>
              <a:ea typeface="Arial"/>
              <a:cs typeface="Arial"/>
              <a:sym typeface="Arial"/>
            </a:endParaRPr>
          </a:p>
          <a:p>
            <a:pPr marL="0" lvl="0" indent="0" algn="l" rtl="0">
              <a:lnSpc>
                <a:spcPct val="100000"/>
              </a:lnSpc>
              <a:spcBef>
                <a:spcPts val="20"/>
              </a:spcBef>
              <a:spcAft>
                <a:spcPts val="0"/>
              </a:spcAft>
              <a:buClr>
                <a:srgbClr val="5D5D5D"/>
              </a:buClr>
              <a:buSzPts val="2050"/>
              <a:buFont typeface="Arial"/>
              <a:buNone/>
            </a:pPr>
            <a:endParaRPr sz="2050">
              <a:latin typeface="Arial"/>
              <a:ea typeface="Arial"/>
              <a:cs typeface="Arial"/>
              <a:sym typeface="Arial"/>
            </a:endParaRPr>
          </a:p>
          <a:p>
            <a:pPr marL="762000" lvl="1" indent="-267335" algn="l" rtl="0">
              <a:lnSpc>
                <a:spcPct val="100000"/>
              </a:lnSpc>
              <a:spcBef>
                <a:spcPts val="0"/>
              </a:spcBef>
              <a:spcAft>
                <a:spcPts val="0"/>
              </a:spcAft>
              <a:buClr>
                <a:srgbClr val="5D5D5D"/>
              </a:buClr>
              <a:buSzPts val="1900"/>
              <a:buFont typeface="Arial"/>
              <a:buChar char="•"/>
            </a:pPr>
            <a:r>
              <a:rPr lang="en-US" sz="1900">
                <a:solidFill>
                  <a:srgbClr val="5D5D5D"/>
                </a:solidFill>
                <a:latin typeface="Arial"/>
                <a:ea typeface="Arial"/>
                <a:cs typeface="Arial"/>
                <a:sym typeface="Arial"/>
              </a:rPr>
              <a:t>Total exams, n=62</a:t>
            </a:r>
            <a:endParaRPr sz="1900">
              <a:latin typeface="Arial"/>
              <a:ea typeface="Arial"/>
              <a:cs typeface="Arial"/>
              <a:sym typeface="Arial"/>
            </a:endParaRPr>
          </a:p>
          <a:p>
            <a:pPr marL="762000" lvl="1" indent="-267335" algn="l" rtl="0">
              <a:lnSpc>
                <a:spcPct val="100000"/>
              </a:lnSpc>
              <a:spcBef>
                <a:spcPts val="310"/>
              </a:spcBef>
              <a:spcAft>
                <a:spcPts val="0"/>
              </a:spcAft>
              <a:buClr>
                <a:srgbClr val="5D5D5D"/>
              </a:buClr>
              <a:buSzPts val="1900"/>
              <a:buFont typeface="Arial"/>
              <a:buChar char="•"/>
            </a:pPr>
            <a:r>
              <a:rPr lang="en-US" sz="1900">
                <a:solidFill>
                  <a:srgbClr val="5D5D5D"/>
                </a:solidFill>
                <a:latin typeface="Arial"/>
                <a:ea typeface="Arial"/>
                <a:cs typeface="Arial"/>
                <a:sym typeface="Arial"/>
              </a:rPr>
              <a:t>81% first attempt; 100% by second attempt (some retakes due F21)</a:t>
            </a:r>
            <a:endParaRPr sz="1900">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7"/>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Evaluation criteria on faculty grading sheet</a:t>
            </a:r>
            <a:endParaRPr/>
          </a:p>
        </p:txBody>
      </p:sp>
      <p:sp>
        <p:nvSpPr>
          <p:cNvPr id="353" name="Google Shape;353;p37"/>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38</a:t>
            </a:fld>
            <a:endParaRPr/>
          </a:p>
        </p:txBody>
      </p:sp>
      <p:sp>
        <p:nvSpPr>
          <p:cNvPr id="354" name="Google Shape;354;p37"/>
          <p:cNvSpPr txBox="1"/>
          <p:nvPr/>
        </p:nvSpPr>
        <p:spPr>
          <a:xfrm>
            <a:off x="2426967" y="2527719"/>
            <a:ext cx="7453630" cy="2738120"/>
          </a:xfrm>
          <a:prstGeom prst="rect">
            <a:avLst/>
          </a:prstGeom>
          <a:noFill/>
          <a:ln>
            <a:noFill/>
          </a:ln>
        </p:spPr>
        <p:txBody>
          <a:bodyPr spcFirstLastPara="1" wrap="square" lIns="0" tIns="73650" rIns="0" bIns="0" anchor="t" anchorCtr="0">
            <a:spAutoFit/>
          </a:bodyPr>
          <a:lstStyle/>
          <a:p>
            <a:pPr marL="360045" lvl="0" indent="-347980" algn="l" rtl="0">
              <a:lnSpc>
                <a:spcPct val="100000"/>
              </a:lnSpc>
              <a:spcBef>
                <a:spcPts val="0"/>
              </a:spcBef>
              <a:spcAft>
                <a:spcPts val="0"/>
              </a:spcAft>
              <a:buClr>
                <a:srgbClr val="5D5D5D"/>
              </a:buClr>
              <a:buSzPts val="2000"/>
              <a:buFont typeface="Arial"/>
              <a:buChar char="•"/>
            </a:pPr>
            <a:r>
              <a:rPr lang="en-US" sz="2000">
                <a:solidFill>
                  <a:srgbClr val="5D5D5D"/>
                </a:solidFill>
                <a:latin typeface="Arial"/>
                <a:ea typeface="Arial"/>
                <a:cs typeface="Arial"/>
                <a:sym typeface="Arial"/>
              </a:rPr>
              <a:t>Demonstrates Oral Communications Skills</a:t>
            </a:r>
            <a:endParaRPr sz="2000">
              <a:latin typeface="Arial"/>
              <a:ea typeface="Arial"/>
              <a:cs typeface="Arial"/>
              <a:sym typeface="Arial"/>
            </a:endParaRPr>
          </a:p>
          <a:p>
            <a:pPr marL="360045" marR="5080" lvl="0" indent="0" algn="l" rtl="0">
              <a:lnSpc>
                <a:spcPct val="120000"/>
              </a:lnSpc>
              <a:spcBef>
                <a:spcPts val="0"/>
              </a:spcBef>
              <a:spcAft>
                <a:spcPts val="0"/>
              </a:spcAft>
              <a:buNone/>
            </a:pPr>
            <a:r>
              <a:rPr lang="en-US" sz="2000">
                <a:solidFill>
                  <a:srgbClr val="5D5D5D"/>
                </a:solidFill>
                <a:latin typeface="Arial"/>
                <a:ea typeface="Arial"/>
                <a:cs typeface="Arial"/>
                <a:sym typeface="Arial"/>
              </a:rPr>
              <a:t>(e.g. comfortable having student present at a conference in an understandable way?)</a:t>
            </a:r>
            <a:endParaRPr sz="2000">
              <a:latin typeface="Arial"/>
              <a:ea typeface="Arial"/>
              <a:cs typeface="Arial"/>
              <a:sym typeface="Arial"/>
            </a:endParaRPr>
          </a:p>
          <a:p>
            <a:pPr marL="360045" marR="475615" lvl="0" indent="-347980" algn="l" rtl="0">
              <a:lnSpc>
                <a:spcPct val="120000"/>
              </a:lnSpc>
              <a:spcBef>
                <a:spcPts val="600"/>
              </a:spcBef>
              <a:spcAft>
                <a:spcPts val="0"/>
              </a:spcAft>
              <a:buClr>
                <a:srgbClr val="5D5D5D"/>
              </a:buClr>
              <a:buSzPts val="2000"/>
              <a:buFont typeface="Arial"/>
              <a:buChar char="•"/>
            </a:pPr>
            <a:r>
              <a:rPr lang="en-US" sz="2000">
                <a:solidFill>
                  <a:srgbClr val="5D5D5D"/>
                </a:solidFill>
                <a:latin typeface="Arial"/>
                <a:ea typeface="Arial"/>
                <a:cs typeface="Arial"/>
                <a:sym typeface="Arial"/>
              </a:rPr>
              <a:t>Demonstrates Written Communication Skills (communicates problem, approach and results in writing?)</a:t>
            </a:r>
            <a:endParaRPr sz="2000">
              <a:latin typeface="Arial"/>
              <a:ea typeface="Arial"/>
              <a:cs typeface="Arial"/>
              <a:sym typeface="Arial"/>
            </a:endParaRPr>
          </a:p>
          <a:p>
            <a:pPr marL="360045" marR="2445385" lvl="0" indent="-347980" algn="l" rtl="0">
              <a:lnSpc>
                <a:spcPct val="120000"/>
              </a:lnSpc>
              <a:spcBef>
                <a:spcPts val="600"/>
              </a:spcBef>
              <a:spcAft>
                <a:spcPts val="0"/>
              </a:spcAft>
              <a:buClr>
                <a:srgbClr val="5D5D5D"/>
              </a:buClr>
              <a:buSzPts val="2000"/>
              <a:buFont typeface="Arial"/>
              <a:buChar char="•"/>
            </a:pPr>
            <a:r>
              <a:rPr lang="en-US" sz="2000">
                <a:solidFill>
                  <a:srgbClr val="5D5D5D"/>
                </a:solidFill>
                <a:latin typeface="Arial"/>
                <a:ea typeface="Arial"/>
                <a:cs typeface="Arial"/>
                <a:sym typeface="Arial"/>
              </a:rPr>
              <a:t>Demonstrates Ability to Interpret Results (either their own or others)</a:t>
            </a:r>
            <a:endParaRPr sz="2000">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8"/>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sz="3300"/>
              <a:t>Evaluation criteria on faculty grading sheet, cont’d</a:t>
            </a:r>
            <a:endParaRPr sz="3300"/>
          </a:p>
        </p:txBody>
      </p:sp>
      <p:sp>
        <p:nvSpPr>
          <p:cNvPr id="360" name="Google Shape;360;p38"/>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39</a:t>
            </a:fld>
            <a:endParaRPr/>
          </a:p>
        </p:txBody>
      </p:sp>
      <p:sp>
        <p:nvSpPr>
          <p:cNvPr id="361" name="Google Shape;361;p38"/>
          <p:cNvSpPr txBox="1">
            <a:spLocks noGrp="1"/>
          </p:cNvSpPr>
          <p:nvPr>
            <p:ph type="body" idx="1"/>
          </p:nvPr>
        </p:nvSpPr>
        <p:spPr>
          <a:xfrm>
            <a:off x="1524637" y="2527719"/>
            <a:ext cx="9142724" cy="3103879"/>
          </a:xfrm>
          <a:prstGeom prst="rect">
            <a:avLst/>
          </a:prstGeom>
          <a:noFill/>
          <a:ln>
            <a:noFill/>
          </a:ln>
        </p:spPr>
        <p:txBody>
          <a:bodyPr spcFirstLastPara="1" wrap="square" lIns="0" tIns="73650" rIns="0" bIns="0" anchor="t" anchorCtr="0">
            <a:spAutoFit/>
          </a:bodyPr>
          <a:lstStyle/>
          <a:p>
            <a:pPr marL="1261745" lvl="0" indent="-347980" algn="l" rtl="0">
              <a:lnSpc>
                <a:spcPct val="100000"/>
              </a:lnSpc>
              <a:spcBef>
                <a:spcPts val="0"/>
              </a:spcBef>
              <a:spcAft>
                <a:spcPts val="0"/>
              </a:spcAft>
              <a:buClr>
                <a:srgbClr val="5D5D5D"/>
              </a:buClr>
              <a:buSzPts val="2000"/>
              <a:buFont typeface="Arial"/>
              <a:buChar char="•"/>
            </a:pPr>
            <a:r>
              <a:rPr lang="en-US"/>
              <a:t>Demonstrates Breadth of Knowledge</a:t>
            </a:r>
            <a:endParaRPr/>
          </a:p>
          <a:p>
            <a:pPr marL="1261745" lvl="0" indent="0" algn="l" rtl="0">
              <a:lnSpc>
                <a:spcPct val="100000"/>
              </a:lnSpc>
              <a:spcBef>
                <a:spcPts val="480"/>
              </a:spcBef>
              <a:spcAft>
                <a:spcPts val="0"/>
              </a:spcAft>
              <a:buNone/>
            </a:pPr>
            <a:r>
              <a:rPr lang="en-US"/>
              <a:t>(understands the bigger picture and concepts </a:t>
            </a:r>
            <a:r>
              <a:rPr lang="en-US" i="1">
                <a:latin typeface="Calibri"/>
                <a:ea typeface="Calibri"/>
                <a:cs typeface="Calibri"/>
                <a:sym typeface="Calibri"/>
              </a:rPr>
              <a:t>related to his/her work</a:t>
            </a:r>
            <a:r>
              <a:rPr lang="en-US"/>
              <a:t>?)</a:t>
            </a:r>
            <a:endParaRPr/>
          </a:p>
          <a:p>
            <a:pPr marL="1261745" lvl="0" indent="-347980" algn="l" rtl="0">
              <a:lnSpc>
                <a:spcPct val="100000"/>
              </a:lnSpc>
              <a:spcBef>
                <a:spcPts val="1080"/>
              </a:spcBef>
              <a:spcAft>
                <a:spcPts val="0"/>
              </a:spcAft>
              <a:buClr>
                <a:srgbClr val="5D5D5D"/>
              </a:buClr>
              <a:buSzPts val="2000"/>
              <a:buFont typeface="Arial"/>
              <a:buChar char="•"/>
            </a:pPr>
            <a:r>
              <a:rPr lang="en-US"/>
              <a:t>Demonstrates Depth of Knowledge</a:t>
            </a:r>
            <a:endParaRPr/>
          </a:p>
          <a:p>
            <a:pPr marL="1261745" lvl="0" indent="0" algn="l" rtl="0">
              <a:lnSpc>
                <a:spcPct val="100000"/>
              </a:lnSpc>
              <a:spcBef>
                <a:spcPts val="480"/>
              </a:spcBef>
              <a:spcAft>
                <a:spcPts val="0"/>
              </a:spcAft>
              <a:buNone/>
            </a:pPr>
            <a:r>
              <a:rPr lang="en-US"/>
              <a:t>(has deep understanding of concepts and details </a:t>
            </a:r>
            <a:r>
              <a:rPr lang="en-US" i="1">
                <a:latin typeface="Calibri"/>
                <a:ea typeface="Calibri"/>
                <a:cs typeface="Calibri"/>
                <a:sym typeface="Calibri"/>
              </a:rPr>
              <a:t>in his/her area</a:t>
            </a:r>
            <a:r>
              <a:rPr lang="en-US"/>
              <a:t>?)</a:t>
            </a:r>
            <a:endParaRPr/>
          </a:p>
          <a:p>
            <a:pPr marL="1261745" marR="1348740" lvl="0" indent="-347980" algn="l" rtl="0">
              <a:lnSpc>
                <a:spcPct val="120000"/>
              </a:lnSpc>
              <a:spcBef>
                <a:spcPts val="600"/>
              </a:spcBef>
              <a:spcAft>
                <a:spcPts val="0"/>
              </a:spcAft>
              <a:buClr>
                <a:srgbClr val="5D5D5D"/>
              </a:buClr>
              <a:buSzPts val="2000"/>
              <a:buFont typeface="Arial"/>
              <a:buChar char="•"/>
            </a:pPr>
            <a:r>
              <a:rPr lang="en-US"/>
              <a:t>Demonstrates Critical Thinking and Problem-Solving Skills (applies principles and knowledge to probe deeper, understands trade-offs/fallacies/insights?</a:t>
            </a:r>
            <a:endParaRPr/>
          </a:p>
          <a:p>
            <a:pPr marL="1261110" lvl="0" indent="0" algn="l" rtl="0">
              <a:lnSpc>
                <a:spcPct val="100000"/>
              </a:lnSpc>
              <a:spcBef>
                <a:spcPts val="475"/>
              </a:spcBef>
              <a:spcAft>
                <a:spcPts val="0"/>
              </a:spcAft>
              <a:buNone/>
            </a:pPr>
            <a:r>
              <a:rPr lang="en-US"/>
              <a:t>finds solutions applying scientific or engineering skills?)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3 Big Takeaways</a:t>
            </a:r>
            <a:endParaRPr/>
          </a:p>
        </p:txBody>
      </p:sp>
      <p:sp>
        <p:nvSpPr>
          <p:cNvPr id="124" name="Google Shape;124;p4"/>
          <p:cNvSpPr txBox="1"/>
          <p:nvPr/>
        </p:nvSpPr>
        <p:spPr>
          <a:xfrm>
            <a:off x="2511842" y="6338529"/>
            <a:ext cx="141605" cy="301625"/>
          </a:xfrm>
          <a:prstGeom prst="rect">
            <a:avLst/>
          </a:prstGeom>
          <a:noFill/>
          <a:ln>
            <a:noFill/>
          </a:ln>
        </p:spPr>
        <p:txBody>
          <a:bodyPr spcFirstLastPara="1" wrap="square" lIns="0" tIns="26025" rIns="0" bIns="0" anchor="t" anchorCtr="0">
            <a:spAutoFit/>
          </a:bodyPr>
          <a:lstStyle/>
          <a:p>
            <a:pPr marL="12700" lvl="0" indent="0" algn="l" rtl="0">
              <a:lnSpc>
                <a:spcPct val="100000"/>
              </a:lnSpc>
              <a:spcBef>
                <a:spcPts val="0"/>
              </a:spcBef>
              <a:spcAft>
                <a:spcPts val="0"/>
              </a:spcAft>
              <a:buNone/>
            </a:pPr>
            <a:r>
              <a:rPr lang="en-US" sz="1600">
                <a:solidFill>
                  <a:srgbClr val="838383"/>
                </a:solidFill>
                <a:latin typeface="Arial"/>
                <a:ea typeface="Arial"/>
                <a:cs typeface="Arial"/>
                <a:sym typeface="Arial"/>
              </a:rPr>
              <a:t>4</a:t>
            </a:r>
            <a:endParaRPr sz="1600">
              <a:latin typeface="Arial"/>
              <a:ea typeface="Arial"/>
              <a:cs typeface="Arial"/>
              <a:sym typeface="Arial"/>
            </a:endParaRPr>
          </a:p>
        </p:txBody>
      </p:sp>
      <p:sp>
        <p:nvSpPr>
          <p:cNvPr id="125" name="Google Shape;125;p4"/>
          <p:cNvSpPr txBox="1"/>
          <p:nvPr/>
        </p:nvSpPr>
        <p:spPr>
          <a:xfrm>
            <a:off x="2438168" y="2163541"/>
            <a:ext cx="7969200" cy="3296400"/>
          </a:xfrm>
          <a:prstGeom prst="rect">
            <a:avLst/>
          </a:prstGeom>
          <a:noFill/>
          <a:ln>
            <a:noFill/>
          </a:ln>
        </p:spPr>
        <p:txBody>
          <a:bodyPr spcFirstLastPara="1" wrap="square" lIns="0" tIns="13325" rIns="0" bIns="0" anchor="t" anchorCtr="0">
            <a:spAutoFit/>
          </a:bodyPr>
          <a:lstStyle/>
          <a:p>
            <a:pPr marL="469900" marR="5080" lvl="0" indent="-457833" algn="l" rtl="0">
              <a:lnSpc>
                <a:spcPct val="100000"/>
              </a:lnSpc>
              <a:spcBef>
                <a:spcPts val="0"/>
              </a:spcBef>
              <a:spcAft>
                <a:spcPts val="0"/>
              </a:spcAft>
              <a:buClr>
                <a:srgbClr val="5D5D5D"/>
              </a:buClr>
              <a:buSzPts val="2000"/>
              <a:buFont typeface="Arial"/>
              <a:buAutoNum type="arabicPeriod"/>
            </a:pPr>
            <a:r>
              <a:rPr lang="en-US" sz="2000" u="sng">
                <a:solidFill>
                  <a:srgbClr val="5D5D5D"/>
                </a:solidFill>
                <a:latin typeface="Arial"/>
                <a:ea typeface="Arial"/>
                <a:cs typeface="Arial"/>
                <a:sym typeface="Arial"/>
              </a:rPr>
              <a:t>You</a:t>
            </a:r>
            <a:r>
              <a:rPr lang="en-US" sz="2000">
                <a:solidFill>
                  <a:srgbClr val="5D5D5D"/>
                </a:solidFill>
                <a:latin typeface="Arial"/>
                <a:ea typeface="Arial"/>
                <a:cs typeface="Arial"/>
                <a:sym typeface="Arial"/>
              </a:rPr>
              <a:t> have control over many aspects of the qual exam experience, including the topic, background papers to be discussed, and (to some degree) the committee.</a:t>
            </a:r>
            <a:endParaRPr sz="2000">
              <a:latin typeface="Arial"/>
              <a:ea typeface="Arial"/>
              <a:cs typeface="Arial"/>
              <a:sym typeface="Arial"/>
            </a:endParaRPr>
          </a:p>
          <a:p>
            <a:pPr marL="469900" marR="461644" lvl="0" indent="-457833" algn="l" rtl="0">
              <a:lnSpc>
                <a:spcPct val="100000"/>
              </a:lnSpc>
              <a:spcBef>
                <a:spcPts val="2000"/>
              </a:spcBef>
              <a:spcAft>
                <a:spcPts val="0"/>
              </a:spcAft>
              <a:buClr>
                <a:srgbClr val="5D5D5D"/>
              </a:buClr>
              <a:buSzPts val="2000"/>
              <a:buFont typeface="Arial"/>
              <a:buAutoNum type="arabicPeriod"/>
            </a:pPr>
            <a:r>
              <a:rPr lang="en-US" sz="2000">
                <a:solidFill>
                  <a:srgbClr val="5D5D5D"/>
                </a:solidFill>
                <a:latin typeface="Arial"/>
                <a:ea typeface="Arial"/>
                <a:cs typeface="Arial"/>
                <a:sym typeface="Arial"/>
              </a:rPr>
              <a:t>Fall 202</a:t>
            </a:r>
            <a:r>
              <a:rPr lang="en-US" sz="2000">
                <a:solidFill>
                  <a:srgbClr val="5D5D5D"/>
                </a:solidFill>
              </a:rPr>
              <a:t>3 </a:t>
            </a:r>
            <a:r>
              <a:rPr lang="en-US" sz="2000">
                <a:solidFill>
                  <a:srgbClr val="5D5D5D"/>
                </a:solidFill>
                <a:latin typeface="Arial"/>
                <a:ea typeface="Arial"/>
                <a:cs typeface="Arial"/>
                <a:sym typeface="Arial"/>
              </a:rPr>
              <a:t>exams will be </a:t>
            </a:r>
            <a:r>
              <a:rPr lang="en-US" sz="2000" u="sng">
                <a:solidFill>
                  <a:srgbClr val="5D5D5D"/>
                </a:solidFill>
                <a:latin typeface="Arial"/>
                <a:ea typeface="Arial"/>
                <a:cs typeface="Arial"/>
                <a:sym typeface="Arial"/>
              </a:rPr>
              <a:t>in-person, on campus for students</a:t>
            </a:r>
            <a:r>
              <a:rPr lang="en-US" sz="2000">
                <a:solidFill>
                  <a:srgbClr val="5D5D5D"/>
                </a:solidFill>
                <a:latin typeface="Arial"/>
                <a:ea typeface="Arial"/>
                <a:cs typeface="Arial"/>
                <a:sym typeface="Arial"/>
              </a:rPr>
              <a:t>. </a:t>
            </a:r>
            <a:r>
              <a:rPr lang="en-US" sz="2000">
                <a:solidFill>
                  <a:srgbClr val="5D5D5D"/>
                </a:solidFill>
              </a:rPr>
              <a:t>Under specific circumstances, faculty are allowed to attend qual exams remotely. </a:t>
            </a:r>
            <a:r>
              <a:rPr lang="en-US" sz="2000">
                <a:solidFill>
                  <a:srgbClr val="5D5D5D"/>
                </a:solidFill>
                <a:latin typeface="Arial"/>
                <a:ea typeface="Arial"/>
                <a:cs typeface="Arial"/>
                <a:sym typeface="Arial"/>
              </a:rPr>
              <a:t>Plan accordingly: arrange a laptop/desktop, tablet and stylus, headphones, etc.</a:t>
            </a:r>
            <a:endParaRPr sz="2000">
              <a:latin typeface="Arial"/>
              <a:ea typeface="Arial"/>
              <a:cs typeface="Arial"/>
              <a:sym typeface="Arial"/>
            </a:endParaRPr>
          </a:p>
          <a:p>
            <a:pPr marL="469265" marR="20320" lvl="0" indent="-457200" algn="l" rtl="0">
              <a:lnSpc>
                <a:spcPct val="100000"/>
              </a:lnSpc>
              <a:spcBef>
                <a:spcPts val="1995"/>
              </a:spcBef>
              <a:spcAft>
                <a:spcPts val="0"/>
              </a:spcAft>
              <a:buClr>
                <a:srgbClr val="5D5D5D"/>
              </a:buClr>
              <a:buSzPts val="2000"/>
              <a:buFont typeface="Arial"/>
              <a:buAutoNum type="arabicPeriod"/>
            </a:pPr>
            <a:r>
              <a:rPr lang="en-US" sz="2000">
                <a:solidFill>
                  <a:srgbClr val="5D5D5D"/>
                </a:solidFill>
                <a:latin typeface="Arial"/>
                <a:ea typeface="Arial"/>
                <a:cs typeface="Arial"/>
                <a:sym typeface="Arial"/>
              </a:rPr>
              <a:t>Communication from Academic Affairs office sent via Canvas Qual Exam course</a:t>
            </a:r>
            <a:endParaRPr sz="200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9"/>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Evaluation and decision meeting</a:t>
            </a:r>
            <a:endParaRPr/>
          </a:p>
        </p:txBody>
      </p:sp>
      <p:sp>
        <p:nvSpPr>
          <p:cNvPr id="367" name="Google Shape;367;p39"/>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40</a:t>
            </a:fld>
            <a:endParaRPr/>
          </a:p>
        </p:txBody>
      </p:sp>
      <p:sp>
        <p:nvSpPr>
          <p:cNvPr id="368" name="Google Shape;368;p39"/>
          <p:cNvSpPr txBox="1"/>
          <p:nvPr/>
        </p:nvSpPr>
        <p:spPr>
          <a:xfrm>
            <a:off x="2426968" y="2553016"/>
            <a:ext cx="8241032" cy="2937343"/>
          </a:xfrm>
          <a:prstGeom prst="rect">
            <a:avLst/>
          </a:prstGeom>
          <a:noFill/>
          <a:ln>
            <a:noFill/>
          </a:ln>
        </p:spPr>
        <p:txBody>
          <a:bodyPr spcFirstLastPara="1" wrap="square" lIns="0" tIns="13325" rIns="0" bIns="0" anchor="t" anchorCtr="0">
            <a:spAutoFit/>
          </a:bodyPr>
          <a:lstStyle/>
          <a:p>
            <a:pPr marL="360045" marR="111125" lvl="0" indent="-347980" algn="l" rtl="0">
              <a:lnSpc>
                <a:spcPct val="100000"/>
              </a:lnSpc>
              <a:spcBef>
                <a:spcPts val="0"/>
              </a:spcBef>
              <a:spcAft>
                <a:spcPts val="0"/>
              </a:spcAft>
              <a:buClr>
                <a:srgbClr val="5D5D5D"/>
              </a:buClr>
              <a:buSzPts val="2000"/>
              <a:buFont typeface="Arial"/>
              <a:buChar char="•"/>
            </a:pPr>
            <a:r>
              <a:rPr lang="en-US" sz="2000">
                <a:solidFill>
                  <a:srgbClr val="5D5D5D"/>
                </a:solidFill>
                <a:latin typeface="Arial"/>
                <a:ea typeface="Arial"/>
                <a:cs typeface="Arial"/>
                <a:sym typeface="Arial"/>
              </a:rPr>
              <a:t>Qual outcomes are not decided until all faculty convene to discuss performances</a:t>
            </a:r>
            <a:endParaRPr sz="2000">
              <a:latin typeface="Arial"/>
              <a:ea typeface="Arial"/>
              <a:cs typeface="Arial"/>
              <a:sym typeface="Arial"/>
            </a:endParaRPr>
          </a:p>
          <a:p>
            <a:pPr marL="360045" lvl="0" indent="-347980" algn="l" rtl="0">
              <a:lnSpc>
                <a:spcPct val="100000"/>
              </a:lnSpc>
              <a:spcBef>
                <a:spcPts val="2000"/>
              </a:spcBef>
              <a:spcAft>
                <a:spcPts val="0"/>
              </a:spcAft>
              <a:buClr>
                <a:srgbClr val="5D5D5D"/>
              </a:buClr>
              <a:buSzPts val="2000"/>
              <a:buFont typeface="Arial"/>
              <a:buChar char="•"/>
            </a:pPr>
            <a:r>
              <a:rPr lang="en-US" sz="2000">
                <a:solidFill>
                  <a:srgbClr val="5D5D5D"/>
                </a:solidFill>
                <a:latin typeface="Arial"/>
                <a:ea typeface="Arial"/>
                <a:cs typeface="Arial"/>
                <a:sym typeface="Arial"/>
              </a:rPr>
              <a:t>Scores and feedback from qual exam committee considered</a:t>
            </a:r>
            <a:endParaRPr sz="2000">
              <a:latin typeface="Arial"/>
              <a:ea typeface="Arial"/>
              <a:cs typeface="Arial"/>
              <a:sym typeface="Arial"/>
            </a:endParaRPr>
          </a:p>
          <a:p>
            <a:pPr marL="360045" marR="484505" lvl="0" indent="-347980" algn="l" rtl="0">
              <a:lnSpc>
                <a:spcPct val="100000"/>
              </a:lnSpc>
              <a:spcBef>
                <a:spcPts val="1995"/>
              </a:spcBef>
              <a:spcAft>
                <a:spcPts val="0"/>
              </a:spcAft>
              <a:buClr>
                <a:srgbClr val="5D5D5D"/>
              </a:buClr>
              <a:buSzPts val="2000"/>
              <a:buFont typeface="Arial"/>
              <a:buChar char="•"/>
            </a:pPr>
            <a:r>
              <a:rPr lang="en-US" sz="2000">
                <a:solidFill>
                  <a:srgbClr val="5D5D5D"/>
                </a:solidFill>
                <a:latin typeface="Arial"/>
                <a:ea typeface="Arial"/>
                <a:cs typeface="Arial"/>
                <a:sym typeface="Arial"/>
              </a:rPr>
              <a:t>Advisor is permitted to give appropriate feedback at the faculty meeting</a:t>
            </a:r>
            <a:endParaRPr sz="2000">
              <a:latin typeface="Arial"/>
              <a:ea typeface="Arial"/>
              <a:cs typeface="Arial"/>
              <a:sym typeface="Arial"/>
            </a:endParaRPr>
          </a:p>
          <a:p>
            <a:pPr marL="360045" marR="5080" lvl="0" indent="-347980" algn="l" rtl="0">
              <a:lnSpc>
                <a:spcPct val="100000"/>
              </a:lnSpc>
              <a:spcBef>
                <a:spcPts val="2005"/>
              </a:spcBef>
              <a:spcAft>
                <a:spcPts val="0"/>
              </a:spcAft>
              <a:buClr>
                <a:srgbClr val="5D5D5D"/>
              </a:buClr>
              <a:buSzPts val="2000"/>
              <a:buFont typeface="Arial"/>
              <a:buChar char="•"/>
            </a:pPr>
            <a:r>
              <a:rPr lang="en-US" sz="2000">
                <a:solidFill>
                  <a:srgbClr val="5D5D5D"/>
                </a:solidFill>
                <a:latin typeface="Arial"/>
                <a:ea typeface="Arial"/>
                <a:cs typeface="Arial"/>
                <a:sym typeface="Arial"/>
              </a:rPr>
              <a:t>Final decision by vote of faculty &amp; students notified shortly thereafter by advisor (unofficially) and by the Academic Affairs office (officially)</a:t>
            </a:r>
            <a:endParaRPr sz="2000">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0"/>
          <p:cNvSpPr txBox="1">
            <a:spLocks noGrp="1"/>
          </p:cNvSpPr>
          <p:nvPr>
            <p:ph type="title"/>
          </p:nvPr>
        </p:nvSpPr>
        <p:spPr>
          <a:xfrm>
            <a:off x="4726953" y="3047500"/>
            <a:ext cx="3673500" cy="6906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400">
                <a:solidFill>
                  <a:srgbClr val="FFFFFF"/>
                </a:solidFill>
              </a:rPr>
              <a:t>Next Steps</a:t>
            </a:r>
            <a:endParaRPr sz="4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1"/>
          <p:cNvSpPr txBox="1">
            <a:spLocks noGrp="1"/>
          </p:cNvSpPr>
          <p:nvPr>
            <p:ph type="title"/>
          </p:nvPr>
        </p:nvSpPr>
        <p:spPr>
          <a:xfrm>
            <a:off x="1853468" y="1139983"/>
            <a:ext cx="9901650" cy="662115"/>
          </a:xfrm>
          <a:prstGeom prst="rect">
            <a:avLst/>
          </a:prstGeom>
          <a:noFill/>
          <a:ln>
            <a:noFill/>
          </a:ln>
        </p:spPr>
        <p:txBody>
          <a:bodyPr spcFirstLastPara="1" wrap="square" lIns="0" tIns="12050" rIns="0" bIns="0" anchor="t" anchorCtr="0">
            <a:spAutoFit/>
          </a:bodyPr>
          <a:lstStyle/>
          <a:p>
            <a:pPr marL="576580" lvl="0" indent="0" algn="l" rtl="0">
              <a:lnSpc>
                <a:spcPct val="100000"/>
              </a:lnSpc>
              <a:spcBef>
                <a:spcPts val="0"/>
              </a:spcBef>
              <a:spcAft>
                <a:spcPts val="0"/>
              </a:spcAft>
              <a:buNone/>
            </a:pPr>
            <a:r>
              <a:rPr lang="en-US" sz="3100"/>
              <a:t>Tips about declaration application</a:t>
            </a:r>
            <a:endParaRPr sz="3100"/>
          </a:p>
        </p:txBody>
      </p:sp>
      <p:sp>
        <p:nvSpPr>
          <p:cNvPr id="379" name="Google Shape;379;p41"/>
          <p:cNvSpPr txBox="1"/>
          <p:nvPr/>
        </p:nvSpPr>
        <p:spPr>
          <a:xfrm>
            <a:off x="2396018" y="2553017"/>
            <a:ext cx="8126095" cy="4068445"/>
          </a:xfrm>
          <a:prstGeom prst="rect">
            <a:avLst/>
          </a:prstGeom>
          <a:noFill/>
          <a:ln>
            <a:noFill/>
          </a:ln>
        </p:spPr>
        <p:txBody>
          <a:bodyPr spcFirstLastPara="1" wrap="square" lIns="0" tIns="13325" rIns="0" bIns="0" anchor="t" anchorCtr="0">
            <a:spAutoFit/>
          </a:bodyPr>
          <a:lstStyle/>
          <a:p>
            <a:pPr marL="390525" marR="5080" lvl="0" indent="-347980" algn="l" rtl="0">
              <a:lnSpc>
                <a:spcPct val="100000"/>
              </a:lnSpc>
              <a:spcBef>
                <a:spcPts val="0"/>
              </a:spcBef>
              <a:spcAft>
                <a:spcPts val="0"/>
              </a:spcAft>
              <a:buClr>
                <a:srgbClr val="5D5D5D"/>
              </a:buClr>
              <a:buSzPts val="2000"/>
              <a:buFont typeface="Arial"/>
              <a:buChar char="•"/>
            </a:pPr>
            <a:r>
              <a:rPr lang="en-US" sz="2000">
                <a:solidFill>
                  <a:srgbClr val="5D5D5D"/>
                </a:solidFill>
                <a:latin typeface="Arial"/>
                <a:ea typeface="Arial"/>
                <a:cs typeface="Arial"/>
                <a:sym typeface="Arial"/>
              </a:rPr>
              <a:t>Submit declaration application ASAP after consulting faculty advisor. Do not need to wait until declaration deadline to submit.</a:t>
            </a:r>
            <a:endParaRPr sz="2000">
              <a:latin typeface="Arial"/>
              <a:ea typeface="Arial"/>
              <a:cs typeface="Arial"/>
              <a:sym typeface="Arial"/>
            </a:endParaRPr>
          </a:p>
          <a:p>
            <a:pPr marL="390525" marR="116839" lvl="0" indent="-347980" algn="l" rtl="0">
              <a:lnSpc>
                <a:spcPct val="100000"/>
              </a:lnSpc>
              <a:spcBef>
                <a:spcPts val="2005"/>
              </a:spcBef>
              <a:spcAft>
                <a:spcPts val="0"/>
              </a:spcAft>
              <a:buClr>
                <a:srgbClr val="5D5D5D"/>
              </a:buClr>
              <a:buSzPts val="2000"/>
              <a:buFont typeface="Arial"/>
              <a:buChar char="•"/>
            </a:pPr>
            <a:r>
              <a:rPr lang="en-US" sz="2000">
                <a:solidFill>
                  <a:srgbClr val="5D5D5D"/>
                </a:solidFill>
                <a:latin typeface="Arial"/>
                <a:ea typeface="Arial"/>
                <a:cs typeface="Arial"/>
                <a:sym typeface="Arial"/>
              </a:rPr>
              <a:t>Submit as soon as you’re ready and begin working on review paper ASAP.</a:t>
            </a:r>
            <a:endParaRPr sz="2000">
              <a:latin typeface="Arial"/>
              <a:ea typeface="Arial"/>
              <a:cs typeface="Arial"/>
              <a:sym typeface="Arial"/>
            </a:endParaRPr>
          </a:p>
          <a:p>
            <a:pPr marL="390525" marR="290830" lvl="0" indent="-347980" algn="l" rtl="0">
              <a:lnSpc>
                <a:spcPct val="100000"/>
              </a:lnSpc>
              <a:spcBef>
                <a:spcPts val="1989"/>
              </a:spcBef>
              <a:spcAft>
                <a:spcPts val="0"/>
              </a:spcAft>
              <a:buClr>
                <a:srgbClr val="5D5D5D"/>
              </a:buClr>
              <a:buSzPts val="2000"/>
              <a:buFont typeface="Arial"/>
              <a:buChar char="•"/>
            </a:pPr>
            <a:r>
              <a:rPr lang="en-US" sz="2000">
                <a:solidFill>
                  <a:srgbClr val="5D5D5D"/>
                </a:solidFill>
                <a:latin typeface="Arial"/>
                <a:ea typeface="Arial"/>
                <a:cs typeface="Arial"/>
                <a:sym typeface="Arial"/>
              </a:rPr>
              <a:t>Login to application portal when it opens to view available faculty. Come back later to make selections and submit.</a:t>
            </a:r>
            <a:endParaRPr sz="2000">
              <a:latin typeface="Arial"/>
              <a:ea typeface="Arial"/>
              <a:cs typeface="Arial"/>
              <a:sym typeface="Arial"/>
            </a:endParaRPr>
          </a:p>
          <a:p>
            <a:pPr marL="390525" marR="153035" lvl="0" indent="-347980" algn="l" rtl="0">
              <a:lnSpc>
                <a:spcPct val="100000"/>
              </a:lnSpc>
              <a:spcBef>
                <a:spcPts val="2000"/>
              </a:spcBef>
              <a:spcAft>
                <a:spcPts val="0"/>
              </a:spcAft>
              <a:buClr>
                <a:srgbClr val="5D5D5D"/>
              </a:buClr>
              <a:buSzPts val="2000"/>
              <a:buFont typeface="Arial"/>
              <a:buChar char="•"/>
            </a:pPr>
            <a:r>
              <a:rPr lang="en-US" sz="2000">
                <a:solidFill>
                  <a:srgbClr val="5D5D5D"/>
                </a:solidFill>
                <a:latin typeface="Arial"/>
                <a:ea typeface="Arial"/>
                <a:cs typeface="Arial"/>
                <a:sym typeface="Arial"/>
              </a:rPr>
              <a:t>DO NOT take too long to make selections in application. Time-out issues will happen if you do not submit application quickly enough.</a:t>
            </a:r>
            <a:endParaRPr sz="2000">
              <a:latin typeface="Arial"/>
              <a:ea typeface="Arial"/>
              <a:cs typeface="Arial"/>
              <a:sym typeface="Arial"/>
            </a:endParaRPr>
          </a:p>
          <a:p>
            <a:pPr marL="0" lvl="0" indent="0" algn="l" rtl="0">
              <a:lnSpc>
                <a:spcPct val="100000"/>
              </a:lnSpc>
              <a:spcBef>
                <a:spcPts val="0"/>
              </a:spcBef>
              <a:spcAft>
                <a:spcPts val="0"/>
              </a:spcAft>
              <a:buNone/>
            </a:pPr>
            <a:endParaRPr sz="2700">
              <a:latin typeface="Arial"/>
              <a:ea typeface="Arial"/>
              <a:cs typeface="Arial"/>
              <a:sym typeface="Arial"/>
            </a:endParaRPr>
          </a:p>
          <a:p>
            <a:pPr marL="12700" lvl="0" indent="0" algn="l" rtl="0">
              <a:lnSpc>
                <a:spcPct val="100000"/>
              </a:lnSpc>
              <a:spcBef>
                <a:spcPts val="1605"/>
              </a:spcBef>
              <a:spcAft>
                <a:spcPts val="0"/>
              </a:spcAft>
              <a:buNone/>
            </a:pPr>
            <a:r>
              <a:rPr lang="en-US" sz="1600">
                <a:solidFill>
                  <a:srgbClr val="838383"/>
                </a:solidFill>
                <a:latin typeface="Arial"/>
                <a:ea typeface="Arial"/>
                <a:cs typeface="Arial"/>
                <a:sym typeface="Arial"/>
              </a:rPr>
              <a:t>42</a:t>
            </a:r>
            <a:endParaRPr sz="1600">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2"/>
          <p:cNvSpPr txBox="1">
            <a:spLocks noGrp="1"/>
          </p:cNvSpPr>
          <p:nvPr>
            <p:ph type="title"/>
          </p:nvPr>
        </p:nvSpPr>
        <p:spPr>
          <a:xfrm>
            <a:off x="5431047" y="3047500"/>
            <a:ext cx="1746300" cy="6906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400">
                <a:solidFill>
                  <a:srgbClr val="FFFFFF"/>
                </a:solidFill>
              </a:rPr>
              <a:t>FAQs</a:t>
            </a:r>
            <a:endParaRPr sz="4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3"/>
          <p:cNvSpPr txBox="1">
            <a:spLocks noGrp="1"/>
          </p:cNvSpPr>
          <p:nvPr>
            <p:ph type="title"/>
          </p:nvPr>
        </p:nvSpPr>
        <p:spPr>
          <a:xfrm>
            <a:off x="2353954" y="739500"/>
            <a:ext cx="16953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FAQs</a:t>
            </a:r>
            <a:endParaRPr/>
          </a:p>
        </p:txBody>
      </p:sp>
      <p:sp>
        <p:nvSpPr>
          <p:cNvPr id="390" name="Google Shape;390;p43"/>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None/>
            </a:pPr>
            <a:fld id="{00000000-1234-1234-1234-123412341234}" type="slidenum">
              <a:rPr lang="en-US"/>
              <a:t>44</a:t>
            </a:fld>
            <a:endParaRPr/>
          </a:p>
        </p:txBody>
      </p:sp>
      <p:sp>
        <p:nvSpPr>
          <p:cNvPr id="391" name="Google Shape;391;p43"/>
          <p:cNvSpPr txBox="1"/>
          <p:nvPr/>
        </p:nvSpPr>
        <p:spPr>
          <a:xfrm>
            <a:off x="2379342" y="2444243"/>
            <a:ext cx="4077335" cy="1305560"/>
          </a:xfrm>
          <a:prstGeom prst="rect">
            <a:avLst/>
          </a:prstGeom>
          <a:noFill/>
          <a:ln>
            <a:noFill/>
          </a:ln>
        </p:spPr>
        <p:txBody>
          <a:bodyPr spcFirstLastPara="1" wrap="square" lIns="0" tIns="1238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Question</a:t>
            </a:r>
            <a:endParaRPr sz="2000">
              <a:latin typeface="Arial"/>
              <a:ea typeface="Arial"/>
              <a:cs typeface="Arial"/>
              <a:sym typeface="Arial"/>
            </a:endParaRPr>
          </a:p>
          <a:p>
            <a:pPr marL="12700" marR="5080" lvl="0" indent="0" algn="l" rtl="0">
              <a:lnSpc>
                <a:spcPct val="100000"/>
              </a:lnSpc>
              <a:spcBef>
                <a:spcPts val="1045"/>
              </a:spcBef>
              <a:spcAft>
                <a:spcPts val="0"/>
              </a:spcAft>
              <a:buNone/>
            </a:pPr>
            <a:r>
              <a:rPr lang="en-US" sz="2400" i="1">
                <a:solidFill>
                  <a:srgbClr val="5D5D5D"/>
                </a:solidFill>
                <a:latin typeface="Calibri"/>
                <a:ea typeface="Calibri"/>
                <a:cs typeface="Calibri"/>
                <a:sym typeface="Calibri"/>
              </a:rPr>
              <a:t>Do I have to give the talk on my Ph.D. research?</a:t>
            </a:r>
            <a:endParaRPr sz="2400">
              <a:latin typeface="Calibri"/>
              <a:ea typeface="Calibri"/>
              <a:cs typeface="Calibri"/>
              <a:sym typeface="Calibri"/>
            </a:endParaRPr>
          </a:p>
        </p:txBody>
      </p:sp>
      <p:sp>
        <p:nvSpPr>
          <p:cNvPr id="392" name="Google Shape;392;p43"/>
          <p:cNvSpPr txBox="1"/>
          <p:nvPr/>
        </p:nvSpPr>
        <p:spPr>
          <a:xfrm>
            <a:off x="7302036" y="2452979"/>
            <a:ext cx="4074795" cy="3014980"/>
          </a:xfrm>
          <a:prstGeom prst="rect">
            <a:avLst/>
          </a:prstGeom>
          <a:noFill/>
          <a:ln>
            <a:noFill/>
          </a:ln>
        </p:spPr>
        <p:txBody>
          <a:bodyPr spcFirstLastPara="1" wrap="square" lIns="0" tIns="1149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Answer</a:t>
            </a:r>
            <a:endParaRPr sz="2000">
              <a:latin typeface="Arial"/>
              <a:ea typeface="Arial"/>
              <a:cs typeface="Arial"/>
              <a:sym typeface="Arial"/>
            </a:endParaRPr>
          </a:p>
          <a:p>
            <a:pPr marL="15240" marR="5080" lvl="0" indent="-635" algn="l" rtl="0">
              <a:lnSpc>
                <a:spcPct val="108000"/>
              </a:lnSpc>
              <a:spcBef>
                <a:spcPts val="1080"/>
              </a:spcBef>
              <a:spcAft>
                <a:spcPts val="0"/>
              </a:spcAft>
              <a:buNone/>
            </a:pPr>
            <a:r>
              <a:rPr lang="en-US" sz="2000">
                <a:solidFill>
                  <a:srgbClr val="5D5D5D"/>
                </a:solidFill>
                <a:latin typeface="Arial"/>
                <a:ea typeface="Arial"/>
                <a:cs typeface="Arial"/>
                <a:sym typeface="Arial"/>
              </a:rPr>
              <a:t>No. Your work may be related to your Ph.D. research, your prior M.S. research, or another research theme where you can demonstrate your depth and breadth to the committee.</a:t>
            </a:r>
            <a:endParaRPr sz="2000">
              <a:latin typeface="Arial"/>
              <a:ea typeface="Arial"/>
              <a:cs typeface="Arial"/>
              <a:sym typeface="Arial"/>
            </a:endParaRPr>
          </a:p>
          <a:p>
            <a:pPr marL="15240" marR="238125" lvl="0" indent="0" algn="l" rtl="0">
              <a:lnSpc>
                <a:spcPct val="108000"/>
              </a:lnSpc>
              <a:spcBef>
                <a:spcPts val="2005"/>
              </a:spcBef>
              <a:spcAft>
                <a:spcPts val="0"/>
              </a:spcAft>
              <a:buNone/>
            </a:pPr>
            <a:r>
              <a:rPr lang="en-US" sz="2000">
                <a:solidFill>
                  <a:srgbClr val="5D5D5D"/>
                </a:solidFill>
                <a:latin typeface="Arial"/>
                <a:ea typeface="Arial"/>
                <a:cs typeface="Arial"/>
                <a:sym typeface="Arial"/>
              </a:rPr>
              <a:t>However, your Ph.D. or M.S. research is the most likely choice.</a:t>
            </a:r>
            <a:endParaRPr sz="2000">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4"/>
          <p:cNvSpPr txBox="1">
            <a:spLocks noGrp="1"/>
          </p:cNvSpPr>
          <p:nvPr>
            <p:ph type="title"/>
          </p:nvPr>
        </p:nvSpPr>
        <p:spPr>
          <a:xfrm>
            <a:off x="2428277" y="771975"/>
            <a:ext cx="14802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FAQs</a:t>
            </a:r>
            <a:endParaRPr/>
          </a:p>
        </p:txBody>
      </p:sp>
      <p:sp>
        <p:nvSpPr>
          <p:cNvPr id="398" name="Google Shape;398;p44"/>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None/>
            </a:pPr>
            <a:fld id="{00000000-1234-1234-1234-123412341234}" type="slidenum">
              <a:rPr lang="en-US"/>
              <a:t>45</a:t>
            </a:fld>
            <a:endParaRPr/>
          </a:p>
        </p:txBody>
      </p:sp>
      <p:sp>
        <p:nvSpPr>
          <p:cNvPr id="399" name="Google Shape;399;p44"/>
          <p:cNvSpPr txBox="1"/>
          <p:nvPr/>
        </p:nvSpPr>
        <p:spPr>
          <a:xfrm>
            <a:off x="2379342" y="2444243"/>
            <a:ext cx="4194810" cy="2037080"/>
          </a:xfrm>
          <a:prstGeom prst="rect">
            <a:avLst/>
          </a:prstGeom>
          <a:noFill/>
          <a:ln>
            <a:noFill/>
          </a:ln>
        </p:spPr>
        <p:txBody>
          <a:bodyPr spcFirstLastPara="1" wrap="square" lIns="0" tIns="1238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Question</a:t>
            </a:r>
            <a:endParaRPr sz="2000">
              <a:latin typeface="Arial"/>
              <a:ea typeface="Arial"/>
              <a:cs typeface="Arial"/>
              <a:sym typeface="Arial"/>
            </a:endParaRPr>
          </a:p>
          <a:p>
            <a:pPr marL="12700" marR="5080" lvl="0" indent="0" algn="l" rtl="0">
              <a:lnSpc>
                <a:spcPct val="100000"/>
              </a:lnSpc>
              <a:spcBef>
                <a:spcPts val="1045"/>
              </a:spcBef>
              <a:spcAft>
                <a:spcPts val="0"/>
              </a:spcAft>
              <a:buNone/>
            </a:pPr>
            <a:r>
              <a:rPr lang="en-US" sz="2400" i="1">
                <a:solidFill>
                  <a:srgbClr val="5D5D5D"/>
                </a:solidFill>
                <a:latin typeface="Calibri"/>
                <a:ea typeface="Calibri"/>
                <a:cs typeface="Calibri"/>
                <a:sym typeface="Calibri"/>
              </a:rPr>
              <a:t>Do I need to complete any of the Ph.D. breadth course requirements before I do the qual exam?</a:t>
            </a:r>
            <a:endParaRPr sz="2400">
              <a:latin typeface="Calibri"/>
              <a:ea typeface="Calibri"/>
              <a:cs typeface="Calibri"/>
              <a:sym typeface="Calibri"/>
            </a:endParaRPr>
          </a:p>
        </p:txBody>
      </p:sp>
      <p:sp>
        <p:nvSpPr>
          <p:cNvPr id="400" name="Google Shape;400;p44"/>
          <p:cNvSpPr txBox="1"/>
          <p:nvPr/>
        </p:nvSpPr>
        <p:spPr>
          <a:xfrm>
            <a:off x="7302036" y="2469724"/>
            <a:ext cx="4170679" cy="3125470"/>
          </a:xfrm>
          <a:prstGeom prst="rect">
            <a:avLst/>
          </a:prstGeom>
          <a:noFill/>
          <a:ln>
            <a:noFill/>
          </a:ln>
        </p:spPr>
        <p:txBody>
          <a:bodyPr spcFirstLastPara="1" wrap="square" lIns="0" tIns="984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Answer</a:t>
            </a:r>
            <a:endParaRPr sz="2000">
              <a:latin typeface="Arial"/>
              <a:ea typeface="Arial"/>
              <a:cs typeface="Arial"/>
              <a:sym typeface="Arial"/>
            </a:endParaRPr>
          </a:p>
          <a:p>
            <a:pPr marL="15240" lvl="0" indent="0" algn="l" rtl="0">
              <a:lnSpc>
                <a:spcPct val="107894"/>
              </a:lnSpc>
              <a:spcBef>
                <a:spcPts val="630"/>
              </a:spcBef>
              <a:spcAft>
                <a:spcPts val="0"/>
              </a:spcAft>
              <a:buNone/>
            </a:pPr>
            <a:r>
              <a:rPr lang="en-US" sz="1900">
                <a:solidFill>
                  <a:srgbClr val="5D5D5D"/>
                </a:solidFill>
                <a:latin typeface="Arial"/>
                <a:ea typeface="Arial"/>
                <a:cs typeface="Arial"/>
                <a:sym typeface="Arial"/>
              </a:rPr>
              <a:t>No. However, we strongly advise you</a:t>
            </a:r>
            <a:endParaRPr sz="1900">
              <a:latin typeface="Arial"/>
              <a:ea typeface="Arial"/>
              <a:cs typeface="Arial"/>
              <a:sym typeface="Arial"/>
            </a:endParaRPr>
          </a:p>
          <a:p>
            <a:pPr marL="15240" lvl="0" indent="0" algn="l" rtl="0">
              <a:lnSpc>
                <a:spcPct val="96052"/>
              </a:lnSpc>
              <a:spcBef>
                <a:spcPts val="0"/>
              </a:spcBef>
              <a:spcAft>
                <a:spcPts val="0"/>
              </a:spcAft>
              <a:buNone/>
            </a:pPr>
            <a:r>
              <a:rPr lang="en-US" sz="1900">
                <a:solidFill>
                  <a:srgbClr val="5D5D5D"/>
                </a:solidFill>
                <a:latin typeface="Arial"/>
                <a:ea typeface="Arial"/>
                <a:cs typeface="Arial"/>
                <a:sym typeface="Arial"/>
              </a:rPr>
              <a:t>to complete at least </a:t>
            </a:r>
            <a:r>
              <a:rPr lang="en-US" sz="1900" u="sng">
                <a:solidFill>
                  <a:srgbClr val="5D5D5D"/>
                </a:solidFill>
                <a:latin typeface="Arial"/>
                <a:ea typeface="Arial"/>
                <a:cs typeface="Arial"/>
                <a:sym typeface="Arial"/>
              </a:rPr>
              <a:t>one</a:t>
            </a:r>
            <a:r>
              <a:rPr lang="en-US" sz="1900">
                <a:solidFill>
                  <a:srgbClr val="5D5D5D"/>
                </a:solidFill>
                <a:latin typeface="Arial"/>
                <a:ea typeface="Arial"/>
                <a:cs typeface="Arial"/>
                <a:sym typeface="Arial"/>
              </a:rPr>
              <a:t> of the</a:t>
            </a:r>
            <a:endParaRPr sz="1900">
              <a:latin typeface="Arial"/>
              <a:ea typeface="Arial"/>
              <a:cs typeface="Arial"/>
              <a:sym typeface="Arial"/>
            </a:endParaRPr>
          </a:p>
          <a:p>
            <a:pPr marL="15240" lvl="0" indent="0" algn="l" rtl="0">
              <a:lnSpc>
                <a:spcPct val="96052"/>
              </a:lnSpc>
              <a:spcBef>
                <a:spcPts val="0"/>
              </a:spcBef>
              <a:spcAft>
                <a:spcPts val="0"/>
              </a:spcAft>
              <a:buNone/>
            </a:pPr>
            <a:r>
              <a:rPr lang="en-US" sz="1900">
                <a:solidFill>
                  <a:srgbClr val="5D5D5D"/>
                </a:solidFill>
                <a:latin typeface="Arial"/>
                <a:ea typeface="Arial"/>
                <a:cs typeface="Arial"/>
                <a:sym typeface="Arial"/>
              </a:rPr>
              <a:t>graduate breadth courses in your own</a:t>
            </a:r>
            <a:endParaRPr sz="1900">
              <a:latin typeface="Arial"/>
              <a:ea typeface="Arial"/>
              <a:cs typeface="Arial"/>
              <a:sym typeface="Arial"/>
            </a:endParaRPr>
          </a:p>
          <a:p>
            <a:pPr marL="15240" marR="201930" lvl="0" indent="0" algn="l" rtl="0">
              <a:lnSpc>
                <a:spcPct val="80000"/>
              </a:lnSpc>
              <a:spcBef>
                <a:spcPts val="229"/>
              </a:spcBef>
              <a:spcAft>
                <a:spcPts val="0"/>
              </a:spcAft>
              <a:buNone/>
            </a:pPr>
            <a:r>
              <a:rPr lang="en-US" sz="1900">
                <a:solidFill>
                  <a:srgbClr val="5D5D5D"/>
                </a:solidFill>
                <a:latin typeface="Arial"/>
                <a:ea typeface="Arial"/>
                <a:cs typeface="Arial"/>
                <a:sym typeface="Arial"/>
              </a:rPr>
              <a:t>technical area before attempting the qual exam.</a:t>
            </a:r>
            <a:endParaRPr sz="1900">
              <a:latin typeface="Arial"/>
              <a:ea typeface="Arial"/>
              <a:cs typeface="Arial"/>
              <a:sym typeface="Arial"/>
            </a:endParaRPr>
          </a:p>
          <a:p>
            <a:pPr marL="15240" lvl="0" indent="0" algn="l" rtl="0">
              <a:lnSpc>
                <a:spcPct val="107894"/>
              </a:lnSpc>
              <a:spcBef>
                <a:spcPts val="1545"/>
              </a:spcBef>
              <a:spcAft>
                <a:spcPts val="0"/>
              </a:spcAft>
              <a:buNone/>
            </a:pPr>
            <a:r>
              <a:rPr lang="en-US" sz="1900">
                <a:solidFill>
                  <a:srgbClr val="5D5D5D"/>
                </a:solidFill>
                <a:latin typeface="Arial"/>
                <a:ea typeface="Arial"/>
                <a:cs typeface="Arial"/>
                <a:sym typeface="Arial"/>
              </a:rPr>
              <a:t>Faculty may find it difficult to believe</a:t>
            </a:r>
            <a:endParaRPr sz="1900">
              <a:latin typeface="Arial"/>
              <a:ea typeface="Arial"/>
              <a:cs typeface="Arial"/>
              <a:sym typeface="Arial"/>
            </a:endParaRPr>
          </a:p>
          <a:p>
            <a:pPr marL="15240" lvl="0" indent="0" algn="l" rtl="0">
              <a:lnSpc>
                <a:spcPct val="96052"/>
              </a:lnSpc>
              <a:spcBef>
                <a:spcPts val="0"/>
              </a:spcBef>
              <a:spcAft>
                <a:spcPts val="0"/>
              </a:spcAft>
              <a:buNone/>
            </a:pPr>
            <a:r>
              <a:rPr lang="en-US" sz="1900">
                <a:solidFill>
                  <a:srgbClr val="5D5D5D"/>
                </a:solidFill>
                <a:latin typeface="Arial"/>
                <a:ea typeface="Arial"/>
                <a:cs typeface="Arial"/>
                <a:sym typeface="Arial"/>
              </a:rPr>
              <a:t>that students have “mastered” a</a:t>
            </a:r>
            <a:endParaRPr sz="1900">
              <a:latin typeface="Arial"/>
              <a:ea typeface="Arial"/>
              <a:cs typeface="Arial"/>
              <a:sym typeface="Arial"/>
            </a:endParaRPr>
          </a:p>
          <a:p>
            <a:pPr marL="15240" lvl="0" indent="0" algn="l" rtl="0">
              <a:lnSpc>
                <a:spcPct val="96052"/>
              </a:lnSpc>
              <a:spcBef>
                <a:spcPts val="0"/>
              </a:spcBef>
              <a:spcAft>
                <a:spcPts val="0"/>
              </a:spcAft>
              <a:buNone/>
            </a:pPr>
            <a:r>
              <a:rPr lang="en-US" sz="1900">
                <a:solidFill>
                  <a:srgbClr val="5D5D5D"/>
                </a:solidFill>
                <a:latin typeface="Arial"/>
                <a:ea typeface="Arial"/>
                <a:cs typeface="Arial"/>
                <a:sym typeface="Arial"/>
              </a:rPr>
              <a:t>technical area in which they have</a:t>
            </a:r>
            <a:endParaRPr sz="1900">
              <a:latin typeface="Arial"/>
              <a:ea typeface="Arial"/>
              <a:cs typeface="Arial"/>
              <a:sym typeface="Arial"/>
            </a:endParaRPr>
          </a:p>
          <a:p>
            <a:pPr marL="15240" marR="197485" lvl="0" indent="0" algn="l" rtl="0">
              <a:lnSpc>
                <a:spcPct val="80000"/>
              </a:lnSpc>
              <a:spcBef>
                <a:spcPts val="229"/>
              </a:spcBef>
              <a:spcAft>
                <a:spcPts val="0"/>
              </a:spcAft>
              <a:buNone/>
            </a:pPr>
            <a:r>
              <a:rPr lang="en-US" sz="1900">
                <a:solidFill>
                  <a:srgbClr val="5D5D5D"/>
                </a:solidFill>
                <a:latin typeface="Arial"/>
                <a:ea typeface="Arial"/>
                <a:cs typeface="Arial"/>
                <a:sym typeface="Arial"/>
              </a:rPr>
              <a:t>never finished an ECE grad course in that area.</a:t>
            </a:r>
            <a:endParaRPr sz="1900">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5"/>
          <p:cNvSpPr txBox="1">
            <a:spLocks noGrp="1"/>
          </p:cNvSpPr>
          <p:nvPr>
            <p:ph type="title"/>
          </p:nvPr>
        </p:nvSpPr>
        <p:spPr>
          <a:xfrm>
            <a:off x="2379354" y="793625"/>
            <a:ext cx="17241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FAQs</a:t>
            </a:r>
            <a:endParaRPr/>
          </a:p>
        </p:txBody>
      </p:sp>
      <p:sp>
        <p:nvSpPr>
          <p:cNvPr id="406" name="Google Shape;406;p45"/>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None/>
            </a:pPr>
            <a:fld id="{00000000-1234-1234-1234-123412341234}" type="slidenum">
              <a:rPr lang="en-US"/>
              <a:t>46</a:t>
            </a:fld>
            <a:endParaRPr/>
          </a:p>
        </p:txBody>
      </p:sp>
      <p:sp>
        <p:nvSpPr>
          <p:cNvPr id="407" name="Google Shape;407;p45"/>
          <p:cNvSpPr txBox="1"/>
          <p:nvPr/>
        </p:nvSpPr>
        <p:spPr>
          <a:xfrm>
            <a:off x="2379342" y="2444243"/>
            <a:ext cx="4172585" cy="2037080"/>
          </a:xfrm>
          <a:prstGeom prst="rect">
            <a:avLst/>
          </a:prstGeom>
          <a:noFill/>
          <a:ln>
            <a:noFill/>
          </a:ln>
        </p:spPr>
        <p:txBody>
          <a:bodyPr spcFirstLastPara="1" wrap="square" lIns="0" tIns="1238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Question</a:t>
            </a:r>
            <a:endParaRPr sz="2000">
              <a:latin typeface="Arial"/>
              <a:ea typeface="Arial"/>
              <a:cs typeface="Arial"/>
              <a:sym typeface="Arial"/>
            </a:endParaRPr>
          </a:p>
          <a:p>
            <a:pPr marL="12700" marR="5080" lvl="0" indent="0" algn="l" rtl="0">
              <a:lnSpc>
                <a:spcPct val="100000"/>
              </a:lnSpc>
              <a:spcBef>
                <a:spcPts val="1045"/>
              </a:spcBef>
              <a:spcAft>
                <a:spcPts val="0"/>
              </a:spcAft>
              <a:buNone/>
            </a:pPr>
            <a:r>
              <a:rPr lang="en-US" sz="2400" i="1">
                <a:solidFill>
                  <a:srgbClr val="5D5D5D"/>
                </a:solidFill>
                <a:latin typeface="Calibri"/>
                <a:ea typeface="Calibri"/>
                <a:cs typeface="Calibri"/>
                <a:sym typeface="Calibri"/>
              </a:rPr>
              <a:t>How do I ask questions about what’s on the qual if I don’t know who the committee is until just before the qual?</a:t>
            </a:r>
            <a:endParaRPr sz="2400">
              <a:latin typeface="Calibri"/>
              <a:ea typeface="Calibri"/>
              <a:cs typeface="Calibri"/>
              <a:sym typeface="Calibri"/>
            </a:endParaRPr>
          </a:p>
        </p:txBody>
      </p:sp>
      <p:sp>
        <p:nvSpPr>
          <p:cNvPr id="408" name="Google Shape;408;p45"/>
          <p:cNvSpPr txBox="1"/>
          <p:nvPr/>
        </p:nvSpPr>
        <p:spPr>
          <a:xfrm>
            <a:off x="7302036" y="2452979"/>
            <a:ext cx="4156075" cy="3015615"/>
          </a:xfrm>
          <a:prstGeom prst="rect">
            <a:avLst/>
          </a:prstGeom>
          <a:noFill/>
          <a:ln>
            <a:noFill/>
          </a:ln>
        </p:spPr>
        <p:txBody>
          <a:bodyPr spcFirstLastPara="1" wrap="square" lIns="0" tIns="1149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Answer</a:t>
            </a:r>
            <a:endParaRPr sz="2000">
              <a:latin typeface="Arial"/>
              <a:ea typeface="Arial"/>
              <a:cs typeface="Arial"/>
              <a:sym typeface="Arial"/>
            </a:endParaRPr>
          </a:p>
          <a:p>
            <a:pPr marL="15240" marR="368300" lvl="0" indent="0" algn="just" rtl="0">
              <a:lnSpc>
                <a:spcPct val="108000"/>
              </a:lnSpc>
              <a:spcBef>
                <a:spcPts val="1080"/>
              </a:spcBef>
              <a:spcAft>
                <a:spcPts val="0"/>
              </a:spcAft>
              <a:buNone/>
            </a:pPr>
            <a:r>
              <a:rPr lang="en-US" sz="2000">
                <a:solidFill>
                  <a:srgbClr val="5D5D5D"/>
                </a:solidFill>
                <a:latin typeface="Arial"/>
                <a:ea typeface="Arial"/>
                <a:cs typeface="Arial"/>
                <a:sym typeface="Arial"/>
              </a:rPr>
              <a:t>You may not discuss the qualifier with your committee before your scheduled exam.</a:t>
            </a:r>
            <a:endParaRPr sz="2000">
              <a:latin typeface="Arial"/>
              <a:ea typeface="Arial"/>
              <a:cs typeface="Arial"/>
              <a:sym typeface="Arial"/>
            </a:endParaRPr>
          </a:p>
          <a:p>
            <a:pPr marL="15240" marR="5080" lvl="0" indent="0" algn="l" rtl="0">
              <a:lnSpc>
                <a:spcPct val="108000"/>
              </a:lnSpc>
              <a:spcBef>
                <a:spcPts val="2005"/>
              </a:spcBef>
              <a:spcAft>
                <a:spcPts val="0"/>
              </a:spcAft>
              <a:buNone/>
            </a:pPr>
            <a:r>
              <a:rPr lang="en-US" sz="2000">
                <a:solidFill>
                  <a:srgbClr val="5D5D5D"/>
                </a:solidFill>
                <a:latin typeface="Arial"/>
                <a:ea typeface="Arial"/>
                <a:cs typeface="Arial"/>
                <a:sym typeface="Arial"/>
              </a:rPr>
              <a:t>You will be asked questions related to your talk, your paper, your technical background papers, and your general technical area. Prepare to answer such questions.</a:t>
            </a:r>
            <a:endParaRPr sz="2000">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6"/>
          <p:cNvSpPr txBox="1">
            <a:spLocks noGrp="1"/>
          </p:cNvSpPr>
          <p:nvPr>
            <p:ph type="title"/>
          </p:nvPr>
        </p:nvSpPr>
        <p:spPr>
          <a:xfrm>
            <a:off x="2379352" y="750325"/>
            <a:ext cx="13995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FAQs</a:t>
            </a:r>
            <a:endParaRPr/>
          </a:p>
        </p:txBody>
      </p:sp>
      <p:sp>
        <p:nvSpPr>
          <p:cNvPr id="414" name="Google Shape;414;p46"/>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None/>
            </a:pPr>
            <a:fld id="{00000000-1234-1234-1234-123412341234}" type="slidenum">
              <a:rPr lang="en-US"/>
              <a:t>47</a:t>
            </a:fld>
            <a:endParaRPr/>
          </a:p>
        </p:txBody>
      </p:sp>
      <p:sp>
        <p:nvSpPr>
          <p:cNvPr id="415" name="Google Shape;415;p46"/>
          <p:cNvSpPr txBox="1"/>
          <p:nvPr/>
        </p:nvSpPr>
        <p:spPr>
          <a:xfrm>
            <a:off x="2379342" y="2444243"/>
            <a:ext cx="4069715" cy="1305560"/>
          </a:xfrm>
          <a:prstGeom prst="rect">
            <a:avLst/>
          </a:prstGeom>
          <a:noFill/>
          <a:ln>
            <a:noFill/>
          </a:ln>
        </p:spPr>
        <p:txBody>
          <a:bodyPr spcFirstLastPara="1" wrap="square" lIns="0" tIns="1238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Question</a:t>
            </a:r>
            <a:endParaRPr sz="2000">
              <a:latin typeface="Arial"/>
              <a:ea typeface="Arial"/>
              <a:cs typeface="Arial"/>
              <a:sym typeface="Arial"/>
            </a:endParaRPr>
          </a:p>
          <a:p>
            <a:pPr marL="12700" marR="5080" lvl="0" indent="0" algn="l" rtl="0">
              <a:lnSpc>
                <a:spcPct val="100000"/>
              </a:lnSpc>
              <a:spcBef>
                <a:spcPts val="1045"/>
              </a:spcBef>
              <a:spcAft>
                <a:spcPts val="0"/>
              </a:spcAft>
              <a:buNone/>
            </a:pPr>
            <a:r>
              <a:rPr lang="en-US" sz="2400" i="1">
                <a:solidFill>
                  <a:srgbClr val="5D5D5D"/>
                </a:solidFill>
                <a:latin typeface="Calibri"/>
                <a:ea typeface="Calibri"/>
                <a:cs typeface="Calibri"/>
                <a:sym typeface="Calibri"/>
              </a:rPr>
              <a:t>How much help can I ask of my advisor for the talk and paper?</a:t>
            </a:r>
            <a:endParaRPr sz="2400">
              <a:latin typeface="Calibri"/>
              <a:ea typeface="Calibri"/>
              <a:cs typeface="Calibri"/>
              <a:sym typeface="Calibri"/>
            </a:endParaRPr>
          </a:p>
        </p:txBody>
      </p:sp>
      <p:sp>
        <p:nvSpPr>
          <p:cNvPr id="416" name="Google Shape;416;p46"/>
          <p:cNvSpPr txBox="1"/>
          <p:nvPr/>
        </p:nvSpPr>
        <p:spPr>
          <a:xfrm>
            <a:off x="7302036" y="2415940"/>
            <a:ext cx="4091940" cy="3079750"/>
          </a:xfrm>
          <a:prstGeom prst="rect">
            <a:avLst/>
          </a:prstGeom>
          <a:noFill/>
          <a:ln>
            <a:noFill/>
          </a:ln>
        </p:spPr>
        <p:txBody>
          <a:bodyPr spcFirstLastPara="1" wrap="square" lIns="0" tIns="151750"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Answer</a:t>
            </a:r>
            <a:endParaRPr sz="2000">
              <a:latin typeface="Arial"/>
              <a:ea typeface="Arial"/>
              <a:cs typeface="Arial"/>
              <a:sym typeface="Arial"/>
            </a:endParaRPr>
          </a:p>
          <a:p>
            <a:pPr marL="15240" lvl="0" indent="0" algn="l" rtl="0">
              <a:lnSpc>
                <a:spcPct val="107857"/>
              </a:lnSpc>
              <a:spcBef>
                <a:spcPts val="775"/>
              </a:spcBef>
              <a:spcAft>
                <a:spcPts val="0"/>
              </a:spcAft>
              <a:buNone/>
            </a:pPr>
            <a:r>
              <a:rPr lang="en-US" sz="1400">
                <a:solidFill>
                  <a:srgbClr val="5D5D5D"/>
                </a:solidFill>
                <a:latin typeface="Arial"/>
                <a:ea typeface="Arial"/>
                <a:cs typeface="Arial"/>
                <a:sym typeface="Arial"/>
              </a:rPr>
              <a:t>It’s OK to ask for advice—that’s their job. However,</a:t>
            </a:r>
            <a:endParaRPr sz="1400">
              <a:latin typeface="Arial"/>
              <a:ea typeface="Arial"/>
              <a:cs typeface="Arial"/>
              <a:sym typeface="Arial"/>
            </a:endParaRPr>
          </a:p>
          <a:p>
            <a:pPr marL="15240" marR="5080" lvl="0" indent="0" algn="l" rtl="0">
              <a:lnSpc>
                <a:spcPct val="95714"/>
              </a:lnSpc>
              <a:spcBef>
                <a:spcPts val="160"/>
              </a:spcBef>
              <a:spcAft>
                <a:spcPts val="0"/>
              </a:spcAft>
              <a:buNone/>
            </a:pPr>
            <a:r>
              <a:rPr lang="en-US" sz="1400">
                <a:solidFill>
                  <a:srgbClr val="5D5D5D"/>
                </a:solidFill>
                <a:latin typeface="Arial"/>
                <a:ea typeface="Arial"/>
                <a:cs typeface="Arial"/>
                <a:sym typeface="Arial"/>
              </a:rPr>
              <a:t>the talk, and the paper still need to be substantially the product of your own individual efforts.</a:t>
            </a:r>
            <a:endParaRPr sz="1400">
              <a:latin typeface="Arial"/>
              <a:ea typeface="Arial"/>
              <a:cs typeface="Arial"/>
              <a:sym typeface="Arial"/>
            </a:endParaRPr>
          </a:p>
          <a:p>
            <a:pPr marL="0" lvl="0" indent="0" algn="l" rtl="0">
              <a:lnSpc>
                <a:spcPct val="100000"/>
              </a:lnSpc>
              <a:spcBef>
                <a:spcPts val="5"/>
              </a:spcBef>
              <a:spcAft>
                <a:spcPts val="0"/>
              </a:spcAft>
              <a:buNone/>
            </a:pPr>
            <a:endParaRPr sz="1750">
              <a:latin typeface="Arial"/>
              <a:ea typeface="Arial"/>
              <a:cs typeface="Arial"/>
              <a:sym typeface="Arial"/>
            </a:endParaRPr>
          </a:p>
          <a:p>
            <a:pPr marL="15240" marR="109220" lvl="0" indent="0" algn="l" rtl="0">
              <a:lnSpc>
                <a:spcPct val="80000"/>
              </a:lnSpc>
              <a:spcBef>
                <a:spcPts val="0"/>
              </a:spcBef>
              <a:spcAft>
                <a:spcPts val="0"/>
              </a:spcAft>
              <a:buNone/>
            </a:pPr>
            <a:r>
              <a:rPr lang="en-US" sz="1400">
                <a:solidFill>
                  <a:srgbClr val="5D5D5D"/>
                </a:solidFill>
                <a:latin typeface="Arial"/>
                <a:ea typeface="Arial"/>
                <a:cs typeface="Arial"/>
                <a:sym typeface="Arial"/>
              </a:rPr>
              <a:t>It is not permissible for your advisor to make your slides, or write your paper</a:t>
            </a:r>
            <a:endParaRPr sz="1400">
              <a:latin typeface="Arial"/>
              <a:ea typeface="Arial"/>
              <a:cs typeface="Arial"/>
              <a:sym typeface="Arial"/>
            </a:endParaRPr>
          </a:p>
          <a:p>
            <a:pPr marL="0" lvl="0" indent="0" algn="l" rtl="0">
              <a:lnSpc>
                <a:spcPct val="100000"/>
              </a:lnSpc>
              <a:spcBef>
                <a:spcPts val="40"/>
              </a:spcBef>
              <a:spcAft>
                <a:spcPts val="0"/>
              </a:spcAft>
              <a:buNone/>
            </a:pPr>
            <a:endParaRPr sz="1700">
              <a:latin typeface="Arial"/>
              <a:ea typeface="Arial"/>
              <a:cs typeface="Arial"/>
              <a:sym typeface="Arial"/>
            </a:endParaRPr>
          </a:p>
          <a:p>
            <a:pPr marL="15240" marR="282575" lvl="0" indent="0" algn="l" rtl="0">
              <a:lnSpc>
                <a:spcPct val="80000"/>
              </a:lnSpc>
              <a:spcBef>
                <a:spcPts val="0"/>
              </a:spcBef>
              <a:spcAft>
                <a:spcPts val="0"/>
              </a:spcAft>
              <a:buNone/>
            </a:pPr>
            <a:r>
              <a:rPr lang="en-US" sz="1400">
                <a:solidFill>
                  <a:srgbClr val="5D5D5D"/>
                </a:solidFill>
                <a:latin typeface="Arial"/>
                <a:ea typeface="Arial"/>
                <a:cs typeface="Arial"/>
                <a:sym typeface="Arial"/>
              </a:rPr>
              <a:t>You may ask your friends, and more senior PhD students, to critique/review.</a:t>
            </a:r>
            <a:endParaRPr sz="1400">
              <a:latin typeface="Arial"/>
              <a:ea typeface="Arial"/>
              <a:cs typeface="Arial"/>
              <a:sym typeface="Arial"/>
            </a:endParaRPr>
          </a:p>
          <a:p>
            <a:pPr marL="15240" lvl="0" indent="0" algn="l" rtl="0">
              <a:lnSpc>
                <a:spcPct val="107857"/>
              </a:lnSpc>
              <a:spcBef>
                <a:spcPts val="1664"/>
              </a:spcBef>
              <a:spcAft>
                <a:spcPts val="0"/>
              </a:spcAft>
              <a:buNone/>
            </a:pPr>
            <a:r>
              <a:rPr lang="en-US" sz="1400">
                <a:solidFill>
                  <a:srgbClr val="5D5D5D"/>
                </a:solidFill>
                <a:latin typeface="Arial"/>
                <a:ea typeface="Arial"/>
                <a:cs typeface="Arial"/>
                <a:sym typeface="Arial"/>
              </a:rPr>
              <a:t>You are not allowed to use text or figures directly</a:t>
            </a:r>
            <a:endParaRPr sz="1400">
              <a:latin typeface="Arial"/>
              <a:ea typeface="Arial"/>
              <a:cs typeface="Arial"/>
              <a:sym typeface="Arial"/>
            </a:endParaRPr>
          </a:p>
          <a:p>
            <a:pPr marL="15240" marR="50165" lvl="0" indent="0" algn="l" rtl="0">
              <a:lnSpc>
                <a:spcPct val="80000"/>
              </a:lnSpc>
              <a:spcBef>
                <a:spcPts val="170"/>
              </a:spcBef>
              <a:spcAft>
                <a:spcPts val="0"/>
              </a:spcAft>
              <a:buNone/>
            </a:pPr>
            <a:r>
              <a:rPr lang="en-US" sz="1400">
                <a:solidFill>
                  <a:srgbClr val="5D5D5D"/>
                </a:solidFill>
                <a:latin typeface="Arial"/>
                <a:ea typeface="Arial"/>
                <a:cs typeface="Arial"/>
                <a:sym typeface="Arial"/>
              </a:rPr>
              <a:t>taken from other papers (without quotation marks and a reference)</a:t>
            </a:r>
            <a:endParaRPr sz="1400">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7"/>
          <p:cNvSpPr txBox="1">
            <a:spLocks noGrp="1"/>
          </p:cNvSpPr>
          <p:nvPr>
            <p:ph type="title"/>
          </p:nvPr>
        </p:nvSpPr>
        <p:spPr>
          <a:xfrm>
            <a:off x="2379355" y="739500"/>
            <a:ext cx="18216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FAQs</a:t>
            </a:r>
            <a:endParaRPr/>
          </a:p>
        </p:txBody>
      </p:sp>
      <p:sp>
        <p:nvSpPr>
          <p:cNvPr id="422" name="Google Shape;422;p47"/>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None/>
            </a:pPr>
            <a:fld id="{00000000-1234-1234-1234-123412341234}" type="slidenum">
              <a:rPr lang="en-US"/>
              <a:t>48</a:t>
            </a:fld>
            <a:endParaRPr/>
          </a:p>
        </p:txBody>
      </p:sp>
      <p:sp>
        <p:nvSpPr>
          <p:cNvPr id="423" name="Google Shape;423;p47"/>
          <p:cNvSpPr txBox="1"/>
          <p:nvPr/>
        </p:nvSpPr>
        <p:spPr>
          <a:xfrm>
            <a:off x="2379342" y="2444243"/>
            <a:ext cx="4006215" cy="1305560"/>
          </a:xfrm>
          <a:prstGeom prst="rect">
            <a:avLst/>
          </a:prstGeom>
          <a:noFill/>
          <a:ln>
            <a:noFill/>
          </a:ln>
        </p:spPr>
        <p:txBody>
          <a:bodyPr spcFirstLastPara="1" wrap="square" lIns="0" tIns="1238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Question</a:t>
            </a:r>
            <a:endParaRPr sz="2000">
              <a:latin typeface="Arial"/>
              <a:ea typeface="Arial"/>
              <a:cs typeface="Arial"/>
              <a:sym typeface="Arial"/>
            </a:endParaRPr>
          </a:p>
          <a:p>
            <a:pPr marL="12700" marR="5080" lvl="0" indent="0" algn="l" rtl="0">
              <a:lnSpc>
                <a:spcPct val="100000"/>
              </a:lnSpc>
              <a:spcBef>
                <a:spcPts val="1045"/>
              </a:spcBef>
              <a:spcAft>
                <a:spcPts val="0"/>
              </a:spcAft>
              <a:buNone/>
            </a:pPr>
            <a:r>
              <a:rPr lang="en-US" sz="2400" i="1">
                <a:solidFill>
                  <a:srgbClr val="5D5D5D"/>
                </a:solidFill>
                <a:latin typeface="Calibri"/>
                <a:ea typeface="Calibri"/>
                <a:cs typeface="Calibri"/>
                <a:sym typeface="Calibri"/>
              </a:rPr>
              <a:t>Can I take the qual exam early, before my fourth semester?</a:t>
            </a:r>
            <a:endParaRPr sz="2400">
              <a:latin typeface="Calibri"/>
              <a:ea typeface="Calibri"/>
              <a:cs typeface="Calibri"/>
              <a:sym typeface="Calibri"/>
            </a:endParaRPr>
          </a:p>
        </p:txBody>
      </p:sp>
      <p:sp>
        <p:nvSpPr>
          <p:cNvPr id="424" name="Google Shape;424;p47"/>
          <p:cNvSpPr txBox="1"/>
          <p:nvPr/>
        </p:nvSpPr>
        <p:spPr>
          <a:xfrm>
            <a:off x="7302036" y="2413345"/>
            <a:ext cx="4117975" cy="3177540"/>
          </a:xfrm>
          <a:prstGeom prst="rect">
            <a:avLst/>
          </a:prstGeom>
          <a:noFill/>
          <a:ln>
            <a:noFill/>
          </a:ln>
        </p:spPr>
        <p:txBody>
          <a:bodyPr spcFirstLastPara="1" wrap="square" lIns="0" tIns="154300"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Answer</a:t>
            </a:r>
            <a:endParaRPr sz="2000">
              <a:latin typeface="Arial"/>
              <a:ea typeface="Arial"/>
              <a:cs typeface="Arial"/>
              <a:sym typeface="Arial"/>
            </a:endParaRPr>
          </a:p>
          <a:p>
            <a:pPr marL="15240" marR="64135" lvl="0" indent="-635" algn="l" rtl="0">
              <a:lnSpc>
                <a:spcPct val="100000"/>
              </a:lnSpc>
              <a:spcBef>
                <a:spcPts val="1055"/>
              </a:spcBef>
              <a:spcAft>
                <a:spcPts val="0"/>
              </a:spcAft>
              <a:buNone/>
            </a:pPr>
            <a:r>
              <a:rPr lang="en-US" sz="1900">
                <a:solidFill>
                  <a:srgbClr val="5D5D5D"/>
                </a:solidFill>
                <a:latin typeface="Arial"/>
                <a:ea typeface="Arial"/>
                <a:cs typeface="Arial"/>
                <a:sym typeface="Arial"/>
              </a:rPr>
              <a:t>Yes, with your advisor’s permission. You should take it as soon as you are ready so that you can move on to the next phase of your Ph.D. research.</a:t>
            </a:r>
            <a:endParaRPr sz="1900">
              <a:latin typeface="Arial"/>
              <a:ea typeface="Arial"/>
              <a:cs typeface="Arial"/>
              <a:sym typeface="Arial"/>
            </a:endParaRPr>
          </a:p>
          <a:p>
            <a:pPr marL="15240" marR="5080" lvl="0" indent="0" algn="l" rtl="0">
              <a:lnSpc>
                <a:spcPct val="100000"/>
              </a:lnSpc>
              <a:spcBef>
                <a:spcPts val="2005"/>
              </a:spcBef>
              <a:spcAft>
                <a:spcPts val="0"/>
              </a:spcAft>
              <a:buNone/>
            </a:pPr>
            <a:r>
              <a:rPr lang="en-US" sz="1900">
                <a:solidFill>
                  <a:srgbClr val="5D5D5D"/>
                </a:solidFill>
                <a:latin typeface="Arial"/>
                <a:ea typeface="Arial"/>
                <a:cs typeface="Arial"/>
                <a:sym typeface="Arial"/>
              </a:rPr>
              <a:t>However, the clock for proposal starts once you pass the qual; you have 4 semesters (including summers) to do your proposal after passing the qual.</a:t>
            </a:r>
            <a:endParaRPr sz="1900">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8"/>
          <p:cNvSpPr txBox="1">
            <a:spLocks noGrp="1"/>
          </p:cNvSpPr>
          <p:nvPr>
            <p:ph type="title"/>
          </p:nvPr>
        </p:nvSpPr>
        <p:spPr>
          <a:xfrm>
            <a:off x="2379352" y="891025"/>
            <a:ext cx="14643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FAQs</a:t>
            </a:r>
            <a:endParaRPr/>
          </a:p>
        </p:txBody>
      </p:sp>
      <p:sp>
        <p:nvSpPr>
          <p:cNvPr id="430" name="Google Shape;430;p48"/>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None/>
            </a:pPr>
            <a:fld id="{00000000-1234-1234-1234-123412341234}" type="slidenum">
              <a:rPr lang="en-US"/>
              <a:t>49</a:t>
            </a:fld>
            <a:endParaRPr/>
          </a:p>
        </p:txBody>
      </p:sp>
      <p:sp>
        <p:nvSpPr>
          <p:cNvPr id="431" name="Google Shape;431;p48"/>
          <p:cNvSpPr txBox="1"/>
          <p:nvPr/>
        </p:nvSpPr>
        <p:spPr>
          <a:xfrm>
            <a:off x="2379342" y="2444243"/>
            <a:ext cx="4148454" cy="1671320"/>
          </a:xfrm>
          <a:prstGeom prst="rect">
            <a:avLst/>
          </a:prstGeom>
          <a:noFill/>
          <a:ln>
            <a:noFill/>
          </a:ln>
        </p:spPr>
        <p:txBody>
          <a:bodyPr spcFirstLastPara="1" wrap="square" lIns="0" tIns="1238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Question</a:t>
            </a:r>
            <a:endParaRPr sz="2000">
              <a:latin typeface="Arial"/>
              <a:ea typeface="Arial"/>
              <a:cs typeface="Arial"/>
              <a:sym typeface="Arial"/>
            </a:endParaRPr>
          </a:p>
          <a:p>
            <a:pPr marL="12700" marR="5080" lvl="0" indent="0" algn="l" rtl="0">
              <a:lnSpc>
                <a:spcPct val="100000"/>
              </a:lnSpc>
              <a:spcBef>
                <a:spcPts val="1045"/>
              </a:spcBef>
              <a:spcAft>
                <a:spcPts val="0"/>
              </a:spcAft>
              <a:buNone/>
            </a:pPr>
            <a:r>
              <a:rPr lang="en-US" sz="2400" i="1">
                <a:solidFill>
                  <a:srgbClr val="5D5D5D"/>
                </a:solidFill>
                <a:latin typeface="Calibri"/>
                <a:ea typeface="Calibri"/>
                <a:cs typeface="Calibri"/>
                <a:sym typeface="Calibri"/>
              </a:rPr>
              <a:t>I changed my mind about the background papers. Can I change them after the deadline?</a:t>
            </a:r>
            <a:endParaRPr sz="2400">
              <a:latin typeface="Calibri"/>
              <a:ea typeface="Calibri"/>
              <a:cs typeface="Calibri"/>
              <a:sym typeface="Calibri"/>
            </a:endParaRPr>
          </a:p>
        </p:txBody>
      </p:sp>
      <p:sp>
        <p:nvSpPr>
          <p:cNvPr id="432" name="Google Shape;432;p48"/>
          <p:cNvSpPr txBox="1"/>
          <p:nvPr/>
        </p:nvSpPr>
        <p:spPr>
          <a:xfrm>
            <a:off x="7302036" y="2422499"/>
            <a:ext cx="4132579" cy="2120900"/>
          </a:xfrm>
          <a:prstGeom prst="rect">
            <a:avLst/>
          </a:prstGeom>
          <a:noFill/>
          <a:ln>
            <a:noFill/>
          </a:ln>
        </p:spPr>
        <p:txBody>
          <a:bodyPr spcFirstLastPara="1" wrap="square" lIns="0" tIns="145400"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Answer</a:t>
            </a:r>
            <a:endParaRPr sz="2000">
              <a:latin typeface="Arial"/>
              <a:ea typeface="Arial"/>
              <a:cs typeface="Arial"/>
              <a:sym typeface="Arial"/>
            </a:endParaRPr>
          </a:p>
          <a:p>
            <a:pPr marL="15240" marR="5080" lvl="0" indent="-635" algn="l" rtl="0">
              <a:lnSpc>
                <a:spcPct val="100000"/>
              </a:lnSpc>
              <a:spcBef>
                <a:spcPts val="1050"/>
              </a:spcBef>
              <a:spcAft>
                <a:spcPts val="0"/>
              </a:spcAft>
              <a:buNone/>
            </a:pPr>
            <a:r>
              <a:rPr lang="en-US" sz="2000">
                <a:solidFill>
                  <a:srgbClr val="5D5D5D"/>
                </a:solidFill>
                <a:latin typeface="Arial"/>
                <a:ea typeface="Arial"/>
                <a:cs typeface="Arial"/>
                <a:sym typeface="Arial"/>
              </a:rPr>
              <a:t>No. The GSC reviews your papers to assign your committee and cannot reconvene to review and reset your committee. Think carefully and work with your advisor in advance.</a:t>
            </a:r>
            <a:endParaRPr sz="20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2308275" y="2712200"/>
            <a:ext cx="8650800" cy="690600"/>
          </a:xfrm>
          <a:prstGeom prst="rect">
            <a:avLst/>
          </a:prstGeom>
          <a:noFill/>
          <a:ln>
            <a:noFill/>
          </a:ln>
        </p:spPr>
        <p:txBody>
          <a:bodyPr spcFirstLastPara="1" wrap="square" lIns="0" tIns="13325" rIns="0" bIns="0" anchor="t" anchorCtr="0">
            <a:spAutoFit/>
          </a:bodyPr>
          <a:lstStyle/>
          <a:p>
            <a:pPr marL="1372870" marR="5080" lvl="0" indent="-1360805" algn="l" rtl="0">
              <a:lnSpc>
                <a:spcPct val="100000"/>
              </a:lnSpc>
              <a:spcBef>
                <a:spcPts val="0"/>
              </a:spcBef>
              <a:spcAft>
                <a:spcPts val="0"/>
              </a:spcAft>
              <a:buNone/>
            </a:pPr>
            <a:r>
              <a:rPr lang="en-US" sz="4400">
                <a:solidFill>
                  <a:srgbClr val="FFFFFF"/>
                </a:solidFill>
              </a:rPr>
              <a:t>Ph.D. Qualifying Exam Philosophy</a:t>
            </a:r>
            <a:endParaRPr sz="4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9"/>
          <p:cNvSpPr txBox="1">
            <a:spLocks noGrp="1"/>
          </p:cNvSpPr>
          <p:nvPr>
            <p:ph type="title"/>
          </p:nvPr>
        </p:nvSpPr>
        <p:spPr>
          <a:xfrm>
            <a:off x="2379355" y="836900"/>
            <a:ext cx="19296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FAQs</a:t>
            </a:r>
            <a:endParaRPr/>
          </a:p>
        </p:txBody>
      </p:sp>
      <p:sp>
        <p:nvSpPr>
          <p:cNvPr id="438" name="Google Shape;438;p49"/>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66040" lvl="0" indent="0" algn="l" rtl="0">
              <a:lnSpc>
                <a:spcPct val="100000"/>
              </a:lnSpc>
              <a:spcBef>
                <a:spcPts val="0"/>
              </a:spcBef>
              <a:spcAft>
                <a:spcPts val="0"/>
              </a:spcAft>
              <a:buNone/>
            </a:pPr>
            <a:fld id="{00000000-1234-1234-1234-123412341234}" type="slidenum">
              <a:rPr lang="en-US"/>
              <a:t>50</a:t>
            </a:fld>
            <a:endParaRPr/>
          </a:p>
        </p:txBody>
      </p:sp>
      <p:sp>
        <p:nvSpPr>
          <p:cNvPr id="439" name="Google Shape;439;p49"/>
          <p:cNvSpPr txBox="1"/>
          <p:nvPr/>
        </p:nvSpPr>
        <p:spPr>
          <a:xfrm>
            <a:off x="2379342" y="2444243"/>
            <a:ext cx="3702685" cy="1671320"/>
          </a:xfrm>
          <a:prstGeom prst="rect">
            <a:avLst/>
          </a:prstGeom>
          <a:noFill/>
          <a:ln>
            <a:noFill/>
          </a:ln>
        </p:spPr>
        <p:txBody>
          <a:bodyPr spcFirstLastPara="1" wrap="square" lIns="0" tIns="1238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Question</a:t>
            </a:r>
            <a:endParaRPr sz="2000">
              <a:latin typeface="Arial"/>
              <a:ea typeface="Arial"/>
              <a:cs typeface="Arial"/>
              <a:sym typeface="Arial"/>
            </a:endParaRPr>
          </a:p>
          <a:p>
            <a:pPr marL="12700" marR="5080" lvl="0" indent="0" algn="l" rtl="0">
              <a:lnSpc>
                <a:spcPct val="100000"/>
              </a:lnSpc>
              <a:spcBef>
                <a:spcPts val="1045"/>
              </a:spcBef>
              <a:spcAft>
                <a:spcPts val="0"/>
              </a:spcAft>
              <a:buNone/>
            </a:pPr>
            <a:r>
              <a:rPr lang="en-US" sz="2400" i="1">
                <a:solidFill>
                  <a:srgbClr val="5D5D5D"/>
                </a:solidFill>
                <a:latin typeface="Calibri"/>
                <a:ea typeface="Calibri"/>
                <a:cs typeface="Calibri"/>
                <a:sym typeface="Calibri"/>
              </a:rPr>
              <a:t>I have some changes to my review paper. Can I resubmit after the deadline?</a:t>
            </a:r>
            <a:endParaRPr sz="2400">
              <a:latin typeface="Calibri"/>
              <a:ea typeface="Calibri"/>
              <a:cs typeface="Calibri"/>
              <a:sym typeface="Calibri"/>
            </a:endParaRPr>
          </a:p>
        </p:txBody>
      </p:sp>
      <p:sp>
        <p:nvSpPr>
          <p:cNvPr id="440" name="Google Shape;440;p49"/>
          <p:cNvSpPr txBox="1"/>
          <p:nvPr/>
        </p:nvSpPr>
        <p:spPr>
          <a:xfrm>
            <a:off x="7302036" y="2422499"/>
            <a:ext cx="4010025" cy="2425700"/>
          </a:xfrm>
          <a:prstGeom prst="rect">
            <a:avLst/>
          </a:prstGeom>
          <a:noFill/>
          <a:ln>
            <a:noFill/>
          </a:ln>
        </p:spPr>
        <p:txBody>
          <a:bodyPr spcFirstLastPara="1" wrap="square" lIns="0" tIns="145400"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Answer</a:t>
            </a:r>
            <a:endParaRPr sz="2000">
              <a:latin typeface="Arial"/>
              <a:ea typeface="Arial"/>
              <a:cs typeface="Arial"/>
              <a:sym typeface="Arial"/>
            </a:endParaRPr>
          </a:p>
          <a:p>
            <a:pPr marL="15875" marR="5080" lvl="0" indent="-634" algn="l" rtl="0">
              <a:lnSpc>
                <a:spcPct val="100000"/>
              </a:lnSpc>
              <a:spcBef>
                <a:spcPts val="1050"/>
              </a:spcBef>
              <a:spcAft>
                <a:spcPts val="0"/>
              </a:spcAft>
              <a:buNone/>
            </a:pPr>
            <a:r>
              <a:rPr lang="en-US" sz="2000">
                <a:solidFill>
                  <a:srgbClr val="5D5D5D"/>
                </a:solidFill>
                <a:latin typeface="Arial"/>
                <a:ea typeface="Arial"/>
                <a:cs typeface="Arial"/>
                <a:sym typeface="Arial"/>
              </a:rPr>
              <a:t>No. Deadlines in paper submission are common. Learn to work with it. Whatever is in the system at the time of the deadline will be circulated to your exam committee for review.</a:t>
            </a:r>
            <a:endParaRPr sz="2000">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0"/>
          <p:cNvSpPr txBox="1">
            <a:spLocks noGrp="1"/>
          </p:cNvSpPr>
          <p:nvPr>
            <p:ph type="title"/>
          </p:nvPr>
        </p:nvSpPr>
        <p:spPr>
          <a:xfrm>
            <a:off x="3472688" y="3047492"/>
            <a:ext cx="5247005" cy="696595"/>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400">
                <a:solidFill>
                  <a:srgbClr val="FFFFFF"/>
                </a:solidFill>
              </a:rPr>
              <a:t>Additional Questions</a:t>
            </a:r>
            <a:endParaRPr sz="4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1"/>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Additional questions</a:t>
            </a:r>
            <a:endParaRPr/>
          </a:p>
        </p:txBody>
      </p:sp>
      <p:sp>
        <p:nvSpPr>
          <p:cNvPr id="451" name="Google Shape;451;p51"/>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52</a:t>
            </a:fld>
            <a:endParaRPr/>
          </a:p>
        </p:txBody>
      </p:sp>
      <p:sp>
        <p:nvSpPr>
          <p:cNvPr id="452" name="Google Shape;452;p51"/>
          <p:cNvSpPr txBox="1"/>
          <p:nvPr/>
        </p:nvSpPr>
        <p:spPr>
          <a:xfrm>
            <a:off x="2426968" y="2549969"/>
            <a:ext cx="6629400" cy="1011555"/>
          </a:xfrm>
          <a:prstGeom prst="rect">
            <a:avLst/>
          </a:prstGeom>
          <a:noFill/>
          <a:ln>
            <a:noFill/>
          </a:ln>
        </p:spPr>
        <p:txBody>
          <a:bodyPr spcFirstLastPara="1" wrap="square" lIns="0" tIns="12700" rIns="0" bIns="0" anchor="t" anchorCtr="0">
            <a:spAutoFit/>
          </a:bodyPr>
          <a:lstStyle/>
          <a:p>
            <a:pPr marL="360045" lvl="0" indent="-347980" algn="l" rtl="0">
              <a:lnSpc>
                <a:spcPct val="100000"/>
              </a:lnSpc>
              <a:spcBef>
                <a:spcPts val="0"/>
              </a:spcBef>
              <a:spcAft>
                <a:spcPts val="0"/>
              </a:spcAft>
              <a:buClr>
                <a:srgbClr val="5D5D5D"/>
              </a:buClr>
              <a:buSzPts val="2400"/>
              <a:buFont typeface="Arial"/>
              <a:buChar char="•"/>
            </a:pPr>
            <a:r>
              <a:rPr lang="en-US" sz="2400">
                <a:solidFill>
                  <a:srgbClr val="5D5D5D"/>
                </a:solidFill>
                <a:latin typeface="Arial"/>
                <a:ea typeface="Arial"/>
                <a:cs typeface="Arial"/>
                <a:sym typeface="Arial"/>
              </a:rPr>
              <a:t>Additional informative FAQs in following slides</a:t>
            </a:r>
            <a:endParaRPr sz="2400">
              <a:latin typeface="Arial"/>
              <a:ea typeface="Arial"/>
              <a:cs typeface="Arial"/>
              <a:sym typeface="Arial"/>
            </a:endParaRPr>
          </a:p>
          <a:p>
            <a:pPr marL="360045" lvl="0" indent="-347980" algn="l" rtl="0">
              <a:lnSpc>
                <a:spcPct val="100000"/>
              </a:lnSpc>
              <a:spcBef>
                <a:spcPts val="2000"/>
              </a:spcBef>
              <a:spcAft>
                <a:spcPts val="0"/>
              </a:spcAft>
              <a:buClr>
                <a:srgbClr val="5D5D5D"/>
              </a:buClr>
              <a:buSzPts val="2400"/>
              <a:buFont typeface="Arial"/>
              <a:buChar char="•"/>
            </a:pPr>
            <a:r>
              <a:rPr lang="en-US" sz="2400">
                <a:solidFill>
                  <a:srgbClr val="5D5D5D"/>
                </a:solidFill>
                <a:latin typeface="Arial"/>
                <a:ea typeface="Arial"/>
                <a:cs typeface="Arial"/>
                <a:sym typeface="Arial"/>
              </a:rPr>
              <a:t>Reference at your convenience</a:t>
            </a:r>
            <a:endParaRPr sz="2400">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2"/>
          <p:cNvSpPr txBox="1">
            <a:spLocks noGrp="1"/>
          </p:cNvSpPr>
          <p:nvPr>
            <p:ph type="title"/>
          </p:nvPr>
        </p:nvSpPr>
        <p:spPr>
          <a:xfrm>
            <a:off x="2379352" y="836900"/>
            <a:ext cx="13884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FAQs</a:t>
            </a:r>
            <a:endParaRPr/>
          </a:p>
        </p:txBody>
      </p:sp>
      <p:sp>
        <p:nvSpPr>
          <p:cNvPr id="458" name="Google Shape;458;p52"/>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53</a:t>
            </a:fld>
            <a:endParaRPr/>
          </a:p>
        </p:txBody>
      </p:sp>
      <p:sp>
        <p:nvSpPr>
          <p:cNvPr id="459" name="Google Shape;459;p52"/>
          <p:cNvSpPr txBox="1"/>
          <p:nvPr/>
        </p:nvSpPr>
        <p:spPr>
          <a:xfrm>
            <a:off x="2379342" y="2444243"/>
            <a:ext cx="4091304" cy="1671320"/>
          </a:xfrm>
          <a:prstGeom prst="rect">
            <a:avLst/>
          </a:prstGeom>
          <a:noFill/>
          <a:ln>
            <a:noFill/>
          </a:ln>
        </p:spPr>
        <p:txBody>
          <a:bodyPr spcFirstLastPara="1" wrap="square" lIns="0" tIns="1238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Question</a:t>
            </a:r>
            <a:endParaRPr sz="2000">
              <a:latin typeface="Arial"/>
              <a:ea typeface="Arial"/>
              <a:cs typeface="Arial"/>
              <a:sym typeface="Arial"/>
            </a:endParaRPr>
          </a:p>
          <a:p>
            <a:pPr marL="12700" marR="5080" lvl="0" indent="0" algn="l" rtl="0">
              <a:lnSpc>
                <a:spcPct val="115200"/>
              </a:lnSpc>
              <a:spcBef>
                <a:spcPts val="1140"/>
              </a:spcBef>
              <a:spcAft>
                <a:spcPts val="0"/>
              </a:spcAft>
              <a:buNone/>
            </a:pPr>
            <a:r>
              <a:rPr lang="en-US" sz="2400" i="1">
                <a:solidFill>
                  <a:srgbClr val="5D5D5D"/>
                </a:solidFill>
                <a:latin typeface="Calibri"/>
                <a:ea typeface="Calibri"/>
                <a:cs typeface="Calibri"/>
                <a:sym typeface="Calibri"/>
              </a:rPr>
              <a:t>Should my three reference papers be the </a:t>
            </a:r>
            <a:r>
              <a:rPr lang="en-US" sz="2500" i="1">
                <a:solidFill>
                  <a:srgbClr val="5D5D5D"/>
                </a:solidFill>
                <a:latin typeface="Arial"/>
                <a:ea typeface="Arial"/>
                <a:cs typeface="Arial"/>
                <a:sym typeface="Arial"/>
              </a:rPr>
              <a:t>only </a:t>
            </a:r>
            <a:r>
              <a:rPr lang="en-US" sz="2400" i="1">
                <a:solidFill>
                  <a:srgbClr val="5D5D5D"/>
                </a:solidFill>
                <a:latin typeface="Calibri"/>
                <a:ea typeface="Calibri"/>
                <a:cs typeface="Calibri"/>
                <a:sym typeface="Calibri"/>
              </a:rPr>
              <a:t>references in my qual paper?</a:t>
            </a:r>
            <a:endParaRPr sz="2400">
              <a:latin typeface="Calibri"/>
              <a:ea typeface="Calibri"/>
              <a:cs typeface="Calibri"/>
              <a:sym typeface="Calibri"/>
            </a:endParaRPr>
          </a:p>
        </p:txBody>
      </p:sp>
      <p:sp>
        <p:nvSpPr>
          <p:cNvPr id="460" name="Google Shape;460;p52"/>
          <p:cNvSpPr txBox="1"/>
          <p:nvPr/>
        </p:nvSpPr>
        <p:spPr>
          <a:xfrm>
            <a:off x="7302036" y="2415940"/>
            <a:ext cx="4128135" cy="3249930"/>
          </a:xfrm>
          <a:prstGeom prst="rect">
            <a:avLst/>
          </a:prstGeom>
          <a:noFill/>
          <a:ln>
            <a:noFill/>
          </a:ln>
        </p:spPr>
        <p:txBody>
          <a:bodyPr spcFirstLastPara="1" wrap="square" lIns="0" tIns="151750"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Answer</a:t>
            </a:r>
            <a:endParaRPr sz="2000">
              <a:latin typeface="Arial"/>
              <a:ea typeface="Arial"/>
              <a:cs typeface="Arial"/>
              <a:sym typeface="Arial"/>
            </a:endParaRPr>
          </a:p>
          <a:p>
            <a:pPr marL="358140" lvl="0" indent="-343535" algn="l" rtl="0">
              <a:lnSpc>
                <a:spcPct val="100000"/>
              </a:lnSpc>
              <a:spcBef>
                <a:spcPts val="775"/>
              </a:spcBef>
              <a:spcAft>
                <a:spcPts val="0"/>
              </a:spcAft>
              <a:buClr>
                <a:srgbClr val="5D5D5D"/>
              </a:buClr>
              <a:buSzPts val="1400"/>
              <a:buFont typeface="Arial"/>
              <a:buChar char="•"/>
            </a:pPr>
            <a:r>
              <a:rPr lang="en-US" sz="1400">
                <a:solidFill>
                  <a:srgbClr val="5D5D5D"/>
                </a:solidFill>
                <a:latin typeface="Arial"/>
                <a:ea typeface="Arial"/>
                <a:cs typeface="Arial"/>
                <a:sym typeface="Arial"/>
              </a:rPr>
              <a:t>Not necessarily, but they can be.</a:t>
            </a:r>
            <a:endParaRPr sz="1400">
              <a:latin typeface="Arial"/>
              <a:ea typeface="Arial"/>
              <a:cs typeface="Arial"/>
              <a:sym typeface="Arial"/>
            </a:endParaRPr>
          </a:p>
          <a:p>
            <a:pPr marL="358140" lvl="0" indent="-343535" algn="l" rtl="0">
              <a:lnSpc>
                <a:spcPct val="107857"/>
              </a:lnSpc>
              <a:spcBef>
                <a:spcPts val="1664"/>
              </a:spcBef>
              <a:spcAft>
                <a:spcPts val="0"/>
              </a:spcAft>
              <a:buClr>
                <a:srgbClr val="5D5D5D"/>
              </a:buClr>
              <a:buSzPts val="1400"/>
              <a:buFont typeface="Arial"/>
              <a:buChar char="•"/>
            </a:pPr>
            <a:r>
              <a:rPr lang="en-US" sz="1400">
                <a:solidFill>
                  <a:srgbClr val="5D5D5D"/>
                </a:solidFill>
                <a:latin typeface="Arial"/>
                <a:ea typeface="Arial"/>
                <a:cs typeface="Arial"/>
                <a:sym typeface="Arial"/>
              </a:rPr>
              <a:t>Good practice is to explicitly acknowledge 3</a:t>
            </a:r>
            <a:endParaRPr sz="1400">
              <a:latin typeface="Arial"/>
              <a:ea typeface="Arial"/>
              <a:cs typeface="Arial"/>
              <a:sym typeface="Arial"/>
            </a:endParaRPr>
          </a:p>
          <a:p>
            <a:pPr marL="358140" marR="502284" lvl="0" indent="0" algn="l" rtl="0">
              <a:lnSpc>
                <a:spcPct val="80000"/>
              </a:lnSpc>
              <a:spcBef>
                <a:spcPts val="170"/>
              </a:spcBef>
              <a:spcAft>
                <a:spcPts val="0"/>
              </a:spcAft>
              <a:buNone/>
            </a:pPr>
            <a:r>
              <a:rPr lang="en-US" sz="1400">
                <a:solidFill>
                  <a:srgbClr val="5D5D5D"/>
                </a:solidFill>
                <a:latin typeface="Arial"/>
                <a:ea typeface="Arial"/>
                <a:cs typeface="Arial"/>
                <a:sym typeface="Arial"/>
              </a:rPr>
              <a:t>papers and why they are most significant sources in work</a:t>
            </a:r>
            <a:endParaRPr sz="1400">
              <a:latin typeface="Arial"/>
              <a:ea typeface="Arial"/>
              <a:cs typeface="Arial"/>
              <a:sym typeface="Arial"/>
            </a:endParaRPr>
          </a:p>
          <a:p>
            <a:pPr marL="0" lvl="0" indent="0" algn="l" rtl="0">
              <a:lnSpc>
                <a:spcPct val="100000"/>
              </a:lnSpc>
              <a:spcBef>
                <a:spcPts val="35"/>
              </a:spcBef>
              <a:spcAft>
                <a:spcPts val="0"/>
              </a:spcAft>
              <a:buNone/>
            </a:pPr>
            <a:endParaRPr sz="1700">
              <a:latin typeface="Arial"/>
              <a:ea typeface="Arial"/>
              <a:cs typeface="Arial"/>
              <a:sym typeface="Arial"/>
            </a:endParaRPr>
          </a:p>
          <a:p>
            <a:pPr marL="358140" marR="604520" lvl="0" indent="-342900" algn="l" rtl="0">
              <a:lnSpc>
                <a:spcPct val="80000"/>
              </a:lnSpc>
              <a:spcBef>
                <a:spcPts val="0"/>
              </a:spcBef>
              <a:spcAft>
                <a:spcPts val="0"/>
              </a:spcAft>
              <a:buClr>
                <a:srgbClr val="5D5D5D"/>
              </a:buClr>
              <a:buSzPts val="1400"/>
              <a:buFont typeface="Arial"/>
              <a:buChar char="•"/>
            </a:pPr>
            <a:r>
              <a:rPr lang="en-US" sz="1400">
                <a:solidFill>
                  <a:srgbClr val="5D5D5D"/>
                </a:solidFill>
                <a:latin typeface="Arial"/>
                <a:ea typeface="Arial"/>
                <a:cs typeface="Arial"/>
                <a:sym typeface="Arial"/>
              </a:rPr>
              <a:t>Other references should be included as appropriate</a:t>
            </a:r>
            <a:endParaRPr sz="1400">
              <a:latin typeface="Arial"/>
              <a:ea typeface="Arial"/>
              <a:cs typeface="Arial"/>
              <a:sym typeface="Arial"/>
            </a:endParaRPr>
          </a:p>
          <a:p>
            <a:pPr marL="358140" lvl="0" indent="-343535" algn="l" rtl="0">
              <a:lnSpc>
                <a:spcPct val="107857"/>
              </a:lnSpc>
              <a:spcBef>
                <a:spcPts val="1670"/>
              </a:spcBef>
              <a:spcAft>
                <a:spcPts val="0"/>
              </a:spcAft>
              <a:buClr>
                <a:srgbClr val="5D5D5D"/>
              </a:buClr>
              <a:buSzPts val="1400"/>
              <a:buFont typeface="Arial"/>
              <a:buChar char="•"/>
            </a:pPr>
            <a:r>
              <a:rPr lang="en-US" sz="1400">
                <a:solidFill>
                  <a:srgbClr val="5D5D5D"/>
                </a:solidFill>
                <a:latin typeface="Arial"/>
                <a:ea typeface="Arial"/>
                <a:cs typeface="Arial"/>
                <a:sym typeface="Arial"/>
              </a:rPr>
              <a:t>Knowledge of other reference papers can be</a:t>
            </a:r>
            <a:endParaRPr sz="1400">
              <a:latin typeface="Arial"/>
              <a:ea typeface="Arial"/>
              <a:cs typeface="Arial"/>
              <a:sym typeface="Arial"/>
            </a:endParaRPr>
          </a:p>
          <a:p>
            <a:pPr marL="358140" lvl="0" indent="0" algn="l" rtl="0">
              <a:lnSpc>
                <a:spcPct val="96071"/>
              </a:lnSpc>
              <a:spcBef>
                <a:spcPts val="0"/>
              </a:spcBef>
              <a:spcAft>
                <a:spcPts val="0"/>
              </a:spcAft>
              <a:buNone/>
            </a:pPr>
            <a:r>
              <a:rPr lang="en-US" sz="1400">
                <a:solidFill>
                  <a:srgbClr val="5D5D5D"/>
                </a:solidFill>
                <a:latin typeface="Arial"/>
                <a:ea typeface="Arial"/>
                <a:cs typeface="Arial"/>
                <a:sym typeface="Arial"/>
              </a:rPr>
              <a:t>limited to whether they support the assertions</a:t>
            </a:r>
            <a:endParaRPr sz="1400">
              <a:latin typeface="Arial"/>
              <a:ea typeface="Arial"/>
              <a:cs typeface="Arial"/>
              <a:sym typeface="Arial"/>
            </a:endParaRPr>
          </a:p>
          <a:p>
            <a:pPr marL="358140" lvl="0" indent="0" algn="l" rtl="0">
              <a:lnSpc>
                <a:spcPct val="96071"/>
              </a:lnSpc>
              <a:spcBef>
                <a:spcPts val="0"/>
              </a:spcBef>
              <a:spcAft>
                <a:spcPts val="0"/>
              </a:spcAft>
              <a:buNone/>
            </a:pPr>
            <a:r>
              <a:rPr lang="en-US" sz="1400">
                <a:solidFill>
                  <a:srgbClr val="5D5D5D"/>
                </a:solidFill>
                <a:latin typeface="Arial"/>
                <a:ea typeface="Arial"/>
                <a:cs typeface="Arial"/>
                <a:sym typeface="Arial"/>
              </a:rPr>
              <a:t>that they are cited to support.</a:t>
            </a:r>
            <a:endParaRPr sz="1400">
              <a:latin typeface="Arial"/>
              <a:ea typeface="Arial"/>
              <a:cs typeface="Arial"/>
              <a:sym typeface="Arial"/>
            </a:endParaRPr>
          </a:p>
          <a:p>
            <a:pPr marL="358140" marR="5080" lvl="0" indent="0" algn="l" rtl="0">
              <a:lnSpc>
                <a:spcPct val="80000"/>
              </a:lnSpc>
              <a:spcBef>
                <a:spcPts val="170"/>
              </a:spcBef>
              <a:spcAft>
                <a:spcPts val="0"/>
              </a:spcAft>
              <a:buNone/>
            </a:pPr>
            <a:r>
              <a:rPr lang="en-US" sz="1400">
                <a:solidFill>
                  <a:srgbClr val="5D5D5D"/>
                </a:solidFill>
                <a:latin typeface="Arial"/>
                <a:ea typeface="Arial"/>
                <a:cs typeface="Arial"/>
                <a:sym typeface="Arial"/>
              </a:rPr>
              <a:t>i.e. normal burden on an author when they cite – that citation is correctly used</a:t>
            </a:r>
            <a:endParaRPr sz="1400">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3"/>
          <p:cNvSpPr txBox="1">
            <a:spLocks noGrp="1"/>
          </p:cNvSpPr>
          <p:nvPr>
            <p:ph type="title"/>
          </p:nvPr>
        </p:nvSpPr>
        <p:spPr>
          <a:xfrm>
            <a:off x="2379352" y="804425"/>
            <a:ext cx="14427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FAQs</a:t>
            </a:r>
            <a:endParaRPr/>
          </a:p>
        </p:txBody>
      </p:sp>
      <p:sp>
        <p:nvSpPr>
          <p:cNvPr id="466" name="Google Shape;466;p53"/>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54</a:t>
            </a:fld>
            <a:endParaRPr/>
          </a:p>
        </p:txBody>
      </p:sp>
      <p:sp>
        <p:nvSpPr>
          <p:cNvPr id="467" name="Google Shape;467;p53"/>
          <p:cNvSpPr txBox="1"/>
          <p:nvPr/>
        </p:nvSpPr>
        <p:spPr>
          <a:xfrm>
            <a:off x="2379342" y="2444243"/>
            <a:ext cx="4191635" cy="1305560"/>
          </a:xfrm>
          <a:prstGeom prst="rect">
            <a:avLst/>
          </a:prstGeom>
          <a:noFill/>
          <a:ln>
            <a:noFill/>
          </a:ln>
        </p:spPr>
        <p:txBody>
          <a:bodyPr spcFirstLastPara="1" wrap="square" lIns="0" tIns="1238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Question</a:t>
            </a:r>
            <a:endParaRPr sz="2000">
              <a:latin typeface="Arial"/>
              <a:ea typeface="Arial"/>
              <a:cs typeface="Arial"/>
              <a:sym typeface="Arial"/>
            </a:endParaRPr>
          </a:p>
          <a:p>
            <a:pPr marL="12700" marR="5080" lvl="0" indent="0" algn="l" rtl="0">
              <a:lnSpc>
                <a:spcPct val="100000"/>
              </a:lnSpc>
              <a:spcBef>
                <a:spcPts val="1045"/>
              </a:spcBef>
              <a:spcAft>
                <a:spcPts val="0"/>
              </a:spcAft>
              <a:buNone/>
            </a:pPr>
            <a:r>
              <a:rPr lang="en-US" sz="2400" i="1">
                <a:solidFill>
                  <a:srgbClr val="5D5D5D"/>
                </a:solidFill>
                <a:latin typeface="Calibri"/>
                <a:ea typeface="Calibri"/>
                <a:cs typeface="Calibri"/>
                <a:sym typeface="Calibri"/>
              </a:rPr>
              <a:t>Why the rules about papers with CMU authors, and my papers?</a:t>
            </a:r>
            <a:endParaRPr sz="2400">
              <a:latin typeface="Calibri"/>
              <a:ea typeface="Calibri"/>
              <a:cs typeface="Calibri"/>
              <a:sym typeface="Calibri"/>
            </a:endParaRPr>
          </a:p>
        </p:txBody>
      </p:sp>
      <p:sp>
        <p:nvSpPr>
          <p:cNvPr id="468" name="Google Shape;468;p53"/>
          <p:cNvSpPr txBox="1"/>
          <p:nvPr/>
        </p:nvSpPr>
        <p:spPr>
          <a:xfrm>
            <a:off x="7302036" y="2422578"/>
            <a:ext cx="4122420" cy="1816100"/>
          </a:xfrm>
          <a:prstGeom prst="rect">
            <a:avLst/>
          </a:prstGeom>
          <a:noFill/>
          <a:ln>
            <a:noFill/>
          </a:ln>
        </p:spPr>
        <p:txBody>
          <a:bodyPr spcFirstLastPara="1" wrap="square" lIns="0" tIns="145400"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Answer</a:t>
            </a:r>
            <a:endParaRPr sz="2000">
              <a:latin typeface="Arial"/>
              <a:ea typeface="Arial"/>
              <a:cs typeface="Arial"/>
              <a:sym typeface="Arial"/>
            </a:endParaRPr>
          </a:p>
          <a:p>
            <a:pPr marL="15240" marR="5080" lvl="0" indent="0" algn="l" rtl="0">
              <a:lnSpc>
                <a:spcPct val="100000"/>
              </a:lnSpc>
              <a:spcBef>
                <a:spcPts val="1045"/>
              </a:spcBef>
              <a:spcAft>
                <a:spcPts val="0"/>
              </a:spcAft>
              <a:buNone/>
            </a:pPr>
            <a:r>
              <a:rPr lang="en-US" sz="2000">
                <a:solidFill>
                  <a:srgbClr val="5D5D5D"/>
                </a:solidFill>
                <a:latin typeface="Arial"/>
                <a:ea typeface="Arial"/>
                <a:cs typeface="Arial"/>
                <a:sym typeface="Arial"/>
              </a:rPr>
              <a:t>We want to make sure you can read papers other than those written by you, or your advisor, or research colleagues inside CMU.</a:t>
            </a:r>
            <a:endParaRPr sz="2000">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4"/>
          <p:cNvSpPr txBox="1">
            <a:spLocks noGrp="1"/>
          </p:cNvSpPr>
          <p:nvPr>
            <p:ph type="title"/>
          </p:nvPr>
        </p:nvSpPr>
        <p:spPr>
          <a:xfrm>
            <a:off x="2379354" y="923500"/>
            <a:ext cx="16701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FAQs</a:t>
            </a:r>
            <a:endParaRPr/>
          </a:p>
        </p:txBody>
      </p:sp>
      <p:sp>
        <p:nvSpPr>
          <p:cNvPr id="474" name="Google Shape;474;p54"/>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55</a:t>
            </a:fld>
            <a:endParaRPr/>
          </a:p>
        </p:txBody>
      </p:sp>
      <p:sp>
        <p:nvSpPr>
          <p:cNvPr id="475" name="Google Shape;475;p54"/>
          <p:cNvSpPr txBox="1"/>
          <p:nvPr/>
        </p:nvSpPr>
        <p:spPr>
          <a:xfrm>
            <a:off x="2379342" y="2444243"/>
            <a:ext cx="4166870" cy="1671320"/>
          </a:xfrm>
          <a:prstGeom prst="rect">
            <a:avLst/>
          </a:prstGeom>
          <a:noFill/>
          <a:ln>
            <a:noFill/>
          </a:ln>
        </p:spPr>
        <p:txBody>
          <a:bodyPr spcFirstLastPara="1" wrap="square" lIns="0" tIns="1238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Question</a:t>
            </a:r>
            <a:endParaRPr sz="2000">
              <a:latin typeface="Arial"/>
              <a:ea typeface="Arial"/>
              <a:cs typeface="Arial"/>
              <a:sym typeface="Arial"/>
            </a:endParaRPr>
          </a:p>
          <a:p>
            <a:pPr marL="12700" marR="5080" lvl="0" indent="0" algn="l" rtl="0">
              <a:lnSpc>
                <a:spcPct val="100000"/>
              </a:lnSpc>
              <a:spcBef>
                <a:spcPts val="1045"/>
              </a:spcBef>
              <a:spcAft>
                <a:spcPts val="0"/>
              </a:spcAft>
              <a:buNone/>
            </a:pPr>
            <a:r>
              <a:rPr lang="en-US" sz="2400" i="1">
                <a:solidFill>
                  <a:srgbClr val="5D5D5D"/>
                </a:solidFill>
                <a:latin typeface="Calibri"/>
                <a:ea typeface="Calibri"/>
                <a:cs typeface="Calibri"/>
                <a:sym typeface="Calibri"/>
              </a:rPr>
              <a:t>If other CMU people are authors on my technical papers, can they be on my committee?</a:t>
            </a:r>
            <a:endParaRPr sz="2400">
              <a:latin typeface="Calibri"/>
              <a:ea typeface="Calibri"/>
              <a:cs typeface="Calibri"/>
              <a:sym typeface="Calibri"/>
            </a:endParaRPr>
          </a:p>
        </p:txBody>
      </p:sp>
      <p:sp>
        <p:nvSpPr>
          <p:cNvPr id="476" name="Google Shape;476;p54"/>
          <p:cNvSpPr txBox="1"/>
          <p:nvPr/>
        </p:nvSpPr>
        <p:spPr>
          <a:xfrm>
            <a:off x="7302036" y="2415940"/>
            <a:ext cx="4158615" cy="2483485"/>
          </a:xfrm>
          <a:prstGeom prst="rect">
            <a:avLst/>
          </a:prstGeom>
          <a:noFill/>
          <a:ln>
            <a:noFill/>
          </a:ln>
        </p:spPr>
        <p:txBody>
          <a:bodyPr spcFirstLastPara="1" wrap="square" lIns="0" tIns="151750"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Answer</a:t>
            </a:r>
            <a:endParaRPr sz="2000">
              <a:latin typeface="Arial"/>
              <a:ea typeface="Arial"/>
              <a:cs typeface="Arial"/>
              <a:sym typeface="Arial"/>
            </a:endParaRPr>
          </a:p>
          <a:p>
            <a:pPr marL="15240" lvl="0" indent="0" algn="l" rtl="0">
              <a:lnSpc>
                <a:spcPct val="107857"/>
              </a:lnSpc>
              <a:spcBef>
                <a:spcPts val="775"/>
              </a:spcBef>
              <a:spcAft>
                <a:spcPts val="0"/>
              </a:spcAft>
              <a:buNone/>
            </a:pPr>
            <a:r>
              <a:rPr lang="en-US" sz="1400">
                <a:solidFill>
                  <a:srgbClr val="5D5D5D"/>
                </a:solidFill>
                <a:latin typeface="Arial"/>
                <a:ea typeface="Arial"/>
                <a:cs typeface="Arial"/>
                <a:sym typeface="Arial"/>
              </a:rPr>
              <a:t>Yes, but this does not guarantee that they will be on</a:t>
            </a:r>
            <a:endParaRPr sz="1400">
              <a:latin typeface="Arial"/>
              <a:ea typeface="Arial"/>
              <a:cs typeface="Arial"/>
              <a:sym typeface="Arial"/>
            </a:endParaRPr>
          </a:p>
          <a:p>
            <a:pPr marL="15240" marR="59689" lvl="0" indent="0" algn="l" rtl="0">
              <a:lnSpc>
                <a:spcPct val="80000"/>
              </a:lnSpc>
              <a:spcBef>
                <a:spcPts val="165"/>
              </a:spcBef>
              <a:spcAft>
                <a:spcPts val="0"/>
              </a:spcAft>
              <a:buNone/>
            </a:pPr>
            <a:r>
              <a:rPr lang="en-US" sz="1400">
                <a:solidFill>
                  <a:srgbClr val="5D5D5D"/>
                </a:solidFill>
                <a:latin typeface="Arial"/>
                <a:ea typeface="Arial"/>
                <a:cs typeface="Arial"/>
                <a:sym typeface="Arial"/>
              </a:rPr>
              <a:t>your committee. Additionally, it does not guarantee that they won’t be on your committee.</a:t>
            </a:r>
            <a:endParaRPr sz="1400">
              <a:latin typeface="Arial"/>
              <a:ea typeface="Arial"/>
              <a:cs typeface="Arial"/>
              <a:sym typeface="Arial"/>
            </a:endParaRPr>
          </a:p>
          <a:p>
            <a:pPr marL="15240" marR="13970" lvl="0" indent="0" algn="l" rtl="0">
              <a:lnSpc>
                <a:spcPct val="238571"/>
              </a:lnSpc>
              <a:spcBef>
                <a:spcPts val="400"/>
              </a:spcBef>
              <a:spcAft>
                <a:spcPts val="0"/>
              </a:spcAft>
              <a:buNone/>
            </a:pPr>
            <a:r>
              <a:rPr lang="en-US" sz="1400">
                <a:solidFill>
                  <a:srgbClr val="5D5D5D"/>
                </a:solidFill>
                <a:latin typeface="Arial"/>
                <a:ea typeface="Arial"/>
                <a:cs typeface="Arial"/>
                <a:sym typeface="Arial"/>
              </a:rPr>
              <a:t>GSC decides on the staffing of the qual committees. You do get to specify a list of “7 closest” ECE faculty</a:t>
            </a:r>
            <a:endParaRPr sz="1400">
              <a:latin typeface="Arial"/>
              <a:ea typeface="Arial"/>
              <a:cs typeface="Arial"/>
              <a:sym typeface="Arial"/>
            </a:endParaRPr>
          </a:p>
          <a:p>
            <a:pPr marL="15240" lvl="0" indent="0" algn="l" rtl="0">
              <a:lnSpc>
                <a:spcPct val="56071"/>
              </a:lnSpc>
              <a:spcBef>
                <a:spcPts val="0"/>
              </a:spcBef>
              <a:spcAft>
                <a:spcPts val="0"/>
              </a:spcAft>
              <a:buNone/>
            </a:pPr>
            <a:r>
              <a:rPr lang="en-US" sz="1400">
                <a:solidFill>
                  <a:srgbClr val="5D5D5D"/>
                </a:solidFill>
                <a:latin typeface="Arial"/>
                <a:ea typeface="Arial"/>
                <a:cs typeface="Arial"/>
                <a:sym typeface="Arial"/>
              </a:rPr>
              <a:t>to be on your committee, based on their technical</a:t>
            </a:r>
            <a:endParaRPr sz="1400">
              <a:latin typeface="Arial"/>
              <a:ea typeface="Arial"/>
              <a:cs typeface="Arial"/>
              <a:sym typeface="Arial"/>
            </a:endParaRPr>
          </a:p>
          <a:p>
            <a:pPr marL="15240" marR="95250" lvl="0" indent="0" algn="l" rtl="0">
              <a:lnSpc>
                <a:spcPct val="80000"/>
              </a:lnSpc>
              <a:spcBef>
                <a:spcPts val="165"/>
              </a:spcBef>
              <a:spcAft>
                <a:spcPts val="0"/>
              </a:spcAft>
              <a:buNone/>
            </a:pPr>
            <a:r>
              <a:rPr lang="en-US" sz="1400">
                <a:solidFill>
                  <a:srgbClr val="5D5D5D"/>
                </a:solidFill>
                <a:latin typeface="Arial"/>
                <a:ea typeface="Arial"/>
                <a:cs typeface="Arial"/>
                <a:sym typeface="Arial"/>
              </a:rPr>
              <a:t>areas. However, GSC does not guarantee that your committee will be drawn solely from this list.</a:t>
            </a:r>
            <a:endParaRPr sz="1400">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5"/>
          <p:cNvSpPr txBox="1">
            <a:spLocks noGrp="1"/>
          </p:cNvSpPr>
          <p:nvPr>
            <p:ph type="title"/>
          </p:nvPr>
        </p:nvSpPr>
        <p:spPr>
          <a:xfrm>
            <a:off x="2379353" y="977625"/>
            <a:ext cx="15834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FAQs</a:t>
            </a:r>
            <a:endParaRPr/>
          </a:p>
        </p:txBody>
      </p:sp>
      <p:sp>
        <p:nvSpPr>
          <p:cNvPr id="482" name="Google Shape;482;p55"/>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56</a:t>
            </a:fld>
            <a:endParaRPr/>
          </a:p>
        </p:txBody>
      </p:sp>
      <p:sp>
        <p:nvSpPr>
          <p:cNvPr id="483" name="Google Shape;483;p55"/>
          <p:cNvSpPr txBox="1"/>
          <p:nvPr/>
        </p:nvSpPr>
        <p:spPr>
          <a:xfrm>
            <a:off x="2379342" y="2444243"/>
            <a:ext cx="3969385" cy="1305560"/>
          </a:xfrm>
          <a:prstGeom prst="rect">
            <a:avLst/>
          </a:prstGeom>
          <a:noFill/>
          <a:ln>
            <a:noFill/>
          </a:ln>
        </p:spPr>
        <p:txBody>
          <a:bodyPr spcFirstLastPara="1" wrap="square" lIns="0" tIns="1238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Question</a:t>
            </a:r>
            <a:endParaRPr sz="2000">
              <a:latin typeface="Arial"/>
              <a:ea typeface="Arial"/>
              <a:cs typeface="Arial"/>
              <a:sym typeface="Arial"/>
            </a:endParaRPr>
          </a:p>
          <a:p>
            <a:pPr marL="12700" marR="5080" lvl="0" indent="0" algn="l" rtl="0">
              <a:lnSpc>
                <a:spcPct val="100000"/>
              </a:lnSpc>
              <a:spcBef>
                <a:spcPts val="1045"/>
              </a:spcBef>
              <a:spcAft>
                <a:spcPts val="0"/>
              </a:spcAft>
              <a:buNone/>
            </a:pPr>
            <a:r>
              <a:rPr lang="en-US" sz="2400" i="1">
                <a:solidFill>
                  <a:srgbClr val="5D5D5D"/>
                </a:solidFill>
                <a:latin typeface="Calibri"/>
                <a:ea typeface="Calibri"/>
                <a:cs typeface="Calibri"/>
                <a:sym typeface="Calibri"/>
              </a:rPr>
              <a:t>When will I know who is on my qual exam committee?</a:t>
            </a:r>
            <a:endParaRPr sz="2400">
              <a:latin typeface="Calibri"/>
              <a:ea typeface="Calibri"/>
              <a:cs typeface="Calibri"/>
              <a:sym typeface="Calibri"/>
            </a:endParaRPr>
          </a:p>
        </p:txBody>
      </p:sp>
      <p:sp>
        <p:nvSpPr>
          <p:cNvPr id="484" name="Google Shape;484;p55"/>
          <p:cNvSpPr txBox="1"/>
          <p:nvPr/>
        </p:nvSpPr>
        <p:spPr>
          <a:xfrm>
            <a:off x="7302036" y="2469724"/>
            <a:ext cx="4198620" cy="3146425"/>
          </a:xfrm>
          <a:prstGeom prst="rect">
            <a:avLst/>
          </a:prstGeom>
          <a:noFill/>
          <a:ln>
            <a:noFill/>
          </a:ln>
        </p:spPr>
        <p:txBody>
          <a:bodyPr spcFirstLastPara="1" wrap="square" lIns="0" tIns="984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Answer</a:t>
            </a:r>
            <a:endParaRPr sz="2000">
              <a:latin typeface="Arial"/>
              <a:ea typeface="Arial"/>
              <a:cs typeface="Arial"/>
              <a:sym typeface="Arial"/>
            </a:endParaRPr>
          </a:p>
          <a:p>
            <a:pPr marL="15240" lvl="0" indent="0" algn="l" rtl="0">
              <a:lnSpc>
                <a:spcPct val="100000"/>
              </a:lnSpc>
              <a:spcBef>
                <a:spcPts val="630"/>
              </a:spcBef>
              <a:spcAft>
                <a:spcPts val="0"/>
              </a:spcAft>
              <a:buNone/>
            </a:pPr>
            <a:r>
              <a:rPr lang="en-US" sz="1900">
                <a:solidFill>
                  <a:srgbClr val="5D5D5D"/>
                </a:solidFill>
                <a:latin typeface="Arial"/>
                <a:ea typeface="Arial"/>
                <a:cs typeface="Arial"/>
                <a:sym typeface="Arial"/>
              </a:rPr>
              <a:t>Nov 4, 2022</a:t>
            </a:r>
            <a:endParaRPr sz="1900">
              <a:latin typeface="Arial"/>
              <a:ea typeface="Arial"/>
              <a:cs typeface="Arial"/>
              <a:sym typeface="Arial"/>
            </a:endParaRPr>
          </a:p>
          <a:p>
            <a:pPr marL="15240" lvl="0" indent="0" algn="l" rtl="0">
              <a:lnSpc>
                <a:spcPct val="107894"/>
              </a:lnSpc>
              <a:spcBef>
                <a:spcPts val="1550"/>
              </a:spcBef>
              <a:spcAft>
                <a:spcPts val="0"/>
              </a:spcAft>
              <a:buNone/>
            </a:pPr>
            <a:r>
              <a:rPr lang="en-US" sz="1900">
                <a:solidFill>
                  <a:srgbClr val="5D5D5D"/>
                </a:solidFill>
                <a:latin typeface="Arial"/>
                <a:ea typeface="Arial"/>
                <a:cs typeface="Arial"/>
                <a:sym typeface="Arial"/>
              </a:rPr>
              <a:t>Be aware that GSC reserves the right</a:t>
            </a:r>
            <a:endParaRPr sz="1900">
              <a:latin typeface="Arial"/>
              <a:ea typeface="Arial"/>
              <a:cs typeface="Arial"/>
              <a:sym typeface="Arial"/>
            </a:endParaRPr>
          </a:p>
          <a:p>
            <a:pPr marL="15240" lvl="0" indent="0" algn="l" rtl="0">
              <a:lnSpc>
                <a:spcPct val="96052"/>
              </a:lnSpc>
              <a:spcBef>
                <a:spcPts val="0"/>
              </a:spcBef>
              <a:spcAft>
                <a:spcPts val="0"/>
              </a:spcAft>
              <a:buNone/>
            </a:pPr>
            <a:r>
              <a:rPr lang="en-US" sz="1900">
                <a:solidFill>
                  <a:srgbClr val="5D5D5D"/>
                </a:solidFill>
                <a:latin typeface="Arial"/>
                <a:ea typeface="Arial"/>
                <a:cs typeface="Arial"/>
                <a:sym typeface="Arial"/>
              </a:rPr>
              <a:t>to make substitutions on your</a:t>
            </a:r>
            <a:endParaRPr sz="1900">
              <a:latin typeface="Arial"/>
              <a:ea typeface="Arial"/>
              <a:cs typeface="Arial"/>
              <a:sym typeface="Arial"/>
            </a:endParaRPr>
          </a:p>
          <a:p>
            <a:pPr marL="15240" marR="339725" lvl="0" indent="0" algn="l" rtl="0">
              <a:lnSpc>
                <a:spcPct val="80000"/>
              </a:lnSpc>
              <a:spcBef>
                <a:spcPts val="225"/>
              </a:spcBef>
              <a:spcAft>
                <a:spcPts val="0"/>
              </a:spcAft>
              <a:buNone/>
            </a:pPr>
            <a:r>
              <a:rPr lang="en-US" sz="1900">
                <a:solidFill>
                  <a:srgbClr val="5D5D5D"/>
                </a:solidFill>
                <a:latin typeface="Arial"/>
                <a:ea typeface="Arial"/>
                <a:cs typeface="Arial"/>
                <a:sym typeface="Arial"/>
              </a:rPr>
              <a:t>committee in order to be able to schedule all quals during Qual Days</a:t>
            </a:r>
            <a:endParaRPr sz="1900">
              <a:latin typeface="Arial"/>
              <a:ea typeface="Arial"/>
              <a:cs typeface="Arial"/>
              <a:sym typeface="Arial"/>
            </a:endParaRPr>
          </a:p>
          <a:p>
            <a:pPr marL="15240" lvl="0" indent="0" algn="l" rtl="0">
              <a:lnSpc>
                <a:spcPct val="107894"/>
              </a:lnSpc>
              <a:spcBef>
                <a:spcPts val="1535"/>
              </a:spcBef>
              <a:spcAft>
                <a:spcPts val="0"/>
              </a:spcAft>
              <a:buNone/>
            </a:pPr>
            <a:r>
              <a:rPr lang="en-US" sz="1900">
                <a:solidFill>
                  <a:srgbClr val="5D5D5D"/>
                </a:solidFill>
                <a:latin typeface="Arial"/>
                <a:ea typeface="Arial"/>
                <a:cs typeface="Arial"/>
                <a:sym typeface="Arial"/>
              </a:rPr>
              <a:t>However, GSC will always work to</a:t>
            </a:r>
            <a:endParaRPr sz="1900">
              <a:latin typeface="Arial"/>
              <a:ea typeface="Arial"/>
              <a:cs typeface="Arial"/>
              <a:sym typeface="Arial"/>
            </a:endParaRPr>
          </a:p>
          <a:p>
            <a:pPr marL="15240" lvl="0" indent="0" algn="l" rtl="0">
              <a:lnSpc>
                <a:spcPct val="96052"/>
              </a:lnSpc>
              <a:spcBef>
                <a:spcPts val="0"/>
              </a:spcBef>
              <a:spcAft>
                <a:spcPts val="0"/>
              </a:spcAft>
              <a:buNone/>
            </a:pPr>
            <a:r>
              <a:rPr lang="en-US" sz="1900">
                <a:solidFill>
                  <a:srgbClr val="5D5D5D"/>
                </a:solidFill>
                <a:latin typeface="Arial"/>
                <a:ea typeface="Arial"/>
                <a:cs typeface="Arial"/>
                <a:sym typeface="Arial"/>
              </a:rPr>
              <a:t>ensure you have a committee who can</a:t>
            </a:r>
            <a:endParaRPr sz="1900">
              <a:latin typeface="Arial"/>
              <a:ea typeface="Arial"/>
              <a:cs typeface="Arial"/>
              <a:sym typeface="Arial"/>
            </a:endParaRPr>
          </a:p>
          <a:p>
            <a:pPr marL="15240" marR="483234" lvl="0" indent="0" algn="l" rtl="0">
              <a:lnSpc>
                <a:spcPct val="80000"/>
              </a:lnSpc>
              <a:spcBef>
                <a:spcPts val="229"/>
              </a:spcBef>
              <a:spcAft>
                <a:spcPts val="0"/>
              </a:spcAft>
              <a:buNone/>
            </a:pPr>
            <a:r>
              <a:rPr lang="en-US" sz="1900">
                <a:solidFill>
                  <a:srgbClr val="5D5D5D"/>
                </a:solidFill>
                <a:latin typeface="Arial"/>
                <a:ea typeface="Arial"/>
                <a:cs typeface="Arial"/>
                <a:sym typeface="Arial"/>
              </a:rPr>
              <a:t>properly review and ask questions about your work</a:t>
            </a:r>
            <a:endParaRPr sz="1900">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6"/>
          <p:cNvSpPr txBox="1">
            <a:spLocks noGrp="1"/>
          </p:cNvSpPr>
          <p:nvPr>
            <p:ph type="title"/>
          </p:nvPr>
        </p:nvSpPr>
        <p:spPr>
          <a:xfrm>
            <a:off x="2417452" y="1139975"/>
            <a:ext cx="14805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FAQs</a:t>
            </a:r>
            <a:endParaRPr/>
          </a:p>
        </p:txBody>
      </p:sp>
      <p:sp>
        <p:nvSpPr>
          <p:cNvPr id="490" name="Google Shape;490;p56"/>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57</a:t>
            </a:fld>
            <a:endParaRPr/>
          </a:p>
        </p:txBody>
      </p:sp>
      <p:sp>
        <p:nvSpPr>
          <p:cNvPr id="491" name="Google Shape;491;p56"/>
          <p:cNvSpPr txBox="1"/>
          <p:nvPr/>
        </p:nvSpPr>
        <p:spPr>
          <a:xfrm>
            <a:off x="2379342" y="2444243"/>
            <a:ext cx="4168140" cy="2037080"/>
          </a:xfrm>
          <a:prstGeom prst="rect">
            <a:avLst/>
          </a:prstGeom>
          <a:noFill/>
          <a:ln>
            <a:noFill/>
          </a:ln>
        </p:spPr>
        <p:txBody>
          <a:bodyPr spcFirstLastPara="1" wrap="square" lIns="0" tIns="1238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Question</a:t>
            </a:r>
            <a:endParaRPr sz="2000">
              <a:latin typeface="Arial"/>
              <a:ea typeface="Arial"/>
              <a:cs typeface="Arial"/>
              <a:sym typeface="Arial"/>
            </a:endParaRPr>
          </a:p>
          <a:p>
            <a:pPr marL="12700" marR="5080" lvl="0" indent="0" algn="l" rtl="0">
              <a:lnSpc>
                <a:spcPct val="100000"/>
              </a:lnSpc>
              <a:spcBef>
                <a:spcPts val="1045"/>
              </a:spcBef>
              <a:spcAft>
                <a:spcPts val="0"/>
              </a:spcAft>
              <a:buNone/>
            </a:pPr>
            <a:r>
              <a:rPr lang="en-US" sz="2400" i="1">
                <a:solidFill>
                  <a:srgbClr val="5D5D5D"/>
                </a:solidFill>
                <a:latin typeface="Calibri"/>
                <a:ea typeface="Calibri"/>
                <a:cs typeface="Calibri"/>
                <a:sym typeface="Calibri"/>
              </a:rPr>
              <a:t>I have not been working on original research for very long— how can I give a good qual talk on incomplete work?</a:t>
            </a:r>
            <a:endParaRPr sz="2400">
              <a:latin typeface="Calibri"/>
              <a:ea typeface="Calibri"/>
              <a:cs typeface="Calibri"/>
              <a:sym typeface="Calibri"/>
            </a:endParaRPr>
          </a:p>
        </p:txBody>
      </p:sp>
      <p:sp>
        <p:nvSpPr>
          <p:cNvPr id="492" name="Google Shape;492;p56"/>
          <p:cNvSpPr txBox="1"/>
          <p:nvPr/>
        </p:nvSpPr>
        <p:spPr>
          <a:xfrm>
            <a:off x="7302036" y="2413345"/>
            <a:ext cx="4192270" cy="3467100"/>
          </a:xfrm>
          <a:prstGeom prst="rect">
            <a:avLst/>
          </a:prstGeom>
          <a:noFill/>
          <a:ln>
            <a:noFill/>
          </a:ln>
        </p:spPr>
        <p:txBody>
          <a:bodyPr spcFirstLastPara="1" wrap="square" lIns="0" tIns="154300"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Answer</a:t>
            </a:r>
            <a:endParaRPr sz="2000">
              <a:latin typeface="Arial"/>
              <a:ea typeface="Arial"/>
              <a:cs typeface="Arial"/>
              <a:sym typeface="Arial"/>
            </a:endParaRPr>
          </a:p>
          <a:p>
            <a:pPr marL="15240" marR="43815" lvl="0" indent="0" algn="l" rtl="0">
              <a:lnSpc>
                <a:spcPct val="100000"/>
              </a:lnSpc>
              <a:spcBef>
                <a:spcPts val="1055"/>
              </a:spcBef>
              <a:spcAft>
                <a:spcPts val="0"/>
              </a:spcAft>
              <a:buNone/>
            </a:pPr>
            <a:r>
              <a:rPr lang="en-US" sz="1900">
                <a:solidFill>
                  <a:srgbClr val="5D5D5D"/>
                </a:solidFill>
                <a:latin typeface="Arial"/>
                <a:ea typeface="Arial"/>
                <a:cs typeface="Arial"/>
                <a:sym typeface="Arial"/>
              </a:rPr>
              <a:t>We do not expect the Qual to be like a PhD thesis defense, with a large amount of mature, original work.</a:t>
            </a:r>
            <a:endParaRPr sz="1900">
              <a:latin typeface="Arial"/>
              <a:ea typeface="Arial"/>
              <a:cs typeface="Arial"/>
              <a:sym typeface="Arial"/>
            </a:endParaRPr>
          </a:p>
          <a:p>
            <a:pPr marL="15240" marR="5080" lvl="0" indent="0" algn="l" rtl="0">
              <a:lnSpc>
                <a:spcPct val="100000"/>
              </a:lnSpc>
              <a:spcBef>
                <a:spcPts val="2005"/>
              </a:spcBef>
              <a:spcAft>
                <a:spcPts val="0"/>
              </a:spcAft>
              <a:buNone/>
            </a:pPr>
            <a:r>
              <a:rPr lang="en-US" sz="1900">
                <a:solidFill>
                  <a:srgbClr val="5D5D5D"/>
                </a:solidFill>
                <a:latin typeface="Arial"/>
                <a:ea typeface="Arial"/>
                <a:cs typeface="Arial"/>
                <a:sym typeface="Arial"/>
              </a:rPr>
              <a:t>We do expect you to be able to explain and to justify whatever you are working on—even if what are doing is mostly understanding the important prior work, and just implementing it or slightly extending it.</a:t>
            </a:r>
            <a:endParaRPr sz="1900">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57"/>
          <p:cNvSpPr txBox="1">
            <a:spLocks noGrp="1"/>
          </p:cNvSpPr>
          <p:nvPr>
            <p:ph type="title"/>
          </p:nvPr>
        </p:nvSpPr>
        <p:spPr>
          <a:xfrm>
            <a:off x="2417452" y="1139975"/>
            <a:ext cx="14154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FAQs</a:t>
            </a:r>
            <a:endParaRPr/>
          </a:p>
        </p:txBody>
      </p:sp>
      <p:sp>
        <p:nvSpPr>
          <p:cNvPr id="498" name="Google Shape;498;p57"/>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58</a:t>
            </a:fld>
            <a:endParaRPr/>
          </a:p>
        </p:txBody>
      </p:sp>
      <p:sp>
        <p:nvSpPr>
          <p:cNvPr id="499" name="Google Shape;499;p57"/>
          <p:cNvSpPr txBox="1"/>
          <p:nvPr/>
        </p:nvSpPr>
        <p:spPr>
          <a:xfrm>
            <a:off x="2379342" y="2444243"/>
            <a:ext cx="4088129" cy="2402840"/>
          </a:xfrm>
          <a:prstGeom prst="rect">
            <a:avLst/>
          </a:prstGeom>
          <a:noFill/>
          <a:ln>
            <a:noFill/>
          </a:ln>
        </p:spPr>
        <p:txBody>
          <a:bodyPr spcFirstLastPara="1" wrap="square" lIns="0" tIns="1238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Question</a:t>
            </a:r>
            <a:endParaRPr sz="2000">
              <a:latin typeface="Arial"/>
              <a:ea typeface="Arial"/>
              <a:cs typeface="Arial"/>
              <a:sym typeface="Arial"/>
            </a:endParaRPr>
          </a:p>
          <a:p>
            <a:pPr marL="12700" marR="5080" lvl="0" indent="0" algn="l" rtl="0">
              <a:lnSpc>
                <a:spcPct val="100000"/>
              </a:lnSpc>
              <a:spcBef>
                <a:spcPts val="1045"/>
              </a:spcBef>
              <a:spcAft>
                <a:spcPts val="0"/>
              </a:spcAft>
              <a:buNone/>
            </a:pPr>
            <a:r>
              <a:rPr lang="en-US" sz="2400" i="1">
                <a:solidFill>
                  <a:srgbClr val="5D5D5D"/>
                </a:solidFill>
                <a:latin typeface="Calibri"/>
                <a:ea typeface="Calibri"/>
                <a:cs typeface="Calibri"/>
                <a:sym typeface="Calibri"/>
              </a:rPr>
              <a:t>Will the Qual Committee have expert knowledge of all of my technical background papers, and this technical area, and my own work?</a:t>
            </a:r>
            <a:endParaRPr sz="2400">
              <a:latin typeface="Calibri"/>
              <a:ea typeface="Calibri"/>
              <a:cs typeface="Calibri"/>
              <a:sym typeface="Calibri"/>
            </a:endParaRPr>
          </a:p>
        </p:txBody>
      </p:sp>
      <p:sp>
        <p:nvSpPr>
          <p:cNvPr id="500" name="Google Shape;500;p57"/>
          <p:cNvSpPr txBox="1">
            <a:spLocks noGrp="1"/>
          </p:cNvSpPr>
          <p:nvPr>
            <p:ph type="body" idx="2"/>
          </p:nvPr>
        </p:nvSpPr>
        <p:spPr>
          <a:xfrm>
            <a:off x="7302036" y="2413345"/>
            <a:ext cx="4220845" cy="3467100"/>
          </a:xfrm>
          <a:prstGeom prst="rect">
            <a:avLst/>
          </a:prstGeom>
          <a:noFill/>
          <a:ln>
            <a:noFill/>
          </a:ln>
        </p:spPr>
        <p:txBody>
          <a:bodyPr spcFirstLastPara="1" wrap="square" lIns="0" tIns="154300" rIns="0" bIns="0" anchor="t" anchorCtr="0">
            <a:spAutoFit/>
          </a:bodyPr>
          <a:lstStyle/>
          <a:p>
            <a:pPr marL="12700" lvl="0" indent="0" algn="l" rtl="0">
              <a:lnSpc>
                <a:spcPct val="100000"/>
              </a:lnSpc>
              <a:spcBef>
                <a:spcPts val="0"/>
              </a:spcBef>
              <a:spcAft>
                <a:spcPts val="0"/>
              </a:spcAft>
              <a:buNone/>
            </a:pPr>
            <a:r>
              <a:rPr lang="en-US"/>
              <a:t>Answer</a:t>
            </a:r>
            <a:endParaRPr/>
          </a:p>
          <a:p>
            <a:pPr marL="15240" marR="501015" lvl="0" indent="0" algn="l" rtl="0">
              <a:lnSpc>
                <a:spcPct val="100000"/>
              </a:lnSpc>
              <a:spcBef>
                <a:spcPts val="1055"/>
              </a:spcBef>
              <a:spcAft>
                <a:spcPts val="0"/>
              </a:spcAft>
              <a:buNone/>
            </a:pPr>
            <a:r>
              <a:rPr lang="en-US" sz="1900" b="0">
                <a:solidFill>
                  <a:srgbClr val="5D5D5D"/>
                </a:solidFill>
                <a:latin typeface="Arial"/>
                <a:ea typeface="Arial"/>
                <a:cs typeface="Arial"/>
                <a:sym typeface="Arial"/>
              </a:rPr>
              <a:t>Maybe yes, maybe no. They will be chosen to be in your general area</a:t>
            </a:r>
            <a:endParaRPr sz="1900">
              <a:latin typeface="Arial"/>
              <a:ea typeface="Arial"/>
              <a:cs typeface="Arial"/>
              <a:sym typeface="Arial"/>
            </a:endParaRPr>
          </a:p>
          <a:p>
            <a:pPr marL="15240" marR="5080" lvl="0" indent="0" algn="l" rtl="0">
              <a:lnSpc>
                <a:spcPct val="100000"/>
              </a:lnSpc>
              <a:spcBef>
                <a:spcPts val="2005"/>
              </a:spcBef>
              <a:spcAft>
                <a:spcPts val="0"/>
              </a:spcAft>
              <a:buNone/>
            </a:pPr>
            <a:r>
              <a:rPr lang="en-US" sz="1900" b="0">
                <a:solidFill>
                  <a:srgbClr val="5D5D5D"/>
                </a:solidFill>
                <a:latin typeface="Arial"/>
                <a:ea typeface="Arial"/>
                <a:cs typeface="Arial"/>
                <a:sym typeface="Arial"/>
              </a:rPr>
              <a:t>In the real world, audiences have a mix of experts and not-so-experts.</a:t>
            </a:r>
            <a:endParaRPr sz="1900">
              <a:latin typeface="Arial"/>
              <a:ea typeface="Arial"/>
              <a:cs typeface="Arial"/>
              <a:sym typeface="Arial"/>
            </a:endParaRPr>
          </a:p>
          <a:p>
            <a:pPr marL="15240" marR="17780" lvl="0" indent="0" algn="l" rtl="0">
              <a:lnSpc>
                <a:spcPct val="100000"/>
              </a:lnSpc>
              <a:spcBef>
                <a:spcPts val="1989"/>
              </a:spcBef>
              <a:spcAft>
                <a:spcPts val="0"/>
              </a:spcAft>
              <a:buNone/>
            </a:pPr>
            <a:r>
              <a:rPr lang="en-US" sz="1900" b="0">
                <a:solidFill>
                  <a:srgbClr val="5D5D5D"/>
                </a:solidFill>
                <a:latin typeface="Arial"/>
                <a:ea typeface="Arial"/>
                <a:cs typeface="Arial"/>
                <a:sym typeface="Arial"/>
              </a:rPr>
              <a:t>During the exam, you should expect to be able to explain and to justify your work to an expert, and to someone who is not so close to the work.</a:t>
            </a:r>
            <a:endParaRPr sz="1900">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8"/>
          <p:cNvSpPr txBox="1">
            <a:spLocks noGrp="1"/>
          </p:cNvSpPr>
          <p:nvPr>
            <p:ph type="title"/>
          </p:nvPr>
        </p:nvSpPr>
        <p:spPr>
          <a:xfrm>
            <a:off x="2417453" y="1139975"/>
            <a:ext cx="15993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FAQs</a:t>
            </a:r>
            <a:endParaRPr/>
          </a:p>
        </p:txBody>
      </p:sp>
      <p:sp>
        <p:nvSpPr>
          <p:cNvPr id="506" name="Google Shape;506;p58"/>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59</a:t>
            </a:fld>
            <a:endParaRPr/>
          </a:p>
        </p:txBody>
      </p:sp>
      <p:sp>
        <p:nvSpPr>
          <p:cNvPr id="507" name="Google Shape;507;p58"/>
          <p:cNvSpPr txBox="1"/>
          <p:nvPr/>
        </p:nvSpPr>
        <p:spPr>
          <a:xfrm>
            <a:off x="2379342" y="2444243"/>
            <a:ext cx="3685540" cy="1925955"/>
          </a:xfrm>
          <a:prstGeom prst="rect">
            <a:avLst/>
          </a:prstGeom>
          <a:noFill/>
          <a:ln>
            <a:noFill/>
          </a:ln>
        </p:spPr>
        <p:txBody>
          <a:bodyPr spcFirstLastPara="1" wrap="square" lIns="0" tIns="1238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Question</a:t>
            </a:r>
            <a:endParaRPr sz="2000">
              <a:latin typeface="Arial"/>
              <a:ea typeface="Arial"/>
              <a:cs typeface="Arial"/>
              <a:sym typeface="Arial"/>
            </a:endParaRPr>
          </a:p>
          <a:p>
            <a:pPr marL="12700" lvl="0" indent="0" algn="l" rtl="0">
              <a:lnSpc>
                <a:spcPct val="100000"/>
              </a:lnSpc>
              <a:spcBef>
                <a:spcPts val="1045"/>
              </a:spcBef>
              <a:spcAft>
                <a:spcPts val="0"/>
              </a:spcAft>
              <a:buNone/>
            </a:pPr>
            <a:r>
              <a:rPr lang="en-US" sz="2400" u="sng">
                <a:solidFill>
                  <a:srgbClr val="5D5D5D"/>
                </a:solidFill>
                <a:latin typeface="Arial"/>
                <a:ea typeface="Arial"/>
                <a:cs typeface="Arial"/>
                <a:sym typeface="Arial"/>
              </a:rPr>
              <a:t>Re: previous slide</a:t>
            </a:r>
            <a:endParaRPr sz="2400">
              <a:latin typeface="Arial"/>
              <a:ea typeface="Arial"/>
              <a:cs typeface="Arial"/>
              <a:sym typeface="Arial"/>
            </a:endParaRPr>
          </a:p>
          <a:p>
            <a:pPr marL="12700" marR="5080" lvl="0" indent="0" algn="l" rtl="0">
              <a:lnSpc>
                <a:spcPct val="100000"/>
              </a:lnSpc>
              <a:spcBef>
                <a:spcPts val="2000"/>
              </a:spcBef>
              <a:spcAft>
                <a:spcPts val="0"/>
              </a:spcAft>
              <a:buNone/>
            </a:pPr>
            <a:r>
              <a:rPr lang="en-US" sz="2400" i="1">
                <a:solidFill>
                  <a:srgbClr val="5D5D5D"/>
                </a:solidFill>
                <a:latin typeface="Calibri"/>
                <a:ea typeface="Calibri"/>
                <a:cs typeface="Calibri"/>
                <a:sym typeface="Calibri"/>
              </a:rPr>
              <a:t>What does “explain &amp; justify” imply?</a:t>
            </a:r>
            <a:endParaRPr sz="2400">
              <a:latin typeface="Calibri"/>
              <a:ea typeface="Calibri"/>
              <a:cs typeface="Calibri"/>
              <a:sym typeface="Calibri"/>
            </a:endParaRPr>
          </a:p>
        </p:txBody>
      </p:sp>
      <p:sp>
        <p:nvSpPr>
          <p:cNvPr id="508" name="Google Shape;508;p58"/>
          <p:cNvSpPr txBox="1"/>
          <p:nvPr/>
        </p:nvSpPr>
        <p:spPr>
          <a:xfrm>
            <a:off x="7302036" y="2554922"/>
            <a:ext cx="4124325" cy="255016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Answer</a:t>
            </a:r>
            <a:endParaRPr sz="2000">
              <a:latin typeface="Arial"/>
              <a:ea typeface="Arial"/>
              <a:cs typeface="Arial"/>
              <a:sym typeface="Arial"/>
            </a:endParaRPr>
          </a:p>
          <a:p>
            <a:pPr marL="15240" marR="56514" lvl="0" indent="0" algn="l" rtl="0">
              <a:lnSpc>
                <a:spcPct val="100000"/>
              </a:lnSpc>
              <a:spcBef>
                <a:spcPts val="1075"/>
              </a:spcBef>
              <a:spcAft>
                <a:spcPts val="0"/>
              </a:spcAft>
              <a:buNone/>
            </a:pPr>
            <a:r>
              <a:rPr lang="en-US" sz="1500">
                <a:solidFill>
                  <a:srgbClr val="5D5D5D"/>
                </a:solidFill>
                <a:latin typeface="Arial"/>
                <a:ea typeface="Arial"/>
                <a:cs typeface="Arial"/>
                <a:sym typeface="Arial"/>
              </a:rPr>
              <a:t>Explain… what are you doing? What technical decisions did you make? How is the work like previous work, or different from previous work?</a:t>
            </a:r>
            <a:endParaRPr sz="1500">
              <a:latin typeface="Arial"/>
              <a:ea typeface="Arial"/>
              <a:cs typeface="Arial"/>
              <a:sym typeface="Arial"/>
            </a:endParaRPr>
          </a:p>
          <a:p>
            <a:pPr marL="0" lvl="0" indent="0" algn="l" rtl="0">
              <a:lnSpc>
                <a:spcPct val="100000"/>
              </a:lnSpc>
              <a:spcBef>
                <a:spcPts val="40"/>
              </a:spcBef>
              <a:spcAft>
                <a:spcPts val="0"/>
              </a:spcAft>
              <a:buNone/>
            </a:pPr>
            <a:endParaRPr sz="1700">
              <a:latin typeface="Arial"/>
              <a:ea typeface="Arial"/>
              <a:cs typeface="Arial"/>
              <a:sym typeface="Arial"/>
            </a:endParaRPr>
          </a:p>
          <a:p>
            <a:pPr marL="15240" marR="5080" lvl="0" indent="0" algn="l" rtl="0">
              <a:lnSpc>
                <a:spcPct val="100000"/>
              </a:lnSpc>
              <a:spcBef>
                <a:spcPts val="0"/>
              </a:spcBef>
              <a:spcAft>
                <a:spcPts val="0"/>
              </a:spcAft>
              <a:buNone/>
            </a:pPr>
            <a:r>
              <a:rPr lang="en-US" sz="1500">
                <a:solidFill>
                  <a:srgbClr val="5D5D5D"/>
                </a:solidFill>
                <a:latin typeface="Arial"/>
                <a:ea typeface="Arial"/>
                <a:cs typeface="Arial"/>
                <a:sym typeface="Arial"/>
              </a:rPr>
              <a:t>Justify… why are you doing this? What technical goals do you have? There are alternative technical approaches for every problem—why are you attacking your problem in this particular way? What are the alternatives?</a:t>
            </a:r>
            <a:endParaRPr sz="15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2</a:t>
            </a:r>
            <a:r>
              <a:rPr lang="en-US" sz="3600" baseline="30000"/>
              <a:t>nd </a:t>
            </a:r>
            <a:r>
              <a:rPr lang="en-US" sz="3600"/>
              <a:t>year Ph.D. students should be able to:</a:t>
            </a:r>
            <a:endParaRPr sz="3600"/>
          </a:p>
        </p:txBody>
      </p:sp>
      <p:sp>
        <p:nvSpPr>
          <p:cNvPr id="136" name="Google Shape;136;p6"/>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170180" lvl="0" indent="0" algn="l" rtl="0">
              <a:lnSpc>
                <a:spcPct val="100000"/>
              </a:lnSpc>
              <a:spcBef>
                <a:spcPts val="0"/>
              </a:spcBef>
              <a:spcAft>
                <a:spcPts val="0"/>
              </a:spcAft>
              <a:buNone/>
            </a:pPr>
            <a:fld id="{00000000-1234-1234-1234-123412341234}" type="slidenum">
              <a:rPr lang="en-US"/>
              <a:t>6</a:t>
            </a:fld>
            <a:endParaRPr/>
          </a:p>
        </p:txBody>
      </p:sp>
      <p:sp>
        <p:nvSpPr>
          <p:cNvPr id="137" name="Google Shape;137;p6"/>
          <p:cNvSpPr txBox="1"/>
          <p:nvPr/>
        </p:nvSpPr>
        <p:spPr>
          <a:xfrm>
            <a:off x="2426968" y="2162305"/>
            <a:ext cx="9384032" cy="959237"/>
          </a:xfrm>
          <a:prstGeom prst="rect">
            <a:avLst/>
          </a:prstGeom>
          <a:noFill/>
          <a:ln>
            <a:noFill/>
          </a:ln>
        </p:spPr>
        <p:txBody>
          <a:bodyPr spcFirstLastPara="1" wrap="square" lIns="0" tIns="175250" rIns="0" bIns="0" anchor="t" anchorCtr="0">
            <a:spAutoFit/>
          </a:bodyPr>
          <a:lstStyle/>
          <a:p>
            <a:pPr marL="360045" lvl="0" indent="-347980" algn="l" rtl="0">
              <a:lnSpc>
                <a:spcPct val="100000"/>
              </a:lnSpc>
              <a:spcBef>
                <a:spcPts val="0"/>
              </a:spcBef>
              <a:spcAft>
                <a:spcPts val="0"/>
              </a:spcAft>
              <a:buClr>
                <a:srgbClr val="5D5D5D"/>
              </a:buClr>
              <a:buSzPts val="2000"/>
              <a:buFont typeface="Arial"/>
              <a:buChar char="•"/>
            </a:pPr>
            <a:r>
              <a:rPr lang="en-US" sz="2000">
                <a:solidFill>
                  <a:srgbClr val="5D5D5D"/>
                </a:solidFill>
                <a:latin typeface="Arial"/>
                <a:ea typeface="Arial"/>
                <a:cs typeface="Arial"/>
                <a:sym typeface="Arial"/>
              </a:rPr>
              <a:t>Read and understand three [3] technical papers</a:t>
            </a:r>
            <a:endParaRPr sz="2000">
              <a:latin typeface="Arial"/>
              <a:ea typeface="Arial"/>
              <a:cs typeface="Arial"/>
              <a:sym typeface="Arial"/>
            </a:endParaRPr>
          </a:p>
          <a:p>
            <a:pPr marL="360045" lvl="0" indent="-347980" algn="l" rtl="0">
              <a:lnSpc>
                <a:spcPct val="100000"/>
              </a:lnSpc>
              <a:spcBef>
                <a:spcPts val="1285"/>
              </a:spcBef>
              <a:spcAft>
                <a:spcPts val="0"/>
              </a:spcAft>
              <a:buClr>
                <a:srgbClr val="5D5D5D"/>
              </a:buClr>
              <a:buSzPts val="2000"/>
              <a:buFont typeface="Arial"/>
              <a:buChar char="•"/>
            </a:pPr>
            <a:r>
              <a:rPr lang="en-US" sz="2000">
                <a:solidFill>
                  <a:srgbClr val="5D5D5D"/>
                </a:solidFill>
                <a:latin typeface="Arial"/>
                <a:ea typeface="Arial"/>
                <a:cs typeface="Arial"/>
                <a:sym typeface="Arial"/>
              </a:rPr>
              <a:t>Review these papers briefly, explain how they inform your research work</a:t>
            </a:r>
            <a:endParaRPr sz="2000">
              <a:latin typeface="Arial"/>
              <a:ea typeface="Arial"/>
              <a:cs typeface="Arial"/>
              <a:sym typeface="Arial"/>
            </a:endParaRPr>
          </a:p>
        </p:txBody>
      </p:sp>
      <p:sp>
        <p:nvSpPr>
          <p:cNvPr id="138" name="Google Shape;138;p6"/>
          <p:cNvSpPr txBox="1"/>
          <p:nvPr/>
        </p:nvSpPr>
        <p:spPr>
          <a:xfrm>
            <a:off x="2427037" y="3258725"/>
            <a:ext cx="7825740" cy="330835"/>
          </a:xfrm>
          <a:prstGeom prst="rect">
            <a:avLst/>
          </a:prstGeom>
          <a:noFill/>
          <a:ln>
            <a:noFill/>
          </a:ln>
        </p:spPr>
        <p:txBody>
          <a:bodyPr spcFirstLastPara="1" wrap="square" lIns="0" tIns="13325" rIns="0" bIns="0" anchor="t" anchorCtr="0">
            <a:spAutoFit/>
          </a:bodyPr>
          <a:lstStyle/>
          <a:p>
            <a:pPr marL="360045" lvl="0" indent="-347980" algn="l" rtl="0">
              <a:lnSpc>
                <a:spcPct val="100000"/>
              </a:lnSpc>
              <a:spcBef>
                <a:spcPts val="0"/>
              </a:spcBef>
              <a:spcAft>
                <a:spcPts val="0"/>
              </a:spcAft>
              <a:buClr>
                <a:srgbClr val="5D5D5D"/>
              </a:buClr>
              <a:buSzPts val="2000"/>
              <a:buFont typeface="Arial"/>
              <a:buChar char="•"/>
            </a:pPr>
            <a:r>
              <a:rPr lang="en-US" sz="2000">
                <a:solidFill>
                  <a:srgbClr val="5D5D5D"/>
                </a:solidFill>
                <a:latin typeface="Arial"/>
                <a:ea typeface="Arial"/>
                <a:cs typeface="Arial"/>
                <a:sym typeface="Arial"/>
              </a:rPr>
              <a:t>Talk for 30 minutes about your own work, even if it is very early or</a:t>
            </a:r>
            <a:endParaRPr sz="2000">
              <a:latin typeface="Arial"/>
              <a:ea typeface="Arial"/>
              <a:cs typeface="Arial"/>
              <a:sym typeface="Arial"/>
            </a:endParaRPr>
          </a:p>
        </p:txBody>
      </p:sp>
      <p:sp>
        <p:nvSpPr>
          <p:cNvPr id="139" name="Google Shape;139;p6"/>
          <p:cNvSpPr txBox="1"/>
          <p:nvPr/>
        </p:nvSpPr>
        <p:spPr>
          <a:xfrm>
            <a:off x="2427037" y="3472003"/>
            <a:ext cx="7653020" cy="2061845"/>
          </a:xfrm>
          <a:prstGeom prst="rect">
            <a:avLst/>
          </a:prstGeom>
          <a:noFill/>
          <a:ln>
            <a:noFill/>
          </a:ln>
        </p:spPr>
        <p:txBody>
          <a:bodyPr spcFirstLastPara="1" wrap="square" lIns="0" tIns="13325" rIns="0" bIns="0" anchor="t" anchorCtr="0">
            <a:spAutoFit/>
          </a:bodyPr>
          <a:lstStyle/>
          <a:p>
            <a:pPr marL="360045" lvl="0" indent="0" algn="l" rtl="0">
              <a:lnSpc>
                <a:spcPct val="100000"/>
              </a:lnSpc>
              <a:spcBef>
                <a:spcPts val="0"/>
              </a:spcBef>
              <a:spcAft>
                <a:spcPts val="0"/>
              </a:spcAft>
              <a:buNone/>
            </a:pPr>
            <a:r>
              <a:rPr lang="en-US" sz="2000">
                <a:solidFill>
                  <a:srgbClr val="5D5D5D"/>
                </a:solidFill>
                <a:latin typeface="Arial"/>
                <a:ea typeface="Arial"/>
                <a:cs typeface="Arial"/>
                <a:sym typeface="Arial"/>
              </a:rPr>
              <a:t>preliminary</a:t>
            </a:r>
            <a:endParaRPr sz="2000">
              <a:latin typeface="Arial"/>
              <a:ea typeface="Arial"/>
              <a:cs typeface="Arial"/>
              <a:sym typeface="Arial"/>
            </a:endParaRPr>
          </a:p>
          <a:p>
            <a:pPr marL="360045" lvl="0" indent="-347980" algn="l" rtl="0">
              <a:lnSpc>
                <a:spcPct val="100000"/>
              </a:lnSpc>
              <a:spcBef>
                <a:spcPts val="2000"/>
              </a:spcBef>
              <a:spcAft>
                <a:spcPts val="0"/>
              </a:spcAft>
              <a:buClr>
                <a:srgbClr val="5D5D5D"/>
              </a:buClr>
              <a:buSzPts val="2000"/>
              <a:buFont typeface="Arial"/>
              <a:buChar char="•"/>
            </a:pPr>
            <a:r>
              <a:rPr lang="en-US" sz="2000">
                <a:solidFill>
                  <a:srgbClr val="5D5D5D"/>
                </a:solidFill>
                <a:latin typeface="Arial"/>
                <a:ea typeface="Arial"/>
                <a:cs typeface="Arial"/>
                <a:sym typeface="Arial"/>
              </a:rPr>
              <a:t>Answer detailed questions about:</a:t>
            </a:r>
            <a:endParaRPr sz="2000">
              <a:latin typeface="Arial"/>
              <a:ea typeface="Arial"/>
              <a:cs typeface="Arial"/>
              <a:sym typeface="Arial"/>
            </a:endParaRPr>
          </a:p>
          <a:p>
            <a:pPr marL="735965" lvl="1" indent="-267335" algn="l" rtl="0">
              <a:lnSpc>
                <a:spcPct val="100000"/>
              </a:lnSpc>
              <a:spcBef>
                <a:spcPts val="845"/>
              </a:spcBef>
              <a:spcAft>
                <a:spcPts val="0"/>
              </a:spcAft>
              <a:buClr>
                <a:srgbClr val="5D5D5D"/>
              </a:buClr>
              <a:buSzPts val="2000"/>
              <a:buFont typeface="Arial"/>
              <a:buChar char="•"/>
            </a:pPr>
            <a:r>
              <a:rPr lang="en-US" sz="2000" i="1" u="sng">
                <a:solidFill>
                  <a:srgbClr val="5D5D5D"/>
                </a:solidFill>
                <a:latin typeface="Calibri"/>
                <a:ea typeface="Calibri"/>
                <a:cs typeface="Calibri"/>
                <a:sym typeface="Calibri"/>
              </a:rPr>
              <a:t>Your</a:t>
            </a:r>
            <a:r>
              <a:rPr lang="en-US" sz="2000" i="1">
                <a:solidFill>
                  <a:srgbClr val="5D5D5D"/>
                </a:solidFill>
                <a:latin typeface="Calibri"/>
                <a:ea typeface="Calibri"/>
                <a:cs typeface="Calibri"/>
                <a:sym typeface="Calibri"/>
              </a:rPr>
              <a:t> </a:t>
            </a:r>
            <a:r>
              <a:rPr lang="en-US" sz="2000">
                <a:solidFill>
                  <a:srgbClr val="5D5D5D"/>
                </a:solidFill>
                <a:latin typeface="Arial"/>
                <a:ea typeface="Arial"/>
                <a:cs typeface="Arial"/>
                <a:sym typeface="Arial"/>
              </a:rPr>
              <a:t>work</a:t>
            </a:r>
            <a:endParaRPr sz="2000">
              <a:latin typeface="Arial"/>
              <a:ea typeface="Arial"/>
              <a:cs typeface="Arial"/>
              <a:sym typeface="Arial"/>
            </a:endParaRPr>
          </a:p>
          <a:p>
            <a:pPr marL="736600" lvl="1" indent="-267969" algn="l" rtl="0">
              <a:lnSpc>
                <a:spcPct val="100000"/>
              </a:lnSpc>
              <a:spcBef>
                <a:spcPts val="844"/>
              </a:spcBef>
              <a:spcAft>
                <a:spcPts val="0"/>
              </a:spcAft>
              <a:buClr>
                <a:srgbClr val="5D5D5D"/>
              </a:buClr>
              <a:buSzPts val="1800"/>
              <a:buFont typeface="Arial"/>
              <a:buChar char="•"/>
            </a:pPr>
            <a:r>
              <a:rPr lang="en-US" sz="1800">
                <a:solidFill>
                  <a:srgbClr val="5D5D5D"/>
                </a:solidFill>
                <a:latin typeface="Arial"/>
                <a:ea typeface="Arial"/>
                <a:cs typeface="Arial"/>
                <a:sym typeface="Arial"/>
              </a:rPr>
              <a:t>The 3 selected Technical papers</a:t>
            </a:r>
            <a:endParaRPr sz="1800">
              <a:latin typeface="Arial"/>
              <a:ea typeface="Arial"/>
              <a:cs typeface="Arial"/>
              <a:sym typeface="Arial"/>
            </a:endParaRPr>
          </a:p>
          <a:p>
            <a:pPr marL="736600" lvl="1" indent="-267969" algn="l" rtl="0">
              <a:lnSpc>
                <a:spcPct val="100000"/>
              </a:lnSpc>
              <a:spcBef>
                <a:spcPts val="815"/>
              </a:spcBef>
              <a:spcAft>
                <a:spcPts val="0"/>
              </a:spcAft>
              <a:buClr>
                <a:srgbClr val="5D5D5D"/>
              </a:buClr>
              <a:buSzPts val="1800"/>
              <a:buFont typeface="Arial"/>
              <a:buChar char="•"/>
            </a:pPr>
            <a:r>
              <a:rPr lang="en-US" sz="1800">
                <a:solidFill>
                  <a:srgbClr val="5D5D5D"/>
                </a:solidFill>
                <a:latin typeface="Arial"/>
                <a:ea typeface="Arial"/>
                <a:cs typeface="Arial"/>
                <a:sym typeface="Arial"/>
              </a:rPr>
              <a:t>Obvious undergraduate-level technical background for this material</a:t>
            </a:r>
            <a:endParaRPr sz="180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9"/>
          <p:cNvSpPr txBox="1">
            <a:spLocks noGrp="1"/>
          </p:cNvSpPr>
          <p:nvPr>
            <p:ph type="title"/>
          </p:nvPr>
        </p:nvSpPr>
        <p:spPr>
          <a:xfrm>
            <a:off x="2417455" y="1139975"/>
            <a:ext cx="19242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FAQs</a:t>
            </a:r>
            <a:endParaRPr/>
          </a:p>
        </p:txBody>
      </p:sp>
      <p:sp>
        <p:nvSpPr>
          <p:cNvPr id="514" name="Google Shape;514;p59"/>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60</a:t>
            </a:fld>
            <a:endParaRPr/>
          </a:p>
        </p:txBody>
      </p:sp>
      <p:sp>
        <p:nvSpPr>
          <p:cNvPr id="515" name="Google Shape;515;p59"/>
          <p:cNvSpPr txBox="1"/>
          <p:nvPr/>
        </p:nvSpPr>
        <p:spPr>
          <a:xfrm>
            <a:off x="2379342" y="2444243"/>
            <a:ext cx="4221480" cy="2402840"/>
          </a:xfrm>
          <a:prstGeom prst="rect">
            <a:avLst/>
          </a:prstGeom>
          <a:noFill/>
          <a:ln>
            <a:noFill/>
          </a:ln>
        </p:spPr>
        <p:txBody>
          <a:bodyPr spcFirstLastPara="1" wrap="square" lIns="0" tIns="1238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Question</a:t>
            </a:r>
            <a:endParaRPr sz="2000">
              <a:latin typeface="Arial"/>
              <a:ea typeface="Arial"/>
              <a:cs typeface="Arial"/>
              <a:sym typeface="Arial"/>
            </a:endParaRPr>
          </a:p>
          <a:p>
            <a:pPr marL="12700" marR="5080" lvl="0" indent="0" algn="l" rtl="0">
              <a:lnSpc>
                <a:spcPct val="100000"/>
              </a:lnSpc>
              <a:spcBef>
                <a:spcPts val="1045"/>
              </a:spcBef>
              <a:spcAft>
                <a:spcPts val="0"/>
              </a:spcAft>
              <a:buNone/>
            </a:pPr>
            <a:r>
              <a:rPr lang="en-US" sz="2400" i="1">
                <a:solidFill>
                  <a:srgbClr val="5D5D5D"/>
                </a:solidFill>
                <a:latin typeface="Calibri"/>
                <a:ea typeface="Calibri"/>
                <a:cs typeface="Calibri"/>
                <a:sym typeface="Calibri"/>
              </a:rPr>
              <a:t>How ‘deep’ do I have to be about my 3 technical background papers? They have 100’s of their own references—must I know them all?</a:t>
            </a:r>
            <a:endParaRPr sz="2400">
              <a:latin typeface="Calibri"/>
              <a:ea typeface="Calibri"/>
              <a:cs typeface="Calibri"/>
              <a:sym typeface="Calibri"/>
            </a:endParaRPr>
          </a:p>
        </p:txBody>
      </p:sp>
      <p:sp>
        <p:nvSpPr>
          <p:cNvPr id="516" name="Google Shape;516;p59"/>
          <p:cNvSpPr txBox="1"/>
          <p:nvPr/>
        </p:nvSpPr>
        <p:spPr>
          <a:xfrm>
            <a:off x="7302036" y="2554922"/>
            <a:ext cx="4200525" cy="311023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Answer</a:t>
            </a:r>
            <a:endParaRPr sz="2000">
              <a:latin typeface="Arial"/>
              <a:ea typeface="Arial"/>
              <a:cs typeface="Arial"/>
              <a:sym typeface="Arial"/>
            </a:endParaRPr>
          </a:p>
          <a:p>
            <a:pPr marL="15240" marR="153035" lvl="0" indent="0" algn="just" rtl="0">
              <a:lnSpc>
                <a:spcPct val="100000"/>
              </a:lnSpc>
              <a:spcBef>
                <a:spcPts val="1080"/>
              </a:spcBef>
              <a:spcAft>
                <a:spcPts val="0"/>
              </a:spcAft>
              <a:buNone/>
            </a:pPr>
            <a:r>
              <a:rPr lang="en-US" sz="1400">
                <a:solidFill>
                  <a:srgbClr val="5D5D5D"/>
                </a:solidFill>
                <a:latin typeface="Arial"/>
                <a:ea typeface="Arial"/>
                <a:cs typeface="Arial"/>
                <a:sym typeface="Arial"/>
              </a:rPr>
              <a:t>We expect you to understand the content of the 3 papers themselves and enough of the background to be comfortable in the area.</a:t>
            </a:r>
            <a:endParaRPr sz="1400">
              <a:latin typeface="Arial"/>
              <a:ea typeface="Arial"/>
              <a:cs typeface="Arial"/>
              <a:sym typeface="Arial"/>
            </a:endParaRPr>
          </a:p>
          <a:p>
            <a:pPr marL="0" lvl="0" indent="0" algn="l" rtl="0">
              <a:lnSpc>
                <a:spcPct val="100000"/>
              </a:lnSpc>
              <a:spcBef>
                <a:spcPts val="50"/>
              </a:spcBef>
              <a:spcAft>
                <a:spcPts val="0"/>
              </a:spcAft>
              <a:buNone/>
            </a:pPr>
            <a:endParaRPr sz="1700">
              <a:latin typeface="Arial"/>
              <a:ea typeface="Arial"/>
              <a:cs typeface="Arial"/>
              <a:sym typeface="Arial"/>
            </a:endParaRPr>
          </a:p>
          <a:p>
            <a:pPr marL="15240" marR="5080" lvl="0" indent="0" algn="l" rtl="0">
              <a:lnSpc>
                <a:spcPct val="100000"/>
              </a:lnSpc>
              <a:spcBef>
                <a:spcPts val="0"/>
              </a:spcBef>
              <a:spcAft>
                <a:spcPts val="0"/>
              </a:spcAft>
              <a:buNone/>
            </a:pPr>
            <a:r>
              <a:rPr lang="en-US" sz="1400">
                <a:solidFill>
                  <a:srgbClr val="5D5D5D"/>
                </a:solidFill>
                <a:latin typeface="Arial"/>
                <a:ea typeface="Arial"/>
                <a:cs typeface="Arial"/>
                <a:sym typeface="Arial"/>
              </a:rPr>
              <a:t>Of course, there will be papers in the area you have not read, and ideas you do not know yet. We expect this.</a:t>
            </a:r>
            <a:endParaRPr sz="1400">
              <a:latin typeface="Arial"/>
              <a:ea typeface="Arial"/>
              <a:cs typeface="Arial"/>
              <a:sym typeface="Arial"/>
            </a:endParaRPr>
          </a:p>
          <a:p>
            <a:pPr marL="0" lvl="0" indent="0" algn="l" rtl="0">
              <a:lnSpc>
                <a:spcPct val="100000"/>
              </a:lnSpc>
              <a:spcBef>
                <a:spcPts val="35"/>
              </a:spcBef>
              <a:spcAft>
                <a:spcPts val="0"/>
              </a:spcAft>
              <a:buNone/>
            </a:pPr>
            <a:endParaRPr sz="1700">
              <a:latin typeface="Arial"/>
              <a:ea typeface="Arial"/>
              <a:cs typeface="Arial"/>
              <a:sym typeface="Arial"/>
            </a:endParaRPr>
          </a:p>
          <a:p>
            <a:pPr marL="15240" marR="71755" lvl="0" indent="0" algn="l" rtl="0">
              <a:lnSpc>
                <a:spcPct val="100000"/>
              </a:lnSpc>
              <a:spcBef>
                <a:spcPts val="5"/>
              </a:spcBef>
              <a:spcAft>
                <a:spcPts val="0"/>
              </a:spcAft>
              <a:buNone/>
            </a:pPr>
            <a:r>
              <a:rPr lang="en-US" sz="1400">
                <a:solidFill>
                  <a:srgbClr val="5D5D5D"/>
                </a:solidFill>
                <a:latin typeface="Arial"/>
                <a:ea typeface="Arial"/>
                <a:cs typeface="Arial"/>
                <a:sym typeface="Arial"/>
              </a:rPr>
              <a:t>Your goal is to be very solid on the 3 technical background papers themselves, and on the relationship of your own research work to the ideas in these papers.</a:t>
            </a:r>
            <a:endParaRPr sz="1400">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60"/>
          <p:cNvSpPr txBox="1">
            <a:spLocks noGrp="1"/>
          </p:cNvSpPr>
          <p:nvPr>
            <p:ph type="title"/>
          </p:nvPr>
        </p:nvSpPr>
        <p:spPr>
          <a:xfrm>
            <a:off x="2417454" y="1139975"/>
            <a:ext cx="16644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FAQs</a:t>
            </a:r>
            <a:endParaRPr/>
          </a:p>
        </p:txBody>
      </p:sp>
      <p:sp>
        <p:nvSpPr>
          <p:cNvPr id="522" name="Google Shape;522;p60"/>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61</a:t>
            </a:fld>
            <a:endParaRPr/>
          </a:p>
        </p:txBody>
      </p:sp>
      <p:sp>
        <p:nvSpPr>
          <p:cNvPr id="523" name="Google Shape;523;p60"/>
          <p:cNvSpPr txBox="1"/>
          <p:nvPr/>
        </p:nvSpPr>
        <p:spPr>
          <a:xfrm>
            <a:off x="2379342" y="2444243"/>
            <a:ext cx="3795395" cy="2402840"/>
          </a:xfrm>
          <a:prstGeom prst="rect">
            <a:avLst/>
          </a:prstGeom>
          <a:noFill/>
          <a:ln>
            <a:noFill/>
          </a:ln>
        </p:spPr>
        <p:txBody>
          <a:bodyPr spcFirstLastPara="1" wrap="square" lIns="0" tIns="1238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Question</a:t>
            </a:r>
            <a:endParaRPr sz="2000">
              <a:latin typeface="Arial"/>
              <a:ea typeface="Arial"/>
              <a:cs typeface="Arial"/>
              <a:sym typeface="Arial"/>
            </a:endParaRPr>
          </a:p>
          <a:p>
            <a:pPr marL="12700" marR="5080" lvl="0" indent="0" algn="l" rtl="0">
              <a:lnSpc>
                <a:spcPct val="100000"/>
              </a:lnSpc>
              <a:spcBef>
                <a:spcPts val="1045"/>
              </a:spcBef>
              <a:spcAft>
                <a:spcPts val="0"/>
              </a:spcAft>
              <a:buNone/>
            </a:pPr>
            <a:r>
              <a:rPr lang="en-US" sz="2400" i="1">
                <a:solidFill>
                  <a:srgbClr val="5D5D5D"/>
                </a:solidFill>
                <a:latin typeface="Calibri"/>
                <a:ea typeface="Calibri"/>
                <a:cs typeface="Calibri"/>
                <a:sym typeface="Calibri"/>
              </a:rPr>
              <a:t>What questions beyond the specific topics of the 3 tech background papers, and my own talk, might be asked in a qual?</a:t>
            </a:r>
            <a:endParaRPr sz="2400">
              <a:latin typeface="Calibri"/>
              <a:ea typeface="Calibri"/>
              <a:cs typeface="Calibri"/>
              <a:sym typeface="Calibri"/>
            </a:endParaRPr>
          </a:p>
        </p:txBody>
      </p:sp>
      <p:sp>
        <p:nvSpPr>
          <p:cNvPr id="524" name="Google Shape;524;p60"/>
          <p:cNvSpPr txBox="1"/>
          <p:nvPr/>
        </p:nvSpPr>
        <p:spPr>
          <a:xfrm>
            <a:off x="7302036" y="2452954"/>
            <a:ext cx="4201160" cy="3152775"/>
          </a:xfrm>
          <a:prstGeom prst="rect">
            <a:avLst/>
          </a:prstGeom>
          <a:noFill/>
          <a:ln>
            <a:noFill/>
          </a:ln>
        </p:spPr>
        <p:txBody>
          <a:bodyPr spcFirstLastPara="1" wrap="square" lIns="0" tIns="1149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Answer</a:t>
            </a:r>
            <a:endParaRPr sz="2000">
              <a:latin typeface="Arial"/>
              <a:ea typeface="Arial"/>
              <a:cs typeface="Arial"/>
              <a:sym typeface="Arial"/>
            </a:endParaRPr>
          </a:p>
          <a:p>
            <a:pPr marL="15240" marR="187960" lvl="0" indent="0" algn="l" rtl="0">
              <a:lnSpc>
                <a:spcPct val="95882"/>
              </a:lnSpc>
              <a:spcBef>
                <a:spcPts val="1085"/>
              </a:spcBef>
              <a:spcAft>
                <a:spcPts val="0"/>
              </a:spcAft>
              <a:buNone/>
            </a:pPr>
            <a:r>
              <a:rPr lang="en-US" sz="1700">
                <a:solidFill>
                  <a:srgbClr val="5D5D5D"/>
                </a:solidFill>
                <a:latin typeface="Arial"/>
                <a:ea typeface="Arial"/>
                <a:cs typeface="Arial"/>
                <a:sym typeface="Arial"/>
              </a:rPr>
              <a:t>Questions from basic undergrad material directly relevant to your area.</a:t>
            </a:r>
            <a:endParaRPr sz="1700">
              <a:latin typeface="Arial"/>
              <a:ea typeface="Arial"/>
              <a:cs typeface="Arial"/>
              <a:sym typeface="Arial"/>
            </a:endParaRPr>
          </a:p>
          <a:p>
            <a:pPr marL="15240" marR="5080" lvl="0" indent="-635" algn="l" rtl="0">
              <a:lnSpc>
                <a:spcPct val="95882"/>
              </a:lnSpc>
              <a:spcBef>
                <a:spcPts val="2005"/>
              </a:spcBef>
              <a:spcAft>
                <a:spcPts val="0"/>
              </a:spcAft>
              <a:buNone/>
            </a:pPr>
            <a:r>
              <a:rPr lang="en-US" sz="1700">
                <a:solidFill>
                  <a:srgbClr val="5D5D5D"/>
                </a:solidFill>
                <a:latin typeface="Arial"/>
                <a:ea typeface="Arial"/>
                <a:cs typeface="Arial"/>
                <a:sym typeface="Arial"/>
              </a:rPr>
              <a:t>Example: If you are working on streaming digital media, it is OK for faculty to ask about Fourier Transforms, even if you don’t use them.</a:t>
            </a:r>
            <a:endParaRPr sz="1700">
              <a:latin typeface="Arial"/>
              <a:ea typeface="Arial"/>
              <a:cs typeface="Arial"/>
              <a:sym typeface="Arial"/>
            </a:endParaRPr>
          </a:p>
          <a:p>
            <a:pPr marL="15240" marR="133985" lvl="0" indent="-635" algn="l" rtl="0">
              <a:lnSpc>
                <a:spcPct val="95882"/>
              </a:lnSpc>
              <a:spcBef>
                <a:spcPts val="2000"/>
              </a:spcBef>
              <a:spcAft>
                <a:spcPts val="0"/>
              </a:spcAft>
              <a:buNone/>
            </a:pPr>
            <a:r>
              <a:rPr lang="en-US" sz="1700">
                <a:solidFill>
                  <a:srgbClr val="5D5D5D"/>
                </a:solidFill>
                <a:latin typeface="Arial"/>
                <a:ea typeface="Arial"/>
                <a:cs typeface="Arial"/>
                <a:sym typeface="Arial"/>
              </a:rPr>
              <a:t>Example: If you are working on streaming digital media, it is not OK for faculty to ask you to compute the current through an inductor.</a:t>
            </a:r>
            <a:endParaRPr sz="1700">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1"/>
          <p:cNvSpPr txBox="1">
            <a:spLocks noGrp="1"/>
          </p:cNvSpPr>
          <p:nvPr>
            <p:ph type="title"/>
          </p:nvPr>
        </p:nvSpPr>
        <p:spPr>
          <a:xfrm>
            <a:off x="2417452" y="1139975"/>
            <a:ext cx="14586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FAQs</a:t>
            </a:r>
            <a:endParaRPr/>
          </a:p>
        </p:txBody>
      </p:sp>
      <p:sp>
        <p:nvSpPr>
          <p:cNvPr id="530" name="Google Shape;530;p61"/>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62</a:t>
            </a:fld>
            <a:endParaRPr/>
          </a:p>
        </p:txBody>
      </p:sp>
      <p:sp>
        <p:nvSpPr>
          <p:cNvPr id="531" name="Google Shape;531;p61"/>
          <p:cNvSpPr txBox="1"/>
          <p:nvPr/>
        </p:nvSpPr>
        <p:spPr>
          <a:xfrm>
            <a:off x="2379342" y="2444243"/>
            <a:ext cx="3795395" cy="3023235"/>
          </a:xfrm>
          <a:prstGeom prst="rect">
            <a:avLst/>
          </a:prstGeom>
          <a:noFill/>
          <a:ln>
            <a:noFill/>
          </a:ln>
        </p:spPr>
        <p:txBody>
          <a:bodyPr spcFirstLastPara="1" wrap="square" lIns="0" tIns="1238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Question</a:t>
            </a:r>
            <a:endParaRPr sz="2000">
              <a:latin typeface="Arial"/>
              <a:ea typeface="Arial"/>
              <a:cs typeface="Arial"/>
              <a:sym typeface="Arial"/>
            </a:endParaRPr>
          </a:p>
          <a:p>
            <a:pPr marL="12700" lvl="0" indent="0" algn="l" rtl="0">
              <a:lnSpc>
                <a:spcPct val="100000"/>
              </a:lnSpc>
              <a:spcBef>
                <a:spcPts val="1045"/>
              </a:spcBef>
              <a:spcAft>
                <a:spcPts val="0"/>
              </a:spcAft>
              <a:buNone/>
            </a:pPr>
            <a:r>
              <a:rPr lang="en-US" sz="2400" u="sng">
                <a:solidFill>
                  <a:srgbClr val="5D5D5D"/>
                </a:solidFill>
                <a:latin typeface="Arial"/>
                <a:ea typeface="Arial"/>
                <a:cs typeface="Arial"/>
                <a:sym typeface="Arial"/>
              </a:rPr>
              <a:t>Cont’d from previous slide</a:t>
            </a:r>
            <a:endParaRPr sz="2400">
              <a:latin typeface="Arial"/>
              <a:ea typeface="Arial"/>
              <a:cs typeface="Arial"/>
              <a:sym typeface="Arial"/>
            </a:endParaRPr>
          </a:p>
          <a:p>
            <a:pPr marL="12700" marR="5080" lvl="0" indent="0" algn="l" rtl="0">
              <a:lnSpc>
                <a:spcPct val="100000"/>
              </a:lnSpc>
              <a:spcBef>
                <a:spcPts val="2000"/>
              </a:spcBef>
              <a:spcAft>
                <a:spcPts val="0"/>
              </a:spcAft>
              <a:buNone/>
            </a:pPr>
            <a:r>
              <a:rPr lang="en-US" sz="2400" i="1">
                <a:solidFill>
                  <a:srgbClr val="5D5D5D"/>
                </a:solidFill>
                <a:latin typeface="Calibri"/>
                <a:ea typeface="Calibri"/>
                <a:cs typeface="Calibri"/>
                <a:sym typeface="Calibri"/>
              </a:rPr>
              <a:t>What questions beyond the specific topics of the 3 tech background papers, and my own talk, might be asked in a qual?</a:t>
            </a:r>
            <a:endParaRPr sz="2400">
              <a:latin typeface="Calibri"/>
              <a:ea typeface="Calibri"/>
              <a:cs typeface="Calibri"/>
              <a:sym typeface="Calibri"/>
            </a:endParaRPr>
          </a:p>
        </p:txBody>
      </p:sp>
      <p:sp>
        <p:nvSpPr>
          <p:cNvPr id="532" name="Google Shape;532;p61"/>
          <p:cNvSpPr txBox="1"/>
          <p:nvPr/>
        </p:nvSpPr>
        <p:spPr>
          <a:xfrm>
            <a:off x="7302036" y="2466368"/>
            <a:ext cx="4131945" cy="3384550"/>
          </a:xfrm>
          <a:prstGeom prst="rect">
            <a:avLst/>
          </a:prstGeom>
          <a:noFill/>
          <a:ln>
            <a:noFill/>
          </a:ln>
        </p:spPr>
        <p:txBody>
          <a:bodyPr spcFirstLastPara="1" wrap="square" lIns="0" tIns="101600"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Answer</a:t>
            </a:r>
            <a:endParaRPr sz="2000">
              <a:latin typeface="Arial"/>
              <a:ea typeface="Arial"/>
              <a:cs typeface="Arial"/>
              <a:sym typeface="Arial"/>
            </a:endParaRPr>
          </a:p>
          <a:p>
            <a:pPr marL="15240" marR="384810" lvl="0" indent="0" algn="l" rtl="0">
              <a:lnSpc>
                <a:spcPct val="80000"/>
              </a:lnSpc>
              <a:spcBef>
                <a:spcPts val="1110"/>
              </a:spcBef>
              <a:spcAft>
                <a:spcPts val="0"/>
              </a:spcAft>
              <a:buNone/>
            </a:pPr>
            <a:r>
              <a:rPr lang="en-US" sz="1900">
                <a:solidFill>
                  <a:srgbClr val="5D5D5D"/>
                </a:solidFill>
                <a:latin typeface="Arial"/>
                <a:ea typeface="Arial"/>
                <a:cs typeface="Arial"/>
                <a:sym typeface="Arial"/>
              </a:rPr>
              <a:t>Questions about assumptions and conventions common to your area</a:t>
            </a:r>
            <a:endParaRPr sz="1900">
              <a:latin typeface="Arial"/>
              <a:ea typeface="Arial"/>
              <a:cs typeface="Arial"/>
              <a:sym typeface="Arial"/>
            </a:endParaRPr>
          </a:p>
          <a:p>
            <a:pPr marL="15240" lvl="0" indent="0" algn="l" rtl="0">
              <a:lnSpc>
                <a:spcPct val="107894"/>
              </a:lnSpc>
              <a:spcBef>
                <a:spcPts val="1550"/>
              </a:spcBef>
              <a:spcAft>
                <a:spcPts val="0"/>
              </a:spcAft>
              <a:buNone/>
            </a:pPr>
            <a:r>
              <a:rPr lang="en-US" sz="1900">
                <a:solidFill>
                  <a:srgbClr val="5D5D5D"/>
                </a:solidFill>
                <a:latin typeface="Arial"/>
                <a:ea typeface="Arial"/>
                <a:cs typeface="Arial"/>
                <a:sym typeface="Arial"/>
              </a:rPr>
              <a:t>Example: If you are working on low-</a:t>
            </a:r>
            <a:endParaRPr sz="1900">
              <a:latin typeface="Arial"/>
              <a:ea typeface="Arial"/>
              <a:cs typeface="Arial"/>
              <a:sym typeface="Arial"/>
            </a:endParaRPr>
          </a:p>
          <a:p>
            <a:pPr marL="15240" lvl="0" indent="0" algn="l" rtl="0">
              <a:lnSpc>
                <a:spcPct val="96052"/>
              </a:lnSpc>
              <a:spcBef>
                <a:spcPts val="0"/>
              </a:spcBef>
              <a:spcAft>
                <a:spcPts val="0"/>
              </a:spcAft>
              <a:buNone/>
            </a:pPr>
            <a:r>
              <a:rPr lang="en-US" sz="1900">
                <a:solidFill>
                  <a:srgbClr val="5D5D5D"/>
                </a:solidFill>
                <a:latin typeface="Arial"/>
                <a:ea typeface="Arial"/>
                <a:cs typeface="Arial"/>
                <a:sym typeface="Arial"/>
              </a:rPr>
              <a:t>power digital design, it is OK to ask</a:t>
            </a:r>
            <a:endParaRPr sz="1900">
              <a:latin typeface="Arial"/>
              <a:ea typeface="Arial"/>
              <a:cs typeface="Arial"/>
              <a:sym typeface="Arial"/>
            </a:endParaRPr>
          </a:p>
          <a:p>
            <a:pPr marL="15240" marR="5080" lvl="0" indent="0" algn="l" rtl="0">
              <a:lnSpc>
                <a:spcPct val="80000"/>
              </a:lnSpc>
              <a:spcBef>
                <a:spcPts val="229"/>
              </a:spcBef>
              <a:spcAft>
                <a:spcPts val="0"/>
              </a:spcAft>
              <a:buNone/>
            </a:pPr>
            <a:r>
              <a:rPr lang="en-US" sz="1900">
                <a:solidFill>
                  <a:srgbClr val="5D5D5D"/>
                </a:solidFill>
                <a:latin typeface="Arial"/>
                <a:ea typeface="Arial"/>
                <a:cs typeface="Arial"/>
                <a:sym typeface="Arial"/>
              </a:rPr>
              <a:t>what “power” is, how it gets computed for basic circuits, etc.</a:t>
            </a:r>
            <a:endParaRPr sz="1900">
              <a:latin typeface="Arial"/>
              <a:ea typeface="Arial"/>
              <a:cs typeface="Arial"/>
              <a:sym typeface="Arial"/>
            </a:endParaRPr>
          </a:p>
          <a:p>
            <a:pPr marL="15240" lvl="0" indent="0" algn="l" rtl="0">
              <a:lnSpc>
                <a:spcPct val="107894"/>
              </a:lnSpc>
              <a:spcBef>
                <a:spcPts val="1535"/>
              </a:spcBef>
              <a:spcAft>
                <a:spcPts val="0"/>
              </a:spcAft>
              <a:buNone/>
            </a:pPr>
            <a:r>
              <a:rPr lang="en-US" sz="1900">
                <a:solidFill>
                  <a:srgbClr val="5D5D5D"/>
                </a:solidFill>
                <a:latin typeface="Arial"/>
                <a:ea typeface="Arial"/>
                <a:cs typeface="Arial"/>
                <a:sym typeface="Arial"/>
              </a:rPr>
              <a:t>Example: If you are working on</a:t>
            </a:r>
            <a:endParaRPr sz="1900">
              <a:latin typeface="Arial"/>
              <a:ea typeface="Arial"/>
              <a:cs typeface="Arial"/>
              <a:sym typeface="Arial"/>
            </a:endParaRPr>
          </a:p>
          <a:p>
            <a:pPr marL="15240" lvl="0" indent="0" algn="l" rtl="0">
              <a:lnSpc>
                <a:spcPct val="96052"/>
              </a:lnSpc>
              <a:spcBef>
                <a:spcPts val="0"/>
              </a:spcBef>
              <a:spcAft>
                <a:spcPts val="0"/>
              </a:spcAft>
              <a:buNone/>
            </a:pPr>
            <a:r>
              <a:rPr lang="en-US" sz="1900">
                <a:solidFill>
                  <a:srgbClr val="5D5D5D"/>
                </a:solidFill>
                <a:latin typeface="Arial"/>
                <a:ea typeface="Arial"/>
                <a:cs typeface="Arial"/>
                <a:sym typeface="Arial"/>
              </a:rPr>
              <a:t>operating system resource</a:t>
            </a:r>
            <a:endParaRPr sz="1900">
              <a:latin typeface="Arial"/>
              <a:ea typeface="Arial"/>
              <a:cs typeface="Arial"/>
              <a:sym typeface="Arial"/>
            </a:endParaRPr>
          </a:p>
          <a:p>
            <a:pPr marL="15240" marR="16510" lvl="0" indent="0" algn="l" rtl="0">
              <a:lnSpc>
                <a:spcPct val="80000"/>
              </a:lnSpc>
              <a:spcBef>
                <a:spcPts val="225"/>
              </a:spcBef>
              <a:spcAft>
                <a:spcPts val="0"/>
              </a:spcAft>
              <a:buNone/>
            </a:pPr>
            <a:r>
              <a:rPr lang="en-US" sz="1900">
                <a:solidFill>
                  <a:srgbClr val="5D5D5D"/>
                </a:solidFill>
                <a:latin typeface="Arial"/>
                <a:ea typeface="Arial"/>
                <a:cs typeface="Arial"/>
                <a:sym typeface="Arial"/>
              </a:rPr>
              <a:t>management, it is OK to ask what "response time" is, how to compute it.</a:t>
            </a:r>
            <a:endParaRPr sz="1900">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2"/>
          <p:cNvSpPr txBox="1">
            <a:spLocks noGrp="1"/>
          </p:cNvSpPr>
          <p:nvPr>
            <p:ph type="title"/>
          </p:nvPr>
        </p:nvSpPr>
        <p:spPr>
          <a:xfrm>
            <a:off x="2417454" y="1139975"/>
            <a:ext cx="16752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FAQs</a:t>
            </a:r>
            <a:endParaRPr/>
          </a:p>
        </p:txBody>
      </p:sp>
      <p:sp>
        <p:nvSpPr>
          <p:cNvPr id="538" name="Google Shape;538;p62"/>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63</a:t>
            </a:fld>
            <a:endParaRPr/>
          </a:p>
        </p:txBody>
      </p:sp>
      <p:sp>
        <p:nvSpPr>
          <p:cNvPr id="539" name="Google Shape;539;p62"/>
          <p:cNvSpPr txBox="1"/>
          <p:nvPr/>
        </p:nvSpPr>
        <p:spPr>
          <a:xfrm>
            <a:off x="2379342" y="2444243"/>
            <a:ext cx="4135120" cy="2768600"/>
          </a:xfrm>
          <a:prstGeom prst="rect">
            <a:avLst/>
          </a:prstGeom>
          <a:noFill/>
          <a:ln>
            <a:noFill/>
          </a:ln>
        </p:spPr>
        <p:txBody>
          <a:bodyPr spcFirstLastPara="1" wrap="square" lIns="0" tIns="1238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Question</a:t>
            </a:r>
            <a:endParaRPr sz="2000">
              <a:latin typeface="Arial"/>
              <a:ea typeface="Arial"/>
              <a:cs typeface="Arial"/>
              <a:sym typeface="Arial"/>
            </a:endParaRPr>
          </a:p>
          <a:p>
            <a:pPr marL="12700" marR="5080" lvl="0" indent="0" algn="l" rtl="0">
              <a:lnSpc>
                <a:spcPct val="100000"/>
              </a:lnSpc>
              <a:spcBef>
                <a:spcPts val="1045"/>
              </a:spcBef>
              <a:spcAft>
                <a:spcPts val="0"/>
              </a:spcAft>
              <a:buNone/>
            </a:pPr>
            <a:r>
              <a:rPr lang="en-US" sz="2400" i="1">
                <a:solidFill>
                  <a:srgbClr val="5D5D5D"/>
                </a:solidFill>
                <a:latin typeface="Calibri"/>
                <a:ea typeface="Calibri"/>
                <a:cs typeface="Calibri"/>
                <a:sym typeface="Calibri"/>
              </a:rPr>
              <a:t>I recently submitted/published a paper with my advisor that contains the material I wanted to write about for my qual paper. Can I use this Recent Paper (RP) as my qual paper?</a:t>
            </a:r>
            <a:endParaRPr sz="2400">
              <a:latin typeface="Calibri"/>
              <a:ea typeface="Calibri"/>
              <a:cs typeface="Calibri"/>
              <a:sym typeface="Calibri"/>
            </a:endParaRPr>
          </a:p>
        </p:txBody>
      </p:sp>
      <p:sp>
        <p:nvSpPr>
          <p:cNvPr id="540" name="Google Shape;540;p62"/>
          <p:cNvSpPr txBox="1"/>
          <p:nvPr/>
        </p:nvSpPr>
        <p:spPr>
          <a:xfrm>
            <a:off x="7302036" y="2415940"/>
            <a:ext cx="4190365" cy="3249930"/>
          </a:xfrm>
          <a:prstGeom prst="rect">
            <a:avLst/>
          </a:prstGeom>
          <a:noFill/>
          <a:ln>
            <a:noFill/>
          </a:ln>
        </p:spPr>
        <p:txBody>
          <a:bodyPr spcFirstLastPara="1" wrap="square" lIns="0" tIns="151750"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Answer</a:t>
            </a:r>
            <a:endParaRPr sz="2000">
              <a:latin typeface="Arial"/>
              <a:ea typeface="Arial"/>
              <a:cs typeface="Arial"/>
              <a:sym typeface="Arial"/>
            </a:endParaRPr>
          </a:p>
          <a:p>
            <a:pPr marL="15240" marR="356235" lvl="0" indent="0" algn="l" rtl="0">
              <a:lnSpc>
                <a:spcPct val="95714"/>
              </a:lnSpc>
              <a:spcBef>
                <a:spcPts val="1100"/>
              </a:spcBef>
              <a:spcAft>
                <a:spcPts val="0"/>
              </a:spcAft>
              <a:buNone/>
            </a:pPr>
            <a:r>
              <a:rPr lang="en-US" sz="1400">
                <a:solidFill>
                  <a:srgbClr val="5D5D5D"/>
                </a:solidFill>
                <a:latin typeface="Arial"/>
                <a:ea typeface="Arial"/>
                <a:cs typeface="Arial"/>
                <a:sym typeface="Arial"/>
              </a:rPr>
              <a:t>This is a gray area in which you should definitely DEFINITELY consult you advisor.</a:t>
            </a:r>
            <a:endParaRPr sz="1400">
              <a:latin typeface="Arial"/>
              <a:ea typeface="Arial"/>
              <a:cs typeface="Arial"/>
              <a:sym typeface="Arial"/>
            </a:endParaRPr>
          </a:p>
          <a:p>
            <a:pPr marL="15240" lvl="0" indent="0" algn="l" rtl="0">
              <a:lnSpc>
                <a:spcPct val="107857"/>
              </a:lnSpc>
              <a:spcBef>
                <a:spcPts val="1685"/>
              </a:spcBef>
              <a:spcAft>
                <a:spcPts val="0"/>
              </a:spcAft>
              <a:buNone/>
            </a:pPr>
            <a:r>
              <a:rPr lang="en-US" sz="1400">
                <a:solidFill>
                  <a:srgbClr val="5D5D5D"/>
                </a:solidFill>
                <a:latin typeface="Arial"/>
                <a:ea typeface="Arial"/>
                <a:cs typeface="Arial"/>
                <a:sym typeface="Arial"/>
              </a:rPr>
              <a:t>If RP is 15 pages, then cut down is likely to be your</a:t>
            </a:r>
            <a:endParaRPr sz="1400">
              <a:latin typeface="Arial"/>
              <a:ea typeface="Arial"/>
              <a:cs typeface="Arial"/>
              <a:sym typeface="Arial"/>
            </a:endParaRPr>
          </a:p>
          <a:p>
            <a:pPr marL="15240" marR="45085" lvl="0" indent="0" algn="l" rtl="0">
              <a:lnSpc>
                <a:spcPct val="80000"/>
              </a:lnSpc>
              <a:spcBef>
                <a:spcPts val="170"/>
              </a:spcBef>
              <a:spcAft>
                <a:spcPts val="0"/>
              </a:spcAft>
              <a:buNone/>
            </a:pPr>
            <a:r>
              <a:rPr lang="en-US" sz="1400">
                <a:solidFill>
                  <a:srgbClr val="5D5D5D"/>
                </a:solidFill>
                <a:latin typeface="Arial"/>
                <a:ea typeface="Arial"/>
                <a:cs typeface="Arial"/>
                <a:sym typeface="Arial"/>
              </a:rPr>
              <a:t>own work. You can include the RP in your list of 3 or not (no problem either way)</a:t>
            </a:r>
            <a:endParaRPr sz="1400">
              <a:latin typeface="Arial"/>
              <a:ea typeface="Arial"/>
              <a:cs typeface="Arial"/>
              <a:sym typeface="Arial"/>
            </a:endParaRPr>
          </a:p>
          <a:p>
            <a:pPr marL="15240" lvl="0" indent="0" algn="l" rtl="0">
              <a:lnSpc>
                <a:spcPct val="107857"/>
              </a:lnSpc>
              <a:spcBef>
                <a:spcPts val="1655"/>
              </a:spcBef>
              <a:spcAft>
                <a:spcPts val="0"/>
              </a:spcAft>
              <a:buNone/>
            </a:pPr>
            <a:r>
              <a:rPr lang="en-US" sz="1400">
                <a:solidFill>
                  <a:srgbClr val="5D5D5D"/>
                </a:solidFill>
                <a:latin typeface="Arial"/>
                <a:ea typeface="Arial"/>
                <a:cs typeface="Arial"/>
                <a:sym typeface="Arial"/>
              </a:rPr>
              <a:t>If RP is 4 pages, and essentially your own words,</a:t>
            </a:r>
            <a:endParaRPr sz="1400">
              <a:latin typeface="Arial"/>
              <a:ea typeface="Arial"/>
              <a:cs typeface="Arial"/>
              <a:sym typeface="Arial"/>
            </a:endParaRPr>
          </a:p>
          <a:p>
            <a:pPr marL="15240" marR="61594" lvl="0" indent="0" algn="l" rtl="0">
              <a:lnSpc>
                <a:spcPct val="80000"/>
              </a:lnSpc>
              <a:spcBef>
                <a:spcPts val="165"/>
              </a:spcBef>
              <a:spcAft>
                <a:spcPts val="0"/>
              </a:spcAft>
              <a:buNone/>
            </a:pPr>
            <a:r>
              <a:rPr lang="en-US" sz="1400">
                <a:solidFill>
                  <a:srgbClr val="5D5D5D"/>
                </a:solidFill>
                <a:latin typeface="Arial"/>
                <a:ea typeface="Arial"/>
                <a:cs typeface="Arial"/>
                <a:sym typeface="Arial"/>
              </a:rPr>
              <a:t>then use as qual paper and don’t include in list of 3. Maybe retool intro to bring out 3 ref papers</a:t>
            </a:r>
            <a:endParaRPr sz="1400">
              <a:latin typeface="Arial"/>
              <a:ea typeface="Arial"/>
              <a:cs typeface="Arial"/>
              <a:sym typeface="Arial"/>
            </a:endParaRPr>
          </a:p>
          <a:p>
            <a:pPr marL="15240" lvl="0" indent="0" algn="l" rtl="0">
              <a:lnSpc>
                <a:spcPct val="107857"/>
              </a:lnSpc>
              <a:spcBef>
                <a:spcPts val="1670"/>
              </a:spcBef>
              <a:spcAft>
                <a:spcPts val="0"/>
              </a:spcAft>
              <a:buNone/>
            </a:pPr>
            <a:r>
              <a:rPr lang="en-US" sz="1400">
                <a:solidFill>
                  <a:srgbClr val="5D5D5D"/>
                </a:solidFill>
                <a:latin typeface="Arial"/>
                <a:ea typeface="Arial"/>
                <a:cs typeface="Arial"/>
                <a:sym typeface="Arial"/>
              </a:rPr>
              <a:t>If RP is 4 pages, and essentially your advisor’s words,</a:t>
            </a:r>
            <a:endParaRPr sz="1400">
              <a:latin typeface="Arial"/>
              <a:ea typeface="Arial"/>
              <a:cs typeface="Arial"/>
              <a:sym typeface="Arial"/>
            </a:endParaRPr>
          </a:p>
          <a:p>
            <a:pPr marL="15240" marR="215265" lvl="0" indent="0" algn="l" rtl="0">
              <a:lnSpc>
                <a:spcPct val="80000"/>
              </a:lnSpc>
              <a:spcBef>
                <a:spcPts val="170"/>
              </a:spcBef>
              <a:spcAft>
                <a:spcPts val="0"/>
              </a:spcAft>
              <a:buNone/>
            </a:pPr>
            <a:r>
              <a:rPr lang="en-US" sz="1400">
                <a:solidFill>
                  <a:srgbClr val="5D5D5D"/>
                </a:solidFill>
                <a:latin typeface="Arial"/>
                <a:ea typeface="Arial"/>
                <a:cs typeface="Arial"/>
                <a:sym typeface="Arial"/>
              </a:rPr>
              <a:t>then include RP in list of 3 and write qual paper in your own words to amplify and comment</a:t>
            </a:r>
            <a:endParaRPr sz="1400">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3"/>
          <p:cNvSpPr txBox="1">
            <a:spLocks noGrp="1"/>
          </p:cNvSpPr>
          <p:nvPr>
            <p:ph type="title"/>
          </p:nvPr>
        </p:nvSpPr>
        <p:spPr>
          <a:xfrm>
            <a:off x="2417453" y="1139975"/>
            <a:ext cx="15885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FAQs</a:t>
            </a:r>
            <a:endParaRPr/>
          </a:p>
        </p:txBody>
      </p:sp>
      <p:sp>
        <p:nvSpPr>
          <p:cNvPr id="546" name="Google Shape;546;p63"/>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54610" lvl="0" indent="0" algn="l" rtl="0">
              <a:lnSpc>
                <a:spcPct val="100000"/>
              </a:lnSpc>
              <a:spcBef>
                <a:spcPts val="0"/>
              </a:spcBef>
              <a:spcAft>
                <a:spcPts val="0"/>
              </a:spcAft>
              <a:buNone/>
            </a:pPr>
            <a:fld id="{00000000-1234-1234-1234-123412341234}" type="slidenum">
              <a:rPr lang="en-US"/>
              <a:t>64</a:t>
            </a:fld>
            <a:endParaRPr/>
          </a:p>
        </p:txBody>
      </p:sp>
      <p:sp>
        <p:nvSpPr>
          <p:cNvPr id="547" name="Google Shape;547;p63"/>
          <p:cNvSpPr txBox="1"/>
          <p:nvPr/>
        </p:nvSpPr>
        <p:spPr>
          <a:xfrm>
            <a:off x="2379342" y="2444243"/>
            <a:ext cx="4135120" cy="3388995"/>
          </a:xfrm>
          <a:prstGeom prst="rect">
            <a:avLst/>
          </a:prstGeom>
          <a:noFill/>
          <a:ln>
            <a:noFill/>
          </a:ln>
        </p:spPr>
        <p:txBody>
          <a:bodyPr spcFirstLastPara="1" wrap="square" lIns="0" tIns="123825"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Question</a:t>
            </a:r>
            <a:endParaRPr sz="2000">
              <a:latin typeface="Arial"/>
              <a:ea typeface="Arial"/>
              <a:cs typeface="Arial"/>
              <a:sym typeface="Arial"/>
            </a:endParaRPr>
          </a:p>
          <a:p>
            <a:pPr marL="12700" lvl="0" indent="0" algn="l" rtl="0">
              <a:lnSpc>
                <a:spcPct val="100000"/>
              </a:lnSpc>
              <a:spcBef>
                <a:spcPts val="1045"/>
              </a:spcBef>
              <a:spcAft>
                <a:spcPts val="0"/>
              </a:spcAft>
              <a:buNone/>
            </a:pPr>
            <a:r>
              <a:rPr lang="en-US" sz="2400" u="sng">
                <a:solidFill>
                  <a:srgbClr val="5D5D5D"/>
                </a:solidFill>
                <a:latin typeface="Arial"/>
                <a:ea typeface="Arial"/>
                <a:cs typeface="Arial"/>
                <a:sym typeface="Arial"/>
              </a:rPr>
              <a:t>Cont’d from previous slide</a:t>
            </a:r>
            <a:endParaRPr sz="2400">
              <a:latin typeface="Arial"/>
              <a:ea typeface="Arial"/>
              <a:cs typeface="Arial"/>
              <a:sym typeface="Arial"/>
            </a:endParaRPr>
          </a:p>
          <a:p>
            <a:pPr marL="12700" marR="5080" lvl="0" indent="0" algn="l" rtl="0">
              <a:lnSpc>
                <a:spcPct val="100000"/>
              </a:lnSpc>
              <a:spcBef>
                <a:spcPts val="2000"/>
              </a:spcBef>
              <a:spcAft>
                <a:spcPts val="0"/>
              </a:spcAft>
              <a:buNone/>
            </a:pPr>
            <a:r>
              <a:rPr lang="en-US" sz="2400" i="1">
                <a:solidFill>
                  <a:srgbClr val="5D5D5D"/>
                </a:solidFill>
                <a:latin typeface="Calibri"/>
                <a:ea typeface="Calibri"/>
                <a:cs typeface="Calibri"/>
                <a:sym typeface="Calibri"/>
              </a:rPr>
              <a:t>I recently submitted/published a paper with my advisor that contains the material I wanted to write about for my qual paper. Can I use this Recent Paper (RP) as my qual paper?</a:t>
            </a:r>
            <a:endParaRPr sz="2400">
              <a:latin typeface="Calibri"/>
              <a:ea typeface="Calibri"/>
              <a:cs typeface="Calibri"/>
              <a:sym typeface="Calibri"/>
            </a:endParaRPr>
          </a:p>
        </p:txBody>
      </p:sp>
      <p:sp>
        <p:nvSpPr>
          <p:cNvPr id="548" name="Google Shape;548;p63"/>
          <p:cNvSpPr txBox="1"/>
          <p:nvPr/>
        </p:nvSpPr>
        <p:spPr>
          <a:xfrm>
            <a:off x="7302036" y="2422578"/>
            <a:ext cx="4222750" cy="2680335"/>
          </a:xfrm>
          <a:prstGeom prst="rect">
            <a:avLst/>
          </a:prstGeom>
          <a:noFill/>
          <a:ln>
            <a:noFill/>
          </a:ln>
        </p:spPr>
        <p:txBody>
          <a:bodyPr spcFirstLastPara="1" wrap="square" lIns="0" tIns="145400" rIns="0" bIns="0" anchor="t" anchorCtr="0">
            <a:spAutoFit/>
          </a:bodyPr>
          <a:lstStyle/>
          <a:p>
            <a:pPr marL="12700" lvl="0" indent="0" algn="l" rtl="0">
              <a:lnSpc>
                <a:spcPct val="100000"/>
              </a:lnSpc>
              <a:spcBef>
                <a:spcPts val="0"/>
              </a:spcBef>
              <a:spcAft>
                <a:spcPts val="0"/>
              </a:spcAft>
              <a:buNone/>
            </a:pPr>
            <a:r>
              <a:rPr lang="en-US" sz="2000" b="1">
                <a:solidFill>
                  <a:srgbClr val="8B0000"/>
                </a:solidFill>
                <a:latin typeface="Arial"/>
                <a:ea typeface="Arial"/>
                <a:cs typeface="Arial"/>
                <a:sym typeface="Arial"/>
              </a:rPr>
              <a:t>Answer</a:t>
            </a:r>
            <a:endParaRPr sz="2000">
              <a:latin typeface="Arial"/>
              <a:ea typeface="Arial"/>
              <a:cs typeface="Arial"/>
              <a:sym typeface="Arial"/>
            </a:endParaRPr>
          </a:p>
          <a:p>
            <a:pPr marL="15240" marR="5080" lvl="0" indent="0" algn="l" rtl="0">
              <a:lnSpc>
                <a:spcPct val="100000"/>
              </a:lnSpc>
              <a:spcBef>
                <a:spcPts val="1045"/>
              </a:spcBef>
              <a:spcAft>
                <a:spcPts val="0"/>
              </a:spcAft>
              <a:buNone/>
            </a:pPr>
            <a:r>
              <a:rPr lang="en-US" sz="2000">
                <a:solidFill>
                  <a:srgbClr val="5D5D5D"/>
                </a:solidFill>
                <a:latin typeface="Arial"/>
                <a:ea typeface="Arial"/>
                <a:cs typeface="Arial"/>
                <a:sym typeface="Arial"/>
              </a:rPr>
              <a:t>More tutorial; focuses on additional considerations; focuses on strengths and weaknesses of RP; focuses on what is next…</a:t>
            </a:r>
            <a:endParaRPr sz="2000">
              <a:latin typeface="Arial"/>
              <a:ea typeface="Arial"/>
              <a:cs typeface="Arial"/>
              <a:sym typeface="Arial"/>
            </a:endParaRPr>
          </a:p>
          <a:p>
            <a:pPr marL="15240" marR="362585" lvl="0" indent="0" algn="l" rtl="0">
              <a:lnSpc>
                <a:spcPct val="100000"/>
              </a:lnSpc>
              <a:spcBef>
                <a:spcPts val="2010"/>
              </a:spcBef>
              <a:spcAft>
                <a:spcPts val="0"/>
              </a:spcAft>
              <a:buNone/>
            </a:pPr>
            <a:r>
              <a:rPr lang="en-US" sz="2000">
                <a:solidFill>
                  <a:srgbClr val="5D5D5D"/>
                </a:solidFill>
                <a:latin typeface="Arial"/>
                <a:ea typeface="Arial"/>
                <a:cs typeface="Arial"/>
                <a:sym typeface="Arial"/>
              </a:rPr>
              <a:t>Figures in RP typically NOT in qual paper, but similar ones OK</a:t>
            </a:r>
            <a:endParaRPr sz="20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853468" y="1139983"/>
            <a:ext cx="9901650" cy="662115"/>
          </a:xfrm>
          <a:prstGeom prst="rect">
            <a:avLst/>
          </a:prstGeom>
          <a:noFill/>
          <a:ln>
            <a:noFill/>
          </a:ln>
        </p:spPr>
        <p:txBody>
          <a:bodyPr spcFirstLastPara="1" wrap="square" lIns="0" tIns="12700" rIns="0" bIns="0" anchor="t" anchorCtr="0">
            <a:spAutoFit/>
          </a:bodyPr>
          <a:lstStyle/>
          <a:p>
            <a:pPr marL="576580" lvl="0" indent="0" algn="l" rtl="0">
              <a:lnSpc>
                <a:spcPct val="100000"/>
              </a:lnSpc>
              <a:spcBef>
                <a:spcPts val="0"/>
              </a:spcBef>
              <a:spcAft>
                <a:spcPts val="0"/>
              </a:spcAft>
              <a:buNone/>
            </a:pPr>
            <a:r>
              <a:rPr lang="en-US"/>
              <a:t>What the exam IS</a:t>
            </a:r>
            <a:endParaRPr/>
          </a:p>
        </p:txBody>
      </p:sp>
      <p:sp>
        <p:nvSpPr>
          <p:cNvPr id="145" name="Google Shape;145;p7"/>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170180" lvl="0" indent="0" algn="l" rtl="0">
              <a:lnSpc>
                <a:spcPct val="100000"/>
              </a:lnSpc>
              <a:spcBef>
                <a:spcPts val="0"/>
              </a:spcBef>
              <a:spcAft>
                <a:spcPts val="0"/>
              </a:spcAft>
              <a:buNone/>
            </a:pPr>
            <a:fld id="{00000000-1234-1234-1234-123412341234}" type="slidenum">
              <a:rPr lang="en-US"/>
              <a:t>7</a:t>
            </a:fld>
            <a:endParaRPr/>
          </a:p>
        </p:txBody>
      </p:sp>
      <p:sp>
        <p:nvSpPr>
          <p:cNvPr id="146" name="Google Shape;146;p7"/>
          <p:cNvSpPr txBox="1"/>
          <p:nvPr/>
        </p:nvSpPr>
        <p:spPr>
          <a:xfrm>
            <a:off x="2426967" y="2553016"/>
            <a:ext cx="8926833" cy="3501600"/>
          </a:xfrm>
          <a:prstGeom prst="rect">
            <a:avLst/>
          </a:prstGeom>
          <a:noFill/>
          <a:ln>
            <a:noFill/>
          </a:ln>
        </p:spPr>
        <p:txBody>
          <a:bodyPr spcFirstLastPara="1" wrap="square" lIns="0" tIns="13325" rIns="0" bIns="0" anchor="t" anchorCtr="0">
            <a:spAutoFit/>
          </a:bodyPr>
          <a:lstStyle/>
          <a:p>
            <a:pPr marL="360045" marR="12065" lvl="0" indent="-347980" algn="l" rtl="0">
              <a:lnSpc>
                <a:spcPct val="100000"/>
              </a:lnSpc>
              <a:spcBef>
                <a:spcPts val="0"/>
              </a:spcBef>
              <a:spcAft>
                <a:spcPts val="0"/>
              </a:spcAft>
              <a:buClr>
                <a:srgbClr val="5D5D5D"/>
              </a:buClr>
              <a:buSzPts val="2000"/>
              <a:buFont typeface="Arial"/>
              <a:buChar char="•"/>
            </a:pPr>
            <a:r>
              <a:rPr lang="en-US" sz="2000">
                <a:solidFill>
                  <a:srgbClr val="5D5D5D"/>
                </a:solidFill>
                <a:latin typeface="Arial"/>
                <a:ea typeface="Arial"/>
                <a:cs typeface="Arial"/>
                <a:sym typeface="Arial"/>
              </a:rPr>
              <a:t>In a word, focused by you. </a:t>
            </a:r>
            <a:r>
              <a:rPr lang="en-US" sz="2000" i="1" u="sng">
                <a:solidFill>
                  <a:srgbClr val="5D5D5D"/>
                </a:solidFill>
                <a:latin typeface="Calibri"/>
                <a:ea typeface="Calibri"/>
                <a:cs typeface="Calibri"/>
                <a:sym typeface="Calibri"/>
              </a:rPr>
              <a:t>You</a:t>
            </a:r>
            <a:r>
              <a:rPr lang="en-US" sz="2000" i="1">
                <a:solidFill>
                  <a:srgbClr val="5D5D5D"/>
                </a:solidFill>
                <a:latin typeface="Calibri"/>
                <a:ea typeface="Calibri"/>
                <a:cs typeface="Calibri"/>
                <a:sym typeface="Calibri"/>
              </a:rPr>
              <a:t> </a:t>
            </a:r>
            <a:r>
              <a:rPr lang="en-US" sz="2000">
                <a:solidFill>
                  <a:srgbClr val="5D5D5D"/>
                </a:solidFill>
                <a:latin typeface="Arial"/>
                <a:ea typeface="Arial"/>
                <a:cs typeface="Arial"/>
                <a:sym typeface="Arial"/>
              </a:rPr>
              <a:t>provide the technical scope for the exam. We test you on your understanding </a:t>
            </a:r>
            <a:r>
              <a:rPr lang="en-US" sz="2000" i="1">
                <a:solidFill>
                  <a:srgbClr val="5D5D5D"/>
                </a:solidFill>
                <a:latin typeface="Calibri"/>
                <a:ea typeface="Calibri"/>
                <a:cs typeface="Calibri"/>
                <a:sym typeface="Calibri"/>
              </a:rPr>
              <a:t>within that scope</a:t>
            </a:r>
            <a:r>
              <a:rPr lang="en-US" sz="2000">
                <a:solidFill>
                  <a:srgbClr val="5D5D5D"/>
                </a:solidFill>
                <a:latin typeface="Arial"/>
                <a:ea typeface="Arial"/>
                <a:cs typeface="Arial"/>
                <a:sym typeface="Arial"/>
              </a:rPr>
              <a:t>.</a:t>
            </a:r>
            <a:endParaRPr sz="2000">
              <a:latin typeface="Arial"/>
              <a:ea typeface="Arial"/>
              <a:cs typeface="Arial"/>
              <a:sym typeface="Arial"/>
            </a:endParaRPr>
          </a:p>
          <a:p>
            <a:pPr marL="360045" marR="449580" lvl="0" indent="-347980" algn="l" rtl="0">
              <a:lnSpc>
                <a:spcPct val="100000"/>
              </a:lnSpc>
              <a:spcBef>
                <a:spcPts val="2000"/>
              </a:spcBef>
              <a:spcAft>
                <a:spcPts val="0"/>
              </a:spcAft>
              <a:buClr>
                <a:srgbClr val="5D5D5D"/>
              </a:buClr>
              <a:buSzPts val="2000"/>
              <a:buFont typeface="Arial"/>
              <a:buChar char="•"/>
            </a:pPr>
            <a:r>
              <a:rPr lang="en-US" sz="2000">
                <a:solidFill>
                  <a:srgbClr val="5D5D5D"/>
                </a:solidFill>
                <a:latin typeface="Arial"/>
                <a:ea typeface="Arial"/>
                <a:cs typeface="Arial"/>
                <a:sym typeface="Arial"/>
              </a:rPr>
              <a:t>Exam based on material in your talk, on the 3 Technical papers you selected and on the engineering underpinning of that material.</a:t>
            </a:r>
            <a:endParaRPr sz="2000">
              <a:latin typeface="Arial"/>
              <a:ea typeface="Arial"/>
              <a:cs typeface="Arial"/>
              <a:sym typeface="Arial"/>
            </a:endParaRPr>
          </a:p>
          <a:p>
            <a:pPr marL="360045" marR="5080" lvl="0" indent="-347980" algn="l" rtl="0">
              <a:lnSpc>
                <a:spcPct val="100000"/>
              </a:lnSpc>
              <a:spcBef>
                <a:spcPts val="1995"/>
              </a:spcBef>
              <a:spcAft>
                <a:spcPts val="0"/>
              </a:spcAft>
              <a:buClr>
                <a:srgbClr val="5D5D5D"/>
              </a:buClr>
              <a:buSzPts val="2000"/>
              <a:buFont typeface="Arial"/>
              <a:buChar char="•"/>
            </a:pPr>
            <a:r>
              <a:rPr lang="en-US" sz="2000">
                <a:solidFill>
                  <a:srgbClr val="5D5D5D"/>
                </a:solidFill>
                <a:latin typeface="Arial"/>
                <a:ea typeface="Arial"/>
                <a:cs typeface="Arial"/>
                <a:sym typeface="Arial"/>
              </a:rPr>
              <a:t>Exam stresses your ability to understand and communicate technical linkages to the topics you have chosen.</a:t>
            </a:r>
            <a:endParaRPr sz="2000">
              <a:latin typeface="Arial"/>
              <a:ea typeface="Arial"/>
              <a:cs typeface="Arial"/>
              <a:sym typeface="Arial"/>
            </a:endParaRPr>
          </a:p>
          <a:p>
            <a:pPr marL="360045" lvl="0" indent="-347980" algn="l" rtl="0">
              <a:lnSpc>
                <a:spcPct val="100000"/>
              </a:lnSpc>
              <a:spcBef>
                <a:spcPts val="2005"/>
              </a:spcBef>
              <a:spcAft>
                <a:spcPts val="0"/>
              </a:spcAft>
              <a:buClr>
                <a:srgbClr val="5D5D5D"/>
              </a:buClr>
              <a:buSzPts val="2000"/>
              <a:buFont typeface="Arial"/>
              <a:buChar char="•"/>
            </a:pPr>
            <a:r>
              <a:rPr lang="en-US" sz="2000">
                <a:solidFill>
                  <a:srgbClr val="5D5D5D"/>
                </a:solidFill>
                <a:latin typeface="Arial"/>
                <a:ea typeface="Arial"/>
                <a:cs typeface="Arial"/>
                <a:sym typeface="Arial"/>
              </a:rPr>
              <a:t>This requires some breadth and some depth.</a:t>
            </a:r>
            <a:endParaRPr sz="2000">
              <a:solidFill>
                <a:srgbClr val="5D5D5D"/>
              </a:solidFill>
              <a:latin typeface="Arial"/>
              <a:ea typeface="Arial"/>
              <a:cs typeface="Arial"/>
              <a:sym typeface="Arial"/>
            </a:endParaRPr>
          </a:p>
          <a:p>
            <a:pPr marL="360045" lvl="0" indent="-347980" algn="l" rtl="0">
              <a:lnSpc>
                <a:spcPct val="100000"/>
              </a:lnSpc>
              <a:spcBef>
                <a:spcPts val="2005"/>
              </a:spcBef>
              <a:spcAft>
                <a:spcPts val="0"/>
              </a:spcAft>
              <a:buClr>
                <a:srgbClr val="5D5D5D"/>
              </a:buClr>
              <a:buSzPts val="2000"/>
              <a:buFont typeface="Arial"/>
              <a:buChar char="•"/>
            </a:pPr>
            <a:r>
              <a:rPr lang="en-US" sz="2000">
                <a:solidFill>
                  <a:srgbClr val="5D5D5D"/>
                </a:solidFill>
                <a:latin typeface="Arial"/>
                <a:ea typeface="Arial"/>
                <a:cs typeface="Arial"/>
                <a:sym typeface="Arial"/>
              </a:rPr>
              <a:t>It is a skill we expect all PhD students to master.</a:t>
            </a:r>
            <a:endParaRPr sz="20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2426775" y="826200"/>
            <a:ext cx="66642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What the exam IS NOT</a:t>
            </a:r>
            <a:endParaRPr/>
          </a:p>
        </p:txBody>
      </p:sp>
      <p:sp>
        <p:nvSpPr>
          <p:cNvPr id="152" name="Google Shape;152;p8"/>
          <p:cNvSpPr txBox="1">
            <a:spLocks noGrp="1"/>
          </p:cNvSpPr>
          <p:nvPr>
            <p:ph type="sldNum" idx="12"/>
          </p:nvPr>
        </p:nvSpPr>
        <p:spPr>
          <a:xfrm>
            <a:off x="2353943" y="6328075"/>
            <a:ext cx="348947" cy="312078"/>
          </a:xfrm>
          <a:prstGeom prst="rect">
            <a:avLst/>
          </a:prstGeom>
          <a:noFill/>
          <a:ln>
            <a:noFill/>
          </a:ln>
        </p:spPr>
        <p:txBody>
          <a:bodyPr spcFirstLastPara="1" wrap="square" lIns="0" tIns="26025" rIns="0" bIns="0" anchor="t" anchorCtr="0">
            <a:spAutoFit/>
          </a:bodyPr>
          <a:lstStyle/>
          <a:p>
            <a:pPr marL="170180" lvl="0" indent="0" algn="l" rtl="0">
              <a:lnSpc>
                <a:spcPct val="100000"/>
              </a:lnSpc>
              <a:spcBef>
                <a:spcPts val="0"/>
              </a:spcBef>
              <a:spcAft>
                <a:spcPts val="0"/>
              </a:spcAft>
              <a:buNone/>
            </a:pPr>
            <a:fld id="{00000000-1234-1234-1234-123412341234}" type="slidenum">
              <a:rPr lang="en-US"/>
              <a:t>8</a:t>
            </a:fld>
            <a:endParaRPr/>
          </a:p>
        </p:txBody>
      </p:sp>
      <p:sp>
        <p:nvSpPr>
          <p:cNvPr id="153" name="Google Shape;153;p8"/>
          <p:cNvSpPr txBox="1"/>
          <p:nvPr/>
        </p:nvSpPr>
        <p:spPr>
          <a:xfrm>
            <a:off x="2426782" y="2553016"/>
            <a:ext cx="7585075" cy="2058035"/>
          </a:xfrm>
          <a:prstGeom prst="rect">
            <a:avLst/>
          </a:prstGeom>
          <a:noFill/>
          <a:ln>
            <a:noFill/>
          </a:ln>
        </p:spPr>
        <p:txBody>
          <a:bodyPr spcFirstLastPara="1" wrap="square" lIns="0" tIns="13325" rIns="0" bIns="0" anchor="t" anchorCtr="0">
            <a:spAutoFit/>
          </a:bodyPr>
          <a:lstStyle/>
          <a:p>
            <a:pPr marL="360045" marR="127000" lvl="0" indent="-347980" algn="l" rtl="0">
              <a:lnSpc>
                <a:spcPct val="100000"/>
              </a:lnSpc>
              <a:spcBef>
                <a:spcPts val="0"/>
              </a:spcBef>
              <a:spcAft>
                <a:spcPts val="0"/>
              </a:spcAft>
              <a:buClr>
                <a:srgbClr val="5D5D5D"/>
              </a:buClr>
              <a:buSzPts val="2000"/>
              <a:buFont typeface="Arial"/>
              <a:buChar char="•"/>
            </a:pPr>
            <a:r>
              <a:rPr lang="en-US" sz="2000">
                <a:solidFill>
                  <a:srgbClr val="5D5D5D"/>
                </a:solidFill>
                <a:latin typeface="Arial"/>
                <a:ea typeface="Arial"/>
                <a:cs typeface="Arial"/>
                <a:sym typeface="Arial"/>
              </a:rPr>
              <a:t>A comprehensive exam for all work on the leading edge of this particular field</a:t>
            </a:r>
            <a:endParaRPr sz="2000">
              <a:latin typeface="Arial"/>
              <a:ea typeface="Arial"/>
              <a:cs typeface="Arial"/>
              <a:sym typeface="Arial"/>
            </a:endParaRPr>
          </a:p>
          <a:p>
            <a:pPr marL="360045" marR="5080" lvl="0" indent="-347345" algn="l" rtl="0">
              <a:lnSpc>
                <a:spcPct val="100000"/>
              </a:lnSpc>
              <a:spcBef>
                <a:spcPts val="2005"/>
              </a:spcBef>
              <a:spcAft>
                <a:spcPts val="0"/>
              </a:spcAft>
              <a:buClr>
                <a:srgbClr val="5D5D5D"/>
              </a:buClr>
              <a:buSzPts val="2000"/>
              <a:buFont typeface="Arial"/>
              <a:buChar char="•"/>
            </a:pPr>
            <a:r>
              <a:rPr lang="en-US" sz="2000">
                <a:solidFill>
                  <a:srgbClr val="5D5D5D"/>
                </a:solidFill>
                <a:latin typeface="Arial"/>
                <a:ea typeface="Arial"/>
                <a:cs typeface="Arial"/>
                <a:sym typeface="Arial"/>
              </a:rPr>
              <a:t>An open-ended exam for anything the faculty feel “you ought to know”</a:t>
            </a:r>
            <a:endParaRPr sz="2000">
              <a:latin typeface="Arial"/>
              <a:ea typeface="Arial"/>
              <a:cs typeface="Arial"/>
              <a:sym typeface="Arial"/>
            </a:endParaRPr>
          </a:p>
          <a:p>
            <a:pPr marL="360045" lvl="0" indent="-347980" algn="l" rtl="0">
              <a:lnSpc>
                <a:spcPct val="100000"/>
              </a:lnSpc>
              <a:spcBef>
                <a:spcPts val="1989"/>
              </a:spcBef>
              <a:spcAft>
                <a:spcPts val="0"/>
              </a:spcAft>
              <a:buClr>
                <a:srgbClr val="5D5D5D"/>
              </a:buClr>
              <a:buSzPts val="2000"/>
              <a:buFont typeface="Arial"/>
              <a:buChar char="•"/>
            </a:pPr>
            <a:r>
              <a:rPr lang="en-US" sz="2000">
                <a:solidFill>
                  <a:srgbClr val="5D5D5D"/>
                </a:solidFill>
                <a:latin typeface="Arial"/>
                <a:ea typeface="Arial"/>
                <a:cs typeface="Arial"/>
                <a:sym typeface="Arial"/>
              </a:rPr>
              <a:t>A thesis proposal exam</a:t>
            </a:r>
            <a:endParaRPr sz="20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3777488" y="3047492"/>
            <a:ext cx="4636770" cy="696595"/>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400">
                <a:solidFill>
                  <a:srgbClr val="FFFFFF"/>
                </a:solidFill>
              </a:rPr>
              <a:t>Dates &amp; Deadlines</a:t>
            </a:r>
            <a:endParaRPr sz="44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337E"/>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3615</Words>
  <Application>Microsoft Office PowerPoint</Application>
  <PresentationFormat>Widescreen</PresentationFormat>
  <Paragraphs>422</Paragraphs>
  <Slides>64</Slides>
  <Notes>64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64</vt:i4>
      </vt:variant>
    </vt:vector>
  </HeadingPairs>
  <TitlesOfParts>
    <vt:vector size="67" baseType="lpstr">
      <vt:lpstr>Arial</vt:lpstr>
      <vt:lpstr>Calibri</vt:lpstr>
      <vt:lpstr>Office Theme</vt:lpstr>
      <vt:lpstr>Ph.D. Qualifying Exam Overview</vt:lpstr>
      <vt:lpstr>Agenda</vt:lpstr>
      <vt:lpstr>Before we begin…</vt:lpstr>
      <vt:lpstr>3 Big Takeaways</vt:lpstr>
      <vt:lpstr>Ph.D. Qualifying Exam Philosophy</vt:lpstr>
      <vt:lpstr>2nd year Ph.D. students should be able to:</vt:lpstr>
      <vt:lpstr>What the exam IS</vt:lpstr>
      <vt:lpstr>What the exam IS NOT</vt:lpstr>
      <vt:lpstr>Dates &amp; Deadlines</vt:lpstr>
      <vt:lpstr>Important dates and deadlines</vt:lpstr>
      <vt:lpstr>Exam Components</vt:lpstr>
      <vt:lpstr>Declaration Application, due OCT 6</vt:lpstr>
      <vt:lpstr>Abstract (due 10/6)</vt:lpstr>
      <vt:lpstr>Background papers (due 10/6)</vt:lpstr>
      <vt:lpstr>Background papers (due 10/6)</vt:lpstr>
      <vt:lpstr>Background papers (due 10/6)</vt:lpstr>
      <vt:lpstr>Application: Faculty selections (due 10/6)</vt:lpstr>
      <vt:lpstr>ECE Qual Exam Fall 2023 Canvas Course </vt:lpstr>
      <vt:lpstr>Review Paper</vt:lpstr>
      <vt:lpstr>Review paper, due October 27</vt:lpstr>
      <vt:lpstr>Review paper (due 10/27)</vt:lpstr>
      <vt:lpstr>Suggested Review paper format (due 10/27)</vt:lpstr>
      <vt:lpstr>PowerPoint Presentation</vt:lpstr>
      <vt:lpstr>PowerPoint Presentation</vt:lpstr>
      <vt:lpstr>Exam Committee</vt:lpstr>
      <vt:lpstr>Qual Exam committee</vt:lpstr>
      <vt:lpstr>Known faculty unavailable for Fall 2023 quals</vt:lpstr>
      <vt:lpstr>Oral Exam and Presentation</vt:lpstr>
      <vt:lpstr>Exam modes</vt:lpstr>
      <vt:lpstr>Exam modes, cont’d</vt:lpstr>
      <vt:lpstr>Needed technology</vt:lpstr>
      <vt:lpstr>Resources</vt:lpstr>
      <vt:lpstr>Qual resources</vt:lpstr>
      <vt:lpstr>ADDENDUM</vt:lpstr>
      <vt:lpstr>Exam format</vt:lpstr>
      <vt:lpstr>Committee: composition</vt:lpstr>
      <vt:lpstr>Timeline policy</vt:lpstr>
      <vt:lpstr>Evaluation criteria on faculty grading sheet</vt:lpstr>
      <vt:lpstr>Evaluation criteria on faculty grading sheet, cont’d</vt:lpstr>
      <vt:lpstr>Evaluation and decision meeting</vt:lpstr>
      <vt:lpstr>Next Steps</vt:lpstr>
      <vt:lpstr>Tips about declaration application</vt:lpstr>
      <vt:lpstr>FAQs</vt:lpstr>
      <vt:lpstr>FAQs</vt:lpstr>
      <vt:lpstr>FAQs</vt:lpstr>
      <vt:lpstr>FAQs</vt:lpstr>
      <vt:lpstr>FAQs</vt:lpstr>
      <vt:lpstr>FAQs</vt:lpstr>
      <vt:lpstr>FAQs</vt:lpstr>
      <vt:lpstr>FAQs</vt:lpstr>
      <vt:lpstr>Additional Questions</vt:lpstr>
      <vt:lpstr>Additional questions</vt:lpstr>
      <vt:lpstr>FAQs</vt:lpstr>
      <vt:lpstr>FAQs</vt:lpstr>
      <vt:lpstr>FAQs</vt:lpstr>
      <vt:lpstr>FAQs</vt:lpstr>
      <vt:lpstr>FAQs</vt:lpstr>
      <vt:lpstr>FAQs</vt:lpstr>
      <vt:lpstr>FAQs</vt:lpstr>
      <vt:lpstr>FAQs</vt:lpstr>
      <vt:lpstr>FAQs</vt:lpstr>
      <vt:lpstr>FAQs</vt:lpstr>
      <vt:lpstr>FAQs</vt:lpstr>
      <vt:lpstr>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Qualifying Exam Overview</dc:title>
  <dc:creator>Microsoft Office User</dc:creator>
  <cp:lastModifiedBy>Greta Ruperto</cp:lastModifiedBy>
  <cp:revision>1</cp:revision>
  <dcterms:created xsi:type="dcterms:W3CDTF">2022-09-07T19:19:37Z</dcterms:created>
  <dcterms:modified xsi:type="dcterms:W3CDTF">2023-09-07T20:15:10Z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2022-02-09T00:00:00Z</vt:filetime>
  </property>
  <property fmtid="{D5CDD505-2E9C-101B-9397-08002B2CF9AE}" pid="3" name="Creator">
    <vt:lpwstr>Acrobat PDFMaker 21 for PowerPoint</vt:lpwstr>
  </property>
  <property fmtid="{D5CDD505-2E9C-101B-9397-08002B2CF9AE}" pid="4" name="LastSaved">
    <vt:filetime>2022-09-07T00:00:00Z</vt:filetime>
  </property>
  <property fmtid="{D5CDD505-2E9C-101B-9397-08002B2CF9AE}" pid="5" name="Producer">
    <vt:lpwstr>Adobe PDF Library 21.11.71</vt:lpwstr>
  </property>
</Properties>
</file>