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36576000" cy="29260800"/>
  <p:notesSz cx="9144000" cy="68580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972" y="-78"/>
      </p:cViewPr>
      <p:guideLst>
        <p:guide orient="horz" pos="9216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840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FC229-FE2A-472D-B41D-577C809971C6}" type="datetimeFigureOut">
              <a:rPr lang="en-US" smtClean="0"/>
              <a:t>4/27/2009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514350"/>
            <a:ext cx="32162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B9FD-4B73-46B8-AEEE-1BA7802473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B9FD-4B73-46B8-AEEE-1BA78024737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824"/>
            <a:ext cx="3108960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120"/>
            <a:ext cx="256032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0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0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998731"/>
            <a:ext cx="32918400" cy="106524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998731"/>
            <a:ext cx="98145600" cy="106524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8802775"/>
            <a:ext cx="31089600" cy="581152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2401986"/>
            <a:ext cx="31089600" cy="64007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07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014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022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029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037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04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051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0594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9132109"/>
            <a:ext cx="65532000" cy="82390827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9132109"/>
            <a:ext cx="65532000" cy="82390827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549816"/>
            <a:ext cx="16160752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074" indent="0">
              <a:buNone/>
              <a:defRPr sz="8200" b="1"/>
            </a:lvl2pPr>
            <a:lvl3pPr marL="3760148" indent="0">
              <a:buNone/>
              <a:defRPr sz="7400" b="1"/>
            </a:lvl3pPr>
            <a:lvl4pPr marL="5640223" indent="0">
              <a:buNone/>
              <a:defRPr sz="6600" b="1"/>
            </a:lvl4pPr>
            <a:lvl5pPr marL="7520297" indent="0">
              <a:buNone/>
              <a:defRPr sz="6600" b="1"/>
            </a:lvl5pPr>
            <a:lvl6pPr marL="9400371" indent="0">
              <a:buNone/>
              <a:defRPr sz="6600" b="1"/>
            </a:lvl6pPr>
            <a:lvl7pPr marL="11280445" indent="0">
              <a:buNone/>
              <a:defRPr sz="6600" b="1"/>
            </a:lvl7pPr>
            <a:lvl8pPr marL="13160519" indent="0">
              <a:buNone/>
              <a:defRPr sz="6600" b="1"/>
            </a:lvl8pPr>
            <a:lvl9pPr marL="15040594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9279467"/>
            <a:ext cx="16160752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10" y="6549816"/>
            <a:ext cx="16167100" cy="2729651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0074" indent="0">
              <a:buNone/>
              <a:defRPr sz="8200" b="1"/>
            </a:lvl2pPr>
            <a:lvl3pPr marL="3760148" indent="0">
              <a:buNone/>
              <a:defRPr sz="7400" b="1"/>
            </a:lvl3pPr>
            <a:lvl4pPr marL="5640223" indent="0">
              <a:buNone/>
              <a:defRPr sz="6600" b="1"/>
            </a:lvl4pPr>
            <a:lvl5pPr marL="7520297" indent="0">
              <a:buNone/>
              <a:defRPr sz="6600" b="1"/>
            </a:lvl5pPr>
            <a:lvl6pPr marL="9400371" indent="0">
              <a:buNone/>
              <a:defRPr sz="6600" b="1"/>
            </a:lvl6pPr>
            <a:lvl7pPr marL="11280445" indent="0">
              <a:buNone/>
              <a:defRPr sz="6600" b="1"/>
            </a:lvl7pPr>
            <a:lvl8pPr marL="13160519" indent="0">
              <a:buNone/>
              <a:defRPr sz="6600" b="1"/>
            </a:lvl8pPr>
            <a:lvl9pPr marL="15040594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10" y="9279467"/>
            <a:ext cx="16167100" cy="16858829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BE51-0E85-4868-97D5-EFF29DC79F4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BE51-0E85-4868-97D5-EFF29DC79F4D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0" y="1165013"/>
            <a:ext cx="12033252" cy="495808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5024"/>
            <a:ext cx="20447000" cy="2497328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10" y="6123104"/>
            <a:ext cx="12033252" cy="20015202"/>
          </a:xfrm>
        </p:spPr>
        <p:txBody>
          <a:bodyPr/>
          <a:lstStyle>
            <a:lvl1pPr marL="0" indent="0">
              <a:buNone/>
              <a:defRPr sz="5800"/>
            </a:lvl1pPr>
            <a:lvl2pPr marL="1880074" indent="0">
              <a:buNone/>
              <a:defRPr sz="4900"/>
            </a:lvl2pPr>
            <a:lvl3pPr marL="3760148" indent="0">
              <a:buNone/>
              <a:defRPr sz="4100"/>
            </a:lvl3pPr>
            <a:lvl4pPr marL="5640223" indent="0">
              <a:buNone/>
              <a:defRPr sz="3700"/>
            </a:lvl4pPr>
            <a:lvl5pPr marL="7520297" indent="0">
              <a:buNone/>
              <a:defRPr sz="3700"/>
            </a:lvl5pPr>
            <a:lvl6pPr marL="9400371" indent="0">
              <a:buNone/>
              <a:defRPr sz="3700"/>
            </a:lvl6pPr>
            <a:lvl7pPr marL="11280445" indent="0">
              <a:buNone/>
              <a:defRPr sz="3700"/>
            </a:lvl7pPr>
            <a:lvl8pPr marL="13160519" indent="0">
              <a:buNone/>
              <a:defRPr sz="3700"/>
            </a:lvl8pPr>
            <a:lvl9pPr marL="15040594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0482560"/>
            <a:ext cx="21945600" cy="241808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614507"/>
            <a:ext cx="21945600" cy="17556480"/>
          </a:xfrm>
        </p:spPr>
        <p:txBody>
          <a:bodyPr/>
          <a:lstStyle>
            <a:lvl1pPr marL="0" indent="0">
              <a:buNone/>
              <a:defRPr sz="13200"/>
            </a:lvl1pPr>
            <a:lvl2pPr marL="1880074" indent="0">
              <a:buNone/>
              <a:defRPr sz="11500"/>
            </a:lvl2pPr>
            <a:lvl3pPr marL="3760148" indent="0">
              <a:buNone/>
              <a:defRPr sz="9900"/>
            </a:lvl3pPr>
            <a:lvl4pPr marL="5640223" indent="0">
              <a:buNone/>
              <a:defRPr sz="8200"/>
            </a:lvl4pPr>
            <a:lvl5pPr marL="7520297" indent="0">
              <a:buNone/>
              <a:defRPr sz="8200"/>
            </a:lvl5pPr>
            <a:lvl6pPr marL="9400371" indent="0">
              <a:buNone/>
              <a:defRPr sz="8200"/>
            </a:lvl6pPr>
            <a:lvl7pPr marL="11280445" indent="0">
              <a:buNone/>
              <a:defRPr sz="8200"/>
            </a:lvl7pPr>
            <a:lvl8pPr marL="13160519" indent="0">
              <a:buNone/>
              <a:defRPr sz="8200"/>
            </a:lvl8pPr>
            <a:lvl9pPr marL="15040594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2900642"/>
            <a:ext cx="21945600" cy="3434078"/>
          </a:xfrm>
        </p:spPr>
        <p:txBody>
          <a:bodyPr/>
          <a:lstStyle>
            <a:lvl1pPr marL="0" indent="0">
              <a:buNone/>
              <a:defRPr sz="5800"/>
            </a:lvl1pPr>
            <a:lvl2pPr marL="1880074" indent="0">
              <a:buNone/>
              <a:defRPr sz="4900"/>
            </a:lvl2pPr>
            <a:lvl3pPr marL="3760148" indent="0">
              <a:buNone/>
              <a:defRPr sz="4100"/>
            </a:lvl3pPr>
            <a:lvl4pPr marL="5640223" indent="0">
              <a:buNone/>
              <a:defRPr sz="3700"/>
            </a:lvl4pPr>
            <a:lvl5pPr marL="7520297" indent="0">
              <a:buNone/>
              <a:defRPr sz="3700"/>
            </a:lvl5pPr>
            <a:lvl6pPr marL="9400371" indent="0">
              <a:buNone/>
              <a:defRPr sz="3700"/>
            </a:lvl6pPr>
            <a:lvl7pPr marL="11280445" indent="0">
              <a:buNone/>
              <a:defRPr sz="3700"/>
            </a:lvl7pPr>
            <a:lvl8pPr marL="13160519" indent="0">
              <a:buNone/>
              <a:defRPr sz="3700"/>
            </a:lvl8pPr>
            <a:lvl9pPr marL="15040594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171789"/>
            <a:ext cx="32918400" cy="4876800"/>
          </a:xfrm>
          <a:prstGeom prst="rect">
            <a:avLst/>
          </a:prstGeom>
        </p:spPr>
        <p:txBody>
          <a:bodyPr vert="horz" lIns="376013" tIns="188011" rIns="376013" bIns="1880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827531"/>
            <a:ext cx="32918400" cy="19310775"/>
          </a:xfrm>
          <a:prstGeom prst="rect">
            <a:avLst/>
          </a:prstGeom>
        </p:spPr>
        <p:txBody>
          <a:bodyPr vert="horz" lIns="376013" tIns="188011" rIns="376013" bIns="1880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7120437"/>
            <a:ext cx="8534400" cy="1557867"/>
          </a:xfrm>
          <a:prstGeom prst="rect">
            <a:avLst/>
          </a:prstGeom>
        </p:spPr>
        <p:txBody>
          <a:bodyPr vert="horz" lIns="376013" tIns="188011" rIns="376013" bIns="18801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48A0-7AFD-4340-9C43-97D9C10A118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7120437"/>
            <a:ext cx="11582400" cy="1557867"/>
          </a:xfrm>
          <a:prstGeom prst="rect">
            <a:avLst/>
          </a:prstGeom>
        </p:spPr>
        <p:txBody>
          <a:bodyPr vert="horz" lIns="376013" tIns="188011" rIns="376013" bIns="18801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7120437"/>
            <a:ext cx="8534400" cy="1557867"/>
          </a:xfrm>
          <a:prstGeom prst="rect">
            <a:avLst/>
          </a:prstGeom>
        </p:spPr>
        <p:txBody>
          <a:bodyPr vert="horz" lIns="376013" tIns="188011" rIns="376013" bIns="18801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AA66-F600-44D2-A370-C348F7326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3760148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052" indent="-1410052" algn="l" defTabSz="3760148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123" indent="-1175048" algn="l" defTabSz="3760148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0186" indent="-940037" algn="l" defTabSz="3760148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260" indent="-940037" algn="l" defTabSz="3760148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0334" indent="-940037" algn="l" defTabSz="3760148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0408" indent="-940037" algn="l" defTabSz="3760148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0482" indent="-940037" algn="l" defTabSz="3760148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0557" indent="-940037" algn="l" defTabSz="3760148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0631" indent="-940037" algn="l" defTabSz="3760148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074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0148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0223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0297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0371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0445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0519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0594" algn="l" defTabSz="3760148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457200"/>
            <a:ext cx="34290000" cy="3865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15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Sweet Kicks: Instructional Soccer Shoe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Jessica Liao, Matt Wagner, Tom Cherry, Seth </a:t>
            </a:r>
            <a:r>
              <a:rPr lang="en-US" sz="8000" dirty="0" err="1" smtClean="0"/>
              <a:t>Rosenblum</a:t>
            </a:r>
            <a:r>
              <a:rPr lang="en-US" sz="8000" dirty="0" smtClean="0"/>
              <a:t>, </a:t>
            </a:r>
            <a:r>
              <a:rPr lang="en-US" sz="8000" dirty="0" smtClean="0"/>
              <a:t>Advisor: </a:t>
            </a:r>
            <a:r>
              <a:rPr lang="en-US" sz="8000" dirty="0" err="1" smtClean="0"/>
              <a:t>Priya</a:t>
            </a:r>
            <a:r>
              <a:rPr lang="en-US" sz="8000" dirty="0" smtClean="0"/>
              <a:t> </a:t>
            </a:r>
            <a:r>
              <a:rPr lang="en-US" sz="8000" dirty="0" err="1" smtClean="0"/>
              <a:t>Narasimhan</a:t>
            </a:r>
            <a:endParaRPr lang="en-US" sz="8000" dirty="0"/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3604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34192">
            <a:off x="33295375" y="439986"/>
            <a:ext cx="3294299" cy="33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81000" y="4267200"/>
            <a:ext cx="174498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791200"/>
            <a:ext cx="17526000" cy="7696200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/>
              <a:t>Learning how to properly kick a soccer ball is very challenging, especially for kids. Children have short attention spans and coaches can get easily frustrated and sometimes even yell at them. Rather than having a child experience the emotional anguish or discouragement after being screamed at by a coach, our smart shoe will provide colorful feedback in a fun and friendly way.</a:t>
            </a:r>
            <a:endParaRPr lang="en-US" sz="4000" dirty="0"/>
          </a:p>
          <a:p>
            <a:r>
              <a:rPr lang="en-US" sz="1200" dirty="0" smtClean="0"/>
              <a:t>    </a:t>
            </a:r>
            <a:endParaRPr lang="en-US" sz="12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500" b="1" dirty="0" smtClean="0"/>
              <a:t>This project will help young children learn how to properly kick a soccer ball. This smart soccer shoe will provide kids feedback in a friendly, easy-to-understand way in order to allow them to improve.</a:t>
            </a:r>
          </a:p>
          <a:p>
            <a:endParaRPr lang="en-US" sz="4000" dirty="0"/>
          </a:p>
        </p:txBody>
      </p:sp>
      <p:pic>
        <p:nvPicPr>
          <p:cNvPr id="13" name="Picture 82" descr="CMwrdmrk5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3000" y="28446660"/>
            <a:ext cx="4952999" cy="81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295400" y="9372600"/>
            <a:ext cx="14935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81000" y="14020800"/>
            <a:ext cx="174498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DEVELOPMENT ENVIRONMENT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592800" y="4267200"/>
            <a:ext cx="174498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8516600" y="5791200"/>
            <a:ext cx="17526000" cy="7696200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4000" dirty="0" smtClean="0"/>
          </a:p>
          <a:p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Default mode / Home State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Continuous accelerometer reading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LED  off and no pressure reading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User kicks soccer ball / Process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Valid pressure reading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Process kick data based on how hard</a:t>
            </a:r>
            <a:br>
              <a:rPr lang="en-US" sz="4000" dirty="0" smtClean="0"/>
            </a:br>
            <a:r>
              <a:rPr lang="en-US" sz="4000" dirty="0" smtClean="0"/>
              <a:t>   and where ball was </a:t>
            </a:r>
            <a:r>
              <a:rPr lang="en-US" sz="4000" dirty="0" smtClean="0"/>
              <a:t>kicked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Interactive Color Feedback / Response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LED lights from gradients of red (bad),</a:t>
            </a:r>
            <a:br>
              <a:rPr lang="en-US" sz="4000" dirty="0" smtClean="0"/>
            </a:br>
            <a:r>
              <a:rPr lang="en-US" sz="4000" dirty="0" smtClean="0"/>
              <a:t>  yellow (satisfactory), and green (sweet)</a:t>
            </a:r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0" y="6096000"/>
            <a:ext cx="8534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18592800" y="14020800"/>
            <a:ext cx="174498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15544800"/>
            <a:ext cx="17526000" cy="12573000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Hardware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1 – </a:t>
            </a:r>
            <a:r>
              <a:rPr lang="en-US" sz="4000" dirty="0" err="1" smtClean="0"/>
              <a:t>LilyPad</a:t>
            </a:r>
            <a:r>
              <a:rPr lang="en-US" sz="4000" dirty="0" smtClean="0"/>
              <a:t> </a:t>
            </a:r>
            <a:r>
              <a:rPr lang="en-US" sz="4000" dirty="0" err="1" smtClean="0"/>
              <a:t>Arduino</a:t>
            </a:r>
            <a:r>
              <a:rPr lang="en-US" sz="4000" dirty="0" smtClean="0"/>
              <a:t> Main Board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3 – </a:t>
            </a:r>
            <a:r>
              <a:rPr lang="en-US" sz="4000" dirty="0" err="1" smtClean="0"/>
              <a:t>Flexiforce</a:t>
            </a:r>
            <a:r>
              <a:rPr lang="en-US" sz="4000" dirty="0" smtClean="0"/>
              <a:t> Pressure Sensors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1 – </a:t>
            </a:r>
            <a:r>
              <a:rPr lang="en-US" sz="4000" dirty="0" err="1" smtClean="0"/>
              <a:t>LilyPad</a:t>
            </a:r>
            <a:r>
              <a:rPr lang="en-US" sz="4000" dirty="0" smtClean="0"/>
              <a:t> Accelerometer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1 – </a:t>
            </a:r>
            <a:r>
              <a:rPr lang="en-US" sz="4000" dirty="0" err="1" smtClean="0"/>
              <a:t>LilyPad</a:t>
            </a:r>
            <a:r>
              <a:rPr lang="en-US" sz="4000" dirty="0" smtClean="0"/>
              <a:t> Tri-Color LED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1 – </a:t>
            </a:r>
            <a:r>
              <a:rPr lang="en-US" sz="4000" dirty="0" err="1" smtClean="0"/>
              <a:t>LilyPad</a:t>
            </a:r>
            <a:r>
              <a:rPr lang="en-US" sz="4000" dirty="0" smtClean="0"/>
              <a:t> </a:t>
            </a:r>
            <a:r>
              <a:rPr lang="en-US" sz="4000" dirty="0" err="1" smtClean="0"/>
              <a:t>LiPower</a:t>
            </a: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1 – Polymer Lithium Ion </a:t>
            </a:r>
            <a:r>
              <a:rPr lang="en-US" sz="4000" dirty="0" smtClean="0"/>
              <a:t>Battery</a:t>
            </a:r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Software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err="1" smtClean="0"/>
              <a:t>Arduino</a:t>
            </a:r>
            <a:r>
              <a:rPr lang="en-US" sz="4000" dirty="0" smtClean="0"/>
              <a:t> IDE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Protocol</a:t>
            </a:r>
          </a:p>
          <a:p>
            <a:pPr marL="457200" lvl="1">
              <a:buFont typeface="Arial" pitchFamily="34" charset="0"/>
              <a:buChar char="•"/>
            </a:pPr>
            <a:r>
              <a:rPr lang="en-US" sz="4000" dirty="0" smtClean="0"/>
              <a:t>Serial</a:t>
            </a:r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0878800"/>
            <a:ext cx="1064935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ounded Rectangle 23"/>
          <p:cNvSpPr/>
          <p:nvPr/>
        </p:nvSpPr>
        <p:spPr>
          <a:xfrm>
            <a:off x="18516600" y="15544800"/>
            <a:ext cx="17526000" cy="12649200"/>
          </a:xfrm>
          <a:prstGeom prst="round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 marL="457200" lvl="1">
              <a:buFont typeface="Arial" pitchFamily="34" charset="0"/>
              <a:buChar char="•"/>
            </a:pPr>
            <a:endParaRPr lang="en-US" sz="4000" dirty="0" smtClean="0"/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3386" y="28422600"/>
            <a:ext cx="15384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http://www.ece.cmu.edu/~ece549/spring09/team15/index.html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74800" y="24003000"/>
            <a:ext cx="8598078" cy="299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8803600" y="23317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Acceleration vs. Time</a:t>
            </a:r>
          </a:p>
          <a:p>
            <a:endParaRPr lang="en-US" sz="4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1750" y="21640800"/>
            <a:ext cx="4794250" cy="48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9202400" y="16230600"/>
            <a:ext cx="7620000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shoe is able to detect three types of kicks: laces, instep, and toe and interactively respond with light feedback within 200ms.  Pressure sensor and accelerometer data </a:t>
            </a:r>
            <a:r>
              <a:rPr lang="en-US" sz="4000" dirty="0" smtClean="0"/>
              <a:t>were used to detect kicks. </a:t>
            </a:r>
            <a:r>
              <a:rPr lang="en-US" sz="4000" dirty="0" smtClean="0"/>
              <a:t>We managed to fit everything in the shoe comfortably.  </a:t>
            </a:r>
          </a:p>
          <a:p>
            <a:endParaRPr lang="en-US" sz="4000" dirty="0" smtClean="0"/>
          </a:p>
          <a:p>
            <a:r>
              <a:rPr lang="en-US" sz="4000" dirty="0" smtClean="0"/>
              <a:t>We also made a graphical user interface that shows where the soccer ball was kicked on the shoe, feedback, and acceleration of the shoe in real-time.</a:t>
            </a:r>
          </a:p>
          <a:p>
            <a:endParaRPr lang="en-US" sz="4000" dirty="0" smtClean="0"/>
          </a:p>
          <a:p>
            <a:r>
              <a:rPr lang="en-US" sz="4000" dirty="0" smtClean="0"/>
              <a:t>This is a graph of the acceleration in the X, Y and Z direction.  The spike represents a kick</a:t>
            </a:r>
            <a:r>
              <a:rPr lang="en-US" sz="4000" dirty="0" smtClean="0"/>
              <a:t>.</a:t>
            </a:r>
          </a:p>
          <a:p>
            <a:endParaRPr lang="en-US" sz="4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46479" y="17373600"/>
            <a:ext cx="7681721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8575000" y="16611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Optional User Interface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293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Super Sweet Kicks: Instructional Soccer Shoe Jessica Liao, Matt Wagner, Tom Cherry, Seth Rosenblum, Advisor: Priya Narasimhan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jliao1</dc:creator>
  <cp:lastModifiedBy>jliao1</cp:lastModifiedBy>
  <cp:revision>18</cp:revision>
  <dcterms:created xsi:type="dcterms:W3CDTF">2009-04-26T17:02:20Z</dcterms:created>
  <dcterms:modified xsi:type="dcterms:W3CDTF">2009-04-28T02:08:24Z</dcterms:modified>
</cp:coreProperties>
</file>