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692" r:id="rId3"/>
    <p:sldId id="740" r:id="rId4"/>
    <p:sldId id="591" r:id="rId5"/>
    <p:sldId id="850" r:id="rId6"/>
    <p:sldId id="665" r:id="rId7"/>
    <p:sldId id="851" r:id="rId8"/>
    <p:sldId id="809" r:id="rId9"/>
    <p:sldId id="881" r:id="rId10"/>
    <p:sldId id="634" r:id="rId11"/>
    <p:sldId id="882" r:id="rId12"/>
    <p:sldId id="901" r:id="rId13"/>
    <p:sldId id="470" r:id="rId14"/>
    <p:sldId id="449" r:id="rId15"/>
    <p:sldId id="375" r:id="rId16"/>
    <p:sldId id="364" r:id="rId17"/>
    <p:sldId id="485" r:id="rId18"/>
    <p:sldId id="880" r:id="rId19"/>
    <p:sldId id="902" r:id="rId20"/>
    <p:sldId id="694" r:id="rId21"/>
    <p:sldId id="510" r:id="rId22"/>
    <p:sldId id="511" r:id="rId23"/>
    <p:sldId id="512" r:id="rId24"/>
    <p:sldId id="515" r:id="rId25"/>
    <p:sldId id="696" r:id="rId26"/>
    <p:sldId id="691" r:id="rId27"/>
    <p:sldId id="529" r:id="rId28"/>
    <p:sldId id="539" r:id="rId29"/>
    <p:sldId id="540" r:id="rId30"/>
    <p:sldId id="903" r:id="rId31"/>
    <p:sldId id="833" r:id="rId32"/>
    <p:sldId id="758" r:id="rId33"/>
    <p:sldId id="751" r:id="rId34"/>
    <p:sldId id="842" r:id="rId35"/>
    <p:sldId id="750" r:id="rId36"/>
    <p:sldId id="843" r:id="rId37"/>
    <p:sldId id="752" r:id="rId38"/>
    <p:sldId id="793" r:id="rId39"/>
    <p:sldId id="783" r:id="rId40"/>
    <p:sldId id="904" r:id="rId41"/>
    <p:sldId id="775" r:id="rId42"/>
    <p:sldId id="776" r:id="rId43"/>
    <p:sldId id="777" r:id="rId44"/>
    <p:sldId id="778" r:id="rId45"/>
    <p:sldId id="779" r:id="rId46"/>
    <p:sldId id="781" r:id="rId47"/>
    <p:sldId id="799" r:id="rId48"/>
    <p:sldId id="788" r:id="rId49"/>
    <p:sldId id="892" r:id="rId50"/>
    <p:sldId id="673" r:id="rId51"/>
    <p:sldId id="828" r:id="rId52"/>
    <p:sldId id="796" r:id="rId53"/>
    <p:sldId id="797" r:id="rId54"/>
    <p:sldId id="887" r:id="rId55"/>
    <p:sldId id="803" r:id="rId56"/>
    <p:sldId id="81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2A85FF"/>
    <a:srgbClr val="FF454C"/>
    <a:srgbClr val="66FFFF"/>
    <a:srgbClr val="F6F892"/>
    <a:srgbClr val="76923C"/>
    <a:srgbClr val="7490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2382" autoAdjust="0"/>
    <p:restoredTop sz="82069" autoAdjust="0"/>
  </p:normalViewPr>
  <p:slideViewPr>
    <p:cSldViewPr snapToGrid="0" snapToObjects="1">
      <p:cViewPr>
        <p:scale>
          <a:sx n="66" d="100"/>
          <a:sy n="66" d="100"/>
        </p:scale>
        <p:origin x="-1123" y="-2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ZmILe%20Dropbox\Dropbox\Paper%20Submission%20-%20Published\GPUDivergence\camera-ready\results\raw_data\bfs_hitrates_2d_sm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ZmILe%20Dropbox\Dropbox\Paper%20Submission%20-%20Published\GPUDivergence\camera-ready\results\GraphTempl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chata\Dropbox\Paper%20Submission%20-%20Published\TLB\results-TLB-latency-sweep\WarpsStallPerTLBEntr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chata\Dropbox\Paper%20Submission%20-%20Published\TLB\TLB\baseline_vs_ou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chata\Dropbox\Paper%20Submission%20-%20Published\TLB\TLB\levelsHitRat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chata\Dropbox\Paper%20Submission%20-%20Published\TLB\TLB\excel_plot_MASK_MICR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achata\Dropbox\Paper%20Submission%20-%20Published\TLB\multipage_results\homo-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721192679280904"/>
          <c:y val="0.141480764448044"/>
          <c:w val="0.83874635383788765"/>
          <c:h val="0.64284712811552913"/>
        </c:manualLayout>
      </c:layout>
      <c:lineChart>
        <c:grouping val="standard"/>
        <c:ser>
          <c:idx val="2"/>
          <c:order val="0"/>
          <c:tx>
            <c:v>Warp 1</c:v>
          </c:tx>
          <c:spPr>
            <a:ln w="28575">
              <a:solidFill>
                <a:schemeClr val="accent6">
                  <a:lumMod val="75000"/>
                </a:schemeClr>
              </a:solidFill>
              <a:prstDash val="lgDashDot"/>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Sheet1!$J$3393:$J$3412</c:f>
              <c:numCache>
                <c:formatCode>General</c:formatCode>
                <c:ptCount val="20"/>
                <c:pt idx="0">
                  <c:v>0.79423900000000003</c:v>
                </c:pt>
                <c:pt idx="1">
                  <c:v>0.55000000000000004</c:v>
                </c:pt>
                <c:pt idx="2">
                  <c:v>0.74545500000000064</c:v>
                </c:pt>
                <c:pt idx="3">
                  <c:v>1</c:v>
                </c:pt>
                <c:pt idx="4">
                  <c:v>0.8</c:v>
                </c:pt>
                <c:pt idx="5">
                  <c:v>0.69444400000000428</c:v>
                </c:pt>
                <c:pt idx="6">
                  <c:v>0.6486490000000068</c:v>
                </c:pt>
                <c:pt idx="7">
                  <c:v>0.68292700000000428</c:v>
                </c:pt>
                <c:pt idx="8">
                  <c:v>0.68292700000000428</c:v>
                </c:pt>
                <c:pt idx="9">
                  <c:v>0.70754700000000004</c:v>
                </c:pt>
                <c:pt idx="10">
                  <c:v>0.70754700000000004</c:v>
                </c:pt>
                <c:pt idx="11">
                  <c:v>0.70754700000000004</c:v>
                </c:pt>
                <c:pt idx="12">
                  <c:v>1</c:v>
                </c:pt>
                <c:pt idx="13">
                  <c:v>1</c:v>
                </c:pt>
                <c:pt idx="14">
                  <c:v>1</c:v>
                </c:pt>
                <c:pt idx="15">
                  <c:v>1</c:v>
                </c:pt>
                <c:pt idx="16">
                  <c:v>1</c:v>
                </c:pt>
                <c:pt idx="17">
                  <c:v>0.95238100000000003</c:v>
                </c:pt>
                <c:pt idx="18">
                  <c:v>0.95238100000000003</c:v>
                </c:pt>
                <c:pt idx="19">
                  <c:v>1</c:v>
                </c:pt>
              </c:numCache>
            </c:numRef>
          </c:val>
        </c:ser>
        <c:ser>
          <c:idx val="3"/>
          <c:order val="1"/>
          <c:tx>
            <c:v>Warp 2</c:v>
          </c:tx>
          <c:spPr>
            <a:ln w="41275">
              <a:solidFill>
                <a:srgbClr val="D1CD21"/>
              </a:solidFill>
              <a:prstDash val="dash"/>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Sheet1!$K$3418:$K$3437</c:f>
              <c:numCache>
                <c:formatCode>General</c:formatCode>
                <c:ptCount val="20"/>
                <c:pt idx="0">
                  <c:v>0.17857100000000001</c:v>
                </c:pt>
                <c:pt idx="1">
                  <c:v>0.14084500000000041</c:v>
                </c:pt>
                <c:pt idx="2">
                  <c:v>0.24691400000000119</c:v>
                </c:pt>
                <c:pt idx="3">
                  <c:v>0.21978000000000067</c:v>
                </c:pt>
                <c:pt idx="4">
                  <c:v>0</c:v>
                </c:pt>
                <c:pt idx="5">
                  <c:v>0</c:v>
                </c:pt>
                <c:pt idx="6">
                  <c:v>0</c:v>
                </c:pt>
                <c:pt idx="7">
                  <c:v>0</c:v>
                </c:pt>
                <c:pt idx="8">
                  <c:v>0.25</c:v>
                </c:pt>
                <c:pt idx="9">
                  <c:v>0.25</c:v>
                </c:pt>
                <c:pt idx="10">
                  <c:v>0.25</c:v>
                </c:pt>
                <c:pt idx="11">
                  <c:v>0.5</c:v>
                </c:pt>
                <c:pt idx="12">
                  <c:v>0.5</c:v>
                </c:pt>
                <c:pt idx="13">
                  <c:v>0.5</c:v>
                </c:pt>
                <c:pt idx="14">
                  <c:v>0.27777800000000002</c:v>
                </c:pt>
                <c:pt idx="15">
                  <c:v>0.27777800000000002</c:v>
                </c:pt>
                <c:pt idx="16">
                  <c:v>0.27777800000000002</c:v>
                </c:pt>
                <c:pt idx="17">
                  <c:v>0.19230800000000067</c:v>
                </c:pt>
                <c:pt idx="18">
                  <c:v>0.18518500000000004</c:v>
                </c:pt>
                <c:pt idx="19">
                  <c:v>0.16129000000000093</c:v>
                </c:pt>
              </c:numCache>
            </c:numRef>
          </c:val>
        </c:ser>
        <c:ser>
          <c:idx val="4"/>
          <c:order val="2"/>
          <c:tx>
            <c:v>Warp 3</c:v>
          </c:tx>
          <c:spPr>
            <a:ln w="53975">
              <a:solidFill>
                <a:schemeClr val="accent5"/>
              </a:solidFill>
              <a:prstDash val="sysDot"/>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Sheet1!$J$3364:$J$3383</c:f>
              <c:numCache>
                <c:formatCode>General</c:formatCode>
                <c:ptCount val="20"/>
                <c:pt idx="0">
                  <c:v>1</c:v>
                </c:pt>
                <c:pt idx="1">
                  <c:v>1</c:v>
                </c:pt>
                <c:pt idx="2">
                  <c:v>1</c:v>
                </c:pt>
                <c:pt idx="3">
                  <c:v>0.87804900000000496</c:v>
                </c:pt>
                <c:pt idx="4">
                  <c:v>0.85645900000000064</c:v>
                </c:pt>
                <c:pt idx="5">
                  <c:v>1</c:v>
                </c:pt>
                <c:pt idx="6">
                  <c:v>1</c:v>
                </c:pt>
                <c:pt idx="7">
                  <c:v>1</c:v>
                </c:pt>
                <c:pt idx="8">
                  <c:v>0.71186400000000005</c:v>
                </c:pt>
                <c:pt idx="9">
                  <c:v>0.69090900000000577</c:v>
                </c:pt>
                <c:pt idx="10">
                  <c:v>0.68718000000000246</c:v>
                </c:pt>
                <c:pt idx="11">
                  <c:v>0.76923100000000255</c:v>
                </c:pt>
                <c:pt idx="12">
                  <c:v>0.76923100000000255</c:v>
                </c:pt>
                <c:pt idx="13">
                  <c:v>0.60606100000000063</c:v>
                </c:pt>
                <c:pt idx="14">
                  <c:v>0.58823499999999818</c:v>
                </c:pt>
                <c:pt idx="15">
                  <c:v>0.52066100000000004</c:v>
                </c:pt>
                <c:pt idx="16">
                  <c:v>0.52066100000000004</c:v>
                </c:pt>
                <c:pt idx="17">
                  <c:v>0.81538500000000003</c:v>
                </c:pt>
                <c:pt idx="18">
                  <c:v>0.62352900000000266</c:v>
                </c:pt>
                <c:pt idx="19">
                  <c:v>0.62352900000000266</c:v>
                </c:pt>
              </c:numCache>
            </c:numRef>
          </c:val>
        </c:ser>
        <c:ser>
          <c:idx val="5"/>
          <c:order val="3"/>
          <c:tx>
            <c:v>Warp 4</c:v>
          </c:tx>
          <c:spPr>
            <a:ln w="31750" cap="sq" cmpd="sng">
              <a:solidFill>
                <a:srgbClr val="008000"/>
              </a:solidFill>
              <a:prstDash val="sysDot"/>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Sheet1!$M$3346:$M$3365</c:f>
              <c:numCache>
                <c:formatCode>General</c:formatCode>
                <c:ptCount val="20"/>
                <c:pt idx="0">
                  <c:v>9.0909000000000045E-2</c:v>
                </c:pt>
                <c:pt idx="1">
                  <c:v>9.0909000000000045E-2</c:v>
                </c:pt>
                <c:pt idx="2">
                  <c:v>0.55555599999999949</c:v>
                </c:pt>
                <c:pt idx="3">
                  <c:v>0.55555599999999949</c:v>
                </c:pt>
                <c:pt idx="4">
                  <c:v>0.33333300000000032</c:v>
                </c:pt>
                <c:pt idx="5">
                  <c:v>0.4</c:v>
                </c:pt>
                <c:pt idx="6">
                  <c:v>0.53125</c:v>
                </c:pt>
                <c:pt idx="7">
                  <c:v>0.47368400000000038</c:v>
                </c:pt>
                <c:pt idx="8">
                  <c:v>0.47368400000000038</c:v>
                </c:pt>
                <c:pt idx="9">
                  <c:v>0.47368400000000038</c:v>
                </c:pt>
                <c:pt idx="10">
                  <c:v>0.60000000000000064</c:v>
                </c:pt>
                <c:pt idx="11">
                  <c:v>0.60000000000000064</c:v>
                </c:pt>
                <c:pt idx="12">
                  <c:v>0.47619</c:v>
                </c:pt>
                <c:pt idx="13">
                  <c:v>0.64516100000000065</c:v>
                </c:pt>
                <c:pt idx="14">
                  <c:v>0.64516100000000065</c:v>
                </c:pt>
                <c:pt idx="15">
                  <c:v>0.64516100000000065</c:v>
                </c:pt>
                <c:pt idx="16">
                  <c:v>0.6666670000000029</c:v>
                </c:pt>
                <c:pt idx="17">
                  <c:v>0.48780500000000032</c:v>
                </c:pt>
                <c:pt idx="18">
                  <c:v>0.48780500000000032</c:v>
                </c:pt>
                <c:pt idx="19">
                  <c:v>0.95454500000000064</c:v>
                </c:pt>
              </c:numCache>
            </c:numRef>
          </c:val>
        </c:ser>
        <c:ser>
          <c:idx val="6"/>
          <c:order val="4"/>
          <c:tx>
            <c:v>Warp 5</c:v>
          </c:tx>
          <c:spPr>
            <a:ln w="25400">
              <a:solidFill>
                <a:schemeClr val="tx2">
                  <a:lumMod val="60000"/>
                  <a:lumOff val="40000"/>
                </a:schemeClr>
              </a:solidFill>
              <a:prstDash val="solid"/>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Sheet1!$N$3337:$N$3356</c:f>
              <c:numCache>
                <c:formatCode>General</c:formatCode>
                <c:ptCount val="20"/>
                <c:pt idx="0">
                  <c:v>0</c:v>
                </c:pt>
                <c:pt idx="1">
                  <c:v>0</c:v>
                </c:pt>
                <c:pt idx="2">
                  <c:v>0</c:v>
                </c:pt>
                <c:pt idx="3">
                  <c:v>0</c:v>
                </c:pt>
                <c:pt idx="4">
                  <c:v>5.0000000000000114E-2</c:v>
                </c:pt>
                <c:pt idx="5">
                  <c:v>0.18644100000000119</c:v>
                </c:pt>
                <c:pt idx="6">
                  <c:v>0.18333300000000041</c:v>
                </c:pt>
                <c:pt idx="7">
                  <c:v>0.15714300000000078</c:v>
                </c:pt>
                <c:pt idx="8">
                  <c:v>0.18556700000000084</c:v>
                </c:pt>
                <c:pt idx="9">
                  <c:v>0.16822400000000079</c:v>
                </c:pt>
                <c:pt idx="10">
                  <c:v>0.15384600000000093</c:v>
                </c:pt>
                <c:pt idx="11">
                  <c:v>0.22047200000000058</c:v>
                </c:pt>
                <c:pt idx="12">
                  <c:v>0.22047200000000058</c:v>
                </c:pt>
                <c:pt idx="13">
                  <c:v>0.27737200000000145</c:v>
                </c:pt>
                <c:pt idx="14">
                  <c:v>0.27737200000000145</c:v>
                </c:pt>
                <c:pt idx="15">
                  <c:v>0.27737200000000145</c:v>
                </c:pt>
                <c:pt idx="16">
                  <c:v>0.27737200000000145</c:v>
                </c:pt>
                <c:pt idx="17">
                  <c:v>0.27737200000000145</c:v>
                </c:pt>
                <c:pt idx="18">
                  <c:v>0.27737200000000145</c:v>
                </c:pt>
                <c:pt idx="19">
                  <c:v>0.27737200000000145</c:v>
                </c:pt>
              </c:numCache>
            </c:numRef>
          </c:val>
        </c:ser>
        <c:ser>
          <c:idx val="7"/>
          <c:order val="5"/>
          <c:tx>
            <c:v>Warp 6</c:v>
          </c:tx>
          <c:spPr>
            <a:ln w="28575">
              <a:solidFill>
                <a:schemeClr val="tx1"/>
              </a:solidFill>
              <a:prstDash val="lgDashDotDot"/>
            </a:ln>
          </c:spPr>
          <c:marker>
            <c:symbol val="none"/>
          </c:marker>
          <c:cat>
            <c:strRef>
              <c:f>Sheet1!$AF$3374:$AF$3393</c:f>
              <c:strCache>
                <c:ptCount val="20"/>
                <c:pt idx="0">
                  <c:v>50K</c:v>
                </c:pt>
                <c:pt idx="1">
                  <c:v>100K</c:v>
                </c:pt>
                <c:pt idx="2">
                  <c:v>150K</c:v>
                </c:pt>
                <c:pt idx="3">
                  <c:v>200K</c:v>
                </c:pt>
                <c:pt idx="4">
                  <c:v>250K</c:v>
                </c:pt>
                <c:pt idx="5">
                  <c:v>300K</c:v>
                </c:pt>
                <c:pt idx="6">
                  <c:v>350K</c:v>
                </c:pt>
                <c:pt idx="7">
                  <c:v>400K</c:v>
                </c:pt>
                <c:pt idx="8">
                  <c:v>450K</c:v>
                </c:pt>
                <c:pt idx="9">
                  <c:v>500K</c:v>
                </c:pt>
                <c:pt idx="10">
                  <c:v>550K</c:v>
                </c:pt>
                <c:pt idx="11">
                  <c:v>600K</c:v>
                </c:pt>
                <c:pt idx="12">
                  <c:v>650K</c:v>
                </c:pt>
                <c:pt idx="13">
                  <c:v>700K</c:v>
                </c:pt>
                <c:pt idx="14">
                  <c:v>750K</c:v>
                </c:pt>
                <c:pt idx="15">
                  <c:v>800K</c:v>
                </c:pt>
                <c:pt idx="16">
                  <c:v>850K</c:v>
                </c:pt>
                <c:pt idx="17">
                  <c:v>900K</c:v>
                </c:pt>
                <c:pt idx="18">
                  <c:v>950K</c:v>
                </c:pt>
                <c:pt idx="19">
                  <c:v>1M</c:v>
                </c:pt>
              </c:strCache>
            </c:strRef>
          </c:cat>
          <c:val>
            <c:numRef>
              <c:f>Sheet1!$O$3337:$O$3356</c:f>
              <c:numCache>
                <c:formatCode>General</c:formatCode>
                <c:ptCount val="20"/>
                <c:pt idx="0">
                  <c:v>0.7718629999999973</c:v>
                </c:pt>
                <c:pt idx="1">
                  <c:v>0.78022000000000002</c:v>
                </c:pt>
                <c:pt idx="2">
                  <c:v>0.78102199999999999</c:v>
                </c:pt>
                <c:pt idx="3">
                  <c:v>0.808917</c:v>
                </c:pt>
                <c:pt idx="4">
                  <c:v>0.808917</c:v>
                </c:pt>
                <c:pt idx="5">
                  <c:v>0.82352900000000062</c:v>
                </c:pt>
                <c:pt idx="6">
                  <c:v>0.82857100000000061</c:v>
                </c:pt>
                <c:pt idx="7">
                  <c:v>0.81081100000000061</c:v>
                </c:pt>
                <c:pt idx="8">
                  <c:v>0.81578900000000065</c:v>
                </c:pt>
                <c:pt idx="9">
                  <c:v>0.82051299999999516</c:v>
                </c:pt>
                <c:pt idx="10">
                  <c:v>0.82097200000000004</c:v>
                </c:pt>
                <c:pt idx="11">
                  <c:v>0.82097200000000004</c:v>
                </c:pt>
                <c:pt idx="12">
                  <c:v>0.82968400000000064</c:v>
                </c:pt>
                <c:pt idx="13">
                  <c:v>0.81627900000000064</c:v>
                </c:pt>
                <c:pt idx="14">
                  <c:v>0.82045500000000005</c:v>
                </c:pt>
                <c:pt idx="15">
                  <c:v>0.81181599999999998</c:v>
                </c:pt>
                <c:pt idx="16">
                  <c:v>0.79874200000000062</c:v>
                </c:pt>
                <c:pt idx="17">
                  <c:v>0.79916299999999563</c:v>
                </c:pt>
                <c:pt idx="18">
                  <c:v>0.80327900000000063</c:v>
                </c:pt>
                <c:pt idx="19">
                  <c:v>0.80327900000000063</c:v>
                </c:pt>
              </c:numCache>
            </c:numRef>
          </c:val>
        </c:ser>
        <c:marker val="1"/>
        <c:axId val="61312384"/>
        <c:axId val="61335040"/>
      </c:lineChart>
      <c:catAx>
        <c:axId val="61312384"/>
        <c:scaling>
          <c:orientation val="minMax"/>
        </c:scaling>
        <c:axPos val="b"/>
        <c:title>
          <c:tx>
            <c:rich>
              <a:bodyPr/>
              <a:lstStyle/>
              <a:p>
                <a:pPr>
                  <a:defRPr sz="2400">
                    <a:latin typeface="+mj-lt"/>
                  </a:defRPr>
                </a:pPr>
                <a:r>
                  <a:rPr lang="en-US" sz="2400">
                    <a:latin typeface="+mj-lt"/>
                  </a:rPr>
                  <a:t>Cycles</a:t>
                </a:r>
              </a:p>
            </c:rich>
          </c:tx>
          <c:layout>
            <c:manualLayout>
              <c:xMode val="edge"/>
              <c:yMode val="edge"/>
              <c:x val="0.44217594525924103"/>
              <c:y val="0.91521861111614899"/>
            </c:manualLayout>
          </c:layout>
        </c:title>
        <c:numFmt formatCode="General" sourceLinked="0"/>
        <c:tickLblPos val="nextTo"/>
        <c:txPr>
          <a:bodyPr rot="-3000000"/>
          <a:lstStyle/>
          <a:p>
            <a:pPr>
              <a:defRPr/>
            </a:pPr>
            <a:endParaRPr lang="en-US"/>
          </a:p>
        </c:txPr>
        <c:crossAx val="61335040"/>
        <c:crosses val="autoZero"/>
        <c:auto val="1"/>
        <c:lblAlgn val="ctr"/>
        <c:lblOffset val="100"/>
        <c:tickLblSkip val="1"/>
        <c:tickMarkSkip val="1"/>
      </c:catAx>
      <c:valAx>
        <c:axId val="61335040"/>
        <c:scaling>
          <c:orientation val="minMax"/>
          <c:max val="1"/>
        </c:scaling>
        <c:axPos val="l"/>
        <c:majorGridlines>
          <c:spPr>
            <a:ln w="12700">
              <a:solidFill>
                <a:schemeClr val="bg1">
                  <a:lumMod val="85000"/>
                </a:schemeClr>
              </a:solidFill>
              <a:prstDash val="sysDash"/>
            </a:ln>
          </c:spPr>
        </c:majorGridlines>
        <c:title>
          <c:tx>
            <c:rich>
              <a:bodyPr rot="-5400000" vert="horz"/>
              <a:lstStyle/>
              <a:p>
                <a:pPr>
                  <a:defRPr sz="2400">
                    <a:latin typeface="+mj-lt"/>
                  </a:defRPr>
                </a:pPr>
                <a:r>
                  <a:rPr lang="en-US" sz="2400">
                    <a:latin typeface="+mj-lt"/>
                  </a:rPr>
                  <a:t>Hit Ratio</a:t>
                </a:r>
              </a:p>
            </c:rich>
          </c:tx>
          <c:layout>
            <c:manualLayout>
              <c:xMode val="edge"/>
              <c:yMode val="edge"/>
              <c:x val="2.8289997681148022E-3"/>
              <c:y val="0.34366311774658731"/>
            </c:manualLayout>
          </c:layout>
        </c:title>
        <c:numFmt formatCode="#,##0.0" sourceLinked="0"/>
        <c:tickLblPos val="nextTo"/>
        <c:spPr>
          <a:ln w="22225">
            <a:noFill/>
          </a:ln>
        </c:spPr>
        <c:txPr>
          <a:bodyPr/>
          <a:lstStyle/>
          <a:p>
            <a:pPr>
              <a:defRPr sz="1800">
                <a:latin typeface="+mj-lt"/>
              </a:defRPr>
            </a:pPr>
            <a:endParaRPr lang="en-US"/>
          </a:p>
        </c:txPr>
        <c:crossAx val="61312384"/>
        <c:crossesAt val="1"/>
        <c:crossBetween val="between"/>
        <c:majorUnit val="0.1"/>
      </c:valAx>
      <c:spPr>
        <a:ln w="12700">
          <a:solidFill>
            <a:prstClr val="black"/>
          </a:solidFill>
        </a:ln>
      </c:spPr>
    </c:plotArea>
    <c:legend>
      <c:legendPos val="r"/>
      <c:layout>
        <c:manualLayout>
          <c:xMode val="edge"/>
          <c:yMode val="edge"/>
          <c:x val="9.0986849994005269E-3"/>
          <c:y val="3.1283456339117506E-2"/>
          <c:w val="0.98362788357525599"/>
          <c:h val="9.4512506121237377E-2"/>
        </c:manualLayout>
      </c:layout>
      <c:txPr>
        <a:bodyPr/>
        <a:lstStyle/>
        <a:p>
          <a:pPr>
            <a:defRPr sz="2400">
              <a:latin typeface="+mj-lt"/>
            </a:defRPr>
          </a:pPr>
          <a:endParaRPr lang="en-US"/>
        </a:p>
      </c:txPr>
    </c:legend>
    <c:plotVisOnly val="1"/>
    <c:dispBlanksAs val="gap"/>
  </c:chart>
  <c:spPr>
    <a:ln>
      <a:noFill/>
    </a:ln>
  </c:spPr>
  <c:txPr>
    <a:bodyPr/>
    <a:lstStyle/>
    <a:p>
      <a:pPr>
        <a:defRPr sz="1100">
          <a:latin typeface="Helvetica" panose="020B0604020202020204" pitchFamily="34" charset="0"/>
          <a:cs typeface="Helvetica" panose="020B0604020202020204"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236546827853206"/>
          <c:y val="0.11420650543682141"/>
          <c:w val="0.86765037931902889"/>
          <c:h val="0.57542545312076065"/>
        </c:manualLayout>
      </c:layout>
      <c:barChart>
        <c:barDir val="col"/>
        <c:grouping val="clustered"/>
        <c:ser>
          <c:idx val="8"/>
          <c:order val="0"/>
          <c:tx>
            <c:strRef>
              <c:f>bartemplate!$A$40</c:f>
              <c:strCache>
                <c:ptCount val="1"/>
                <c:pt idx="0">
                  <c:v>Baseline</c:v>
                </c:pt>
              </c:strCache>
            </c:strRef>
          </c:tx>
          <c:spPr>
            <a:solidFill>
              <a:srgbClr val="FF0000"/>
            </a:solidFill>
            <a:ln>
              <a:solidFill>
                <a:sysClr val="windowText" lastClr="000000"/>
              </a:solidFill>
            </a:ln>
          </c:spPr>
          <c:val>
            <c:numRef>
              <c:f>bartemplate!$B$40:$Q$40</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er>
        <c:ser>
          <c:idx val="1"/>
          <c:order val="1"/>
          <c:tx>
            <c:strRef>
              <c:f>bartemplate!$A$32</c:f>
              <c:strCache>
                <c:ptCount val="1"/>
                <c:pt idx="0">
                  <c:v>EAF</c:v>
                </c:pt>
              </c:strCache>
            </c:strRef>
          </c:tx>
          <c:spPr>
            <a:solidFill>
              <a:srgbClr val="FFFF00"/>
            </a:solidFill>
            <a:ln>
              <a:solidFill>
                <a:schemeClr val="tx1"/>
              </a:solidFill>
            </a:ln>
          </c:spPr>
          <c:cat>
            <c:strRef>
              <c:f>bartemplate!$B$17:$Q$17</c:f>
              <c:strCache>
                <c:ptCount val="16"/>
                <c:pt idx="0">
                  <c:v> NN</c:v>
                </c:pt>
                <c:pt idx="1">
                  <c:v> CONS</c:v>
                </c:pt>
                <c:pt idx="2">
                  <c:v> SCP</c:v>
                </c:pt>
                <c:pt idx="3">
                  <c:v>BP</c:v>
                </c:pt>
                <c:pt idx="4">
                  <c:v>HS</c:v>
                </c:pt>
                <c:pt idx="5">
                  <c:v>SC</c:v>
                </c:pt>
                <c:pt idx="6">
                  <c:v>IIX</c:v>
                </c:pt>
                <c:pt idx="7">
                  <c:v>PVC</c:v>
                </c:pt>
                <c:pt idx="8">
                  <c:v>PVR</c:v>
                </c:pt>
                <c:pt idx="9">
                  <c:v>SS</c:v>
                </c:pt>
                <c:pt idx="10">
                  <c:v>BFS</c:v>
                </c:pt>
                <c:pt idx="11">
                  <c:v>BH</c:v>
                </c:pt>
                <c:pt idx="12">
                  <c:v>DMR</c:v>
                </c:pt>
                <c:pt idx="13">
                  <c:v>MST</c:v>
                </c:pt>
                <c:pt idx="14">
                  <c:v>SSSP</c:v>
                </c:pt>
                <c:pt idx="15">
                  <c:v> Average</c:v>
                </c:pt>
              </c:strCache>
            </c:strRef>
          </c:cat>
          <c:val>
            <c:numRef>
              <c:f>bartemplate!$B$32:$Q$32</c:f>
              <c:numCache>
                <c:formatCode>General</c:formatCode>
                <c:ptCount val="16"/>
                <c:pt idx="0">
                  <c:v>1.4269553256</c:v>
                </c:pt>
                <c:pt idx="1">
                  <c:v>1.0435003647000001</c:v>
                </c:pt>
                <c:pt idx="2">
                  <c:v>0.87361981410001144</c:v>
                </c:pt>
                <c:pt idx="3">
                  <c:v>1.0188324248000136</c:v>
                </c:pt>
                <c:pt idx="4">
                  <c:v>1.1032126828</c:v>
                </c:pt>
                <c:pt idx="5">
                  <c:v>1.2355245356999804</c:v>
                </c:pt>
                <c:pt idx="6">
                  <c:v>0.60067139010000714</c:v>
                </c:pt>
                <c:pt idx="7">
                  <c:v>1.3264384380000001</c:v>
                </c:pt>
                <c:pt idx="8">
                  <c:v>1.3335871561000001</c:v>
                </c:pt>
                <c:pt idx="9">
                  <c:v>1.4057630849999834</c:v>
                </c:pt>
                <c:pt idx="10">
                  <c:v>1.3341664099700001</c:v>
                </c:pt>
                <c:pt idx="11">
                  <c:v>1.3454546277299877</c:v>
                </c:pt>
                <c:pt idx="12">
                  <c:v>1.0038741135799811</c:v>
                </c:pt>
                <c:pt idx="13">
                  <c:v>1.3541251693400143</c:v>
                </c:pt>
                <c:pt idx="14">
                  <c:v>1.3245489985600001</c:v>
                </c:pt>
                <c:pt idx="15">
                  <c:v>1.1820183024053341</c:v>
                </c:pt>
              </c:numCache>
            </c:numRef>
          </c:val>
        </c:ser>
        <c:ser>
          <c:idx val="7"/>
          <c:order val="2"/>
          <c:tx>
            <c:strRef>
              <c:f>bartemplate!$A$39</c:f>
              <c:strCache>
                <c:ptCount val="1"/>
                <c:pt idx="0">
                  <c:v>PCAL</c:v>
                </c:pt>
              </c:strCache>
            </c:strRef>
          </c:tx>
          <c:spPr>
            <a:solidFill>
              <a:srgbClr val="00B050"/>
            </a:solidFill>
            <a:ln>
              <a:solidFill>
                <a:schemeClr val="tx1"/>
              </a:solidFill>
            </a:ln>
          </c:spPr>
          <c:val>
            <c:numRef>
              <c:f>bartemplate!$B$39:$Q$39</c:f>
              <c:numCache>
                <c:formatCode>General</c:formatCode>
                <c:ptCount val="16"/>
                <c:pt idx="0">
                  <c:v>1.4274069806399836</c:v>
                </c:pt>
                <c:pt idx="1">
                  <c:v>1.0408046071299741</c:v>
                </c:pt>
                <c:pt idx="2">
                  <c:v>0.87689807647701246</c:v>
                </c:pt>
                <c:pt idx="3">
                  <c:v>1.01898445191</c:v>
                </c:pt>
                <c:pt idx="4">
                  <c:v>1.1037917396499874</c:v>
                </c:pt>
                <c:pt idx="5">
                  <c:v>1.2450387731699877</c:v>
                </c:pt>
                <c:pt idx="6">
                  <c:v>0.60188731784300065</c:v>
                </c:pt>
                <c:pt idx="7">
                  <c:v>1.3269244142499861</c:v>
                </c:pt>
                <c:pt idx="8">
                  <c:v>1.3225229231900117</c:v>
                </c:pt>
                <c:pt idx="9">
                  <c:v>1.40422550071</c:v>
                </c:pt>
                <c:pt idx="10">
                  <c:v>1.3397568445400001</c:v>
                </c:pt>
                <c:pt idx="11">
                  <c:v>1.357390250559978</c:v>
                </c:pt>
                <c:pt idx="12">
                  <c:v>1.0048922006399859</c:v>
                </c:pt>
                <c:pt idx="13">
                  <c:v>1.36319046799</c:v>
                </c:pt>
                <c:pt idx="14">
                  <c:v>1.3254266461699769</c:v>
                </c:pt>
                <c:pt idx="15">
                  <c:v>1.183942746324667</c:v>
                </c:pt>
              </c:numCache>
            </c:numRef>
          </c:val>
        </c:ser>
        <c:ser>
          <c:idx val="6"/>
          <c:order val="3"/>
          <c:tx>
            <c:strRef>
              <c:f>bartemplate!$A$38</c:f>
              <c:strCache>
                <c:ptCount val="1"/>
                <c:pt idx="0">
                  <c:v>MeDiC</c:v>
                </c:pt>
              </c:strCache>
            </c:strRef>
          </c:tx>
          <c:spPr>
            <a:solidFill>
              <a:srgbClr val="0066FF"/>
            </a:solidFill>
            <a:ln>
              <a:solidFill>
                <a:sysClr val="windowText" lastClr="000000"/>
              </a:solidFill>
            </a:ln>
          </c:spPr>
          <c:val>
            <c:numRef>
              <c:f>bartemplate!$B$38:$Q$38</c:f>
              <c:numCache>
                <c:formatCode>General</c:formatCode>
                <c:ptCount val="16"/>
                <c:pt idx="0">
                  <c:v>1.4655952176399694</c:v>
                </c:pt>
                <c:pt idx="1">
                  <c:v>1.5122109380300111</c:v>
                </c:pt>
                <c:pt idx="2">
                  <c:v>1.1612758891700001</c:v>
                </c:pt>
                <c:pt idx="3">
                  <c:v>1.3344534530500001</c:v>
                </c:pt>
                <c:pt idx="4">
                  <c:v>1.1490031616700143</c:v>
                </c:pt>
                <c:pt idx="5">
                  <c:v>1.4161370209400101</c:v>
                </c:pt>
                <c:pt idx="6">
                  <c:v>1.2130914917699802</c:v>
                </c:pt>
                <c:pt idx="7">
                  <c:v>1.31872578171</c:v>
                </c:pt>
                <c:pt idx="8">
                  <c:v>1.2019746340899768</c:v>
                </c:pt>
                <c:pt idx="9">
                  <c:v>1.276692179830011</c:v>
                </c:pt>
                <c:pt idx="10">
                  <c:v>2.3311426820199967</c:v>
                </c:pt>
                <c:pt idx="11">
                  <c:v>1.319267640309987</c:v>
                </c:pt>
                <c:pt idx="12">
                  <c:v>1.00295068913</c:v>
                </c:pt>
                <c:pt idx="13">
                  <c:v>1.36528430175</c:v>
                </c:pt>
                <c:pt idx="14">
                  <c:v>2.1721466810099987</c:v>
                </c:pt>
                <c:pt idx="15">
                  <c:v>1.4159967841413206</c:v>
                </c:pt>
              </c:numCache>
            </c:numRef>
          </c:val>
        </c:ser>
        <c:axId val="61512704"/>
        <c:axId val="61944192"/>
      </c:barChart>
      <c:catAx>
        <c:axId val="61512704"/>
        <c:scaling>
          <c:orientation val="minMax"/>
        </c:scaling>
        <c:axPos val="b"/>
        <c:numFmt formatCode="General" sourceLinked="0"/>
        <c:tickLblPos val="nextTo"/>
        <c:spPr>
          <a:ln>
            <a:solidFill>
              <a:sysClr val="windowText" lastClr="000000"/>
            </a:solidFill>
          </a:ln>
        </c:spPr>
        <c:txPr>
          <a:bodyPr/>
          <a:lstStyle/>
          <a:p>
            <a:pPr>
              <a:defRPr sz="1500">
                <a:latin typeface="+mj-lt"/>
              </a:defRPr>
            </a:pPr>
            <a:endParaRPr lang="en-US"/>
          </a:p>
        </c:txPr>
        <c:crossAx val="61944192"/>
        <c:crosses val="autoZero"/>
        <c:auto val="1"/>
        <c:lblAlgn val="ctr"/>
        <c:lblOffset val="100"/>
      </c:catAx>
      <c:valAx>
        <c:axId val="61944192"/>
        <c:scaling>
          <c:orientation val="minMax"/>
          <c:max val="2.5"/>
          <c:min val="0.5"/>
        </c:scaling>
        <c:axPos val="l"/>
        <c:majorGridlines>
          <c:spPr>
            <a:ln>
              <a:solidFill>
                <a:schemeClr val="bg1">
                  <a:lumMod val="75000"/>
                </a:schemeClr>
              </a:solidFill>
              <a:prstDash val="dash"/>
            </a:ln>
          </c:spPr>
        </c:majorGridlines>
        <c:title>
          <c:tx>
            <c:rich>
              <a:bodyPr rot="-5400000" vert="horz"/>
              <a:lstStyle/>
              <a:p>
                <a:pPr>
                  <a:defRPr sz="2400">
                    <a:latin typeface="+mj-lt"/>
                  </a:defRPr>
                </a:pPr>
                <a:r>
                  <a:rPr lang="en-US" sz="2400">
                    <a:latin typeface="+mj-lt"/>
                  </a:rPr>
                  <a:t>Speedup</a:t>
                </a:r>
                <a:r>
                  <a:rPr lang="en-US" sz="2400" baseline="0">
                    <a:latin typeface="+mj-lt"/>
                  </a:rPr>
                  <a:t> Over Baseline</a:t>
                </a:r>
                <a:endParaRPr lang="en-US" sz="2400">
                  <a:latin typeface="+mj-lt"/>
                </a:endParaRPr>
              </a:p>
            </c:rich>
          </c:tx>
          <c:layout>
            <c:manualLayout>
              <c:xMode val="edge"/>
              <c:yMode val="edge"/>
              <c:x val="1.1639650008864705E-2"/>
              <c:y val="0.14012560929883644"/>
            </c:manualLayout>
          </c:layout>
        </c:title>
        <c:numFmt formatCode="#,##0.0" sourceLinked="0"/>
        <c:minorTickMark val="out"/>
        <c:tickLblPos val="nextTo"/>
        <c:spPr>
          <a:ln>
            <a:solidFill>
              <a:sysClr val="windowText" lastClr="000000"/>
            </a:solidFill>
          </a:ln>
        </c:spPr>
        <c:txPr>
          <a:bodyPr/>
          <a:lstStyle/>
          <a:p>
            <a:pPr>
              <a:defRPr sz="2000">
                <a:latin typeface="+mj-lt"/>
              </a:defRPr>
            </a:pPr>
            <a:endParaRPr lang="en-US"/>
          </a:p>
        </c:txPr>
        <c:crossAx val="61512704"/>
        <c:crosses val="autoZero"/>
        <c:crossBetween val="between"/>
        <c:majorUnit val="0.5"/>
        <c:minorUnit val="0.5"/>
      </c:valAx>
      <c:spPr>
        <a:ln>
          <a:solidFill>
            <a:schemeClr val="tx1"/>
          </a:solidFill>
        </a:ln>
      </c:spPr>
    </c:plotArea>
    <c:legend>
      <c:legendPos val="r"/>
      <c:layout>
        <c:manualLayout>
          <c:xMode val="edge"/>
          <c:yMode val="edge"/>
          <c:x val="5.8691984366749904E-2"/>
          <c:y val="1.7473284589426302E-2"/>
          <c:w val="0.92271144861262999"/>
          <c:h val="0.10689997083698015"/>
        </c:manualLayout>
      </c:layout>
      <c:txPr>
        <a:bodyPr/>
        <a:lstStyle/>
        <a:p>
          <a:pPr>
            <a:defRPr sz="2400">
              <a:latin typeface="+mj-lt"/>
            </a:defRPr>
          </a:pPr>
          <a:endParaRPr lang="en-US"/>
        </a:p>
      </c:txPr>
    </c:legend>
    <c:plotVisOnly val="1"/>
    <c:dispBlanksAs val="gap"/>
  </c:chart>
  <c:spPr>
    <a:ln>
      <a:noFill/>
    </a:ln>
  </c:spPr>
  <c:txPr>
    <a:bodyPr/>
    <a:lstStyle/>
    <a:p>
      <a:pPr>
        <a:defRPr>
          <a:latin typeface="Helvetica"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277481681214641"/>
          <c:y val="6.8876334404387812E-2"/>
          <c:w val="0.77945856366310684"/>
          <c:h val="0.69767441860466484"/>
        </c:manualLayout>
      </c:layout>
      <c:scatterChart>
        <c:scatterStyle val="lineMarker"/>
        <c:ser>
          <c:idx val="4"/>
          <c:order val="0"/>
          <c:tx>
            <c:v>Previous Best</c:v>
          </c:tx>
          <c:spPr>
            <a:ln w="63500">
              <a:solidFill>
                <a:srgbClr val="FF0000"/>
              </a:solidFill>
              <a:prstDash val="solid"/>
            </a:ln>
          </c:spPr>
          <c:marker>
            <c:symbol val="none"/>
          </c:marker>
          <c:xVal>
            <c:numRef>
              <c:f>Sheet1!$I$2:$I$1000</c:f>
              <c:numCache>
                <c:formatCode>General</c:formatCode>
                <c:ptCount val="999"/>
                <c:pt idx="0">
                  <c:v>5.4677236625772039E-4</c:v>
                </c:pt>
                <c:pt idx="1">
                  <c:v>5.5509884899260838E-4</c:v>
                </c:pt>
                <c:pt idx="2">
                  <c:v>5.6355213095696114E-4</c:v>
                </c:pt>
                <c:pt idx="3">
                  <c:v>5.721341431035214E-4</c:v>
                </c:pt>
                <c:pt idx="4">
                  <c:v>5.8084684579037544E-4</c:v>
                </c:pt>
                <c:pt idx="5">
                  <c:v>5.8969222922880603E-4</c:v>
                </c:pt>
                <c:pt idx="6">
                  <c:v>5.9867231393788054E-4</c:v>
                </c:pt>
                <c:pt idx="7">
                  <c:v>6.0778915120595939E-4</c:v>
                </c:pt>
                <c:pt idx="8">
                  <c:v>6.1704482355935631E-4</c:v>
                </c:pt>
                <c:pt idx="9">
                  <c:v>6.2644144523791613E-4</c:v>
                </c:pt>
                <c:pt idx="10">
                  <c:v>6.3598116267808821E-4</c:v>
                </c:pt>
                <c:pt idx="11">
                  <c:v>6.4566615500314447E-4</c:v>
                </c:pt>
                <c:pt idx="12">
                  <c:v>6.5549863452094915E-4</c:v>
                </c:pt>
                <c:pt idx="13">
                  <c:v>6.6548084722938992E-4</c:v>
                </c:pt>
                <c:pt idx="14">
                  <c:v>6.7561507332934007E-4</c:v>
                </c:pt>
                <c:pt idx="15">
                  <c:v>6.8590362774551212E-4</c:v>
                </c:pt>
                <c:pt idx="16">
                  <c:v>6.9634886065534404E-4</c:v>
                </c:pt>
                <c:pt idx="17">
                  <c:v>7.0695315802572919E-4</c:v>
                </c:pt>
                <c:pt idx="18">
                  <c:v>7.1771894215810034E-4</c:v>
                </c:pt>
                <c:pt idx="19">
                  <c:v>7.2864867224172933E-4</c:v>
                </c:pt>
                <c:pt idx="20">
                  <c:v>7.3974484491546677E-4</c:v>
                </c:pt>
                <c:pt idx="21">
                  <c:v>7.5100999483803462E-4</c:v>
                </c:pt>
                <c:pt idx="22">
                  <c:v>7.6244669526703412E-4</c:v>
                </c:pt>
                <c:pt idx="23">
                  <c:v>7.7405755864673584E-4</c:v>
                </c:pt>
                <c:pt idx="24">
                  <c:v>7.8584523720480893E-4</c:v>
                </c:pt>
                <c:pt idx="25">
                  <c:v>7.9781242355819065E-4</c:v>
                </c:pt>
                <c:pt idx="26">
                  <c:v>8.0996185132811455E-4</c:v>
                </c:pt>
                <c:pt idx="27">
                  <c:v>8.2229629576457746E-4</c:v>
                </c:pt>
                <c:pt idx="28">
                  <c:v>8.3481857438027346E-4</c:v>
                </c:pt>
                <c:pt idx="29">
                  <c:v>8.4753154759418744E-4</c:v>
                </c:pt>
                <c:pt idx="30">
                  <c:v>8.6043811938496225E-4</c:v>
                </c:pt>
                <c:pt idx="31">
                  <c:v>8.7354123795428879E-4</c:v>
                </c:pt>
                <c:pt idx="32">
                  <c:v>8.8684389640028766E-4</c:v>
                </c:pt>
                <c:pt idx="33">
                  <c:v>9.0034913340131142E-4</c:v>
                </c:pt>
                <c:pt idx="34">
                  <c:v>9.1406003390995065E-4</c:v>
                </c:pt>
                <c:pt idx="35">
                  <c:v>9.2797972985783465E-4</c:v>
                </c:pt>
                <c:pt idx="36">
                  <c:v>9.4211140087088567E-4</c:v>
                </c:pt>
                <c:pt idx="37">
                  <c:v>9.5645827499583208E-4</c:v>
                </c:pt>
                <c:pt idx="38">
                  <c:v>9.7102362943738568E-4</c:v>
                </c:pt>
                <c:pt idx="39">
                  <c:v>9.8581079130700099E-4</c:v>
                </c:pt>
                <c:pt idx="40">
                  <c:v>1.0008231383827203E-3</c:v>
                </c:pt>
                <c:pt idx="41">
                  <c:v>1.0160640998809404E-3</c:v>
                </c:pt>
                <c:pt idx="42">
                  <c:v>1.0315371572395299E-3</c:v>
                </c:pt>
                <c:pt idx="43">
                  <c:v>1.0472458449132499E-3</c:v>
                </c:pt>
                <c:pt idx="44">
                  <c:v>1.0631937511809402E-3</c:v>
                </c:pt>
                <c:pt idx="45">
                  <c:v>1.07938451896542E-3</c:v>
                </c:pt>
                <c:pt idx="46">
                  <c:v>1.0958218466654004E-3</c:v>
                </c:pt>
                <c:pt idx="47">
                  <c:v>1.1125094890004103E-3</c:v>
                </c:pt>
                <c:pt idx="48">
                  <c:v>1.1294512578684402E-3</c:v>
                </c:pt>
                <c:pt idx="49">
                  <c:v>1.1466510232167153E-3</c:v>
                </c:pt>
                <c:pt idx="50">
                  <c:v>1.1641127139255917E-3</c:v>
                </c:pt>
                <c:pt idx="51">
                  <c:v>1.1818403187061621E-3</c:v>
                </c:pt>
                <c:pt idx="52">
                  <c:v>1.1998378870113305E-3</c:v>
                </c:pt>
                <c:pt idx="53">
                  <c:v>1.2181095299607743E-3</c:v>
                </c:pt>
                <c:pt idx="54">
                  <c:v>1.2366594212799421E-3</c:v>
                </c:pt>
                <c:pt idx="55">
                  <c:v>1.2554917982537498E-3</c:v>
                </c:pt>
                <c:pt idx="56">
                  <c:v>1.2746109626941605E-3</c:v>
                </c:pt>
                <c:pt idx="57">
                  <c:v>1.2940212819230103E-3</c:v>
                </c:pt>
                <c:pt idx="58">
                  <c:v>1.3137271897695503E-3</c:v>
                </c:pt>
                <c:pt idx="59">
                  <c:v>1.3337331875833021E-3</c:v>
                </c:pt>
                <c:pt idx="60">
                  <c:v>1.354043845262245E-3</c:v>
                </c:pt>
                <c:pt idx="61">
                  <c:v>1.3746638022966821E-3</c:v>
                </c:pt>
                <c:pt idx="62">
                  <c:v>1.3955977688291203E-3</c:v>
                </c:pt>
                <c:pt idx="63">
                  <c:v>1.4168505267300904E-3</c:v>
                </c:pt>
                <c:pt idx="64">
                  <c:v>1.4384269306904321E-3</c:v>
                </c:pt>
                <c:pt idx="65">
                  <c:v>1.4603319093303821E-3</c:v>
                </c:pt>
                <c:pt idx="66">
                  <c:v>1.4825704663252784E-3</c:v>
                </c:pt>
                <c:pt idx="67">
                  <c:v>1.50514768154849E-3</c:v>
                </c:pt>
                <c:pt idx="68">
                  <c:v>1.5280687122319705E-3</c:v>
                </c:pt>
                <c:pt idx="69">
                  <c:v>1.55133879414413E-3</c:v>
                </c:pt>
                <c:pt idx="70">
                  <c:v>1.5749632427859205E-3</c:v>
                </c:pt>
                <c:pt idx="71">
                  <c:v>1.598947454605023E-3</c:v>
                </c:pt>
                <c:pt idx="72">
                  <c:v>1.6232969082284221E-3</c:v>
                </c:pt>
                <c:pt idx="73">
                  <c:v>1.6480171657141664E-3</c:v>
                </c:pt>
                <c:pt idx="74">
                  <c:v>1.673113873821481E-3</c:v>
                </c:pt>
                <c:pt idx="75">
                  <c:v>1.6985927653009861E-3</c:v>
                </c:pt>
                <c:pt idx="76">
                  <c:v>1.7244596602040321E-3</c:v>
                </c:pt>
                <c:pt idx="77">
                  <c:v>1.7507204672122141E-3</c:v>
                </c:pt>
                <c:pt idx="78">
                  <c:v>1.7773811849870354E-3</c:v>
                </c:pt>
                <c:pt idx="79">
                  <c:v>1.8044479035401447E-3</c:v>
                </c:pt>
                <c:pt idx="80">
                  <c:v>1.8319268056244899E-3</c:v>
                </c:pt>
                <c:pt idx="81">
                  <c:v>1.8598241681466905E-3</c:v>
                </c:pt>
                <c:pt idx="82">
                  <c:v>1.888146363600731E-3</c:v>
                </c:pt>
                <c:pt idx="83">
                  <c:v>1.9168998615235748E-3</c:v>
                </c:pt>
                <c:pt idx="84">
                  <c:v>1.9460912299731703E-3</c:v>
                </c:pt>
                <c:pt idx="85">
                  <c:v>1.9757271370285999E-3</c:v>
                </c:pt>
                <c:pt idx="86">
                  <c:v>2.0058143523132852E-3</c:v>
                </c:pt>
                <c:pt idx="87">
                  <c:v>2.0363597485414417E-3</c:v>
                </c:pt>
                <c:pt idx="88">
                  <c:v>2.0673703030877452E-3</c:v>
                </c:pt>
                <c:pt idx="89">
                  <c:v>2.0988530995814407E-3</c:v>
                </c:pt>
                <c:pt idx="90">
                  <c:v>2.1308153295243005E-3</c:v>
                </c:pt>
                <c:pt idx="91">
                  <c:v>2.1632642939333293E-3</c:v>
                </c:pt>
                <c:pt idx="92">
                  <c:v>2.1962074050084304E-3</c:v>
                </c:pt>
                <c:pt idx="93">
                  <c:v>2.2296521878258104E-3</c:v>
                </c:pt>
                <c:pt idx="94">
                  <c:v>2.263606282056714E-3</c:v>
                </c:pt>
                <c:pt idx="95">
                  <c:v>2.2980774437123875E-3</c:v>
                </c:pt>
                <c:pt idx="96">
                  <c:v>2.3330735469161206E-3</c:v>
                </c:pt>
                <c:pt idx="97">
                  <c:v>2.3686025857016209E-3</c:v>
                </c:pt>
                <c:pt idx="98">
                  <c:v>2.4046726758391998E-3</c:v>
                </c:pt>
                <c:pt idx="99">
                  <c:v>2.4412920566895652E-3</c:v>
                </c:pt>
                <c:pt idx="100">
                  <c:v>2.4784690930858308E-3</c:v>
                </c:pt>
                <c:pt idx="101">
                  <c:v>2.5162122772445011E-3</c:v>
                </c:pt>
                <c:pt idx="102">
                  <c:v>2.5545302307051062E-3</c:v>
                </c:pt>
                <c:pt idx="103">
                  <c:v>2.5934317062996162E-3</c:v>
                </c:pt>
                <c:pt idx="104">
                  <c:v>2.6329255901518505E-3</c:v>
                </c:pt>
                <c:pt idx="105">
                  <c:v>2.6730209037074911E-3</c:v>
                </c:pt>
                <c:pt idx="106">
                  <c:v>2.7137268057944234E-3</c:v>
                </c:pt>
                <c:pt idx="107">
                  <c:v>2.7550525947151005E-3</c:v>
                </c:pt>
                <c:pt idx="108">
                  <c:v>2.79700771037071E-3</c:v>
                </c:pt>
                <c:pt idx="109">
                  <c:v>2.8396017364169211E-3</c:v>
                </c:pt>
                <c:pt idx="110">
                  <c:v>2.8828444024537178E-3</c:v>
                </c:pt>
                <c:pt idx="111">
                  <c:v>2.9267455862474452E-3</c:v>
                </c:pt>
                <c:pt idx="112">
                  <c:v>2.9713153159872411E-3</c:v>
                </c:pt>
                <c:pt idx="113">
                  <c:v>3.0165637725758812E-3</c:v>
                </c:pt>
                <c:pt idx="114">
                  <c:v>3.0625012919552469E-3</c:v>
                </c:pt>
                <c:pt idx="115">
                  <c:v>3.1091383674672658E-3</c:v>
                </c:pt>
                <c:pt idx="116">
                  <c:v>3.1564856522509812E-3</c:v>
                </c:pt>
                <c:pt idx="117">
                  <c:v>3.2045539616761725E-3</c:v>
                </c:pt>
                <c:pt idx="118">
                  <c:v>3.253354275813383E-3</c:v>
                </c:pt>
                <c:pt idx="119">
                  <c:v>3.3028977419425152E-3</c:v>
                </c:pt>
                <c:pt idx="120">
                  <c:v>3.3531956770989652E-3</c:v>
                </c:pt>
                <c:pt idx="121">
                  <c:v>3.4042595706588316E-3</c:v>
                </c:pt>
                <c:pt idx="122">
                  <c:v>3.4561010869632808E-3</c:v>
                </c:pt>
                <c:pt idx="123">
                  <c:v>3.5087320679830654E-3</c:v>
                </c:pt>
                <c:pt idx="124">
                  <c:v>3.5621645360234089E-3</c:v>
                </c:pt>
                <c:pt idx="125">
                  <c:v>3.6164106964704412E-3</c:v>
                </c:pt>
                <c:pt idx="126">
                  <c:v>3.6714829405791252E-3</c:v>
                </c:pt>
                <c:pt idx="127">
                  <c:v>3.7273938483037491E-3</c:v>
                </c:pt>
                <c:pt idx="128">
                  <c:v>3.7841561911712705E-3</c:v>
                </c:pt>
                <c:pt idx="129">
                  <c:v>3.8417829351992307E-3</c:v>
                </c:pt>
                <c:pt idx="130">
                  <c:v>3.9002872438571425E-3</c:v>
                </c:pt>
                <c:pt idx="131">
                  <c:v>3.9596824810731804E-3</c:v>
                </c:pt>
                <c:pt idx="132">
                  <c:v>4.0199822142875001E-3</c:v>
                </c:pt>
                <c:pt idx="133">
                  <c:v>4.0812002175507804E-3</c:v>
                </c:pt>
                <c:pt idx="134">
                  <c:v>4.14335047467087E-3</c:v>
                </c:pt>
                <c:pt idx="135">
                  <c:v>4.2064471824070091E-3</c:v>
                </c:pt>
                <c:pt idx="136">
                  <c:v>4.270504753712683E-3</c:v>
                </c:pt>
                <c:pt idx="137">
                  <c:v>4.3355378210280298E-3</c:v>
                </c:pt>
                <c:pt idx="138">
                  <c:v>4.4015612396224113E-3</c:v>
                </c:pt>
                <c:pt idx="139">
                  <c:v>4.4685900909871923E-3</c:v>
                </c:pt>
                <c:pt idx="140">
                  <c:v>4.5366396862814642E-3</c:v>
                </c:pt>
                <c:pt idx="141">
                  <c:v>4.6057255698288297E-3</c:v>
                </c:pt>
                <c:pt idx="142">
                  <c:v>4.6758635226688914E-3</c:v>
                </c:pt>
                <c:pt idx="143">
                  <c:v>4.7470695661612798E-3</c:v>
                </c:pt>
                <c:pt idx="144">
                  <c:v>4.8193599656459734E-3</c:v>
                </c:pt>
                <c:pt idx="145">
                  <c:v>4.8927512341583506E-3</c:v>
                </c:pt>
                <c:pt idx="146">
                  <c:v>4.9672601362013924E-3</c:v>
                </c:pt>
                <c:pt idx="147">
                  <c:v>5.0429036915750104E-3</c:v>
                </c:pt>
                <c:pt idx="148">
                  <c:v>5.1196991792640213E-3</c:v>
                </c:pt>
                <c:pt idx="149">
                  <c:v>5.1976641413847514E-3</c:v>
                </c:pt>
                <c:pt idx="150">
                  <c:v>5.2768163871926965E-3</c:v>
                </c:pt>
                <c:pt idx="151">
                  <c:v>5.3571739971498599E-3</c:v>
                </c:pt>
                <c:pt idx="152">
                  <c:v>5.4387553270557011E-3</c:v>
                </c:pt>
                <c:pt idx="153">
                  <c:v>5.5215790122392933E-3</c:v>
                </c:pt>
                <c:pt idx="154">
                  <c:v>5.6056639718165433E-3</c:v>
                </c:pt>
                <c:pt idx="155">
                  <c:v>5.6910294130117917E-3</c:v>
                </c:pt>
                <c:pt idx="156">
                  <c:v>5.7776948355449508E-3</c:v>
                </c:pt>
                <c:pt idx="157">
                  <c:v>5.8656800360861816E-3</c:v>
                </c:pt>
                <c:pt idx="158">
                  <c:v>5.955005112777907E-3</c:v>
                </c:pt>
                <c:pt idx="159">
                  <c:v>6.0456904698252423E-3</c:v>
                </c:pt>
                <c:pt idx="160">
                  <c:v>6.1377568221575802E-3</c:v>
                </c:pt>
                <c:pt idx="161">
                  <c:v>6.2312252001600673E-3</c:v>
                </c:pt>
                <c:pt idx="162">
                  <c:v>6.3261169544771411E-3</c:v>
                </c:pt>
                <c:pt idx="163">
                  <c:v>6.4224537608905024E-3</c:v>
                </c:pt>
                <c:pt idx="164">
                  <c:v>6.5202576252696024E-3</c:v>
                </c:pt>
                <c:pt idx="165">
                  <c:v>6.6195508885985195E-3</c:v>
                </c:pt>
                <c:pt idx="166">
                  <c:v>6.7203562320797324E-3</c:v>
                </c:pt>
                <c:pt idx="167">
                  <c:v>6.8226966823144988E-3</c:v>
                </c:pt>
                <c:pt idx="168">
                  <c:v>6.9265956165628934E-3</c:v>
                </c:pt>
                <c:pt idx="169">
                  <c:v>7.032076768084203E-3</c:v>
                </c:pt>
                <c:pt idx="170">
                  <c:v>7.1391642315575014E-3</c:v>
                </c:pt>
                <c:pt idx="171">
                  <c:v>7.2478824685862919E-3</c:v>
                </c:pt>
                <c:pt idx="172">
                  <c:v>7.3582563132855924E-3</c:v>
                </c:pt>
                <c:pt idx="173">
                  <c:v>7.4703109779549123E-3</c:v>
                </c:pt>
                <c:pt idx="174">
                  <c:v>7.5840720588374703E-3</c:v>
                </c:pt>
                <c:pt idx="175">
                  <c:v>7.6995655419669707E-3</c:v>
                </c:pt>
                <c:pt idx="176">
                  <c:v>7.8168178091035309E-3</c:v>
                </c:pt>
                <c:pt idx="177">
                  <c:v>7.9358556437599224E-3</c:v>
                </c:pt>
                <c:pt idx="178">
                  <c:v>8.0567062373199539E-3</c:v>
                </c:pt>
                <c:pt idx="179">
                  <c:v>8.1793971952484525E-3</c:v>
                </c:pt>
                <c:pt idx="180">
                  <c:v>8.3039565433995228E-3</c:v>
                </c:pt>
                <c:pt idx="181">
                  <c:v>8.4304127344157227E-3</c:v>
                </c:pt>
                <c:pt idx="182">
                  <c:v>8.5587946542292782E-3</c:v>
                </c:pt>
                <c:pt idx="183">
                  <c:v>8.6891316286590008E-3</c:v>
                </c:pt>
                <c:pt idx="184">
                  <c:v>8.8214534301106536E-3</c:v>
                </c:pt>
                <c:pt idx="185">
                  <c:v>8.9557902843764737E-3</c:v>
                </c:pt>
                <c:pt idx="186">
                  <c:v>9.0921728775394568E-3</c:v>
                </c:pt>
                <c:pt idx="187">
                  <c:v>9.2306323629841557E-3</c:v>
                </c:pt>
                <c:pt idx="188">
                  <c:v>9.3712003685118301E-3</c:v>
                </c:pt>
                <c:pt idx="189">
                  <c:v>9.5139090035653746E-3</c:v>
                </c:pt>
                <c:pt idx="190">
                  <c:v>9.6587908665637708E-3</c:v>
                </c:pt>
                <c:pt idx="191">
                  <c:v>9.8058790523491875E-3</c:v>
                </c:pt>
                <c:pt idx="192">
                  <c:v>9.9552071597454137E-3</c:v>
                </c:pt>
                <c:pt idx="193">
                  <c:v>1.0106809299233922E-2</c:v>
                </c:pt>
                <c:pt idx="194">
                  <c:v>1.0260720100744899E-2</c:v>
                </c:pt>
                <c:pt idx="195">
                  <c:v>1.0416974721568403E-2</c:v>
                </c:pt>
                <c:pt idx="196">
                  <c:v>1.0575608854384104E-2</c:v>
                </c:pt>
                <c:pt idx="197">
                  <c:v>1.0736658735415443E-2</c:v>
                </c:pt>
                <c:pt idx="198">
                  <c:v>1.0900161152706023E-2</c:v>
                </c:pt>
                <c:pt idx="199">
                  <c:v>1.1066153454523801E-2</c:v>
                </c:pt>
                <c:pt idx="200">
                  <c:v>1.1234673557892202E-2</c:v>
                </c:pt>
                <c:pt idx="201">
                  <c:v>1.1405759957251021E-2</c:v>
                </c:pt>
                <c:pt idx="202">
                  <c:v>1.1579451733249703E-2</c:v>
                </c:pt>
                <c:pt idx="203">
                  <c:v>1.17557885616748E-2</c:v>
                </c:pt>
                <c:pt idx="204">
                  <c:v>1.1934810722512621E-2</c:v>
                </c:pt>
                <c:pt idx="205">
                  <c:v>1.2116559109149799E-2</c:v>
                </c:pt>
                <c:pt idx="206">
                  <c:v>1.2301075237715771E-2</c:v>
                </c:pt>
                <c:pt idx="207">
                  <c:v>1.2488401256564143E-2</c:v>
                </c:pt>
                <c:pt idx="208">
                  <c:v>1.2678579955902505E-2</c:v>
                </c:pt>
                <c:pt idx="209">
                  <c:v>1.2871654777566003E-2</c:v>
                </c:pt>
                <c:pt idx="210">
                  <c:v>1.3067669824940099E-2</c:v>
                </c:pt>
                <c:pt idx="211">
                  <c:v>1.3266669873035607E-2</c:v>
                </c:pt>
                <c:pt idx="212">
                  <c:v>1.3468700378716518E-2</c:v>
                </c:pt>
                <c:pt idx="213">
                  <c:v>1.3673807491082744E-2</c:v>
                </c:pt>
                <c:pt idx="214">
                  <c:v>1.388203806201301E-2</c:v>
                </c:pt>
                <c:pt idx="215">
                  <c:v>1.4093439656865821E-2</c:v>
                </c:pt>
                <c:pt idx="216">
                  <c:v>1.4308060565345998E-2</c:v>
                </c:pt>
                <c:pt idx="217">
                  <c:v>1.4525949812534002E-2</c:v>
                </c:pt>
                <c:pt idx="218">
                  <c:v>1.4747157170085302E-2</c:v>
                </c:pt>
                <c:pt idx="219">
                  <c:v>1.4971733167599298E-2</c:v>
                </c:pt>
                <c:pt idx="220">
                  <c:v>1.5199729104161702E-2</c:v>
                </c:pt>
                <c:pt idx="221">
                  <c:v>1.5431197060062601E-2</c:v>
                </c:pt>
                <c:pt idx="222">
                  <c:v>1.5666189908693003E-2</c:v>
                </c:pt>
                <c:pt idx="223">
                  <c:v>1.5904761328622403E-2</c:v>
                </c:pt>
                <c:pt idx="224">
                  <c:v>1.6146965815860465E-2</c:v>
                </c:pt>
                <c:pt idx="225">
                  <c:v>1.6392858696305124E-2</c:v>
                </c:pt>
                <c:pt idx="226">
                  <c:v>1.6642496138380605E-2</c:v>
                </c:pt>
                <c:pt idx="227">
                  <c:v>1.6895935165868663E-2</c:v>
                </c:pt>
                <c:pt idx="228">
                  <c:v>1.7153233670932602E-2</c:v>
                </c:pt>
                <c:pt idx="229">
                  <c:v>1.7414450427342708E-2</c:v>
                </c:pt>
                <c:pt idx="230">
                  <c:v>1.7679645103901194E-2</c:v>
                </c:pt>
                <c:pt idx="231">
                  <c:v>1.79488782780725E-2</c:v>
                </c:pt>
                <c:pt idx="232">
                  <c:v>1.8222211449819756E-2</c:v>
                </c:pt>
                <c:pt idx="233">
                  <c:v>1.8499707055654402E-2</c:v>
                </c:pt>
                <c:pt idx="234">
                  <c:v>1.8781428482898085E-2</c:v>
                </c:pt>
                <c:pt idx="235">
                  <c:v>1.9067440084160461E-2</c:v>
                </c:pt>
                <c:pt idx="236">
                  <c:v>1.9357807192040905E-2</c:v>
                </c:pt>
                <c:pt idx="237">
                  <c:v>1.9652596134051709E-2</c:v>
                </c:pt>
                <c:pt idx="238">
                  <c:v>1.9951874247768616E-2</c:v>
                </c:pt>
                <c:pt idx="239">
                  <c:v>2.02557098962114E-2</c:v>
                </c:pt>
                <c:pt idx="240">
                  <c:v>2.0564172483463813E-2</c:v>
                </c:pt>
                <c:pt idx="241">
                  <c:v>2.0877332470521842E-2</c:v>
                </c:pt>
                <c:pt idx="242">
                  <c:v>2.1195261391391978E-2</c:v>
                </c:pt>
                <c:pt idx="243">
                  <c:v>2.1518031869433508E-2</c:v>
                </c:pt>
                <c:pt idx="244">
                  <c:v>2.1845717633942996E-2</c:v>
                </c:pt>
                <c:pt idx="245">
                  <c:v>2.2178393536997611E-2</c:v>
                </c:pt>
                <c:pt idx="246">
                  <c:v>2.2516135570556012E-2</c:v>
                </c:pt>
                <c:pt idx="247">
                  <c:v>2.2859020883813638E-2</c:v>
                </c:pt>
                <c:pt idx="248">
                  <c:v>2.3207127800825816E-2</c:v>
                </c:pt>
                <c:pt idx="249">
                  <c:v>2.3560535838401567E-2</c:v>
                </c:pt>
                <c:pt idx="250">
                  <c:v>2.3919325724265611E-2</c:v>
                </c:pt>
                <c:pt idx="251">
                  <c:v>2.4283579415498011E-2</c:v>
                </c:pt>
                <c:pt idx="252">
                  <c:v>2.4653380117257002E-2</c:v>
                </c:pt>
                <c:pt idx="253">
                  <c:v>2.5028812301783606E-2</c:v>
                </c:pt>
                <c:pt idx="254">
                  <c:v>2.5409961727699566E-2</c:v>
                </c:pt>
                <c:pt idx="255">
                  <c:v>2.5796915459593461E-2</c:v>
                </c:pt>
                <c:pt idx="256">
                  <c:v>2.6189761887911802E-2</c:v>
                </c:pt>
                <c:pt idx="257">
                  <c:v>2.6588590749148877E-2</c:v>
                </c:pt>
                <c:pt idx="258">
                  <c:v>2.6993493146344111E-2</c:v>
                </c:pt>
                <c:pt idx="259">
                  <c:v>2.7404561569892516E-2</c:v>
                </c:pt>
                <c:pt idx="260">
                  <c:v>2.7821889918672602E-2</c:v>
                </c:pt>
                <c:pt idx="261">
                  <c:v>2.8245573521495291E-2</c:v>
                </c:pt>
                <c:pt idx="262">
                  <c:v>2.8675709158878206E-2</c:v>
                </c:pt>
                <c:pt idx="263">
                  <c:v>2.9112395085155611E-2</c:v>
                </c:pt>
                <c:pt idx="264">
                  <c:v>2.9555731050919312E-2</c:v>
                </c:pt>
                <c:pt idx="265">
                  <c:v>3.0005818325806795E-2</c:v>
                </c:pt>
                <c:pt idx="266">
                  <c:v>3.0462759721630803E-2</c:v>
                </c:pt>
                <c:pt idx="267">
                  <c:v>3.0926659615868903E-2</c:v>
                </c:pt>
                <c:pt idx="268">
                  <c:v>3.1397623975501408E-2</c:v>
                </c:pt>
                <c:pt idx="269">
                  <c:v>3.1875760381220225E-2</c:v>
                </c:pt>
                <c:pt idx="270">
                  <c:v>3.2361178051999812E-2</c:v>
                </c:pt>
                <c:pt idx="271">
                  <c:v>3.2853987870050956E-2</c:v>
                </c:pt>
                <c:pt idx="272">
                  <c:v>3.3354302406142601E-2</c:v>
                </c:pt>
                <c:pt idx="273">
                  <c:v>3.3862235945322401E-2</c:v>
                </c:pt>
                <c:pt idx="274">
                  <c:v>3.4377904513017712E-2</c:v>
                </c:pt>
                <c:pt idx="275">
                  <c:v>3.49014259015408E-2</c:v>
                </c:pt>
                <c:pt idx="276">
                  <c:v>3.5432919696995815E-2</c:v>
                </c:pt>
                <c:pt idx="277">
                  <c:v>3.5972507306594702E-2</c:v>
                </c:pt>
                <c:pt idx="278">
                  <c:v>3.6520311986390552E-2</c:v>
                </c:pt>
                <c:pt idx="279">
                  <c:v>3.7076458869431998E-2</c:v>
                </c:pt>
                <c:pt idx="280">
                  <c:v>3.7641074994347212E-2</c:v>
                </c:pt>
                <c:pt idx="281">
                  <c:v>3.8214289334362578E-2</c:v>
                </c:pt>
                <c:pt idx="282">
                  <c:v>3.8796232826764282E-2</c:v>
                </c:pt>
                <c:pt idx="283">
                  <c:v>3.9387038402806211E-2</c:v>
                </c:pt>
                <c:pt idx="284">
                  <c:v>3.998684101807741E-2</c:v>
                </c:pt>
                <c:pt idx="285">
                  <c:v>4.0595777683327311E-2</c:v>
                </c:pt>
                <c:pt idx="286">
                  <c:v>4.1213987495763812E-2</c:v>
                </c:pt>
                <c:pt idx="287">
                  <c:v>4.1841611670826222E-2</c:v>
                </c:pt>
                <c:pt idx="288">
                  <c:v>4.2478793574442814E-2</c:v>
                </c:pt>
                <c:pt idx="289">
                  <c:v>4.3125678755779356E-2</c:v>
                </c:pt>
                <c:pt idx="290">
                  <c:v>4.3782414980487551E-2</c:v>
                </c:pt>
                <c:pt idx="291">
                  <c:v>4.4449152264452806E-2</c:v>
                </c:pt>
                <c:pt idx="292">
                  <c:v>4.5126042908074697E-2</c:v>
                </c:pt>
                <c:pt idx="293">
                  <c:v>4.5813241531041098E-2</c:v>
                </c:pt>
                <c:pt idx="294">
                  <c:v>4.6510905107655105E-2</c:v>
                </c:pt>
                <c:pt idx="295">
                  <c:v>4.7219193002695614E-2</c:v>
                </c:pt>
                <c:pt idx="296">
                  <c:v>4.7938267007812833E-2</c:v>
                </c:pt>
                <c:pt idx="297">
                  <c:v>4.8668291378490103E-2</c:v>
                </c:pt>
                <c:pt idx="298">
                  <c:v>4.9409432871563824E-2</c:v>
                </c:pt>
                <c:pt idx="299">
                  <c:v>5.0161860783313306E-2</c:v>
                </c:pt>
                <c:pt idx="300">
                  <c:v>5.0925746988135304E-2</c:v>
                </c:pt>
                <c:pt idx="301">
                  <c:v>5.1701265977802294E-2</c:v>
                </c:pt>
                <c:pt idx="302">
                  <c:v>5.2488594901322946E-2</c:v>
                </c:pt>
                <c:pt idx="303">
                  <c:v>5.3287913605403199E-2</c:v>
                </c:pt>
                <c:pt idx="304">
                  <c:v>5.4099404675537012E-2</c:v>
                </c:pt>
                <c:pt idx="305">
                  <c:v>5.4923253477701814E-2</c:v>
                </c:pt>
                <c:pt idx="306">
                  <c:v>5.5759648200712497E-2</c:v>
                </c:pt>
                <c:pt idx="307">
                  <c:v>5.6608779899200497E-2</c:v>
                </c:pt>
                <c:pt idx="308">
                  <c:v>5.7470842537259266E-2</c:v>
                </c:pt>
                <c:pt idx="309">
                  <c:v>5.8346033032750814E-2</c:v>
                </c:pt>
                <c:pt idx="310">
                  <c:v>5.9234551302284895E-2</c:v>
                </c:pt>
                <c:pt idx="311">
                  <c:v>6.0136600306888534E-2</c:v>
                </c:pt>
                <c:pt idx="312">
                  <c:v>6.1052386098363713E-2</c:v>
                </c:pt>
                <c:pt idx="313">
                  <c:v>6.1982117866359106E-2</c:v>
                </c:pt>
                <c:pt idx="314">
                  <c:v>6.2926007986151514E-2</c:v>
                </c:pt>
                <c:pt idx="315">
                  <c:v>6.3884272067158701E-2</c:v>
                </c:pt>
                <c:pt idx="316">
                  <c:v>6.4857129002191913E-2</c:v>
                </c:pt>
                <c:pt idx="317">
                  <c:v>6.5844801017453394E-2</c:v>
                </c:pt>
                <c:pt idx="318">
                  <c:v>6.6847513723302887E-2</c:v>
                </c:pt>
                <c:pt idx="319">
                  <c:v>6.786549616578981E-2</c:v>
                </c:pt>
                <c:pt idx="320">
                  <c:v>6.889898087897442E-2</c:v>
                </c:pt>
                <c:pt idx="321">
                  <c:v>6.9948203938045933E-2</c:v>
                </c:pt>
                <c:pt idx="322">
                  <c:v>7.1013405013244033E-2</c:v>
                </c:pt>
                <c:pt idx="323">
                  <c:v>7.2094827424613803E-2</c:v>
                </c:pt>
                <c:pt idx="324">
                  <c:v>7.3192718197576723E-2</c:v>
                </c:pt>
                <c:pt idx="325">
                  <c:v>7.4307328119367064E-2</c:v>
                </c:pt>
                <c:pt idx="326">
                  <c:v>7.5438911796311833E-2</c:v>
                </c:pt>
                <c:pt idx="327">
                  <c:v>7.6587727711991724E-2</c:v>
                </c:pt>
                <c:pt idx="328">
                  <c:v>7.7754038286286034E-2</c:v>
                </c:pt>
                <c:pt idx="329">
                  <c:v>7.8938109935315734E-2</c:v>
                </c:pt>
                <c:pt idx="330">
                  <c:v>8.0140213132300187E-2</c:v>
                </c:pt>
                <c:pt idx="331">
                  <c:v>8.1360622469340324E-2</c:v>
                </c:pt>
                <c:pt idx="332">
                  <c:v>8.2599616720142516E-2</c:v>
                </c:pt>
                <c:pt idx="333">
                  <c:v>8.3857478903700114E-2</c:v>
                </c:pt>
                <c:pt idx="334">
                  <c:v>8.5134496348933539E-2</c:v>
                </c:pt>
                <c:pt idx="335">
                  <c:v>8.6430960760337044E-2</c:v>
                </c:pt>
                <c:pt idx="336">
                  <c:v>8.7747168284606727E-2</c:v>
                </c:pt>
                <c:pt idx="337">
                  <c:v>8.9083419578280365E-2</c:v>
                </c:pt>
                <c:pt idx="338">
                  <c:v>9.0440019876426581E-2</c:v>
                </c:pt>
                <c:pt idx="339">
                  <c:v>9.1817279062362145E-2</c:v>
                </c:pt>
                <c:pt idx="340">
                  <c:v>9.3215511738438714E-2</c:v>
                </c:pt>
                <c:pt idx="341">
                  <c:v>9.4635037297907343E-2</c:v>
                </c:pt>
                <c:pt idx="342">
                  <c:v>9.6076179997875544E-2</c:v>
                </c:pt>
                <c:pt idx="343">
                  <c:v>9.7539269033376244E-2</c:v>
                </c:pt>
                <c:pt idx="344">
                  <c:v>9.9024638612564705E-2</c:v>
                </c:pt>
                <c:pt idx="345">
                  <c:v>0.10053262803306109</c:v>
                </c:pt>
                <c:pt idx="346">
                  <c:v>0.10206358175945222</c:v>
                </c:pt>
                <c:pt idx="347">
                  <c:v>0.10361784950198202</c:v>
                </c:pt>
                <c:pt idx="348">
                  <c:v>0.10519578629642888</c:v>
                </c:pt>
                <c:pt idx="349">
                  <c:v>0.10679775258520839</c:v>
                </c:pt>
                <c:pt idx="350">
                  <c:v>0.108424114299702</c:v>
                </c:pt>
                <c:pt idx="351">
                  <c:v>0.11007524294386091</c:v>
                </c:pt>
                <c:pt idx="352">
                  <c:v>0.11175151567904518</c:v>
                </c:pt>
                <c:pt idx="353">
                  <c:v>0.113453315410199</c:v>
                </c:pt>
                <c:pt idx="354">
                  <c:v>0.11518103087329802</c:v>
                </c:pt>
                <c:pt idx="355">
                  <c:v>0.11693505672416002</c:v>
                </c:pt>
                <c:pt idx="356">
                  <c:v>0.11871579362859012</c:v>
                </c:pt>
                <c:pt idx="357">
                  <c:v>0.12052364835389877</c:v>
                </c:pt>
                <c:pt idx="358">
                  <c:v>0.12235903386182498</c:v>
                </c:pt>
                <c:pt idx="359">
                  <c:v>0.124222369402868</c:v>
                </c:pt>
                <c:pt idx="360">
                  <c:v>0.12611408061204901</c:v>
                </c:pt>
                <c:pt idx="361">
                  <c:v>0.128034599606141</c:v>
                </c:pt>
                <c:pt idx="362">
                  <c:v>0.12998436508237882</c:v>
                </c:pt>
                <c:pt idx="363">
                  <c:v>0.13196382241865587</c:v>
                </c:pt>
                <c:pt idx="364">
                  <c:v>0.13397342377528601</c:v>
                </c:pt>
                <c:pt idx="365">
                  <c:v>0.13601362819826004</c:v>
                </c:pt>
                <c:pt idx="366">
                  <c:v>0.13808490172412224</c:v>
                </c:pt>
                <c:pt idx="367">
                  <c:v>0.14018771748641801</c:v>
                </c:pt>
                <c:pt idx="368">
                  <c:v>0.14232255582377387</c:v>
                </c:pt>
                <c:pt idx="369">
                  <c:v>0.14448990438961901</c:v>
                </c:pt>
                <c:pt idx="370">
                  <c:v>0.14669025826357188</c:v>
                </c:pt>
                <c:pt idx="371">
                  <c:v>0.14892412006454001</c:v>
                </c:pt>
                <c:pt idx="372">
                  <c:v>0.15119200006552341</c:v>
                </c:pt>
                <c:pt idx="373">
                  <c:v>0.15349441631017813</c:v>
                </c:pt>
                <c:pt idx="374">
                  <c:v>0.15583189473114456</c:v>
                </c:pt>
                <c:pt idx="375">
                  <c:v>0.15820496927019756</c:v>
                </c:pt>
                <c:pt idx="376">
                  <c:v>0.16061418200020039</c:v>
                </c:pt>
                <c:pt idx="377">
                  <c:v>0.16306008324893301</c:v>
                </c:pt>
                <c:pt idx="378">
                  <c:v>0.16554323172480656</c:v>
                </c:pt>
                <c:pt idx="379">
                  <c:v>0.16806419464447339</c:v>
                </c:pt>
                <c:pt idx="380">
                  <c:v>0.17062354786240821</c:v>
                </c:pt>
                <c:pt idx="381">
                  <c:v>0.17322187600244501</c:v>
                </c:pt>
                <c:pt idx="382">
                  <c:v>0.17585977259131524</c:v>
                </c:pt>
                <c:pt idx="383">
                  <c:v>0.17853784019423041</c:v>
                </c:pt>
                <c:pt idx="384">
                  <c:v>0.18125669055251739</c:v>
                </c:pt>
                <c:pt idx="385">
                  <c:v>0.18401694472336827</c:v>
                </c:pt>
                <c:pt idx="386">
                  <c:v>0.18681923322169447</c:v>
                </c:pt>
                <c:pt idx="387">
                  <c:v>0.18966419616415539</c:v>
                </c:pt>
                <c:pt idx="388">
                  <c:v>0.19255248341538544</c:v>
                </c:pt>
                <c:pt idx="389">
                  <c:v>0.19548475473643268</c:v>
                </c:pt>
                <c:pt idx="390">
                  <c:v>0.19846167993546301</c:v>
                </c:pt>
                <c:pt idx="391">
                  <c:v>0.20148393902077524</c:v>
                </c:pt>
                <c:pt idx="392">
                  <c:v>0.204552222356117</c:v>
                </c:pt>
                <c:pt idx="393">
                  <c:v>0.20766723081839564</c:v>
                </c:pt>
                <c:pt idx="394">
                  <c:v>0.21082967595775887</c:v>
                </c:pt>
                <c:pt idx="395">
                  <c:v>0.21404028016016477</c:v>
                </c:pt>
                <c:pt idx="396">
                  <c:v>0.21729977681234938</c:v>
                </c:pt>
                <c:pt idx="397">
                  <c:v>0.22060891046938697</c:v>
                </c:pt>
                <c:pt idx="398">
                  <c:v>0.22396843702475921</c:v>
                </c:pt>
                <c:pt idx="399">
                  <c:v>0.22737912388300388</c:v>
                </c:pt>
                <c:pt idx="400">
                  <c:v>0.23084175013502944</c:v>
                </c:pt>
                <c:pt idx="401">
                  <c:v>0.23435710673607021</c:v>
                </c:pt>
                <c:pt idx="402">
                  <c:v>0.23792599668636813</c:v>
                </c:pt>
                <c:pt idx="403">
                  <c:v>0.24154923521458421</c:v>
                </c:pt>
                <c:pt idx="404">
                  <c:v>0.245227649964045</c:v>
                </c:pt>
                <c:pt idx="405">
                  <c:v>0.24896208118177518</c:v>
                </c:pt>
                <c:pt idx="406">
                  <c:v>0.25275338191042801</c:v>
                </c:pt>
                <c:pt idx="407">
                  <c:v>0.25660241818317575</c:v>
                </c:pt>
                <c:pt idx="408">
                  <c:v>0.26051006922149988</c:v>
                </c:pt>
                <c:pt idx="409">
                  <c:v>0.26447722763603893</c:v>
                </c:pt>
                <c:pt idx="410">
                  <c:v>0.26850479963049895</c:v>
                </c:pt>
                <c:pt idx="411">
                  <c:v>0.27259370520862602</c:v>
                </c:pt>
                <c:pt idx="412">
                  <c:v>0.27674487838439232</c:v>
                </c:pt>
                <c:pt idx="413">
                  <c:v>0.28095926739532495</c:v>
                </c:pt>
                <c:pt idx="414">
                  <c:v>0.28523783491910776</c:v>
                </c:pt>
                <c:pt idx="415">
                  <c:v>0.28958155829351101</c:v>
                </c:pt>
                <c:pt idx="416">
                  <c:v>0.29399142973960807</c:v>
                </c:pt>
                <c:pt idx="417">
                  <c:v>0.29846845658843102</c:v>
                </c:pt>
                <c:pt idx="418">
                  <c:v>0.30301366151109832</c:v>
                </c:pt>
                <c:pt idx="419">
                  <c:v>0.30762808275238696</c:v>
                </c:pt>
                <c:pt idx="420">
                  <c:v>0.31231277436790983</c:v>
                </c:pt>
                <c:pt idx="421">
                  <c:v>0.31706880646488089</c:v>
                </c:pt>
                <c:pt idx="422">
                  <c:v>0.32189726544657432</c:v>
                </c:pt>
                <c:pt idx="423">
                  <c:v>0.32679925426048101</c:v>
                </c:pt>
                <c:pt idx="424">
                  <c:v>0.33177589265023538</c:v>
                </c:pt>
                <c:pt idx="425">
                  <c:v>0.33682831741141189</c:v>
                </c:pt>
                <c:pt idx="426">
                  <c:v>0.34195768265117299</c:v>
                </c:pt>
                <c:pt idx="427">
                  <c:v>0.34716516005195208</c:v>
                </c:pt>
                <c:pt idx="428">
                  <c:v>0.35245193913903838</c:v>
                </c:pt>
                <c:pt idx="429">
                  <c:v>0.35781922755232332</c:v>
                </c:pt>
                <c:pt idx="430">
                  <c:v>0.36326825132215795</c:v>
                </c:pt>
                <c:pt idx="431">
                  <c:v>0.3688002551493994</c:v>
                </c:pt>
                <c:pt idx="432">
                  <c:v>0.37441650268974891</c:v>
                </c:pt>
                <c:pt idx="433">
                  <c:v>0.38011827684238192</c:v>
                </c:pt>
                <c:pt idx="434">
                  <c:v>0.38590688004302715</c:v>
                </c:pt>
                <c:pt idx="435">
                  <c:v>0.39178363456144538</c:v>
                </c:pt>
                <c:pt idx="436">
                  <c:v>0.39774988280349832</c:v>
                </c:pt>
                <c:pt idx="437">
                  <c:v>0.4038069876177699</c:v>
                </c:pt>
                <c:pt idx="438">
                  <c:v>0.40995633260686731</c:v>
                </c:pt>
                <c:pt idx="439">
                  <c:v>0.41619932244351665</c:v>
                </c:pt>
                <c:pt idx="440">
                  <c:v>0.422537383191391</c:v>
                </c:pt>
                <c:pt idx="441">
                  <c:v>0.42897196263085996</c:v>
                </c:pt>
                <c:pt idx="442">
                  <c:v>0.43550453058970195</c:v>
                </c:pt>
                <c:pt idx="443">
                  <c:v>0.44213657927888461</c:v>
                </c:pt>
                <c:pt idx="444">
                  <c:v>0.44886962363338301</c:v>
                </c:pt>
                <c:pt idx="445">
                  <c:v>0.45570520165825701</c:v>
                </c:pt>
                <c:pt idx="446">
                  <c:v>0.46264487477995991</c:v>
                </c:pt>
                <c:pt idx="447">
                  <c:v>0.46969022820300099</c:v>
                </c:pt>
                <c:pt idx="448">
                  <c:v>0.47684287127208891</c:v>
                </c:pt>
                <c:pt idx="449">
                  <c:v>0.48410443783968277</c:v>
                </c:pt>
                <c:pt idx="450">
                  <c:v>0.49147658663927296</c:v>
                </c:pt>
                <c:pt idx="451">
                  <c:v>0.49896100166423341</c:v>
                </c:pt>
                <c:pt idx="452">
                  <c:v>0.50655939255251803</c:v>
                </c:pt>
                <c:pt idx="453">
                  <c:v>0.51427349497717501</c:v>
                </c:pt>
                <c:pt idx="454">
                  <c:v>0.522105071042818</c:v>
                </c:pt>
                <c:pt idx="455">
                  <c:v>0.53005590968814065</c:v>
                </c:pt>
                <c:pt idx="456">
                  <c:v>0.53812782709455864</c:v>
                </c:pt>
                <c:pt idx="457">
                  <c:v>0.54632266710107402</c:v>
                </c:pt>
                <c:pt idx="458">
                  <c:v>0.55464230162545602</c:v>
                </c:pt>
                <c:pt idx="459">
                  <c:v>0.56308863109183405</c:v>
                </c:pt>
                <c:pt idx="460">
                  <c:v>0.57166358486480551</c:v>
                </c:pt>
                <c:pt idx="461">
                  <c:v>0.58036912169015209</c:v>
                </c:pt>
                <c:pt idx="462">
                  <c:v>0.58920723014229159</c:v>
                </c:pt>
                <c:pt idx="463">
                  <c:v>0.59817992907846851</c:v>
                </c:pt>
                <c:pt idx="464">
                  <c:v>0.60728926809996897</c:v>
                </c:pt>
                <c:pt idx="465">
                  <c:v>0.6165373280202725</c:v>
                </c:pt>
                <c:pt idx="466">
                  <c:v>0.62592622134038489</c:v>
                </c:pt>
                <c:pt idx="467">
                  <c:v>0.63545809273134901</c:v>
                </c:pt>
                <c:pt idx="468">
                  <c:v>0.64513511952421265</c:v>
                </c:pt>
                <c:pt idx="469">
                  <c:v>0.65495951220733084</c:v>
                </c:pt>
                <c:pt idx="470">
                  <c:v>0.66493351493129205</c:v>
                </c:pt>
                <c:pt idx="471">
                  <c:v>0.67505940602162384</c:v>
                </c:pt>
                <c:pt idx="472">
                  <c:v>0.6853394984991098</c:v>
                </c:pt>
                <c:pt idx="473">
                  <c:v>0.69577614060822601</c:v>
                </c:pt>
                <c:pt idx="474">
                  <c:v>0.70637171635354079</c:v>
                </c:pt>
                <c:pt idx="475">
                  <c:v>0.7171286460442019</c:v>
                </c:pt>
                <c:pt idx="476">
                  <c:v>0.72804938684690002</c:v>
                </c:pt>
                <c:pt idx="477">
                  <c:v>0.73913643334710721</c:v>
                </c:pt>
                <c:pt idx="478">
                  <c:v>0.75039231811889284</c:v>
                </c:pt>
                <c:pt idx="479">
                  <c:v>0.7618196123034523</c:v>
                </c:pt>
                <c:pt idx="480">
                  <c:v>0.7734209261963888</c:v>
                </c:pt>
                <c:pt idx="481">
                  <c:v>0.7851989098440415</c:v>
                </c:pt>
                <c:pt idx="482">
                  <c:v>0.79715625364878284</c:v>
                </c:pt>
                <c:pt idx="483">
                  <c:v>0.80929568898353321</c:v>
                </c:pt>
                <c:pt idx="484">
                  <c:v>0.82161998881576359</c:v>
                </c:pt>
                <c:pt idx="485">
                  <c:v>0.83413196834088221</c:v>
                </c:pt>
                <c:pt idx="486">
                  <c:v>0.84683448562525598</c:v>
                </c:pt>
                <c:pt idx="487">
                  <c:v>0.85973044225915218</c:v>
                </c:pt>
                <c:pt idx="488">
                  <c:v>0.87282278401943503</c:v>
                </c:pt>
                <c:pt idx="489">
                  <c:v>0.88611450154257299</c:v>
                </c:pt>
                <c:pt idx="490">
                  <c:v>0.89960863100768962</c:v>
                </c:pt>
                <c:pt idx="491">
                  <c:v>0.913308254830141</c:v>
                </c:pt>
                <c:pt idx="492">
                  <c:v>0.92721650236562458</c:v>
                </c:pt>
                <c:pt idx="493">
                  <c:v>0.94133655062499999</c:v>
                </c:pt>
                <c:pt idx="494">
                  <c:v>0.95567162500000635</c:v>
                </c:pt>
                <c:pt idx="495">
                  <c:v>0.97022500000000589</c:v>
                </c:pt>
                <c:pt idx="496">
                  <c:v>0.98499999999999999</c:v>
                </c:pt>
                <c:pt idx="497">
                  <c:v>1</c:v>
                </c:pt>
                <c:pt idx="498">
                  <c:v>1.0149999999999872</c:v>
                </c:pt>
                <c:pt idx="499">
                  <c:v>1.0302249999999886</c:v>
                </c:pt>
                <c:pt idx="500">
                  <c:v>1.0456783749999998</c:v>
                </c:pt>
                <c:pt idx="501">
                  <c:v>1.0613635506249857</c:v>
                </c:pt>
                <c:pt idx="502">
                  <c:v>1.0772840038843738</c:v>
                </c:pt>
                <c:pt idx="503">
                  <c:v>1.0934432639426399</c:v>
                </c:pt>
                <c:pt idx="504">
                  <c:v>1.10984491290178</c:v>
                </c:pt>
                <c:pt idx="505">
                  <c:v>1.1264925865953141</c:v>
                </c:pt>
                <c:pt idx="506">
                  <c:v>1.1433899753942351</c:v>
                </c:pt>
                <c:pt idx="507">
                  <c:v>1.1605408250251501</c:v>
                </c:pt>
                <c:pt idx="508">
                  <c:v>1.1779489374005261</c:v>
                </c:pt>
                <c:pt idx="509">
                  <c:v>1.1956181714615541</c:v>
                </c:pt>
                <c:pt idx="510">
                  <c:v>1.213552444033456</c:v>
                </c:pt>
                <c:pt idx="511">
                  <c:v>1.2317557306939579</c:v>
                </c:pt>
                <c:pt idx="512">
                  <c:v>1.250232066654368</c:v>
                </c:pt>
                <c:pt idx="513">
                  <c:v>1.2689855476541818</c:v>
                </c:pt>
                <c:pt idx="514">
                  <c:v>1.288020330868995</c:v>
                </c:pt>
                <c:pt idx="515">
                  <c:v>1.3073406358320299</c:v>
                </c:pt>
                <c:pt idx="516">
                  <c:v>1.32695074536951</c:v>
                </c:pt>
                <c:pt idx="517">
                  <c:v>1.3468550065500635</c:v>
                </c:pt>
                <c:pt idx="518">
                  <c:v>1.3670578316483259</c:v>
                </c:pt>
                <c:pt idx="519">
                  <c:v>1.3875636991230278</c:v>
                </c:pt>
                <c:pt idx="520">
                  <c:v>1.4083771546098731</c:v>
                </c:pt>
                <c:pt idx="521">
                  <c:v>1.429502811929021</c:v>
                </c:pt>
                <c:pt idx="522">
                  <c:v>1.4509453541079558</c:v>
                </c:pt>
                <c:pt idx="523">
                  <c:v>1.472709534419576</c:v>
                </c:pt>
                <c:pt idx="524">
                  <c:v>1.494800177435869</c:v>
                </c:pt>
                <c:pt idx="525">
                  <c:v>1.5172221800973966</c:v>
                </c:pt>
                <c:pt idx="526">
                  <c:v>1.5399805127988679</c:v>
                </c:pt>
                <c:pt idx="527">
                  <c:v>1.563080220490852</c:v>
                </c:pt>
                <c:pt idx="528">
                  <c:v>1.5865264237982244</c:v>
                </c:pt>
                <c:pt idx="529">
                  <c:v>1.6103243201551858</c:v>
                </c:pt>
                <c:pt idx="530">
                  <c:v>1.6344791849575269</c:v>
                </c:pt>
                <c:pt idx="531">
                  <c:v>1.6589963727318771</c:v>
                </c:pt>
                <c:pt idx="532">
                  <c:v>1.6838813183228538</c:v>
                </c:pt>
                <c:pt idx="533">
                  <c:v>1.7091395380976855</c:v>
                </c:pt>
                <c:pt idx="534">
                  <c:v>1.7347766311691506</c:v>
                </c:pt>
                <c:pt idx="535">
                  <c:v>1.7607982806367</c:v>
                </c:pt>
                <c:pt idx="536">
                  <c:v>1.7872102548462521</c:v>
                </c:pt>
                <c:pt idx="537">
                  <c:v>1.8140184086689441</c:v>
                </c:pt>
                <c:pt idx="538">
                  <c:v>1.8412286847989778</c:v>
                </c:pt>
                <c:pt idx="539">
                  <c:v>1.868847115070962</c:v>
                </c:pt>
                <c:pt idx="540">
                  <c:v>1.8968798217970375</c:v>
                </c:pt>
                <c:pt idx="541">
                  <c:v>1.9253330191239819</c:v>
                </c:pt>
                <c:pt idx="542">
                  <c:v>1.9542130144108552</c:v>
                </c:pt>
                <c:pt idx="543">
                  <c:v>1.9835262096270039</c:v>
                </c:pt>
                <c:pt idx="544">
                  <c:v>2.013279102771409</c:v>
                </c:pt>
                <c:pt idx="545">
                  <c:v>2.0434782893129801</c:v>
                </c:pt>
                <c:pt idx="546">
                  <c:v>2.0741304636526752</c:v>
                </c:pt>
                <c:pt idx="547">
                  <c:v>2.1052424206074627</c:v>
                </c:pt>
                <c:pt idx="548">
                  <c:v>2.1368210569165802</c:v>
                </c:pt>
                <c:pt idx="549">
                  <c:v>2.1688733727703498</c:v>
                </c:pt>
                <c:pt idx="550">
                  <c:v>2.2014064733618777</c:v>
                </c:pt>
                <c:pt idx="551">
                  <c:v>2.2344275704623455</c:v>
                </c:pt>
                <c:pt idx="552">
                  <c:v>2.2679439840192397</c:v>
                </c:pt>
                <c:pt idx="553">
                  <c:v>2.3019631437795267</c:v>
                </c:pt>
                <c:pt idx="554">
                  <c:v>2.3364925909361967</c:v>
                </c:pt>
                <c:pt idx="555">
                  <c:v>2.3715399798002577</c:v>
                </c:pt>
                <c:pt idx="556">
                  <c:v>2.407113079497269</c:v>
                </c:pt>
                <c:pt idx="557">
                  <c:v>2.443219775689728</c:v>
                </c:pt>
                <c:pt idx="558">
                  <c:v>2.4798680723250728</c:v>
                </c:pt>
                <c:pt idx="559">
                  <c:v>2.5170660934099467</c:v>
                </c:pt>
                <c:pt idx="560">
                  <c:v>2.5548220848110978</c:v>
                </c:pt>
                <c:pt idx="561">
                  <c:v>2.5931444160832577</c:v>
                </c:pt>
                <c:pt idx="562">
                  <c:v>2.6320415823245131</c:v>
                </c:pt>
                <c:pt idx="563">
                  <c:v>2.6715222060593802</c:v>
                </c:pt>
                <c:pt idx="564">
                  <c:v>2.7115950391502577</c:v>
                </c:pt>
                <c:pt idx="565">
                  <c:v>2.7522689647375227</c:v>
                </c:pt>
                <c:pt idx="566">
                  <c:v>2.7935529992085777</c:v>
                </c:pt>
                <c:pt idx="567">
                  <c:v>2.8354562941966832</c:v>
                </c:pt>
                <c:pt idx="568">
                  <c:v>2.8779881386096577</c:v>
                </c:pt>
                <c:pt idx="569">
                  <c:v>2.9211579606888107</c:v>
                </c:pt>
                <c:pt idx="570">
                  <c:v>2.9649753300991377</c:v>
                </c:pt>
                <c:pt idx="571">
                  <c:v>3.0094499600506177</c:v>
                </c:pt>
                <c:pt idx="572">
                  <c:v>3.0545917094514219</c:v>
                </c:pt>
                <c:pt idx="573">
                  <c:v>3.1004105850931589</c:v>
                </c:pt>
                <c:pt idx="574">
                  <c:v>3.1469167438695602</c:v>
                </c:pt>
                <c:pt idx="575">
                  <c:v>3.1941204950276001</c:v>
                </c:pt>
                <c:pt idx="576">
                  <c:v>3.2420323024530142</c:v>
                </c:pt>
                <c:pt idx="577">
                  <c:v>3.2906627869898077</c:v>
                </c:pt>
                <c:pt idx="578">
                  <c:v>3.3400227287946551</c:v>
                </c:pt>
                <c:pt idx="579">
                  <c:v>3.3901230697265752</c:v>
                </c:pt>
                <c:pt idx="580">
                  <c:v>3.4409749157724812</c:v>
                </c:pt>
                <c:pt idx="581">
                  <c:v>3.4925895395090567</c:v>
                </c:pt>
                <c:pt idx="582">
                  <c:v>3.5449783826016952</c:v>
                </c:pt>
                <c:pt idx="583">
                  <c:v>3.5981530583407202</c:v>
                </c:pt>
                <c:pt idx="584">
                  <c:v>3.6521253542158267</c:v>
                </c:pt>
                <c:pt idx="585">
                  <c:v>3.706907234529067</c:v>
                </c:pt>
                <c:pt idx="586">
                  <c:v>3.7625108430470302</c:v>
                </c:pt>
                <c:pt idx="587">
                  <c:v>3.8189485056926977</c:v>
                </c:pt>
                <c:pt idx="588">
                  <c:v>3.8762327332780595</c:v>
                </c:pt>
                <c:pt idx="589">
                  <c:v>3.9343762242772677</c:v>
                </c:pt>
                <c:pt idx="590">
                  <c:v>3.993391867641475</c:v>
                </c:pt>
                <c:pt idx="591">
                  <c:v>4.0532927456560524</c:v>
                </c:pt>
                <c:pt idx="592">
                  <c:v>4.1140921368408856</c:v>
                </c:pt>
                <c:pt idx="593">
                  <c:v>4.1758035188935017</c:v>
                </c:pt>
                <c:pt idx="594">
                  <c:v>4.2384405716768985</c:v>
                </c:pt>
                <c:pt idx="595">
                  <c:v>4.302017180252057</c:v>
                </c:pt>
                <c:pt idx="596">
                  <c:v>4.3665474379558367</c:v>
                </c:pt>
                <c:pt idx="597">
                  <c:v>4.4320456495251754</c:v>
                </c:pt>
                <c:pt idx="598">
                  <c:v>4.4985263342680506</c:v>
                </c:pt>
                <c:pt idx="599">
                  <c:v>4.5660042292820675</c:v>
                </c:pt>
                <c:pt idx="600">
                  <c:v>4.6344942927213006</c:v>
                </c:pt>
                <c:pt idx="601">
                  <c:v>4.7040117071121212</c:v>
                </c:pt>
                <c:pt idx="602">
                  <c:v>4.7745718827188028</c:v>
                </c:pt>
                <c:pt idx="603">
                  <c:v>4.8461904609595843</c:v>
                </c:pt>
                <c:pt idx="604">
                  <c:v>4.9188833178739779</c:v>
                </c:pt>
                <c:pt idx="605">
                  <c:v>4.9926665676420869</c:v>
                </c:pt>
                <c:pt idx="606">
                  <c:v>5.0675565661566058</c:v>
                </c:pt>
                <c:pt idx="607">
                  <c:v>5.1435699146490714</c:v>
                </c:pt>
                <c:pt idx="608">
                  <c:v>5.2207234633688033</c:v>
                </c:pt>
                <c:pt idx="609">
                  <c:v>5.2990343153193384</c:v>
                </c:pt>
                <c:pt idx="610">
                  <c:v>5.3785198300491244</c:v>
                </c:pt>
                <c:pt idx="611">
                  <c:v>5.4591976274998624</c:v>
                </c:pt>
                <c:pt idx="612">
                  <c:v>5.5410855919123581</c:v>
                </c:pt>
                <c:pt idx="613">
                  <c:v>5.6242018757910355</c:v>
                </c:pt>
                <c:pt idx="614">
                  <c:v>5.7085649039279076</c:v>
                </c:pt>
                <c:pt idx="615">
                  <c:v>5.7941933774868257</c:v>
                </c:pt>
                <c:pt idx="616">
                  <c:v>5.8811062781491277</c:v>
                </c:pt>
                <c:pt idx="617">
                  <c:v>5.9693228723213734</c:v>
                </c:pt>
                <c:pt idx="618">
                  <c:v>6.0588627154061934</c:v>
                </c:pt>
                <c:pt idx="619">
                  <c:v>6.1497456561372745</c:v>
                </c:pt>
                <c:pt idx="620">
                  <c:v>6.2419918409793373</c:v>
                </c:pt>
                <c:pt idx="621">
                  <c:v>6.3356217185940524</c:v>
                </c:pt>
                <c:pt idx="622">
                  <c:v>6.4306560443729524</c:v>
                </c:pt>
                <c:pt idx="623">
                  <c:v>6.5271158850384614</c:v>
                </c:pt>
                <c:pt idx="624">
                  <c:v>6.6250226233141074</c:v>
                </c:pt>
                <c:pt idx="625">
                  <c:v>6.7243979626638151</c:v>
                </c:pt>
                <c:pt idx="626">
                  <c:v>6.8252639321037734</c:v>
                </c:pt>
                <c:pt idx="627">
                  <c:v>6.9276428910853314</c:v>
                </c:pt>
                <c:pt idx="628">
                  <c:v>7.0315575344516104</c:v>
                </c:pt>
                <c:pt idx="629">
                  <c:v>7.1370308974683745</c:v>
                </c:pt>
                <c:pt idx="630">
                  <c:v>7.2440863609303845</c:v>
                </c:pt>
                <c:pt idx="631">
                  <c:v>7.3527476563443601</c:v>
                </c:pt>
                <c:pt idx="632">
                  <c:v>7.463038871189525</c:v>
                </c:pt>
                <c:pt idx="633">
                  <c:v>7.5749844542573666</c:v>
                </c:pt>
                <c:pt idx="634">
                  <c:v>7.6886092210712302</c:v>
                </c:pt>
                <c:pt idx="635">
                  <c:v>7.8039383593872378</c:v>
                </c:pt>
                <c:pt idx="636">
                  <c:v>7.9209974347781094</c:v>
                </c:pt>
                <c:pt idx="637">
                  <c:v>8.039812396299773</c:v>
                </c:pt>
                <c:pt idx="638">
                  <c:v>8.1604095822443767</c:v>
                </c:pt>
                <c:pt idx="639">
                  <c:v>8.2828157259779331</c:v>
                </c:pt>
                <c:pt idx="640">
                  <c:v>8.4070579618676007</c:v>
                </c:pt>
                <c:pt idx="641">
                  <c:v>8.5331638312956137</c:v>
                </c:pt>
                <c:pt idx="642">
                  <c:v>8.6611612887650473</c:v>
                </c:pt>
                <c:pt idx="643">
                  <c:v>8.7910787080963466</c:v>
                </c:pt>
                <c:pt idx="644">
                  <c:v>8.9229448887179768</c:v>
                </c:pt>
                <c:pt idx="645">
                  <c:v>9.0567890620488267</c:v>
                </c:pt>
                <c:pt idx="646">
                  <c:v>9.1926408979794747</c:v>
                </c:pt>
                <c:pt idx="647">
                  <c:v>9.3305305114493464</c:v>
                </c:pt>
                <c:pt idx="648">
                  <c:v>9.4704884691208946</c:v>
                </c:pt>
                <c:pt idx="649">
                  <c:v>9.6125457961577077</c:v>
                </c:pt>
                <c:pt idx="650">
                  <c:v>9.756733983100073</c:v>
                </c:pt>
                <c:pt idx="651">
                  <c:v>9.9030849928465727</c:v>
                </c:pt>
                <c:pt idx="652">
                  <c:v>10.051631267739324</c:v>
                </c:pt>
                <c:pt idx="653">
                  <c:v>10.20240573675537</c:v>
                </c:pt>
                <c:pt idx="654">
                  <c:v>10.355441822806865</c:v>
                </c:pt>
                <c:pt idx="655">
                  <c:v>10.51077345014879</c:v>
                </c:pt>
                <c:pt idx="656">
                  <c:v>10.668435051901024</c:v>
                </c:pt>
                <c:pt idx="657">
                  <c:v>10.82846157767953</c:v>
                </c:pt>
                <c:pt idx="658">
                  <c:v>10.990888501344736</c:v>
                </c:pt>
                <c:pt idx="659">
                  <c:v>11.155751828865018</c:v>
                </c:pt>
                <c:pt idx="660">
                  <c:v>11.323088106297869</c:v>
                </c:pt>
                <c:pt idx="661">
                  <c:v>11.492934427892354</c:v>
                </c:pt>
                <c:pt idx="662">
                  <c:v>11.665328444310648</c:v>
                </c:pt>
                <c:pt idx="663">
                  <c:v>11.840308370975368</c:v>
                </c:pt>
                <c:pt idx="664">
                  <c:v>12.01791299654001</c:v>
                </c:pt>
                <c:pt idx="665">
                  <c:v>12.198181691488108</c:v>
                </c:pt>
                <c:pt idx="666">
                  <c:v>12.381154416860436</c:v>
                </c:pt>
                <c:pt idx="667">
                  <c:v>12.566871733113318</c:v>
                </c:pt>
                <c:pt idx="668">
                  <c:v>12.75537480911003</c:v>
                </c:pt>
                <c:pt idx="669">
                  <c:v>12.946705431246682</c:v>
                </c:pt>
                <c:pt idx="670">
                  <c:v>13.14090601271538</c:v>
                </c:pt>
                <c:pt idx="671">
                  <c:v>13.33801960290611</c:v>
                </c:pt>
                <c:pt idx="672">
                  <c:v>13.538089896949726</c:v>
                </c:pt>
                <c:pt idx="673">
                  <c:v>13.741161245403918</c:v>
                </c:pt>
                <c:pt idx="674">
                  <c:v>13.947278664084998</c:v>
                </c:pt>
                <c:pt idx="675">
                  <c:v>14.156487844046449</c:v>
                </c:pt>
                <c:pt idx="676">
                  <c:v>14.36883516170697</c:v>
                </c:pt>
                <c:pt idx="677">
                  <c:v>14.584367689132453</c:v>
                </c:pt>
                <c:pt idx="678">
                  <c:v>14.803133204469574</c:v>
                </c:pt>
                <c:pt idx="679">
                  <c:v>15.025180202536626</c:v>
                </c:pt>
                <c:pt idx="680">
                  <c:v>15.250557905574652</c:v>
                </c:pt>
                <c:pt idx="681">
                  <c:v>15.47931627415838</c:v>
                </c:pt>
                <c:pt idx="682">
                  <c:v>15.711506018270654</c:v>
                </c:pt>
                <c:pt idx="683">
                  <c:v>15.947178608544688</c:v>
                </c:pt>
                <c:pt idx="684">
                  <c:v>16.186386287672789</c:v>
                </c:pt>
                <c:pt idx="685">
                  <c:v>16.429182081987669</c:v>
                </c:pt>
                <c:pt idx="686">
                  <c:v>16.675619813217729</c:v>
                </c:pt>
                <c:pt idx="687">
                  <c:v>16.92575411041604</c:v>
                </c:pt>
                <c:pt idx="688">
                  <c:v>17.179640422072293</c:v>
                </c:pt>
                <c:pt idx="689">
                  <c:v>17.437335028403361</c:v>
                </c:pt>
                <c:pt idx="690">
                  <c:v>17.698895053829435</c:v>
                </c:pt>
                <c:pt idx="691">
                  <c:v>17.964378479636849</c:v>
                </c:pt>
                <c:pt idx="692">
                  <c:v>18.233844156831431</c:v>
                </c:pt>
                <c:pt idx="693">
                  <c:v>18.507351819183871</c:v>
                </c:pt>
                <c:pt idx="694">
                  <c:v>18.78496209647162</c:v>
                </c:pt>
                <c:pt idx="695">
                  <c:v>19.066736527918682</c:v>
                </c:pt>
                <c:pt idx="696">
                  <c:v>19.352737575837143</c:v>
                </c:pt>
                <c:pt idx="697">
                  <c:v>19.643028639475027</c:v>
                </c:pt>
                <c:pt idx="698">
                  <c:v>19.93767406906716</c:v>
                </c:pt>
                <c:pt idx="699">
                  <c:v>20.236739180102877</c:v>
                </c:pt>
                <c:pt idx="700">
                  <c:v>20.540290267804711</c:v>
                </c:pt>
                <c:pt idx="701">
                  <c:v>20.848394621821729</c:v>
                </c:pt>
                <c:pt idx="702">
                  <c:v>21.161120541148989</c:v>
                </c:pt>
                <c:pt idx="703">
                  <c:v>21.47853734926607</c:v>
                </c:pt>
                <c:pt idx="704">
                  <c:v>21.800715409505326</c:v>
                </c:pt>
                <c:pt idx="705">
                  <c:v>22.127726140647887</c:v>
                </c:pt>
                <c:pt idx="706">
                  <c:v>22.45964203275728</c:v>
                </c:pt>
                <c:pt idx="707">
                  <c:v>22.796536663248979</c:v>
                </c:pt>
                <c:pt idx="708">
                  <c:v>23.13848471319773</c:v>
                </c:pt>
                <c:pt idx="709">
                  <c:v>23.485561983895629</c:v>
                </c:pt>
                <c:pt idx="710">
                  <c:v>23.83784541365452</c:v>
                </c:pt>
                <c:pt idx="711">
                  <c:v>24.195413094858921</c:v>
                </c:pt>
                <c:pt idx="712">
                  <c:v>24.558344291281607</c:v>
                </c:pt>
                <c:pt idx="713">
                  <c:v>24.926719455650989</c:v>
                </c:pt>
                <c:pt idx="714">
                  <c:v>25.300620247485782</c:v>
                </c:pt>
                <c:pt idx="715">
                  <c:v>25.680129551198029</c:v>
                </c:pt>
                <c:pt idx="716">
                  <c:v>26.065331494466029</c:v>
                </c:pt>
                <c:pt idx="717">
                  <c:v>26.45631146688304</c:v>
                </c:pt>
                <c:pt idx="718">
                  <c:v>26.853156138886305</c:v>
                </c:pt>
                <c:pt idx="719">
                  <c:v>27.25595348096957</c:v>
                </c:pt>
                <c:pt idx="720">
                  <c:v>27.664792783184087</c:v>
                </c:pt>
                <c:pt idx="721">
                  <c:v>28.079764674931656</c:v>
                </c:pt>
                <c:pt idx="722">
                  <c:v>28.500961145055935</c:v>
                </c:pt>
                <c:pt idx="723">
                  <c:v>28.928475562231679</c:v>
                </c:pt>
                <c:pt idx="724">
                  <c:v>29.362402695664858</c:v>
                </c:pt>
                <c:pt idx="725">
                  <c:v>29.802838736100128</c:v>
                </c:pt>
                <c:pt idx="726">
                  <c:v>30.249881317141632</c:v>
                </c:pt>
                <c:pt idx="727">
                  <c:v>30.703629536898589</c:v>
                </c:pt>
                <c:pt idx="728">
                  <c:v>31.16418397995222</c:v>
                </c:pt>
                <c:pt idx="729">
                  <c:v>31.631646739651501</c:v>
                </c:pt>
                <c:pt idx="730">
                  <c:v>32.106121440746094</c:v>
                </c:pt>
                <c:pt idx="731">
                  <c:v>32.587713262357447</c:v>
                </c:pt>
                <c:pt idx="732">
                  <c:v>33.076528961292794</c:v>
                </c:pt>
                <c:pt idx="733">
                  <c:v>33.572676895711993</c:v>
                </c:pt>
                <c:pt idx="734">
                  <c:v>34.076267049147845</c:v>
                </c:pt>
                <c:pt idx="735">
                  <c:v>34.587411054885095</c:v>
                </c:pt>
                <c:pt idx="736">
                  <c:v>35.106222220708382</c:v>
                </c:pt>
                <c:pt idx="737">
                  <c:v>35.632815554019011</c:v>
                </c:pt>
                <c:pt idx="738">
                  <c:v>36.167307787329293</c:v>
                </c:pt>
                <c:pt idx="739">
                  <c:v>36.709817404139223</c:v>
                </c:pt>
                <c:pt idx="740">
                  <c:v>37.260464665200885</c:v>
                </c:pt>
                <c:pt idx="741">
                  <c:v>37.819371635179323</c:v>
                </c:pt>
                <c:pt idx="742">
                  <c:v>38.386662209706515</c:v>
                </c:pt>
                <c:pt idx="743">
                  <c:v>38.962462142852623</c:v>
                </c:pt>
                <c:pt idx="744">
                  <c:v>39.546899074995345</c:v>
                </c:pt>
                <c:pt idx="745">
                  <c:v>40.140102561120329</c:v>
                </c:pt>
                <c:pt idx="746">
                  <c:v>40.742204099537126</c:v>
                </c:pt>
                <c:pt idx="747">
                  <c:v>41.353337161029998</c:v>
                </c:pt>
                <c:pt idx="748">
                  <c:v>41.973637218445596</c:v>
                </c:pt>
                <c:pt idx="749">
                  <c:v>42.603241776722044</c:v>
                </c:pt>
                <c:pt idx="750">
                  <c:v>43.242290403373147</c:v>
                </c:pt>
                <c:pt idx="751">
                  <c:v>43.89092475942374</c:v>
                </c:pt>
                <c:pt idx="752">
                  <c:v>44.549288630815099</c:v>
                </c:pt>
                <c:pt idx="753">
                  <c:v>45.217527960277245</c:v>
                </c:pt>
                <c:pt idx="754">
                  <c:v>45.895790879681471</c:v>
                </c:pt>
                <c:pt idx="755">
                  <c:v>46.584227742876394</c:v>
                </c:pt>
                <c:pt idx="756">
                  <c:v>47.282991159019829</c:v>
                </c:pt>
                <c:pt idx="757">
                  <c:v>47.992236026405521</c:v>
                </c:pt>
                <c:pt idx="758">
                  <c:v>48.712119566801213</c:v>
                </c:pt>
                <c:pt idx="759">
                  <c:v>49.442801360303044</c:v>
                </c:pt>
                <c:pt idx="760">
                  <c:v>50.184443380707748</c:v>
                </c:pt>
                <c:pt idx="761">
                  <c:v>50.937210031418346</c:v>
                </c:pt>
                <c:pt idx="762">
                  <c:v>51.701268181889596</c:v>
                </c:pt>
                <c:pt idx="763">
                  <c:v>52.476787204617537</c:v>
                </c:pt>
                <c:pt idx="764">
                  <c:v>53.263939012687231</c:v>
                </c:pt>
                <c:pt idx="765">
                  <c:v>54.062898097877543</c:v>
                </c:pt>
                <c:pt idx="766">
                  <c:v>54.873841569344727</c:v>
                </c:pt>
                <c:pt idx="767">
                  <c:v>55.696949192886009</c:v>
                </c:pt>
                <c:pt idx="768">
                  <c:v>56.532403430779162</c:v>
                </c:pt>
                <c:pt idx="769">
                  <c:v>57.380389482239977</c:v>
                </c:pt>
                <c:pt idx="770">
                  <c:v>58.241095324474863</c:v>
                </c:pt>
                <c:pt idx="771">
                  <c:v>59.114711754341194</c:v>
                </c:pt>
                <c:pt idx="772">
                  <c:v>60.001432430656394</c:v>
                </c:pt>
                <c:pt idx="773">
                  <c:v>60.901453917116122</c:v>
                </c:pt>
                <c:pt idx="774">
                  <c:v>61.814975725873246</c:v>
                </c:pt>
                <c:pt idx="775">
                  <c:v>62.742200361761348</c:v>
                </c:pt>
                <c:pt idx="776">
                  <c:v>63.683333367187863</c:v>
                </c:pt>
                <c:pt idx="777">
                  <c:v>64.638583367695489</c:v>
                </c:pt>
                <c:pt idx="778">
                  <c:v>65.608162118210558</c:v>
                </c:pt>
                <c:pt idx="779">
                  <c:v>66.592284549984157</c:v>
                </c:pt>
                <c:pt idx="780">
                  <c:v>67.591168818233911</c:v>
                </c:pt>
                <c:pt idx="781">
                  <c:v>68.605036350505927</c:v>
                </c:pt>
                <c:pt idx="782">
                  <c:v>69.634111895765017</c:v>
                </c:pt>
                <c:pt idx="783">
                  <c:v>70.678623574201481</c:v>
                </c:pt>
                <c:pt idx="784">
                  <c:v>71.738802927814419</c:v>
                </c:pt>
                <c:pt idx="785">
                  <c:v>72.814884971731701</c:v>
                </c:pt>
                <c:pt idx="786">
                  <c:v>73.907108246308027</c:v>
                </c:pt>
                <c:pt idx="787">
                  <c:v>75.015714870002284</c:v>
                </c:pt>
                <c:pt idx="788">
                  <c:v>76.14095059305231</c:v>
                </c:pt>
                <c:pt idx="789">
                  <c:v>77.283064851948126</c:v>
                </c:pt>
                <c:pt idx="790">
                  <c:v>78.442310824727301</c:v>
                </c:pt>
                <c:pt idx="791">
                  <c:v>79.618945487098202</c:v>
                </c:pt>
                <c:pt idx="792">
                  <c:v>80.813229669405956</c:v>
                </c:pt>
                <c:pt idx="793">
                  <c:v>82.025428114444324</c:v>
                </c:pt>
                <c:pt idx="794">
                  <c:v>83.255809536162289</c:v>
                </c:pt>
                <c:pt idx="795">
                  <c:v>84.504646679204825</c:v>
                </c:pt>
                <c:pt idx="796">
                  <c:v>85.772216379392887</c:v>
                </c:pt>
                <c:pt idx="797">
                  <c:v>87.058799625083779</c:v>
                </c:pt>
                <c:pt idx="798">
                  <c:v>88.364681619460029</c:v>
                </c:pt>
                <c:pt idx="799">
                  <c:v>89.690151843750741</c:v>
                </c:pt>
                <c:pt idx="800">
                  <c:v>91.035504121408181</c:v>
                </c:pt>
                <c:pt idx="801">
                  <c:v>92.401036683229307</c:v>
                </c:pt>
                <c:pt idx="802">
                  <c:v>93.787052233477738</c:v>
                </c:pt>
                <c:pt idx="803">
                  <c:v>95.193858016978666</c:v>
                </c:pt>
                <c:pt idx="804">
                  <c:v>96.621765887234488</c:v>
                </c:pt>
                <c:pt idx="805">
                  <c:v>98.071092375542989</c:v>
                </c:pt>
                <c:pt idx="806">
                  <c:v>99.542158761176225</c:v>
                </c:pt>
                <c:pt idx="807">
                  <c:v>101.03529114259285</c:v>
                </c:pt>
                <c:pt idx="808">
                  <c:v>102.5508205097328</c:v>
                </c:pt>
                <c:pt idx="809">
                  <c:v>104.08908281737801</c:v>
                </c:pt>
                <c:pt idx="810">
                  <c:v>105.65041905963938</c:v>
                </c:pt>
                <c:pt idx="811">
                  <c:v>107.23517534553388</c:v>
                </c:pt>
                <c:pt idx="812">
                  <c:v>108.84370297571702</c:v>
                </c:pt>
                <c:pt idx="813">
                  <c:v>110.47635852035268</c:v>
                </c:pt>
                <c:pt idx="814">
                  <c:v>112.133503898158</c:v>
                </c:pt>
                <c:pt idx="815">
                  <c:v>113.81550645663025</c:v>
                </c:pt>
                <c:pt idx="816">
                  <c:v>115.5227390534784</c:v>
                </c:pt>
                <c:pt idx="817">
                  <c:v>117.25558013928089</c:v>
                </c:pt>
                <c:pt idx="818">
                  <c:v>119.01441384137253</c:v>
                </c:pt>
                <c:pt idx="819">
                  <c:v>120.7996300489918</c:v>
                </c:pt>
                <c:pt idx="820">
                  <c:v>122.61162449972774</c:v>
                </c:pt>
                <c:pt idx="821">
                  <c:v>124.45079886722245</c:v>
                </c:pt>
                <c:pt idx="822">
                  <c:v>126.3175608502309</c:v>
                </c:pt>
                <c:pt idx="823">
                  <c:v>128.21232426298431</c:v>
                </c:pt>
                <c:pt idx="824">
                  <c:v>130.13550912692727</c:v>
                </c:pt>
                <c:pt idx="825">
                  <c:v>132.087541763833</c:v>
                </c:pt>
                <c:pt idx="826">
                  <c:v>134.06885489029051</c:v>
                </c:pt>
                <c:pt idx="827">
                  <c:v>136.07988771364478</c:v>
                </c:pt>
                <c:pt idx="828">
                  <c:v>138.1210860293495</c:v>
                </c:pt>
                <c:pt idx="829">
                  <c:v>140.19290231979087</c:v>
                </c:pt>
                <c:pt idx="830">
                  <c:v>142.29579585458632</c:v>
                </c:pt>
                <c:pt idx="831">
                  <c:v>144.43023279240541</c:v>
                </c:pt>
                <c:pt idx="832">
                  <c:v>146.59668628429151</c:v>
                </c:pt>
                <c:pt idx="833">
                  <c:v>148.79563657855579</c:v>
                </c:pt>
                <c:pt idx="834">
                  <c:v>151.02757112723421</c:v>
                </c:pt>
                <c:pt idx="835">
                  <c:v>153.29298469413968</c:v>
                </c:pt>
                <c:pt idx="836">
                  <c:v>155.5923794645548</c:v>
                </c:pt>
                <c:pt idx="837">
                  <c:v>157.92626515652321</c:v>
                </c:pt>
                <c:pt idx="838">
                  <c:v>160.29515913386919</c:v>
                </c:pt>
                <c:pt idx="839">
                  <c:v>162.69958652087655</c:v>
                </c:pt>
                <c:pt idx="840">
                  <c:v>165.14008031869221</c:v>
                </c:pt>
                <c:pt idx="841">
                  <c:v>167.61718152347152</c:v>
                </c:pt>
                <c:pt idx="842">
                  <c:v>170.13143924632467</c:v>
                </c:pt>
                <c:pt idx="843">
                  <c:v>172.68341083502085</c:v>
                </c:pt>
                <c:pt idx="844">
                  <c:v>175.27366199754158</c:v>
                </c:pt>
                <c:pt idx="845">
                  <c:v>177.9027669275078</c:v>
                </c:pt>
                <c:pt idx="846">
                  <c:v>180.57130843142087</c:v>
                </c:pt>
                <c:pt idx="847">
                  <c:v>183.27987805789158</c:v>
                </c:pt>
                <c:pt idx="848">
                  <c:v>186.02907622875998</c:v>
                </c:pt>
                <c:pt idx="849">
                  <c:v>188.81951237219138</c:v>
                </c:pt>
                <c:pt idx="850">
                  <c:v>191.65180505777573</c:v>
                </c:pt>
                <c:pt idx="851">
                  <c:v>194.52658213364072</c:v>
                </c:pt>
                <c:pt idx="852">
                  <c:v>197.44448086564557</c:v>
                </c:pt>
                <c:pt idx="853">
                  <c:v>200.40614807863264</c:v>
                </c:pt>
                <c:pt idx="854">
                  <c:v>203.41224029980958</c:v>
                </c:pt>
                <c:pt idx="855">
                  <c:v>206.46342390430658</c:v>
                </c:pt>
                <c:pt idx="856">
                  <c:v>209.56037526286985</c:v>
                </c:pt>
                <c:pt idx="857">
                  <c:v>212.7037808918119</c:v>
                </c:pt>
                <c:pt idx="858">
                  <c:v>215.89433760519267</c:v>
                </c:pt>
                <c:pt idx="859">
                  <c:v>219.13275266926715</c:v>
                </c:pt>
                <c:pt idx="860">
                  <c:v>222.41974395930697</c:v>
                </c:pt>
                <c:pt idx="861">
                  <c:v>225.75604011869981</c:v>
                </c:pt>
                <c:pt idx="862">
                  <c:v>229.14238072047812</c:v>
                </c:pt>
                <c:pt idx="863">
                  <c:v>232.57951643128558</c:v>
                </c:pt>
                <c:pt idx="864">
                  <c:v>236.06820917775607</c:v>
                </c:pt>
                <c:pt idx="865">
                  <c:v>239.60923231542247</c:v>
                </c:pt>
                <c:pt idx="866">
                  <c:v>243.20337080015082</c:v>
                </c:pt>
                <c:pt idx="867">
                  <c:v>246.8514213621566</c:v>
                </c:pt>
                <c:pt idx="868">
                  <c:v>250.554192682587</c:v>
                </c:pt>
                <c:pt idx="869">
                  <c:v>254.31250557282578</c:v>
                </c:pt>
                <c:pt idx="870">
                  <c:v>258.12719315641834</c:v>
                </c:pt>
                <c:pt idx="871">
                  <c:v>261.99910105376426</c:v>
                </c:pt>
                <c:pt idx="872">
                  <c:v>265.92908756957064</c:v>
                </c:pt>
                <c:pt idx="873">
                  <c:v>269.91802388311419</c:v>
                </c:pt>
                <c:pt idx="874">
                  <c:v>273.96679424135863</c:v>
                </c:pt>
                <c:pt idx="875">
                  <c:v>278.07629615498149</c:v>
                </c:pt>
                <c:pt idx="876">
                  <c:v>282.24744059730932</c:v>
                </c:pt>
                <c:pt idx="877">
                  <c:v>286.48115220626016</c:v>
                </c:pt>
                <c:pt idx="878">
                  <c:v>290.77836948935959</c:v>
                </c:pt>
                <c:pt idx="879">
                  <c:v>295.14004503170446</c:v>
                </c:pt>
                <c:pt idx="880">
                  <c:v>299.56714570717168</c:v>
                </c:pt>
                <c:pt idx="881">
                  <c:v>304.06065289278331</c:v>
                </c:pt>
                <c:pt idx="882">
                  <c:v>308.62156268617463</c:v>
                </c:pt>
                <c:pt idx="883">
                  <c:v>313.25088612647147</c:v>
                </c:pt>
                <c:pt idx="884">
                  <c:v>317.9496494183644</c:v>
                </c:pt>
                <c:pt idx="885">
                  <c:v>322.71889415963966</c:v>
                </c:pt>
                <c:pt idx="886">
                  <c:v>327.55967757203439</c:v>
                </c:pt>
                <c:pt idx="887">
                  <c:v>332.47307273561393</c:v>
                </c:pt>
                <c:pt idx="888">
                  <c:v>337.46016882664895</c:v>
                </c:pt>
                <c:pt idx="889">
                  <c:v>342.52207135904882</c:v>
                </c:pt>
                <c:pt idx="890">
                  <c:v>347.65990242943838</c:v>
                </c:pt>
                <c:pt idx="891">
                  <c:v>352.87480096587632</c:v>
                </c:pt>
                <c:pt idx="892">
                  <c:v>358.16792298036432</c:v>
                </c:pt>
                <c:pt idx="893">
                  <c:v>363.54044182507232</c:v>
                </c:pt>
                <c:pt idx="894">
                  <c:v>368.99354845244017</c:v>
                </c:pt>
                <c:pt idx="895">
                  <c:v>374.52845167923209</c:v>
                </c:pt>
                <c:pt idx="896">
                  <c:v>380.14637845442059</c:v>
                </c:pt>
                <c:pt idx="897">
                  <c:v>385.848574131237</c:v>
                </c:pt>
                <c:pt idx="898">
                  <c:v>391.63630274320116</c:v>
                </c:pt>
                <c:pt idx="899">
                  <c:v>397.51084728435438</c:v>
                </c:pt>
                <c:pt idx="900">
                  <c:v>403.47350999361669</c:v>
                </c:pt>
                <c:pt idx="901">
                  <c:v>409.52561264352289</c:v>
                </c:pt>
                <c:pt idx="902">
                  <c:v>415.66849683317571</c:v>
                </c:pt>
                <c:pt idx="903">
                  <c:v>421.90352428566945</c:v>
                </c:pt>
                <c:pt idx="904">
                  <c:v>428.2320771499584</c:v>
                </c:pt>
                <c:pt idx="905">
                  <c:v>434.65555830720729</c:v>
                </c:pt>
                <c:pt idx="906">
                  <c:v>441.17539168181582</c:v>
                </c:pt>
                <c:pt idx="907">
                  <c:v>447.79302255704164</c:v>
                </c:pt>
                <c:pt idx="908">
                  <c:v>454.5099178953987</c:v>
                </c:pt>
                <c:pt idx="909">
                  <c:v>461.32756666382971</c:v>
                </c:pt>
                <c:pt idx="910">
                  <c:v>468.24748016379209</c:v>
                </c:pt>
                <c:pt idx="911">
                  <c:v>475.27119236624026</c:v>
                </c:pt>
                <c:pt idx="912">
                  <c:v>482.40026025173728</c:v>
                </c:pt>
                <c:pt idx="913">
                  <c:v>489.63626415551335</c:v>
                </c:pt>
                <c:pt idx="914">
                  <c:v>496.98080811784632</c:v>
                </c:pt>
                <c:pt idx="915">
                  <c:v>504.43552023961325</c:v>
                </c:pt>
                <c:pt idx="916">
                  <c:v>512.00205304320741</c:v>
                </c:pt>
                <c:pt idx="917">
                  <c:v>519.68208383885565</c:v>
                </c:pt>
                <c:pt idx="918">
                  <c:v>527.47731509643836</c:v>
                </c:pt>
                <c:pt idx="919">
                  <c:v>535.38947482288552</c:v>
                </c:pt>
                <c:pt idx="920">
                  <c:v>543.42031694522791</c:v>
                </c:pt>
                <c:pt idx="921">
                  <c:v>551.57162169940636</c:v>
                </c:pt>
                <c:pt idx="922">
                  <c:v>559.8451960248974</c:v>
                </c:pt>
                <c:pt idx="923">
                  <c:v>568.24287396527154</c:v>
                </c:pt>
                <c:pt idx="924">
                  <c:v>576.76651707474946</c:v>
                </c:pt>
                <c:pt idx="925">
                  <c:v>585.41801483087124</c:v>
                </c:pt>
                <c:pt idx="926">
                  <c:v>594.19928505333451</c:v>
                </c:pt>
                <c:pt idx="927">
                  <c:v>603.11227432913461</c:v>
                </c:pt>
                <c:pt idx="928">
                  <c:v>612.15895844407123</c:v>
                </c:pt>
                <c:pt idx="929">
                  <c:v>621.34134282073228</c:v>
                </c:pt>
                <c:pt idx="930">
                  <c:v>630.66146296304316</c:v>
                </c:pt>
                <c:pt idx="931">
                  <c:v>640.12138490748873</c:v>
                </c:pt>
                <c:pt idx="932">
                  <c:v>649.72320568110104</c:v>
                </c:pt>
                <c:pt idx="933">
                  <c:v>659.46905376631753</c:v>
                </c:pt>
                <c:pt idx="934">
                  <c:v>669.3610895728126</c:v>
                </c:pt>
                <c:pt idx="935">
                  <c:v>679.4015059164044</c:v>
                </c:pt>
                <c:pt idx="936">
                  <c:v>689.59252850515043</c:v>
                </c:pt>
                <c:pt idx="937">
                  <c:v>699.93641643272736</c:v>
                </c:pt>
                <c:pt idx="938">
                  <c:v>710.4354626792184</c:v>
                </c:pt>
                <c:pt idx="939">
                  <c:v>721.09199461940659</c:v>
                </c:pt>
                <c:pt idx="940">
                  <c:v>731.90837453870699</c:v>
                </c:pt>
                <c:pt idx="941">
                  <c:v>742.88700015677807</c:v>
                </c:pt>
                <c:pt idx="942">
                  <c:v>754.03030515912963</c:v>
                </c:pt>
                <c:pt idx="943">
                  <c:v>765.34075973651659</c:v>
                </c:pt>
                <c:pt idx="944">
                  <c:v>776.82087113256409</c:v>
                </c:pt>
                <c:pt idx="945">
                  <c:v>788.47318419955252</c:v>
                </c:pt>
                <c:pt idx="946">
                  <c:v>800.30028196254568</c:v>
                </c:pt>
                <c:pt idx="947">
                  <c:v>812.30478619198288</c:v>
                </c:pt>
                <c:pt idx="948">
                  <c:v>824.48935798486343</c:v>
                </c:pt>
                <c:pt idx="949">
                  <c:v>836.85669835463239</c:v>
                </c:pt>
                <c:pt idx="950">
                  <c:v>849.40954882995538</c:v>
                </c:pt>
                <c:pt idx="951">
                  <c:v>862.15069206240446</c:v>
                </c:pt>
                <c:pt idx="952">
                  <c:v>875.08295244334101</c:v>
                </c:pt>
                <c:pt idx="953">
                  <c:v>888.20919672999105</c:v>
                </c:pt>
                <c:pt idx="954">
                  <c:v>901.53233468094038</c:v>
                </c:pt>
                <c:pt idx="955">
                  <c:v>915.05531970115487</c:v>
                </c:pt>
                <c:pt idx="956">
                  <c:v>928.78114949667304</c:v>
                </c:pt>
                <c:pt idx="957">
                  <c:v>942.71286673912255</c:v>
                </c:pt>
                <c:pt idx="958">
                  <c:v>956.85355974020797</c:v>
                </c:pt>
                <c:pt idx="959">
                  <c:v>971.20636313631303</c:v>
                </c:pt>
                <c:pt idx="960">
                  <c:v>985.77445858335852</c:v>
                </c:pt>
                <c:pt idx="961">
                  <c:v>1000.5610754621075</c:v>
                </c:pt>
                <c:pt idx="962">
                  <c:v>1015.5694915940379</c:v>
                </c:pt>
                <c:pt idx="963">
                  <c:v>1030.8030339679478</c:v>
                </c:pt>
                <c:pt idx="964">
                  <c:v>1046.2650794774681</c:v>
                </c:pt>
                <c:pt idx="965">
                  <c:v>1061.9590556696432</c:v>
                </c:pt>
                <c:pt idx="966">
                  <c:v>1077.8884415046728</c:v>
                </c:pt>
                <c:pt idx="967">
                  <c:v>1094.0567681272571</c:v>
                </c:pt>
                <c:pt idx="968">
                  <c:v>1110.4676196491666</c:v>
                </c:pt>
                <c:pt idx="969">
                  <c:v>1127.1246339438899</c:v>
                </c:pt>
                <c:pt idx="970">
                  <c:v>1144.0315034530481</c:v>
                </c:pt>
                <c:pt idx="971">
                  <c:v>1161.1919760048304</c:v>
                </c:pt>
                <c:pt idx="972">
                  <c:v>1178.609855644916</c:v>
                </c:pt>
                <c:pt idx="973">
                  <c:v>1196.2890034795901</c:v>
                </c:pt>
                <c:pt idx="974">
                  <c:v>1214.2333385317713</c:v>
                </c:pt>
                <c:pt idx="975">
                  <c:v>1232.4468386097601</c:v>
                </c:pt>
                <c:pt idx="976">
                  <c:v>1250.9335411889081</c:v>
                </c:pt>
                <c:pt idx="977">
                  <c:v>1269.6975443067399</c:v>
                </c:pt>
                <c:pt idx="978">
                  <c:v>1288.7430074713409</c:v>
                </c:pt>
                <c:pt idx="979">
                  <c:v>1308.0741525834108</c:v>
                </c:pt>
                <c:pt idx="980">
                  <c:v>1327.6952648721608</c:v>
                </c:pt>
                <c:pt idx="981">
                  <c:v>1347.6106938452451</c:v>
                </c:pt>
                <c:pt idx="982">
                  <c:v>1367.8248542529107</c:v>
                </c:pt>
                <c:pt idx="983">
                  <c:v>1388.3422270667159</c:v>
                </c:pt>
                <c:pt idx="984">
                  <c:v>1409.1673604727171</c:v>
                </c:pt>
                <c:pt idx="985">
                  <c:v>1430.3048708797996</c:v>
                </c:pt>
                <c:pt idx="986">
                  <c:v>1451.759443943004</c:v>
                </c:pt>
                <c:pt idx="987">
                  <c:v>1473.5358356021511</c:v>
                </c:pt>
                <c:pt idx="988">
                  <c:v>1495.6388731361831</c:v>
                </c:pt>
                <c:pt idx="989">
                  <c:v>1518.0734562332198</c:v>
                </c:pt>
                <c:pt idx="990">
                  <c:v>1540.844558076722</c:v>
                </c:pt>
                <c:pt idx="991">
                  <c:v>1563.9572264478729</c:v>
                </c:pt>
                <c:pt idx="992">
                  <c:v>1587.4165848446044</c:v>
                </c:pt>
                <c:pt idx="993">
                  <c:v>1611.2278336172601</c:v>
                </c:pt>
                <c:pt idx="994">
                  <c:v>1635.3962511215211</c:v>
                </c:pt>
                <c:pt idx="995">
                  <c:v>1659.9271948883409</c:v>
                </c:pt>
                <c:pt idx="996">
                  <c:v>1684.8261028116658</c:v>
                </c:pt>
                <c:pt idx="997">
                  <c:v>1710.0984943538253</c:v>
                </c:pt>
                <c:pt idx="998">
                  <c:v>1735.7499717691637</c:v>
                </c:pt>
              </c:numCache>
            </c:numRef>
          </c:xVal>
          <c:yVal>
            <c:numRef>
              <c:f>Sheet1!$AI$2:$AI$1000</c:f>
              <c:numCache>
                <c:formatCode>General</c:formatCode>
                <c:ptCount val="999"/>
                <c:pt idx="0">
                  <c:v>0.26251358341178499</c:v>
                </c:pt>
                <c:pt idx="1">
                  <c:v>0.262513790258595</c:v>
                </c:pt>
                <c:pt idx="2">
                  <c:v>0.26251400025513599</c:v>
                </c:pt>
                <c:pt idx="3">
                  <c:v>0.26251421344936832</c:v>
                </c:pt>
                <c:pt idx="4">
                  <c:v>0.26251442988998192</c:v>
                </c:pt>
                <c:pt idx="5">
                  <c:v>0.26251464962639676</c:v>
                </c:pt>
                <c:pt idx="6">
                  <c:v>0.26251487270881041</c:v>
                </c:pt>
                <c:pt idx="7">
                  <c:v>0.26251509918815502</c:v>
                </c:pt>
                <c:pt idx="8">
                  <c:v>0.26251532911616299</c:v>
                </c:pt>
                <c:pt idx="9">
                  <c:v>0.26251556254534131</c:v>
                </c:pt>
                <c:pt idx="10">
                  <c:v>0.26251579952899801</c:v>
                </c:pt>
                <c:pt idx="11">
                  <c:v>0.26251604012125301</c:v>
                </c:pt>
                <c:pt idx="12">
                  <c:v>0.26251628437705665</c:v>
                </c:pt>
                <c:pt idx="13">
                  <c:v>0.26251653235217631</c:v>
                </c:pt>
                <c:pt idx="14">
                  <c:v>0.26251678410325741</c:v>
                </c:pt>
                <c:pt idx="15">
                  <c:v>0.26251703968777801</c:v>
                </c:pt>
                <c:pt idx="16">
                  <c:v>0.26251729916411631</c:v>
                </c:pt>
                <c:pt idx="17">
                  <c:v>0.26251756259152376</c:v>
                </c:pt>
                <c:pt idx="18">
                  <c:v>0.26251783003015999</c:v>
                </c:pt>
                <c:pt idx="19">
                  <c:v>0.262518101541097</c:v>
                </c:pt>
                <c:pt idx="20">
                  <c:v>0.26251837718633902</c:v>
                </c:pt>
                <c:pt idx="21">
                  <c:v>0.26251865702883331</c:v>
                </c:pt>
                <c:pt idx="22">
                  <c:v>0.26251894113248991</c:v>
                </c:pt>
                <c:pt idx="23">
                  <c:v>0.262519229562173</c:v>
                </c:pt>
                <c:pt idx="24">
                  <c:v>0.26251952238376408</c:v>
                </c:pt>
                <c:pt idx="25">
                  <c:v>0.26251981966412402</c:v>
                </c:pt>
                <c:pt idx="26">
                  <c:v>0.26252012147114201</c:v>
                </c:pt>
                <c:pt idx="27">
                  <c:v>0.26252042787373808</c:v>
                </c:pt>
                <c:pt idx="28">
                  <c:v>0.26252073894187938</c:v>
                </c:pt>
                <c:pt idx="29">
                  <c:v>0.26252105474659665</c:v>
                </c:pt>
                <c:pt idx="30">
                  <c:v>0.2625213753600214</c:v>
                </c:pt>
                <c:pt idx="31">
                  <c:v>0.26252170085534432</c:v>
                </c:pt>
                <c:pt idx="32">
                  <c:v>0.26252203130690632</c:v>
                </c:pt>
                <c:pt idx="33">
                  <c:v>0.26252236679016488</c:v>
                </c:pt>
                <c:pt idx="34">
                  <c:v>0.26252270738172595</c:v>
                </c:pt>
                <c:pt idx="35">
                  <c:v>0.26252305315936031</c:v>
                </c:pt>
                <c:pt idx="36">
                  <c:v>0.26252340420203002</c:v>
                </c:pt>
                <c:pt idx="37">
                  <c:v>0.2625237605898974</c:v>
                </c:pt>
                <c:pt idx="38">
                  <c:v>0.26252412240432993</c:v>
                </c:pt>
                <c:pt idx="39">
                  <c:v>0.26252448972796216</c:v>
                </c:pt>
                <c:pt idx="40">
                  <c:v>0.26252486264465597</c:v>
                </c:pt>
                <c:pt idx="41">
                  <c:v>0.26252524123956461</c:v>
                </c:pt>
                <c:pt idx="42">
                  <c:v>0.26252562559914261</c:v>
                </c:pt>
                <c:pt idx="43">
                  <c:v>0.26252601581115032</c:v>
                </c:pt>
                <c:pt idx="44">
                  <c:v>0.26252641196469789</c:v>
                </c:pt>
                <c:pt idx="45">
                  <c:v>0.26252681415022161</c:v>
                </c:pt>
                <c:pt idx="46">
                  <c:v>0.262527222459568</c:v>
                </c:pt>
                <c:pt idx="47">
                  <c:v>0.26252763698596732</c:v>
                </c:pt>
                <c:pt idx="48">
                  <c:v>0.26252805782406941</c:v>
                </c:pt>
                <c:pt idx="49">
                  <c:v>0.26252848506996196</c:v>
                </c:pt>
                <c:pt idx="50">
                  <c:v>0.26252891882118901</c:v>
                </c:pt>
                <c:pt idx="51">
                  <c:v>0.26252935917680231</c:v>
                </c:pt>
                <c:pt idx="52">
                  <c:v>0.26252980623734296</c:v>
                </c:pt>
                <c:pt idx="53">
                  <c:v>0.26253026010487995</c:v>
                </c:pt>
                <c:pt idx="54">
                  <c:v>0.26253072088304302</c:v>
                </c:pt>
                <c:pt idx="55">
                  <c:v>0.262531188677042</c:v>
                </c:pt>
                <c:pt idx="56">
                  <c:v>0.26253166359368202</c:v>
                </c:pt>
                <c:pt idx="57">
                  <c:v>0.26253214574139039</c:v>
                </c:pt>
                <c:pt idx="58">
                  <c:v>0.26253263523025938</c:v>
                </c:pt>
                <c:pt idx="59">
                  <c:v>0.26253313217203439</c:v>
                </c:pt>
                <c:pt idx="60">
                  <c:v>0.26253363668018059</c:v>
                </c:pt>
                <c:pt idx="61">
                  <c:v>0.26253414886988702</c:v>
                </c:pt>
                <c:pt idx="62">
                  <c:v>0.26253466885808302</c:v>
                </c:pt>
                <c:pt idx="63">
                  <c:v>0.26253519676348874</c:v>
                </c:pt>
                <c:pt idx="64">
                  <c:v>0.26253573270662639</c:v>
                </c:pt>
                <c:pt idx="65">
                  <c:v>0.26253627680986441</c:v>
                </c:pt>
                <c:pt idx="66">
                  <c:v>0.26253682919740795</c:v>
                </c:pt>
                <c:pt idx="67">
                  <c:v>0.26253738999537202</c:v>
                </c:pt>
                <c:pt idx="68">
                  <c:v>0.26253795933178975</c:v>
                </c:pt>
                <c:pt idx="69">
                  <c:v>0.26253853733663801</c:v>
                </c:pt>
                <c:pt idx="70">
                  <c:v>0.26253912414186975</c:v>
                </c:pt>
                <c:pt idx="71">
                  <c:v>0.26253971988145008</c:v>
                </c:pt>
                <c:pt idx="72">
                  <c:v>0.26254032469137673</c:v>
                </c:pt>
                <c:pt idx="73">
                  <c:v>0.26254093870973</c:v>
                </c:pt>
                <c:pt idx="74">
                  <c:v>0.26254156207667201</c:v>
                </c:pt>
                <c:pt idx="75">
                  <c:v>0.26254219493451231</c:v>
                </c:pt>
                <c:pt idx="76">
                  <c:v>0.26254283742772</c:v>
                </c:pt>
                <c:pt idx="77">
                  <c:v>0.26254348970296332</c:v>
                </c:pt>
                <c:pt idx="78">
                  <c:v>0.26254415190914132</c:v>
                </c:pt>
                <c:pt idx="79">
                  <c:v>0.26254482419742031</c:v>
                </c:pt>
                <c:pt idx="80">
                  <c:v>0.26254550672126575</c:v>
                </c:pt>
                <c:pt idx="81">
                  <c:v>0.26254619963647702</c:v>
                </c:pt>
                <c:pt idx="82">
                  <c:v>0.26254690310122608</c:v>
                </c:pt>
                <c:pt idx="83">
                  <c:v>0.262547617276088</c:v>
                </c:pt>
                <c:pt idx="84">
                  <c:v>0.26254834232408408</c:v>
                </c:pt>
                <c:pt idx="85">
                  <c:v>0.26254907841071379</c:v>
                </c:pt>
                <c:pt idx="86">
                  <c:v>0.26254982570399599</c:v>
                </c:pt>
                <c:pt idx="87">
                  <c:v>0.26255058437450707</c:v>
                </c:pt>
                <c:pt idx="88">
                  <c:v>0.26255135459540679</c:v>
                </c:pt>
                <c:pt idx="89">
                  <c:v>0.26255213654250875</c:v>
                </c:pt>
                <c:pt idx="90">
                  <c:v>0.26255293039428995</c:v>
                </c:pt>
                <c:pt idx="91">
                  <c:v>0.26255373633193374</c:v>
                </c:pt>
                <c:pt idx="92">
                  <c:v>0.26255455453940002</c:v>
                </c:pt>
                <c:pt idx="93">
                  <c:v>0.26255538520343302</c:v>
                </c:pt>
                <c:pt idx="94">
                  <c:v>0.26255622851361893</c:v>
                </c:pt>
                <c:pt idx="95">
                  <c:v>0.262557084662431</c:v>
                </c:pt>
                <c:pt idx="96">
                  <c:v>0.26255795384527031</c:v>
                </c:pt>
                <c:pt idx="97">
                  <c:v>0.26255883626050602</c:v>
                </c:pt>
                <c:pt idx="98">
                  <c:v>0.26255973210952999</c:v>
                </c:pt>
                <c:pt idx="99">
                  <c:v>0.26256064159679299</c:v>
                </c:pt>
                <c:pt idx="100">
                  <c:v>0.26256156492986277</c:v>
                </c:pt>
                <c:pt idx="101">
                  <c:v>0.26256250231944922</c:v>
                </c:pt>
                <c:pt idx="102">
                  <c:v>0.26256345397947767</c:v>
                </c:pt>
                <c:pt idx="103">
                  <c:v>0.262564420127128</c:v>
                </c:pt>
                <c:pt idx="104">
                  <c:v>0.26256540098288761</c:v>
                </c:pt>
                <c:pt idx="105">
                  <c:v>0.26256639677057902</c:v>
                </c:pt>
                <c:pt idx="106">
                  <c:v>0.26256740771745241</c:v>
                </c:pt>
                <c:pt idx="107">
                  <c:v>0.26256843405418601</c:v>
                </c:pt>
                <c:pt idx="108">
                  <c:v>0.26256947601499508</c:v>
                </c:pt>
                <c:pt idx="109">
                  <c:v>0.26257053383764389</c:v>
                </c:pt>
                <c:pt idx="110">
                  <c:v>0.26257160776349608</c:v>
                </c:pt>
                <c:pt idx="111">
                  <c:v>0.26257269803761996</c:v>
                </c:pt>
                <c:pt idx="112">
                  <c:v>0.26257380490877802</c:v>
                </c:pt>
                <c:pt idx="113">
                  <c:v>0.26257492862953802</c:v>
                </c:pt>
                <c:pt idx="114">
                  <c:v>0.26257606945629702</c:v>
                </c:pt>
                <c:pt idx="115">
                  <c:v>0.26257722764935132</c:v>
                </c:pt>
                <c:pt idx="116">
                  <c:v>0.26257840347296141</c:v>
                </c:pt>
                <c:pt idx="117">
                  <c:v>0.26257959719539131</c:v>
                </c:pt>
                <c:pt idx="118">
                  <c:v>0.26258080908900794</c:v>
                </c:pt>
                <c:pt idx="119">
                  <c:v>0.26258203943028602</c:v>
                </c:pt>
                <c:pt idx="120">
                  <c:v>0.26258328849993801</c:v>
                </c:pt>
                <c:pt idx="121">
                  <c:v>0.26258455658292401</c:v>
                </c:pt>
                <c:pt idx="122">
                  <c:v>0.26258584396854295</c:v>
                </c:pt>
                <c:pt idx="123">
                  <c:v>0.26258715095048102</c:v>
                </c:pt>
                <c:pt idx="124">
                  <c:v>0.26258847782690992</c:v>
                </c:pt>
                <c:pt idx="125">
                  <c:v>0.26258982490050731</c:v>
                </c:pt>
                <c:pt idx="126">
                  <c:v>0.26259119247857493</c:v>
                </c:pt>
                <c:pt idx="127">
                  <c:v>0.26259258087308301</c:v>
                </c:pt>
                <c:pt idx="128">
                  <c:v>0.26259399040072673</c:v>
                </c:pt>
                <c:pt idx="129">
                  <c:v>0.26259542138303099</c:v>
                </c:pt>
                <c:pt idx="130">
                  <c:v>0.26259687414640231</c:v>
                </c:pt>
                <c:pt idx="131">
                  <c:v>0.26259834902220802</c:v>
                </c:pt>
                <c:pt idx="132">
                  <c:v>0.26259984634685302</c:v>
                </c:pt>
                <c:pt idx="133">
                  <c:v>0.262601366461853</c:v>
                </c:pt>
                <c:pt idx="134">
                  <c:v>0.26260290971391731</c:v>
                </c:pt>
                <c:pt idx="135">
                  <c:v>0.26260447645502</c:v>
                </c:pt>
                <c:pt idx="136">
                  <c:v>0.26260606704248995</c:v>
                </c:pt>
                <c:pt idx="137">
                  <c:v>0.26260768183907612</c:v>
                </c:pt>
                <c:pt idx="138">
                  <c:v>0.26260932121304631</c:v>
                </c:pt>
                <c:pt idx="139">
                  <c:v>0.26261098553827089</c:v>
                </c:pt>
                <c:pt idx="140">
                  <c:v>0.26261267519428877</c:v>
                </c:pt>
                <c:pt idx="141">
                  <c:v>0.26261439056640301</c:v>
                </c:pt>
                <c:pt idx="142">
                  <c:v>0.26261613204579193</c:v>
                </c:pt>
                <c:pt idx="143">
                  <c:v>0.26261790002955732</c:v>
                </c:pt>
                <c:pt idx="144">
                  <c:v>0.26261969492084392</c:v>
                </c:pt>
                <c:pt idx="145">
                  <c:v>0.26262151712890602</c:v>
                </c:pt>
                <c:pt idx="146">
                  <c:v>0.26262336706924322</c:v>
                </c:pt>
                <c:pt idx="147">
                  <c:v>0.262625245163631</c:v>
                </c:pt>
                <c:pt idx="148">
                  <c:v>0.26262715184028701</c:v>
                </c:pt>
                <c:pt idx="149">
                  <c:v>0.26262908753391001</c:v>
                </c:pt>
                <c:pt idx="150">
                  <c:v>0.26263105268580639</c:v>
                </c:pt>
                <c:pt idx="151">
                  <c:v>0.26263304774399387</c:v>
                </c:pt>
                <c:pt idx="152">
                  <c:v>0.26263507316328899</c:v>
                </c:pt>
                <c:pt idx="153">
                  <c:v>0.26263712940540679</c:v>
                </c:pt>
                <c:pt idx="154">
                  <c:v>0.26263921693908893</c:v>
                </c:pt>
                <c:pt idx="155">
                  <c:v>0.26264133624018304</c:v>
                </c:pt>
                <c:pt idx="156">
                  <c:v>0.26264348779177799</c:v>
                </c:pt>
                <c:pt idx="157">
                  <c:v>0.26264567208428202</c:v>
                </c:pt>
                <c:pt idx="158">
                  <c:v>0.26264788961555702</c:v>
                </c:pt>
                <c:pt idx="159">
                  <c:v>0.26265014089102479</c:v>
                </c:pt>
                <c:pt idx="160">
                  <c:v>0.26265242642377973</c:v>
                </c:pt>
                <c:pt idx="161">
                  <c:v>0.26265474673470701</c:v>
                </c:pt>
                <c:pt idx="162">
                  <c:v>0.26265710235259693</c:v>
                </c:pt>
                <c:pt idx="163">
                  <c:v>0.26265949381427195</c:v>
                </c:pt>
                <c:pt idx="164">
                  <c:v>0.26266192166469232</c:v>
                </c:pt>
                <c:pt idx="165">
                  <c:v>0.26266438645710599</c:v>
                </c:pt>
                <c:pt idx="166">
                  <c:v>0.26266688875314931</c:v>
                </c:pt>
                <c:pt idx="167">
                  <c:v>0.26266942912298202</c:v>
                </c:pt>
                <c:pt idx="168">
                  <c:v>0.26267200814542002</c:v>
                </c:pt>
                <c:pt idx="169">
                  <c:v>0.26267462640806299</c:v>
                </c:pt>
                <c:pt idx="170">
                  <c:v>0.262677284507427</c:v>
                </c:pt>
                <c:pt idx="171">
                  <c:v>0.26267998304908341</c:v>
                </c:pt>
                <c:pt idx="172">
                  <c:v>0.26268272264777831</c:v>
                </c:pt>
                <c:pt idx="173">
                  <c:v>0.26268550392761092</c:v>
                </c:pt>
                <c:pt idx="174">
                  <c:v>0.26268832752211801</c:v>
                </c:pt>
                <c:pt idx="175">
                  <c:v>0.262691194074476</c:v>
                </c:pt>
                <c:pt idx="176">
                  <c:v>0.26269410423760431</c:v>
                </c:pt>
                <c:pt idx="177">
                  <c:v>0.26269705867432108</c:v>
                </c:pt>
                <c:pt idx="178">
                  <c:v>0.26270005805751973</c:v>
                </c:pt>
                <c:pt idx="179">
                  <c:v>0.262703103070277</c:v>
                </c:pt>
                <c:pt idx="180">
                  <c:v>0.26270619440603504</c:v>
                </c:pt>
                <c:pt idx="181">
                  <c:v>0.26270933276876779</c:v>
                </c:pt>
                <c:pt idx="182">
                  <c:v>0.26271251887310393</c:v>
                </c:pt>
                <c:pt idx="183">
                  <c:v>0.26271575344451975</c:v>
                </c:pt>
                <c:pt idx="184">
                  <c:v>0.26271903721949008</c:v>
                </c:pt>
                <c:pt idx="185">
                  <c:v>0.26272237094565992</c:v>
                </c:pt>
                <c:pt idx="186">
                  <c:v>0.262725755381991</c:v>
                </c:pt>
                <c:pt idx="187">
                  <c:v>0.26272919129897931</c:v>
                </c:pt>
                <c:pt idx="188">
                  <c:v>0.26273267947877899</c:v>
                </c:pt>
                <c:pt idx="189">
                  <c:v>0.26273622071540775</c:v>
                </c:pt>
                <c:pt idx="190">
                  <c:v>0.26273981581491601</c:v>
                </c:pt>
                <c:pt idx="191">
                  <c:v>0.26274346559556999</c:v>
                </c:pt>
                <c:pt idx="192">
                  <c:v>0.26274717088803773</c:v>
                </c:pt>
                <c:pt idx="193">
                  <c:v>0.26275093253557175</c:v>
                </c:pt>
                <c:pt idx="194">
                  <c:v>0.26275475139420895</c:v>
                </c:pt>
                <c:pt idx="195">
                  <c:v>0.262758628332939</c:v>
                </c:pt>
                <c:pt idx="196">
                  <c:v>0.26276256423393601</c:v>
                </c:pt>
                <c:pt idx="197">
                  <c:v>0.26276655999272802</c:v>
                </c:pt>
                <c:pt idx="198">
                  <c:v>0.26277061651840899</c:v>
                </c:pt>
                <c:pt idx="199">
                  <c:v>0.26277473473384338</c:v>
                </c:pt>
                <c:pt idx="200">
                  <c:v>0.26277891557586741</c:v>
                </c:pt>
                <c:pt idx="201">
                  <c:v>0.262783159995504</c:v>
                </c:pt>
                <c:pt idx="202">
                  <c:v>0.26278746895819</c:v>
                </c:pt>
                <c:pt idx="203">
                  <c:v>0.26279184344396239</c:v>
                </c:pt>
                <c:pt idx="204">
                  <c:v>0.26279628444771175</c:v>
                </c:pt>
                <c:pt idx="205">
                  <c:v>0.26280079297937792</c:v>
                </c:pt>
                <c:pt idx="206">
                  <c:v>0.26280537006417931</c:v>
                </c:pt>
                <c:pt idx="207">
                  <c:v>0.26281001674287841</c:v>
                </c:pt>
                <c:pt idx="208">
                  <c:v>0.26281473407196132</c:v>
                </c:pt>
                <c:pt idx="209">
                  <c:v>0.26281952312392132</c:v>
                </c:pt>
                <c:pt idx="210">
                  <c:v>0.26282438498747496</c:v>
                </c:pt>
                <c:pt idx="211">
                  <c:v>0.26282932076778931</c:v>
                </c:pt>
                <c:pt idx="212">
                  <c:v>0.26283433158678599</c:v>
                </c:pt>
                <c:pt idx="213">
                  <c:v>0.26283941858332999</c:v>
                </c:pt>
                <c:pt idx="214">
                  <c:v>0.26284458291353302</c:v>
                </c:pt>
                <c:pt idx="215">
                  <c:v>0.26284982575096832</c:v>
                </c:pt>
                <c:pt idx="216">
                  <c:v>0.26285514828696999</c:v>
                </c:pt>
                <c:pt idx="217">
                  <c:v>0.2628605517308874</c:v>
                </c:pt>
                <c:pt idx="218">
                  <c:v>0.26286603731033531</c:v>
                </c:pt>
                <c:pt idx="219">
                  <c:v>0.26287160627151102</c:v>
                </c:pt>
                <c:pt idx="220">
                  <c:v>0.26287725987943661</c:v>
                </c:pt>
                <c:pt idx="221">
                  <c:v>0.26288299941824822</c:v>
                </c:pt>
                <c:pt idx="222">
                  <c:v>0.26288882619148718</c:v>
                </c:pt>
                <c:pt idx="223">
                  <c:v>0.26289474152240438</c:v>
                </c:pt>
                <c:pt idx="224">
                  <c:v>0.26290074675422931</c:v>
                </c:pt>
                <c:pt idx="225">
                  <c:v>0.2629068432504954</c:v>
                </c:pt>
                <c:pt idx="226">
                  <c:v>0.26291303239531</c:v>
                </c:pt>
                <c:pt idx="227">
                  <c:v>0.26291931559370901</c:v>
                </c:pt>
                <c:pt idx="228">
                  <c:v>0.26292569427193002</c:v>
                </c:pt>
                <c:pt idx="229">
                  <c:v>0.26293216987775092</c:v>
                </c:pt>
                <c:pt idx="230">
                  <c:v>0.26293874388079402</c:v>
                </c:pt>
                <c:pt idx="231">
                  <c:v>0.26294541777288438</c:v>
                </c:pt>
                <c:pt idx="232">
                  <c:v>0.26295219306835038</c:v>
                </c:pt>
                <c:pt idx="233">
                  <c:v>0.26295907130437707</c:v>
                </c:pt>
                <c:pt idx="234">
                  <c:v>0.26296605404132839</c:v>
                </c:pt>
                <c:pt idx="235">
                  <c:v>0.262973142863141</c:v>
                </c:pt>
                <c:pt idx="236">
                  <c:v>0.26298033937761661</c:v>
                </c:pt>
                <c:pt idx="237">
                  <c:v>0.26298764521679902</c:v>
                </c:pt>
                <c:pt idx="238">
                  <c:v>0.262995062037373</c:v>
                </c:pt>
                <c:pt idx="239">
                  <c:v>0.26300259152098132</c:v>
                </c:pt>
                <c:pt idx="240">
                  <c:v>0.26301023537462515</c:v>
                </c:pt>
                <c:pt idx="241">
                  <c:v>0.26301799533101838</c:v>
                </c:pt>
                <c:pt idx="242">
                  <c:v>0.26302587314901865</c:v>
                </c:pt>
                <c:pt idx="243">
                  <c:v>0.263033870613951</c:v>
                </c:pt>
                <c:pt idx="244">
                  <c:v>0.26304198953806801</c:v>
                </c:pt>
                <c:pt idx="245">
                  <c:v>0.26305023176090231</c:v>
                </c:pt>
                <c:pt idx="246">
                  <c:v>0.26305859914969937</c:v>
                </c:pt>
                <c:pt idx="247">
                  <c:v>0.26306709359980796</c:v>
                </c:pt>
                <c:pt idx="248">
                  <c:v>0.263075717035126</c:v>
                </c:pt>
                <c:pt idx="249">
                  <c:v>0.26308447140851232</c:v>
                </c:pt>
                <c:pt idx="250">
                  <c:v>0.26309335870220779</c:v>
                </c:pt>
                <c:pt idx="251">
                  <c:v>0.26310238092828431</c:v>
                </c:pt>
                <c:pt idx="252">
                  <c:v>0.263111540129084</c:v>
                </c:pt>
                <c:pt idx="253">
                  <c:v>0.26312083837767491</c:v>
                </c:pt>
                <c:pt idx="254">
                  <c:v>0.26313027777828302</c:v>
                </c:pt>
                <c:pt idx="255">
                  <c:v>0.26313986046680099</c:v>
                </c:pt>
                <c:pt idx="256">
                  <c:v>0.26314958861121179</c:v>
                </c:pt>
                <c:pt idx="257">
                  <c:v>0.26315946441208893</c:v>
                </c:pt>
                <c:pt idx="258">
                  <c:v>0.263169490103073</c:v>
                </c:pt>
                <c:pt idx="259">
                  <c:v>0.26317966795136338</c:v>
                </c:pt>
                <c:pt idx="260">
                  <c:v>0.26319000025821493</c:v>
                </c:pt>
                <c:pt idx="261">
                  <c:v>0.2632004893594499</c:v>
                </c:pt>
                <c:pt idx="262">
                  <c:v>0.26321113762593179</c:v>
                </c:pt>
                <c:pt idx="263">
                  <c:v>0.263221947464159</c:v>
                </c:pt>
                <c:pt idx="264">
                  <c:v>0.263232921316714</c:v>
                </c:pt>
                <c:pt idx="265">
                  <c:v>0.26324406166283931</c:v>
                </c:pt>
                <c:pt idx="266">
                  <c:v>0.26325537101896901</c:v>
                </c:pt>
                <c:pt idx="267">
                  <c:v>0.26326685193927901</c:v>
                </c:pt>
                <c:pt idx="268">
                  <c:v>0.26327850701623101</c:v>
                </c:pt>
                <c:pt idx="269">
                  <c:v>0.26329033888116765</c:v>
                </c:pt>
                <c:pt idx="270">
                  <c:v>0.26330235020486892</c:v>
                </c:pt>
                <c:pt idx="271">
                  <c:v>0.26331454369809831</c:v>
                </c:pt>
                <c:pt idx="272">
                  <c:v>0.26332692211227077</c:v>
                </c:pt>
                <c:pt idx="273">
                  <c:v>0.26333948823996584</c:v>
                </c:pt>
                <c:pt idx="274">
                  <c:v>0.26335224491560238</c:v>
                </c:pt>
                <c:pt idx="275">
                  <c:v>0.26336519501600802</c:v>
                </c:pt>
                <c:pt idx="276">
                  <c:v>0.26337834146106931</c:v>
                </c:pt>
                <c:pt idx="277">
                  <c:v>0.26339168721434958</c:v>
                </c:pt>
                <c:pt idx="278">
                  <c:v>0.263405235283725</c:v>
                </c:pt>
                <c:pt idx="279">
                  <c:v>0.26341898872207042</c:v>
                </c:pt>
                <c:pt idx="280">
                  <c:v>0.26343295062785732</c:v>
                </c:pt>
                <c:pt idx="281">
                  <c:v>0.263447124145891</c:v>
                </c:pt>
                <c:pt idx="282">
                  <c:v>0.26346151246794208</c:v>
                </c:pt>
                <c:pt idx="283">
                  <c:v>0.26347611883344924</c:v>
                </c:pt>
                <c:pt idx="284">
                  <c:v>0.26349094653020799</c:v>
                </c:pt>
                <c:pt idx="285">
                  <c:v>0.26350599889510201</c:v>
                </c:pt>
                <c:pt idx="286">
                  <c:v>0.26352127931479441</c:v>
                </c:pt>
                <c:pt idx="287">
                  <c:v>0.26353679122645796</c:v>
                </c:pt>
                <c:pt idx="288">
                  <c:v>0.26355253811852275</c:v>
                </c:pt>
                <c:pt idx="289">
                  <c:v>0.26356852353142901</c:v>
                </c:pt>
                <c:pt idx="290">
                  <c:v>0.26358475105836032</c:v>
                </c:pt>
                <c:pt idx="291">
                  <c:v>0.26360122434602973</c:v>
                </c:pt>
                <c:pt idx="292">
                  <c:v>0.26361794709546038</c:v>
                </c:pt>
                <c:pt idx="293">
                  <c:v>0.26363492306276232</c:v>
                </c:pt>
                <c:pt idx="294">
                  <c:v>0.26365215605994502</c:v>
                </c:pt>
                <c:pt idx="295">
                  <c:v>0.26366964995572301</c:v>
                </c:pt>
                <c:pt idx="296">
                  <c:v>0.26368740867633639</c:v>
                </c:pt>
                <c:pt idx="297">
                  <c:v>0.26370543620640075</c:v>
                </c:pt>
                <c:pt idx="298">
                  <c:v>0.26372373658972276</c:v>
                </c:pt>
                <c:pt idx="299">
                  <c:v>0.26374231393018399</c:v>
                </c:pt>
                <c:pt idx="300">
                  <c:v>0.26376117239260138</c:v>
                </c:pt>
                <c:pt idx="301">
                  <c:v>0.26378031620360032</c:v>
                </c:pt>
                <c:pt idx="302">
                  <c:v>0.26379974965251779</c:v>
                </c:pt>
                <c:pt idx="303">
                  <c:v>0.26381947709230641</c:v>
                </c:pt>
                <c:pt idx="304">
                  <c:v>0.26383950294043002</c:v>
                </c:pt>
                <c:pt idx="305">
                  <c:v>0.26385983167983695</c:v>
                </c:pt>
                <c:pt idx="306">
                  <c:v>0.26388046785985736</c:v>
                </c:pt>
                <c:pt idx="307">
                  <c:v>0.263901416097159</c:v>
                </c:pt>
                <c:pt idx="308">
                  <c:v>0.26392268107677941</c:v>
                </c:pt>
                <c:pt idx="309">
                  <c:v>0.26394426755301031</c:v>
                </c:pt>
                <c:pt idx="310">
                  <c:v>0.26396618035047148</c:v>
                </c:pt>
                <c:pt idx="311">
                  <c:v>0.26398842436505865</c:v>
                </c:pt>
                <c:pt idx="312">
                  <c:v>0.26401100456499993</c:v>
                </c:pt>
                <c:pt idx="313">
                  <c:v>0.26403392599189102</c:v>
                </c:pt>
                <c:pt idx="314">
                  <c:v>0.26405719376171299</c:v>
                </c:pt>
                <c:pt idx="315">
                  <c:v>0.2640808130659224</c:v>
                </c:pt>
                <c:pt idx="316">
                  <c:v>0.26410478917250241</c:v>
                </c:pt>
                <c:pt idx="317">
                  <c:v>0.26412912742707301</c:v>
                </c:pt>
                <c:pt idx="318">
                  <c:v>0.264153833253992</c:v>
                </c:pt>
                <c:pt idx="319">
                  <c:v>0.26417891215746092</c:v>
                </c:pt>
                <c:pt idx="320">
                  <c:v>0.26420436972265865</c:v>
                </c:pt>
                <c:pt idx="321">
                  <c:v>0.26423021161689575</c:v>
                </c:pt>
                <c:pt idx="322">
                  <c:v>0.26425644359079176</c:v>
                </c:pt>
                <c:pt idx="323">
                  <c:v>0.26428307147941832</c:v>
                </c:pt>
                <c:pt idx="324">
                  <c:v>0.26431010120351761</c:v>
                </c:pt>
                <c:pt idx="325">
                  <c:v>0.26433753877069299</c:v>
                </c:pt>
                <c:pt idx="326">
                  <c:v>0.26436539027665895</c:v>
                </c:pt>
                <c:pt idx="327">
                  <c:v>0.26439366190644492</c:v>
                </c:pt>
                <c:pt idx="328">
                  <c:v>0.26442235993567692</c:v>
                </c:pt>
                <c:pt idx="329">
                  <c:v>0.26445149073183499</c:v>
                </c:pt>
                <c:pt idx="330">
                  <c:v>0.26448106075555738</c:v>
                </c:pt>
                <c:pt idx="331">
                  <c:v>0.26451107656191575</c:v>
                </c:pt>
                <c:pt idx="332">
                  <c:v>0.26454154480175679</c:v>
                </c:pt>
                <c:pt idx="333">
                  <c:v>0.26457247222303132</c:v>
                </c:pt>
                <c:pt idx="334">
                  <c:v>0.26460386567214761</c:v>
                </c:pt>
                <c:pt idx="335">
                  <c:v>0.26463573209532859</c:v>
                </c:pt>
                <c:pt idx="336">
                  <c:v>0.26466807854003899</c:v>
                </c:pt>
                <c:pt idx="337">
                  <c:v>0.26470091215632979</c:v>
                </c:pt>
                <c:pt idx="338">
                  <c:v>0.26473424019830505</c:v>
                </c:pt>
                <c:pt idx="339">
                  <c:v>0.26476807002555108</c:v>
                </c:pt>
                <c:pt idx="340">
                  <c:v>0.26480240910457392</c:v>
                </c:pt>
                <c:pt idx="341">
                  <c:v>0.26483726501028132</c:v>
                </c:pt>
                <c:pt idx="342">
                  <c:v>0.26487264542750188</c:v>
                </c:pt>
                <c:pt idx="343">
                  <c:v>0.26490855815245024</c:v>
                </c:pt>
                <c:pt idx="344">
                  <c:v>0.26494501109428031</c:v>
                </c:pt>
                <c:pt idx="345">
                  <c:v>0.26498201227663531</c:v>
                </c:pt>
                <c:pt idx="346">
                  <c:v>0.26501956983919661</c:v>
                </c:pt>
                <c:pt idx="347">
                  <c:v>0.26505769203926532</c:v>
                </c:pt>
                <c:pt idx="348">
                  <c:v>0.26509638725338602</c:v>
                </c:pt>
                <c:pt idx="349">
                  <c:v>0.26513566397894661</c:v>
                </c:pt>
                <c:pt idx="350">
                  <c:v>0.26517553083581102</c:v>
                </c:pt>
                <c:pt idx="351">
                  <c:v>0.26521599656800793</c:v>
                </c:pt>
                <c:pt idx="352">
                  <c:v>0.26525707004537574</c:v>
                </c:pt>
                <c:pt idx="353">
                  <c:v>0.26529876026527632</c:v>
                </c:pt>
                <c:pt idx="354">
                  <c:v>0.26534107635430432</c:v>
                </c:pt>
                <c:pt idx="355">
                  <c:v>0.26538402757002338</c:v>
                </c:pt>
                <c:pt idx="356">
                  <c:v>0.26542762330272435</c:v>
                </c:pt>
                <c:pt idx="357">
                  <c:v>0.26547187307718889</c:v>
                </c:pt>
                <c:pt idx="358">
                  <c:v>0.26551678655449695</c:v>
                </c:pt>
                <c:pt idx="359">
                  <c:v>0.26556237353383261</c:v>
                </c:pt>
                <c:pt idx="360">
                  <c:v>0.26560864395431538</c:v>
                </c:pt>
                <c:pt idx="361">
                  <c:v>0.26565560789686632</c:v>
                </c:pt>
                <c:pt idx="362">
                  <c:v>0.26570327558606299</c:v>
                </c:pt>
                <c:pt idx="363">
                  <c:v>0.26575165739204831</c:v>
                </c:pt>
                <c:pt idx="364">
                  <c:v>0.26580076383244217</c:v>
                </c:pt>
                <c:pt idx="365">
                  <c:v>0.26585060557425505</c:v>
                </c:pt>
                <c:pt idx="366">
                  <c:v>0.26590119343587532</c:v>
                </c:pt>
                <c:pt idx="367">
                  <c:v>0.26595253838903532</c:v>
                </c:pt>
                <c:pt idx="368">
                  <c:v>0.26600465156078401</c:v>
                </c:pt>
                <c:pt idx="369">
                  <c:v>0.26605754423552574</c:v>
                </c:pt>
                <c:pt idx="370">
                  <c:v>0.26611122785704838</c:v>
                </c:pt>
                <c:pt idx="371">
                  <c:v>0.26616571403057793</c:v>
                </c:pt>
                <c:pt idx="372">
                  <c:v>0.26622101452486002</c:v>
                </c:pt>
                <c:pt idx="373">
                  <c:v>0.26627714127425761</c:v>
                </c:pt>
                <c:pt idx="374">
                  <c:v>0.26633410638085991</c:v>
                </c:pt>
                <c:pt idx="375">
                  <c:v>0.26639192211662799</c:v>
                </c:pt>
                <c:pt idx="376">
                  <c:v>0.26645060092556438</c:v>
                </c:pt>
                <c:pt idx="377">
                  <c:v>0.26651015542586731</c:v>
                </c:pt>
                <c:pt idx="378">
                  <c:v>0.26657059841215108</c:v>
                </c:pt>
                <c:pt idx="379">
                  <c:v>0.26663194285765601</c:v>
                </c:pt>
                <c:pt idx="380">
                  <c:v>0.26669420191649101</c:v>
                </c:pt>
                <c:pt idx="381">
                  <c:v>0.26675738892589701</c:v>
                </c:pt>
                <c:pt idx="382">
                  <c:v>0.266821517408521</c:v>
                </c:pt>
                <c:pt idx="383">
                  <c:v>0.26688660107472689</c:v>
                </c:pt>
                <c:pt idx="384">
                  <c:v>0.26695265382488892</c:v>
                </c:pt>
                <c:pt idx="385">
                  <c:v>0.26701968975177032</c:v>
                </c:pt>
                <c:pt idx="386">
                  <c:v>0.26708772314286977</c:v>
                </c:pt>
                <c:pt idx="387">
                  <c:v>0.26715676848276532</c:v>
                </c:pt>
                <c:pt idx="388">
                  <c:v>0.26722684045557399</c:v>
                </c:pt>
                <c:pt idx="389">
                  <c:v>0.26729795394731876</c:v>
                </c:pt>
                <c:pt idx="390">
                  <c:v>0.267370124048388</c:v>
                </c:pt>
                <c:pt idx="391">
                  <c:v>0.26744336605598601</c:v>
                </c:pt>
                <c:pt idx="392">
                  <c:v>0.26751769547660731</c:v>
                </c:pt>
                <c:pt idx="393">
                  <c:v>0.26759312802852248</c:v>
                </c:pt>
                <c:pt idx="394">
                  <c:v>0.26766967964431232</c:v>
                </c:pt>
                <c:pt idx="395">
                  <c:v>0.26774736647334979</c:v>
                </c:pt>
                <c:pt idx="396">
                  <c:v>0.26782620488439535</c:v>
                </c:pt>
                <c:pt idx="397">
                  <c:v>0.267906211468115</c:v>
                </c:pt>
                <c:pt idx="398">
                  <c:v>0.26798740303970492</c:v>
                </c:pt>
                <c:pt idx="399">
                  <c:v>0.26806979664143499</c:v>
                </c:pt>
                <c:pt idx="400">
                  <c:v>0.26815340954531275</c:v>
                </c:pt>
                <c:pt idx="401">
                  <c:v>0.26823825925567002</c:v>
                </c:pt>
                <c:pt idx="402">
                  <c:v>0.26832436351182992</c:v>
                </c:pt>
                <c:pt idx="403">
                  <c:v>0.268411740290736</c:v>
                </c:pt>
                <c:pt idx="404">
                  <c:v>0.26850040780967477</c:v>
                </c:pt>
                <c:pt idx="405">
                  <c:v>0.26859038452889</c:v>
                </c:pt>
                <c:pt idx="406">
                  <c:v>0.26868168915436091</c:v>
                </c:pt>
                <c:pt idx="407">
                  <c:v>0.26877434064043593</c:v>
                </c:pt>
                <c:pt idx="408">
                  <c:v>0.26886835819262472</c:v>
                </c:pt>
                <c:pt idx="409">
                  <c:v>0.26896376127028365</c:v>
                </c:pt>
                <c:pt idx="410">
                  <c:v>0.2690605695893824</c:v>
                </c:pt>
                <c:pt idx="411">
                  <c:v>0.26915880312526941</c:v>
                </c:pt>
                <c:pt idx="412">
                  <c:v>0.26925848211541908</c:v>
                </c:pt>
                <c:pt idx="413">
                  <c:v>0.26935962706222732</c:v>
                </c:pt>
                <c:pt idx="414">
                  <c:v>0.26946225873577501</c:v>
                </c:pt>
                <c:pt idx="415">
                  <c:v>0.26956639817663502</c:v>
                </c:pt>
                <c:pt idx="416">
                  <c:v>0.26967206669866395</c:v>
                </c:pt>
                <c:pt idx="417">
                  <c:v>0.26977928589179401</c:v>
                </c:pt>
                <c:pt idx="418">
                  <c:v>0.26988807762488476</c:v>
                </c:pt>
                <c:pt idx="419">
                  <c:v>0.26999846404845695</c:v>
                </c:pt>
                <c:pt idx="420">
                  <c:v>0.27011046759760465</c:v>
                </c:pt>
                <c:pt idx="421">
                  <c:v>0.27022411099473032</c:v>
                </c:pt>
                <c:pt idx="422">
                  <c:v>0.27033941725242538</c:v>
                </c:pt>
                <c:pt idx="423">
                  <c:v>0.27045640967623502</c:v>
                </c:pt>
                <c:pt idx="424">
                  <c:v>0.27057511186752331</c:v>
                </c:pt>
                <c:pt idx="425">
                  <c:v>0.27069554772625776</c:v>
                </c:pt>
                <c:pt idx="426">
                  <c:v>0.27081774145383702</c:v>
                </c:pt>
                <c:pt idx="427">
                  <c:v>0.27094171755589008</c:v>
                </c:pt>
                <c:pt idx="428">
                  <c:v>0.27106750084508402</c:v>
                </c:pt>
                <c:pt idx="429">
                  <c:v>0.27119511644390959</c:v>
                </c:pt>
                <c:pt idx="430">
                  <c:v>0.27132458978749491</c:v>
                </c:pt>
                <c:pt idx="431">
                  <c:v>0.27145594662631173</c:v>
                </c:pt>
                <c:pt idx="432">
                  <c:v>0.27158921302904465</c:v>
                </c:pt>
                <c:pt idx="433">
                  <c:v>0.27172441538523595</c:v>
                </c:pt>
                <c:pt idx="434">
                  <c:v>0.27186158040809599</c:v>
                </c:pt>
                <c:pt idx="435">
                  <c:v>0.27200073513719508</c:v>
                </c:pt>
                <c:pt idx="436">
                  <c:v>0.27214190694115875</c:v>
                </c:pt>
                <c:pt idx="437">
                  <c:v>0.27228512352036499</c:v>
                </c:pt>
                <c:pt idx="438">
                  <c:v>0.27243041290959602</c:v>
                </c:pt>
                <c:pt idx="439">
                  <c:v>0.27257780348068561</c:v>
                </c:pt>
                <c:pt idx="440">
                  <c:v>0.27272732394511001</c:v>
                </c:pt>
                <c:pt idx="441">
                  <c:v>0.27287900335661192</c:v>
                </c:pt>
                <c:pt idx="442">
                  <c:v>0.27303287111370761</c:v>
                </c:pt>
                <c:pt idx="443">
                  <c:v>0.27318895696225554</c:v>
                </c:pt>
                <c:pt idx="444">
                  <c:v>0.27334729099791238</c:v>
                </c:pt>
                <c:pt idx="445">
                  <c:v>0.27350790366862632</c:v>
                </c:pt>
                <c:pt idx="446">
                  <c:v>0.27367082577701801</c:v>
                </c:pt>
                <c:pt idx="447">
                  <c:v>0.27383608848276808</c:v>
                </c:pt>
                <c:pt idx="448">
                  <c:v>0.27400372330497841</c:v>
                </c:pt>
                <c:pt idx="449">
                  <c:v>0.27417376212441341</c:v>
                </c:pt>
                <c:pt idx="450">
                  <c:v>0.27434623718578338</c:v>
                </c:pt>
                <c:pt idx="451">
                  <c:v>0.27452118109992441</c:v>
                </c:pt>
                <c:pt idx="452">
                  <c:v>0.27469862684591201</c:v>
                </c:pt>
                <c:pt idx="453">
                  <c:v>0.27487860777318796</c:v>
                </c:pt>
                <c:pt idx="454">
                  <c:v>0.27506115760353173</c:v>
                </c:pt>
                <c:pt idx="455">
                  <c:v>0.27524631043307879</c:v>
                </c:pt>
                <c:pt idx="456">
                  <c:v>0.27543410073416202</c:v>
                </c:pt>
                <c:pt idx="457">
                  <c:v>0.27562456335718305</c:v>
                </c:pt>
                <c:pt idx="458">
                  <c:v>0.27581773353233202</c:v>
                </c:pt>
                <c:pt idx="459">
                  <c:v>0.27601364687132279</c:v>
                </c:pt>
                <c:pt idx="460">
                  <c:v>0.27621233936895495</c:v>
                </c:pt>
                <c:pt idx="461">
                  <c:v>0.27641384740464592</c:v>
                </c:pt>
                <c:pt idx="462">
                  <c:v>0.27661820774389095</c:v>
                </c:pt>
                <c:pt idx="463">
                  <c:v>0.27682545753960563</c:v>
                </c:pt>
                <c:pt idx="464">
                  <c:v>0.27703563433337774</c:v>
                </c:pt>
                <c:pt idx="465">
                  <c:v>0.27724877605665732</c:v>
                </c:pt>
                <c:pt idx="466">
                  <c:v>0.27746492103179532</c:v>
                </c:pt>
                <c:pt idx="467">
                  <c:v>0.27768410797302495</c:v>
                </c:pt>
                <c:pt idx="468">
                  <c:v>0.27790637598731005</c:v>
                </c:pt>
                <c:pt idx="469">
                  <c:v>0.27813176457508593</c:v>
                </c:pt>
                <c:pt idx="470">
                  <c:v>0.27836031363091995</c:v>
                </c:pt>
                <c:pt idx="471">
                  <c:v>0.27859206344396531</c:v>
                </c:pt>
                <c:pt idx="472">
                  <c:v>0.27882705469840202</c:v>
                </c:pt>
                <c:pt idx="473">
                  <c:v>0.27906532847365401</c:v>
                </c:pt>
                <c:pt idx="474">
                  <c:v>0.27930692624453712</c:v>
                </c:pt>
                <c:pt idx="475">
                  <c:v>0.27955188988122232</c:v>
                </c:pt>
                <c:pt idx="476">
                  <c:v>0.27980026164911265</c:v>
                </c:pt>
                <c:pt idx="477">
                  <c:v>0.28005208420848832</c:v>
                </c:pt>
                <c:pt idx="478">
                  <c:v>0.28030740061411002</c:v>
                </c:pt>
                <c:pt idx="479">
                  <c:v>0.28056625431456095</c:v>
                </c:pt>
                <c:pt idx="480">
                  <c:v>0.28082868915147896</c:v>
                </c:pt>
                <c:pt idx="481">
                  <c:v>0.28109474935861595</c:v>
                </c:pt>
                <c:pt idx="482">
                  <c:v>0.28136447956073635</c:v>
                </c:pt>
                <c:pt idx="483">
                  <c:v>0.28163792477228999</c:v>
                </c:pt>
                <c:pt idx="484">
                  <c:v>0.28191513039596738</c:v>
                </c:pt>
                <c:pt idx="485">
                  <c:v>0.28219614222099793</c:v>
                </c:pt>
                <c:pt idx="486">
                  <c:v>0.28248100642131074</c:v>
                </c:pt>
                <c:pt idx="487">
                  <c:v>0.28276976955346095</c:v>
                </c:pt>
                <c:pt idx="488">
                  <c:v>0.2830624785543524</c:v>
                </c:pt>
                <c:pt idx="489">
                  <c:v>0.28335918073876631</c:v>
                </c:pt>
                <c:pt idx="490">
                  <c:v>0.28365992379666338</c:v>
                </c:pt>
                <c:pt idx="491">
                  <c:v>0.28396475579024494</c:v>
                </c:pt>
                <c:pt idx="492">
                  <c:v>0.28427372515078508</c:v>
                </c:pt>
                <c:pt idx="493">
                  <c:v>0.28458688067528648</c:v>
                </c:pt>
                <c:pt idx="494">
                  <c:v>0.28490427152277792</c:v>
                </c:pt>
                <c:pt idx="495">
                  <c:v>0.28522594721048461</c:v>
                </c:pt>
                <c:pt idx="496">
                  <c:v>0.28555195760965918</c:v>
                </c:pt>
                <c:pt idx="497">
                  <c:v>0.28588235294117631</c:v>
                </c:pt>
                <c:pt idx="498">
                  <c:v>0.28621216573611502</c:v>
                </c:pt>
                <c:pt idx="499">
                  <c:v>0.286546331595736</c:v>
                </c:pt>
                <c:pt idx="500">
                  <c:v>0.28688489949876278</c:v>
                </c:pt>
                <c:pt idx="501">
                  <c:v>0.287227918734138</c:v>
                </c:pt>
                <c:pt idx="502">
                  <c:v>0.28757543889570708</c:v>
                </c:pt>
                <c:pt idx="503">
                  <c:v>0.28792750987649796</c:v>
                </c:pt>
                <c:pt idx="504">
                  <c:v>0.28828418186279792</c:v>
                </c:pt>
                <c:pt idx="505">
                  <c:v>0.28864550532793332</c:v>
                </c:pt>
                <c:pt idx="506">
                  <c:v>0.28901153102575361</c:v>
                </c:pt>
                <c:pt idx="507">
                  <c:v>0.2893823099837779</c:v>
                </c:pt>
                <c:pt idx="508">
                  <c:v>0.289757893496077</c:v>
                </c:pt>
                <c:pt idx="509">
                  <c:v>0.29013833311586124</c:v>
                </c:pt>
                <c:pt idx="510">
                  <c:v>0.29052368064766265</c:v>
                </c:pt>
                <c:pt idx="511">
                  <c:v>0.29091398813928165</c:v>
                </c:pt>
                <c:pt idx="512">
                  <c:v>0.29130930787336101</c:v>
                </c:pt>
                <c:pt idx="513">
                  <c:v>0.29170969235862632</c:v>
                </c:pt>
                <c:pt idx="514">
                  <c:v>0.29211519432078831</c:v>
                </c:pt>
                <c:pt idx="515">
                  <c:v>0.29252586669308389</c:v>
                </c:pt>
                <c:pt idx="516">
                  <c:v>0.29294176260646132</c:v>
                </c:pt>
                <c:pt idx="517">
                  <c:v>0.29336293537944746</c:v>
                </c:pt>
                <c:pt idx="518">
                  <c:v>0.29378943850753675</c:v>
                </c:pt>
                <c:pt idx="519">
                  <c:v>0.29422132565238102</c:v>
                </c:pt>
                <c:pt idx="520">
                  <c:v>0.29465865063040508</c:v>
                </c:pt>
                <c:pt idx="521">
                  <c:v>0.29510146740117499</c:v>
                </c:pt>
                <c:pt idx="522">
                  <c:v>0.29554983005531799</c:v>
                </c:pt>
                <c:pt idx="523">
                  <c:v>0.2960037928020644</c:v>
                </c:pt>
                <c:pt idx="524">
                  <c:v>0.29646340995635795</c:v>
                </c:pt>
                <c:pt idx="525">
                  <c:v>0.2969287359256117</c:v>
                </c:pt>
                <c:pt idx="526">
                  <c:v>0.2973998251959824</c:v>
                </c:pt>
                <c:pt idx="527">
                  <c:v>0.29787673231830292</c:v>
                </c:pt>
                <c:pt idx="528">
                  <c:v>0.29835951189351695</c:v>
                </c:pt>
                <c:pt idx="529">
                  <c:v>0.29884821855774341</c:v>
                </c:pt>
                <c:pt idx="530">
                  <c:v>0.29934290696687565</c:v>
                </c:pt>
                <c:pt idx="531">
                  <c:v>0.2998436317807544</c:v>
                </c:pt>
                <c:pt idx="532">
                  <c:v>0.30035044764690932</c:v>
                </c:pt>
                <c:pt idx="533">
                  <c:v>0.30086340918385096</c:v>
                </c:pt>
                <c:pt idx="534">
                  <c:v>0.30138257096387383</c:v>
                </c:pt>
                <c:pt idx="535">
                  <c:v>0.30190798749548492</c:v>
                </c:pt>
                <c:pt idx="536">
                  <c:v>0.30243971320532631</c:v>
                </c:pt>
                <c:pt idx="537">
                  <c:v>0.30297780241964389</c:v>
                </c:pt>
                <c:pt idx="538">
                  <c:v>0.30352230934527996</c:v>
                </c:pt>
                <c:pt idx="539">
                  <c:v>0.30407328805025241</c:v>
                </c:pt>
                <c:pt idx="540">
                  <c:v>0.30463079244383101</c:v>
                </c:pt>
                <c:pt idx="541">
                  <c:v>0.30519487625615038</c:v>
                </c:pt>
                <c:pt idx="542">
                  <c:v>0.30576559301735295</c:v>
                </c:pt>
                <c:pt idx="543">
                  <c:v>0.30634299603626841</c:v>
                </c:pt>
                <c:pt idx="544">
                  <c:v>0.30692713837862895</c:v>
                </c:pt>
                <c:pt idx="545">
                  <c:v>0.30751807284480975</c:v>
                </c:pt>
                <c:pt idx="546">
                  <c:v>0.30811585194706992</c:v>
                </c:pt>
                <c:pt idx="547">
                  <c:v>0.30872052788638632</c:v>
                </c:pt>
                <c:pt idx="548">
                  <c:v>0.30933215252876001</c:v>
                </c:pt>
                <c:pt idx="549">
                  <c:v>0.30995077738107796</c:v>
                </c:pt>
                <c:pt idx="550">
                  <c:v>0.31057645356649038</c:v>
                </c:pt>
                <c:pt idx="551">
                  <c:v>0.31120923179938631</c:v>
                </c:pt>
                <c:pt idx="552">
                  <c:v>0.3118491623598369</c:v>
                </c:pt>
                <c:pt idx="553">
                  <c:v>0.31249629506758292</c:v>
                </c:pt>
                <c:pt idx="554">
                  <c:v>0.31315067925565976</c:v>
                </c:pt>
                <c:pt idx="555">
                  <c:v>0.31381236374344401</c:v>
                </c:pt>
                <c:pt idx="556">
                  <c:v>0.31448139680936765</c:v>
                </c:pt>
                <c:pt idx="557">
                  <c:v>0.31515782616312993</c:v>
                </c:pt>
                <c:pt idx="558">
                  <c:v>0.31584169891751041</c:v>
                </c:pt>
                <c:pt idx="559">
                  <c:v>0.31653306155971384</c:v>
                </c:pt>
                <c:pt idx="560">
                  <c:v>0.31723195992236108</c:v>
                </c:pt>
                <c:pt idx="561">
                  <c:v>0.31793843915403291</c:v>
                </c:pt>
                <c:pt idx="562">
                  <c:v>0.31865254368939161</c:v>
                </c:pt>
                <c:pt idx="563">
                  <c:v>0.31937431721898396</c:v>
                </c:pt>
                <c:pt idx="564">
                  <c:v>0.32010380265856708</c:v>
                </c:pt>
                <c:pt idx="565">
                  <c:v>0.32084104211817899</c:v>
                </c:pt>
                <c:pt idx="566">
                  <c:v>0.32158607687073665</c:v>
                </c:pt>
                <c:pt idx="567">
                  <c:v>0.3223389473203559</c:v>
                </c:pt>
                <c:pt idx="568">
                  <c:v>0.32309969297033331</c:v>
                </c:pt>
                <c:pt idx="569">
                  <c:v>0.32386835239081996</c:v>
                </c:pt>
                <c:pt idx="570">
                  <c:v>0.32464496318610991</c:v>
                </c:pt>
                <c:pt idx="571">
                  <c:v>0.32542956196177436</c:v>
                </c:pt>
                <c:pt idx="572">
                  <c:v>0.32622218429139432</c:v>
                </c:pt>
                <c:pt idx="573">
                  <c:v>0.32702286468315378</c:v>
                </c:pt>
                <c:pt idx="574">
                  <c:v>0.32783163654606001</c:v>
                </c:pt>
                <c:pt idx="575">
                  <c:v>0.32864853215610401</c:v>
                </c:pt>
                <c:pt idx="576">
                  <c:v>0.32947358262208465</c:v>
                </c:pt>
                <c:pt idx="577">
                  <c:v>0.33030681785131488</c:v>
                </c:pt>
                <c:pt idx="578">
                  <c:v>0.33114826651517731</c:v>
                </c:pt>
                <c:pt idx="579">
                  <c:v>0.33199795601453702</c:v>
                </c:pt>
                <c:pt idx="580">
                  <c:v>0.33285591244500495</c:v>
                </c:pt>
                <c:pt idx="581">
                  <c:v>0.33372216056214765</c:v>
                </c:pt>
                <c:pt idx="582">
                  <c:v>0.33459672374662741</c:v>
                </c:pt>
                <c:pt idx="583">
                  <c:v>0.3354796239693037</c:v>
                </c:pt>
                <c:pt idx="584">
                  <c:v>0.33637088175628477</c:v>
                </c:pt>
                <c:pt idx="585">
                  <c:v>0.33727051615403292</c:v>
                </c:pt>
                <c:pt idx="586">
                  <c:v>0.33817854469450992</c:v>
                </c:pt>
                <c:pt idx="587">
                  <c:v>0.33909498336033922</c:v>
                </c:pt>
                <c:pt idx="588">
                  <c:v>0.34001984655011275</c:v>
                </c:pt>
                <c:pt idx="589">
                  <c:v>0.34095314704382801</c:v>
                </c:pt>
                <c:pt idx="590">
                  <c:v>0.34189489596843492</c:v>
                </c:pt>
                <c:pt idx="591">
                  <c:v>0.34284510276360008</c:v>
                </c:pt>
                <c:pt idx="592">
                  <c:v>0.34380377514772492</c:v>
                </c:pt>
                <c:pt idx="593">
                  <c:v>0.34477091908412932</c:v>
                </c:pt>
                <c:pt idx="594">
                  <c:v>0.34574653874762301</c:v>
                </c:pt>
                <c:pt idx="595">
                  <c:v>0.34673063649130825</c:v>
                </c:pt>
                <c:pt idx="596">
                  <c:v>0.34772321281380902</c:v>
                </c:pt>
                <c:pt idx="597">
                  <c:v>0.34872426632681652</c:v>
                </c:pt>
                <c:pt idx="598">
                  <c:v>0.34973379372312274</c:v>
                </c:pt>
                <c:pt idx="599">
                  <c:v>0.35075178974510901</c:v>
                </c:pt>
                <c:pt idx="600">
                  <c:v>0.35177824715367978</c:v>
                </c:pt>
                <c:pt idx="601">
                  <c:v>0.35297549497732095</c:v>
                </c:pt>
                <c:pt idx="602">
                  <c:v>0.35432397613749922</c:v>
                </c:pt>
                <c:pt idx="603">
                  <c:v>0.35575736079567088</c:v>
                </c:pt>
                <c:pt idx="604">
                  <c:v>0.35754434751111275</c:v>
                </c:pt>
                <c:pt idx="605">
                  <c:v>0.35934548331636695</c:v>
                </c:pt>
                <c:pt idx="606">
                  <c:v>0.36116073492733408</c:v>
                </c:pt>
                <c:pt idx="607">
                  <c:v>0.36299006538282597</c:v>
                </c:pt>
                <c:pt idx="608">
                  <c:v>0.36483343400120799</c:v>
                </c:pt>
                <c:pt idx="609">
                  <c:v>0.36669079633861307</c:v>
                </c:pt>
                <c:pt idx="610">
                  <c:v>0.36856210414847496</c:v>
                </c:pt>
                <c:pt idx="611">
                  <c:v>0.37044730534275605</c:v>
                </c:pt>
                <c:pt idx="612">
                  <c:v>0.3723463439547029</c:v>
                </c:pt>
                <c:pt idx="613">
                  <c:v>0.374259160103321</c:v>
                </c:pt>
                <c:pt idx="614">
                  <c:v>0.37618568995962648</c:v>
                </c:pt>
                <c:pt idx="615">
                  <c:v>0.37812586571460316</c:v>
                </c:pt>
                <c:pt idx="616">
                  <c:v>0.38007961554918601</c:v>
                </c:pt>
                <c:pt idx="617">
                  <c:v>0.38204686360607926</c:v>
                </c:pt>
                <c:pt idx="618">
                  <c:v>0.38402752996359441</c:v>
                </c:pt>
                <c:pt idx="619">
                  <c:v>0.38602153061158501</c:v>
                </c:pt>
                <c:pt idx="620">
                  <c:v>0.38802877742950359</c:v>
                </c:pt>
                <c:pt idx="621">
                  <c:v>0.39004917816656132</c:v>
                </c:pt>
                <c:pt idx="622">
                  <c:v>0.39208263642430541</c:v>
                </c:pt>
                <c:pt idx="623">
                  <c:v>0.39412905164128331</c:v>
                </c:pt>
                <c:pt idx="624">
                  <c:v>0.39618831908025076</c:v>
                </c:pt>
                <c:pt idx="625">
                  <c:v>0.39826032981763265</c:v>
                </c:pt>
                <c:pt idx="626">
                  <c:v>0.40034497073559538</c:v>
                </c:pt>
                <c:pt idx="627">
                  <c:v>0.40244212451650979</c:v>
                </c:pt>
                <c:pt idx="628">
                  <c:v>0.40455166964003408</c:v>
                </c:pt>
                <c:pt idx="629">
                  <c:v>0.40667348038278761</c:v>
                </c:pt>
                <c:pt idx="630">
                  <c:v>0.40880742682067567</c:v>
                </c:pt>
                <c:pt idx="631">
                  <c:v>0.41095337483391808</c:v>
                </c:pt>
                <c:pt idx="632">
                  <c:v>0.4131111861148084</c:v>
                </c:pt>
                <c:pt idx="633">
                  <c:v>0.41528071817820361</c:v>
                </c:pt>
                <c:pt idx="634">
                  <c:v>0.41746182437488394</c:v>
                </c:pt>
                <c:pt idx="635">
                  <c:v>0.41965435390768441</c:v>
                </c:pt>
                <c:pt idx="636">
                  <c:v>0.42185815185053832</c:v>
                </c:pt>
                <c:pt idx="637">
                  <c:v>0.42407305917037702</c:v>
                </c:pt>
                <c:pt idx="638">
                  <c:v>0.42629891275195031</c:v>
                </c:pt>
                <c:pt idx="639">
                  <c:v>0.42853554542557976</c:v>
                </c:pt>
                <c:pt idx="640">
                  <c:v>0.43078278599787784</c:v>
                </c:pt>
                <c:pt idx="641">
                  <c:v>0.43304045928536072</c:v>
                </c:pt>
                <c:pt idx="642">
                  <c:v>0.43530838615115652</c:v>
                </c:pt>
                <c:pt idx="643">
                  <c:v>0.4375863835445461</c:v>
                </c:pt>
                <c:pt idx="644">
                  <c:v>0.43987426454357065</c:v>
                </c:pt>
                <c:pt idx="645">
                  <c:v>0.44217183840061075</c:v>
                </c:pt>
                <c:pt idx="646">
                  <c:v>0.44447891059091932</c:v>
                </c:pt>
                <c:pt idx="647">
                  <c:v>0.44679528286410475</c:v>
                </c:pt>
                <c:pt idx="648">
                  <c:v>0.44912075329861495</c:v>
                </c:pt>
                <c:pt idx="649">
                  <c:v>0.45145511635910202</c:v>
                </c:pt>
                <c:pt idx="650">
                  <c:v>0.453798162956772</c:v>
                </c:pt>
                <c:pt idx="651">
                  <c:v>0.456149680512555</c:v>
                </c:pt>
                <c:pt idx="652">
                  <c:v>0.45850945302319679</c:v>
                </c:pt>
                <c:pt idx="653">
                  <c:v>0.46087726113016975</c:v>
                </c:pt>
                <c:pt idx="654">
                  <c:v>0.46325288219135702</c:v>
                </c:pt>
                <c:pt idx="655">
                  <c:v>0.46563609035556702</c:v>
                </c:pt>
                <c:pt idx="656">
                  <c:v>0.46802665663969095</c:v>
                </c:pt>
                <c:pt idx="657">
                  <c:v>0.47042434900856761</c:v>
                </c:pt>
                <c:pt idx="658">
                  <c:v>0.47282893245749175</c:v>
                </c:pt>
                <c:pt idx="659">
                  <c:v>0.47524016909724542</c:v>
                </c:pt>
                <c:pt idx="660">
                  <c:v>0.47765781824166931</c:v>
                </c:pt>
                <c:pt idx="661">
                  <c:v>0.48008163649769431</c:v>
                </c:pt>
                <c:pt idx="662">
                  <c:v>0.48251137785770903</c:v>
                </c:pt>
                <c:pt idx="663">
                  <c:v>0.48494679379428696</c:v>
                </c:pt>
                <c:pt idx="664">
                  <c:v>0.48738763335714136</c:v>
                </c:pt>
                <c:pt idx="665">
                  <c:v>0.48983364327225992</c:v>
                </c:pt>
                <c:pt idx="666">
                  <c:v>0.49228456804309978</c:v>
                </c:pt>
                <c:pt idx="667">
                  <c:v>0.494740150053816</c:v>
                </c:pt>
                <c:pt idx="668">
                  <c:v>0.49720012967441241</c:v>
                </c:pt>
                <c:pt idx="669">
                  <c:v>0.49966424536769294</c:v>
                </c:pt>
                <c:pt idx="670">
                  <c:v>0.50213223379800098</c:v>
                </c:pt>
                <c:pt idx="671">
                  <c:v>0.50460382994160458</c:v>
                </c:pt>
                <c:pt idx="672">
                  <c:v>0.50707876719859202</c:v>
                </c:pt>
                <c:pt idx="673">
                  <c:v>0.50955677750623019</c:v>
                </c:pt>
                <c:pt idx="674">
                  <c:v>0.51203759145380301</c:v>
                </c:pt>
                <c:pt idx="675">
                  <c:v>0.51452093839845403</c:v>
                </c:pt>
                <c:pt idx="676">
                  <c:v>0.51700654658242551</c:v>
                </c:pt>
                <c:pt idx="677">
                  <c:v>0.51949414325119103</c:v>
                </c:pt>
                <c:pt idx="678">
                  <c:v>0.52198345477256358</c:v>
                </c:pt>
                <c:pt idx="679">
                  <c:v>0.52447420675662859</c:v>
                </c:pt>
                <c:pt idx="680">
                  <c:v>0.52696612417637156</c:v>
                </c:pt>
                <c:pt idx="681">
                  <c:v>0.52945893148892298</c:v>
                </c:pt>
                <c:pt idx="682">
                  <c:v>0.53195235275727148</c:v>
                </c:pt>
                <c:pt idx="683">
                  <c:v>0.53444611177235168</c:v>
                </c:pt>
                <c:pt idx="684">
                  <c:v>0.53693993217544089</c:v>
                </c:pt>
                <c:pt idx="685">
                  <c:v>0.53943353758051904</c:v>
                </c:pt>
                <c:pt idx="686">
                  <c:v>0.54192665169694498</c:v>
                </c:pt>
                <c:pt idx="687">
                  <c:v>0.54441899845177</c:v>
                </c:pt>
                <c:pt idx="688">
                  <c:v>0.54691030211199398</c:v>
                </c:pt>
                <c:pt idx="689">
                  <c:v>0.54940028740646096</c:v>
                </c:pt>
                <c:pt idx="690">
                  <c:v>0.55188867964732202</c:v>
                </c:pt>
                <c:pt idx="691">
                  <c:v>0.55437520485095459</c:v>
                </c:pt>
                <c:pt idx="692">
                  <c:v>0.55685958985821848</c:v>
                </c:pt>
                <c:pt idx="693">
                  <c:v>0.55934156245393662</c:v>
                </c:pt>
                <c:pt idx="694">
                  <c:v>0.56182085148550343</c:v>
                </c:pt>
                <c:pt idx="695">
                  <c:v>0.5642971869804535</c:v>
                </c:pt>
                <c:pt idx="696">
                  <c:v>0.56677030026306163</c:v>
                </c:pt>
                <c:pt idx="697">
                  <c:v>0.56923992406954205</c:v>
                </c:pt>
                <c:pt idx="698">
                  <c:v>0.57170579266211485</c:v>
                </c:pt>
                <c:pt idx="699">
                  <c:v>0.57416764194152059</c:v>
                </c:pt>
                <c:pt idx="700">
                  <c:v>0.57662520955820451</c:v>
                </c:pt>
                <c:pt idx="701">
                  <c:v>0.57907823502162703</c:v>
                </c:pt>
                <c:pt idx="702">
                  <c:v>0.58152645980818596</c:v>
                </c:pt>
                <c:pt idx="703">
                  <c:v>0.58396962746706849</c:v>
                </c:pt>
                <c:pt idx="704">
                  <c:v>0.58640748372438556</c:v>
                </c:pt>
                <c:pt idx="705">
                  <c:v>0.58883977658527664</c:v>
                </c:pt>
                <c:pt idx="706">
                  <c:v>0.59126625643396857</c:v>
                </c:pt>
                <c:pt idx="707">
                  <c:v>0.59368667613171799</c:v>
                </c:pt>
                <c:pt idx="708">
                  <c:v>0.59610079111250858</c:v>
                </c:pt>
                <c:pt idx="709">
                  <c:v>0.59850835947650449</c:v>
                </c:pt>
                <c:pt idx="710">
                  <c:v>0.60090914208112389</c:v>
                </c:pt>
                <c:pt idx="711">
                  <c:v>0.60330290262968189</c:v>
                </c:pt>
                <c:pt idx="712">
                  <c:v>0.60568940775760005</c:v>
                </c:pt>
                <c:pt idx="713">
                  <c:v>0.60806842711602205</c:v>
                </c:pt>
                <c:pt idx="714">
                  <c:v>0.61043973345285163</c:v>
                </c:pt>
                <c:pt idx="715">
                  <c:v>0.6128031026911348</c:v>
                </c:pt>
                <c:pt idx="716">
                  <c:v>0.61515831400472265</c:v>
                </c:pt>
                <c:pt idx="717">
                  <c:v>0.61750514989127359</c:v>
                </c:pt>
                <c:pt idx="718">
                  <c:v>0.61984339624235263</c:v>
                </c:pt>
                <c:pt idx="719">
                  <c:v>0.62217284241079385</c:v>
                </c:pt>
                <c:pt idx="720">
                  <c:v>0.62449328127515102</c:v>
                </c:pt>
                <c:pt idx="721">
                  <c:v>0.62680450930137765</c:v>
                </c:pt>
                <c:pt idx="722">
                  <c:v>0.62910632660142063</c:v>
                </c:pt>
                <c:pt idx="723">
                  <c:v>0.6313985369890609</c:v>
                </c:pt>
                <c:pt idx="724">
                  <c:v>0.6336809480326655</c:v>
                </c:pt>
                <c:pt idx="725">
                  <c:v>0.63595337110512262</c:v>
                </c:pt>
                <c:pt idx="726">
                  <c:v>0.63821562143064703</c:v>
                </c:pt>
                <c:pt idx="727">
                  <c:v>0.64046751812874603</c:v>
                </c:pt>
                <c:pt idx="728">
                  <c:v>0.64270888425513084</c:v>
                </c:pt>
                <c:pt idx="729">
                  <c:v>0.64493954683964305</c:v>
                </c:pt>
                <c:pt idx="730">
                  <c:v>0.64715933692131378</c:v>
                </c:pt>
                <c:pt idx="731">
                  <c:v>0.64936808958026859</c:v>
                </c:pt>
                <c:pt idx="732">
                  <c:v>0.65156564396689665</c:v>
                </c:pt>
                <c:pt idx="733">
                  <c:v>0.65375184332789982</c:v>
                </c:pt>
                <c:pt idx="734">
                  <c:v>0.65592653502949161</c:v>
                </c:pt>
                <c:pt idx="735">
                  <c:v>0.65808957057776263</c:v>
                </c:pt>
                <c:pt idx="736">
                  <c:v>0.66024080563607379</c:v>
                </c:pt>
                <c:pt idx="737">
                  <c:v>0.6623801000395918</c:v>
                </c:pt>
                <c:pt idx="738">
                  <c:v>0.66450731780711703</c:v>
                </c:pt>
                <c:pt idx="739">
                  <c:v>0.66662232715004821</c:v>
                </c:pt>
                <c:pt idx="740">
                  <c:v>0.66872500047857952</c:v>
                </c:pt>
                <c:pt idx="741">
                  <c:v>0.6708152144052113</c:v>
                </c:pt>
                <c:pt idx="742">
                  <c:v>0.67289284974567465</c:v>
                </c:pt>
                <c:pt idx="743">
                  <c:v>0.67495779151710189</c:v>
                </c:pt>
                <c:pt idx="744">
                  <c:v>0.67700992893363221</c:v>
                </c:pt>
                <c:pt idx="745">
                  <c:v>0.67904915539959854</c:v>
                </c:pt>
                <c:pt idx="746">
                  <c:v>0.68107536850005002</c:v>
                </c:pt>
                <c:pt idx="747">
                  <c:v>0.68308846998908501</c:v>
                </c:pt>
                <c:pt idx="748">
                  <c:v>0.68508836577551857</c:v>
                </c:pt>
                <c:pt idx="749">
                  <c:v>0.68707496590644057</c:v>
                </c:pt>
                <c:pt idx="750">
                  <c:v>0.68904818454842265</c:v>
                </c:pt>
                <c:pt idx="751">
                  <c:v>0.69100793996651</c:v>
                </c:pt>
                <c:pt idx="752">
                  <c:v>0.69295415450109465</c:v>
                </c:pt>
                <c:pt idx="753">
                  <c:v>0.69488675454265358</c:v>
                </c:pt>
                <c:pt idx="754">
                  <c:v>0.69680567050451492</c:v>
                </c:pt>
                <c:pt idx="755">
                  <c:v>0.69871083679354684</c:v>
                </c:pt>
                <c:pt idx="756">
                  <c:v>0.70060219177910898</c:v>
                </c:pt>
                <c:pt idx="757">
                  <c:v>0.70247967776002462</c:v>
                </c:pt>
                <c:pt idx="758">
                  <c:v>0.70434324092979361</c:v>
                </c:pt>
                <c:pt idx="759">
                  <c:v>0.70619283134015465</c:v>
                </c:pt>
                <c:pt idx="760">
                  <c:v>0.70802840286294799</c:v>
                </c:pt>
                <c:pt idx="761">
                  <c:v>0.70984991315043522</c:v>
                </c:pt>
                <c:pt idx="762">
                  <c:v>0.7116573235940179</c:v>
                </c:pt>
                <c:pt idx="763">
                  <c:v>0.71345059928165777</c:v>
                </c:pt>
                <c:pt idx="764">
                  <c:v>0.71522970895380389</c:v>
                </c:pt>
                <c:pt idx="765">
                  <c:v>0.71699462495793098</c:v>
                </c:pt>
                <c:pt idx="766">
                  <c:v>0.71874532320205764</c:v>
                </c:pt>
                <c:pt idx="767">
                  <c:v>0.72048178310683697</c:v>
                </c:pt>
                <c:pt idx="768">
                  <c:v>0.72220398755667103</c:v>
                </c:pt>
                <c:pt idx="769">
                  <c:v>0.72391192284970962</c:v>
                </c:pt>
                <c:pt idx="770">
                  <c:v>0.7256055786468828</c:v>
                </c:pt>
                <c:pt idx="771">
                  <c:v>0.72728494791993359</c:v>
                </c:pt>
                <c:pt idx="772">
                  <c:v>0.72895002689875865</c:v>
                </c:pt>
                <c:pt idx="773">
                  <c:v>0.73060081501770602</c:v>
                </c:pt>
                <c:pt idx="774">
                  <c:v>0.73223731486128796</c:v>
                </c:pt>
                <c:pt idx="775">
                  <c:v>0.73385953210922483</c:v>
                </c:pt>
                <c:pt idx="776">
                  <c:v>0.73546747548070901</c:v>
                </c:pt>
                <c:pt idx="777">
                  <c:v>0.73706115667833139</c:v>
                </c:pt>
                <c:pt idx="778">
                  <c:v>0.73864059033124863</c:v>
                </c:pt>
                <c:pt idx="779">
                  <c:v>0.74020579393815089</c:v>
                </c:pt>
                <c:pt idx="780">
                  <c:v>0.74175678780960397</c:v>
                </c:pt>
                <c:pt idx="781">
                  <c:v>0.7432935950102485</c:v>
                </c:pt>
                <c:pt idx="782">
                  <c:v>0.74481624130056301</c:v>
                </c:pt>
                <c:pt idx="783">
                  <c:v>0.74632475507848384</c:v>
                </c:pt>
                <c:pt idx="784">
                  <c:v>0.74781916732076203</c:v>
                </c:pt>
                <c:pt idx="785">
                  <c:v>0.74929951152432084</c:v>
                </c:pt>
                <c:pt idx="786">
                  <c:v>0.7507658236473248</c:v>
                </c:pt>
                <c:pt idx="787">
                  <c:v>0.75221814205039905</c:v>
                </c:pt>
                <c:pt idx="788">
                  <c:v>0.75365650743776602</c:v>
                </c:pt>
                <c:pt idx="789">
                  <c:v>0.75508096279840364</c:v>
                </c:pt>
                <c:pt idx="790">
                  <c:v>0.75649155334736762</c:v>
                </c:pt>
                <c:pt idx="791">
                  <c:v>0.75788832646720261</c:v>
                </c:pt>
                <c:pt idx="792">
                  <c:v>0.75927133164955296</c:v>
                </c:pt>
                <c:pt idx="793">
                  <c:v>0.76064062043693781</c:v>
                </c:pt>
                <c:pt idx="794">
                  <c:v>0.76199624636486885</c:v>
                </c:pt>
                <c:pt idx="795">
                  <c:v>0.76333826490414403</c:v>
                </c:pt>
                <c:pt idx="796">
                  <c:v>0.76466673340358382</c:v>
                </c:pt>
                <c:pt idx="797">
                  <c:v>0.76598171103294299</c:v>
                </c:pt>
                <c:pt idx="798">
                  <c:v>0.76728325872647463</c:v>
                </c:pt>
                <c:pt idx="799">
                  <c:v>0.76857143912662862</c:v>
                </c:pt>
                <c:pt idx="800">
                  <c:v>0.76984631652840296</c:v>
                </c:pt>
                <c:pt idx="801">
                  <c:v>0.77110795682401589</c:v>
                </c:pt>
                <c:pt idx="802">
                  <c:v>0.77235642744827882</c:v>
                </c:pt>
                <c:pt idx="803">
                  <c:v>0.77359179732424665</c:v>
                </c:pt>
                <c:pt idx="804">
                  <c:v>0.77481413680963163</c:v>
                </c:pt>
                <c:pt idx="805">
                  <c:v>0.77602351764365685</c:v>
                </c:pt>
                <c:pt idx="806">
                  <c:v>0.77722001289454279</c:v>
                </c:pt>
                <c:pt idx="807">
                  <c:v>0.778403696907637</c:v>
                </c:pt>
                <c:pt idx="808">
                  <c:v>0.77957464525419384</c:v>
                </c:pt>
                <c:pt idx="809">
                  <c:v>0.78073293468064797</c:v>
                </c:pt>
                <c:pt idx="810">
                  <c:v>0.78187864305881583</c:v>
                </c:pt>
                <c:pt idx="811">
                  <c:v>0.78301184933650103</c:v>
                </c:pt>
                <c:pt idx="812">
                  <c:v>0.78413263348905105</c:v>
                </c:pt>
                <c:pt idx="813">
                  <c:v>0.78524107647142583</c:v>
                </c:pt>
                <c:pt idx="814">
                  <c:v>0.78633726017107597</c:v>
                </c:pt>
                <c:pt idx="815">
                  <c:v>0.787421267361604</c:v>
                </c:pt>
                <c:pt idx="816">
                  <c:v>0.78849318165703652</c:v>
                </c:pt>
                <c:pt idx="817">
                  <c:v>0.78955308746699149</c:v>
                </c:pt>
                <c:pt idx="818">
                  <c:v>0.79060106995246349</c:v>
                </c:pt>
                <c:pt idx="819">
                  <c:v>0.79163721498252004</c:v>
                </c:pt>
                <c:pt idx="820">
                  <c:v>0.7926616090916585</c:v>
                </c:pt>
                <c:pt idx="821">
                  <c:v>0.79367433943801624</c:v>
                </c:pt>
                <c:pt idx="822">
                  <c:v>0.79467549376228264</c:v>
                </c:pt>
                <c:pt idx="823">
                  <c:v>0.79566516034752299</c:v>
                </c:pt>
                <c:pt idx="824">
                  <c:v>0.79664342797965104</c:v>
                </c:pt>
                <c:pt idx="825">
                  <c:v>0.79761038590878797</c:v>
                </c:pt>
                <c:pt idx="826">
                  <c:v>0.79856612381137826</c:v>
                </c:pt>
                <c:pt idx="827">
                  <c:v>0.79951073175313558</c:v>
                </c:pt>
                <c:pt idx="828">
                  <c:v>0.80044430015268198</c:v>
                </c:pt>
                <c:pt idx="829">
                  <c:v>0.80136691974611618</c:v>
                </c:pt>
                <c:pt idx="830">
                  <c:v>0.80227868155230297</c:v>
                </c:pt>
                <c:pt idx="831">
                  <c:v>0.80317967683890334</c:v>
                </c:pt>
                <c:pt idx="832">
                  <c:v>0.80406999708925997</c:v>
                </c:pt>
                <c:pt idx="833">
                  <c:v>0.80494973397011782</c:v>
                </c:pt>
                <c:pt idx="834">
                  <c:v>0.80581897929992596</c:v>
                </c:pt>
                <c:pt idx="835">
                  <c:v>0.80667782501816365</c:v>
                </c:pt>
                <c:pt idx="836">
                  <c:v>0.80752636315521509</c:v>
                </c:pt>
                <c:pt idx="837">
                  <c:v>0.80836468580318999</c:v>
                </c:pt>
                <c:pt idx="838">
                  <c:v>0.80919288508733356</c:v>
                </c:pt>
                <c:pt idx="839">
                  <c:v>0.81001105313834965</c:v>
                </c:pt>
                <c:pt idx="840">
                  <c:v>0.81081928206535203</c:v>
                </c:pt>
                <c:pt idx="841">
                  <c:v>0.81161766392961598</c:v>
                </c:pt>
                <c:pt idx="842">
                  <c:v>0.81240629071903658</c:v>
                </c:pt>
                <c:pt idx="843">
                  <c:v>0.81318525432332689</c:v>
                </c:pt>
                <c:pt idx="844">
                  <c:v>0.8139546465099019</c:v>
                </c:pt>
                <c:pt idx="845">
                  <c:v>0.81471455890050404</c:v>
                </c:pt>
                <c:pt idx="846">
                  <c:v>0.81546508294856301</c:v>
                </c:pt>
                <c:pt idx="847">
                  <c:v>0.81620630991711418</c:v>
                </c:pt>
                <c:pt idx="848">
                  <c:v>0.81693833085757661</c:v>
                </c:pt>
                <c:pt idx="849">
                  <c:v>0.81766123658903456</c:v>
                </c:pt>
                <c:pt idx="850">
                  <c:v>0.81837511767829085</c:v>
                </c:pt>
                <c:pt idx="851">
                  <c:v>0.81908006442058789</c:v>
                </c:pt>
                <c:pt idx="852">
                  <c:v>0.81977616682088061</c:v>
                </c:pt>
                <c:pt idx="853">
                  <c:v>0.82046351457582001</c:v>
                </c:pt>
                <c:pt idx="854">
                  <c:v>0.82114219705631697</c:v>
                </c:pt>
                <c:pt idx="855">
                  <c:v>0.82181230329075849</c:v>
                </c:pt>
                <c:pt idx="856">
                  <c:v>0.82247392194880498</c:v>
                </c:pt>
                <c:pt idx="857">
                  <c:v>0.82312714132578801</c:v>
                </c:pt>
                <c:pt idx="858">
                  <c:v>0.82377204932769299</c:v>
                </c:pt>
                <c:pt idx="859">
                  <c:v>0.82440873345671961</c:v>
                </c:pt>
                <c:pt idx="860">
                  <c:v>0.82503728079739158</c:v>
                </c:pt>
                <c:pt idx="861">
                  <c:v>0.82565777800324403</c:v>
                </c:pt>
                <c:pt idx="862">
                  <c:v>0.82627031128402362</c:v>
                </c:pt>
                <c:pt idx="863">
                  <c:v>0.82687496639345381</c:v>
                </c:pt>
                <c:pt idx="864">
                  <c:v>0.82747182861746604</c:v>
                </c:pt>
                <c:pt idx="865">
                  <c:v>0.82806098276304996</c:v>
                </c:pt>
                <c:pt idx="866">
                  <c:v>0.82864251314746562</c:v>
                </c:pt>
                <c:pt idx="867">
                  <c:v>0.82921650358804699</c:v>
                </c:pt>
                <c:pt idx="868">
                  <c:v>0.82978303739245562</c:v>
                </c:pt>
                <c:pt idx="869">
                  <c:v>0.83034219734938763</c:v>
                </c:pt>
                <c:pt idx="870">
                  <c:v>0.83089406571976498</c:v>
                </c:pt>
                <c:pt idx="871">
                  <c:v>0.83143872422836751</c:v>
                </c:pt>
                <c:pt idx="872">
                  <c:v>0.83197625405589781</c:v>
                </c:pt>
                <c:pt idx="873">
                  <c:v>0.83250673583144086</c:v>
                </c:pt>
                <c:pt idx="874">
                  <c:v>0.83303024962549521</c:v>
                </c:pt>
                <c:pt idx="875">
                  <c:v>0.83354687494312663</c:v>
                </c:pt>
                <c:pt idx="876">
                  <c:v>0.8340566907178445</c:v>
                </c:pt>
                <c:pt idx="877">
                  <c:v>0.83455977530563596</c:v>
                </c:pt>
                <c:pt idx="878">
                  <c:v>0.83505620647948331</c:v>
                </c:pt>
                <c:pt idx="879">
                  <c:v>0.83554606142418064</c:v>
                </c:pt>
                <c:pt idx="880">
                  <c:v>0.83602941673165465</c:v>
                </c:pt>
                <c:pt idx="881">
                  <c:v>0.83650634839643556</c:v>
                </c:pt>
                <c:pt idx="882">
                  <c:v>0.83697693181163157</c:v>
                </c:pt>
                <c:pt idx="883">
                  <c:v>0.837441241765155</c:v>
                </c:pt>
                <c:pt idx="884">
                  <c:v>0.83789935243631031</c:v>
                </c:pt>
                <c:pt idx="885">
                  <c:v>0.83835133739263001</c:v>
                </c:pt>
                <c:pt idx="886">
                  <c:v>0.83879726958716705</c:v>
                </c:pt>
                <c:pt idx="887">
                  <c:v>0.83923722135588663</c:v>
                </c:pt>
                <c:pt idx="888">
                  <c:v>0.839671264415501</c:v>
                </c:pt>
                <c:pt idx="889">
                  <c:v>0.840099469861468</c:v>
                </c:pt>
                <c:pt idx="890">
                  <c:v>0.84052190816643602</c:v>
                </c:pt>
                <c:pt idx="891">
                  <c:v>0.84093864917871863</c:v>
                </c:pt>
                <c:pt idx="892">
                  <c:v>0.84134976212121104</c:v>
                </c:pt>
                <c:pt idx="893">
                  <c:v>0.84175531559048888</c:v>
                </c:pt>
                <c:pt idx="894">
                  <c:v>0.84215537755609582</c:v>
                </c:pt>
                <c:pt idx="895">
                  <c:v>0.84255001536020002</c:v>
                </c:pt>
                <c:pt idx="896">
                  <c:v>0.8429392957173435</c:v>
                </c:pt>
                <c:pt idx="897">
                  <c:v>0.8433232847144575</c:v>
                </c:pt>
                <c:pt idx="898">
                  <c:v>0.84370204781110203</c:v>
                </c:pt>
                <c:pt idx="899">
                  <c:v>0.84407564983990002</c:v>
                </c:pt>
                <c:pt idx="900">
                  <c:v>0.84444415500715797</c:v>
                </c:pt>
                <c:pt idx="901">
                  <c:v>0.8448076268937128</c:v>
                </c:pt>
                <c:pt idx="902">
                  <c:v>0.84516612845587702</c:v>
                </c:pt>
                <c:pt idx="903">
                  <c:v>0.845519722026702</c:v>
                </c:pt>
                <c:pt idx="904">
                  <c:v>0.84586846931726256</c:v>
                </c:pt>
                <c:pt idx="905">
                  <c:v>0.84621243141820501</c:v>
                </c:pt>
                <c:pt idx="906">
                  <c:v>0.84655166880140997</c:v>
                </c:pt>
                <c:pt idx="907">
                  <c:v>0.84688624132183499</c:v>
                </c:pt>
                <c:pt idx="908">
                  <c:v>0.84721620821947763</c:v>
                </c:pt>
                <c:pt idx="909">
                  <c:v>0.8475416281214988</c:v>
                </c:pt>
                <c:pt idx="910">
                  <c:v>0.84786255904444896</c:v>
                </c:pt>
                <c:pt idx="911">
                  <c:v>0.84817905839672181</c:v>
                </c:pt>
                <c:pt idx="912">
                  <c:v>0.8484911829809525</c:v>
                </c:pt>
                <c:pt idx="913">
                  <c:v>0.84879898899675599</c:v>
                </c:pt>
                <c:pt idx="914">
                  <c:v>0.84910253204339481</c:v>
                </c:pt>
                <c:pt idx="915">
                  <c:v>0.849401867122627</c:v>
                </c:pt>
                <c:pt idx="916">
                  <c:v>0.84969704864174189</c:v>
                </c:pt>
                <c:pt idx="917">
                  <c:v>0.84998813041650789</c:v>
                </c:pt>
                <c:pt idx="918">
                  <c:v>0.85027516567439965</c:v>
                </c:pt>
                <c:pt idx="919">
                  <c:v>0.85055820705782703</c:v>
                </c:pt>
                <c:pt idx="920">
                  <c:v>0.85083730662744361</c:v>
                </c:pt>
                <c:pt idx="921">
                  <c:v>0.85111251586557102</c:v>
                </c:pt>
                <c:pt idx="922">
                  <c:v>0.85138388567969203</c:v>
                </c:pt>
                <c:pt idx="923">
                  <c:v>0.85165146640602063</c:v>
                </c:pt>
                <c:pt idx="924">
                  <c:v>0.85191530781309865</c:v>
                </c:pt>
                <c:pt idx="925">
                  <c:v>0.85217545910558179</c:v>
                </c:pt>
                <c:pt idx="926">
                  <c:v>0.85243196892788398</c:v>
                </c:pt>
                <c:pt idx="927">
                  <c:v>0.85268488536814691</c:v>
                </c:pt>
                <c:pt idx="928">
                  <c:v>0.85293425596197303</c:v>
                </c:pt>
                <c:pt idx="929">
                  <c:v>0.85318012769648321</c:v>
                </c:pt>
                <c:pt idx="930">
                  <c:v>0.85342254701419862</c:v>
                </c:pt>
                <c:pt idx="931">
                  <c:v>0.85366155981714897</c:v>
                </c:pt>
                <c:pt idx="932">
                  <c:v>0.85389721147090503</c:v>
                </c:pt>
                <c:pt idx="933">
                  <c:v>0.85412954680865605</c:v>
                </c:pt>
                <c:pt idx="934">
                  <c:v>0.85435861013545744</c:v>
                </c:pt>
                <c:pt idx="935">
                  <c:v>0.85458444523229249</c:v>
                </c:pt>
                <c:pt idx="936">
                  <c:v>0.8548070953603959</c:v>
                </c:pt>
                <c:pt idx="937">
                  <c:v>0.85502660326540081</c:v>
                </c:pt>
                <c:pt idx="938">
                  <c:v>0.85524301118166401</c:v>
                </c:pt>
                <c:pt idx="939">
                  <c:v>0.85545636083655918</c:v>
                </c:pt>
                <c:pt idx="940">
                  <c:v>0.85566669345478941</c:v>
                </c:pt>
                <c:pt idx="941">
                  <c:v>0.85587404976263159</c:v>
                </c:pt>
                <c:pt idx="942">
                  <c:v>0.85607846999244397</c:v>
                </c:pt>
                <c:pt idx="943">
                  <c:v>0.85627999388690001</c:v>
                </c:pt>
                <c:pt idx="944">
                  <c:v>0.85647866070341205</c:v>
                </c:pt>
                <c:pt idx="945">
                  <c:v>0.85667450921852684</c:v>
                </c:pt>
                <c:pt idx="946">
                  <c:v>0.85686757773226219</c:v>
                </c:pt>
                <c:pt idx="947">
                  <c:v>0.8570579040726245</c:v>
                </c:pt>
                <c:pt idx="948">
                  <c:v>0.85724552559988021</c:v>
                </c:pt>
                <c:pt idx="949">
                  <c:v>0.85743047921100801</c:v>
                </c:pt>
                <c:pt idx="950">
                  <c:v>0.85761280134418783</c:v>
                </c:pt>
                <c:pt idx="951">
                  <c:v>0.85779252798307681</c:v>
                </c:pt>
                <c:pt idx="952">
                  <c:v>0.8579696946613109</c:v>
                </c:pt>
                <c:pt idx="953">
                  <c:v>0.85814433646686894</c:v>
                </c:pt>
                <c:pt idx="954">
                  <c:v>0.85831648804645866</c:v>
                </c:pt>
                <c:pt idx="955">
                  <c:v>0.85848618360996309</c:v>
                </c:pt>
                <c:pt idx="956">
                  <c:v>0.85865345693475781</c:v>
                </c:pt>
                <c:pt idx="957">
                  <c:v>0.85881834137006796</c:v>
                </c:pt>
                <c:pt idx="958">
                  <c:v>0.85898086984143496</c:v>
                </c:pt>
                <c:pt idx="959">
                  <c:v>0.85914107485496505</c:v>
                </c:pt>
                <c:pt idx="960">
                  <c:v>0.85929898850170405</c:v>
                </c:pt>
                <c:pt idx="961">
                  <c:v>0.85945464246196202</c:v>
                </c:pt>
                <c:pt idx="962">
                  <c:v>0.85960806800961764</c:v>
                </c:pt>
                <c:pt idx="963">
                  <c:v>0.85975929601641143</c:v>
                </c:pt>
                <c:pt idx="964">
                  <c:v>0.85990835695618983</c:v>
                </c:pt>
                <c:pt idx="965">
                  <c:v>0.86005528090921701</c:v>
                </c:pt>
                <c:pt idx="966">
                  <c:v>0.86020009756639682</c:v>
                </c:pt>
                <c:pt idx="967">
                  <c:v>0.86034283623343644</c:v>
                </c:pt>
                <c:pt idx="968">
                  <c:v>0.86048352583508858</c:v>
                </c:pt>
                <c:pt idx="969">
                  <c:v>0.86062219491936298</c:v>
                </c:pt>
                <c:pt idx="970">
                  <c:v>0.86075887166160581</c:v>
                </c:pt>
                <c:pt idx="971">
                  <c:v>0.86089358386863901</c:v>
                </c:pt>
                <c:pt idx="972">
                  <c:v>0.86102635898293856</c:v>
                </c:pt>
                <c:pt idx="973">
                  <c:v>0.86115722408663997</c:v>
                </c:pt>
                <c:pt idx="974">
                  <c:v>0.86128620590562077</c:v>
                </c:pt>
                <c:pt idx="975">
                  <c:v>0.86141333081355898</c:v>
                </c:pt>
                <c:pt idx="976">
                  <c:v>0.86153862483588561</c:v>
                </c:pt>
                <c:pt idx="977">
                  <c:v>0.86166211365382284</c:v>
                </c:pt>
                <c:pt idx="978">
                  <c:v>0.86178382260828568</c:v>
                </c:pt>
                <c:pt idx="979">
                  <c:v>0.86190377670383767</c:v>
                </c:pt>
                <c:pt idx="980">
                  <c:v>0.86202200061260204</c:v>
                </c:pt>
                <c:pt idx="981">
                  <c:v>0.86213851867811531</c:v>
                </c:pt>
                <c:pt idx="982">
                  <c:v>0.86225335491911903</c:v>
                </c:pt>
                <c:pt idx="983">
                  <c:v>0.86236653303348265</c:v>
                </c:pt>
                <c:pt idx="984">
                  <c:v>0.86247807640189911</c:v>
                </c:pt>
                <c:pt idx="985">
                  <c:v>0.8625880080916275</c:v>
                </c:pt>
                <c:pt idx="986">
                  <c:v>0.86269635086032803</c:v>
                </c:pt>
                <c:pt idx="987">
                  <c:v>0.86280312715963203</c:v>
                </c:pt>
                <c:pt idx="988">
                  <c:v>0.86290835913888331</c:v>
                </c:pt>
                <c:pt idx="989">
                  <c:v>0.86301206864870605</c:v>
                </c:pt>
                <c:pt idx="990">
                  <c:v>0.8631142772447149</c:v>
                </c:pt>
                <c:pt idx="991">
                  <c:v>0.86321500619095803</c:v>
                </c:pt>
                <c:pt idx="992">
                  <c:v>0.86331427646358128</c:v>
                </c:pt>
                <c:pt idx="993">
                  <c:v>0.86341210875419949</c:v>
                </c:pt>
                <c:pt idx="994">
                  <c:v>0.86350852347356921</c:v>
                </c:pt>
                <c:pt idx="995">
                  <c:v>0.86360354075481605</c:v>
                </c:pt>
                <c:pt idx="996">
                  <c:v>0.86369718045702704</c:v>
                </c:pt>
                <c:pt idx="997">
                  <c:v>0.86378946216855856</c:v>
                </c:pt>
                <c:pt idx="998">
                  <c:v>0.86388040521035503</c:v>
                </c:pt>
              </c:numCache>
            </c:numRef>
          </c:yVal>
        </c:ser>
        <c:axId val="61917056"/>
        <c:axId val="61997056"/>
      </c:scatterChart>
      <c:valAx>
        <c:axId val="61917056"/>
        <c:scaling>
          <c:logBase val="10"/>
          <c:orientation val="minMax"/>
          <c:max val="1000"/>
          <c:min val="1.0000000000000041E-3"/>
        </c:scaling>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792"/>
              <c:y val="0.89846027094146008"/>
            </c:manualLayout>
          </c:layout>
          <c:spPr>
            <a:noFill/>
            <a:ln w="25400">
              <a:noFill/>
            </a:ln>
          </c:spPr>
        </c:title>
        <c:numFmt formatCode="General" sourceLinked="1"/>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61997056"/>
        <c:crossesAt val="0"/>
        <c:crossBetween val="midCat"/>
      </c:valAx>
      <c:valAx>
        <c:axId val="61997056"/>
        <c:scaling>
          <c:orientation val="minMax"/>
          <c:max val="1"/>
        </c:scaling>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
              <c:y val="7.2478843731977396E-2"/>
            </c:manualLayout>
          </c:layout>
          <c:spPr>
            <a:noFill/>
            <a:ln w="25400">
              <a:noFill/>
            </a:ln>
          </c:spPr>
        </c:title>
        <c:numFmt formatCode="General" sourceLinked="1"/>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61917056"/>
        <c:crossesAt val="0"/>
        <c:crossBetween val="midCat"/>
      </c:valAx>
      <c:spPr>
        <a:noFill/>
        <a:ln w="3175">
          <a:solidFill>
            <a:schemeClr val="tx1"/>
          </a:solidFill>
          <a:prstDash val="solid"/>
        </a:ln>
      </c:spPr>
    </c:plotArea>
    <c:legend>
      <c:legendPos val="r"/>
      <c:layout>
        <c:manualLayout>
          <c:xMode val="edge"/>
          <c:yMode val="edge"/>
          <c:x val="0.18709257529944101"/>
          <c:y val="0.10400809764250298"/>
          <c:w val="0.37673616845375502"/>
          <c:h val="0.33255652460483365"/>
        </c:manualLayout>
      </c:layout>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277481681214641"/>
          <c:y val="6.8876334404387812E-2"/>
          <c:w val="0.77945856366310684"/>
          <c:h val="0.69767441860466484"/>
        </c:manualLayout>
      </c:layout>
      <c:scatterChart>
        <c:scatterStyle val="lineMarker"/>
        <c:ser>
          <c:idx val="4"/>
          <c:order val="0"/>
          <c:tx>
            <c:v>Previous Best</c:v>
          </c:tx>
          <c:spPr>
            <a:ln w="63500">
              <a:solidFill>
                <a:srgbClr val="FF0000"/>
              </a:solidFill>
              <a:prstDash val="solid"/>
            </a:ln>
          </c:spPr>
          <c:marker>
            <c:symbol val="none"/>
          </c:marker>
          <c:xVal>
            <c:numRef>
              <c:f>Sheet1!$I$2:$I$1000</c:f>
              <c:numCache>
                <c:formatCode>General</c:formatCode>
                <c:ptCount val="999"/>
                <c:pt idx="0">
                  <c:v>5.4677236625772039E-4</c:v>
                </c:pt>
                <c:pt idx="1">
                  <c:v>5.5509884899260838E-4</c:v>
                </c:pt>
                <c:pt idx="2">
                  <c:v>5.6355213095696114E-4</c:v>
                </c:pt>
                <c:pt idx="3">
                  <c:v>5.7213414310352401E-4</c:v>
                </c:pt>
                <c:pt idx="4">
                  <c:v>5.8084684579037804E-4</c:v>
                </c:pt>
                <c:pt idx="5">
                  <c:v>5.896922292288083E-4</c:v>
                </c:pt>
                <c:pt idx="6">
                  <c:v>5.986723139378839E-4</c:v>
                </c:pt>
                <c:pt idx="7">
                  <c:v>6.0778915120595939E-4</c:v>
                </c:pt>
                <c:pt idx="8">
                  <c:v>6.1704482355935913E-4</c:v>
                </c:pt>
                <c:pt idx="9">
                  <c:v>6.2644144523791613E-4</c:v>
                </c:pt>
                <c:pt idx="10">
                  <c:v>6.3598116267808821E-4</c:v>
                </c:pt>
                <c:pt idx="11">
                  <c:v>6.4566615500314794E-4</c:v>
                </c:pt>
                <c:pt idx="12">
                  <c:v>6.5549863452094915E-4</c:v>
                </c:pt>
                <c:pt idx="13">
                  <c:v>6.6548084722938992E-4</c:v>
                </c:pt>
                <c:pt idx="14">
                  <c:v>6.7561507332934202E-4</c:v>
                </c:pt>
                <c:pt idx="15">
                  <c:v>6.8590362774551212E-4</c:v>
                </c:pt>
                <c:pt idx="16">
                  <c:v>6.9634886065534512E-4</c:v>
                </c:pt>
                <c:pt idx="17">
                  <c:v>7.0695315802572919E-4</c:v>
                </c:pt>
                <c:pt idx="18">
                  <c:v>7.1771894215810034E-4</c:v>
                </c:pt>
                <c:pt idx="19">
                  <c:v>7.2864867224172933E-4</c:v>
                </c:pt>
                <c:pt idx="20">
                  <c:v>7.397448449154697E-4</c:v>
                </c:pt>
                <c:pt idx="21">
                  <c:v>7.5100999483803733E-4</c:v>
                </c:pt>
                <c:pt idx="22">
                  <c:v>7.6244669526703412E-4</c:v>
                </c:pt>
                <c:pt idx="23">
                  <c:v>7.7405755864673833E-4</c:v>
                </c:pt>
                <c:pt idx="24">
                  <c:v>7.8584523720480893E-4</c:v>
                </c:pt>
                <c:pt idx="25">
                  <c:v>7.978124235581926E-4</c:v>
                </c:pt>
                <c:pt idx="26">
                  <c:v>8.0996185132811791E-4</c:v>
                </c:pt>
                <c:pt idx="27">
                  <c:v>8.2229629576457746E-4</c:v>
                </c:pt>
                <c:pt idx="28">
                  <c:v>8.3481857438027346E-4</c:v>
                </c:pt>
                <c:pt idx="29">
                  <c:v>8.4753154759418744E-4</c:v>
                </c:pt>
                <c:pt idx="30">
                  <c:v>8.6043811938496225E-4</c:v>
                </c:pt>
                <c:pt idx="31">
                  <c:v>8.7354123795429313E-4</c:v>
                </c:pt>
                <c:pt idx="32">
                  <c:v>8.8684389640028766E-4</c:v>
                </c:pt>
                <c:pt idx="33">
                  <c:v>9.0034913340131413E-4</c:v>
                </c:pt>
                <c:pt idx="34">
                  <c:v>9.1406003390995065E-4</c:v>
                </c:pt>
                <c:pt idx="35">
                  <c:v>9.2797972985783964E-4</c:v>
                </c:pt>
                <c:pt idx="36">
                  <c:v>9.4211140087088567E-4</c:v>
                </c:pt>
                <c:pt idx="37">
                  <c:v>9.5645827499583728E-4</c:v>
                </c:pt>
                <c:pt idx="38">
                  <c:v>9.7102362943738568E-4</c:v>
                </c:pt>
                <c:pt idx="39">
                  <c:v>9.8581079130700489E-4</c:v>
                </c:pt>
                <c:pt idx="40">
                  <c:v>1.0008231383827203E-3</c:v>
                </c:pt>
                <c:pt idx="41">
                  <c:v>1.0160640998809404E-3</c:v>
                </c:pt>
                <c:pt idx="42">
                  <c:v>1.0315371572395299E-3</c:v>
                </c:pt>
                <c:pt idx="43">
                  <c:v>1.0472458449132499E-3</c:v>
                </c:pt>
                <c:pt idx="44">
                  <c:v>1.0631937511809402E-3</c:v>
                </c:pt>
                <c:pt idx="45">
                  <c:v>1.07938451896542E-3</c:v>
                </c:pt>
                <c:pt idx="46">
                  <c:v>1.0958218466654004E-3</c:v>
                </c:pt>
                <c:pt idx="47">
                  <c:v>1.1125094890004103E-3</c:v>
                </c:pt>
                <c:pt idx="48">
                  <c:v>1.1294512578684402E-3</c:v>
                </c:pt>
                <c:pt idx="49">
                  <c:v>1.1466510232167153E-3</c:v>
                </c:pt>
                <c:pt idx="50">
                  <c:v>1.1641127139256017E-3</c:v>
                </c:pt>
                <c:pt idx="51">
                  <c:v>1.1818403187061621E-3</c:v>
                </c:pt>
                <c:pt idx="52">
                  <c:v>1.1998378870113461E-3</c:v>
                </c:pt>
                <c:pt idx="53">
                  <c:v>1.2181095299607743E-3</c:v>
                </c:pt>
                <c:pt idx="54">
                  <c:v>1.2366594212799501E-3</c:v>
                </c:pt>
                <c:pt idx="55">
                  <c:v>1.2554917982537498E-3</c:v>
                </c:pt>
                <c:pt idx="56">
                  <c:v>1.2746109626941761E-3</c:v>
                </c:pt>
                <c:pt idx="57">
                  <c:v>1.2940212819230103E-3</c:v>
                </c:pt>
                <c:pt idx="58">
                  <c:v>1.3137271897695503E-3</c:v>
                </c:pt>
                <c:pt idx="59">
                  <c:v>1.3337331875833021E-3</c:v>
                </c:pt>
                <c:pt idx="60">
                  <c:v>1.3540438452622548E-3</c:v>
                </c:pt>
                <c:pt idx="61">
                  <c:v>1.3746638022966821E-3</c:v>
                </c:pt>
                <c:pt idx="62">
                  <c:v>1.3955977688291203E-3</c:v>
                </c:pt>
                <c:pt idx="63">
                  <c:v>1.4168505267300995E-3</c:v>
                </c:pt>
                <c:pt idx="64">
                  <c:v>1.4384269306904321E-3</c:v>
                </c:pt>
                <c:pt idx="65">
                  <c:v>1.4603319093303905E-3</c:v>
                </c:pt>
                <c:pt idx="66">
                  <c:v>1.482570466325288E-3</c:v>
                </c:pt>
                <c:pt idx="67">
                  <c:v>1.50514768154849E-3</c:v>
                </c:pt>
                <c:pt idx="68">
                  <c:v>1.5280687122319705E-3</c:v>
                </c:pt>
                <c:pt idx="69">
                  <c:v>1.55133879414413E-3</c:v>
                </c:pt>
                <c:pt idx="70">
                  <c:v>1.5749632427859205E-3</c:v>
                </c:pt>
                <c:pt idx="71">
                  <c:v>1.598947454605023E-3</c:v>
                </c:pt>
                <c:pt idx="72">
                  <c:v>1.6232969082284221E-3</c:v>
                </c:pt>
                <c:pt idx="73">
                  <c:v>1.6480171657141664E-3</c:v>
                </c:pt>
                <c:pt idx="74">
                  <c:v>1.673113873821481E-3</c:v>
                </c:pt>
                <c:pt idx="75">
                  <c:v>1.6985927653009958E-3</c:v>
                </c:pt>
                <c:pt idx="76">
                  <c:v>1.7244596602040321E-3</c:v>
                </c:pt>
                <c:pt idx="77">
                  <c:v>1.7507204672122141E-3</c:v>
                </c:pt>
                <c:pt idx="78">
                  <c:v>1.7773811849870354E-3</c:v>
                </c:pt>
                <c:pt idx="79">
                  <c:v>1.8044479035401538E-3</c:v>
                </c:pt>
                <c:pt idx="80">
                  <c:v>1.8319268056244899E-3</c:v>
                </c:pt>
                <c:pt idx="81">
                  <c:v>1.8598241681466905E-3</c:v>
                </c:pt>
                <c:pt idx="82">
                  <c:v>1.8881463636007407E-3</c:v>
                </c:pt>
                <c:pt idx="83">
                  <c:v>1.9168998615235844E-3</c:v>
                </c:pt>
                <c:pt idx="84">
                  <c:v>1.9460912299731801E-3</c:v>
                </c:pt>
                <c:pt idx="85">
                  <c:v>1.9757271370286103E-3</c:v>
                </c:pt>
                <c:pt idx="86">
                  <c:v>2.0058143523132852E-3</c:v>
                </c:pt>
                <c:pt idx="87">
                  <c:v>2.0363597485414499E-3</c:v>
                </c:pt>
                <c:pt idx="88">
                  <c:v>2.0673703030877452E-3</c:v>
                </c:pt>
                <c:pt idx="89">
                  <c:v>2.0988530995814407E-3</c:v>
                </c:pt>
                <c:pt idx="90">
                  <c:v>2.1308153295243005E-3</c:v>
                </c:pt>
                <c:pt idx="91">
                  <c:v>2.1632642939333415E-3</c:v>
                </c:pt>
                <c:pt idx="92">
                  <c:v>2.1962074050084304E-3</c:v>
                </c:pt>
                <c:pt idx="93">
                  <c:v>2.2296521878258104E-3</c:v>
                </c:pt>
                <c:pt idx="94">
                  <c:v>2.2636062820567244E-3</c:v>
                </c:pt>
                <c:pt idx="95">
                  <c:v>2.2980774437123962E-3</c:v>
                </c:pt>
                <c:pt idx="96">
                  <c:v>2.333073546916128E-3</c:v>
                </c:pt>
                <c:pt idx="97">
                  <c:v>2.3686025857016209E-3</c:v>
                </c:pt>
                <c:pt idx="98">
                  <c:v>2.4046726758391998E-3</c:v>
                </c:pt>
                <c:pt idx="99">
                  <c:v>2.4412920566895652E-3</c:v>
                </c:pt>
                <c:pt idx="100">
                  <c:v>2.4784690930858308E-3</c:v>
                </c:pt>
                <c:pt idx="101">
                  <c:v>2.5162122772445011E-3</c:v>
                </c:pt>
                <c:pt idx="102">
                  <c:v>2.5545302307051197E-3</c:v>
                </c:pt>
                <c:pt idx="103">
                  <c:v>2.5934317062996344E-3</c:v>
                </c:pt>
                <c:pt idx="104">
                  <c:v>2.6329255901518505E-3</c:v>
                </c:pt>
                <c:pt idx="105">
                  <c:v>2.673020903707502E-3</c:v>
                </c:pt>
                <c:pt idx="106">
                  <c:v>2.7137268057944339E-3</c:v>
                </c:pt>
                <c:pt idx="107">
                  <c:v>2.7550525947151005E-3</c:v>
                </c:pt>
                <c:pt idx="108">
                  <c:v>2.7970077103707208E-3</c:v>
                </c:pt>
                <c:pt idx="109">
                  <c:v>2.8396017364169211E-3</c:v>
                </c:pt>
                <c:pt idx="110">
                  <c:v>2.8828444024537178E-3</c:v>
                </c:pt>
                <c:pt idx="111">
                  <c:v>2.9267455862474452E-3</c:v>
                </c:pt>
                <c:pt idx="112">
                  <c:v>2.9713153159872411E-3</c:v>
                </c:pt>
                <c:pt idx="113">
                  <c:v>3.0165637725758812E-3</c:v>
                </c:pt>
                <c:pt idx="114">
                  <c:v>3.0625012919552556E-3</c:v>
                </c:pt>
                <c:pt idx="115">
                  <c:v>3.1091383674672762E-3</c:v>
                </c:pt>
                <c:pt idx="116">
                  <c:v>3.1564856522509812E-3</c:v>
                </c:pt>
                <c:pt idx="117">
                  <c:v>3.2045539616761816E-3</c:v>
                </c:pt>
                <c:pt idx="118">
                  <c:v>3.2533542758133921E-3</c:v>
                </c:pt>
                <c:pt idx="119">
                  <c:v>3.3028977419425343E-3</c:v>
                </c:pt>
                <c:pt idx="120">
                  <c:v>3.3531956770989652E-3</c:v>
                </c:pt>
                <c:pt idx="121">
                  <c:v>3.4042595706588316E-3</c:v>
                </c:pt>
                <c:pt idx="122">
                  <c:v>3.4561010869632808E-3</c:v>
                </c:pt>
                <c:pt idx="123">
                  <c:v>3.5087320679830841E-3</c:v>
                </c:pt>
                <c:pt idx="124">
                  <c:v>3.5621645360234223E-3</c:v>
                </c:pt>
                <c:pt idx="125">
                  <c:v>3.6164106964704412E-3</c:v>
                </c:pt>
                <c:pt idx="126">
                  <c:v>3.6714829405791252E-3</c:v>
                </c:pt>
                <c:pt idx="127">
                  <c:v>3.7273938483037682E-3</c:v>
                </c:pt>
                <c:pt idx="128">
                  <c:v>3.7841561911712836E-3</c:v>
                </c:pt>
                <c:pt idx="129">
                  <c:v>3.8417829351992307E-3</c:v>
                </c:pt>
                <c:pt idx="130">
                  <c:v>3.9002872438571516E-3</c:v>
                </c:pt>
                <c:pt idx="131">
                  <c:v>3.9596824810731804E-3</c:v>
                </c:pt>
                <c:pt idx="132">
                  <c:v>4.0199822142875001E-3</c:v>
                </c:pt>
                <c:pt idx="133">
                  <c:v>4.0812002175507804E-3</c:v>
                </c:pt>
                <c:pt idx="134">
                  <c:v>4.1433504746708734E-3</c:v>
                </c:pt>
                <c:pt idx="135">
                  <c:v>4.2064471824070334E-3</c:v>
                </c:pt>
                <c:pt idx="136">
                  <c:v>4.2705047537126934E-3</c:v>
                </c:pt>
                <c:pt idx="137">
                  <c:v>4.3355378210280298E-3</c:v>
                </c:pt>
                <c:pt idx="138">
                  <c:v>4.4015612396224113E-3</c:v>
                </c:pt>
                <c:pt idx="139">
                  <c:v>4.4685900909871923E-3</c:v>
                </c:pt>
                <c:pt idx="140">
                  <c:v>4.5366396862814877E-3</c:v>
                </c:pt>
                <c:pt idx="141">
                  <c:v>4.6057255698288297E-3</c:v>
                </c:pt>
                <c:pt idx="142">
                  <c:v>4.6758635226688914E-3</c:v>
                </c:pt>
                <c:pt idx="143">
                  <c:v>4.7470695661612798E-3</c:v>
                </c:pt>
                <c:pt idx="144">
                  <c:v>4.8193599656459734E-3</c:v>
                </c:pt>
                <c:pt idx="145">
                  <c:v>4.8927512341583506E-3</c:v>
                </c:pt>
                <c:pt idx="146">
                  <c:v>4.9672601362013924E-3</c:v>
                </c:pt>
                <c:pt idx="147">
                  <c:v>5.042903691575013E-3</c:v>
                </c:pt>
                <c:pt idx="148">
                  <c:v>5.119699179264036E-3</c:v>
                </c:pt>
                <c:pt idx="149">
                  <c:v>5.1976641413847514E-3</c:v>
                </c:pt>
                <c:pt idx="150">
                  <c:v>5.2768163871927095E-3</c:v>
                </c:pt>
                <c:pt idx="151">
                  <c:v>5.3571739971498599E-3</c:v>
                </c:pt>
                <c:pt idx="152">
                  <c:v>5.4387553270557011E-3</c:v>
                </c:pt>
                <c:pt idx="153">
                  <c:v>5.5215790122392933E-3</c:v>
                </c:pt>
                <c:pt idx="154">
                  <c:v>5.6056639718165433E-3</c:v>
                </c:pt>
                <c:pt idx="155">
                  <c:v>5.6910294130118177E-3</c:v>
                </c:pt>
                <c:pt idx="156">
                  <c:v>5.7776948355449534E-3</c:v>
                </c:pt>
                <c:pt idx="157">
                  <c:v>5.8656800360861816E-3</c:v>
                </c:pt>
                <c:pt idx="158">
                  <c:v>5.9550051127779113E-3</c:v>
                </c:pt>
                <c:pt idx="159">
                  <c:v>6.0456904698252423E-3</c:v>
                </c:pt>
                <c:pt idx="160">
                  <c:v>6.1377568221575802E-3</c:v>
                </c:pt>
                <c:pt idx="161">
                  <c:v>6.2312252001600898E-3</c:v>
                </c:pt>
                <c:pt idx="162">
                  <c:v>6.3261169544771411E-3</c:v>
                </c:pt>
                <c:pt idx="163">
                  <c:v>6.4224537608905024E-3</c:v>
                </c:pt>
                <c:pt idx="164">
                  <c:v>6.5202576252696137E-3</c:v>
                </c:pt>
                <c:pt idx="165">
                  <c:v>6.6195508885985195E-3</c:v>
                </c:pt>
                <c:pt idx="166">
                  <c:v>6.7203562320797324E-3</c:v>
                </c:pt>
                <c:pt idx="167">
                  <c:v>6.8226966823145292E-3</c:v>
                </c:pt>
                <c:pt idx="168">
                  <c:v>6.9265956165628934E-3</c:v>
                </c:pt>
                <c:pt idx="169">
                  <c:v>7.0320767680842134E-3</c:v>
                </c:pt>
                <c:pt idx="170">
                  <c:v>7.1391642315575014E-3</c:v>
                </c:pt>
                <c:pt idx="171">
                  <c:v>7.2478824685862919E-3</c:v>
                </c:pt>
                <c:pt idx="172">
                  <c:v>7.3582563132855924E-3</c:v>
                </c:pt>
                <c:pt idx="173">
                  <c:v>7.4703109779549123E-3</c:v>
                </c:pt>
                <c:pt idx="174">
                  <c:v>7.5840720588374703E-3</c:v>
                </c:pt>
                <c:pt idx="175">
                  <c:v>7.6995655419669707E-3</c:v>
                </c:pt>
                <c:pt idx="176">
                  <c:v>7.8168178091035309E-3</c:v>
                </c:pt>
                <c:pt idx="177">
                  <c:v>7.9358556437599224E-3</c:v>
                </c:pt>
                <c:pt idx="178">
                  <c:v>8.056706237320025E-3</c:v>
                </c:pt>
                <c:pt idx="179">
                  <c:v>8.1793971952484525E-3</c:v>
                </c:pt>
                <c:pt idx="180">
                  <c:v>8.3039565433995228E-3</c:v>
                </c:pt>
                <c:pt idx="181">
                  <c:v>8.4304127344157227E-3</c:v>
                </c:pt>
                <c:pt idx="182">
                  <c:v>8.5587946542293319E-3</c:v>
                </c:pt>
                <c:pt idx="183">
                  <c:v>8.6891316286590008E-3</c:v>
                </c:pt>
                <c:pt idx="184">
                  <c:v>8.8214534301106536E-3</c:v>
                </c:pt>
                <c:pt idx="185">
                  <c:v>8.9557902843765119E-3</c:v>
                </c:pt>
                <c:pt idx="186">
                  <c:v>9.0921728775394568E-3</c:v>
                </c:pt>
                <c:pt idx="187">
                  <c:v>9.2306323629841557E-3</c:v>
                </c:pt>
                <c:pt idx="188">
                  <c:v>9.3712003685118301E-3</c:v>
                </c:pt>
                <c:pt idx="189">
                  <c:v>9.5139090035653746E-3</c:v>
                </c:pt>
                <c:pt idx="190">
                  <c:v>9.6587908665637708E-3</c:v>
                </c:pt>
                <c:pt idx="191">
                  <c:v>9.8058790523492447E-3</c:v>
                </c:pt>
                <c:pt idx="192">
                  <c:v>9.955207159745471E-3</c:v>
                </c:pt>
                <c:pt idx="193">
                  <c:v>1.010680929923401E-2</c:v>
                </c:pt>
                <c:pt idx="194">
                  <c:v>1.0260720100744899E-2</c:v>
                </c:pt>
                <c:pt idx="195">
                  <c:v>1.0416974721568403E-2</c:v>
                </c:pt>
                <c:pt idx="196">
                  <c:v>1.0575608854384104E-2</c:v>
                </c:pt>
                <c:pt idx="197">
                  <c:v>1.0736658735415443E-2</c:v>
                </c:pt>
                <c:pt idx="198">
                  <c:v>1.0900161152706023E-2</c:v>
                </c:pt>
                <c:pt idx="199">
                  <c:v>1.1066153454523801E-2</c:v>
                </c:pt>
                <c:pt idx="200">
                  <c:v>1.1234673557892202E-2</c:v>
                </c:pt>
                <c:pt idx="201">
                  <c:v>1.1405759957251021E-2</c:v>
                </c:pt>
                <c:pt idx="202">
                  <c:v>1.1579451733249703E-2</c:v>
                </c:pt>
                <c:pt idx="203">
                  <c:v>1.17557885616748E-2</c:v>
                </c:pt>
                <c:pt idx="204">
                  <c:v>1.1934810722512621E-2</c:v>
                </c:pt>
                <c:pt idx="205">
                  <c:v>1.2116559109149799E-2</c:v>
                </c:pt>
                <c:pt idx="206">
                  <c:v>1.2301075237715871E-2</c:v>
                </c:pt>
                <c:pt idx="207">
                  <c:v>1.2488401256564143E-2</c:v>
                </c:pt>
                <c:pt idx="208">
                  <c:v>1.2678579955902505E-2</c:v>
                </c:pt>
                <c:pt idx="209">
                  <c:v>1.2871654777566003E-2</c:v>
                </c:pt>
                <c:pt idx="210">
                  <c:v>1.3067669824940099E-2</c:v>
                </c:pt>
                <c:pt idx="211">
                  <c:v>1.3266669873035607E-2</c:v>
                </c:pt>
                <c:pt idx="212">
                  <c:v>1.3468700378716518E-2</c:v>
                </c:pt>
                <c:pt idx="213">
                  <c:v>1.3673807491082839E-2</c:v>
                </c:pt>
                <c:pt idx="214">
                  <c:v>1.3882038062013108E-2</c:v>
                </c:pt>
                <c:pt idx="215">
                  <c:v>1.4093439656865821E-2</c:v>
                </c:pt>
                <c:pt idx="216">
                  <c:v>1.4308060565345998E-2</c:v>
                </c:pt>
                <c:pt idx="217">
                  <c:v>1.4525949812534002E-2</c:v>
                </c:pt>
                <c:pt idx="218">
                  <c:v>1.4747157170085302E-2</c:v>
                </c:pt>
                <c:pt idx="219">
                  <c:v>1.4971733167599298E-2</c:v>
                </c:pt>
                <c:pt idx="220">
                  <c:v>1.5199729104161702E-2</c:v>
                </c:pt>
                <c:pt idx="221">
                  <c:v>1.5431197060062601E-2</c:v>
                </c:pt>
                <c:pt idx="222">
                  <c:v>1.5666189908693003E-2</c:v>
                </c:pt>
                <c:pt idx="223">
                  <c:v>1.5904761328622403E-2</c:v>
                </c:pt>
                <c:pt idx="224">
                  <c:v>1.6146965815860465E-2</c:v>
                </c:pt>
                <c:pt idx="225">
                  <c:v>1.6392858696305124E-2</c:v>
                </c:pt>
                <c:pt idx="226">
                  <c:v>1.6642496138380605E-2</c:v>
                </c:pt>
                <c:pt idx="227">
                  <c:v>1.6895935165868663E-2</c:v>
                </c:pt>
                <c:pt idx="228">
                  <c:v>1.7153233670932602E-2</c:v>
                </c:pt>
                <c:pt idx="229">
                  <c:v>1.7414450427342708E-2</c:v>
                </c:pt>
                <c:pt idx="230">
                  <c:v>1.7679645103901194E-2</c:v>
                </c:pt>
                <c:pt idx="231">
                  <c:v>1.7948878278072594E-2</c:v>
                </c:pt>
                <c:pt idx="232">
                  <c:v>1.8222211449819763E-2</c:v>
                </c:pt>
                <c:pt idx="233">
                  <c:v>1.8499707055654402E-2</c:v>
                </c:pt>
                <c:pt idx="234">
                  <c:v>1.8781428482898183E-2</c:v>
                </c:pt>
                <c:pt idx="235">
                  <c:v>1.9067440084160461E-2</c:v>
                </c:pt>
                <c:pt idx="236">
                  <c:v>1.9357807192040905E-2</c:v>
                </c:pt>
                <c:pt idx="237">
                  <c:v>1.9652596134051709E-2</c:v>
                </c:pt>
                <c:pt idx="238">
                  <c:v>1.9951874247768814E-2</c:v>
                </c:pt>
                <c:pt idx="239">
                  <c:v>2.02557098962114E-2</c:v>
                </c:pt>
                <c:pt idx="240">
                  <c:v>2.0564172483463906E-2</c:v>
                </c:pt>
                <c:pt idx="241">
                  <c:v>2.087733247052204E-2</c:v>
                </c:pt>
                <c:pt idx="242">
                  <c:v>2.1195261391391978E-2</c:v>
                </c:pt>
                <c:pt idx="243">
                  <c:v>2.1518031869433508E-2</c:v>
                </c:pt>
                <c:pt idx="244">
                  <c:v>2.1845717633943121E-2</c:v>
                </c:pt>
                <c:pt idx="245">
                  <c:v>2.2178393536997611E-2</c:v>
                </c:pt>
                <c:pt idx="246">
                  <c:v>2.2516135570556012E-2</c:v>
                </c:pt>
                <c:pt idx="247">
                  <c:v>2.2859020883813742E-2</c:v>
                </c:pt>
                <c:pt idx="248">
                  <c:v>2.3207127800825816E-2</c:v>
                </c:pt>
                <c:pt idx="249">
                  <c:v>2.3560535838401567E-2</c:v>
                </c:pt>
                <c:pt idx="250">
                  <c:v>2.3919325724265611E-2</c:v>
                </c:pt>
                <c:pt idx="251">
                  <c:v>2.4283579415498011E-2</c:v>
                </c:pt>
                <c:pt idx="252">
                  <c:v>2.4653380117257012E-2</c:v>
                </c:pt>
                <c:pt idx="253">
                  <c:v>2.5028812301783606E-2</c:v>
                </c:pt>
                <c:pt idx="254">
                  <c:v>2.5409961727699673E-2</c:v>
                </c:pt>
                <c:pt idx="255">
                  <c:v>2.5796915459593547E-2</c:v>
                </c:pt>
                <c:pt idx="256">
                  <c:v>2.6189761887911802E-2</c:v>
                </c:pt>
                <c:pt idx="257">
                  <c:v>2.6588590749148877E-2</c:v>
                </c:pt>
                <c:pt idx="258">
                  <c:v>2.6993493146344111E-2</c:v>
                </c:pt>
                <c:pt idx="259">
                  <c:v>2.7404561569892516E-2</c:v>
                </c:pt>
                <c:pt idx="260">
                  <c:v>2.7821889918672602E-2</c:v>
                </c:pt>
                <c:pt idx="261">
                  <c:v>2.8245573521495405E-2</c:v>
                </c:pt>
                <c:pt idx="262">
                  <c:v>2.8675709158878206E-2</c:v>
                </c:pt>
                <c:pt idx="263">
                  <c:v>2.9112395085155611E-2</c:v>
                </c:pt>
                <c:pt idx="264">
                  <c:v>2.9555731050919312E-2</c:v>
                </c:pt>
                <c:pt idx="265">
                  <c:v>3.0005818325806875E-2</c:v>
                </c:pt>
                <c:pt idx="266">
                  <c:v>3.0462759721630803E-2</c:v>
                </c:pt>
                <c:pt idx="267">
                  <c:v>3.0926659615868903E-2</c:v>
                </c:pt>
                <c:pt idx="268">
                  <c:v>3.1397623975501408E-2</c:v>
                </c:pt>
                <c:pt idx="269">
                  <c:v>3.1875760381220433E-2</c:v>
                </c:pt>
                <c:pt idx="270">
                  <c:v>3.2361178051999812E-2</c:v>
                </c:pt>
                <c:pt idx="271">
                  <c:v>3.2853987870051039E-2</c:v>
                </c:pt>
                <c:pt idx="272">
                  <c:v>3.3354302406142601E-2</c:v>
                </c:pt>
                <c:pt idx="273">
                  <c:v>3.3862235945322401E-2</c:v>
                </c:pt>
                <c:pt idx="274">
                  <c:v>3.4377904513017712E-2</c:v>
                </c:pt>
                <c:pt idx="275">
                  <c:v>3.49014259015408E-2</c:v>
                </c:pt>
                <c:pt idx="276">
                  <c:v>3.5432919696995815E-2</c:v>
                </c:pt>
                <c:pt idx="277">
                  <c:v>3.5972507306594702E-2</c:v>
                </c:pt>
                <c:pt idx="278">
                  <c:v>3.6520311986390601E-2</c:v>
                </c:pt>
                <c:pt idx="279">
                  <c:v>3.7076458869431998E-2</c:v>
                </c:pt>
                <c:pt idx="280">
                  <c:v>3.7641074994347212E-2</c:v>
                </c:pt>
                <c:pt idx="281">
                  <c:v>3.8214289334362578E-2</c:v>
                </c:pt>
                <c:pt idx="282">
                  <c:v>3.8796232826764282E-2</c:v>
                </c:pt>
                <c:pt idx="283">
                  <c:v>3.9387038402806211E-2</c:v>
                </c:pt>
                <c:pt idx="284">
                  <c:v>3.998684101807741E-2</c:v>
                </c:pt>
                <c:pt idx="285">
                  <c:v>4.0595777683327311E-2</c:v>
                </c:pt>
                <c:pt idx="286">
                  <c:v>4.1213987495763812E-2</c:v>
                </c:pt>
                <c:pt idx="287">
                  <c:v>4.1841611670826222E-2</c:v>
                </c:pt>
                <c:pt idx="288">
                  <c:v>4.2478793574442814E-2</c:v>
                </c:pt>
                <c:pt idx="289">
                  <c:v>4.3125678755779356E-2</c:v>
                </c:pt>
                <c:pt idx="290">
                  <c:v>4.3782414980487822E-2</c:v>
                </c:pt>
                <c:pt idx="291">
                  <c:v>4.4449152264452604E-2</c:v>
                </c:pt>
                <c:pt idx="292">
                  <c:v>4.5126042908074697E-2</c:v>
                </c:pt>
                <c:pt idx="293">
                  <c:v>4.5813241531041403E-2</c:v>
                </c:pt>
                <c:pt idx="294">
                  <c:v>4.6510905107655105E-2</c:v>
                </c:pt>
                <c:pt idx="295">
                  <c:v>4.7219193002695614E-2</c:v>
                </c:pt>
                <c:pt idx="296">
                  <c:v>4.7938267007812833E-2</c:v>
                </c:pt>
                <c:pt idx="297">
                  <c:v>4.8668291378490103E-2</c:v>
                </c:pt>
                <c:pt idx="298">
                  <c:v>4.9409432871563824E-2</c:v>
                </c:pt>
                <c:pt idx="299">
                  <c:v>5.0161860783313306E-2</c:v>
                </c:pt>
                <c:pt idx="300">
                  <c:v>5.0925746988135304E-2</c:v>
                </c:pt>
                <c:pt idx="301">
                  <c:v>5.1701265977802294E-2</c:v>
                </c:pt>
                <c:pt idx="302">
                  <c:v>5.2488594901323134E-2</c:v>
                </c:pt>
                <c:pt idx="303">
                  <c:v>5.3287913605403199E-2</c:v>
                </c:pt>
                <c:pt idx="304">
                  <c:v>5.4099404675537123E-2</c:v>
                </c:pt>
                <c:pt idx="305">
                  <c:v>5.4923253477701814E-2</c:v>
                </c:pt>
                <c:pt idx="306">
                  <c:v>5.5759648200712497E-2</c:v>
                </c:pt>
                <c:pt idx="307">
                  <c:v>5.6608779899200497E-2</c:v>
                </c:pt>
                <c:pt idx="308">
                  <c:v>5.7470842537259266E-2</c:v>
                </c:pt>
                <c:pt idx="309">
                  <c:v>5.8346033032750814E-2</c:v>
                </c:pt>
                <c:pt idx="310">
                  <c:v>5.9234551302284895E-2</c:v>
                </c:pt>
                <c:pt idx="311">
                  <c:v>6.0136600306888534E-2</c:v>
                </c:pt>
                <c:pt idx="312">
                  <c:v>6.1052386098363713E-2</c:v>
                </c:pt>
                <c:pt idx="313">
                  <c:v>6.1982117866359106E-2</c:v>
                </c:pt>
                <c:pt idx="314">
                  <c:v>6.2926007986151583E-2</c:v>
                </c:pt>
                <c:pt idx="315">
                  <c:v>6.3884272067158701E-2</c:v>
                </c:pt>
                <c:pt idx="316">
                  <c:v>6.4857129002191913E-2</c:v>
                </c:pt>
                <c:pt idx="317">
                  <c:v>6.5844801017453394E-2</c:v>
                </c:pt>
                <c:pt idx="318">
                  <c:v>6.6847513723302887E-2</c:v>
                </c:pt>
                <c:pt idx="319">
                  <c:v>6.786549616578981E-2</c:v>
                </c:pt>
                <c:pt idx="320">
                  <c:v>6.889898087897442E-2</c:v>
                </c:pt>
                <c:pt idx="321">
                  <c:v>6.9948203938045933E-2</c:v>
                </c:pt>
                <c:pt idx="322">
                  <c:v>7.1013405013244033E-2</c:v>
                </c:pt>
                <c:pt idx="323">
                  <c:v>7.2094827424613803E-2</c:v>
                </c:pt>
                <c:pt idx="324">
                  <c:v>7.3192718197576723E-2</c:v>
                </c:pt>
                <c:pt idx="325">
                  <c:v>7.4307328119367064E-2</c:v>
                </c:pt>
                <c:pt idx="326">
                  <c:v>7.5438911796311833E-2</c:v>
                </c:pt>
                <c:pt idx="327">
                  <c:v>7.6587727711991724E-2</c:v>
                </c:pt>
                <c:pt idx="328">
                  <c:v>7.7754038286286034E-2</c:v>
                </c:pt>
                <c:pt idx="329">
                  <c:v>7.8938109935315734E-2</c:v>
                </c:pt>
                <c:pt idx="330">
                  <c:v>8.0140213132300187E-2</c:v>
                </c:pt>
                <c:pt idx="331">
                  <c:v>8.1360622469340324E-2</c:v>
                </c:pt>
                <c:pt idx="332">
                  <c:v>8.2599616720142516E-2</c:v>
                </c:pt>
                <c:pt idx="333">
                  <c:v>8.3857478903700586E-2</c:v>
                </c:pt>
                <c:pt idx="334">
                  <c:v>8.5134496348933983E-2</c:v>
                </c:pt>
                <c:pt idx="335">
                  <c:v>8.6430960760337044E-2</c:v>
                </c:pt>
                <c:pt idx="336">
                  <c:v>8.7747168284606727E-2</c:v>
                </c:pt>
                <c:pt idx="337">
                  <c:v>8.9083419578280365E-2</c:v>
                </c:pt>
                <c:pt idx="338">
                  <c:v>9.0440019876426581E-2</c:v>
                </c:pt>
                <c:pt idx="339">
                  <c:v>9.1817279062362145E-2</c:v>
                </c:pt>
                <c:pt idx="340">
                  <c:v>9.3215511738438714E-2</c:v>
                </c:pt>
                <c:pt idx="341">
                  <c:v>9.4635037297907343E-2</c:v>
                </c:pt>
                <c:pt idx="342">
                  <c:v>9.6076179997875544E-2</c:v>
                </c:pt>
                <c:pt idx="343">
                  <c:v>9.7539269033376202E-2</c:v>
                </c:pt>
                <c:pt idx="344">
                  <c:v>9.9024638612564705E-2</c:v>
                </c:pt>
                <c:pt idx="345">
                  <c:v>0.10053262803306109</c:v>
                </c:pt>
                <c:pt idx="346">
                  <c:v>0.10206358175945222</c:v>
                </c:pt>
                <c:pt idx="347">
                  <c:v>0.10361784950198202</c:v>
                </c:pt>
                <c:pt idx="348">
                  <c:v>0.10519578629643045</c:v>
                </c:pt>
                <c:pt idx="349">
                  <c:v>0.10679775258520839</c:v>
                </c:pt>
                <c:pt idx="350">
                  <c:v>0.108424114299702</c:v>
                </c:pt>
                <c:pt idx="351">
                  <c:v>0.11007524294386091</c:v>
                </c:pt>
                <c:pt idx="352">
                  <c:v>0.11175151567904419</c:v>
                </c:pt>
                <c:pt idx="353">
                  <c:v>0.11345331541019785</c:v>
                </c:pt>
                <c:pt idx="354">
                  <c:v>0.11518103087329802</c:v>
                </c:pt>
                <c:pt idx="355">
                  <c:v>0.11693505672416002</c:v>
                </c:pt>
                <c:pt idx="356">
                  <c:v>0.11871579362859012</c:v>
                </c:pt>
                <c:pt idx="357">
                  <c:v>0.12052364835389877</c:v>
                </c:pt>
                <c:pt idx="358">
                  <c:v>0.12235903386182498</c:v>
                </c:pt>
                <c:pt idx="359">
                  <c:v>0.124222369402868</c:v>
                </c:pt>
                <c:pt idx="360">
                  <c:v>0.12611408061204901</c:v>
                </c:pt>
                <c:pt idx="361">
                  <c:v>0.128034599606141</c:v>
                </c:pt>
                <c:pt idx="362">
                  <c:v>0.12998436508237882</c:v>
                </c:pt>
                <c:pt idx="363">
                  <c:v>0.13196382241865587</c:v>
                </c:pt>
                <c:pt idx="364">
                  <c:v>0.13397342377528601</c:v>
                </c:pt>
                <c:pt idx="365">
                  <c:v>0.13601362819826004</c:v>
                </c:pt>
                <c:pt idx="366">
                  <c:v>0.13808490172412224</c:v>
                </c:pt>
                <c:pt idx="367">
                  <c:v>0.14018771748641801</c:v>
                </c:pt>
                <c:pt idx="368">
                  <c:v>0.14232255582377387</c:v>
                </c:pt>
                <c:pt idx="369">
                  <c:v>0.14448990438961901</c:v>
                </c:pt>
                <c:pt idx="370">
                  <c:v>0.14669025826357188</c:v>
                </c:pt>
                <c:pt idx="371">
                  <c:v>0.14892412006454001</c:v>
                </c:pt>
                <c:pt idx="372">
                  <c:v>0.15119200006552341</c:v>
                </c:pt>
                <c:pt idx="373">
                  <c:v>0.15349441631017913</c:v>
                </c:pt>
                <c:pt idx="374">
                  <c:v>0.15583189473114556</c:v>
                </c:pt>
                <c:pt idx="375">
                  <c:v>0.15820496927019756</c:v>
                </c:pt>
                <c:pt idx="376">
                  <c:v>0.16061418200020039</c:v>
                </c:pt>
                <c:pt idx="377">
                  <c:v>0.16306008324893301</c:v>
                </c:pt>
                <c:pt idx="378">
                  <c:v>0.16554323172480756</c:v>
                </c:pt>
                <c:pt idx="379">
                  <c:v>0.16806419464447439</c:v>
                </c:pt>
                <c:pt idx="380">
                  <c:v>0.17062354786240821</c:v>
                </c:pt>
                <c:pt idx="381">
                  <c:v>0.17322187600244501</c:v>
                </c:pt>
                <c:pt idx="382">
                  <c:v>0.17585977259131524</c:v>
                </c:pt>
                <c:pt idx="383">
                  <c:v>0.17853784019423141</c:v>
                </c:pt>
                <c:pt idx="384">
                  <c:v>0.18125669055251739</c:v>
                </c:pt>
                <c:pt idx="385">
                  <c:v>0.18401694472336919</c:v>
                </c:pt>
                <c:pt idx="386">
                  <c:v>0.18681923322169541</c:v>
                </c:pt>
                <c:pt idx="387">
                  <c:v>0.18966419616415539</c:v>
                </c:pt>
                <c:pt idx="388">
                  <c:v>0.19255248341538544</c:v>
                </c:pt>
                <c:pt idx="389">
                  <c:v>0.19548475473643356</c:v>
                </c:pt>
                <c:pt idx="390">
                  <c:v>0.19846167993546301</c:v>
                </c:pt>
                <c:pt idx="391">
                  <c:v>0.20148393902077524</c:v>
                </c:pt>
                <c:pt idx="392">
                  <c:v>0.204552222356117</c:v>
                </c:pt>
                <c:pt idx="393">
                  <c:v>0.20766723081839564</c:v>
                </c:pt>
                <c:pt idx="394">
                  <c:v>0.21082967595775887</c:v>
                </c:pt>
                <c:pt idx="395">
                  <c:v>0.21404028016016649</c:v>
                </c:pt>
                <c:pt idx="396">
                  <c:v>0.21729977681234938</c:v>
                </c:pt>
                <c:pt idx="397">
                  <c:v>0.22060891046938697</c:v>
                </c:pt>
                <c:pt idx="398">
                  <c:v>0.22396843702475921</c:v>
                </c:pt>
                <c:pt idx="399">
                  <c:v>0.22737912388300388</c:v>
                </c:pt>
                <c:pt idx="400">
                  <c:v>0.23084175013502944</c:v>
                </c:pt>
                <c:pt idx="401">
                  <c:v>0.23435710673607021</c:v>
                </c:pt>
                <c:pt idx="402">
                  <c:v>0.23792599668636813</c:v>
                </c:pt>
                <c:pt idx="403">
                  <c:v>0.24154923521458421</c:v>
                </c:pt>
                <c:pt idx="404">
                  <c:v>0.245227649964045</c:v>
                </c:pt>
                <c:pt idx="405">
                  <c:v>0.24896208118177615</c:v>
                </c:pt>
                <c:pt idx="406">
                  <c:v>0.25275338191042801</c:v>
                </c:pt>
                <c:pt idx="407">
                  <c:v>0.25660241818317575</c:v>
                </c:pt>
                <c:pt idx="408">
                  <c:v>0.26051006922149988</c:v>
                </c:pt>
                <c:pt idx="409">
                  <c:v>0.26447722763603893</c:v>
                </c:pt>
                <c:pt idx="410">
                  <c:v>0.26850479963049984</c:v>
                </c:pt>
                <c:pt idx="411">
                  <c:v>0.27259370520862602</c:v>
                </c:pt>
                <c:pt idx="412">
                  <c:v>0.27674487838439232</c:v>
                </c:pt>
                <c:pt idx="413">
                  <c:v>0.28095926739532495</c:v>
                </c:pt>
                <c:pt idx="414">
                  <c:v>0.28523783491910776</c:v>
                </c:pt>
                <c:pt idx="415">
                  <c:v>0.28958155829351101</c:v>
                </c:pt>
                <c:pt idx="416">
                  <c:v>0.29399142973960896</c:v>
                </c:pt>
                <c:pt idx="417">
                  <c:v>0.29846845658843102</c:v>
                </c:pt>
                <c:pt idx="418">
                  <c:v>0.30301366151109832</c:v>
                </c:pt>
                <c:pt idx="419">
                  <c:v>0.30762808275238696</c:v>
                </c:pt>
                <c:pt idx="420">
                  <c:v>0.31231277436791283</c:v>
                </c:pt>
                <c:pt idx="421">
                  <c:v>0.31706880646488278</c:v>
                </c:pt>
                <c:pt idx="422">
                  <c:v>0.32189726544657432</c:v>
                </c:pt>
                <c:pt idx="423">
                  <c:v>0.32679925426048101</c:v>
                </c:pt>
                <c:pt idx="424">
                  <c:v>0.33177589265023538</c:v>
                </c:pt>
                <c:pt idx="425">
                  <c:v>0.33682831741141384</c:v>
                </c:pt>
                <c:pt idx="426">
                  <c:v>0.34195768265117299</c:v>
                </c:pt>
                <c:pt idx="427">
                  <c:v>0.34716516005195208</c:v>
                </c:pt>
                <c:pt idx="428">
                  <c:v>0.35245193913903838</c:v>
                </c:pt>
                <c:pt idx="429">
                  <c:v>0.35781922755232332</c:v>
                </c:pt>
                <c:pt idx="430">
                  <c:v>0.36326825132215895</c:v>
                </c:pt>
                <c:pt idx="431">
                  <c:v>0.36880025514940062</c:v>
                </c:pt>
                <c:pt idx="432">
                  <c:v>0.37441650268974991</c:v>
                </c:pt>
                <c:pt idx="433">
                  <c:v>0.38011827684238292</c:v>
                </c:pt>
                <c:pt idx="434">
                  <c:v>0.38590688004302892</c:v>
                </c:pt>
                <c:pt idx="435">
                  <c:v>0.39178363456144538</c:v>
                </c:pt>
                <c:pt idx="436">
                  <c:v>0.39774988280349832</c:v>
                </c:pt>
                <c:pt idx="437">
                  <c:v>0.4038069876177719</c:v>
                </c:pt>
                <c:pt idx="438">
                  <c:v>0.40995633260686731</c:v>
                </c:pt>
                <c:pt idx="439">
                  <c:v>0.41619932244351565</c:v>
                </c:pt>
                <c:pt idx="440">
                  <c:v>0.422537383191391</c:v>
                </c:pt>
                <c:pt idx="441">
                  <c:v>0.42897196263086096</c:v>
                </c:pt>
                <c:pt idx="442">
                  <c:v>0.43550453058970295</c:v>
                </c:pt>
                <c:pt idx="443">
                  <c:v>0.44213657927888561</c:v>
                </c:pt>
                <c:pt idx="444">
                  <c:v>0.44886962363338301</c:v>
                </c:pt>
                <c:pt idx="445">
                  <c:v>0.45570520165825701</c:v>
                </c:pt>
                <c:pt idx="446">
                  <c:v>0.46264487477996075</c:v>
                </c:pt>
                <c:pt idx="447">
                  <c:v>0.46969022820300099</c:v>
                </c:pt>
                <c:pt idx="448">
                  <c:v>0.47684287127208991</c:v>
                </c:pt>
                <c:pt idx="449">
                  <c:v>0.48410443783968365</c:v>
                </c:pt>
                <c:pt idx="450">
                  <c:v>0.49147658663927496</c:v>
                </c:pt>
                <c:pt idx="451">
                  <c:v>0.4989610016642344</c:v>
                </c:pt>
                <c:pt idx="452">
                  <c:v>0.50655939255251803</c:v>
                </c:pt>
                <c:pt idx="453">
                  <c:v>0.51427349497717501</c:v>
                </c:pt>
                <c:pt idx="454">
                  <c:v>0.522105071042818</c:v>
                </c:pt>
                <c:pt idx="455">
                  <c:v>0.53005590968814065</c:v>
                </c:pt>
                <c:pt idx="456">
                  <c:v>0.53812782709455964</c:v>
                </c:pt>
                <c:pt idx="457">
                  <c:v>0.54632266710107402</c:v>
                </c:pt>
                <c:pt idx="458">
                  <c:v>0.55464230162545602</c:v>
                </c:pt>
                <c:pt idx="459">
                  <c:v>0.56308863109183405</c:v>
                </c:pt>
                <c:pt idx="460">
                  <c:v>0.57166358486480551</c:v>
                </c:pt>
                <c:pt idx="461">
                  <c:v>0.58036912169015009</c:v>
                </c:pt>
                <c:pt idx="462">
                  <c:v>0.58920723014229159</c:v>
                </c:pt>
                <c:pt idx="463">
                  <c:v>0.59817992907846851</c:v>
                </c:pt>
                <c:pt idx="464">
                  <c:v>0.60728926809996897</c:v>
                </c:pt>
                <c:pt idx="465">
                  <c:v>0.6165373280202725</c:v>
                </c:pt>
                <c:pt idx="466">
                  <c:v>0.62592622134038689</c:v>
                </c:pt>
                <c:pt idx="467">
                  <c:v>0.63545809273134901</c:v>
                </c:pt>
                <c:pt idx="468">
                  <c:v>0.64513511952421365</c:v>
                </c:pt>
                <c:pt idx="469">
                  <c:v>0.65495951220733284</c:v>
                </c:pt>
                <c:pt idx="470">
                  <c:v>0.66493351493129205</c:v>
                </c:pt>
                <c:pt idx="471">
                  <c:v>0.67505940602162684</c:v>
                </c:pt>
                <c:pt idx="472">
                  <c:v>0.68533949849911169</c:v>
                </c:pt>
                <c:pt idx="473">
                  <c:v>0.69577614060822601</c:v>
                </c:pt>
                <c:pt idx="474">
                  <c:v>0.70637171635354468</c:v>
                </c:pt>
                <c:pt idx="475">
                  <c:v>0.7171286460442039</c:v>
                </c:pt>
                <c:pt idx="476">
                  <c:v>0.72804938684690002</c:v>
                </c:pt>
                <c:pt idx="477">
                  <c:v>0.73913643334710821</c:v>
                </c:pt>
                <c:pt idx="478">
                  <c:v>0.75039231811889584</c:v>
                </c:pt>
                <c:pt idx="479">
                  <c:v>0.76181961230345663</c:v>
                </c:pt>
                <c:pt idx="480">
                  <c:v>0.7734209261963908</c:v>
                </c:pt>
                <c:pt idx="481">
                  <c:v>0.7851989098440415</c:v>
                </c:pt>
                <c:pt idx="482">
                  <c:v>0.79715625364878484</c:v>
                </c:pt>
                <c:pt idx="483">
                  <c:v>0.80929568898353421</c:v>
                </c:pt>
                <c:pt idx="484">
                  <c:v>0.82161998881576359</c:v>
                </c:pt>
                <c:pt idx="485">
                  <c:v>0.83413196834088421</c:v>
                </c:pt>
                <c:pt idx="486">
                  <c:v>0.84683448562525598</c:v>
                </c:pt>
                <c:pt idx="487">
                  <c:v>0.85973044225915385</c:v>
                </c:pt>
                <c:pt idx="488">
                  <c:v>0.87282278401943503</c:v>
                </c:pt>
                <c:pt idx="489">
                  <c:v>0.88611450154257299</c:v>
                </c:pt>
                <c:pt idx="490">
                  <c:v>0.89960863100768962</c:v>
                </c:pt>
                <c:pt idx="491">
                  <c:v>0.913308254830141</c:v>
                </c:pt>
                <c:pt idx="492">
                  <c:v>0.92721650236562458</c:v>
                </c:pt>
                <c:pt idx="493">
                  <c:v>0.94133655062499999</c:v>
                </c:pt>
                <c:pt idx="494">
                  <c:v>0.95567162500000813</c:v>
                </c:pt>
                <c:pt idx="495">
                  <c:v>0.97022500000000766</c:v>
                </c:pt>
                <c:pt idx="496">
                  <c:v>0.98499999999999999</c:v>
                </c:pt>
                <c:pt idx="497">
                  <c:v>1</c:v>
                </c:pt>
                <c:pt idx="498">
                  <c:v>1.0149999999999844</c:v>
                </c:pt>
                <c:pt idx="499">
                  <c:v>1.0302249999999855</c:v>
                </c:pt>
                <c:pt idx="500">
                  <c:v>1.0456783749999998</c:v>
                </c:pt>
                <c:pt idx="501">
                  <c:v>1.0613635506249823</c:v>
                </c:pt>
                <c:pt idx="502">
                  <c:v>1.0772840038843738</c:v>
                </c:pt>
                <c:pt idx="503">
                  <c:v>1.0934432639426399</c:v>
                </c:pt>
                <c:pt idx="504">
                  <c:v>1.10984491290178</c:v>
                </c:pt>
                <c:pt idx="505">
                  <c:v>1.1264925865953141</c:v>
                </c:pt>
                <c:pt idx="506">
                  <c:v>1.1433899753942351</c:v>
                </c:pt>
                <c:pt idx="507">
                  <c:v>1.1605408250251501</c:v>
                </c:pt>
                <c:pt idx="508">
                  <c:v>1.1779489374005261</c:v>
                </c:pt>
                <c:pt idx="509">
                  <c:v>1.1956181714615588</c:v>
                </c:pt>
                <c:pt idx="510">
                  <c:v>1.213552444033456</c:v>
                </c:pt>
                <c:pt idx="511">
                  <c:v>1.2317557306939579</c:v>
                </c:pt>
                <c:pt idx="512">
                  <c:v>1.250232066654368</c:v>
                </c:pt>
                <c:pt idx="513">
                  <c:v>1.2689855476541818</c:v>
                </c:pt>
                <c:pt idx="514">
                  <c:v>1.288020330868995</c:v>
                </c:pt>
                <c:pt idx="515">
                  <c:v>1.3073406358320299</c:v>
                </c:pt>
                <c:pt idx="516">
                  <c:v>1.32695074536951</c:v>
                </c:pt>
                <c:pt idx="517">
                  <c:v>1.3468550065500675</c:v>
                </c:pt>
                <c:pt idx="518">
                  <c:v>1.3670578316483319</c:v>
                </c:pt>
                <c:pt idx="519">
                  <c:v>1.3875636991230278</c:v>
                </c:pt>
                <c:pt idx="520">
                  <c:v>1.4083771546098731</c:v>
                </c:pt>
                <c:pt idx="521">
                  <c:v>1.429502811929021</c:v>
                </c:pt>
                <c:pt idx="522">
                  <c:v>1.4509453541079558</c:v>
                </c:pt>
                <c:pt idx="523">
                  <c:v>1.472709534419576</c:v>
                </c:pt>
                <c:pt idx="524">
                  <c:v>1.494800177435869</c:v>
                </c:pt>
                <c:pt idx="525">
                  <c:v>1.5172221800973935</c:v>
                </c:pt>
                <c:pt idx="526">
                  <c:v>1.5399805127988679</c:v>
                </c:pt>
                <c:pt idx="527">
                  <c:v>1.563080220490852</c:v>
                </c:pt>
                <c:pt idx="528">
                  <c:v>1.5865264237982275</c:v>
                </c:pt>
                <c:pt idx="529">
                  <c:v>1.6103243201551858</c:v>
                </c:pt>
                <c:pt idx="530">
                  <c:v>1.6344791849575295</c:v>
                </c:pt>
                <c:pt idx="531">
                  <c:v>1.6589963727318771</c:v>
                </c:pt>
                <c:pt idx="532">
                  <c:v>1.6838813183228538</c:v>
                </c:pt>
                <c:pt idx="533">
                  <c:v>1.7091395380976819</c:v>
                </c:pt>
                <c:pt idx="534">
                  <c:v>1.7347766311691479</c:v>
                </c:pt>
                <c:pt idx="535">
                  <c:v>1.7607982806367</c:v>
                </c:pt>
                <c:pt idx="536">
                  <c:v>1.7872102548462521</c:v>
                </c:pt>
                <c:pt idx="537">
                  <c:v>1.8140184086689441</c:v>
                </c:pt>
                <c:pt idx="538">
                  <c:v>1.8412286847989778</c:v>
                </c:pt>
                <c:pt idx="539">
                  <c:v>1.868847115070962</c:v>
                </c:pt>
                <c:pt idx="540">
                  <c:v>1.8968798217970404</c:v>
                </c:pt>
                <c:pt idx="541">
                  <c:v>1.9253330191239819</c:v>
                </c:pt>
                <c:pt idx="542">
                  <c:v>1.9542130144108592</c:v>
                </c:pt>
                <c:pt idx="543">
                  <c:v>1.9835262096270039</c:v>
                </c:pt>
                <c:pt idx="544">
                  <c:v>2.013279102771409</c:v>
                </c:pt>
                <c:pt idx="545">
                  <c:v>2.0434782893129801</c:v>
                </c:pt>
                <c:pt idx="546">
                  <c:v>2.0741304636526752</c:v>
                </c:pt>
                <c:pt idx="547">
                  <c:v>2.1052424206074627</c:v>
                </c:pt>
                <c:pt idx="548">
                  <c:v>2.1368210569165802</c:v>
                </c:pt>
                <c:pt idx="549">
                  <c:v>2.1688733727703586</c:v>
                </c:pt>
                <c:pt idx="550">
                  <c:v>2.2014064733618777</c:v>
                </c:pt>
                <c:pt idx="551">
                  <c:v>2.2344275704623562</c:v>
                </c:pt>
                <c:pt idx="552">
                  <c:v>2.2679439840192397</c:v>
                </c:pt>
                <c:pt idx="553">
                  <c:v>2.3019631437795267</c:v>
                </c:pt>
                <c:pt idx="554">
                  <c:v>2.3364925909361967</c:v>
                </c:pt>
                <c:pt idx="555">
                  <c:v>2.3715399798002577</c:v>
                </c:pt>
                <c:pt idx="556">
                  <c:v>2.407113079497269</c:v>
                </c:pt>
                <c:pt idx="557">
                  <c:v>2.443219775689728</c:v>
                </c:pt>
                <c:pt idx="558">
                  <c:v>2.4798680723250728</c:v>
                </c:pt>
                <c:pt idx="559">
                  <c:v>2.5170660934099467</c:v>
                </c:pt>
                <c:pt idx="560">
                  <c:v>2.5548220848110978</c:v>
                </c:pt>
                <c:pt idx="561">
                  <c:v>2.5931444160832577</c:v>
                </c:pt>
                <c:pt idx="562">
                  <c:v>2.6320415823245131</c:v>
                </c:pt>
                <c:pt idx="563">
                  <c:v>2.6715222060593802</c:v>
                </c:pt>
                <c:pt idx="564">
                  <c:v>2.7115950391502577</c:v>
                </c:pt>
                <c:pt idx="565">
                  <c:v>2.7522689647375227</c:v>
                </c:pt>
                <c:pt idx="566">
                  <c:v>2.7935529992085777</c:v>
                </c:pt>
                <c:pt idx="567">
                  <c:v>2.8354562941966743</c:v>
                </c:pt>
                <c:pt idx="568">
                  <c:v>2.8779881386096577</c:v>
                </c:pt>
                <c:pt idx="569">
                  <c:v>2.9211579606888107</c:v>
                </c:pt>
                <c:pt idx="570">
                  <c:v>2.9649753300991377</c:v>
                </c:pt>
                <c:pt idx="571">
                  <c:v>3.0094499600506177</c:v>
                </c:pt>
                <c:pt idx="572">
                  <c:v>3.054591709451429</c:v>
                </c:pt>
                <c:pt idx="573">
                  <c:v>3.1004105850931589</c:v>
                </c:pt>
                <c:pt idx="574">
                  <c:v>3.1469167438695602</c:v>
                </c:pt>
                <c:pt idx="575">
                  <c:v>3.1941204950276001</c:v>
                </c:pt>
                <c:pt idx="576">
                  <c:v>3.2420323024530142</c:v>
                </c:pt>
                <c:pt idx="577">
                  <c:v>3.2906627869898077</c:v>
                </c:pt>
                <c:pt idx="578">
                  <c:v>3.3400227287946551</c:v>
                </c:pt>
                <c:pt idx="579">
                  <c:v>3.3901230697265752</c:v>
                </c:pt>
                <c:pt idx="580">
                  <c:v>3.4409749157724812</c:v>
                </c:pt>
                <c:pt idx="581">
                  <c:v>3.4925895395090567</c:v>
                </c:pt>
                <c:pt idx="582">
                  <c:v>3.5449783826016952</c:v>
                </c:pt>
                <c:pt idx="583">
                  <c:v>3.5981530583407202</c:v>
                </c:pt>
                <c:pt idx="584">
                  <c:v>3.6521253542158267</c:v>
                </c:pt>
                <c:pt idx="585">
                  <c:v>3.706907234529067</c:v>
                </c:pt>
                <c:pt idx="586">
                  <c:v>3.7625108430470395</c:v>
                </c:pt>
                <c:pt idx="587">
                  <c:v>3.8189485056926977</c:v>
                </c:pt>
                <c:pt idx="588">
                  <c:v>3.8762327332780515</c:v>
                </c:pt>
                <c:pt idx="589">
                  <c:v>3.9343762242772677</c:v>
                </c:pt>
                <c:pt idx="590">
                  <c:v>3.9933918676414866</c:v>
                </c:pt>
                <c:pt idx="591">
                  <c:v>4.0532927456560524</c:v>
                </c:pt>
                <c:pt idx="592">
                  <c:v>4.1140921368408856</c:v>
                </c:pt>
                <c:pt idx="593">
                  <c:v>4.1758035188935017</c:v>
                </c:pt>
                <c:pt idx="594">
                  <c:v>4.2384405716768976</c:v>
                </c:pt>
                <c:pt idx="595">
                  <c:v>4.302017180252057</c:v>
                </c:pt>
                <c:pt idx="596">
                  <c:v>4.3665474379558367</c:v>
                </c:pt>
                <c:pt idx="597">
                  <c:v>4.4320456495251754</c:v>
                </c:pt>
                <c:pt idx="598">
                  <c:v>4.4985263342680506</c:v>
                </c:pt>
                <c:pt idx="599">
                  <c:v>4.5660042292820666</c:v>
                </c:pt>
                <c:pt idx="600">
                  <c:v>4.6344942927213006</c:v>
                </c:pt>
                <c:pt idx="601">
                  <c:v>4.7040117071121212</c:v>
                </c:pt>
                <c:pt idx="602">
                  <c:v>4.7745718827188028</c:v>
                </c:pt>
                <c:pt idx="603">
                  <c:v>4.8461904609595843</c:v>
                </c:pt>
                <c:pt idx="604">
                  <c:v>4.9188833178739779</c:v>
                </c:pt>
                <c:pt idx="605">
                  <c:v>4.9926665676420869</c:v>
                </c:pt>
                <c:pt idx="606">
                  <c:v>5.0675565661565711</c:v>
                </c:pt>
                <c:pt idx="607">
                  <c:v>5.1435699146490714</c:v>
                </c:pt>
                <c:pt idx="608">
                  <c:v>5.2207234633688033</c:v>
                </c:pt>
                <c:pt idx="609">
                  <c:v>5.2990343153193384</c:v>
                </c:pt>
                <c:pt idx="610">
                  <c:v>5.3785198300491244</c:v>
                </c:pt>
                <c:pt idx="611">
                  <c:v>5.4591976274998624</c:v>
                </c:pt>
                <c:pt idx="612">
                  <c:v>5.5410855919123581</c:v>
                </c:pt>
                <c:pt idx="613">
                  <c:v>5.6242018757910346</c:v>
                </c:pt>
                <c:pt idx="614">
                  <c:v>5.7085649039279076</c:v>
                </c:pt>
                <c:pt idx="615">
                  <c:v>5.7941933774868257</c:v>
                </c:pt>
                <c:pt idx="616">
                  <c:v>5.8811062781491277</c:v>
                </c:pt>
                <c:pt idx="617">
                  <c:v>5.9693228723213734</c:v>
                </c:pt>
                <c:pt idx="618">
                  <c:v>6.0588627154061934</c:v>
                </c:pt>
                <c:pt idx="619">
                  <c:v>6.1497456561372745</c:v>
                </c:pt>
                <c:pt idx="620">
                  <c:v>6.2419918409793373</c:v>
                </c:pt>
                <c:pt idx="621">
                  <c:v>6.3356217185940524</c:v>
                </c:pt>
                <c:pt idx="622">
                  <c:v>6.4306560443729524</c:v>
                </c:pt>
                <c:pt idx="623">
                  <c:v>6.5271158850384614</c:v>
                </c:pt>
                <c:pt idx="624">
                  <c:v>6.6250226233141074</c:v>
                </c:pt>
                <c:pt idx="625">
                  <c:v>6.7243979626638151</c:v>
                </c:pt>
                <c:pt idx="626">
                  <c:v>6.8252639321037734</c:v>
                </c:pt>
                <c:pt idx="627">
                  <c:v>6.9276428910853314</c:v>
                </c:pt>
                <c:pt idx="628">
                  <c:v>7.0315575344516104</c:v>
                </c:pt>
                <c:pt idx="629">
                  <c:v>7.1370308974683665</c:v>
                </c:pt>
                <c:pt idx="630">
                  <c:v>7.2440863609303845</c:v>
                </c:pt>
                <c:pt idx="631">
                  <c:v>7.3527476563443601</c:v>
                </c:pt>
                <c:pt idx="632">
                  <c:v>7.463038871189525</c:v>
                </c:pt>
                <c:pt idx="633">
                  <c:v>7.5749844542573666</c:v>
                </c:pt>
                <c:pt idx="634">
                  <c:v>7.6886092210712302</c:v>
                </c:pt>
                <c:pt idx="635">
                  <c:v>7.8039383593872245</c:v>
                </c:pt>
                <c:pt idx="636">
                  <c:v>7.9209974347781102</c:v>
                </c:pt>
                <c:pt idx="637">
                  <c:v>8.039812396299773</c:v>
                </c:pt>
                <c:pt idx="638">
                  <c:v>8.1604095822443767</c:v>
                </c:pt>
                <c:pt idx="639">
                  <c:v>8.2828157259779331</c:v>
                </c:pt>
                <c:pt idx="640">
                  <c:v>8.4070579618676007</c:v>
                </c:pt>
                <c:pt idx="641">
                  <c:v>8.5331638312956137</c:v>
                </c:pt>
                <c:pt idx="642">
                  <c:v>8.6611612887650473</c:v>
                </c:pt>
                <c:pt idx="643">
                  <c:v>8.7910787080963058</c:v>
                </c:pt>
                <c:pt idx="644">
                  <c:v>8.9229448887179768</c:v>
                </c:pt>
                <c:pt idx="645">
                  <c:v>9.0567890620488267</c:v>
                </c:pt>
                <c:pt idx="646">
                  <c:v>9.1926408979794747</c:v>
                </c:pt>
                <c:pt idx="647">
                  <c:v>9.3305305114493908</c:v>
                </c:pt>
                <c:pt idx="648">
                  <c:v>9.4704884691208946</c:v>
                </c:pt>
                <c:pt idx="649">
                  <c:v>9.6125457961577077</c:v>
                </c:pt>
                <c:pt idx="650">
                  <c:v>9.756733983100073</c:v>
                </c:pt>
                <c:pt idx="651">
                  <c:v>9.9030849928465727</c:v>
                </c:pt>
                <c:pt idx="652">
                  <c:v>10.051631267739324</c:v>
                </c:pt>
                <c:pt idx="653">
                  <c:v>10.20240573675537</c:v>
                </c:pt>
                <c:pt idx="654">
                  <c:v>10.355441822806924</c:v>
                </c:pt>
                <c:pt idx="655">
                  <c:v>10.51077345014879</c:v>
                </c:pt>
                <c:pt idx="656">
                  <c:v>10.668435051901024</c:v>
                </c:pt>
                <c:pt idx="657">
                  <c:v>10.82846157767953</c:v>
                </c:pt>
                <c:pt idx="658">
                  <c:v>10.990888501344736</c:v>
                </c:pt>
                <c:pt idx="659">
                  <c:v>11.155751828865053</c:v>
                </c:pt>
                <c:pt idx="660">
                  <c:v>11.323088106297869</c:v>
                </c:pt>
                <c:pt idx="661">
                  <c:v>11.492934427892354</c:v>
                </c:pt>
                <c:pt idx="662">
                  <c:v>11.665328444310648</c:v>
                </c:pt>
                <c:pt idx="663">
                  <c:v>11.840308370975368</c:v>
                </c:pt>
                <c:pt idx="664">
                  <c:v>12.01791299654001</c:v>
                </c:pt>
                <c:pt idx="665">
                  <c:v>12.198181691488108</c:v>
                </c:pt>
                <c:pt idx="666">
                  <c:v>12.381154416860436</c:v>
                </c:pt>
                <c:pt idx="667">
                  <c:v>12.566871733113318</c:v>
                </c:pt>
                <c:pt idx="668">
                  <c:v>12.75537480911003</c:v>
                </c:pt>
                <c:pt idx="669">
                  <c:v>12.946705431246682</c:v>
                </c:pt>
                <c:pt idx="670">
                  <c:v>13.14090601271538</c:v>
                </c:pt>
                <c:pt idx="671">
                  <c:v>13.33801960290611</c:v>
                </c:pt>
                <c:pt idx="672">
                  <c:v>13.538089896949772</c:v>
                </c:pt>
                <c:pt idx="673">
                  <c:v>13.741161245403918</c:v>
                </c:pt>
                <c:pt idx="674">
                  <c:v>13.947278664084998</c:v>
                </c:pt>
                <c:pt idx="675">
                  <c:v>14.156487844046488</c:v>
                </c:pt>
                <c:pt idx="676">
                  <c:v>14.36883516170697</c:v>
                </c:pt>
                <c:pt idx="677">
                  <c:v>14.584367689132428</c:v>
                </c:pt>
                <c:pt idx="678">
                  <c:v>14.803133204469574</c:v>
                </c:pt>
                <c:pt idx="679">
                  <c:v>15.025180202536674</c:v>
                </c:pt>
                <c:pt idx="680">
                  <c:v>15.250557905574652</c:v>
                </c:pt>
                <c:pt idx="681">
                  <c:v>15.479316274158416</c:v>
                </c:pt>
                <c:pt idx="682">
                  <c:v>15.711506018270654</c:v>
                </c:pt>
                <c:pt idx="683">
                  <c:v>15.947178608544688</c:v>
                </c:pt>
                <c:pt idx="684">
                  <c:v>16.186386287672789</c:v>
                </c:pt>
                <c:pt idx="685">
                  <c:v>16.429182081987591</c:v>
                </c:pt>
                <c:pt idx="686">
                  <c:v>16.675619813217729</c:v>
                </c:pt>
                <c:pt idx="687">
                  <c:v>16.92575411041604</c:v>
                </c:pt>
                <c:pt idx="688">
                  <c:v>17.179640422072293</c:v>
                </c:pt>
                <c:pt idx="689">
                  <c:v>17.437335028403361</c:v>
                </c:pt>
                <c:pt idx="690">
                  <c:v>17.698895053829531</c:v>
                </c:pt>
                <c:pt idx="691">
                  <c:v>17.964378479636849</c:v>
                </c:pt>
                <c:pt idx="692">
                  <c:v>18.233844156831431</c:v>
                </c:pt>
                <c:pt idx="693">
                  <c:v>18.507351819183871</c:v>
                </c:pt>
                <c:pt idx="694">
                  <c:v>18.78496209647162</c:v>
                </c:pt>
                <c:pt idx="695">
                  <c:v>19.066736527918682</c:v>
                </c:pt>
                <c:pt idx="696">
                  <c:v>19.352737575837075</c:v>
                </c:pt>
                <c:pt idx="697">
                  <c:v>19.643028639475027</c:v>
                </c:pt>
                <c:pt idx="698">
                  <c:v>19.93767406906716</c:v>
                </c:pt>
                <c:pt idx="699">
                  <c:v>20.236739180102813</c:v>
                </c:pt>
                <c:pt idx="700">
                  <c:v>20.540290267804711</c:v>
                </c:pt>
                <c:pt idx="701">
                  <c:v>20.848394621821729</c:v>
                </c:pt>
                <c:pt idx="702">
                  <c:v>21.161120541148989</c:v>
                </c:pt>
                <c:pt idx="703">
                  <c:v>21.478537349266002</c:v>
                </c:pt>
                <c:pt idx="704">
                  <c:v>21.800715409505326</c:v>
                </c:pt>
                <c:pt idx="705">
                  <c:v>22.127726140647887</c:v>
                </c:pt>
                <c:pt idx="706">
                  <c:v>22.45964203275717</c:v>
                </c:pt>
                <c:pt idx="707">
                  <c:v>22.796536663248979</c:v>
                </c:pt>
                <c:pt idx="708">
                  <c:v>23.13848471319773</c:v>
                </c:pt>
                <c:pt idx="709">
                  <c:v>23.485561983895622</c:v>
                </c:pt>
                <c:pt idx="710">
                  <c:v>23.837845413654641</c:v>
                </c:pt>
                <c:pt idx="711">
                  <c:v>24.195413094858921</c:v>
                </c:pt>
                <c:pt idx="712">
                  <c:v>24.558344291281589</c:v>
                </c:pt>
                <c:pt idx="713">
                  <c:v>24.926719455650986</c:v>
                </c:pt>
                <c:pt idx="714">
                  <c:v>25.300620247485782</c:v>
                </c:pt>
                <c:pt idx="715">
                  <c:v>25.68012955119778</c:v>
                </c:pt>
                <c:pt idx="716">
                  <c:v>26.065331494466026</c:v>
                </c:pt>
                <c:pt idx="717">
                  <c:v>26.45631146688304</c:v>
                </c:pt>
                <c:pt idx="718">
                  <c:v>26.853156138886305</c:v>
                </c:pt>
                <c:pt idx="719">
                  <c:v>27.25595348096957</c:v>
                </c:pt>
                <c:pt idx="720">
                  <c:v>27.664792783184087</c:v>
                </c:pt>
                <c:pt idx="721">
                  <c:v>28.07976467493161</c:v>
                </c:pt>
                <c:pt idx="722">
                  <c:v>28.500961145055935</c:v>
                </c:pt>
                <c:pt idx="723">
                  <c:v>28.928475562231679</c:v>
                </c:pt>
                <c:pt idx="724">
                  <c:v>29.362402695664791</c:v>
                </c:pt>
                <c:pt idx="725">
                  <c:v>29.802838736100128</c:v>
                </c:pt>
                <c:pt idx="726">
                  <c:v>30.249881317141632</c:v>
                </c:pt>
                <c:pt idx="727">
                  <c:v>30.703629536898589</c:v>
                </c:pt>
                <c:pt idx="728">
                  <c:v>31.16418397995222</c:v>
                </c:pt>
                <c:pt idx="729">
                  <c:v>31.631646739651501</c:v>
                </c:pt>
                <c:pt idx="730">
                  <c:v>32.106121440746094</c:v>
                </c:pt>
                <c:pt idx="731">
                  <c:v>32.587713262357447</c:v>
                </c:pt>
                <c:pt idx="732">
                  <c:v>33.076528961292745</c:v>
                </c:pt>
                <c:pt idx="733">
                  <c:v>33.572676895711993</c:v>
                </c:pt>
                <c:pt idx="734">
                  <c:v>34.076267049147845</c:v>
                </c:pt>
                <c:pt idx="735">
                  <c:v>34.587411054885095</c:v>
                </c:pt>
                <c:pt idx="736">
                  <c:v>35.106222220708382</c:v>
                </c:pt>
                <c:pt idx="737">
                  <c:v>35.632815554019011</c:v>
                </c:pt>
                <c:pt idx="738">
                  <c:v>36.167307787329293</c:v>
                </c:pt>
                <c:pt idx="739">
                  <c:v>36.709817404139223</c:v>
                </c:pt>
                <c:pt idx="740">
                  <c:v>37.260464665200786</c:v>
                </c:pt>
                <c:pt idx="741">
                  <c:v>37.819371635179323</c:v>
                </c:pt>
                <c:pt idx="742">
                  <c:v>38.386662209706344</c:v>
                </c:pt>
                <c:pt idx="743">
                  <c:v>38.962462142852623</c:v>
                </c:pt>
                <c:pt idx="744">
                  <c:v>39.546899074995345</c:v>
                </c:pt>
                <c:pt idx="745">
                  <c:v>40.140102561120329</c:v>
                </c:pt>
                <c:pt idx="746">
                  <c:v>40.742204099537126</c:v>
                </c:pt>
                <c:pt idx="747">
                  <c:v>41.353337161029998</c:v>
                </c:pt>
                <c:pt idx="748">
                  <c:v>41.973637218445596</c:v>
                </c:pt>
                <c:pt idx="749">
                  <c:v>42.603241776722044</c:v>
                </c:pt>
                <c:pt idx="750">
                  <c:v>43.242290403373147</c:v>
                </c:pt>
                <c:pt idx="751">
                  <c:v>43.89092475942374</c:v>
                </c:pt>
                <c:pt idx="752">
                  <c:v>44.549288630815099</c:v>
                </c:pt>
                <c:pt idx="753">
                  <c:v>45.217527960277245</c:v>
                </c:pt>
                <c:pt idx="754">
                  <c:v>45.895790879681471</c:v>
                </c:pt>
                <c:pt idx="755">
                  <c:v>46.584227742876394</c:v>
                </c:pt>
                <c:pt idx="756">
                  <c:v>47.282991159019829</c:v>
                </c:pt>
                <c:pt idx="757">
                  <c:v>47.992236026405628</c:v>
                </c:pt>
                <c:pt idx="758">
                  <c:v>48.712119566801213</c:v>
                </c:pt>
                <c:pt idx="759">
                  <c:v>49.442801360303044</c:v>
                </c:pt>
                <c:pt idx="760">
                  <c:v>50.184443380707748</c:v>
                </c:pt>
                <c:pt idx="761">
                  <c:v>50.937210031418346</c:v>
                </c:pt>
                <c:pt idx="762">
                  <c:v>51.701268181889596</c:v>
                </c:pt>
                <c:pt idx="763">
                  <c:v>52.476787204617366</c:v>
                </c:pt>
                <c:pt idx="764">
                  <c:v>53.263939012687231</c:v>
                </c:pt>
                <c:pt idx="765">
                  <c:v>54.062898097877543</c:v>
                </c:pt>
                <c:pt idx="766">
                  <c:v>54.873841569344421</c:v>
                </c:pt>
                <c:pt idx="767">
                  <c:v>55.696949192886009</c:v>
                </c:pt>
                <c:pt idx="768">
                  <c:v>56.532403430779162</c:v>
                </c:pt>
                <c:pt idx="769">
                  <c:v>57.38038948223987</c:v>
                </c:pt>
                <c:pt idx="770">
                  <c:v>58.241095324475026</c:v>
                </c:pt>
                <c:pt idx="771">
                  <c:v>59.114711754341194</c:v>
                </c:pt>
                <c:pt idx="772">
                  <c:v>60.001432430656394</c:v>
                </c:pt>
                <c:pt idx="773">
                  <c:v>60.901453917116044</c:v>
                </c:pt>
                <c:pt idx="774">
                  <c:v>61.814975725873246</c:v>
                </c:pt>
                <c:pt idx="775">
                  <c:v>62.742200361761348</c:v>
                </c:pt>
                <c:pt idx="776">
                  <c:v>63.683333367187863</c:v>
                </c:pt>
                <c:pt idx="777">
                  <c:v>64.638583367695418</c:v>
                </c:pt>
                <c:pt idx="778">
                  <c:v>65.608162118210558</c:v>
                </c:pt>
                <c:pt idx="779">
                  <c:v>66.592284549984157</c:v>
                </c:pt>
                <c:pt idx="780">
                  <c:v>67.591168818233911</c:v>
                </c:pt>
                <c:pt idx="781">
                  <c:v>68.6050363505055</c:v>
                </c:pt>
                <c:pt idx="782">
                  <c:v>69.634111895765017</c:v>
                </c:pt>
                <c:pt idx="783">
                  <c:v>70.678623574201481</c:v>
                </c:pt>
                <c:pt idx="784">
                  <c:v>71.738802927814348</c:v>
                </c:pt>
                <c:pt idx="785">
                  <c:v>72.814884971731701</c:v>
                </c:pt>
                <c:pt idx="786">
                  <c:v>73.907108246308027</c:v>
                </c:pt>
                <c:pt idx="787">
                  <c:v>75.015714870002284</c:v>
                </c:pt>
                <c:pt idx="788">
                  <c:v>76.14095059305231</c:v>
                </c:pt>
                <c:pt idx="789">
                  <c:v>77.283064851948126</c:v>
                </c:pt>
                <c:pt idx="790">
                  <c:v>78.442310824727301</c:v>
                </c:pt>
                <c:pt idx="791">
                  <c:v>79.618945487098202</c:v>
                </c:pt>
                <c:pt idx="792">
                  <c:v>80.813229669406311</c:v>
                </c:pt>
                <c:pt idx="793">
                  <c:v>82.025428114443855</c:v>
                </c:pt>
                <c:pt idx="794">
                  <c:v>83.255809536162289</c:v>
                </c:pt>
                <c:pt idx="795">
                  <c:v>84.504646679204825</c:v>
                </c:pt>
                <c:pt idx="796">
                  <c:v>85.772216379392887</c:v>
                </c:pt>
                <c:pt idx="797">
                  <c:v>87.058799625083779</c:v>
                </c:pt>
                <c:pt idx="798">
                  <c:v>88.364681619460029</c:v>
                </c:pt>
                <c:pt idx="799">
                  <c:v>89.690151843750499</c:v>
                </c:pt>
                <c:pt idx="800">
                  <c:v>91.035504121408181</c:v>
                </c:pt>
                <c:pt idx="801">
                  <c:v>92.401036683229307</c:v>
                </c:pt>
                <c:pt idx="802">
                  <c:v>93.787052233477738</c:v>
                </c:pt>
                <c:pt idx="803">
                  <c:v>95.193858016978339</c:v>
                </c:pt>
                <c:pt idx="804">
                  <c:v>96.621765887234389</c:v>
                </c:pt>
                <c:pt idx="805">
                  <c:v>98.071092375542989</c:v>
                </c:pt>
                <c:pt idx="806">
                  <c:v>99.542158761176225</c:v>
                </c:pt>
                <c:pt idx="807">
                  <c:v>101.03529114259263</c:v>
                </c:pt>
                <c:pt idx="808">
                  <c:v>102.5508205097328</c:v>
                </c:pt>
                <c:pt idx="809">
                  <c:v>104.08908281737783</c:v>
                </c:pt>
                <c:pt idx="810">
                  <c:v>105.65041905963938</c:v>
                </c:pt>
                <c:pt idx="811">
                  <c:v>107.23517534553388</c:v>
                </c:pt>
                <c:pt idx="812">
                  <c:v>108.84370297571702</c:v>
                </c:pt>
                <c:pt idx="813">
                  <c:v>110.47635852035268</c:v>
                </c:pt>
                <c:pt idx="814">
                  <c:v>112.133503898158</c:v>
                </c:pt>
                <c:pt idx="815">
                  <c:v>113.81550645663025</c:v>
                </c:pt>
                <c:pt idx="816">
                  <c:v>115.52273905347806</c:v>
                </c:pt>
                <c:pt idx="817">
                  <c:v>117.25558013928062</c:v>
                </c:pt>
                <c:pt idx="818">
                  <c:v>119.01441384137287</c:v>
                </c:pt>
                <c:pt idx="819">
                  <c:v>120.7996300489918</c:v>
                </c:pt>
                <c:pt idx="820">
                  <c:v>122.61162449972826</c:v>
                </c:pt>
                <c:pt idx="821">
                  <c:v>124.45079886722245</c:v>
                </c:pt>
                <c:pt idx="822">
                  <c:v>126.3175608502309</c:v>
                </c:pt>
                <c:pt idx="823">
                  <c:v>128.21232426298431</c:v>
                </c:pt>
                <c:pt idx="824">
                  <c:v>130.13550912692685</c:v>
                </c:pt>
                <c:pt idx="825">
                  <c:v>132.087541763833</c:v>
                </c:pt>
                <c:pt idx="826">
                  <c:v>134.06885489029051</c:v>
                </c:pt>
                <c:pt idx="827">
                  <c:v>136.07988771364478</c:v>
                </c:pt>
                <c:pt idx="828">
                  <c:v>138.1210860293495</c:v>
                </c:pt>
                <c:pt idx="829">
                  <c:v>140.19290231979087</c:v>
                </c:pt>
                <c:pt idx="830">
                  <c:v>142.29579585458632</c:v>
                </c:pt>
                <c:pt idx="831">
                  <c:v>144.43023279240541</c:v>
                </c:pt>
                <c:pt idx="832">
                  <c:v>146.59668628429151</c:v>
                </c:pt>
                <c:pt idx="833">
                  <c:v>148.79563657855579</c:v>
                </c:pt>
                <c:pt idx="834">
                  <c:v>151.02757112723421</c:v>
                </c:pt>
                <c:pt idx="835">
                  <c:v>153.29298469413931</c:v>
                </c:pt>
                <c:pt idx="836">
                  <c:v>155.5923794645548</c:v>
                </c:pt>
                <c:pt idx="837">
                  <c:v>157.92626515652321</c:v>
                </c:pt>
                <c:pt idx="838">
                  <c:v>160.29515913386854</c:v>
                </c:pt>
                <c:pt idx="839">
                  <c:v>162.69958652087601</c:v>
                </c:pt>
                <c:pt idx="840">
                  <c:v>165.14008031869221</c:v>
                </c:pt>
                <c:pt idx="841">
                  <c:v>167.61718152347152</c:v>
                </c:pt>
                <c:pt idx="842">
                  <c:v>170.13143924632487</c:v>
                </c:pt>
                <c:pt idx="843">
                  <c:v>172.68341083502125</c:v>
                </c:pt>
                <c:pt idx="844">
                  <c:v>175.27366199754067</c:v>
                </c:pt>
                <c:pt idx="845">
                  <c:v>177.9027669275078</c:v>
                </c:pt>
                <c:pt idx="846">
                  <c:v>180.57130843142104</c:v>
                </c:pt>
                <c:pt idx="847">
                  <c:v>183.27987805789158</c:v>
                </c:pt>
                <c:pt idx="848">
                  <c:v>186.02907622875998</c:v>
                </c:pt>
                <c:pt idx="849">
                  <c:v>188.81951237219138</c:v>
                </c:pt>
                <c:pt idx="850">
                  <c:v>191.65180505777587</c:v>
                </c:pt>
                <c:pt idx="851">
                  <c:v>194.52658213364055</c:v>
                </c:pt>
                <c:pt idx="852">
                  <c:v>197.44448086564557</c:v>
                </c:pt>
                <c:pt idx="853">
                  <c:v>200.40614807863332</c:v>
                </c:pt>
                <c:pt idx="854">
                  <c:v>203.41224029980958</c:v>
                </c:pt>
                <c:pt idx="855">
                  <c:v>206.46342390430658</c:v>
                </c:pt>
                <c:pt idx="856">
                  <c:v>209.56037526286946</c:v>
                </c:pt>
                <c:pt idx="857">
                  <c:v>212.70378089181105</c:v>
                </c:pt>
                <c:pt idx="858">
                  <c:v>215.89433760519267</c:v>
                </c:pt>
                <c:pt idx="859">
                  <c:v>219.13275266926655</c:v>
                </c:pt>
                <c:pt idx="860">
                  <c:v>222.41974395930657</c:v>
                </c:pt>
                <c:pt idx="861">
                  <c:v>225.75604011870001</c:v>
                </c:pt>
                <c:pt idx="862">
                  <c:v>229.14238072047795</c:v>
                </c:pt>
                <c:pt idx="863">
                  <c:v>232.57951643128558</c:v>
                </c:pt>
                <c:pt idx="864">
                  <c:v>236.06820917775607</c:v>
                </c:pt>
                <c:pt idx="865">
                  <c:v>239.60923231542247</c:v>
                </c:pt>
                <c:pt idx="866">
                  <c:v>243.20337080015042</c:v>
                </c:pt>
                <c:pt idx="867">
                  <c:v>246.85142136215694</c:v>
                </c:pt>
                <c:pt idx="868">
                  <c:v>250.554192682587</c:v>
                </c:pt>
                <c:pt idx="869">
                  <c:v>254.31250557282578</c:v>
                </c:pt>
                <c:pt idx="870">
                  <c:v>258.12719315641834</c:v>
                </c:pt>
                <c:pt idx="871">
                  <c:v>261.99910105376426</c:v>
                </c:pt>
                <c:pt idx="872">
                  <c:v>265.92908756957053</c:v>
                </c:pt>
                <c:pt idx="873">
                  <c:v>269.91802388311419</c:v>
                </c:pt>
                <c:pt idx="874">
                  <c:v>273.96679424135863</c:v>
                </c:pt>
                <c:pt idx="875">
                  <c:v>278.07629615498149</c:v>
                </c:pt>
                <c:pt idx="876">
                  <c:v>282.24744059730932</c:v>
                </c:pt>
                <c:pt idx="877">
                  <c:v>286.48115220625834</c:v>
                </c:pt>
                <c:pt idx="878">
                  <c:v>290.77836948935959</c:v>
                </c:pt>
                <c:pt idx="879">
                  <c:v>295.14004503170565</c:v>
                </c:pt>
                <c:pt idx="880">
                  <c:v>299.56714570717088</c:v>
                </c:pt>
                <c:pt idx="881">
                  <c:v>304.06065289278331</c:v>
                </c:pt>
                <c:pt idx="882">
                  <c:v>308.62156268617429</c:v>
                </c:pt>
                <c:pt idx="883">
                  <c:v>313.25088612647232</c:v>
                </c:pt>
                <c:pt idx="884">
                  <c:v>317.9496494183644</c:v>
                </c:pt>
                <c:pt idx="885">
                  <c:v>322.71889415963966</c:v>
                </c:pt>
                <c:pt idx="886">
                  <c:v>327.55967757203439</c:v>
                </c:pt>
                <c:pt idx="887">
                  <c:v>332.47307273561364</c:v>
                </c:pt>
                <c:pt idx="888">
                  <c:v>337.46016882664895</c:v>
                </c:pt>
                <c:pt idx="889">
                  <c:v>342.52207135904882</c:v>
                </c:pt>
                <c:pt idx="890">
                  <c:v>347.65990242943946</c:v>
                </c:pt>
                <c:pt idx="891">
                  <c:v>352.87480096587632</c:v>
                </c:pt>
                <c:pt idx="892">
                  <c:v>358.16792298036432</c:v>
                </c:pt>
                <c:pt idx="893">
                  <c:v>363.54044182507232</c:v>
                </c:pt>
                <c:pt idx="894">
                  <c:v>368.99354845243863</c:v>
                </c:pt>
                <c:pt idx="895">
                  <c:v>374.52845167923209</c:v>
                </c:pt>
                <c:pt idx="896">
                  <c:v>380.14637845442059</c:v>
                </c:pt>
                <c:pt idx="897">
                  <c:v>385.848574131237</c:v>
                </c:pt>
                <c:pt idx="898">
                  <c:v>391.63630274320013</c:v>
                </c:pt>
                <c:pt idx="899">
                  <c:v>397.51084728435472</c:v>
                </c:pt>
                <c:pt idx="900">
                  <c:v>403.47350999361669</c:v>
                </c:pt>
                <c:pt idx="901">
                  <c:v>409.52561264352289</c:v>
                </c:pt>
                <c:pt idx="902">
                  <c:v>415.66849683317571</c:v>
                </c:pt>
                <c:pt idx="903">
                  <c:v>421.90352428566899</c:v>
                </c:pt>
                <c:pt idx="904">
                  <c:v>428.2320771499584</c:v>
                </c:pt>
                <c:pt idx="905">
                  <c:v>434.65555830720729</c:v>
                </c:pt>
                <c:pt idx="906">
                  <c:v>441.17539168181582</c:v>
                </c:pt>
                <c:pt idx="907">
                  <c:v>447.79302255704164</c:v>
                </c:pt>
                <c:pt idx="908">
                  <c:v>454.5099178953987</c:v>
                </c:pt>
                <c:pt idx="909">
                  <c:v>461.32756666382971</c:v>
                </c:pt>
                <c:pt idx="910">
                  <c:v>468.24748016379351</c:v>
                </c:pt>
                <c:pt idx="911">
                  <c:v>475.27119236623895</c:v>
                </c:pt>
                <c:pt idx="912">
                  <c:v>482.40026025173728</c:v>
                </c:pt>
                <c:pt idx="913">
                  <c:v>489.63626415551335</c:v>
                </c:pt>
                <c:pt idx="914">
                  <c:v>496.98080811784632</c:v>
                </c:pt>
                <c:pt idx="915">
                  <c:v>504.43552023961325</c:v>
                </c:pt>
                <c:pt idx="916">
                  <c:v>512.00205304320741</c:v>
                </c:pt>
                <c:pt idx="917">
                  <c:v>519.68208383885565</c:v>
                </c:pt>
                <c:pt idx="918">
                  <c:v>527.47731509643836</c:v>
                </c:pt>
                <c:pt idx="919">
                  <c:v>535.38947482288552</c:v>
                </c:pt>
                <c:pt idx="920">
                  <c:v>543.42031694522791</c:v>
                </c:pt>
                <c:pt idx="921">
                  <c:v>551.57162169940636</c:v>
                </c:pt>
                <c:pt idx="922">
                  <c:v>559.8451960248974</c:v>
                </c:pt>
                <c:pt idx="923">
                  <c:v>568.24287396527154</c:v>
                </c:pt>
                <c:pt idx="924">
                  <c:v>576.76651707474798</c:v>
                </c:pt>
                <c:pt idx="925">
                  <c:v>585.41801483087124</c:v>
                </c:pt>
                <c:pt idx="926">
                  <c:v>594.19928505333451</c:v>
                </c:pt>
                <c:pt idx="927">
                  <c:v>603.11227432913461</c:v>
                </c:pt>
                <c:pt idx="928">
                  <c:v>612.15895844407123</c:v>
                </c:pt>
                <c:pt idx="929">
                  <c:v>621.34134282073228</c:v>
                </c:pt>
                <c:pt idx="930">
                  <c:v>630.66146296304316</c:v>
                </c:pt>
                <c:pt idx="931">
                  <c:v>640.12138490748873</c:v>
                </c:pt>
                <c:pt idx="932">
                  <c:v>649.72320568110104</c:v>
                </c:pt>
                <c:pt idx="933">
                  <c:v>659.46905376631753</c:v>
                </c:pt>
                <c:pt idx="934">
                  <c:v>669.3610895728126</c:v>
                </c:pt>
                <c:pt idx="935">
                  <c:v>679.4015059164044</c:v>
                </c:pt>
                <c:pt idx="936">
                  <c:v>689.59252850515043</c:v>
                </c:pt>
                <c:pt idx="937">
                  <c:v>699.93641643272736</c:v>
                </c:pt>
                <c:pt idx="938">
                  <c:v>710.4354626792184</c:v>
                </c:pt>
                <c:pt idx="939">
                  <c:v>721.09199461940659</c:v>
                </c:pt>
                <c:pt idx="940">
                  <c:v>731.90837453870927</c:v>
                </c:pt>
                <c:pt idx="941">
                  <c:v>742.88700015677807</c:v>
                </c:pt>
                <c:pt idx="942">
                  <c:v>754.03030515912963</c:v>
                </c:pt>
                <c:pt idx="943">
                  <c:v>765.34075973651659</c:v>
                </c:pt>
                <c:pt idx="944">
                  <c:v>776.82087113256409</c:v>
                </c:pt>
                <c:pt idx="945">
                  <c:v>788.47318419955252</c:v>
                </c:pt>
                <c:pt idx="946">
                  <c:v>800.30028196254568</c:v>
                </c:pt>
                <c:pt idx="947">
                  <c:v>812.30478619198288</c:v>
                </c:pt>
                <c:pt idx="948">
                  <c:v>824.48935798486343</c:v>
                </c:pt>
                <c:pt idx="949">
                  <c:v>836.85669835463239</c:v>
                </c:pt>
                <c:pt idx="950">
                  <c:v>849.40954882995538</c:v>
                </c:pt>
                <c:pt idx="951">
                  <c:v>862.15069206240298</c:v>
                </c:pt>
                <c:pt idx="952">
                  <c:v>875.08295244334101</c:v>
                </c:pt>
                <c:pt idx="953">
                  <c:v>888.20919672999105</c:v>
                </c:pt>
                <c:pt idx="954">
                  <c:v>901.53233468094038</c:v>
                </c:pt>
                <c:pt idx="955">
                  <c:v>915.05531970115487</c:v>
                </c:pt>
                <c:pt idx="956">
                  <c:v>928.78114949667304</c:v>
                </c:pt>
                <c:pt idx="957">
                  <c:v>942.71286673912255</c:v>
                </c:pt>
                <c:pt idx="958">
                  <c:v>956.85355974020786</c:v>
                </c:pt>
                <c:pt idx="959">
                  <c:v>971.20636313631303</c:v>
                </c:pt>
                <c:pt idx="960">
                  <c:v>985.77445858335852</c:v>
                </c:pt>
                <c:pt idx="961">
                  <c:v>1000.5610754621075</c:v>
                </c:pt>
                <c:pt idx="962">
                  <c:v>1015.5694915940379</c:v>
                </c:pt>
                <c:pt idx="963">
                  <c:v>1030.8030339679478</c:v>
                </c:pt>
                <c:pt idx="964">
                  <c:v>1046.2650794774681</c:v>
                </c:pt>
                <c:pt idx="965">
                  <c:v>1061.9590556696467</c:v>
                </c:pt>
                <c:pt idx="966">
                  <c:v>1077.8884415046728</c:v>
                </c:pt>
                <c:pt idx="967">
                  <c:v>1094.0567681272616</c:v>
                </c:pt>
                <c:pt idx="968">
                  <c:v>1110.4676196491694</c:v>
                </c:pt>
                <c:pt idx="969">
                  <c:v>1127.1246339438899</c:v>
                </c:pt>
                <c:pt idx="970">
                  <c:v>1144.0315034530481</c:v>
                </c:pt>
                <c:pt idx="971">
                  <c:v>1161.1919760048268</c:v>
                </c:pt>
                <c:pt idx="972">
                  <c:v>1178.609855644916</c:v>
                </c:pt>
                <c:pt idx="973">
                  <c:v>1196.2890034795901</c:v>
                </c:pt>
                <c:pt idx="974">
                  <c:v>1214.2333385317672</c:v>
                </c:pt>
                <c:pt idx="975">
                  <c:v>1232.4468386097601</c:v>
                </c:pt>
                <c:pt idx="976">
                  <c:v>1250.9335411889081</c:v>
                </c:pt>
                <c:pt idx="977">
                  <c:v>1269.6975443067399</c:v>
                </c:pt>
                <c:pt idx="978">
                  <c:v>1288.7430074713409</c:v>
                </c:pt>
                <c:pt idx="979">
                  <c:v>1308.0741525834108</c:v>
                </c:pt>
                <c:pt idx="980">
                  <c:v>1327.6952648721608</c:v>
                </c:pt>
                <c:pt idx="981">
                  <c:v>1347.6106938452451</c:v>
                </c:pt>
                <c:pt idx="982">
                  <c:v>1367.8248542529079</c:v>
                </c:pt>
                <c:pt idx="983">
                  <c:v>1388.3422270667159</c:v>
                </c:pt>
                <c:pt idx="984">
                  <c:v>1409.1673604727171</c:v>
                </c:pt>
                <c:pt idx="985">
                  <c:v>1430.3048708797996</c:v>
                </c:pt>
                <c:pt idx="986">
                  <c:v>1451.759443943004</c:v>
                </c:pt>
                <c:pt idx="987">
                  <c:v>1473.5358356021511</c:v>
                </c:pt>
                <c:pt idx="988">
                  <c:v>1495.6388731361831</c:v>
                </c:pt>
                <c:pt idx="989">
                  <c:v>1518.0734562332198</c:v>
                </c:pt>
                <c:pt idx="990">
                  <c:v>1540.844558076722</c:v>
                </c:pt>
                <c:pt idx="991">
                  <c:v>1563.9572264478729</c:v>
                </c:pt>
                <c:pt idx="992">
                  <c:v>1587.4165848446082</c:v>
                </c:pt>
                <c:pt idx="993">
                  <c:v>1611.2278336172601</c:v>
                </c:pt>
                <c:pt idx="994">
                  <c:v>1635.3962511215211</c:v>
                </c:pt>
                <c:pt idx="995">
                  <c:v>1659.9271948883409</c:v>
                </c:pt>
                <c:pt idx="996">
                  <c:v>1684.8261028116658</c:v>
                </c:pt>
                <c:pt idx="997">
                  <c:v>1710.0984943538215</c:v>
                </c:pt>
                <c:pt idx="998">
                  <c:v>1735.7499717691667</c:v>
                </c:pt>
              </c:numCache>
            </c:numRef>
          </c:xVal>
          <c:yVal>
            <c:numRef>
              <c:f>Sheet1!$AI$2:$AI$1000</c:f>
              <c:numCache>
                <c:formatCode>General</c:formatCode>
                <c:ptCount val="999"/>
                <c:pt idx="0">
                  <c:v>0.26251358341178499</c:v>
                </c:pt>
                <c:pt idx="1">
                  <c:v>0.262513790258595</c:v>
                </c:pt>
                <c:pt idx="2">
                  <c:v>0.26251400025513599</c:v>
                </c:pt>
                <c:pt idx="3">
                  <c:v>0.26251421344936832</c:v>
                </c:pt>
                <c:pt idx="4">
                  <c:v>0.26251442988998291</c:v>
                </c:pt>
                <c:pt idx="5">
                  <c:v>0.26251464962639676</c:v>
                </c:pt>
                <c:pt idx="6">
                  <c:v>0.26251487270881141</c:v>
                </c:pt>
                <c:pt idx="7">
                  <c:v>0.26251509918815502</c:v>
                </c:pt>
                <c:pt idx="8">
                  <c:v>0.26251532911616299</c:v>
                </c:pt>
                <c:pt idx="9">
                  <c:v>0.26251556254534131</c:v>
                </c:pt>
                <c:pt idx="10">
                  <c:v>0.26251579952899801</c:v>
                </c:pt>
                <c:pt idx="11">
                  <c:v>0.26251604012125301</c:v>
                </c:pt>
                <c:pt idx="12">
                  <c:v>0.26251628437705865</c:v>
                </c:pt>
                <c:pt idx="13">
                  <c:v>0.26251653235217631</c:v>
                </c:pt>
                <c:pt idx="14">
                  <c:v>0.2625167841032584</c:v>
                </c:pt>
                <c:pt idx="15">
                  <c:v>0.26251703968777801</c:v>
                </c:pt>
                <c:pt idx="16">
                  <c:v>0.26251729916411631</c:v>
                </c:pt>
                <c:pt idx="17">
                  <c:v>0.26251756259152376</c:v>
                </c:pt>
                <c:pt idx="18">
                  <c:v>0.26251783003015999</c:v>
                </c:pt>
                <c:pt idx="19">
                  <c:v>0.262518101541097</c:v>
                </c:pt>
                <c:pt idx="20">
                  <c:v>0.26251837718633902</c:v>
                </c:pt>
                <c:pt idx="21">
                  <c:v>0.26251865702883331</c:v>
                </c:pt>
                <c:pt idx="22">
                  <c:v>0.26251894113249075</c:v>
                </c:pt>
                <c:pt idx="23">
                  <c:v>0.262519229562173</c:v>
                </c:pt>
                <c:pt idx="24">
                  <c:v>0.26251952238376408</c:v>
                </c:pt>
                <c:pt idx="25">
                  <c:v>0.26251981966412402</c:v>
                </c:pt>
                <c:pt idx="26">
                  <c:v>0.26252012147114201</c:v>
                </c:pt>
                <c:pt idx="27">
                  <c:v>0.26252042787373808</c:v>
                </c:pt>
                <c:pt idx="28">
                  <c:v>0.26252073894187938</c:v>
                </c:pt>
                <c:pt idx="29">
                  <c:v>0.26252105474659665</c:v>
                </c:pt>
                <c:pt idx="30">
                  <c:v>0.26252137536002224</c:v>
                </c:pt>
                <c:pt idx="31">
                  <c:v>0.26252170085534432</c:v>
                </c:pt>
                <c:pt idx="32">
                  <c:v>0.26252203130690632</c:v>
                </c:pt>
                <c:pt idx="33">
                  <c:v>0.26252236679016488</c:v>
                </c:pt>
                <c:pt idx="34">
                  <c:v>0.26252270738172695</c:v>
                </c:pt>
                <c:pt idx="35">
                  <c:v>0.26252305315936031</c:v>
                </c:pt>
                <c:pt idx="36">
                  <c:v>0.26252340420203002</c:v>
                </c:pt>
                <c:pt idx="37">
                  <c:v>0.2625237605898984</c:v>
                </c:pt>
                <c:pt idx="38">
                  <c:v>0.26252412240432993</c:v>
                </c:pt>
                <c:pt idx="39">
                  <c:v>0.26252448972796394</c:v>
                </c:pt>
                <c:pt idx="40">
                  <c:v>0.26252486264465791</c:v>
                </c:pt>
                <c:pt idx="41">
                  <c:v>0.26252524123956461</c:v>
                </c:pt>
                <c:pt idx="42">
                  <c:v>0.26252562559914361</c:v>
                </c:pt>
                <c:pt idx="43">
                  <c:v>0.26252601581115032</c:v>
                </c:pt>
                <c:pt idx="44">
                  <c:v>0.26252641196469884</c:v>
                </c:pt>
                <c:pt idx="45">
                  <c:v>0.26252681415022261</c:v>
                </c:pt>
                <c:pt idx="46">
                  <c:v>0.262527222459568</c:v>
                </c:pt>
                <c:pt idx="47">
                  <c:v>0.26252763698596732</c:v>
                </c:pt>
                <c:pt idx="48">
                  <c:v>0.2625280578240704</c:v>
                </c:pt>
                <c:pt idx="49">
                  <c:v>0.26252848506996396</c:v>
                </c:pt>
                <c:pt idx="50">
                  <c:v>0.26252891882118901</c:v>
                </c:pt>
                <c:pt idx="51">
                  <c:v>0.26252935917680231</c:v>
                </c:pt>
                <c:pt idx="52">
                  <c:v>0.26252980623734296</c:v>
                </c:pt>
                <c:pt idx="53">
                  <c:v>0.26253026010488095</c:v>
                </c:pt>
                <c:pt idx="54">
                  <c:v>0.26253072088304302</c:v>
                </c:pt>
                <c:pt idx="55">
                  <c:v>0.262531188677042</c:v>
                </c:pt>
                <c:pt idx="56">
                  <c:v>0.26253166359368202</c:v>
                </c:pt>
                <c:pt idx="57">
                  <c:v>0.26253214574138939</c:v>
                </c:pt>
                <c:pt idx="58">
                  <c:v>0.26253263523025938</c:v>
                </c:pt>
                <c:pt idx="59">
                  <c:v>0.26253313217203339</c:v>
                </c:pt>
                <c:pt idx="60">
                  <c:v>0.26253363668017959</c:v>
                </c:pt>
                <c:pt idx="61">
                  <c:v>0.26253414886988702</c:v>
                </c:pt>
                <c:pt idx="62">
                  <c:v>0.26253466885808302</c:v>
                </c:pt>
                <c:pt idx="63">
                  <c:v>0.26253519676348874</c:v>
                </c:pt>
                <c:pt idx="64">
                  <c:v>0.26253573270662539</c:v>
                </c:pt>
                <c:pt idx="65">
                  <c:v>0.26253627680986541</c:v>
                </c:pt>
                <c:pt idx="66">
                  <c:v>0.26253682919740895</c:v>
                </c:pt>
                <c:pt idx="67">
                  <c:v>0.26253738999537202</c:v>
                </c:pt>
                <c:pt idx="68">
                  <c:v>0.26253795933178975</c:v>
                </c:pt>
                <c:pt idx="69">
                  <c:v>0.26253853733663801</c:v>
                </c:pt>
                <c:pt idx="70">
                  <c:v>0.26253912414186975</c:v>
                </c:pt>
                <c:pt idx="71">
                  <c:v>0.26253971988145008</c:v>
                </c:pt>
                <c:pt idx="72">
                  <c:v>0.26254032469137673</c:v>
                </c:pt>
                <c:pt idx="73">
                  <c:v>0.26254093870973</c:v>
                </c:pt>
                <c:pt idx="74">
                  <c:v>0.26254156207667201</c:v>
                </c:pt>
                <c:pt idx="75">
                  <c:v>0.26254219493451231</c:v>
                </c:pt>
                <c:pt idx="76">
                  <c:v>0.26254283742772</c:v>
                </c:pt>
                <c:pt idx="77">
                  <c:v>0.26254348970296332</c:v>
                </c:pt>
                <c:pt idx="78">
                  <c:v>0.26254415190914132</c:v>
                </c:pt>
                <c:pt idx="79">
                  <c:v>0.26254482419742031</c:v>
                </c:pt>
                <c:pt idx="80">
                  <c:v>0.26254550672126575</c:v>
                </c:pt>
                <c:pt idx="81">
                  <c:v>0.26254619963647702</c:v>
                </c:pt>
                <c:pt idx="82">
                  <c:v>0.26254690310122608</c:v>
                </c:pt>
                <c:pt idx="83">
                  <c:v>0.262547617276088</c:v>
                </c:pt>
                <c:pt idx="84">
                  <c:v>0.26254834232408408</c:v>
                </c:pt>
                <c:pt idx="85">
                  <c:v>0.26254907841071379</c:v>
                </c:pt>
                <c:pt idx="86">
                  <c:v>0.26254982570399599</c:v>
                </c:pt>
                <c:pt idx="87">
                  <c:v>0.26255058437450796</c:v>
                </c:pt>
                <c:pt idx="88">
                  <c:v>0.26255135459540679</c:v>
                </c:pt>
                <c:pt idx="89">
                  <c:v>0.26255213654250875</c:v>
                </c:pt>
                <c:pt idx="90">
                  <c:v>0.26255293039429095</c:v>
                </c:pt>
                <c:pt idx="91">
                  <c:v>0.26255373633193374</c:v>
                </c:pt>
                <c:pt idx="92">
                  <c:v>0.26255455453940002</c:v>
                </c:pt>
                <c:pt idx="93">
                  <c:v>0.26255538520343302</c:v>
                </c:pt>
                <c:pt idx="94">
                  <c:v>0.26255622851361893</c:v>
                </c:pt>
                <c:pt idx="95">
                  <c:v>0.262557084662431</c:v>
                </c:pt>
                <c:pt idx="96">
                  <c:v>0.26255795384527031</c:v>
                </c:pt>
                <c:pt idx="97">
                  <c:v>0.26255883626050602</c:v>
                </c:pt>
                <c:pt idx="98">
                  <c:v>0.26255973210952999</c:v>
                </c:pt>
                <c:pt idx="99">
                  <c:v>0.26256064159679299</c:v>
                </c:pt>
                <c:pt idx="100">
                  <c:v>0.26256156492986465</c:v>
                </c:pt>
                <c:pt idx="101">
                  <c:v>0.26256250231945122</c:v>
                </c:pt>
                <c:pt idx="102">
                  <c:v>0.26256345397947861</c:v>
                </c:pt>
                <c:pt idx="103">
                  <c:v>0.262564420127128</c:v>
                </c:pt>
                <c:pt idx="104">
                  <c:v>0.26256540098288861</c:v>
                </c:pt>
                <c:pt idx="105">
                  <c:v>0.26256639677057902</c:v>
                </c:pt>
                <c:pt idx="106">
                  <c:v>0.2625674077174534</c:v>
                </c:pt>
                <c:pt idx="107">
                  <c:v>0.26256843405418601</c:v>
                </c:pt>
                <c:pt idx="108">
                  <c:v>0.26256947601499508</c:v>
                </c:pt>
                <c:pt idx="109">
                  <c:v>0.26257053383764589</c:v>
                </c:pt>
                <c:pt idx="110">
                  <c:v>0.26257160776349608</c:v>
                </c:pt>
                <c:pt idx="111">
                  <c:v>0.26257269803762096</c:v>
                </c:pt>
                <c:pt idx="112">
                  <c:v>0.26257380490877802</c:v>
                </c:pt>
                <c:pt idx="113">
                  <c:v>0.26257492862953802</c:v>
                </c:pt>
                <c:pt idx="114">
                  <c:v>0.26257606945629702</c:v>
                </c:pt>
                <c:pt idx="115">
                  <c:v>0.26257722764935132</c:v>
                </c:pt>
                <c:pt idx="116">
                  <c:v>0.26257840347296241</c:v>
                </c:pt>
                <c:pt idx="117">
                  <c:v>0.26257959719539131</c:v>
                </c:pt>
                <c:pt idx="118">
                  <c:v>0.26258080908900888</c:v>
                </c:pt>
                <c:pt idx="119">
                  <c:v>0.26258203943028602</c:v>
                </c:pt>
                <c:pt idx="120">
                  <c:v>0.26258328849993801</c:v>
                </c:pt>
                <c:pt idx="121">
                  <c:v>0.26258455658292401</c:v>
                </c:pt>
                <c:pt idx="122">
                  <c:v>0.26258584396854295</c:v>
                </c:pt>
                <c:pt idx="123">
                  <c:v>0.26258715095048102</c:v>
                </c:pt>
                <c:pt idx="124">
                  <c:v>0.26258847782691092</c:v>
                </c:pt>
                <c:pt idx="125">
                  <c:v>0.26258982490050731</c:v>
                </c:pt>
                <c:pt idx="126">
                  <c:v>0.26259119247857404</c:v>
                </c:pt>
                <c:pt idx="127">
                  <c:v>0.26259258087308301</c:v>
                </c:pt>
                <c:pt idx="128">
                  <c:v>0.26259399040072673</c:v>
                </c:pt>
                <c:pt idx="129">
                  <c:v>0.26259542138303099</c:v>
                </c:pt>
                <c:pt idx="130">
                  <c:v>0.26259687414640231</c:v>
                </c:pt>
                <c:pt idx="131">
                  <c:v>0.26259834902220802</c:v>
                </c:pt>
                <c:pt idx="132">
                  <c:v>0.26259984634685302</c:v>
                </c:pt>
                <c:pt idx="133">
                  <c:v>0.262601366461853</c:v>
                </c:pt>
                <c:pt idx="134">
                  <c:v>0.26260290971391731</c:v>
                </c:pt>
                <c:pt idx="135">
                  <c:v>0.26260447645502</c:v>
                </c:pt>
                <c:pt idx="136">
                  <c:v>0.26260606704249095</c:v>
                </c:pt>
                <c:pt idx="137">
                  <c:v>0.26260768183907701</c:v>
                </c:pt>
                <c:pt idx="138">
                  <c:v>0.26260932121304631</c:v>
                </c:pt>
                <c:pt idx="139">
                  <c:v>0.26261098553827178</c:v>
                </c:pt>
                <c:pt idx="140">
                  <c:v>0.26261267519428977</c:v>
                </c:pt>
                <c:pt idx="141">
                  <c:v>0.26261439056640301</c:v>
                </c:pt>
                <c:pt idx="142">
                  <c:v>0.26261613204579193</c:v>
                </c:pt>
                <c:pt idx="143">
                  <c:v>0.26261790002955732</c:v>
                </c:pt>
                <c:pt idx="144">
                  <c:v>0.26261969492084392</c:v>
                </c:pt>
                <c:pt idx="145">
                  <c:v>0.26262151712890602</c:v>
                </c:pt>
                <c:pt idx="146">
                  <c:v>0.26262336706924322</c:v>
                </c:pt>
                <c:pt idx="147">
                  <c:v>0.262625245163631</c:v>
                </c:pt>
                <c:pt idx="148">
                  <c:v>0.26262715184028701</c:v>
                </c:pt>
                <c:pt idx="149">
                  <c:v>0.26262908753391001</c:v>
                </c:pt>
                <c:pt idx="150">
                  <c:v>0.26263105268580539</c:v>
                </c:pt>
                <c:pt idx="151">
                  <c:v>0.26263304774399299</c:v>
                </c:pt>
                <c:pt idx="152">
                  <c:v>0.26263507316328899</c:v>
                </c:pt>
                <c:pt idx="153">
                  <c:v>0.26263712940540679</c:v>
                </c:pt>
                <c:pt idx="154">
                  <c:v>0.26263921693908893</c:v>
                </c:pt>
                <c:pt idx="155">
                  <c:v>0.26264133624018204</c:v>
                </c:pt>
                <c:pt idx="156">
                  <c:v>0.26264348779177799</c:v>
                </c:pt>
                <c:pt idx="157">
                  <c:v>0.26264567208428202</c:v>
                </c:pt>
                <c:pt idx="158">
                  <c:v>0.26264788961555702</c:v>
                </c:pt>
                <c:pt idx="159">
                  <c:v>0.26265014089102479</c:v>
                </c:pt>
                <c:pt idx="160">
                  <c:v>0.26265242642377973</c:v>
                </c:pt>
                <c:pt idx="161">
                  <c:v>0.26265474673470701</c:v>
                </c:pt>
                <c:pt idx="162">
                  <c:v>0.26265710235259693</c:v>
                </c:pt>
                <c:pt idx="163">
                  <c:v>0.26265949381427295</c:v>
                </c:pt>
                <c:pt idx="164">
                  <c:v>0.26266192166469232</c:v>
                </c:pt>
                <c:pt idx="165">
                  <c:v>0.26266438645710599</c:v>
                </c:pt>
                <c:pt idx="166">
                  <c:v>0.26266688875314931</c:v>
                </c:pt>
                <c:pt idx="167">
                  <c:v>0.26266942912298202</c:v>
                </c:pt>
                <c:pt idx="168">
                  <c:v>0.26267200814542002</c:v>
                </c:pt>
                <c:pt idx="169">
                  <c:v>0.26267462640806299</c:v>
                </c:pt>
                <c:pt idx="170">
                  <c:v>0.262677284507427</c:v>
                </c:pt>
                <c:pt idx="171">
                  <c:v>0.26267998304908441</c:v>
                </c:pt>
                <c:pt idx="172">
                  <c:v>0.26268272264777831</c:v>
                </c:pt>
                <c:pt idx="173">
                  <c:v>0.26268550392761192</c:v>
                </c:pt>
                <c:pt idx="174">
                  <c:v>0.26268832752211801</c:v>
                </c:pt>
                <c:pt idx="175">
                  <c:v>0.262691194074476</c:v>
                </c:pt>
                <c:pt idx="176">
                  <c:v>0.26269410423760431</c:v>
                </c:pt>
                <c:pt idx="177">
                  <c:v>0.26269705867432008</c:v>
                </c:pt>
                <c:pt idx="178">
                  <c:v>0.26270005805751973</c:v>
                </c:pt>
                <c:pt idx="179">
                  <c:v>0.262703103070277</c:v>
                </c:pt>
                <c:pt idx="180">
                  <c:v>0.26270619440603404</c:v>
                </c:pt>
                <c:pt idx="181">
                  <c:v>0.26270933276876779</c:v>
                </c:pt>
                <c:pt idx="182">
                  <c:v>0.26271251887310393</c:v>
                </c:pt>
                <c:pt idx="183">
                  <c:v>0.26271575344451975</c:v>
                </c:pt>
                <c:pt idx="184">
                  <c:v>0.26271903721949008</c:v>
                </c:pt>
                <c:pt idx="185">
                  <c:v>0.26272237094566092</c:v>
                </c:pt>
                <c:pt idx="186">
                  <c:v>0.262725755381991</c:v>
                </c:pt>
                <c:pt idx="187">
                  <c:v>0.26272919129897931</c:v>
                </c:pt>
                <c:pt idx="188">
                  <c:v>0.26273267947877899</c:v>
                </c:pt>
                <c:pt idx="189">
                  <c:v>0.26273622071540775</c:v>
                </c:pt>
                <c:pt idx="190">
                  <c:v>0.26273981581491601</c:v>
                </c:pt>
                <c:pt idx="191">
                  <c:v>0.26274346559556999</c:v>
                </c:pt>
                <c:pt idx="192">
                  <c:v>0.26274717088803773</c:v>
                </c:pt>
                <c:pt idx="193">
                  <c:v>0.26275093253557175</c:v>
                </c:pt>
                <c:pt idx="194">
                  <c:v>0.26275475139420995</c:v>
                </c:pt>
                <c:pt idx="195">
                  <c:v>0.262758628332939</c:v>
                </c:pt>
                <c:pt idx="196">
                  <c:v>0.26276256423393601</c:v>
                </c:pt>
                <c:pt idx="197">
                  <c:v>0.26276655999272802</c:v>
                </c:pt>
                <c:pt idx="198">
                  <c:v>0.26277061651840899</c:v>
                </c:pt>
                <c:pt idx="199">
                  <c:v>0.26277473473384338</c:v>
                </c:pt>
                <c:pt idx="200">
                  <c:v>0.26277891557586841</c:v>
                </c:pt>
                <c:pt idx="201">
                  <c:v>0.262783159995504</c:v>
                </c:pt>
                <c:pt idx="202">
                  <c:v>0.26278746895819</c:v>
                </c:pt>
                <c:pt idx="203">
                  <c:v>0.26279184344396223</c:v>
                </c:pt>
                <c:pt idx="204">
                  <c:v>0.26279628444771175</c:v>
                </c:pt>
                <c:pt idx="205">
                  <c:v>0.26280079297937892</c:v>
                </c:pt>
                <c:pt idx="206">
                  <c:v>0.26280537006417931</c:v>
                </c:pt>
                <c:pt idx="207">
                  <c:v>0.2628100167428794</c:v>
                </c:pt>
                <c:pt idx="208">
                  <c:v>0.26281473407196132</c:v>
                </c:pt>
                <c:pt idx="209">
                  <c:v>0.26281952312392132</c:v>
                </c:pt>
                <c:pt idx="210">
                  <c:v>0.26282438498747696</c:v>
                </c:pt>
                <c:pt idx="211">
                  <c:v>0.26282932076778931</c:v>
                </c:pt>
                <c:pt idx="212">
                  <c:v>0.26283433158678599</c:v>
                </c:pt>
                <c:pt idx="213">
                  <c:v>0.26283941858332904</c:v>
                </c:pt>
                <c:pt idx="214">
                  <c:v>0.26284458291353302</c:v>
                </c:pt>
                <c:pt idx="215">
                  <c:v>0.26284982575096832</c:v>
                </c:pt>
                <c:pt idx="216">
                  <c:v>0.26285514828696999</c:v>
                </c:pt>
                <c:pt idx="217">
                  <c:v>0.2628605517308884</c:v>
                </c:pt>
                <c:pt idx="218">
                  <c:v>0.26286603731033531</c:v>
                </c:pt>
                <c:pt idx="219">
                  <c:v>0.26287160627151102</c:v>
                </c:pt>
                <c:pt idx="220">
                  <c:v>0.26287725987943661</c:v>
                </c:pt>
                <c:pt idx="221">
                  <c:v>0.26288299941824922</c:v>
                </c:pt>
                <c:pt idx="222">
                  <c:v>0.26288882619148807</c:v>
                </c:pt>
                <c:pt idx="223">
                  <c:v>0.26289474152240438</c:v>
                </c:pt>
                <c:pt idx="224">
                  <c:v>0.26290074675422931</c:v>
                </c:pt>
                <c:pt idx="225">
                  <c:v>0.2629068432504964</c:v>
                </c:pt>
                <c:pt idx="226">
                  <c:v>0.26291303239531</c:v>
                </c:pt>
                <c:pt idx="227">
                  <c:v>0.26291931559370901</c:v>
                </c:pt>
                <c:pt idx="228">
                  <c:v>0.26292569427193002</c:v>
                </c:pt>
                <c:pt idx="229">
                  <c:v>0.26293216987775292</c:v>
                </c:pt>
                <c:pt idx="230">
                  <c:v>0.26293874388079402</c:v>
                </c:pt>
                <c:pt idx="231">
                  <c:v>0.26294541777288438</c:v>
                </c:pt>
                <c:pt idx="232">
                  <c:v>0.26295219306835038</c:v>
                </c:pt>
                <c:pt idx="233">
                  <c:v>0.26295907130437796</c:v>
                </c:pt>
                <c:pt idx="234">
                  <c:v>0.26296605404132839</c:v>
                </c:pt>
                <c:pt idx="235">
                  <c:v>0.262973142863141</c:v>
                </c:pt>
                <c:pt idx="236">
                  <c:v>0.26298033937761839</c:v>
                </c:pt>
                <c:pt idx="237">
                  <c:v>0.26298764521679902</c:v>
                </c:pt>
                <c:pt idx="238">
                  <c:v>0.262995062037373</c:v>
                </c:pt>
                <c:pt idx="239">
                  <c:v>0.26300259152098132</c:v>
                </c:pt>
                <c:pt idx="240">
                  <c:v>0.26301023537462598</c:v>
                </c:pt>
                <c:pt idx="241">
                  <c:v>0.26301799533101838</c:v>
                </c:pt>
                <c:pt idx="242">
                  <c:v>0.26302587314902065</c:v>
                </c:pt>
                <c:pt idx="243">
                  <c:v>0.263033870613951</c:v>
                </c:pt>
                <c:pt idx="244">
                  <c:v>0.26304198953806801</c:v>
                </c:pt>
                <c:pt idx="245">
                  <c:v>0.26305023176090231</c:v>
                </c:pt>
                <c:pt idx="246">
                  <c:v>0.26305859914970015</c:v>
                </c:pt>
                <c:pt idx="247">
                  <c:v>0.26306709359980895</c:v>
                </c:pt>
                <c:pt idx="248">
                  <c:v>0.263075717035126</c:v>
                </c:pt>
                <c:pt idx="249">
                  <c:v>0.26308447140851232</c:v>
                </c:pt>
                <c:pt idx="250">
                  <c:v>0.26309335870220779</c:v>
                </c:pt>
                <c:pt idx="251">
                  <c:v>0.26310238092828431</c:v>
                </c:pt>
                <c:pt idx="252">
                  <c:v>0.263111540129084</c:v>
                </c:pt>
                <c:pt idx="253">
                  <c:v>0.26312083837767591</c:v>
                </c:pt>
                <c:pt idx="254">
                  <c:v>0.26313027777828302</c:v>
                </c:pt>
                <c:pt idx="255">
                  <c:v>0.26313986046680099</c:v>
                </c:pt>
                <c:pt idx="256">
                  <c:v>0.26314958861121179</c:v>
                </c:pt>
                <c:pt idx="257">
                  <c:v>0.26315946441208893</c:v>
                </c:pt>
                <c:pt idx="258">
                  <c:v>0.263169490103073</c:v>
                </c:pt>
                <c:pt idx="259">
                  <c:v>0.26317966795136338</c:v>
                </c:pt>
                <c:pt idx="260">
                  <c:v>0.26319000025821493</c:v>
                </c:pt>
                <c:pt idx="261">
                  <c:v>0.2632004893594509</c:v>
                </c:pt>
                <c:pt idx="262">
                  <c:v>0.26321113762593179</c:v>
                </c:pt>
                <c:pt idx="263">
                  <c:v>0.263221947464159</c:v>
                </c:pt>
                <c:pt idx="264">
                  <c:v>0.263232921316714</c:v>
                </c:pt>
                <c:pt idx="265">
                  <c:v>0.26324406166283931</c:v>
                </c:pt>
                <c:pt idx="266">
                  <c:v>0.26325537101896901</c:v>
                </c:pt>
                <c:pt idx="267">
                  <c:v>0.26326685193927996</c:v>
                </c:pt>
                <c:pt idx="268">
                  <c:v>0.26327850701623101</c:v>
                </c:pt>
                <c:pt idx="269">
                  <c:v>0.26329033888116671</c:v>
                </c:pt>
                <c:pt idx="270">
                  <c:v>0.26330235020486992</c:v>
                </c:pt>
                <c:pt idx="271">
                  <c:v>0.26331454369809831</c:v>
                </c:pt>
                <c:pt idx="272">
                  <c:v>0.26332692211227177</c:v>
                </c:pt>
                <c:pt idx="273">
                  <c:v>0.26333948823996672</c:v>
                </c:pt>
                <c:pt idx="274">
                  <c:v>0.26335224491560238</c:v>
                </c:pt>
                <c:pt idx="275">
                  <c:v>0.26336519501600802</c:v>
                </c:pt>
                <c:pt idx="276">
                  <c:v>0.26337834146106931</c:v>
                </c:pt>
                <c:pt idx="277">
                  <c:v>0.26339168721435141</c:v>
                </c:pt>
                <c:pt idx="278">
                  <c:v>0.263405235283725</c:v>
                </c:pt>
                <c:pt idx="279">
                  <c:v>0.26341898872207126</c:v>
                </c:pt>
                <c:pt idx="280">
                  <c:v>0.26343295062785732</c:v>
                </c:pt>
                <c:pt idx="281">
                  <c:v>0.263447124145891</c:v>
                </c:pt>
                <c:pt idx="282">
                  <c:v>0.26346151246794208</c:v>
                </c:pt>
                <c:pt idx="283">
                  <c:v>0.26347611883345012</c:v>
                </c:pt>
                <c:pt idx="284">
                  <c:v>0.26349094653020799</c:v>
                </c:pt>
                <c:pt idx="285">
                  <c:v>0.26350599889510201</c:v>
                </c:pt>
                <c:pt idx="286">
                  <c:v>0.26352127931479541</c:v>
                </c:pt>
                <c:pt idx="287">
                  <c:v>0.26353679122645896</c:v>
                </c:pt>
                <c:pt idx="288">
                  <c:v>0.26355253811852275</c:v>
                </c:pt>
                <c:pt idx="289">
                  <c:v>0.26356852353142901</c:v>
                </c:pt>
                <c:pt idx="290">
                  <c:v>0.26358475105836032</c:v>
                </c:pt>
                <c:pt idx="291">
                  <c:v>0.26360122434602973</c:v>
                </c:pt>
                <c:pt idx="292">
                  <c:v>0.26361794709546038</c:v>
                </c:pt>
                <c:pt idx="293">
                  <c:v>0.26363492306276232</c:v>
                </c:pt>
                <c:pt idx="294">
                  <c:v>0.26365215605994502</c:v>
                </c:pt>
                <c:pt idx="295">
                  <c:v>0.26366964995572301</c:v>
                </c:pt>
                <c:pt idx="296">
                  <c:v>0.26368740867633639</c:v>
                </c:pt>
                <c:pt idx="297">
                  <c:v>0.26370543620640075</c:v>
                </c:pt>
                <c:pt idx="298">
                  <c:v>0.26372373658972276</c:v>
                </c:pt>
                <c:pt idx="299">
                  <c:v>0.26374231393018399</c:v>
                </c:pt>
                <c:pt idx="300">
                  <c:v>0.26376117239260138</c:v>
                </c:pt>
                <c:pt idx="301">
                  <c:v>0.26378031620360032</c:v>
                </c:pt>
                <c:pt idx="302">
                  <c:v>0.26379974965251779</c:v>
                </c:pt>
                <c:pt idx="303">
                  <c:v>0.26381947709230741</c:v>
                </c:pt>
                <c:pt idx="304">
                  <c:v>0.26383950294043002</c:v>
                </c:pt>
                <c:pt idx="305">
                  <c:v>0.26385983167983795</c:v>
                </c:pt>
                <c:pt idx="306">
                  <c:v>0.26388046785986025</c:v>
                </c:pt>
                <c:pt idx="307">
                  <c:v>0.263901416097159</c:v>
                </c:pt>
                <c:pt idx="308">
                  <c:v>0.26392268107678041</c:v>
                </c:pt>
                <c:pt idx="309">
                  <c:v>0.26394426755301031</c:v>
                </c:pt>
                <c:pt idx="310">
                  <c:v>0.26396618035047315</c:v>
                </c:pt>
                <c:pt idx="311">
                  <c:v>0.26398842436505965</c:v>
                </c:pt>
                <c:pt idx="312">
                  <c:v>0.26401100456499993</c:v>
                </c:pt>
                <c:pt idx="313">
                  <c:v>0.26403392599189102</c:v>
                </c:pt>
                <c:pt idx="314">
                  <c:v>0.26405719376171299</c:v>
                </c:pt>
                <c:pt idx="315">
                  <c:v>0.2640808130659234</c:v>
                </c:pt>
                <c:pt idx="316">
                  <c:v>0.26410478917250341</c:v>
                </c:pt>
                <c:pt idx="317">
                  <c:v>0.26412912742707301</c:v>
                </c:pt>
                <c:pt idx="318">
                  <c:v>0.264153833253992</c:v>
                </c:pt>
                <c:pt idx="319">
                  <c:v>0.26417891215746292</c:v>
                </c:pt>
                <c:pt idx="320">
                  <c:v>0.26420436972265965</c:v>
                </c:pt>
                <c:pt idx="321">
                  <c:v>0.26423021161689575</c:v>
                </c:pt>
                <c:pt idx="322">
                  <c:v>0.26425644359079176</c:v>
                </c:pt>
                <c:pt idx="323">
                  <c:v>0.26428307147941832</c:v>
                </c:pt>
                <c:pt idx="324">
                  <c:v>0.26431010120351861</c:v>
                </c:pt>
                <c:pt idx="325">
                  <c:v>0.26433753877069299</c:v>
                </c:pt>
                <c:pt idx="326">
                  <c:v>0.26436539027665895</c:v>
                </c:pt>
                <c:pt idx="327">
                  <c:v>0.26439366190644592</c:v>
                </c:pt>
                <c:pt idx="328">
                  <c:v>0.26442235993567792</c:v>
                </c:pt>
                <c:pt idx="329">
                  <c:v>0.26445149073183499</c:v>
                </c:pt>
                <c:pt idx="330">
                  <c:v>0.26448106075555738</c:v>
                </c:pt>
                <c:pt idx="331">
                  <c:v>0.26451107656191575</c:v>
                </c:pt>
                <c:pt idx="332">
                  <c:v>0.26454154480175679</c:v>
                </c:pt>
                <c:pt idx="333">
                  <c:v>0.26457247222303132</c:v>
                </c:pt>
                <c:pt idx="334">
                  <c:v>0.26460386567214861</c:v>
                </c:pt>
                <c:pt idx="335">
                  <c:v>0.26463573209532759</c:v>
                </c:pt>
                <c:pt idx="336">
                  <c:v>0.26466807854003899</c:v>
                </c:pt>
                <c:pt idx="337">
                  <c:v>0.26470091215632979</c:v>
                </c:pt>
                <c:pt idx="338">
                  <c:v>0.26473424019830405</c:v>
                </c:pt>
                <c:pt idx="339">
                  <c:v>0.26476807002555108</c:v>
                </c:pt>
                <c:pt idx="340">
                  <c:v>0.26480240910457492</c:v>
                </c:pt>
                <c:pt idx="341">
                  <c:v>0.26483726501028132</c:v>
                </c:pt>
                <c:pt idx="342">
                  <c:v>0.26487264542750188</c:v>
                </c:pt>
                <c:pt idx="343">
                  <c:v>0.26490855815245112</c:v>
                </c:pt>
                <c:pt idx="344">
                  <c:v>0.26494501109428031</c:v>
                </c:pt>
                <c:pt idx="345">
                  <c:v>0.26498201227663531</c:v>
                </c:pt>
                <c:pt idx="346">
                  <c:v>0.26501956983919761</c:v>
                </c:pt>
                <c:pt idx="347">
                  <c:v>0.26505769203926532</c:v>
                </c:pt>
                <c:pt idx="348">
                  <c:v>0.26509638725338602</c:v>
                </c:pt>
                <c:pt idx="349">
                  <c:v>0.26513566397894761</c:v>
                </c:pt>
                <c:pt idx="350">
                  <c:v>0.26517553083581102</c:v>
                </c:pt>
                <c:pt idx="351">
                  <c:v>0.26521599656800793</c:v>
                </c:pt>
                <c:pt idx="352">
                  <c:v>0.26525707004537574</c:v>
                </c:pt>
                <c:pt idx="353">
                  <c:v>0.26529876026527632</c:v>
                </c:pt>
                <c:pt idx="354">
                  <c:v>0.26534107635430432</c:v>
                </c:pt>
                <c:pt idx="355">
                  <c:v>0.26538402757002338</c:v>
                </c:pt>
                <c:pt idx="356">
                  <c:v>0.26542762330272518</c:v>
                </c:pt>
                <c:pt idx="357">
                  <c:v>0.26547187307718889</c:v>
                </c:pt>
                <c:pt idx="358">
                  <c:v>0.26551678655449795</c:v>
                </c:pt>
                <c:pt idx="359">
                  <c:v>0.26556237353383261</c:v>
                </c:pt>
                <c:pt idx="360">
                  <c:v>0.26560864395431538</c:v>
                </c:pt>
                <c:pt idx="361">
                  <c:v>0.26565560789686632</c:v>
                </c:pt>
                <c:pt idx="362">
                  <c:v>0.26570327558606299</c:v>
                </c:pt>
                <c:pt idx="363">
                  <c:v>0.26575165739204831</c:v>
                </c:pt>
                <c:pt idx="364">
                  <c:v>0.26580076383244483</c:v>
                </c:pt>
                <c:pt idx="365">
                  <c:v>0.26585060557425594</c:v>
                </c:pt>
                <c:pt idx="366">
                  <c:v>0.26590119343587532</c:v>
                </c:pt>
                <c:pt idx="367">
                  <c:v>0.26595253838903532</c:v>
                </c:pt>
                <c:pt idx="368">
                  <c:v>0.26600465156078401</c:v>
                </c:pt>
                <c:pt idx="369">
                  <c:v>0.26605754423552574</c:v>
                </c:pt>
                <c:pt idx="370">
                  <c:v>0.26611122785704838</c:v>
                </c:pt>
                <c:pt idx="371">
                  <c:v>0.26616571403057793</c:v>
                </c:pt>
                <c:pt idx="372">
                  <c:v>0.26622101452486002</c:v>
                </c:pt>
                <c:pt idx="373">
                  <c:v>0.26627714127425861</c:v>
                </c:pt>
                <c:pt idx="374">
                  <c:v>0.26633410638086163</c:v>
                </c:pt>
                <c:pt idx="375">
                  <c:v>0.26639192211662799</c:v>
                </c:pt>
                <c:pt idx="376">
                  <c:v>0.26645060092556438</c:v>
                </c:pt>
                <c:pt idx="377">
                  <c:v>0.26651015542586731</c:v>
                </c:pt>
                <c:pt idx="378">
                  <c:v>0.26657059841215108</c:v>
                </c:pt>
                <c:pt idx="379">
                  <c:v>0.26663194285765601</c:v>
                </c:pt>
                <c:pt idx="380">
                  <c:v>0.26669420191649101</c:v>
                </c:pt>
                <c:pt idx="381">
                  <c:v>0.26675738892589701</c:v>
                </c:pt>
                <c:pt idx="382">
                  <c:v>0.266821517408521</c:v>
                </c:pt>
                <c:pt idx="383">
                  <c:v>0.26688660107472878</c:v>
                </c:pt>
                <c:pt idx="384">
                  <c:v>0.26695265382488992</c:v>
                </c:pt>
                <c:pt idx="385">
                  <c:v>0.26701968975177032</c:v>
                </c:pt>
                <c:pt idx="386">
                  <c:v>0.26708772314287177</c:v>
                </c:pt>
                <c:pt idx="387">
                  <c:v>0.26715676848276532</c:v>
                </c:pt>
                <c:pt idx="388">
                  <c:v>0.26722684045557399</c:v>
                </c:pt>
                <c:pt idx="389">
                  <c:v>0.26729795394731876</c:v>
                </c:pt>
                <c:pt idx="390">
                  <c:v>0.267370124048388</c:v>
                </c:pt>
                <c:pt idx="391">
                  <c:v>0.26744336605598601</c:v>
                </c:pt>
                <c:pt idx="392">
                  <c:v>0.26751769547660731</c:v>
                </c:pt>
                <c:pt idx="393">
                  <c:v>0.26759312802852159</c:v>
                </c:pt>
                <c:pt idx="394">
                  <c:v>0.26766967964431232</c:v>
                </c:pt>
                <c:pt idx="395">
                  <c:v>0.26774736647334979</c:v>
                </c:pt>
                <c:pt idx="396">
                  <c:v>0.26782620488439618</c:v>
                </c:pt>
                <c:pt idx="397">
                  <c:v>0.267906211468115</c:v>
                </c:pt>
                <c:pt idx="398">
                  <c:v>0.26798740303970592</c:v>
                </c:pt>
                <c:pt idx="399">
                  <c:v>0.26806979664143499</c:v>
                </c:pt>
                <c:pt idx="400">
                  <c:v>0.26815340954531275</c:v>
                </c:pt>
                <c:pt idx="401">
                  <c:v>0.26823825925567002</c:v>
                </c:pt>
                <c:pt idx="402">
                  <c:v>0.26832436351183092</c:v>
                </c:pt>
                <c:pt idx="403">
                  <c:v>0.268411740290736</c:v>
                </c:pt>
                <c:pt idx="404">
                  <c:v>0.26850040780967577</c:v>
                </c:pt>
                <c:pt idx="405">
                  <c:v>0.26859038452889</c:v>
                </c:pt>
                <c:pt idx="406">
                  <c:v>0.26868168915436186</c:v>
                </c:pt>
                <c:pt idx="407">
                  <c:v>0.26877434064043593</c:v>
                </c:pt>
                <c:pt idx="408">
                  <c:v>0.26886835819262561</c:v>
                </c:pt>
                <c:pt idx="409">
                  <c:v>0.26896376127028465</c:v>
                </c:pt>
                <c:pt idx="410">
                  <c:v>0.2690605695893834</c:v>
                </c:pt>
                <c:pt idx="411">
                  <c:v>0.26915880312527041</c:v>
                </c:pt>
                <c:pt idx="412">
                  <c:v>0.26925848211541908</c:v>
                </c:pt>
                <c:pt idx="413">
                  <c:v>0.26935962706222732</c:v>
                </c:pt>
                <c:pt idx="414">
                  <c:v>0.26946225873577501</c:v>
                </c:pt>
                <c:pt idx="415">
                  <c:v>0.26956639817663502</c:v>
                </c:pt>
                <c:pt idx="416">
                  <c:v>0.26967206669866395</c:v>
                </c:pt>
                <c:pt idx="417">
                  <c:v>0.26977928589179401</c:v>
                </c:pt>
                <c:pt idx="418">
                  <c:v>0.26988807762488659</c:v>
                </c:pt>
                <c:pt idx="419">
                  <c:v>0.26999846404845795</c:v>
                </c:pt>
                <c:pt idx="420">
                  <c:v>0.27011046759760465</c:v>
                </c:pt>
                <c:pt idx="421">
                  <c:v>0.27022411099473032</c:v>
                </c:pt>
                <c:pt idx="422">
                  <c:v>0.27033941725242538</c:v>
                </c:pt>
                <c:pt idx="423">
                  <c:v>0.27045640967623502</c:v>
                </c:pt>
                <c:pt idx="424">
                  <c:v>0.27057511186752331</c:v>
                </c:pt>
                <c:pt idx="425">
                  <c:v>0.27069554772625776</c:v>
                </c:pt>
                <c:pt idx="426">
                  <c:v>0.27081774145383702</c:v>
                </c:pt>
                <c:pt idx="427">
                  <c:v>0.27094171755589008</c:v>
                </c:pt>
                <c:pt idx="428">
                  <c:v>0.27106750084508402</c:v>
                </c:pt>
                <c:pt idx="429">
                  <c:v>0.27119511644390859</c:v>
                </c:pt>
                <c:pt idx="430">
                  <c:v>0.27132458978749696</c:v>
                </c:pt>
                <c:pt idx="431">
                  <c:v>0.27145594662631173</c:v>
                </c:pt>
                <c:pt idx="432">
                  <c:v>0.27158921302904665</c:v>
                </c:pt>
                <c:pt idx="433">
                  <c:v>0.27172441538523695</c:v>
                </c:pt>
                <c:pt idx="434">
                  <c:v>0.27186158040809599</c:v>
                </c:pt>
                <c:pt idx="435">
                  <c:v>0.27200073513719508</c:v>
                </c:pt>
                <c:pt idx="436">
                  <c:v>0.27214190694115875</c:v>
                </c:pt>
                <c:pt idx="437">
                  <c:v>0.27228512352036499</c:v>
                </c:pt>
                <c:pt idx="438">
                  <c:v>0.27243041290959602</c:v>
                </c:pt>
                <c:pt idx="439">
                  <c:v>0.27257780348068561</c:v>
                </c:pt>
                <c:pt idx="440">
                  <c:v>0.27272732394511001</c:v>
                </c:pt>
                <c:pt idx="441">
                  <c:v>0.27287900335661291</c:v>
                </c:pt>
                <c:pt idx="442">
                  <c:v>0.27303287111370761</c:v>
                </c:pt>
                <c:pt idx="443">
                  <c:v>0.27318895696225642</c:v>
                </c:pt>
                <c:pt idx="444">
                  <c:v>0.27334729099791238</c:v>
                </c:pt>
                <c:pt idx="445">
                  <c:v>0.27350790366862632</c:v>
                </c:pt>
                <c:pt idx="446">
                  <c:v>0.27367082577701896</c:v>
                </c:pt>
                <c:pt idx="447">
                  <c:v>0.27383608848276808</c:v>
                </c:pt>
                <c:pt idx="448">
                  <c:v>0.27400372330497941</c:v>
                </c:pt>
                <c:pt idx="449">
                  <c:v>0.27417376212441441</c:v>
                </c:pt>
                <c:pt idx="450">
                  <c:v>0.27434623718578338</c:v>
                </c:pt>
                <c:pt idx="451">
                  <c:v>0.2745211810999254</c:v>
                </c:pt>
                <c:pt idx="452">
                  <c:v>0.27469862684591201</c:v>
                </c:pt>
                <c:pt idx="453">
                  <c:v>0.27487860777318895</c:v>
                </c:pt>
                <c:pt idx="454">
                  <c:v>0.27506115760353173</c:v>
                </c:pt>
                <c:pt idx="455">
                  <c:v>0.27524631043307879</c:v>
                </c:pt>
                <c:pt idx="456">
                  <c:v>0.27543410073416202</c:v>
                </c:pt>
                <c:pt idx="457">
                  <c:v>0.27562456335718488</c:v>
                </c:pt>
                <c:pt idx="458">
                  <c:v>0.27581773353233202</c:v>
                </c:pt>
                <c:pt idx="459">
                  <c:v>0.27601364687132279</c:v>
                </c:pt>
                <c:pt idx="460">
                  <c:v>0.27621233936895495</c:v>
                </c:pt>
                <c:pt idx="461">
                  <c:v>0.27641384740464792</c:v>
                </c:pt>
                <c:pt idx="462">
                  <c:v>0.27661820774389195</c:v>
                </c:pt>
                <c:pt idx="463">
                  <c:v>0.27682545753960741</c:v>
                </c:pt>
                <c:pt idx="464">
                  <c:v>0.27703563433337774</c:v>
                </c:pt>
                <c:pt idx="465">
                  <c:v>0.27724877605665732</c:v>
                </c:pt>
                <c:pt idx="466">
                  <c:v>0.27746492103179532</c:v>
                </c:pt>
                <c:pt idx="467">
                  <c:v>0.27768410797302595</c:v>
                </c:pt>
                <c:pt idx="468">
                  <c:v>0.27790637598731094</c:v>
                </c:pt>
                <c:pt idx="469">
                  <c:v>0.27813176457508593</c:v>
                </c:pt>
                <c:pt idx="470">
                  <c:v>0.27836031363092095</c:v>
                </c:pt>
                <c:pt idx="471">
                  <c:v>0.27859206344396531</c:v>
                </c:pt>
                <c:pt idx="472">
                  <c:v>0.27882705469840202</c:v>
                </c:pt>
                <c:pt idx="473">
                  <c:v>0.27906532847365401</c:v>
                </c:pt>
                <c:pt idx="474">
                  <c:v>0.27930692624453801</c:v>
                </c:pt>
                <c:pt idx="475">
                  <c:v>0.27955188988122232</c:v>
                </c:pt>
                <c:pt idx="476">
                  <c:v>0.27980026164911348</c:v>
                </c:pt>
                <c:pt idx="477">
                  <c:v>0.28005208420848832</c:v>
                </c:pt>
                <c:pt idx="478">
                  <c:v>0.28030740061411002</c:v>
                </c:pt>
                <c:pt idx="479">
                  <c:v>0.28056625431456189</c:v>
                </c:pt>
                <c:pt idx="480">
                  <c:v>0.28082868915148096</c:v>
                </c:pt>
                <c:pt idx="481">
                  <c:v>0.28109474935861684</c:v>
                </c:pt>
                <c:pt idx="482">
                  <c:v>0.28136447956073718</c:v>
                </c:pt>
                <c:pt idx="483">
                  <c:v>0.28163792477228999</c:v>
                </c:pt>
                <c:pt idx="484">
                  <c:v>0.28191513039596738</c:v>
                </c:pt>
                <c:pt idx="485">
                  <c:v>0.28219614222099793</c:v>
                </c:pt>
                <c:pt idx="486">
                  <c:v>0.28248100642131074</c:v>
                </c:pt>
                <c:pt idx="487">
                  <c:v>0.28276976955346195</c:v>
                </c:pt>
                <c:pt idx="488">
                  <c:v>0.2830624785543534</c:v>
                </c:pt>
                <c:pt idx="489">
                  <c:v>0.28335918073876631</c:v>
                </c:pt>
                <c:pt idx="490">
                  <c:v>0.28365992379666338</c:v>
                </c:pt>
                <c:pt idx="491">
                  <c:v>0.28396475579024677</c:v>
                </c:pt>
                <c:pt idx="492">
                  <c:v>0.28427372515078508</c:v>
                </c:pt>
                <c:pt idx="493">
                  <c:v>0.28458688067528737</c:v>
                </c:pt>
                <c:pt idx="494">
                  <c:v>0.28490427152277992</c:v>
                </c:pt>
                <c:pt idx="495">
                  <c:v>0.28522594721048561</c:v>
                </c:pt>
                <c:pt idx="496">
                  <c:v>0.28555195760966007</c:v>
                </c:pt>
                <c:pt idx="497">
                  <c:v>0.28588235294117631</c:v>
                </c:pt>
                <c:pt idx="498">
                  <c:v>0.28621216573611502</c:v>
                </c:pt>
                <c:pt idx="499">
                  <c:v>0.286546331595736</c:v>
                </c:pt>
                <c:pt idx="500">
                  <c:v>0.28688489949876367</c:v>
                </c:pt>
                <c:pt idx="501">
                  <c:v>0.287227918734138</c:v>
                </c:pt>
                <c:pt idx="502">
                  <c:v>0.28757543889570708</c:v>
                </c:pt>
                <c:pt idx="503">
                  <c:v>0.28792750987649895</c:v>
                </c:pt>
                <c:pt idx="504">
                  <c:v>0.28828418186279892</c:v>
                </c:pt>
                <c:pt idx="505">
                  <c:v>0.28864550532793332</c:v>
                </c:pt>
                <c:pt idx="506">
                  <c:v>0.28901153102575461</c:v>
                </c:pt>
                <c:pt idx="507">
                  <c:v>0.2893823099837799</c:v>
                </c:pt>
                <c:pt idx="508">
                  <c:v>0.289757893496077</c:v>
                </c:pt>
                <c:pt idx="509">
                  <c:v>0.29013833311586212</c:v>
                </c:pt>
                <c:pt idx="510">
                  <c:v>0.29052368064766365</c:v>
                </c:pt>
                <c:pt idx="511">
                  <c:v>0.29091398813928265</c:v>
                </c:pt>
                <c:pt idx="512">
                  <c:v>0.29130930787336196</c:v>
                </c:pt>
                <c:pt idx="513">
                  <c:v>0.29170969235862632</c:v>
                </c:pt>
                <c:pt idx="514">
                  <c:v>0.29211519432078831</c:v>
                </c:pt>
                <c:pt idx="515">
                  <c:v>0.29252586669308478</c:v>
                </c:pt>
                <c:pt idx="516">
                  <c:v>0.29294176260646132</c:v>
                </c:pt>
                <c:pt idx="517">
                  <c:v>0.29336293537944985</c:v>
                </c:pt>
                <c:pt idx="518">
                  <c:v>0.29378943850753675</c:v>
                </c:pt>
                <c:pt idx="519">
                  <c:v>0.29422132565238102</c:v>
                </c:pt>
                <c:pt idx="520">
                  <c:v>0.29465865063040508</c:v>
                </c:pt>
                <c:pt idx="521">
                  <c:v>0.29510146740117499</c:v>
                </c:pt>
                <c:pt idx="522">
                  <c:v>0.29554983005531799</c:v>
                </c:pt>
                <c:pt idx="523">
                  <c:v>0.29600379280206524</c:v>
                </c:pt>
                <c:pt idx="524">
                  <c:v>0.29646340995635895</c:v>
                </c:pt>
                <c:pt idx="525">
                  <c:v>0.2969287359256137</c:v>
                </c:pt>
                <c:pt idx="526">
                  <c:v>0.2973998251959834</c:v>
                </c:pt>
                <c:pt idx="527">
                  <c:v>0.29787673231830392</c:v>
                </c:pt>
                <c:pt idx="528">
                  <c:v>0.29835951189351795</c:v>
                </c:pt>
                <c:pt idx="529">
                  <c:v>0.29884821855774441</c:v>
                </c:pt>
                <c:pt idx="530">
                  <c:v>0.29934290696687765</c:v>
                </c:pt>
                <c:pt idx="531">
                  <c:v>0.2998436317807554</c:v>
                </c:pt>
                <c:pt idx="532">
                  <c:v>0.30035044764690932</c:v>
                </c:pt>
                <c:pt idx="533">
                  <c:v>0.30086340918385196</c:v>
                </c:pt>
                <c:pt idx="534">
                  <c:v>0.30138257096387683</c:v>
                </c:pt>
                <c:pt idx="535">
                  <c:v>0.30190798749548592</c:v>
                </c:pt>
                <c:pt idx="536">
                  <c:v>0.30243971320532631</c:v>
                </c:pt>
                <c:pt idx="537">
                  <c:v>0.30297780241964589</c:v>
                </c:pt>
                <c:pt idx="538">
                  <c:v>0.30352230934528196</c:v>
                </c:pt>
                <c:pt idx="539">
                  <c:v>0.30407328805025341</c:v>
                </c:pt>
                <c:pt idx="540">
                  <c:v>0.30463079244383101</c:v>
                </c:pt>
                <c:pt idx="541">
                  <c:v>0.30519487625615038</c:v>
                </c:pt>
                <c:pt idx="542">
                  <c:v>0.30576559301735395</c:v>
                </c:pt>
                <c:pt idx="543">
                  <c:v>0.30634299603626941</c:v>
                </c:pt>
                <c:pt idx="544">
                  <c:v>0.30692713837862995</c:v>
                </c:pt>
                <c:pt idx="545">
                  <c:v>0.3075180728448117</c:v>
                </c:pt>
                <c:pt idx="546">
                  <c:v>0.30811585194707092</c:v>
                </c:pt>
                <c:pt idx="547">
                  <c:v>0.30872052788638632</c:v>
                </c:pt>
                <c:pt idx="548">
                  <c:v>0.30933215252876001</c:v>
                </c:pt>
                <c:pt idx="549">
                  <c:v>0.30995077738107996</c:v>
                </c:pt>
                <c:pt idx="550">
                  <c:v>0.31057645356649038</c:v>
                </c:pt>
                <c:pt idx="551">
                  <c:v>0.31120923179938631</c:v>
                </c:pt>
                <c:pt idx="552">
                  <c:v>0.31184916235983789</c:v>
                </c:pt>
                <c:pt idx="553">
                  <c:v>0.31249629506758492</c:v>
                </c:pt>
                <c:pt idx="554">
                  <c:v>0.31315067925566242</c:v>
                </c:pt>
                <c:pt idx="555">
                  <c:v>0.31381236374344668</c:v>
                </c:pt>
                <c:pt idx="556">
                  <c:v>0.31448139680936965</c:v>
                </c:pt>
                <c:pt idx="557">
                  <c:v>0.31515782616312993</c:v>
                </c:pt>
                <c:pt idx="558">
                  <c:v>0.3158416989175114</c:v>
                </c:pt>
                <c:pt idx="559">
                  <c:v>0.31653306155971472</c:v>
                </c:pt>
                <c:pt idx="560">
                  <c:v>0.31723195992236108</c:v>
                </c:pt>
                <c:pt idx="561">
                  <c:v>0.31793843915403391</c:v>
                </c:pt>
                <c:pt idx="562">
                  <c:v>0.31865254368939261</c:v>
                </c:pt>
                <c:pt idx="563">
                  <c:v>0.31937431721898596</c:v>
                </c:pt>
                <c:pt idx="564">
                  <c:v>0.32010380265856708</c:v>
                </c:pt>
                <c:pt idx="565">
                  <c:v>0.32084104211817899</c:v>
                </c:pt>
                <c:pt idx="566">
                  <c:v>0.32158607687073848</c:v>
                </c:pt>
                <c:pt idx="567">
                  <c:v>0.32233894732035789</c:v>
                </c:pt>
                <c:pt idx="568">
                  <c:v>0.32309969297033331</c:v>
                </c:pt>
                <c:pt idx="569">
                  <c:v>0.32386835239082196</c:v>
                </c:pt>
                <c:pt idx="570">
                  <c:v>0.32464496318611075</c:v>
                </c:pt>
                <c:pt idx="571">
                  <c:v>0.32542956196177608</c:v>
                </c:pt>
                <c:pt idx="572">
                  <c:v>0.32622218429139432</c:v>
                </c:pt>
                <c:pt idx="573">
                  <c:v>0.32702286468315556</c:v>
                </c:pt>
                <c:pt idx="574">
                  <c:v>0.32783163654606001</c:v>
                </c:pt>
                <c:pt idx="575">
                  <c:v>0.32864853215610401</c:v>
                </c:pt>
                <c:pt idx="576">
                  <c:v>0.32947358262208654</c:v>
                </c:pt>
                <c:pt idx="577">
                  <c:v>0.33030681785131577</c:v>
                </c:pt>
                <c:pt idx="578">
                  <c:v>0.33114826651517731</c:v>
                </c:pt>
                <c:pt idx="579">
                  <c:v>0.33199795601453702</c:v>
                </c:pt>
                <c:pt idx="580">
                  <c:v>0.33285591244500595</c:v>
                </c:pt>
                <c:pt idx="581">
                  <c:v>0.33372216056214865</c:v>
                </c:pt>
                <c:pt idx="582">
                  <c:v>0.33459672374662841</c:v>
                </c:pt>
                <c:pt idx="583">
                  <c:v>0.3354796239693057</c:v>
                </c:pt>
                <c:pt idx="584">
                  <c:v>0.33637088175628677</c:v>
                </c:pt>
                <c:pt idx="585">
                  <c:v>0.33727051615403392</c:v>
                </c:pt>
                <c:pt idx="586">
                  <c:v>0.33817854469451092</c:v>
                </c:pt>
                <c:pt idx="587">
                  <c:v>0.33909498336034183</c:v>
                </c:pt>
                <c:pt idx="588">
                  <c:v>0.34001984655011275</c:v>
                </c:pt>
                <c:pt idx="589">
                  <c:v>0.34095314704382801</c:v>
                </c:pt>
                <c:pt idx="590">
                  <c:v>0.34189489596843592</c:v>
                </c:pt>
                <c:pt idx="591">
                  <c:v>0.34284510276360008</c:v>
                </c:pt>
                <c:pt idx="592">
                  <c:v>0.34380377514772592</c:v>
                </c:pt>
                <c:pt idx="593">
                  <c:v>0.34477091908412932</c:v>
                </c:pt>
                <c:pt idx="594">
                  <c:v>0.34574653874762301</c:v>
                </c:pt>
                <c:pt idx="595">
                  <c:v>0.34673063649130748</c:v>
                </c:pt>
                <c:pt idx="596">
                  <c:v>0.34772321281380902</c:v>
                </c:pt>
                <c:pt idx="597">
                  <c:v>0.34872426632681741</c:v>
                </c:pt>
                <c:pt idx="598">
                  <c:v>0.34973379372312274</c:v>
                </c:pt>
                <c:pt idx="599">
                  <c:v>0.35075178974510901</c:v>
                </c:pt>
                <c:pt idx="600">
                  <c:v>0.35177824715368067</c:v>
                </c:pt>
                <c:pt idx="601">
                  <c:v>0.35297549497732184</c:v>
                </c:pt>
                <c:pt idx="602">
                  <c:v>0.35432397613750022</c:v>
                </c:pt>
                <c:pt idx="603">
                  <c:v>0.35575736079567088</c:v>
                </c:pt>
                <c:pt idx="604">
                  <c:v>0.35754434751111275</c:v>
                </c:pt>
                <c:pt idx="605">
                  <c:v>0.35934548331636795</c:v>
                </c:pt>
                <c:pt idx="606">
                  <c:v>0.36116073492733408</c:v>
                </c:pt>
                <c:pt idx="607">
                  <c:v>0.36299006538282791</c:v>
                </c:pt>
                <c:pt idx="608">
                  <c:v>0.36483343400120799</c:v>
                </c:pt>
                <c:pt idx="609">
                  <c:v>0.36669079633861396</c:v>
                </c:pt>
                <c:pt idx="610">
                  <c:v>0.36856210414847596</c:v>
                </c:pt>
                <c:pt idx="611">
                  <c:v>0.37044730534275788</c:v>
                </c:pt>
                <c:pt idx="612">
                  <c:v>0.3723463439547039</c:v>
                </c:pt>
                <c:pt idx="613">
                  <c:v>0.374259160103321</c:v>
                </c:pt>
                <c:pt idx="614">
                  <c:v>0.3761856899596282</c:v>
                </c:pt>
                <c:pt idx="615">
                  <c:v>0.3781258657146061</c:v>
                </c:pt>
                <c:pt idx="616">
                  <c:v>0.38007961554918696</c:v>
                </c:pt>
                <c:pt idx="617">
                  <c:v>0.38204686360608092</c:v>
                </c:pt>
                <c:pt idx="618">
                  <c:v>0.3840275299635954</c:v>
                </c:pt>
                <c:pt idx="619">
                  <c:v>0.38602153061158501</c:v>
                </c:pt>
                <c:pt idx="620">
                  <c:v>0.38802877742950537</c:v>
                </c:pt>
                <c:pt idx="621">
                  <c:v>0.39004917816656132</c:v>
                </c:pt>
                <c:pt idx="622">
                  <c:v>0.39208263642430641</c:v>
                </c:pt>
                <c:pt idx="623">
                  <c:v>0.39412905164128331</c:v>
                </c:pt>
                <c:pt idx="624">
                  <c:v>0.39618831908025276</c:v>
                </c:pt>
                <c:pt idx="625">
                  <c:v>0.39826032981763365</c:v>
                </c:pt>
                <c:pt idx="626">
                  <c:v>0.40034497073559538</c:v>
                </c:pt>
                <c:pt idx="627">
                  <c:v>0.40244212451650979</c:v>
                </c:pt>
                <c:pt idx="628">
                  <c:v>0.40455166964003408</c:v>
                </c:pt>
                <c:pt idx="629">
                  <c:v>0.40667348038278861</c:v>
                </c:pt>
                <c:pt idx="630">
                  <c:v>0.40880742682067661</c:v>
                </c:pt>
                <c:pt idx="631">
                  <c:v>0.41095337483391808</c:v>
                </c:pt>
                <c:pt idx="632">
                  <c:v>0.4131111861148094</c:v>
                </c:pt>
                <c:pt idx="633">
                  <c:v>0.41528071817820361</c:v>
                </c:pt>
                <c:pt idx="634">
                  <c:v>0.41746182437488488</c:v>
                </c:pt>
                <c:pt idx="635">
                  <c:v>0.41965435390768541</c:v>
                </c:pt>
                <c:pt idx="636">
                  <c:v>0.42185815185053832</c:v>
                </c:pt>
                <c:pt idx="637">
                  <c:v>0.42407305917037702</c:v>
                </c:pt>
                <c:pt idx="638">
                  <c:v>0.42629891275195031</c:v>
                </c:pt>
                <c:pt idx="639">
                  <c:v>0.42853554542557976</c:v>
                </c:pt>
                <c:pt idx="640">
                  <c:v>0.43078278599788083</c:v>
                </c:pt>
                <c:pt idx="641">
                  <c:v>0.43304045928536161</c:v>
                </c:pt>
                <c:pt idx="642">
                  <c:v>0.43530838615115741</c:v>
                </c:pt>
                <c:pt idx="643">
                  <c:v>0.43758638354454876</c:v>
                </c:pt>
                <c:pt idx="644">
                  <c:v>0.43987426454357154</c:v>
                </c:pt>
                <c:pt idx="645">
                  <c:v>0.44217183840061075</c:v>
                </c:pt>
                <c:pt idx="646">
                  <c:v>0.44447891059091932</c:v>
                </c:pt>
                <c:pt idx="647">
                  <c:v>0.44679528286410475</c:v>
                </c:pt>
                <c:pt idx="648">
                  <c:v>0.44912075329861595</c:v>
                </c:pt>
                <c:pt idx="649">
                  <c:v>0.45145511635910202</c:v>
                </c:pt>
                <c:pt idx="650">
                  <c:v>0.453798162956772</c:v>
                </c:pt>
                <c:pt idx="651">
                  <c:v>0.456149680512555</c:v>
                </c:pt>
                <c:pt idx="652">
                  <c:v>0.45850945302319679</c:v>
                </c:pt>
                <c:pt idx="653">
                  <c:v>0.46087726113017058</c:v>
                </c:pt>
                <c:pt idx="654">
                  <c:v>0.46325288219135702</c:v>
                </c:pt>
                <c:pt idx="655">
                  <c:v>0.46563609035556702</c:v>
                </c:pt>
                <c:pt idx="656">
                  <c:v>0.46802665663969195</c:v>
                </c:pt>
                <c:pt idx="657">
                  <c:v>0.47042434900856861</c:v>
                </c:pt>
                <c:pt idx="658">
                  <c:v>0.47282893245749258</c:v>
                </c:pt>
                <c:pt idx="659">
                  <c:v>0.47524016909724626</c:v>
                </c:pt>
                <c:pt idx="660">
                  <c:v>0.47765781824166931</c:v>
                </c:pt>
                <c:pt idx="661">
                  <c:v>0.48008163649769431</c:v>
                </c:pt>
                <c:pt idx="662">
                  <c:v>0.48251137785771092</c:v>
                </c:pt>
                <c:pt idx="663">
                  <c:v>0.48494679379428896</c:v>
                </c:pt>
                <c:pt idx="664">
                  <c:v>0.48738763335714286</c:v>
                </c:pt>
                <c:pt idx="665">
                  <c:v>0.48983364327226092</c:v>
                </c:pt>
                <c:pt idx="666">
                  <c:v>0.49228456804310067</c:v>
                </c:pt>
                <c:pt idx="667">
                  <c:v>0.494740150053816</c:v>
                </c:pt>
                <c:pt idx="668">
                  <c:v>0.4972001296744134</c:v>
                </c:pt>
                <c:pt idx="669">
                  <c:v>0.49966424536769388</c:v>
                </c:pt>
                <c:pt idx="670">
                  <c:v>0.50213223379800098</c:v>
                </c:pt>
                <c:pt idx="671">
                  <c:v>0.50460382994160458</c:v>
                </c:pt>
                <c:pt idx="672">
                  <c:v>0.50707876719859291</c:v>
                </c:pt>
                <c:pt idx="673">
                  <c:v>0.50955677750622819</c:v>
                </c:pt>
                <c:pt idx="674">
                  <c:v>0.51203759145380301</c:v>
                </c:pt>
                <c:pt idx="675">
                  <c:v>0.51452093839845403</c:v>
                </c:pt>
                <c:pt idx="676">
                  <c:v>0.51700654658242551</c:v>
                </c:pt>
                <c:pt idx="677">
                  <c:v>0.51949414325119103</c:v>
                </c:pt>
                <c:pt idx="678">
                  <c:v>0.52198345477256358</c:v>
                </c:pt>
                <c:pt idx="679">
                  <c:v>0.52447420675662859</c:v>
                </c:pt>
                <c:pt idx="680">
                  <c:v>0.52696612417637156</c:v>
                </c:pt>
                <c:pt idx="681">
                  <c:v>0.52945893148892298</c:v>
                </c:pt>
                <c:pt idx="682">
                  <c:v>0.53195235275727049</c:v>
                </c:pt>
                <c:pt idx="683">
                  <c:v>0.53444611177234869</c:v>
                </c:pt>
                <c:pt idx="684">
                  <c:v>0.53693993217544189</c:v>
                </c:pt>
                <c:pt idx="685">
                  <c:v>0.53943353758051904</c:v>
                </c:pt>
                <c:pt idx="686">
                  <c:v>0.54192665169694498</c:v>
                </c:pt>
                <c:pt idx="687">
                  <c:v>0.54441899845177</c:v>
                </c:pt>
                <c:pt idx="688">
                  <c:v>0.54691030211199398</c:v>
                </c:pt>
                <c:pt idx="689">
                  <c:v>0.54940028740646096</c:v>
                </c:pt>
                <c:pt idx="690">
                  <c:v>0.55188867964732202</c:v>
                </c:pt>
                <c:pt idx="691">
                  <c:v>0.55437520485095459</c:v>
                </c:pt>
                <c:pt idx="692">
                  <c:v>0.55685958985821749</c:v>
                </c:pt>
                <c:pt idx="693">
                  <c:v>0.55934156245393662</c:v>
                </c:pt>
                <c:pt idx="694">
                  <c:v>0.56182085148550642</c:v>
                </c:pt>
                <c:pt idx="695">
                  <c:v>0.5642971869804535</c:v>
                </c:pt>
                <c:pt idx="696">
                  <c:v>0.56677030026306263</c:v>
                </c:pt>
                <c:pt idx="697">
                  <c:v>0.56923992406954205</c:v>
                </c:pt>
                <c:pt idx="698">
                  <c:v>0.57170579266211741</c:v>
                </c:pt>
                <c:pt idx="699">
                  <c:v>0.57416764194152059</c:v>
                </c:pt>
                <c:pt idx="700">
                  <c:v>0.57662520955820684</c:v>
                </c:pt>
                <c:pt idx="701">
                  <c:v>0.57907823502162703</c:v>
                </c:pt>
                <c:pt idx="702">
                  <c:v>0.58152645980818596</c:v>
                </c:pt>
                <c:pt idx="703">
                  <c:v>0.58396962746706849</c:v>
                </c:pt>
                <c:pt idx="704">
                  <c:v>0.58640748372438556</c:v>
                </c:pt>
                <c:pt idx="705">
                  <c:v>0.58883977658527664</c:v>
                </c:pt>
                <c:pt idx="706">
                  <c:v>0.59126625643396857</c:v>
                </c:pt>
                <c:pt idx="707">
                  <c:v>0.59368667613171799</c:v>
                </c:pt>
                <c:pt idx="708">
                  <c:v>0.59610079111250858</c:v>
                </c:pt>
                <c:pt idx="709">
                  <c:v>0.59850835947650449</c:v>
                </c:pt>
                <c:pt idx="710">
                  <c:v>0.60090914208112589</c:v>
                </c:pt>
                <c:pt idx="711">
                  <c:v>0.60330290262968389</c:v>
                </c:pt>
                <c:pt idx="712">
                  <c:v>0.60568940775760005</c:v>
                </c:pt>
                <c:pt idx="713">
                  <c:v>0.60806842711602205</c:v>
                </c:pt>
                <c:pt idx="714">
                  <c:v>0.61043973345285163</c:v>
                </c:pt>
                <c:pt idx="715">
                  <c:v>0.6128031026911368</c:v>
                </c:pt>
                <c:pt idx="716">
                  <c:v>0.61515831400472365</c:v>
                </c:pt>
                <c:pt idx="717">
                  <c:v>0.61750514989127359</c:v>
                </c:pt>
                <c:pt idx="718">
                  <c:v>0.61984339624235363</c:v>
                </c:pt>
                <c:pt idx="719">
                  <c:v>0.62217284241079585</c:v>
                </c:pt>
                <c:pt idx="720">
                  <c:v>0.62449328127515102</c:v>
                </c:pt>
                <c:pt idx="721">
                  <c:v>0.62680450930137765</c:v>
                </c:pt>
                <c:pt idx="722">
                  <c:v>0.62910632660142063</c:v>
                </c:pt>
                <c:pt idx="723">
                  <c:v>0.6313985369890619</c:v>
                </c:pt>
                <c:pt idx="724">
                  <c:v>0.6336809480326655</c:v>
                </c:pt>
                <c:pt idx="725">
                  <c:v>0.63595337110512262</c:v>
                </c:pt>
                <c:pt idx="726">
                  <c:v>0.63821562143064703</c:v>
                </c:pt>
                <c:pt idx="727">
                  <c:v>0.64046751812874603</c:v>
                </c:pt>
                <c:pt idx="728">
                  <c:v>0.64270888425513384</c:v>
                </c:pt>
                <c:pt idx="729">
                  <c:v>0.64493954683964405</c:v>
                </c:pt>
                <c:pt idx="730">
                  <c:v>0.64715933692131555</c:v>
                </c:pt>
                <c:pt idx="731">
                  <c:v>0.64936808958026859</c:v>
                </c:pt>
                <c:pt idx="732">
                  <c:v>0.65156564396689665</c:v>
                </c:pt>
                <c:pt idx="733">
                  <c:v>0.65375184332790215</c:v>
                </c:pt>
                <c:pt idx="734">
                  <c:v>0.65592653502949316</c:v>
                </c:pt>
                <c:pt idx="735">
                  <c:v>0.65808957057776263</c:v>
                </c:pt>
                <c:pt idx="736">
                  <c:v>0.66024080563607768</c:v>
                </c:pt>
                <c:pt idx="737">
                  <c:v>0.6623801000395938</c:v>
                </c:pt>
                <c:pt idx="738">
                  <c:v>0.66450731780711703</c:v>
                </c:pt>
                <c:pt idx="739">
                  <c:v>0.66662232715004865</c:v>
                </c:pt>
                <c:pt idx="740">
                  <c:v>0.66872500047858585</c:v>
                </c:pt>
                <c:pt idx="741">
                  <c:v>0.6708152144052133</c:v>
                </c:pt>
                <c:pt idx="742">
                  <c:v>0.67289284974567565</c:v>
                </c:pt>
                <c:pt idx="743">
                  <c:v>0.67495779151710389</c:v>
                </c:pt>
                <c:pt idx="744">
                  <c:v>0.67700992893363265</c:v>
                </c:pt>
                <c:pt idx="745">
                  <c:v>0.6790491553996022</c:v>
                </c:pt>
                <c:pt idx="746">
                  <c:v>0.68107536850005002</c:v>
                </c:pt>
                <c:pt idx="747">
                  <c:v>0.68308846998908501</c:v>
                </c:pt>
                <c:pt idx="748">
                  <c:v>0.68508836577551857</c:v>
                </c:pt>
                <c:pt idx="749">
                  <c:v>0.68707496590644057</c:v>
                </c:pt>
                <c:pt idx="750">
                  <c:v>0.68904818454842265</c:v>
                </c:pt>
                <c:pt idx="751">
                  <c:v>0.69100793996651</c:v>
                </c:pt>
                <c:pt idx="752">
                  <c:v>0.69295415450109565</c:v>
                </c:pt>
                <c:pt idx="753">
                  <c:v>0.69488675454265358</c:v>
                </c:pt>
                <c:pt idx="754">
                  <c:v>0.69680567050451792</c:v>
                </c:pt>
                <c:pt idx="755">
                  <c:v>0.69871083679354884</c:v>
                </c:pt>
                <c:pt idx="756">
                  <c:v>0.70060219177910898</c:v>
                </c:pt>
                <c:pt idx="757">
                  <c:v>0.70247967776002462</c:v>
                </c:pt>
                <c:pt idx="758">
                  <c:v>0.70434324092979461</c:v>
                </c:pt>
                <c:pt idx="759">
                  <c:v>0.70619283134015565</c:v>
                </c:pt>
                <c:pt idx="760">
                  <c:v>0.70802840286294799</c:v>
                </c:pt>
                <c:pt idx="761">
                  <c:v>0.70984991315043788</c:v>
                </c:pt>
                <c:pt idx="762">
                  <c:v>0.7116573235940199</c:v>
                </c:pt>
                <c:pt idx="763">
                  <c:v>0.71345059928165577</c:v>
                </c:pt>
                <c:pt idx="764">
                  <c:v>0.71522970895380567</c:v>
                </c:pt>
                <c:pt idx="765">
                  <c:v>0.71699462495793098</c:v>
                </c:pt>
                <c:pt idx="766">
                  <c:v>0.71874532320205864</c:v>
                </c:pt>
                <c:pt idx="767">
                  <c:v>0.72048178310683697</c:v>
                </c:pt>
                <c:pt idx="768">
                  <c:v>0.72220398755667103</c:v>
                </c:pt>
                <c:pt idx="769">
                  <c:v>0.72391192284971062</c:v>
                </c:pt>
                <c:pt idx="770">
                  <c:v>0.7256055786468868</c:v>
                </c:pt>
                <c:pt idx="771">
                  <c:v>0.72728494791993359</c:v>
                </c:pt>
                <c:pt idx="772">
                  <c:v>0.72895002689875965</c:v>
                </c:pt>
                <c:pt idx="773">
                  <c:v>0.73060081501770791</c:v>
                </c:pt>
                <c:pt idx="774">
                  <c:v>0.73223731486128796</c:v>
                </c:pt>
                <c:pt idx="775">
                  <c:v>0.73385953210922661</c:v>
                </c:pt>
                <c:pt idx="776">
                  <c:v>0.73546747548070901</c:v>
                </c:pt>
                <c:pt idx="777">
                  <c:v>0.73706115667833394</c:v>
                </c:pt>
                <c:pt idx="778">
                  <c:v>0.73864059033124962</c:v>
                </c:pt>
                <c:pt idx="779">
                  <c:v>0.74020579393815289</c:v>
                </c:pt>
                <c:pt idx="780">
                  <c:v>0.74175678780960397</c:v>
                </c:pt>
                <c:pt idx="781">
                  <c:v>0.7432935950102475</c:v>
                </c:pt>
                <c:pt idx="782">
                  <c:v>0.74481624130056301</c:v>
                </c:pt>
                <c:pt idx="783">
                  <c:v>0.74632475507848584</c:v>
                </c:pt>
                <c:pt idx="784">
                  <c:v>0.74781916732076203</c:v>
                </c:pt>
                <c:pt idx="785">
                  <c:v>0.74929951152432284</c:v>
                </c:pt>
                <c:pt idx="786">
                  <c:v>0.7507658236473268</c:v>
                </c:pt>
                <c:pt idx="787">
                  <c:v>0.75221814205039905</c:v>
                </c:pt>
                <c:pt idx="788">
                  <c:v>0.75365650743776602</c:v>
                </c:pt>
                <c:pt idx="789">
                  <c:v>0.75508096279840464</c:v>
                </c:pt>
                <c:pt idx="790">
                  <c:v>0.75649155334736762</c:v>
                </c:pt>
                <c:pt idx="791">
                  <c:v>0.75788832646720261</c:v>
                </c:pt>
                <c:pt idx="792">
                  <c:v>0.75927133164955585</c:v>
                </c:pt>
                <c:pt idx="793">
                  <c:v>0.76064062043693981</c:v>
                </c:pt>
                <c:pt idx="794">
                  <c:v>0.7619962463648714</c:v>
                </c:pt>
                <c:pt idx="795">
                  <c:v>0.76333826490414403</c:v>
                </c:pt>
                <c:pt idx="796">
                  <c:v>0.76466673340358782</c:v>
                </c:pt>
                <c:pt idx="797">
                  <c:v>0.76598171103294299</c:v>
                </c:pt>
                <c:pt idx="798">
                  <c:v>0.76728325872647563</c:v>
                </c:pt>
                <c:pt idx="799">
                  <c:v>0.76857143912662862</c:v>
                </c:pt>
                <c:pt idx="800">
                  <c:v>0.76984631652840729</c:v>
                </c:pt>
                <c:pt idx="801">
                  <c:v>0.77110795682401789</c:v>
                </c:pt>
                <c:pt idx="802">
                  <c:v>0.77235642744828081</c:v>
                </c:pt>
                <c:pt idx="803">
                  <c:v>0.77359179732424665</c:v>
                </c:pt>
                <c:pt idx="804">
                  <c:v>0.77481413680963163</c:v>
                </c:pt>
                <c:pt idx="805">
                  <c:v>0.77602351764365884</c:v>
                </c:pt>
                <c:pt idx="806">
                  <c:v>0.77722001289454656</c:v>
                </c:pt>
                <c:pt idx="807">
                  <c:v>0.778403696907637</c:v>
                </c:pt>
                <c:pt idx="808">
                  <c:v>0.77957464525419584</c:v>
                </c:pt>
                <c:pt idx="809">
                  <c:v>0.78073293468064797</c:v>
                </c:pt>
                <c:pt idx="810">
                  <c:v>0.78187864305881782</c:v>
                </c:pt>
                <c:pt idx="811">
                  <c:v>0.78301184933650103</c:v>
                </c:pt>
                <c:pt idx="812">
                  <c:v>0.78413263348905105</c:v>
                </c:pt>
                <c:pt idx="813">
                  <c:v>0.78524107647142782</c:v>
                </c:pt>
                <c:pt idx="814">
                  <c:v>0.78633726017107597</c:v>
                </c:pt>
                <c:pt idx="815">
                  <c:v>0.787421267361604</c:v>
                </c:pt>
                <c:pt idx="816">
                  <c:v>0.78849318165703486</c:v>
                </c:pt>
                <c:pt idx="817">
                  <c:v>0.78955308746699149</c:v>
                </c:pt>
                <c:pt idx="818">
                  <c:v>0.79060106995246349</c:v>
                </c:pt>
                <c:pt idx="819">
                  <c:v>0.79163721498252004</c:v>
                </c:pt>
                <c:pt idx="820">
                  <c:v>0.7926616090916585</c:v>
                </c:pt>
                <c:pt idx="821">
                  <c:v>0.79367433943801802</c:v>
                </c:pt>
                <c:pt idx="822">
                  <c:v>0.79467549376228364</c:v>
                </c:pt>
                <c:pt idx="823">
                  <c:v>0.79566516034752299</c:v>
                </c:pt>
                <c:pt idx="824">
                  <c:v>0.79664342797965104</c:v>
                </c:pt>
                <c:pt idx="825">
                  <c:v>0.79761038590878797</c:v>
                </c:pt>
                <c:pt idx="826">
                  <c:v>0.79856612381137626</c:v>
                </c:pt>
                <c:pt idx="827">
                  <c:v>0.79951073175313558</c:v>
                </c:pt>
                <c:pt idx="828">
                  <c:v>0.80044430015268198</c:v>
                </c:pt>
                <c:pt idx="829">
                  <c:v>0.80136691974611418</c:v>
                </c:pt>
                <c:pt idx="830">
                  <c:v>0.80227868155230297</c:v>
                </c:pt>
                <c:pt idx="831">
                  <c:v>0.8031796768389049</c:v>
                </c:pt>
                <c:pt idx="832">
                  <c:v>0.80406999708925997</c:v>
                </c:pt>
                <c:pt idx="833">
                  <c:v>0.80494973397011982</c:v>
                </c:pt>
                <c:pt idx="834">
                  <c:v>0.80581897929992596</c:v>
                </c:pt>
                <c:pt idx="835">
                  <c:v>0.80667782501816365</c:v>
                </c:pt>
                <c:pt idx="836">
                  <c:v>0.80752636315521309</c:v>
                </c:pt>
                <c:pt idx="837">
                  <c:v>0.80836468580318999</c:v>
                </c:pt>
                <c:pt idx="838">
                  <c:v>0.80919288508733356</c:v>
                </c:pt>
                <c:pt idx="839">
                  <c:v>0.81001105313835065</c:v>
                </c:pt>
                <c:pt idx="840">
                  <c:v>0.81081928206535203</c:v>
                </c:pt>
                <c:pt idx="841">
                  <c:v>0.81161766392961598</c:v>
                </c:pt>
                <c:pt idx="842">
                  <c:v>0.81240629071903658</c:v>
                </c:pt>
                <c:pt idx="843">
                  <c:v>0.81318525432332878</c:v>
                </c:pt>
                <c:pt idx="844">
                  <c:v>0.81395464650990335</c:v>
                </c:pt>
                <c:pt idx="845">
                  <c:v>0.81471455890050404</c:v>
                </c:pt>
                <c:pt idx="846">
                  <c:v>0.81546508294856301</c:v>
                </c:pt>
                <c:pt idx="847">
                  <c:v>0.81620630991711218</c:v>
                </c:pt>
                <c:pt idx="848">
                  <c:v>0.81693833085757761</c:v>
                </c:pt>
                <c:pt idx="849">
                  <c:v>0.81766123658903755</c:v>
                </c:pt>
                <c:pt idx="850">
                  <c:v>0.81837511767829341</c:v>
                </c:pt>
                <c:pt idx="851">
                  <c:v>0.81908006442058989</c:v>
                </c:pt>
                <c:pt idx="852">
                  <c:v>0.81977616682088161</c:v>
                </c:pt>
                <c:pt idx="853">
                  <c:v>0.82046351457582001</c:v>
                </c:pt>
                <c:pt idx="854">
                  <c:v>0.82114219705631697</c:v>
                </c:pt>
                <c:pt idx="855">
                  <c:v>0.82181230329075849</c:v>
                </c:pt>
                <c:pt idx="856">
                  <c:v>0.82247392194880498</c:v>
                </c:pt>
                <c:pt idx="857">
                  <c:v>0.82312714132578801</c:v>
                </c:pt>
                <c:pt idx="858">
                  <c:v>0.82377204932769299</c:v>
                </c:pt>
                <c:pt idx="859">
                  <c:v>0.82440873345672061</c:v>
                </c:pt>
                <c:pt idx="860">
                  <c:v>0.82503728079739158</c:v>
                </c:pt>
                <c:pt idx="861">
                  <c:v>0.82565777800324403</c:v>
                </c:pt>
                <c:pt idx="862">
                  <c:v>0.82627031128402462</c:v>
                </c:pt>
                <c:pt idx="863">
                  <c:v>0.82687496639345581</c:v>
                </c:pt>
                <c:pt idx="864">
                  <c:v>0.82747182861746604</c:v>
                </c:pt>
                <c:pt idx="865">
                  <c:v>0.82806098276304996</c:v>
                </c:pt>
                <c:pt idx="866">
                  <c:v>0.82864251314746662</c:v>
                </c:pt>
                <c:pt idx="867">
                  <c:v>0.82921650358804699</c:v>
                </c:pt>
                <c:pt idx="868">
                  <c:v>0.82978303739245562</c:v>
                </c:pt>
                <c:pt idx="869">
                  <c:v>0.83034219734938763</c:v>
                </c:pt>
                <c:pt idx="870">
                  <c:v>0.83089406571976498</c:v>
                </c:pt>
                <c:pt idx="871">
                  <c:v>0.83143872422836651</c:v>
                </c:pt>
                <c:pt idx="872">
                  <c:v>0.83197625405589981</c:v>
                </c:pt>
                <c:pt idx="873">
                  <c:v>0.83250673583143908</c:v>
                </c:pt>
                <c:pt idx="874">
                  <c:v>0.83303024962549665</c:v>
                </c:pt>
                <c:pt idx="875">
                  <c:v>0.83354687494312663</c:v>
                </c:pt>
                <c:pt idx="876">
                  <c:v>0.8340566907178445</c:v>
                </c:pt>
                <c:pt idx="877">
                  <c:v>0.83455977530563596</c:v>
                </c:pt>
                <c:pt idx="878">
                  <c:v>0.83505620647948631</c:v>
                </c:pt>
                <c:pt idx="879">
                  <c:v>0.83554606142418164</c:v>
                </c:pt>
                <c:pt idx="880">
                  <c:v>0.83602941673165465</c:v>
                </c:pt>
                <c:pt idx="881">
                  <c:v>0.83650634839643556</c:v>
                </c:pt>
                <c:pt idx="882">
                  <c:v>0.83697693181163157</c:v>
                </c:pt>
                <c:pt idx="883">
                  <c:v>0.837441241765155</c:v>
                </c:pt>
                <c:pt idx="884">
                  <c:v>0.8378993524363133</c:v>
                </c:pt>
                <c:pt idx="885">
                  <c:v>0.83835133739263001</c:v>
                </c:pt>
                <c:pt idx="886">
                  <c:v>0.83879726958716705</c:v>
                </c:pt>
                <c:pt idx="887">
                  <c:v>0.83923722135588663</c:v>
                </c:pt>
                <c:pt idx="888">
                  <c:v>0.83967126441550366</c:v>
                </c:pt>
                <c:pt idx="889">
                  <c:v>0.840099469861468</c:v>
                </c:pt>
                <c:pt idx="890">
                  <c:v>0.84052190816643602</c:v>
                </c:pt>
                <c:pt idx="891">
                  <c:v>0.84093864917871863</c:v>
                </c:pt>
                <c:pt idx="892">
                  <c:v>0.84134976212121104</c:v>
                </c:pt>
                <c:pt idx="893">
                  <c:v>0.84175531559049155</c:v>
                </c:pt>
                <c:pt idx="894">
                  <c:v>0.84215537755609782</c:v>
                </c:pt>
                <c:pt idx="895">
                  <c:v>0.84255001536020002</c:v>
                </c:pt>
                <c:pt idx="896">
                  <c:v>0.8429392957173435</c:v>
                </c:pt>
                <c:pt idx="897">
                  <c:v>0.8433232847144565</c:v>
                </c:pt>
                <c:pt idx="898">
                  <c:v>0.84370204781110203</c:v>
                </c:pt>
                <c:pt idx="899">
                  <c:v>0.84407564983990002</c:v>
                </c:pt>
                <c:pt idx="900">
                  <c:v>0.84444415500715797</c:v>
                </c:pt>
                <c:pt idx="901">
                  <c:v>0.8448076268937148</c:v>
                </c:pt>
                <c:pt idx="902">
                  <c:v>0.84516612845587702</c:v>
                </c:pt>
                <c:pt idx="903">
                  <c:v>0.845519722026702</c:v>
                </c:pt>
                <c:pt idx="904">
                  <c:v>0.84586846931726256</c:v>
                </c:pt>
                <c:pt idx="905">
                  <c:v>0.84621243141820501</c:v>
                </c:pt>
                <c:pt idx="906">
                  <c:v>0.84655166880140997</c:v>
                </c:pt>
                <c:pt idx="907">
                  <c:v>0.84688624132183499</c:v>
                </c:pt>
                <c:pt idx="908">
                  <c:v>0.84721620821947763</c:v>
                </c:pt>
                <c:pt idx="909">
                  <c:v>0.8475416281215008</c:v>
                </c:pt>
                <c:pt idx="910">
                  <c:v>0.84786255904444896</c:v>
                </c:pt>
                <c:pt idx="911">
                  <c:v>0.84817905839672381</c:v>
                </c:pt>
                <c:pt idx="912">
                  <c:v>0.8484911829809515</c:v>
                </c:pt>
                <c:pt idx="913">
                  <c:v>0.84879898899675599</c:v>
                </c:pt>
                <c:pt idx="914">
                  <c:v>0.84910253204339681</c:v>
                </c:pt>
                <c:pt idx="915">
                  <c:v>0.849401867122627</c:v>
                </c:pt>
                <c:pt idx="916">
                  <c:v>0.84969704864174389</c:v>
                </c:pt>
                <c:pt idx="917">
                  <c:v>0.84998813041650889</c:v>
                </c:pt>
                <c:pt idx="918">
                  <c:v>0.85027516567439965</c:v>
                </c:pt>
                <c:pt idx="919">
                  <c:v>0.85055820705782703</c:v>
                </c:pt>
                <c:pt idx="920">
                  <c:v>0.85083730662744461</c:v>
                </c:pt>
                <c:pt idx="921">
                  <c:v>0.85111251586557102</c:v>
                </c:pt>
                <c:pt idx="922">
                  <c:v>0.85138388567969203</c:v>
                </c:pt>
                <c:pt idx="923">
                  <c:v>0.85165146640602296</c:v>
                </c:pt>
                <c:pt idx="924">
                  <c:v>0.85191530781309865</c:v>
                </c:pt>
                <c:pt idx="925">
                  <c:v>0.85217545910558457</c:v>
                </c:pt>
                <c:pt idx="926">
                  <c:v>0.85243196892788398</c:v>
                </c:pt>
                <c:pt idx="927">
                  <c:v>0.8526848853681489</c:v>
                </c:pt>
                <c:pt idx="928">
                  <c:v>0.85293425596197303</c:v>
                </c:pt>
                <c:pt idx="929">
                  <c:v>0.85318012769648521</c:v>
                </c:pt>
                <c:pt idx="930">
                  <c:v>0.85342254701419862</c:v>
                </c:pt>
                <c:pt idx="931">
                  <c:v>0.85366155981714897</c:v>
                </c:pt>
                <c:pt idx="932">
                  <c:v>0.8538972114709068</c:v>
                </c:pt>
                <c:pt idx="933">
                  <c:v>0.85412954680865605</c:v>
                </c:pt>
                <c:pt idx="934">
                  <c:v>0.85435861013545922</c:v>
                </c:pt>
                <c:pt idx="935">
                  <c:v>0.85458444523229249</c:v>
                </c:pt>
                <c:pt idx="936">
                  <c:v>0.85480709536039789</c:v>
                </c:pt>
                <c:pt idx="937">
                  <c:v>0.85502660326540281</c:v>
                </c:pt>
                <c:pt idx="938">
                  <c:v>0.85524301118166401</c:v>
                </c:pt>
                <c:pt idx="939">
                  <c:v>0.85545636083655718</c:v>
                </c:pt>
                <c:pt idx="940">
                  <c:v>0.85566669345479185</c:v>
                </c:pt>
                <c:pt idx="941">
                  <c:v>0.85587404976263159</c:v>
                </c:pt>
                <c:pt idx="942">
                  <c:v>0.85607846999244397</c:v>
                </c:pt>
                <c:pt idx="943">
                  <c:v>0.85627999388690001</c:v>
                </c:pt>
                <c:pt idx="944">
                  <c:v>0.85647866070341205</c:v>
                </c:pt>
                <c:pt idx="945">
                  <c:v>0.85667450921852983</c:v>
                </c:pt>
                <c:pt idx="946">
                  <c:v>0.85686757773226019</c:v>
                </c:pt>
                <c:pt idx="947">
                  <c:v>0.8570579040726245</c:v>
                </c:pt>
                <c:pt idx="948">
                  <c:v>0.85724552559988298</c:v>
                </c:pt>
                <c:pt idx="949">
                  <c:v>0.85743047921100801</c:v>
                </c:pt>
                <c:pt idx="950">
                  <c:v>0.85761280134418982</c:v>
                </c:pt>
                <c:pt idx="951">
                  <c:v>0.85779252798307681</c:v>
                </c:pt>
                <c:pt idx="952">
                  <c:v>0.8579696946613119</c:v>
                </c:pt>
                <c:pt idx="953">
                  <c:v>0.85814433646687305</c:v>
                </c:pt>
                <c:pt idx="954">
                  <c:v>0.85831648804645777</c:v>
                </c:pt>
                <c:pt idx="955">
                  <c:v>0.85848618360996209</c:v>
                </c:pt>
                <c:pt idx="956">
                  <c:v>0.85865345693475981</c:v>
                </c:pt>
                <c:pt idx="957">
                  <c:v>0.85881834137006796</c:v>
                </c:pt>
                <c:pt idx="958">
                  <c:v>0.85898086984143496</c:v>
                </c:pt>
                <c:pt idx="959">
                  <c:v>0.85914107485496505</c:v>
                </c:pt>
                <c:pt idx="960">
                  <c:v>0.85929898850170405</c:v>
                </c:pt>
                <c:pt idx="961">
                  <c:v>0.85945464246196202</c:v>
                </c:pt>
                <c:pt idx="962">
                  <c:v>0.85960806800961764</c:v>
                </c:pt>
                <c:pt idx="963">
                  <c:v>0.85975929601641443</c:v>
                </c:pt>
                <c:pt idx="964">
                  <c:v>0.85990835695619183</c:v>
                </c:pt>
                <c:pt idx="965">
                  <c:v>0.86005528090921701</c:v>
                </c:pt>
                <c:pt idx="966">
                  <c:v>0.86020009756639881</c:v>
                </c:pt>
                <c:pt idx="967">
                  <c:v>0.86034283623343943</c:v>
                </c:pt>
                <c:pt idx="968">
                  <c:v>0.86048352583508858</c:v>
                </c:pt>
                <c:pt idx="969">
                  <c:v>0.86062219491936298</c:v>
                </c:pt>
                <c:pt idx="970">
                  <c:v>0.86075887166160781</c:v>
                </c:pt>
                <c:pt idx="971">
                  <c:v>0.86089358386863901</c:v>
                </c:pt>
                <c:pt idx="972">
                  <c:v>0.86102635898293756</c:v>
                </c:pt>
                <c:pt idx="973">
                  <c:v>0.86115722408663997</c:v>
                </c:pt>
                <c:pt idx="974">
                  <c:v>0.86128620590561877</c:v>
                </c:pt>
                <c:pt idx="975">
                  <c:v>0.86141333081355898</c:v>
                </c:pt>
                <c:pt idx="976">
                  <c:v>0.86153862483588661</c:v>
                </c:pt>
                <c:pt idx="977">
                  <c:v>0.86166211365382483</c:v>
                </c:pt>
                <c:pt idx="978">
                  <c:v>0.86178382260828856</c:v>
                </c:pt>
                <c:pt idx="979">
                  <c:v>0.86190377670383944</c:v>
                </c:pt>
                <c:pt idx="980">
                  <c:v>0.86202200061260204</c:v>
                </c:pt>
                <c:pt idx="981">
                  <c:v>0.8621385186781183</c:v>
                </c:pt>
                <c:pt idx="982">
                  <c:v>0.86225335491911903</c:v>
                </c:pt>
                <c:pt idx="983">
                  <c:v>0.86236653303348365</c:v>
                </c:pt>
                <c:pt idx="984">
                  <c:v>0.86247807640190088</c:v>
                </c:pt>
                <c:pt idx="985">
                  <c:v>0.8625880080916275</c:v>
                </c:pt>
                <c:pt idx="986">
                  <c:v>0.86269635086032803</c:v>
                </c:pt>
                <c:pt idx="987">
                  <c:v>0.86280312715963203</c:v>
                </c:pt>
                <c:pt idx="988">
                  <c:v>0.86290835913888631</c:v>
                </c:pt>
                <c:pt idx="989">
                  <c:v>0.86301206864870605</c:v>
                </c:pt>
                <c:pt idx="990">
                  <c:v>0.8631142772447169</c:v>
                </c:pt>
                <c:pt idx="991">
                  <c:v>0.86321500619095803</c:v>
                </c:pt>
                <c:pt idx="992">
                  <c:v>0.86331427646358483</c:v>
                </c:pt>
                <c:pt idx="993">
                  <c:v>0.86341210875419949</c:v>
                </c:pt>
                <c:pt idx="994">
                  <c:v>0.86350852347357221</c:v>
                </c:pt>
                <c:pt idx="995">
                  <c:v>0.86360354075481605</c:v>
                </c:pt>
                <c:pt idx="996">
                  <c:v>0.86369718045702704</c:v>
                </c:pt>
                <c:pt idx="997">
                  <c:v>0.86378946216856156</c:v>
                </c:pt>
                <c:pt idx="998">
                  <c:v>0.86388040521035503</c:v>
                </c:pt>
              </c:numCache>
            </c:numRef>
          </c:yVal>
        </c:ser>
        <c:ser>
          <c:idx val="6"/>
          <c:order val="1"/>
          <c:tx>
            <c:v>SMS</c:v>
          </c:tx>
          <c:spPr>
            <a:ln w="63500">
              <a:solidFill>
                <a:srgbClr val="0070C0"/>
              </a:solidFill>
            </a:ln>
          </c:spPr>
          <c:marker>
            <c:symbol val="none"/>
          </c:marker>
          <c:xVal>
            <c:numRef>
              <c:f>Sheet1!$I$2:$I$1000</c:f>
              <c:numCache>
                <c:formatCode>General</c:formatCode>
                <c:ptCount val="999"/>
                <c:pt idx="0">
                  <c:v>5.4677236625772039E-4</c:v>
                </c:pt>
                <c:pt idx="1">
                  <c:v>5.5509884899260838E-4</c:v>
                </c:pt>
                <c:pt idx="2">
                  <c:v>5.6355213095696114E-4</c:v>
                </c:pt>
                <c:pt idx="3">
                  <c:v>5.7213414310352401E-4</c:v>
                </c:pt>
                <c:pt idx="4">
                  <c:v>5.8084684579037804E-4</c:v>
                </c:pt>
                <c:pt idx="5">
                  <c:v>5.896922292288083E-4</c:v>
                </c:pt>
                <c:pt idx="6">
                  <c:v>5.986723139378839E-4</c:v>
                </c:pt>
                <c:pt idx="7">
                  <c:v>6.0778915120595939E-4</c:v>
                </c:pt>
                <c:pt idx="8">
                  <c:v>6.1704482355935913E-4</c:v>
                </c:pt>
                <c:pt idx="9">
                  <c:v>6.2644144523791613E-4</c:v>
                </c:pt>
                <c:pt idx="10">
                  <c:v>6.3598116267808821E-4</c:v>
                </c:pt>
                <c:pt idx="11">
                  <c:v>6.4566615500314794E-4</c:v>
                </c:pt>
                <c:pt idx="12">
                  <c:v>6.5549863452094915E-4</c:v>
                </c:pt>
                <c:pt idx="13">
                  <c:v>6.6548084722938992E-4</c:v>
                </c:pt>
                <c:pt idx="14">
                  <c:v>6.7561507332934202E-4</c:v>
                </c:pt>
                <c:pt idx="15">
                  <c:v>6.8590362774551212E-4</c:v>
                </c:pt>
                <c:pt idx="16">
                  <c:v>6.9634886065534512E-4</c:v>
                </c:pt>
                <c:pt idx="17">
                  <c:v>7.0695315802572919E-4</c:v>
                </c:pt>
                <c:pt idx="18">
                  <c:v>7.1771894215810034E-4</c:v>
                </c:pt>
                <c:pt idx="19">
                  <c:v>7.2864867224172933E-4</c:v>
                </c:pt>
                <c:pt idx="20">
                  <c:v>7.397448449154697E-4</c:v>
                </c:pt>
                <c:pt idx="21">
                  <c:v>7.5100999483803733E-4</c:v>
                </c:pt>
                <c:pt idx="22">
                  <c:v>7.6244669526703412E-4</c:v>
                </c:pt>
                <c:pt idx="23">
                  <c:v>7.7405755864673833E-4</c:v>
                </c:pt>
                <c:pt idx="24">
                  <c:v>7.8584523720480893E-4</c:v>
                </c:pt>
                <c:pt idx="25">
                  <c:v>7.978124235581926E-4</c:v>
                </c:pt>
                <c:pt idx="26">
                  <c:v>8.0996185132811791E-4</c:v>
                </c:pt>
                <c:pt idx="27">
                  <c:v>8.2229629576457746E-4</c:v>
                </c:pt>
                <c:pt idx="28">
                  <c:v>8.3481857438027346E-4</c:v>
                </c:pt>
                <c:pt idx="29">
                  <c:v>8.4753154759418744E-4</c:v>
                </c:pt>
                <c:pt idx="30">
                  <c:v>8.6043811938496225E-4</c:v>
                </c:pt>
                <c:pt idx="31">
                  <c:v>8.7354123795429313E-4</c:v>
                </c:pt>
                <c:pt idx="32">
                  <c:v>8.8684389640028766E-4</c:v>
                </c:pt>
                <c:pt idx="33">
                  <c:v>9.0034913340131413E-4</c:v>
                </c:pt>
                <c:pt idx="34">
                  <c:v>9.1406003390995065E-4</c:v>
                </c:pt>
                <c:pt idx="35">
                  <c:v>9.2797972985783964E-4</c:v>
                </c:pt>
                <c:pt idx="36">
                  <c:v>9.4211140087088567E-4</c:v>
                </c:pt>
                <c:pt idx="37">
                  <c:v>9.5645827499583728E-4</c:v>
                </c:pt>
                <c:pt idx="38">
                  <c:v>9.7102362943738568E-4</c:v>
                </c:pt>
                <c:pt idx="39">
                  <c:v>9.8581079130700489E-4</c:v>
                </c:pt>
                <c:pt idx="40">
                  <c:v>1.0008231383827203E-3</c:v>
                </c:pt>
                <c:pt idx="41">
                  <c:v>1.0160640998809404E-3</c:v>
                </c:pt>
                <c:pt idx="42">
                  <c:v>1.0315371572395299E-3</c:v>
                </c:pt>
                <c:pt idx="43">
                  <c:v>1.0472458449132499E-3</c:v>
                </c:pt>
                <c:pt idx="44">
                  <c:v>1.0631937511809402E-3</c:v>
                </c:pt>
                <c:pt idx="45">
                  <c:v>1.07938451896542E-3</c:v>
                </c:pt>
                <c:pt idx="46">
                  <c:v>1.0958218466654004E-3</c:v>
                </c:pt>
                <c:pt idx="47">
                  <c:v>1.1125094890004103E-3</c:v>
                </c:pt>
                <c:pt idx="48">
                  <c:v>1.1294512578684402E-3</c:v>
                </c:pt>
                <c:pt idx="49">
                  <c:v>1.1466510232167153E-3</c:v>
                </c:pt>
                <c:pt idx="50">
                  <c:v>1.1641127139256017E-3</c:v>
                </c:pt>
                <c:pt idx="51">
                  <c:v>1.1818403187061621E-3</c:v>
                </c:pt>
                <c:pt idx="52">
                  <c:v>1.1998378870113461E-3</c:v>
                </c:pt>
                <c:pt idx="53">
                  <c:v>1.2181095299607743E-3</c:v>
                </c:pt>
                <c:pt idx="54">
                  <c:v>1.2366594212799501E-3</c:v>
                </c:pt>
                <c:pt idx="55">
                  <c:v>1.2554917982537498E-3</c:v>
                </c:pt>
                <c:pt idx="56">
                  <c:v>1.2746109626941761E-3</c:v>
                </c:pt>
                <c:pt idx="57">
                  <c:v>1.2940212819230103E-3</c:v>
                </c:pt>
                <c:pt idx="58">
                  <c:v>1.3137271897695503E-3</c:v>
                </c:pt>
                <c:pt idx="59">
                  <c:v>1.3337331875833021E-3</c:v>
                </c:pt>
                <c:pt idx="60">
                  <c:v>1.3540438452622548E-3</c:v>
                </c:pt>
                <c:pt idx="61">
                  <c:v>1.3746638022966821E-3</c:v>
                </c:pt>
                <c:pt idx="62">
                  <c:v>1.3955977688291203E-3</c:v>
                </c:pt>
                <c:pt idx="63">
                  <c:v>1.4168505267300995E-3</c:v>
                </c:pt>
                <c:pt idx="64">
                  <c:v>1.4384269306904321E-3</c:v>
                </c:pt>
                <c:pt idx="65">
                  <c:v>1.4603319093303905E-3</c:v>
                </c:pt>
                <c:pt idx="66">
                  <c:v>1.482570466325288E-3</c:v>
                </c:pt>
                <c:pt idx="67">
                  <c:v>1.50514768154849E-3</c:v>
                </c:pt>
                <c:pt idx="68">
                  <c:v>1.5280687122319705E-3</c:v>
                </c:pt>
                <c:pt idx="69">
                  <c:v>1.55133879414413E-3</c:v>
                </c:pt>
                <c:pt idx="70">
                  <c:v>1.5749632427859205E-3</c:v>
                </c:pt>
                <c:pt idx="71">
                  <c:v>1.598947454605023E-3</c:v>
                </c:pt>
                <c:pt idx="72">
                  <c:v>1.6232969082284221E-3</c:v>
                </c:pt>
                <c:pt idx="73">
                  <c:v>1.6480171657141664E-3</c:v>
                </c:pt>
                <c:pt idx="74">
                  <c:v>1.673113873821481E-3</c:v>
                </c:pt>
                <c:pt idx="75">
                  <c:v>1.6985927653009958E-3</c:v>
                </c:pt>
                <c:pt idx="76">
                  <c:v>1.7244596602040321E-3</c:v>
                </c:pt>
                <c:pt idx="77">
                  <c:v>1.7507204672122141E-3</c:v>
                </c:pt>
                <c:pt idx="78">
                  <c:v>1.7773811849870354E-3</c:v>
                </c:pt>
                <c:pt idx="79">
                  <c:v>1.8044479035401538E-3</c:v>
                </c:pt>
                <c:pt idx="80">
                  <c:v>1.8319268056244899E-3</c:v>
                </c:pt>
                <c:pt idx="81">
                  <c:v>1.8598241681466905E-3</c:v>
                </c:pt>
                <c:pt idx="82">
                  <c:v>1.8881463636007407E-3</c:v>
                </c:pt>
                <c:pt idx="83">
                  <c:v>1.9168998615235844E-3</c:v>
                </c:pt>
                <c:pt idx="84">
                  <c:v>1.9460912299731801E-3</c:v>
                </c:pt>
                <c:pt idx="85">
                  <c:v>1.9757271370286103E-3</c:v>
                </c:pt>
                <c:pt idx="86">
                  <c:v>2.0058143523132852E-3</c:v>
                </c:pt>
                <c:pt idx="87">
                  <c:v>2.0363597485414499E-3</c:v>
                </c:pt>
                <c:pt idx="88">
                  <c:v>2.0673703030877452E-3</c:v>
                </c:pt>
                <c:pt idx="89">
                  <c:v>2.0988530995814407E-3</c:v>
                </c:pt>
                <c:pt idx="90">
                  <c:v>2.1308153295243005E-3</c:v>
                </c:pt>
                <c:pt idx="91">
                  <c:v>2.1632642939333415E-3</c:v>
                </c:pt>
                <c:pt idx="92">
                  <c:v>2.1962074050084304E-3</c:v>
                </c:pt>
                <c:pt idx="93">
                  <c:v>2.2296521878258104E-3</c:v>
                </c:pt>
                <c:pt idx="94">
                  <c:v>2.2636062820567244E-3</c:v>
                </c:pt>
                <c:pt idx="95">
                  <c:v>2.2980774437123962E-3</c:v>
                </c:pt>
                <c:pt idx="96">
                  <c:v>2.333073546916128E-3</c:v>
                </c:pt>
                <c:pt idx="97">
                  <c:v>2.3686025857016209E-3</c:v>
                </c:pt>
                <c:pt idx="98">
                  <c:v>2.4046726758391998E-3</c:v>
                </c:pt>
                <c:pt idx="99">
                  <c:v>2.4412920566895652E-3</c:v>
                </c:pt>
                <c:pt idx="100">
                  <c:v>2.4784690930858308E-3</c:v>
                </c:pt>
                <c:pt idx="101">
                  <c:v>2.5162122772445011E-3</c:v>
                </c:pt>
                <c:pt idx="102">
                  <c:v>2.5545302307051197E-3</c:v>
                </c:pt>
                <c:pt idx="103">
                  <c:v>2.5934317062996344E-3</c:v>
                </c:pt>
                <c:pt idx="104">
                  <c:v>2.6329255901518505E-3</c:v>
                </c:pt>
                <c:pt idx="105">
                  <c:v>2.673020903707502E-3</c:v>
                </c:pt>
                <c:pt idx="106">
                  <c:v>2.7137268057944339E-3</c:v>
                </c:pt>
                <c:pt idx="107">
                  <c:v>2.7550525947151005E-3</c:v>
                </c:pt>
                <c:pt idx="108">
                  <c:v>2.7970077103707208E-3</c:v>
                </c:pt>
                <c:pt idx="109">
                  <c:v>2.8396017364169211E-3</c:v>
                </c:pt>
                <c:pt idx="110">
                  <c:v>2.8828444024537178E-3</c:v>
                </c:pt>
                <c:pt idx="111">
                  <c:v>2.9267455862474452E-3</c:v>
                </c:pt>
                <c:pt idx="112">
                  <c:v>2.9713153159872411E-3</c:v>
                </c:pt>
                <c:pt idx="113">
                  <c:v>3.0165637725758812E-3</c:v>
                </c:pt>
                <c:pt idx="114">
                  <c:v>3.0625012919552556E-3</c:v>
                </c:pt>
                <c:pt idx="115">
                  <c:v>3.1091383674672762E-3</c:v>
                </c:pt>
                <c:pt idx="116">
                  <c:v>3.1564856522509812E-3</c:v>
                </c:pt>
                <c:pt idx="117">
                  <c:v>3.2045539616761816E-3</c:v>
                </c:pt>
                <c:pt idx="118">
                  <c:v>3.2533542758133921E-3</c:v>
                </c:pt>
                <c:pt idx="119">
                  <c:v>3.3028977419425343E-3</c:v>
                </c:pt>
                <c:pt idx="120">
                  <c:v>3.3531956770989652E-3</c:v>
                </c:pt>
                <c:pt idx="121">
                  <c:v>3.4042595706588316E-3</c:v>
                </c:pt>
                <c:pt idx="122">
                  <c:v>3.4561010869632808E-3</c:v>
                </c:pt>
                <c:pt idx="123">
                  <c:v>3.5087320679830841E-3</c:v>
                </c:pt>
                <c:pt idx="124">
                  <c:v>3.5621645360234223E-3</c:v>
                </c:pt>
                <c:pt idx="125">
                  <c:v>3.6164106964704412E-3</c:v>
                </c:pt>
                <c:pt idx="126">
                  <c:v>3.6714829405791252E-3</c:v>
                </c:pt>
                <c:pt idx="127">
                  <c:v>3.7273938483037682E-3</c:v>
                </c:pt>
                <c:pt idx="128">
                  <c:v>3.7841561911712836E-3</c:v>
                </c:pt>
                <c:pt idx="129">
                  <c:v>3.8417829351992307E-3</c:v>
                </c:pt>
                <c:pt idx="130">
                  <c:v>3.9002872438571516E-3</c:v>
                </c:pt>
                <c:pt idx="131">
                  <c:v>3.9596824810731804E-3</c:v>
                </c:pt>
                <c:pt idx="132">
                  <c:v>4.0199822142875001E-3</c:v>
                </c:pt>
                <c:pt idx="133">
                  <c:v>4.0812002175507804E-3</c:v>
                </c:pt>
                <c:pt idx="134">
                  <c:v>4.1433504746708734E-3</c:v>
                </c:pt>
                <c:pt idx="135">
                  <c:v>4.2064471824070334E-3</c:v>
                </c:pt>
                <c:pt idx="136">
                  <c:v>4.2705047537126934E-3</c:v>
                </c:pt>
                <c:pt idx="137">
                  <c:v>4.3355378210280298E-3</c:v>
                </c:pt>
                <c:pt idx="138">
                  <c:v>4.4015612396224113E-3</c:v>
                </c:pt>
                <c:pt idx="139">
                  <c:v>4.4685900909871923E-3</c:v>
                </c:pt>
                <c:pt idx="140">
                  <c:v>4.5366396862814877E-3</c:v>
                </c:pt>
                <c:pt idx="141">
                  <c:v>4.6057255698288297E-3</c:v>
                </c:pt>
                <c:pt idx="142">
                  <c:v>4.6758635226688914E-3</c:v>
                </c:pt>
                <c:pt idx="143">
                  <c:v>4.7470695661612798E-3</c:v>
                </c:pt>
                <c:pt idx="144">
                  <c:v>4.8193599656459734E-3</c:v>
                </c:pt>
                <c:pt idx="145">
                  <c:v>4.8927512341583506E-3</c:v>
                </c:pt>
                <c:pt idx="146">
                  <c:v>4.9672601362013924E-3</c:v>
                </c:pt>
                <c:pt idx="147">
                  <c:v>5.042903691575013E-3</c:v>
                </c:pt>
                <c:pt idx="148">
                  <c:v>5.119699179264036E-3</c:v>
                </c:pt>
                <c:pt idx="149">
                  <c:v>5.1976641413847514E-3</c:v>
                </c:pt>
                <c:pt idx="150">
                  <c:v>5.2768163871927095E-3</c:v>
                </c:pt>
                <c:pt idx="151">
                  <c:v>5.3571739971498599E-3</c:v>
                </c:pt>
                <c:pt idx="152">
                  <c:v>5.4387553270557011E-3</c:v>
                </c:pt>
                <c:pt idx="153">
                  <c:v>5.5215790122392933E-3</c:v>
                </c:pt>
                <c:pt idx="154">
                  <c:v>5.6056639718165433E-3</c:v>
                </c:pt>
                <c:pt idx="155">
                  <c:v>5.6910294130118177E-3</c:v>
                </c:pt>
                <c:pt idx="156">
                  <c:v>5.7776948355449534E-3</c:v>
                </c:pt>
                <c:pt idx="157">
                  <c:v>5.8656800360861816E-3</c:v>
                </c:pt>
                <c:pt idx="158">
                  <c:v>5.9550051127779113E-3</c:v>
                </c:pt>
                <c:pt idx="159">
                  <c:v>6.0456904698252423E-3</c:v>
                </c:pt>
                <c:pt idx="160">
                  <c:v>6.1377568221575802E-3</c:v>
                </c:pt>
                <c:pt idx="161">
                  <c:v>6.2312252001600898E-3</c:v>
                </c:pt>
                <c:pt idx="162">
                  <c:v>6.3261169544771411E-3</c:v>
                </c:pt>
                <c:pt idx="163">
                  <c:v>6.4224537608905024E-3</c:v>
                </c:pt>
                <c:pt idx="164">
                  <c:v>6.5202576252696137E-3</c:v>
                </c:pt>
                <c:pt idx="165">
                  <c:v>6.6195508885985195E-3</c:v>
                </c:pt>
                <c:pt idx="166">
                  <c:v>6.7203562320797324E-3</c:v>
                </c:pt>
                <c:pt idx="167">
                  <c:v>6.8226966823145292E-3</c:v>
                </c:pt>
                <c:pt idx="168">
                  <c:v>6.9265956165628934E-3</c:v>
                </c:pt>
                <c:pt idx="169">
                  <c:v>7.0320767680842134E-3</c:v>
                </c:pt>
                <c:pt idx="170">
                  <c:v>7.1391642315575014E-3</c:v>
                </c:pt>
                <c:pt idx="171">
                  <c:v>7.2478824685862919E-3</c:v>
                </c:pt>
                <c:pt idx="172">
                  <c:v>7.3582563132855924E-3</c:v>
                </c:pt>
                <c:pt idx="173">
                  <c:v>7.4703109779549123E-3</c:v>
                </c:pt>
                <c:pt idx="174">
                  <c:v>7.5840720588374703E-3</c:v>
                </c:pt>
                <c:pt idx="175">
                  <c:v>7.6995655419669707E-3</c:v>
                </c:pt>
                <c:pt idx="176">
                  <c:v>7.8168178091035309E-3</c:v>
                </c:pt>
                <c:pt idx="177">
                  <c:v>7.9358556437599224E-3</c:v>
                </c:pt>
                <c:pt idx="178">
                  <c:v>8.056706237320025E-3</c:v>
                </c:pt>
                <c:pt idx="179">
                  <c:v>8.1793971952484525E-3</c:v>
                </c:pt>
                <c:pt idx="180">
                  <c:v>8.3039565433995228E-3</c:v>
                </c:pt>
                <c:pt idx="181">
                  <c:v>8.4304127344157227E-3</c:v>
                </c:pt>
                <c:pt idx="182">
                  <c:v>8.5587946542293319E-3</c:v>
                </c:pt>
                <c:pt idx="183">
                  <c:v>8.6891316286590008E-3</c:v>
                </c:pt>
                <c:pt idx="184">
                  <c:v>8.8214534301106536E-3</c:v>
                </c:pt>
                <c:pt idx="185">
                  <c:v>8.9557902843765119E-3</c:v>
                </c:pt>
                <c:pt idx="186">
                  <c:v>9.0921728775394568E-3</c:v>
                </c:pt>
                <c:pt idx="187">
                  <c:v>9.2306323629841557E-3</c:v>
                </c:pt>
                <c:pt idx="188">
                  <c:v>9.3712003685118301E-3</c:v>
                </c:pt>
                <c:pt idx="189">
                  <c:v>9.5139090035653746E-3</c:v>
                </c:pt>
                <c:pt idx="190">
                  <c:v>9.6587908665637708E-3</c:v>
                </c:pt>
                <c:pt idx="191">
                  <c:v>9.8058790523492447E-3</c:v>
                </c:pt>
                <c:pt idx="192">
                  <c:v>9.955207159745471E-3</c:v>
                </c:pt>
                <c:pt idx="193">
                  <c:v>1.010680929923401E-2</c:v>
                </c:pt>
                <c:pt idx="194">
                  <c:v>1.0260720100744899E-2</c:v>
                </c:pt>
                <c:pt idx="195">
                  <c:v>1.0416974721568403E-2</c:v>
                </c:pt>
                <c:pt idx="196">
                  <c:v>1.0575608854384104E-2</c:v>
                </c:pt>
                <c:pt idx="197">
                  <c:v>1.0736658735415443E-2</c:v>
                </c:pt>
                <c:pt idx="198">
                  <c:v>1.0900161152706023E-2</c:v>
                </c:pt>
                <c:pt idx="199">
                  <c:v>1.1066153454523801E-2</c:v>
                </c:pt>
                <c:pt idx="200">
                  <c:v>1.1234673557892202E-2</c:v>
                </c:pt>
                <c:pt idx="201">
                  <c:v>1.1405759957251021E-2</c:v>
                </c:pt>
                <c:pt idx="202">
                  <c:v>1.1579451733249703E-2</c:v>
                </c:pt>
                <c:pt idx="203">
                  <c:v>1.17557885616748E-2</c:v>
                </c:pt>
                <c:pt idx="204">
                  <c:v>1.1934810722512621E-2</c:v>
                </c:pt>
                <c:pt idx="205">
                  <c:v>1.2116559109149799E-2</c:v>
                </c:pt>
                <c:pt idx="206">
                  <c:v>1.2301075237715871E-2</c:v>
                </c:pt>
                <c:pt idx="207">
                  <c:v>1.2488401256564143E-2</c:v>
                </c:pt>
                <c:pt idx="208">
                  <c:v>1.2678579955902505E-2</c:v>
                </c:pt>
                <c:pt idx="209">
                  <c:v>1.2871654777566003E-2</c:v>
                </c:pt>
                <c:pt idx="210">
                  <c:v>1.3067669824940099E-2</c:v>
                </c:pt>
                <c:pt idx="211">
                  <c:v>1.3266669873035607E-2</c:v>
                </c:pt>
                <c:pt idx="212">
                  <c:v>1.3468700378716518E-2</c:v>
                </c:pt>
                <c:pt idx="213">
                  <c:v>1.3673807491082839E-2</c:v>
                </c:pt>
                <c:pt idx="214">
                  <c:v>1.3882038062013108E-2</c:v>
                </c:pt>
                <c:pt idx="215">
                  <c:v>1.4093439656865821E-2</c:v>
                </c:pt>
                <c:pt idx="216">
                  <c:v>1.4308060565345998E-2</c:v>
                </c:pt>
                <c:pt idx="217">
                  <c:v>1.4525949812534002E-2</c:v>
                </c:pt>
                <c:pt idx="218">
                  <c:v>1.4747157170085302E-2</c:v>
                </c:pt>
                <c:pt idx="219">
                  <c:v>1.4971733167599298E-2</c:v>
                </c:pt>
                <c:pt idx="220">
                  <c:v>1.5199729104161702E-2</c:v>
                </c:pt>
                <c:pt idx="221">
                  <c:v>1.5431197060062601E-2</c:v>
                </c:pt>
                <c:pt idx="222">
                  <c:v>1.5666189908693003E-2</c:v>
                </c:pt>
                <c:pt idx="223">
                  <c:v>1.5904761328622403E-2</c:v>
                </c:pt>
                <c:pt idx="224">
                  <c:v>1.6146965815860465E-2</c:v>
                </c:pt>
                <c:pt idx="225">
                  <c:v>1.6392858696305124E-2</c:v>
                </c:pt>
                <c:pt idx="226">
                  <c:v>1.6642496138380605E-2</c:v>
                </c:pt>
                <c:pt idx="227">
                  <c:v>1.6895935165868663E-2</c:v>
                </c:pt>
                <c:pt idx="228">
                  <c:v>1.7153233670932602E-2</c:v>
                </c:pt>
                <c:pt idx="229">
                  <c:v>1.7414450427342708E-2</c:v>
                </c:pt>
                <c:pt idx="230">
                  <c:v>1.7679645103901194E-2</c:v>
                </c:pt>
                <c:pt idx="231">
                  <c:v>1.7948878278072594E-2</c:v>
                </c:pt>
                <c:pt idx="232">
                  <c:v>1.8222211449819763E-2</c:v>
                </c:pt>
                <c:pt idx="233">
                  <c:v>1.8499707055654402E-2</c:v>
                </c:pt>
                <c:pt idx="234">
                  <c:v>1.8781428482898183E-2</c:v>
                </c:pt>
                <c:pt idx="235">
                  <c:v>1.9067440084160461E-2</c:v>
                </c:pt>
                <c:pt idx="236">
                  <c:v>1.9357807192040905E-2</c:v>
                </c:pt>
                <c:pt idx="237">
                  <c:v>1.9652596134051709E-2</c:v>
                </c:pt>
                <c:pt idx="238">
                  <c:v>1.9951874247768814E-2</c:v>
                </c:pt>
                <c:pt idx="239">
                  <c:v>2.02557098962114E-2</c:v>
                </c:pt>
                <c:pt idx="240">
                  <c:v>2.0564172483463906E-2</c:v>
                </c:pt>
                <c:pt idx="241">
                  <c:v>2.087733247052204E-2</c:v>
                </c:pt>
                <c:pt idx="242">
                  <c:v>2.1195261391391978E-2</c:v>
                </c:pt>
                <c:pt idx="243">
                  <c:v>2.1518031869433508E-2</c:v>
                </c:pt>
                <c:pt idx="244">
                  <c:v>2.1845717633943121E-2</c:v>
                </c:pt>
                <c:pt idx="245">
                  <c:v>2.2178393536997611E-2</c:v>
                </c:pt>
                <c:pt idx="246">
                  <c:v>2.2516135570556012E-2</c:v>
                </c:pt>
                <c:pt idx="247">
                  <c:v>2.2859020883813742E-2</c:v>
                </c:pt>
                <c:pt idx="248">
                  <c:v>2.3207127800825816E-2</c:v>
                </c:pt>
                <c:pt idx="249">
                  <c:v>2.3560535838401567E-2</c:v>
                </c:pt>
                <c:pt idx="250">
                  <c:v>2.3919325724265611E-2</c:v>
                </c:pt>
                <c:pt idx="251">
                  <c:v>2.4283579415498011E-2</c:v>
                </c:pt>
                <c:pt idx="252">
                  <c:v>2.4653380117257012E-2</c:v>
                </c:pt>
                <c:pt idx="253">
                  <c:v>2.5028812301783606E-2</c:v>
                </c:pt>
                <c:pt idx="254">
                  <c:v>2.5409961727699673E-2</c:v>
                </c:pt>
                <c:pt idx="255">
                  <c:v>2.5796915459593547E-2</c:v>
                </c:pt>
                <c:pt idx="256">
                  <c:v>2.6189761887911802E-2</c:v>
                </c:pt>
                <c:pt idx="257">
                  <c:v>2.6588590749148877E-2</c:v>
                </c:pt>
                <c:pt idx="258">
                  <c:v>2.6993493146344111E-2</c:v>
                </c:pt>
                <c:pt idx="259">
                  <c:v>2.7404561569892516E-2</c:v>
                </c:pt>
                <c:pt idx="260">
                  <c:v>2.7821889918672602E-2</c:v>
                </c:pt>
                <c:pt idx="261">
                  <c:v>2.8245573521495405E-2</c:v>
                </c:pt>
                <c:pt idx="262">
                  <c:v>2.8675709158878206E-2</c:v>
                </c:pt>
                <c:pt idx="263">
                  <c:v>2.9112395085155611E-2</c:v>
                </c:pt>
                <c:pt idx="264">
                  <c:v>2.9555731050919312E-2</c:v>
                </c:pt>
                <c:pt idx="265">
                  <c:v>3.0005818325806875E-2</c:v>
                </c:pt>
                <c:pt idx="266">
                  <c:v>3.0462759721630803E-2</c:v>
                </c:pt>
                <c:pt idx="267">
                  <c:v>3.0926659615868903E-2</c:v>
                </c:pt>
                <c:pt idx="268">
                  <c:v>3.1397623975501408E-2</c:v>
                </c:pt>
                <c:pt idx="269">
                  <c:v>3.1875760381220433E-2</c:v>
                </c:pt>
                <c:pt idx="270">
                  <c:v>3.2361178051999812E-2</c:v>
                </c:pt>
                <c:pt idx="271">
                  <c:v>3.2853987870051039E-2</c:v>
                </c:pt>
                <c:pt idx="272">
                  <c:v>3.3354302406142601E-2</c:v>
                </c:pt>
                <c:pt idx="273">
                  <c:v>3.3862235945322401E-2</c:v>
                </c:pt>
                <c:pt idx="274">
                  <c:v>3.4377904513017712E-2</c:v>
                </c:pt>
                <c:pt idx="275">
                  <c:v>3.49014259015408E-2</c:v>
                </c:pt>
                <c:pt idx="276">
                  <c:v>3.5432919696995815E-2</c:v>
                </c:pt>
                <c:pt idx="277">
                  <c:v>3.5972507306594702E-2</c:v>
                </c:pt>
                <c:pt idx="278">
                  <c:v>3.6520311986390601E-2</c:v>
                </c:pt>
                <c:pt idx="279">
                  <c:v>3.7076458869431998E-2</c:v>
                </c:pt>
                <c:pt idx="280">
                  <c:v>3.7641074994347212E-2</c:v>
                </c:pt>
                <c:pt idx="281">
                  <c:v>3.8214289334362578E-2</c:v>
                </c:pt>
                <c:pt idx="282">
                  <c:v>3.8796232826764282E-2</c:v>
                </c:pt>
                <c:pt idx="283">
                  <c:v>3.9387038402806211E-2</c:v>
                </c:pt>
                <c:pt idx="284">
                  <c:v>3.998684101807741E-2</c:v>
                </c:pt>
                <c:pt idx="285">
                  <c:v>4.0595777683327311E-2</c:v>
                </c:pt>
                <c:pt idx="286">
                  <c:v>4.1213987495763812E-2</c:v>
                </c:pt>
                <c:pt idx="287">
                  <c:v>4.1841611670826222E-2</c:v>
                </c:pt>
                <c:pt idx="288">
                  <c:v>4.2478793574442814E-2</c:v>
                </c:pt>
                <c:pt idx="289">
                  <c:v>4.3125678755779356E-2</c:v>
                </c:pt>
                <c:pt idx="290">
                  <c:v>4.3782414980487822E-2</c:v>
                </c:pt>
                <c:pt idx="291">
                  <c:v>4.4449152264452604E-2</c:v>
                </c:pt>
                <c:pt idx="292">
                  <c:v>4.5126042908074697E-2</c:v>
                </c:pt>
                <c:pt idx="293">
                  <c:v>4.5813241531041403E-2</c:v>
                </c:pt>
                <c:pt idx="294">
                  <c:v>4.6510905107655105E-2</c:v>
                </c:pt>
                <c:pt idx="295">
                  <c:v>4.7219193002695614E-2</c:v>
                </c:pt>
                <c:pt idx="296">
                  <c:v>4.7938267007812833E-2</c:v>
                </c:pt>
                <c:pt idx="297">
                  <c:v>4.8668291378490103E-2</c:v>
                </c:pt>
                <c:pt idx="298">
                  <c:v>4.9409432871563824E-2</c:v>
                </c:pt>
                <c:pt idx="299">
                  <c:v>5.0161860783313306E-2</c:v>
                </c:pt>
                <c:pt idx="300">
                  <c:v>5.0925746988135304E-2</c:v>
                </c:pt>
                <c:pt idx="301">
                  <c:v>5.1701265977802294E-2</c:v>
                </c:pt>
                <c:pt idx="302">
                  <c:v>5.2488594901323134E-2</c:v>
                </c:pt>
                <c:pt idx="303">
                  <c:v>5.3287913605403199E-2</c:v>
                </c:pt>
                <c:pt idx="304">
                  <c:v>5.4099404675537123E-2</c:v>
                </c:pt>
                <c:pt idx="305">
                  <c:v>5.4923253477701814E-2</c:v>
                </c:pt>
                <c:pt idx="306">
                  <c:v>5.5759648200712497E-2</c:v>
                </c:pt>
                <c:pt idx="307">
                  <c:v>5.6608779899200497E-2</c:v>
                </c:pt>
                <c:pt idx="308">
                  <c:v>5.7470842537259266E-2</c:v>
                </c:pt>
                <c:pt idx="309">
                  <c:v>5.8346033032750814E-2</c:v>
                </c:pt>
                <c:pt idx="310">
                  <c:v>5.9234551302284895E-2</c:v>
                </c:pt>
                <c:pt idx="311">
                  <c:v>6.0136600306888534E-2</c:v>
                </c:pt>
                <c:pt idx="312">
                  <c:v>6.1052386098363713E-2</c:v>
                </c:pt>
                <c:pt idx="313">
                  <c:v>6.1982117866359106E-2</c:v>
                </c:pt>
                <c:pt idx="314">
                  <c:v>6.2926007986151583E-2</c:v>
                </c:pt>
                <c:pt idx="315">
                  <c:v>6.3884272067158701E-2</c:v>
                </c:pt>
                <c:pt idx="316">
                  <c:v>6.4857129002191913E-2</c:v>
                </c:pt>
                <c:pt idx="317">
                  <c:v>6.5844801017453394E-2</c:v>
                </c:pt>
                <c:pt idx="318">
                  <c:v>6.6847513723302887E-2</c:v>
                </c:pt>
                <c:pt idx="319">
                  <c:v>6.786549616578981E-2</c:v>
                </c:pt>
                <c:pt idx="320">
                  <c:v>6.889898087897442E-2</c:v>
                </c:pt>
                <c:pt idx="321">
                  <c:v>6.9948203938045933E-2</c:v>
                </c:pt>
                <c:pt idx="322">
                  <c:v>7.1013405013244033E-2</c:v>
                </c:pt>
                <c:pt idx="323">
                  <c:v>7.2094827424613803E-2</c:v>
                </c:pt>
                <c:pt idx="324">
                  <c:v>7.3192718197576723E-2</c:v>
                </c:pt>
                <c:pt idx="325">
                  <c:v>7.4307328119367064E-2</c:v>
                </c:pt>
                <c:pt idx="326">
                  <c:v>7.5438911796311833E-2</c:v>
                </c:pt>
                <c:pt idx="327">
                  <c:v>7.6587727711991724E-2</c:v>
                </c:pt>
                <c:pt idx="328">
                  <c:v>7.7754038286286034E-2</c:v>
                </c:pt>
                <c:pt idx="329">
                  <c:v>7.8938109935315734E-2</c:v>
                </c:pt>
                <c:pt idx="330">
                  <c:v>8.0140213132300187E-2</c:v>
                </c:pt>
                <c:pt idx="331">
                  <c:v>8.1360622469340324E-2</c:v>
                </c:pt>
                <c:pt idx="332">
                  <c:v>8.2599616720142516E-2</c:v>
                </c:pt>
                <c:pt idx="333">
                  <c:v>8.3857478903700586E-2</c:v>
                </c:pt>
                <c:pt idx="334">
                  <c:v>8.5134496348933983E-2</c:v>
                </c:pt>
                <c:pt idx="335">
                  <c:v>8.6430960760337044E-2</c:v>
                </c:pt>
                <c:pt idx="336">
                  <c:v>8.7747168284606727E-2</c:v>
                </c:pt>
                <c:pt idx="337">
                  <c:v>8.9083419578280365E-2</c:v>
                </c:pt>
                <c:pt idx="338">
                  <c:v>9.0440019876426581E-2</c:v>
                </c:pt>
                <c:pt idx="339">
                  <c:v>9.1817279062362145E-2</c:v>
                </c:pt>
                <c:pt idx="340">
                  <c:v>9.3215511738438714E-2</c:v>
                </c:pt>
                <c:pt idx="341">
                  <c:v>9.4635037297907343E-2</c:v>
                </c:pt>
                <c:pt idx="342">
                  <c:v>9.6076179997875544E-2</c:v>
                </c:pt>
                <c:pt idx="343">
                  <c:v>9.7539269033376202E-2</c:v>
                </c:pt>
                <c:pt idx="344">
                  <c:v>9.9024638612564705E-2</c:v>
                </c:pt>
                <c:pt idx="345">
                  <c:v>0.10053262803306109</c:v>
                </c:pt>
                <c:pt idx="346">
                  <c:v>0.10206358175945222</c:v>
                </c:pt>
                <c:pt idx="347">
                  <c:v>0.10361784950198202</c:v>
                </c:pt>
                <c:pt idx="348">
                  <c:v>0.10519578629643045</c:v>
                </c:pt>
                <c:pt idx="349">
                  <c:v>0.10679775258520839</c:v>
                </c:pt>
                <c:pt idx="350">
                  <c:v>0.108424114299702</c:v>
                </c:pt>
                <c:pt idx="351">
                  <c:v>0.11007524294386091</c:v>
                </c:pt>
                <c:pt idx="352">
                  <c:v>0.11175151567904419</c:v>
                </c:pt>
                <c:pt idx="353">
                  <c:v>0.11345331541019785</c:v>
                </c:pt>
                <c:pt idx="354">
                  <c:v>0.11518103087329802</c:v>
                </c:pt>
                <c:pt idx="355">
                  <c:v>0.11693505672416002</c:v>
                </c:pt>
                <c:pt idx="356">
                  <c:v>0.11871579362859012</c:v>
                </c:pt>
                <c:pt idx="357">
                  <c:v>0.12052364835389877</c:v>
                </c:pt>
                <c:pt idx="358">
                  <c:v>0.12235903386182498</c:v>
                </c:pt>
                <c:pt idx="359">
                  <c:v>0.124222369402868</c:v>
                </c:pt>
                <c:pt idx="360">
                  <c:v>0.12611408061204901</c:v>
                </c:pt>
                <c:pt idx="361">
                  <c:v>0.128034599606141</c:v>
                </c:pt>
                <c:pt idx="362">
                  <c:v>0.12998436508237882</c:v>
                </c:pt>
                <c:pt idx="363">
                  <c:v>0.13196382241865587</c:v>
                </c:pt>
                <c:pt idx="364">
                  <c:v>0.13397342377528601</c:v>
                </c:pt>
                <c:pt idx="365">
                  <c:v>0.13601362819826004</c:v>
                </c:pt>
                <c:pt idx="366">
                  <c:v>0.13808490172412224</c:v>
                </c:pt>
                <c:pt idx="367">
                  <c:v>0.14018771748641801</c:v>
                </c:pt>
                <c:pt idx="368">
                  <c:v>0.14232255582377387</c:v>
                </c:pt>
                <c:pt idx="369">
                  <c:v>0.14448990438961901</c:v>
                </c:pt>
                <c:pt idx="370">
                  <c:v>0.14669025826357188</c:v>
                </c:pt>
                <c:pt idx="371">
                  <c:v>0.14892412006454001</c:v>
                </c:pt>
                <c:pt idx="372">
                  <c:v>0.15119200006552341</c:v>
                </c:pt>
                <c:pt idx="373">
                  <c:v>0.15349441631017913</c:v>
                </c:pt>
                <c:pt idx="374">
                  <c:v>0.15583189473114556</c:v>
                </c:pt>
                <c:pt idx="375">
                  <c:v>0.15820496927019756</c:v>
                </c:pt>
                <c:pt idx="376">
                  <c:v>0.16061418200020039</c:v>
                </c:pt>
                <c:pt idx="377">
                  <c:v>0.16306008324893301</c:v>
                </c:pt>
                <c:pt idx="378">
                  <c:v>0.16554323172480756</c:v>
                </c:pt>
                <c:pt idx="379">
                  <c:v>0.16806419464447439</c:v>
                </c:pt>
                <c:pt idx="380">
                  <c:v>0.17062354786240821</c:v>
                </c:pt>
                <c:pt idx="381">
                  <c:v>0.17322187600244501</c:v>
                </c:pt>
                <c:pt idx="382">
                  <c:v>0.17585977259131524</c:v>
                </c:pt>
                <c:pt idx="383">
                  <c:v>0.17853784019423141</c:v>
                </c:pt>
                <c:pt idx="384">
                  <c:v>0.18125669055251739</c:v>
                </c:pt>
                <c:pt idx="385">
                  <c:v>0.18401694472336919</c:v>
                </c:pt>
                <c:pt idx="386">
                  <c:v>0.18681923322169541</c:v>
                </c:pt>
                <c:pt idx="387">
                  <c:v>0.18966419616415539</c:v>
                </c:pt>
                <c:pt idx="388">
                  <c:v>0.19255248341538544</c:v>
                </c:pt>
                <c:pt idx="389">
                  <c:v>0.19548475473643356</c:v>
                </c:pt>
                <c:pt idx="390">
                  <c:v>0.19846167993546301</c:v>
                </c:pt>
                <c:pt idx="391">
                  <c:v>0.20148393902077524</c:v>
                </c:pt>
                <c:pt idx="392">
                  <c:v>0.204552222356117</c:v>
                </c:pt>
                <c:pt idx="393">
                  <c:v>0.20766723081839564</c:v>
                </c:pt>
                <c:pt idx="394">
                  <c:v>0.21082967595775887</c:v>
                </c:pt>
                <c:pt idx="395">
                  <c:v>0.21404028016016649</c:v>
                </c:pt>
                <c:pt idx="396">
                  <c:v>0.21729977681234938</c:v>
                </c:pt>
                <c:pt idx="397">
                  <c:v>0.22060891046938697</c:v>
                </c:pt>
                <c:pt idx="398">
                  <c:v>0.22396843702475921</c:v>
                </c:pt>
                <c:pt idx="399">
                  <c:v>0.22737912388300388</c:v>
                </c:pt>
                <c:pt idx="400">
                  <c:v>0.23084175013502944</c:v>
                </c:pt>
                <c:pt idx="401">
                  <c:v>0.23435710673607021</c:v>
                </c:pt>
                <c:pt idx="402">
                  <c:v>0.23792599668636813</c:v>
                </c:pt>
                <c:pt idx="403">
                  <c:v>0.24154923521458421</c:v>
                </c:pt>
                <c:pt idx="404">
                  <c:v>0.245227649964045</c:v>
                </c:pt>
                <c:pt idx="405">
                  <c:v>0.24896208118177615</c:v>
                </c:pt>
                <c:pt idx="406">
                  <c:v>0.25275338191042801</c:v>
                </c:pt>
                <c:pt idx="407">
                  <c:v>0.25660241818317575</c:v>
                </c:pt>
                <c:pt idx="408">
                  <c:v>0.26051006922149988</c:v>
                </c:pt>
                <c:pt idx="409">
                  <c:v>0.26447722763603893</c:v>
                </c:pt>
                <c:pt idx="410">
                  <c:v>0.26850479963049984</c:v>
                </c:pt>
                <c:pt idx="411">
                  <c:v>0.27259370520862602</c:v>
                </c:pt>
                <c:pt idx="412">
                  <c:v>0.27674487838439232</c:v>
                </c:pt>
                <c:pt idx="413">
                  <c:v>0.28095926739532495</c:v>
                </c:pt>
                <c:pt idx="414">
                  <c:v>0.28523783491910776</c:v>
                </c:pt>
                <c:pt idx="415">
                  <c:v>0.28958155829351101</c:v>
                </c:pt>
                <c:pt idx="416">
                  <c:v>0.29399142973960896</c:v>
                </c:pt>
                <c:pt idx="417">
                  <c:v>0.29846845658843102</c:v>
                </c:pt>
                <c:pt idx="418">
                  <c:v>0.30301366151109832</c:v>
                </c:pt>
                <c:pt idx="419">
                  <c:v>0.30762808275238696</c:v>
                </c:pt>
                <c:pt idx="420">
                  <c:v>0.31231277436791283</c:v>
                </c:pt>
                <c:pt idx="421">
                  <c:v>0.31706880646488278</c:v>
                </c:pt>
                <c:pt idx="422">
                  <c:v>0.32189726544657432</c:v>
                </c:pt>
                <c:pt idx="423">
                  <c:v>0.32679925426048101</c:v>
                </c:pt>
                <c:pt idx="424">
                  <c:v>0.33177589265023538</c:v>
                </c:pt>
                <c:pt idx="425">
                  <c:v>0.33682831741141384</c:v>
                </c:pt>
                <c:pt idx="426">
                  <c:v>0.34195768265117299</c:v>
                </c:pt>
                <c:pt idx="427">
                  <c:v>0.34716516005195208</c:v>
                </c:pt>
                <c:pt idx="428">
                  <c:v>0.35245193913903838</c:v>
                </c:pt>
                <c:pt idx="429">
                  <c:v>0.35781922755232332</c:v>
                </c:pt>
                <c:pt idx="430">
                  <c:v>0.36326825132215895</c:v>
                </c:pt>
                <c:pt idx="431">
                  <c:v>0.36880025514940062</c:v>
                </c:pt>
                <c:pt idx="432">
                  <c:v>0.37441650268974991</c:v>
                </c:pt>
                <c:pt idx="433">
                  <c:v>0.38011827684238292</c:v>
                </c:pt>
                <c:pt idx="434">
                  <c:v>0.38590688004302892</c:v>
                </c:pt>
                <c:pt idx="435">
                  <c:v>0.39178363456144538</c:v>
                </c:pt>
                <c:pt idx="436">
                  <c:v>0.39774988280349832</c:v>
                </c:pt>
                <c:pt idx="437">
                  <c:v>0.4038069876177719</c:v>
                </c:pt>
                <c:pt idx="438">
                  <c:v>0.40995633260686731</c:v>
                </c:pt>
                <c:pt idx="439">
                  <c:v>0.41619932244351565</c:v>
                </c:pt>
                <c:pt idx="440">
                  <c:v>0.422537383191391</c:v>
                </c:pt>
                <c:pt idx="441">
                  <c:v>0.42897196263086096</c:v>
                </c:pt>
                <c:pt idx="442">
                  <c:v>0.43550453058970295</c:v>
                </c:pt>
                <c:pt idx="443">
                  <c:v>0.44213657927888561</c:v>
                </c:pt>
                <c:pt idx="444">
                  <c:v>0.44886962363338301</c:v>
                </c:pt>
                <c:pt idx="445">
                  <c:v>0.45570520165825701</c:v>
                </c:pt>
                <c:pt idx="446">
                  <c:v>0.46264487477996075</c:v>
                </c:pt>
                <c:pt idx="447">
                  <c:v>0.46969022820300099</c:v>
                </c:pt>
                <c:pt idx="448">
                  <c:v>0.47684287127208991</c:v>
                </c:pt>
                <c:pt idx="449">
                  <c:v>0.48410443783968365</c:v>
                </c:pt>
                <c:pt idx="450">
                  <c:v>0.49147658663927496</c:v>
                </c:pt>
                <c:pt idx="451">
                  <c:v>0.4989610016642344</c:v>
                </c:pt>
                <c:pt idx="452">
                  <c:v>0.50655939255251803</c:v>
                </c:pt>
                <c:pt idx="453">
                  <c:v>0.51427349497717501</c:v>
                </c:pt>
                <c:pt idx="454">
                  <c:v>0.522105071042818</c:v>
                </c:pt>
                <c:pt idx="455">
                  <c:v>0.53005590968814065</c:v>
                </c:pt>
                <c:pt idx="456">
                  <c:v>0.53812782709455964</c:v>
                </c:pt>
                <c:pt idx="457">
                  <c:v>0.54632266710107402</c:v>
                </c:pt>
                <c:pt idx="458">
                  <c:v>0.55464230162545602</c:v>
                </c:pt>
                <c:pt idx="459">
                  <c:v>0.56308863109183405</c:v>
                </c:pt>
                <c:pt idx="460">
                  <c:v>0.57166358486480551</c:v>
                </c:pt>
                <c:pt idx="461">
                  <c:v>0.58036912169015009</c:v>
                </c:pt>
                <c:pt idx="462">
                  <c:v>0.58920723014229159</c:v>
                </c:pt>
                <c:pt idx="463">
                  <c:v>0.59817992907846851</c:v>
                </c:pt>
                <c:pt idx="464">
                  <c:v>0.60728926809996897</c:v>
                </c:pt>
                <c:pt idx="465">
                  <c:v>0.6165373280202725</c:v>
                </c:pt>
                <c:pt idx="466">
                  <c:v>0.62592622134038689</c:v>
                </c:pt>
                <c:pt idx="467">
                  <c:v>0.63545809273134901</c:v>
                </c:pt>
                <c:pt idx="468">
                  <c:v>0.64513511952421365</c:v>
                </c:pt>
                <c:pt idx="469">
                  <c:v>0.65495951220733284</c:v>
                </c:pt>
                <c:pt idx="470">
                  <c:v>0.66493351493129205</c:v>
                </c:pt>
                <c:pt idx="471">
                  <c:v>0.67505940602162684</c:v>
                </c:pt>
                <c:pt idx="472">
                  <c:v>0.68533949849911169</c:v>
                </c:pt>
                <c:pt idx="473">
                  <c:v>0.69577614060822601</c:v>
                </c:pt>
                <c:pt idx="474">
                  <c:v>0.70637171635354468</c:v>
                </c:pt>
                <c:pt idx="475">
                  <c:v>0.7171286460442039</c:v>
                </c:pt>
                <c:pt idx="476">
                  <c:v>0.72804938684690002</c:v>
                </c:pt>
                <c:pt idx="477">
                  <c:v>0.73913643334710821</c:v>
                </c:pt>
                <c:pt idx="478">
                  <c:v>0.75039231811889584</c:v>
                </c:pt>
                <c:pt idx="479">
                  <c:v>0.76181961230345663</c:v>
                </c:pt>
                <c:pt idx="480">
                  <c:v>0.7734209261963908</c:v>
                </c:pt>
                <c:pt idx="481">
                  <c:v>0.7851989098440415</c:v>
                </c:pt>
                <c:pt idx="482">
                  <c:v>0.79715625364878484</c:v>
                </c:pt>
                <c:pt idx="483">
                  <c:v>0.80929568898353421</c:v>
                </c:pt>
                <c:pt idx="484">
                  <c:v>0.82161998881576359</c:v>
                </c:pt>
                <c:pt idx="485">
                  <c:v>0.83413196834088421</c:v>
                </c:pt>
                <c:pt idx="486">
                  <c:v>0.84683448562525598</c:v>
                </c:pt>
                <c:pt idx="487">
                  <c:v>0.85973044225915385</c:v>
                </c:pt>
                <c:pt idx="488">
                  <c:v>0.87282278401943503</c:v>
                </c:pt>
                <c:pt idx="489">
                  <c:v>0.88611450154257299</c:v>
                </c:pt>
                <c:pt idx="490">
                  <c:v>0.89960863100768962</c:v>
                </c:pt>
                <c:pt idx="491">
                  <c:v>0.913308254830141</c:v>
                </c:pt>
                <c:pt idx="492">
                  <c:v>0.92721650236562458</c:v>
                </c:pt>
                <c:pt idx="493">
                  <c:v>0.94133655062499999</c:v>
                </c:pt>
                <c:pt idx="494">
                  <c:v>0.95567162500000813</c:v>
                </c:pt>
                <c:pt idx="495">
                  <c:v>0.97022500000000766</c:v>
                </c:pt>
                <c:pt idx="496">
                  <c:v>0.98499999999999999</c:v>
                </c:pt>
                <c:pt idx="497">
                  <c:v>1</c:v>
                </c:pt>
                <c:pt idx="498">
                  <c:v>1.0149999999999844</c:v>
                </c:pt>
                <c:pt idx="499">
                  <c:v>1.0302249999999855</c:v>
                </c:pt>
                <c:pt idx="500">
                  <c:v>1.0456783749999998</c:v>
                </c:pt>
                <c:pt idx="501">
                  <c:v>1.0613635506249823</c:v>
                </c:pt>
                <c:pt idx="502">
                  <c:v>1.0772840038843738</c:v>
                </c:pt>
                <c:pt idx="503">
                  <c:v>1.0934432639426399</c:v>
                </c:pt>
                <c:pt idx="504">
                  <c:v>1.10984491290178</c:v>
                </c:pt>
                <c:pt idx="505">
                  <c:v>1.1264925865953141</c:v>
                </c:pt>
                <c:pt idx="506">
                  <c:v>1.1433899753942351</c:v>
                </c:pt>
                <c:pt idx="507">
                  <c:v>1.1605408250251501</c:v>
                </c:pt>
                <c:pt idx="508">
                  <c:v>1.1779489374005261</c:v>
                </c:pt>
                <c:pt idx="509">
                  <c:v>1.1956181714615588</c:v>
                </c:pt>
                <c:pt idx="510">
                  <c:v>1.213552444033456</c:v>
                </c:pt>
                <c:pt idx="511">
                  <c:v>1.2317557306939579</c:v>
                </c:pt>
                <c:pt idx="512">
                  <c:v>1.250232066654368</c:v>
                </c:pt>
                <c:pt idx="513">
                  <c:v>1.2689855476541818</c:v>
                </c:pt>
                <c:pt idx="514">
                  <c:v>1.288020330868995</c:v>
                </c:pt>
                <c:pt idx="515">
                  <c:v>1.3073406358320299</c:v>
                </c:pt>
                <c:pt idx="516">
                  <c:v>1.32695074536951</c:v>
                </c:pt>
                <c:pt idx="517">
                  <c:v>1.3468550065500675</c:v>
                </c:pt>
                <c:pt idx="518">
                  <c:v>1.3670578316483319</c:v>
                </c:pt>
                <c:pt idx="519">
                  <c:v>1.3875636991230278</c:v>
                </c:pt>
                <c:pt idx="520">
                  <c:v>1.4083771546098731</c:v>
                </c:pt>
                <c:pt idx="521">
                  <c:v>1.429502811929021</c:v>
                </c:pt>
                <c:pt idx="522">
                  <c:v>1.4509453541079558</c:v>
                </c:pt>
                <c:pt idx="523">
                  <c:v>1.472709534419576</c:v>
                </c:pt>
                <c:pt idx="524">
                  <c:v>1.494800177435869</c:v>
                </c:pt>
                <c:pt idx="525">
                  <c:v>1.5172221800973935</c:v>
                </c:pt>
                <c:pt idx="526">
                  <c:v>1.5399805127988679</c:v>
                </c:pt>
                <c:pt idx="527">
                  <c:v>1.563080220490852</c:v>
                </c:pt>
                <c:pt idx="528">
                  <c:v>1.5865264237982275</c:v>
                </c:pt>
                <c:pt idx="529">
                  <c:v>1.6103243201551858</c:v>
                </c:pt>
                <c:pt idx="530">
                  <c:v>1.6344791849575295</c:v>
                </c:pt>
                <c:pt idx="531">
                  <c:v>1.6589963727318771</c:v>
                </c:pt>
                <c:pt idx="532">
                  <c:v>1.6838813183228538</c:v>
                </c:pt>
                <c:pt idx="533">
                  <c:v>1.7091395380976819</c:v>
                </c:pt>
                <c:pt idx="534">
                  <c:v>1.7347766311691479</c:v>
                </c:pt>
                <c:pt idx="535">
                  <c:v>1.7607982806367</c:v>
                </c:pt>
                <c:pt idx="536">
                  <c:v>1.7872102548462521</c:v>
                </c:pt>
                <c:pt idx="537">
                  <c:v>1.8140184086689441</c:v>
                </c:pt>
                <c:pt idx="538">
                  <c:v>1.8412286847989778</c:v>
                </c:pt>
                <c:pt idx="539">
                  <c:v>1.868847115070962</c:v>
                </c:pt>
                <c:pt idx="540">
                  <c:v>1.8968798217970404</c:v>
                </c:pt>
                <c:pt idx="541">
                  <c:v>1.9253330191239819</c:v>
                </c:pt>
                <c:pt idx="542">
                  <c:v>1.9542130144108592</c:v>
                </c:pt>
                <c:pt idx="543">
                  <c:v>1.9835262096270039</c:v>
                </c:pt>
                <c:pt idx="544">
                  <c:v>2.013279102771409</c:v>
                </c:pt>
                <c:pt idx="545">
                  <c:v>2.0434782893129801</c:v>
                </c:pt>
                <c:pt idx="546">
                  <c:v>2.0741304636526752</c:v>
                </c:pt>
                <c:pt idx="547">
                  <c:v>2.1052424206074627</c:v>
                </c:pt>
                <c:pt idx="548">
                  <c:v>2.1368210569165802</c:v>
                </c:pt>
                <c:pt idx="549">
                  <c:v>2.1688733727703586</c:v>
                </c:pt>
                <c:pt idx="550">
                  <c:v>2.2014064733618777</c:v>
                </c:pt>
                <c:pt idx="551">
                  <c:v>2.2344275704623562</c:v>
                </c:pt>
                <c:pt idx="552">
                  <c:v>2.2679439840192397</c:v>
                </c:pt>
                <c:pt idx="553">
                  <c:v>2.3019631437795267</c:v>
                </c:pt>
                <c:pt idx="554">
                  <c:v>2.3364925909361967</c:v>
                </c:pt>
                <c:pt idx="555">
                  <c:v>2.3715399798002577</c:v>
                </c:pt>
                <c:pt idx="556">
                  <c:v>2.407113079497269</c:v>
                </c:pt>
                <c:pt idx="557">
                  <c:v>2.443219775689728</c:v>
                </c:pt>
                <c:pt idx="558">
                  <c:v>2.4798680723250728</c:v>
                </c:pt>
                <c:pt idx="559">
                  <c:v>2.5170660934099467</c:v>
                </c:pt>
                <c:pt idx="560">
                  <c:v>2.5548220848110978</c:v>
                </c:pt>
                <c:pt idx="561">
                  <c:v>2.5931444160832577</c:v>
                </c:pt>
                <c:pt idx="562">
                  <c:v>2.6320415823245131</c:v>
                </c:pt>
                <c:pt idx="563">
                  <c:v>2.6715222060593802</c:v>
                </c:pt>
                <c:pt idx="564">
                  <c:v>2.7115950391502577</c:v>
                </c:pt>
                <c:pt idx="565">
                  <c:v>2.7522689647375227</c:v>
                </c:pt>
                <c:pt idx="566">
                  <c:v>2.7935529992085777</c:v>
                </c:pt>
                <c:pt idx="567">
                  <c:v>2.8354562941966743</c:v>
                </c:pt>
                <c:pt idx="568">
                  <c:v>2.8779881386096577</c:v>
                </c:pt>
                <c:pt idx="569">
                  <c:v>2.9211579606888107</c:v>
                </c:pt>
                <c:pt idx="570">
                  <c:v>2.9649753300991377</c:v>
                </c:pt>
                <c:pt idx="571">
                  <c:v>3.0094499600506177</c:v>
                </c:pt>
                <c:pt idx="572">
                  <c:v>3.054591709451429</c:v>
                </c:pt>
                <c:pt idx="573">
                  <c:v>3.1004105850931589</c:v>
                </c:pt>
                <c:pt idx="574">
                  <c:v>3.1469167438695602</c:v>
                </c:pt>
                <c:pt idx="575">
                  <c:v>3.1941204950276001</c:v>
                </c:pt>
                <c:pt idx="576">
                  <c:v>3.2420323024530142</c:v>
                </c:pt>
                <c:pt idx="577">
                  <c:v>3.2906627869898077</c:v>
                </c:pt>
                <c:pt idx="578">
                  <c:v>3.3400227287946551</c:v>
                </c:pt>
                <c:pt idx="579">
                  <c:v>3.3901230697265752</c:v>
                </c:pt>
                <c:pt idx="580">
                  <c:v>3.4409749157724812</c:v>
                </c:pt>
                <c:pt idx="581">
                  <c:v>3.4925895395090567</c:v>
                </c:pt>
                <c:pt idx="582">
                  <c:v>3.5449783826016952</c:v>
                </c:pt>
                <c:pt idx="583">
                  <c:v>3.5981530583407202</c:v>
                </c:pt>
                <c:pt idx="584">
                  <c:v>3.6521253542158267</c:v>
                </c:pt>
                <c:pt idx="585">
                  <c:v>3.706907234529067</c:v>
                </c:pt>
                <c:pt idx="586">
                  <c:v>3.7625108430470395</c:v>
                </c:pt>
                <c:pt idx="587">
                  <c:v>3.8189485056926977</c:v>
                </c:pt>
                <c:pt idx="588">
                  <c:v>3.8762327332780515</c:v>
                </c:pt>
                <c:pt idx="589">
                  <c:v>3.9343762242772677</c:v>
                </c:pt>
                <c:pt idx="590">
                  <c:v>3.9933918676414866</c:v>
                </c:pt>
                <c:pt idx="591">
                  <c:v>4.0532927456560524</c:v>
                </c:pt>
                <c:pt idx="592">
                  <c:v>4.1140921368408856</c:v>
                </c:pt>
                <c:pt idx="593">
                  <c:v>4.1758035188935017</c:v>
                </c:pt>
                <c:pt idx="594">
                  <c:v>4.2384405716768976</c:v>
                </c:pt>
                <c:pt idx="595">
                  <c:v>4.302017180252057</c:v>
                </c:pt>
                <c:pt idx="596">
                  <c:v>4.3665474379558367</c:v>
                </c:pt>
                <c:pt idx="597">
                  <c:v>4.4320456495251754</c:v>
                </c:pt>
                <c:pt idx="598">
                  <c:v>4.4985263342680506</c:v>
                </c:pt>
                <c:pt idx="599">
                  <c:v>4.5660042292820666</c:v>
                </c:pt>
                <c:pt idx="600">
                  <c:v>4.6344942927213006</c:v>
                </c:pt>
                <c:pt idx="601">
                  <c:v>4.7040117071121212</c:v>
                </c:pt>
                <c:pt idx="602">
                  <c:v>4.7745718827188028</c:v>
                </c:pt>
                <c:pt idx="603">
                  <c:v>4.8461904609595843</c:v>
                </c:pt>
                <c:pt idx="604">
                  <c:v>4.9188833178739779</c:v>
                </c:pt>
                <c:pt idx="605">
                  <c:v>4.9926665676420869</c:v>
                </c:pt>
                <c:pt idx="606">
                  <c:v>5.0675565661565711</c:v>
                </c:pt>
                <c:pt idx="607">
                  <c:v>5.1435699146490714</c:v>
                </c:pt>
                <c:pt idx="608">
                  <c:v>5.2207234633688033</c:v>
                </c:pt>
                <c:pt idx="609">
                  <c:v>5.2990343153193384</c:v>
                </c:pt>
                <c:pt idx="610">
                  <c:v>5.3785198300491244</c:v>
                </c:pt>
                <c:pt idx="611">
                  <c:v>5.4591976274998624</c:v>
                </c:pt>
                <c:pt idx="612">
                  <c:v>5.5410855919123581</c:v>
                </c:pt>
                <c:pt idx="613">
                  <c:v>5.6242018757910346</c:v>
                </c:pt>
                <c:pt idx="614">
                  <c:v>5.7085649039279076</c:v>
                </c:pt>
                <c:pt idx="615">
                  <c:v>5.7941933774868257</c:v>
                </c:pt>
                <c:pt idx="616">
                  <c:v>5.8811062781491277</c:v>
                </c:pt>
                <c:pt idx="617">
                  <c:v>5.9693228723213734</c:v>
                </c:pt>
                <c:pt idx="618">
                  <c:v>6.0588627154061934</c:v>
                </c:pt>
                <c:pt idx="619">
                  <c:v>6.1497456561372745</c:v>
                </c:pt>
                <c:pt idx="620">
                  <c:v>6.2419918409793373</c:v>
                </c:pt>
                <c:pt idx="621">
                  <c:v>6.3356217185940524</c:v>
                </c:pt>
                <c:pt idx="622">
                  <c:v>6.4306560443729524</c:v>
                </c:pt>
                <c:pt idx="623">
                  <c:v>6.5271158850384614</c:v>
                </c:pt>
                <c:pt idx="624">
                  <c:v>6.6250226233141074</c:v>
                </c:pt>
                <c:pt idx="625">
                  <c:v>6.7243979626638151</c:v>
                </c:pt>
                <c:pt idx="626">
                  <c:v>6.8252639321037734</c:v>
                </c:pt>
                <c:pt idx="627">
                  <c:v>6.9276428910853314</c:v>
                </c:pt>
                <c:pt idx="628">
                  <c:v>7.0315575344516104</c:v>
                </c:pt>
                <c:pt idx="629">
                  <c:v>7.1370308974683665</c:v>
                </c:pt>
                <c:pt idx="630">
                  <c:v>7.2440863609303845</c:v>
                </c:pt>
                <c:pt idx="631">
                  <c:v>7.3527476563443601</c:v>
                </c:pt>
                <c:pt idx="632">
                  <c:v>7.463038871189525</c:v>
                </c:pt>
                <c:pt idx="633">
                  <c:v>7.5749844542573666</c:v>
                </c:pt>
                <c:pt idx="634">
                  <c:v>7.6886092210712302</c:v>
                </c:pt>
                <c:pt idx="635">
                  <c:v>7.8039383593872245</c:v>
                </c:pt>
                <c:pt idx="636">
                  <c:v>7.9209974347781102</c:v>
                </c:pt>
                <c:pt idx="637">
                  <c:v>8.039812396299773</c:v>
                </c:pt>
                <c:pt idx="638">
                  <c:v>8.1604095822443767</c:v>
                </c:pt>
                <c:pt idx="639">
                  <c:v>8.2828157259779331</c:v>
                </c:pt>
                <c:pt idx="640">
                  <c:v>8.4070579618676007</c:v>
                </c:pt>
                <c:pt idx="641">
                  <c:v>8.5331638312956137</c:v>
                </c:pt>
                <c:pt idx="642">
                  <c:v>8.6611612887650473</c:v>
                </c:pt>
                <c:pt idx="643">
                  <c:v>8.7910787080963058</c:v>
                </c:pt>
                <c:pt idx="644">
                  <c:v>8.9229448887179768</c:v>
                </c:pt>
                <c:pt idx="645">
                  <c:v>9.0567890620488267</c:v>
                </c:pt>
                <c:pt idx="646">
                  <c:v>9.1926408979794747</c:v>
                </c:pt>
                <c:pt idx="647">
                  <c:v>9.3305305114493908</c:v>
                </c:pt>
                <c:pt idx="648">
                  <c:v>9.4704884691208946</c:v>
                </c:pt>
                <c:pt idx="649">
                  <c:v>9.6125457961577077</c:v>
                </c:pt>
                <c:pt idx="650">
                  <c:v>9.756733983100073</c:v>
                </c:pt>
                <c:pt idx="651">
                  <c:v>9.9030849928465727</c:v>
                </c:pt>
                <c:pt idx="652">
                  <c:v>10.051631267739324</c:v>
                </c:pt>
                <c:pt idx="653">
                  <c:v>10.20240573675537</c:v>
                </c:pt>
                <c:pt idx="654">
                  <c:v>10.355441822806924</c:v>
                </c:pt>
                <c:pt idx="655">
                  <c:v>10.51077345014879</c:v>
                </c:pt>
                <c:pt idx="656">
                  <c:v>10.668435051901024</c:v>
                </c:pt>
                <c:pt idx="657">
                  <c:v>10.82846157767953</c:v>
                </c:pt>
                <c:pt idx="658">
                  <c:v>10.990888501344736</c:v>
                </c:pt>
                <c:pt idx="659">
                  <c:v>11.155751828865053</c:v>
                </c:pt>
                <c:pt idx="660">
                  <c:v>11.323088106297869</c:v>
                </c:pt>
                <c:pt idx="661">
                  <c:v>11.492934427892354</c:v>
                </c:pt>
                <c:pt idx="662">
                  <c:v>11.665328444310648</c:v>
                </c:pt>
                <c:pt idx="663">
                  <c:v>11.840308370975368</c:v>
                </c:pt>
                <c:pt idx="664">
                  <c:v>12.01791299654001</c:v>
                </c:pt>
                <c:pt idx="665">
                  <c:v>12.198181691488108</c:v>
                </c:pt>
                <c:pt idx="666">
                  <c:v>12.381154416860436</c:v>
                </c:pt>
                <c:pt idx="667">
                  <c:v>12.566871733113318</c:v>
                </c:pt>
                <c:pt idx="668">
                  <c:v>12.75537480911003</c:v>
                </c:pt>
                <c:pt idx="669">
                  <c:v>12.946705431246682</c:v>
                </c:pt>
                <c:pt idx="670">
                  <c:v>13.14090601271538</c:v>
                </c:pt>
                <c:pt idx="671">
                  <c:v>13.33801960290611</c:v>
                </c:pt>
                <c:pt idx="672">
                  <c:v>13.538089896949772</c:v>
                </c:pt>
                <c:pt idx="673">
                  <c:v>13.741161245403918</c:v>
                </c:pt>
                <c:pt idx="674">
                  <c:v>13.947278664084998</c:v>
                </c:pt>
                <c:pt idx="675">
                  <c:v>14.156487844046488</c:v>
                </c:pt>
                <c:pt idx="676">
                  <c:v>14.36883516170697</c:v>
                </c:pt>
                <c:pt idx="677">
                  <c:v>14.584367689132428</c:v>
                </c:pt>
                <c:pt idx="678">
                  <c:v>14.803133204469574</c:v>
                </c:pt>
                <c:pt idx="679">
                  <c:v>15.025180202536674</c:v>
                </c:pt>
                <c:pt idx="680">
                  <c:v>15.250557905574652</c:v>
                </c:pt>
                <c:pt idx="681">
                  <c:v>15.479316274158416</c:v>
                </c:pt>
                <c:pt idx="682">
                  <c:v>15.711506018270654</c:v>
                </c:pt>
                <c:pt idx="683">
                  <c:v>15.947178608544688</c:v>
                </c:pt>
                <c:pt idx="684">
                  <c:v>16.186386287672789</c:v>
                </c:pt>
                <c:pt idx="685">
                  <c:v>16.429182081987591</c:v>
                </c:pt>
                <c:pt idx="686">
                  <c:v>16.675619813217729</c:v>
                </c:pt>
                <c:pt idx="687">
                  <c:v>16.92575411041604</c:v>
                </c:pt>
                <c:pt idx="688">
                  <c:v>17.179640422072293</c:v>
                </c:pt>
                <c:pt idx="689">
                  <c:v>17.437335028403361</c:v>
                </c:pt>
                <c:pt idx="690">
                  <c:v>17.698895053829531</c:v>
                </c:pt>
                <c:pt idx="691">
                  <c:v>17.964378479636849</c:v>
                </c:pt>
                <c:pt idx="692">
                  <c:v>18.233844156831431</c:v>
                </c:pt>
                <c:pt idx="693">
                  <c:v>18.507351819183871</c:v>
                </c:pt>
                <c:pt idx="694">
                  <c:v>18.78496209647162</c:v>
                </c:pt>
                <c:pt idx="695">
                  <c:v>19.066736527918682</c:v>
                </c:pt>
                <c:pt idx="696">
                  <c:v>19.352737575837075</c:v>
                </c:pt>
                <c:pt idx="697">
                  <c:v>19.643028639475027</c:v>
                </c:pt>
                <c:pt idx="698">
                  <c:v>19.93767406906716</c:v>
                </c:pt>
                <c:pt idx="699">
                  <c:v>20.236739180102813</c:v>
                </c:pt>
                <c:pt idx="700">
                  <c:v>20.540290267804711</c:v>
                </c:pt>
                <c:pt idx="701">
                  <c:v>20.848394621821729</c:v>
                </c:pt>
                <c:pt idx="702">
                  <c:v>21.161120541148989</c:v>
                </c:pt>
                <c:pt idx="703">
                  <c:v>21.478537349266002</c:v>
                </c:pt>
                <c:pt idx="704">
                  <c:v>21.800715409505326</c:v>
                </c:pt>
                <c:pt idx="705">
                  <c:v>22.127726140647887</c:v>
                </c:pt>
                <c:pt idx="706">
                  <c:v>22.45964203275717</c:v>
                </c:pt>
                <c:pt idx="707">
                  <c:v>22.796536663248979</c:v>
                </c:pt>
                <c:pt idx="708">
                  <c:v>23.13848471319773</c:v>
                </c:pt>
                <c:pt idx="709">
                  <c:v>23.485561983895622</c:v>
                </c:pt>
                <c:pt idx="710">
                  <c:v>23.837845413654641</c:v>
                </c:pt>
                <c:pt idx="711">
                  <c:v>24.195413094858921</c:v>
                </c:pt>
                <c:pt idx="712">
                  <c:v>24.558344291281589</c:v>
                </c:pt>
                <c:pt idx="713">
                  <c:v>24.926719455650986</c:v>
                </c:pt>
                <c:pt idx="714">
                  <c:v>25.300620247485782</c:v>
                </c:pt>
                <c:pt idx="715">
                  <c:v>25.68012955119778</c:v>
                </c:pt>
                <c:pt idx="716">
                  <c:v>26.065331494466026</c:v>
                </c:pt>
                <c:pt idx="717">
                  <c:v>26.45631146688304</c:v>
                </c:pt>
                <c:pt idx="718">
                  <c:v>26.853156138886305</c:v>
                </c:pt>
                <c:pt idx="719">
                  <c:v>27.25595348096957</c:v>
                </c:pt>
                <c:pt idx="720">
                  <c:v>27.664792783184087</c:v>
                </c:pt>
                <c:pt idx="721">
                  <c:v>28.07976467493161</c:v>
                </c:pt>
                <c:pt idx="722">
                  <c:v>28.500961145055935</c:v>
                </c:pt>
                <c:pt idx="723">
                  <c:v>28.928475562231679</c:v>
                </c:pt>
                <c:pt idx="724">
                  <c:v>29.362402695664791</c:v>
                </c:pt>
                <c:pt idx="725">
                  <c:v>29.802838736100128</c:v>
                </c:pt>
                <c:pt idx="726">
                  <c:v>30.249881317141632</c:v>
                </c:pt>
                <c:pt idx="727">
                  <c:v>30.703629536898589</c:v>
                </c:pt>
                <c:pt idx="728">
                  <c:v>31.16418397995222</c:v>
                </c:pt>
                <c:pt idx="729">
                  <c:v>31.631646739651501</c:v>
                </c:pt>
                <c:pt idx="730">
                  <c:v>32.106121440746094</c:v>
                </c:pt>
                <c:pt idx="731">
                  <c:v>32.587713262357447</c:v>
                </c:pt>
                <c:pt idx="732">
                  <c:v>33.076528961292745</c:v>
                </c:pt>
                <c:pt idx="733">
                  <c:v>33.572676895711993</c:v>
                </c:pt>
                <c:pt idx="734">
                  <c:v>34.076267049147845</c:v>
                </c:pt>
                <c:pt idx="735">
                  <c:v>34.587411054885095</c:v>
                </c:pt>
                <c:pt idx="736">
                  <c:v>35.106222220708382</c:v>
                </c:pt>
                <c:pt idx="737">
                  <c:v>35.632815554019011</c:v>
                </c:pt>
                <c:pt idx="738">
                  <c:v>36.167307787329293</c:v>
                </c:pt>
                <c:pt idx="739">
                  <c:v>36.709817404139223</c:v>
                </c:pt>
                <c:pt idx="740">
                  <c:v>37.260464665200786</c:v>
                </c:pt>
                <c:pt idx="741">
                  <c:v>37.819371635179323</c:v>
                </c:pt>
                <c:pt idx="742">
                  <c:v>38.386662209706344</c:v>
                </c:pt>
                <c:pt idx="743">
                  <c:v>38.962462142852623</c:v>
                </c:pt>
                <c:pt idx="744">
                  <c:v>39.546899074995345</c:v>
                </c:pt>
                <c:pt idx="745">
                  <c:v>40.140102561120329</c:v>
                </c:pt>
                <c:pt idx="746">
                  <c:v>40.742204099537126</c:v>
                </c:pt>
                <c:pt idx="747">
                  <c:v>41.353337161029998</c:v>
                </c:pt>
                <c:pt idx="748">
                  <c:v>41.973637218445596</c:v>
                </c:pt>
                <c:pt idx="749">
                  <c:v>42.603241776722044</c:v>
                </c:pt>
                <c:pt idx="750">
                  <c:v>43.242290403373147</c:v>
                </c:pt>
                <c:pt idx="751">
                  <c:v>43.89092475942374</c:v>
                </c:pt>
                <c:pt idx="752">
                  <c:v>44.549288630815099</c:v>
                </c:pt>
                <c:pt idx="753">
                  <c:v>45.217527960277245</c:v>
                </c:pt>
                <c:pt idx="754">
                  <c:v>45.895790879681471</c:v>
                </c:pt>
                <c:pt idx="755">
                  <c:v>46.584227742876394</c:v>
                </c:pt>
                <c:pt idx="756">
                  <c:v>47.282991159019829</c:v>
                </c:pt>
                <c:pt idx="757">
                  <c:v>47.992236026405628</c:v>
                </c:pt>
                <c:pt idx="758">
                  <c:v>48.712119566801213</c:v>
                </c:pt>
                <c:pt idx="759">
                  <c:v>49.442801360303044</c:v>
                </c:pt>
                <c:pt idx="760">
                  <c:v>50.184443380707748</c:v>
                </c:pt>
                <c:pt idx="761">
                  <c:v>50.937210031418346</c:v>
                </c:pt>
                <c:pt idx="762">
                  <c:v>51.701268181889596</c:v>
                </c:pt>
                <c:pt idx="763">
                  <c:v>52.476787204617366</c:v>
                </c:pt>
                <c:pt idx="764">
                  <c:v>53.263939012687231</c:v>
                </c:pt>
                <c:pt idx="765">
                  <c:v>54.062898097877543</c:v>
                </c:pt>
                <c:pt idx="766">
                  <c:v>54.873841569344421</c:v>
                </c:pt>
                <c:pt idx="767">
                  <c:v>55.696949192886009</c:v>
                </c:pt>
                <c:pt idx="768">
                  <c:v>56.532403430779162</c:v>
                </c:pt>
                <c:pt idx="769">
                  <c:v>57.38038948223987</c:v>
                </c:pt>
                <c:pt idx="770">
                  <c:v>58.241095324475026</c:v>
                </c:pt>
                <c:pt idx="771">
                  <c:v>59.114711754341194</c:v>
                </c:pt>
                <c:pt idx="772">
                  <c:v>60.001432430656394</c:v>
                </c:pt>
                <c:pt idx="773">
                  <c:v>60.901453917116044</c:v>
                </c:pt>
                <c:pt idx="774">
                  <c:v>61.814975725873246</c:v>
                </c:pt>
                <c:pt idx="775">
                  <c:v>62.742200361761348</c:v>
                </c:pt>
                <c:pt idx="776">
                  <c:v>63.683333367187863</c:v>
                </c:pt>
                <c:pt idx="777">
                  <c:v>64.638583367695418</c:v>
                </c:pt>
                <c:pt idx="778">
                  <c:v>65.608162118210558</c:v>
                </c:pt>
                <c:pt idx="779">
                  <c:v>66.592284549984157</c:v>
                </c:pt>
                <c:pt idx="780">
                  <c:v>67.591168818233911</c:v>
                </c:pt>
                <c:pt idx="781">
                  <c:v>68.6050363505055</c:v>
                </c:pt>
                <c:pt idx="782">
                  <c:v>69.634111895765017</c:v>
                </c:pt>
                <c:pt idx="783">
                  <c:v>70.678623574201481</c:v>
                </c:pt>
                <c:pt idx="784">
                  <c:v>71.738802927814348</c:v>
                </c:pt>
                <c:pt idx="785">
                  <c:v>72.814884971731701</c:v>
                </c:pt>
                <c:pt idx="786">
                  <c:v>73.907108246308027</c:v>
                </c:pt>
                <c:pt idx="787">
                  <c:v>75.015714870002284</c:v>
                </c:pt>
                <c:pt idx="788">
                  <c:v>76.14095059305231</c:v>
                </c:pt>
                <c:pt idx="789">
                  <c:v>77.283064851948126</c:v>
                </c:pt>
                <c:pt idx="790">
                  <c:v>78.442310824727301</c:v>
                </c:pt>
                <c:pt idx="791">
                  <c:v>79.618945487098202</c:v>
                </c:pt>
                <c:pt idx="792">
                  <c:v>80.813229669406311</c:v>
                </c:pt>
                <c:pt idx="793">
                  <c:v>82.025428114443855</c:v>
                </c:pt>
                <c:pt idx="794">
                  <c:v>83.255809536162289</c:v>
                </c:pt>
                <c:pt idx="795">
                  <c:v>84.504646679204825</c:v>
                </c:pt>
                <c:pt idx="796">
                  <c:v>85.772216379392887</c:v>
                </c:pt>
                <c:pt idx="797">
                  <c:v>87.058799625083779</c:v>
                </c:pt>
                <c:pt idx="798">
                  <c:v>88.364681619460029</c:v>
                </c:pt>
                <c:pt idx="799">
                  <c:v>89.690151843750499</c:v>
                </c:pt>
                <c:pt idx="800">
                  <c:v>91.035504121408181</c:v>
                </c:pt>
                <c:pt idx="801">
                  <c:v>92.401036683229307</c:v>
                </c:pt>
                <c:pt idx="802">
                  <c:v>93.787052233477738</c:v>
                </c:pt>
                <c:pt idx="803">
                  <c:v>95.193858016978339</c:v>
                </c:pt>
                <c:pt idx="804">
                  <c:v>96.621765887234389</c:v>
                </c:pt>
                <c:pt idx="805">
                  <c:v>98.071092375542989</c:v>
                </c:pt>
                <c:pt idx="806">
                  <c:v>99.542158761176225</c:v>
                </c:pt>
                <c:pt idx="807">
                  <c:v>101.03529114259263</c:v>
                </c:pt>
                <c:pt idx="808">
                  <c:v>102.5508205097328</c:v>
                </c:pt>
                <c:pt idx="809">
                  <c:v>104.08908281737783</c:v>
                </c:pt>
                <c:pt idx="810">
                  <c:v>105.65041905963938</c:v>
                </c:pt>
                <c:pt idx="811">
                  <c:v>107.23517534553388</c:v>
                </c:pt>
                <c:pt idx="812">
                  <c:v>108.84370297571702</c:v>
                </c:pt>
                <c:pt idx="813">
                  <c:v>110.47635852035268</c:v>
                </c:pt>
                <c:pt idx="814">
                  <c:v>112.133503898158</c:v>
                </c:pt>
                <c:pt idx="815">
                  <c:v>113.81550645663025</c:v>
                </c:pt>
                <c:pt idx="816">
                  <c:v>115.52273905347806</c:v>
                </c:pt>
                <c:pt idx="817">
                  <c:v>117.25558013928062</c:v>
                </c:pt>
                <c:pt idx="818">
                  <c:v>119.01441384137287</c:v>
                </c:pt>
                <c:pt idx="819">
                  <c:v>120.7996300489918</c:v>
                </c:pt>
                <c:pt idx="820">
                  <c:v>122.61162449972826</c:v>
                </c:pt>
                <c:pt idx="821">
                  <c:v>124.45079886722245</c:v>
                </c:pt>
                <c:pt idx="822">
                  <c:v>126.3175608502309</c:v>
                </c:pt>
                <c:pt idx="823">
                  <c:v>128.21232426298431</c:v>
                </c:pt>
                <c:pt idx="824">
                  <c:v>130.13550912692685</c:v>
                </c:pt>
                <c:pt idx="825">
                  <c:v>132.087541763833</c:v>
                </c:pt>
                <c:pt idx="826">
                  <c:v>134.06885489029051</c:v>
                </c:pt>
                <c:pt idx="827">
                  <c:v>136.07988771364478</c:v>
                </c:pt>
                <c:pt idx="828">
                  <c:v>138.1210860293495</c:v>
                </c:pt>
                <c:pt idx="829">
                  <c:v>140.19290231979087</c:v>
                </c:pt>
                <c:pt idx="830">
                  <c:v>142.29579585458632</c:v>
                </c:pt>
                <c:pt idx="831">
                  <c:v>144.43023279240541</c:v>
                </c:pt>
                <c:pt idx="832">
                  <c:v>146.59668628429151</c:v>
                </c:pt>
                <c:pt idx="833">
                  <c:v>148.79563657855579</c:v>
                </c:pt>
                <c:pt idx="834">
                  <c:v>151.02757112723421</c:v>
                </c:pt>
                <c:pt idx="835">
                  <c:v>153.29298469413931</c:v>
                </c:pt>
                <c:pt idx="836">
                  <c:v>155.5923794645548</c:v>
                </c:pt>
                <c:pt idx="837">
                  <c:v>157.92626515652321</c:v>
                </c:pt>
                <c:pt idx="838">
                  <c:v>160.29515913386854</c:v>
                </c:pt>
                <c:pt idx="839">
                  <c:v>162.69958652087601</c:v>
                </c:pt>
                <c:pt idx="840">
                  <c:v>165.14008031869221</c:v>
                </c:pt>
                <c:pt idx="841">
                  <c:v>167.61718152347152</c:v>
                </c:pt>
                <c:pt idx="842">
                  <c:v>170.13143924632487</c:v>
                </c:pt>
                <c:pt idx="843">
                  <c:v>172.68341083502125</c:v>
                </c:pt>
                <c:pt idx="844">
                  <c:v>175.27366199754067</c:v>
                </c:pt>
                <c:pt idx="845">
                  <c:v>177.9027669275078</c:v>
                </c:pt>
                <c:pt idx="846">
                  <c:v>180.57130843142104</c:v>
                </c:pt>
                <c:pt idx="847">
                  <c:v>183.27987805789158</c:v>
                </c:pt>
                <c:pt idx="848">
                  <c:v>186.02907622875998</c:v>
                </c:pt>
                <c:pt idx="849">
                  <c:v>188.81951237219138</c:v>
                </c:pt>
                <c:pt idx="850">
                  <c:v>191.65180505777587</c:v>
                </c:pt>
                <c:pt idx="851">
                  <c:v>194.52658213364055</c:v>
                </c:pt>
                <c:pt idx="852">
                  <c:v>197.44448086564557</c:v>
                </c:pt>
                <c:pt idx="853">
                  <c:v>200.40614807863332</c:v>
                </c:pt>
                <c:pt idx="854">
                  <c:v>203.41224029980958</c:v>
                </c:pt>
                <c:pt idx="855">
                  <c:v>206.46342390430658</c:v>
                </c:pt>
                <c:pt idx="856">
                  <c:v>209.56037526286946</c:v>
                </c:pt>
                <c:pt idx="857">
                  <c:v>212.70378089181105</c:v>
                </c:pt>
                <c:pt idx="858">
                  <c:v>215.89433760519267</c:v>
                </c:pt>
                <c:pt idx="859">
                  <c:v>219.13275266926655</c:v>
                </c:pt>
                <c:pt idx="860">
                  <c:v>222.41974395930657</c:v>
                </c:pt>
                <c:pt idx="861">
                  <c:v>225.75604011870001</c:v>
                </c:pt>
                <c:pt idx="862">
                  <c:v>229.14238072047795</c:v>
                </c:pt>
                <c:pt idx="863">
                  <c:v>232.57951643128558</c:v>
                </c:pt>
                <c:pt idx="864">
                  <c:v>236.06820917775607</c:v>
                </c:pt>
                <c:pt idx="865">
                  <c:v>239.60923231542247</c:v>
                </c:pt>
                <c:pt idx="866">
                  <c:v>243.20337080015042</c:v>
                </c:pt>
                <c:pt idx="867">
                  <c:v>246.85142136215694</c:v>
                </c:pt>
                <c:pt idx="868">
                  <c:v>250.554192682587</c:v>
                </c:pt>
                <c:pt idx="869">
                  <c:v>254.31250557282578</c:v>
                </c:pt>
                <c:pt idx="870">
                  <c:v>258.12719315641834</c:v>
                </c:pt>
                <c:pt idx="871">
                  <c:v>261.99910105376426</c:v>
                </c:pt>
                <c:pt idx="872">
                  <c:v>265.92908756957053</c:v>
                </c:pt>
                <c:pt idx="873">
                  <c:v>269.91802388311419</c:v>
                </c:pt>
                <c:pt idx="874">
                  <c:v>273.96679424135863</c:v>
                </c:pt>
                <c:pt idx="875">
                  <c:v>278.07629615498149</c:v>
                </c:pt>
                <c:pt idx="876">
                  <c:v>282.24744059730932</c:v>
                </c:pt>
                <c:pt idx="877">
                  <c:v>286.48115220625834</c:v>
                </c:pt>
                <c:pt idx="878">
                  <c:v>290.77836948935959</c:v>
                </c:pt>
                <c:pt idx="879">
                  <c:v>295.14004503170565</c:v>
                </c:pt>
                <c:pt idx="880">
                  <c:v>299.56714570717088</c:v>
                </c:pt>
                <c:pt idx="881">
                  <c:v>304.06065289278331</c:v>
                </c:pt>
                <c:pt idx="882">
                  <c:v>308.62156268617429</c:v>
                </c:pt>
                <c:pt idx="883">
                  <c:v>313.25088612647232</c:v>
                </c:pt>
                <c:pt idx="884">
                  <c:v>317.9496494183644</c:v>
                </c:pt>
                <c:pt idx="885">
                  <c:v>322.71889415963966</c:v>
                </c:pt>
                <c:pt idx="886">
                  <c:v>327.55967757203439</c:v>
                </c:pt>
                <c:pt idx="887">
                  <c:v>332.47307273561364</c:v>
                </c:pt>
                <c:pt idx="888">
                  <c:v>337.46016882664895</c:v>
                </c:pt>
                <c:pt idx="889">
                  <c:v>342.52207135904882</c:v>
                </c:pt>
                <c:pt idx="890">
                  <c:v>347.65990242943946</c:v>
                </c:pt>
                <c:pt idx="891">
                  <c:v>352.87480096587632</c:v>
                </c:pt>
                <c:pt idx="892">
                  <c:v>358.16792298036432</c:v>
                </c:pt>
                <c:pt idx="893">
                  <c:v>363.54044182507232</c:v>
                </c:pt>
                <c:pt idx="894">
                  <c:v>368.99354845243863</c:v>
                </c:pt>
                <c:pt idx="895">
                  <c:v>374.52845167923209</c:v>
                </c:pt>
                <c:pt idx="896">
                  <c:v>380.14637845442059</c:v>
                </c:pt>
                <c:pt idx="897">
                  <c:v>385.848574131237</c:v>
                </c:pt>
                <c:pt idx="898">
                  <c:v>391.63630274320013</c:v>
                </c:pt>
                <c:pt idx="899">
                  <c:v>397.51084728435472</c:v>
                </c:pt>
                <c:pt idx="900">
                  <c:v>403.47350999361669</c:v>
                </c:pt>
                <c:pt idx="901">
                  <c:v>409.52561264352289</c:v>
                </c:pt>
                <c:pt idx="902">
                  <c:v>415.66849683317571</c:v>
                </c:pt>
                <c:pt idx="903">
                  <c:v>421.90352428566899</c:v>
                </c:pt>
                <c:pt idx="904">
                  <c:v>428.2320771499584</c:v>
                </c:pt>
                <c:pt idx="905">
                  <c:v>434.65555830720729</c:v>
                </c:pt>
                <c:pt idx="906">
                  <c:v>441.17539168181582</c:v>
                </c:pt>
                <c:pt idx="907">
                  <c:v>447.79302255704164</c:v>
                </c:pt>
                <c:pt idx="908">
                  <c:v>454.5099178953987</c:v>
                </c:pt>
                <c:pt idx="909">
                  <c:v>461.32756666382971</c:v>
                </c:pt>
                <c:pt idx="910">
                  <c:v>468.24748016379351</c:v>
                </c:pt>
                <c:pt idx="911">
                  <c:v>475.27119236623895</c:v>
                </c:pt>
                <c:pt idx="912">
                  <c:v>482.40026025173728</c:v>
                </c:pt>
                <c:pt idx="913">
                  <c:v>489.63626415551335</c:v>
                </c:pt>
                <c:pt idx="914">
                  <c:v>496.98080811784632</c:v>
                </c:pt>
                <c:pt idx="915">
                  <c:v>504.43552023961325</c:v>
                </c:pt>
                <c:pt idx="916">
                  <c:v>512.00205304320741</c:v>
                </c:pt>
                <c:pt idx="917">
                  <c:v>519.68208383885565</c:v>
                </c:pt>
                <c:pt idx="918">
                  <c:v>527.47731509643836</c:v>
                </c:pt>
                <c:pt idx="919">
                  <c:v>535.38947482288552</c:v>
                </c:pt>
                <c:pt idx="920">
                  <c:v>543.42031694522791</c:v>
                </c:pt>
                <c:pt idx="921">
                  <c:v>551.57162169940636</c:v>
                </c:pt>
                <c:pt idx="922">
                  <c:v>559.8451960248974</c:v>
                </c:pt>
                <c:pt idx="923">
                  <c:v>568.24287396527154</c:v>
                </c:pt>
                <c:pt idx="924">
                  <c:v>576.76651707474798</c:v>
                </c:pt>
                <c:pt idx="925">
                  <c:v>585.41801483087124</c:v>
                </c:pt>
                <c:pt idx="926">
                  <c:v>594.19928505333451</c:v>
                </c:pt>
                <c:pt idx="927">
                  <c:v>603.11227432913461</c:v>
                </c:pt>
                <c:pt idx="928">
                  <c:v>612.15895844407123</c:v>
                </c:pt>
                <c:pt idx="929">
                  <c:v>621.34134282073228</c:v>
                </c:pt>
                <c:pt idx="930">
                  <c:v>630.66146296304316</c:v>
                </c:pt>
                <c:pt idx="931">
                  <c:v>640.12138490748873</c:v>
                </c:pt>
                <c:pt idx="932">
                  <c:v>649.72320568110104</c:v>
                </c:pt>
                <c:pt idx="933">
                  <c:v>659.46905376631753</c:v>
                </c:pt>
                <c:pt idx="934">
                  <c:v>669.3610895728126</c:v>
                </c:pt>
                <c:pt idx="935">
                  <c:v>679.4015059164044</c:v>
                </c:pt>
                <c:pt idx="936">
                  <c:v>689.59252850515043</c:v>
                </c:pt>
                <c:pt idx="937">
                  <c:v>699.93641643272736</c:v>
                </c:pt>
                <c:pt idx="938">
                  <c:v>710.4354626792184</c:v>
                </c:pt>
                <c:pt idx="939">
                  <c:v>721.09199461940659</c:v>
                </c:pt>
                <c:pt idx="940">
                  <c:v>731.90837453870927</c:v>
                </c:pt>
                <c:pt idx="941">
                  <c:v>742.88700015677807</c:v>
                </c:pt>
                <c:pt idx="942">
                  <c:v>754.03030515912963</c:v>
                </c:pt>
                <c:pt idx="943">
                  <c:v>765.34075973651659</c:v>
                </c:pt>
                <c:pt idx="944">
                  <c:v>776.82087113256409</c:v>
                </c:pt>
                <c:pt idx="945">
                  <c:v>788.47318419955252</c:v>
                </c:pt>
                <c:pt idx="946">
                  <c:v>800.30028196254568</c:v>
                </c:pt>
                <c:pt idx="947">
                  <c:v>812.30478619198288</c:v>
                </c:pt>
                <c:pt idx="948">
                  <c:v>824.48935798486343</c:v>
                </c:pt>
                <c:pt idx="949">
                  <c:v>836.85669835463239</c:v>
                </c:pt>
                <c:pt idx="950">
                  <c:v>849.40954882995538</c:v>
                </c:pt>
                <c:pt idx="951">
                  <c:v>862.15069206240298</c:v>
                </c:pt>
                <c:pt idx="952">
                  <c:v>875.08295244334101</c:v>
                </c:pt>
                <c:pt idx="953">
                  <c:v>888.20919672999105</c:v>
                </c:pt>
                <c:pt idx="954">
                  <c:v>901.53233468094038</c:v>
                </c:pt>
                <c:pt idx="955">
                  <c:v>915.05531970115487</c:v>
                </c:pt>
                <c:pt idx="956">
                  <c:v>928.78114949667304</c:v>
                </c:pt>
                <c:pt idx="957">
                  <c:v>942.71286673912255</c:v>
                </c:pt>
                <c:pt idx="958">
                  <c:v>956.85355974020786</c:v>
                </c:pt>
                <c:pt idx="959">
                  <c:v>971.20636313631303</c:v>
                </c:pt>
                <c:pt idx="960">
                  <c:v>985.77445858335852</c:v>
                </c:pt>
                <c:pt idx="961">
                  <c:v>1000.5610754621075</c:v>
                </c:pt>
                <c:pt idx="962">
                  <c:v>1015.5694915940379</c:v>
                </c:pt>
                <c:pt idx="963">
                  <c:v>1030.8030339679478</c:v>
                </c:pt>
                <c:pt idx="964">
                  <c:v>1046.2650794774681</c:v>
                </c:pt>
                <c:pt idx="965">
                  <c:v>1061.9590556696467</c:v>
                </c:pt>
                <c:pt idx="966">
                  <c:v>1077.8884415046728</c:v>
                </c:pt>
                <c:pt idx="967">
                  <c:v>1094.0567681272616</c:v>
                </c:pt>
                <c:pt idx="968">
                  <c:v>1110.4676196491694</c:v>
                </c:pt>
                <c:pt idx="969">
                  <c:v>1127.1246339438899</c:v>
                </c:pt>
                <c:pt idx="970">
                  <c:v>1144.0315034530481</c:v>
                </c:pt>
                <c:pt idx="971">
                  <c:v>1161.1919760048268</c:v>
                </c:pt>
                <c:pt idx="972">
                  <c:v>1178.609855644916</c:v>
                </c:pt>
                <c:pt idx="973">
                  <c:v>1196.2890034795901</c:v>
                </c:pt>
                <c:pt idx="974">
                  <c:v>1214.2333385317672</c:v>
                </c:pt>
                <c:pt idx="975">
                  <c:v>1232.4468386097601</c:v>
                </c:pt>
                <c:pt idx="976">
                  <c:v>1250.9335411889081</c:v>
                </c:pt>
                <c:pt idx="977">
                  <c:v>1269.6975443067399</c:v>
                </c:pt>
                <c:pt idx="978">
                  <c:v>1288.7430074713409</c:v>
                </c:pt>
                <c:pt idx="979">
                  <c:v>1308.0741525834108</c:v>
                </c:pt>
                <c:pt idx="980">
                  <c:v>1327.6952648721608</c:v>
                </c:pt>
                <c:pt idx="981">
                  <c:v>1347.6106938452451</c:v>
                </c:pt>
                <c:pt idx="982">
                  <c:v>1367.8248542529079</c:v>
                </c:pt>
                <c:pt idx="983">
                  <c:v>1388.3422270667159</c:v>
                </c:pt>
                <c:pt idx="984">
                  <c:v>1409.1673604727171</c:v>
                </c:pt>
                <c:pt idx="985">
                  <c:v>1430.3048708797996</c:v>
                </c:pt>
                <c:pt idx="986">
                  <c:v>1451.759443943004</c:v>
                </c:pt>
                <c:pt idx="987">
                  <c:v>1473.5358356021511</c:v>
                </c:pt>
                <c:pt idx="988">
                  <c:v>1495.6388731361831</c:v>
                </c:pt>
                <c:pt idx="989">
                  <c:v>1518.0734562332198</c:v>
                </c:pt>
                <c:pt idx="990">
                  <c:v>1540.844558076722</c:v>
                </c:pt>
                <c:pt idx="991">
                  <c:v>1563.9572264478729</c:v>
                </c:pt>
                <c:pt idx="992">
                  <c:v>1587.4165848446082</c:v>
                </c:pt>
                <c:pt idx="993">
                  <c:v>1611.2278336172601</c:v>
                </c:pt>
                <c:pt idx="994">
                  <c:v>1635.3962511215211</c:v>
                </c:pt>
                <c:pt idx="995">
                  <c:v>1659.9271948883409</c:v>
                </c:pt>
                <c:pt idx="996">
                  <c:v>1684.8261028116658</c:v>
                </c:pt>
                <c:pt idx="997">
                  <c:v>1710.0984943538215</c:v>
                </c:pt>
                <c:pt idx="998">
                  <c:v>1735.7499717691667</c:v>
                </c:pt>
              </c:numCache>
            </c:numRef>
          </c:xVal>
          <c:yVal>
            <c:numRef>
              <c:f>Sheet1!$U$2:$U$1000</c:f>
              <c:numCache>
                <c:formatCode>General</c:formatCode>
                <c:ptCount val="999"/>
                <c:pt idx="0">
                  <c:v>0.32125850031115138</c:v>
                </c:pt>
                <c:pt idx="1">
                  <c:v>0.32125862975302188</c:v>
                </c:pt>
                <c:pt idx="2">
                  <c:v>0.32125876116595858</c:v>
                </c:pt>
                <c:pt idx="3">
                  <c:v>0.32125889457995677</c:v>
                </c:pt>
                <c:pt idx="4">
                  <c:v>0.321259030025489</c:v>
                </c:pt>
                <c:pt idx="5">
                  <c:v>0.32125916753350031</c:v>
                </c:pt>
                <c:pt idx="6">
                  <c:v>0.32125930713538531</c:v>
                </c:pt>
                <c:pt idx="7">
                  <c:v>0.32125944886302799</c:v>
                </c:pt>
                <c:pt idx="8">
                  <c:v>0.32125959274879401</c:v>
                </c:pt>
                <c:pt idx="9">
                  <c:v>0.32125973882554432</c:v>
                </c:pt>
                <c:pt idx="10">
                  <c:v>0.32125988712664122</c:v>
                </c:pt>
                <c:pt idx="11">
                  <c:v>0.32126003768594641</c:v>
                </c:pt>
                <c:pt idx="12">
                  <c:v>0.32126019053784677</c:v>
                </c:pt>
                <c:pt idx="13">
                  <c:v>0.32126034571724865</c:v>
                </c:pt>
                <c:pt idx="14">
                  <c:v>0.32126050325958977</c:v>
                </c:pt>
                <c:pt idx="15">
                  <c:v>0.32126066320085284</c:v>
                </c:pt>
                <c:pt idx="16">
                  <c:v>0.32126082557755042</c:v>
                </c:pt>
                <c:pt idx="17">
                  <c:v>0.32126099042677131</c:v>
                </c:pt>
                <c:pt idx="18">
                  <c:v>0.32126115778616893</c:v>
                </c:pt>
                <c:pt idx="19">
                  <c:v>0.32126132769395732</c:v>
                </c:pt>
                <c:pt idx="20">
                  <c:v>0.32126150018893501</c:v>
                </c:pt>
                <c:pt idx="21">
                  <c:v>0.32126167531050265</c:v>
                </c:pt>
                <c:pt idx="22">
                  <c:v>0.32126185309863131</c:v>
                </c:pt>
                <c:pt idx="23">
                  <c:v>0.32126203359393901</c:v>
                </c:pt>
                <c:pt idx="24">
                  <c:v>0.32126221683764333</c:v>
                </c:pt>
                <c:pt idx="25">
                  <c:v>0.32126240287157531</c:v>
                </c:pt>
                <c:pt idx="26">
                  <c:v>0.3212625917382354</c:v>
                </c:pt>
                <c:pt idx="27">
                  <c:v>0.32126278348073861</c:v>
                </c:pt>
                <c:pt idx="28">
                  <c:v>0.32126297814288196</c:v>
                </c:pt>
                <c:pt idx="29">
                  <c:v>0.3212631757691034</c:v>
                </c:pt>
                <c:pt idx="30">
                  <c:v>0.321263376404539</c:v>
                </c:pt>
                <c:pt idx="31">
                  <c:v>0.32126358009501138</c:v>
                </c:pt>
                <c:pt idx="32">
                  <c:v>0.32126378688702967</c:v>
                </c:pt>
                <c:pt idx="33">
                  <c:v>0.32126399682781265</c:v>
                </c:pt>
                <c:pt idx="34">
                  <c:v>0.32126420996529692</c:v>
                </c:pt>
                <c:pt idx="35">
                  <c:v>0.32126442634815588</c:v>
                </c:pt>
                <c:pt idx="36">
                  <c:v>0.32126464602579902</c:v>
                </c:pt>
                <c:pt idx="37">
                  <c:v>0.32126486904839741</c:v>
                </c:pt>
                <c:pt idx="38">
                  <c:v>0.32126509546686138</c:v>
                </c:pt>
                <c:pt idx="39">
                  <c:v>0.32126532533290875</c:v>
                </c:pt>
                <c:pt idx="40">
                  <c:v>0.32126555869901002</c:v>
                </c:pt>
                <c:pt idx="41">
                  <c:v>0.32126579561847241</c:v>
                </c:pt>
                <c:pt idx="42">
                  <c:v>0.32126603614537402</c:v>
                </c:pt>
                <c:pt idx="43">
                  <c:v>0.32126628033466076</c:v>
                </c:pt>
                <c:pt idx="44">
                  <c:v>0.32126652824206098</c:v>
                </c:pt>
                <c:pt idx="45">
                  <c:v>0.32126677992420183</c:v>
                </c:pt>
                <c:pt idx="46">
                  <c:v>0.32126703543853374</c:v>
                </c:pt>
                <c:pt idx="47">
                  <c:v>0.32126729484341932</c:v>
                </c:pt>
                <c:pt idx="48">
                  <c:v>0.32126755819807901</c:v>
                </c:pt>
                <c:pt idx="49">
                  <c:v>0.32126782556265165</c:v>
                </c:pt>
                <c:pt idx="50">
                  <c:v>0.32126809699816788</c:v>
                </c:pt>
                <c:pt idx="51">
                  <c:v>0.32126837256661861</c:v>
                </c:pt>
                <c:pt idx="52">
                  <c:v>0.32126865233091795</c:v>
                </c:pt>
                <c:pt idx="53">
                  <c:v>0.32126893635494597</c:v>
                </c:pt>
                <c:pt idx="54">
                  <c:v>0.32126922470353875</c:v>
                </c:pt>
                <c:pt idx="55">
                  <c:v>0.32126951744255561</c:v>
                </c:pt>
                <c:pt idx="56">
                  <c:v>0.32126981463881432</c:v>
                </c:pt>
                <c:pt idx="57">
                  <c:v>0.32127011636018032</c:v>
                </c:pt>
                <c:pt idx="58">
                  <c:v>0.32127042267553901</c:v>
                </c:pt>
                <c:pt idx="59">
                  <c:v>0.32127073365483505</c:v>
                </c:pt>
                <c:pt idx="60">
                  <c:v>0.32127104936905265</c:v>
                </c:pt>
                <c:pt idx="61">
                  <c:v>0.32127136989028177</c:v>
                </c:pt>
                <c:pt idx="62">
                  <c:v>0.32127169529169841</c:v>
                </c:pt>
                <c:pt idx="63">
                  <c:v>0.32127202564759338</c:v>
                </c:pt>
                <c:pt idx="64">
                  <c:v>0.32127236103339818</c:v>
                </c:pt>
                <c:pt idx="65">
                  <c:v>0.32127270152567522</c:v>
                </c:pt>
                <c:pt idx="66">
                  <c:v>0.32127304720215188</c:v>
                </c:pt>
                <c:pt idx="67">
                  <c:v>0.32127339814175832</c:v>
                </c:pt>
                <c:pt idx="68">
                  <c:v>0.32127375442461131</c:v>
                </c:pt>
                <c:pt idx="69">
                  <c:v>0.32127411613205303</c:v>
                </c:pt>
                <c:pt idx="70">
                  <c:v>0.32127448334665276</c:v>
                </c:pt>
                <c:pt idx="71">
                  <c:v>0.32127485615223189</c:v>
                </c:pt>
                <c:pt idx="72">
                  <c:v>0.321275234633914</c:v>
                </c:pt>
                <c:pt idx="73">
                  <c:v>0.32127561887810102</c:v>
                </c:pt>
                <c:pt idx="74">
                  <c:v>0.3212760089725134</c:v>
                </c:pt>
                <c:pt idx="75">
                  <c:v>0.32127640500618831</c:v>
                </c:pt>
                <c:pt idx="76">
                  <c:v>0.32127680706955597</c:v>
                </c:pt>
                <c:pt idx="77">
                  <c:v>0.32127721525437491</c:v>
                </c:pt>
                <c:pt idx="78">
                  <c:v>0.32127762965383438</c:v>
                </c:pt>
                <c:pt idx="79">
                  <c:v>0.32127805036253732</c:v>
                </c:pt>
                <c:pt idx="80">
                  <c:v>0.32127847747651861</c:v>
                </c:pt>
                <c:pt idx="81">
                  <c:v>0.32127891109327439</c:v>
                </c:pt>
                <c:pt idx="82">
                  <c:v>0.32127935131177332</c:v>
                </c:pt>
                <c:pt idx="83">
                  <c:v>0.32127979823252395</c:v>
                </c:pt>
                <c:pt idx="84">
                  <c:v>0.32128025195752841</c:v>
                </c:pt>
                <c:pt idx="85">
                  <c:v>0.32128071259035595</c:v>
                </c:pt>
                <c:pt idx="86">
                  <c:v>0.32128118023614832</c:v>
                </c:pt>
                <c:pt idx="87">
                  <c:v>0.32128165500165895</c:v>
                </c:pt>
                <c:pt idx="88">
                  <c:v>0.32128213699524488</c:v>
                </c:pt>
                <c:pt idx="89">
                  <c:v>0.32128262632691995</c:v>
                </c:pt>
                <c:pt idx="90">
                  <c:v>0.32128312310837431</c:v>
                </c:pt>
                <c:pt idx="91">
                  <c:v>0.32128362745300332</c:v>
                </c:pt>
                <c:pt idx="92">
                  <c:v>0.32128413947591761</c:v>
                </c:pt>
                <c:pt idx="93">
                  <c:v>0.32128465929397865</c:v>
                </c:pt>
                <c:pt idx="94">
                  <c:v>0.32128518702582465</c:v>
                </c:pt>
                <c:pt idx="95">
                  <c:v>0.32128572279189932</c:v>
                </c:pt>
                <c:pt idx="96">
                  <c:v>0.32128626671450061</c:v>
                </c:pt>
                <c:pt idx="97">
                  <c:v>0.3212868189177443</c:v>
                </c:pt>
                <c:pt idx="98">
                  <c:v>0.32128737952766989</c:v>
                </c:pt>
                <c:pt idx="99">
                  <c:v>0.32128794867221061</c:v>
                </c:pt>
                <c:pt idx="100">
                  <c:v>0.32128852648126338</c:v>
                </c:pt>
                <c:pt idx="101">
                  <c:v>0.32128911308669938</c:v>
                </c:pt>
                <c:pt idx="102">
                  <c:v>0.32128970862237632</c:v>
                </c:pt>
                <c:pt idx="103">
                  <c:v>0.32129031322421492</c:v>
                </c:pt>
                <c:pt idx="104">
                  <c:v>0.32129092703017031</c:v>
                </c:pt>
                <c:pt idx="105">
                  <c:v>0.32129155018033079</c:v>
                </c:pt>
                <c:pt idx="106">
                  <c:v>0.32129218281689431</c:v>
                </c:pt>
                <c:pt idx="107">
                  <c:v>0.32129282508422841</c:v>
                </c:pt>
                <c:pt idx="108">
                  <c:v>0.32129347712888495</c:v>
                </c:pt>
                <c:pt idx="109">
                  <c:v>0.32129413909966065</c:v>
                </c:pt>
                <c:pt idx="110">
                  <c:v>0.32129481114760122</c:v>
                </c:pt>
                <c:pt idx="111">
                  <c:v>0.32129549342605601</c:v>
                </c:pt>
                <c:pt idx="112">
                  <c:v>0.32129618609071331</c:v>
                </c:pt>
                <c:pt idx="113">
                  <c:v>0.32129688929962497</c:v>
                </c:pt>
                <c:pt idx="114">
                  <c:v>0.32129760321321732</c:v>
                </c:pt>
                <c:pt idx="115">
                  <c:v>0.32129832799441177</c:v>
                </c:pt>
                <c:pt idx="116">
                  <c:v>0.32129906380855261</c:v>
                </c:pt>
                <c:pt idx="117">
                  <c:v>0.32129981082353093</c:v>
                </c:pt>
                <c:pt idx="118">
                  <c:v>0.32130056920979483</c:v>
                </c:pt>
                <c:pt idx="119">
                  <c:v>0.32130133914033632</c:v>
                </c:pt>
                <c:pt idx="120">
                  <c:v>0.32130212079084997</c:v>
                </c:pt>
                <c:pt idx="121">
                  <c:v>0.32130291433963848</c:v>
                </c:pt>
                <c:pt idx="122">
                  <c:v>0.32130371996774093</c:v>
                </c:pt>
                <c:pt idx="123">
                  <c:v>0.32130453785895691</c:v>
                </c:pt>
                <c:pt idx="124">
                  <c:v>0.32130536819986683</c:v>
                </c:pt>
                <c:pt idx="125">
                  <c:v>0.32130621117988784</c:v>
                </c:pt>
                <c:pt idx="126">
                  <c:v>0.32130706699131495</c:v>
                </c:pt>
                <c:pt idx="127">
                  <c:v>0.32130793582938877</c:v>
                </c:pt>
                <c:pt idx="128">
                  <c:v>0.32130881789228977</c:v>
                </c:pt>
                <c:pt idx="129">
                  <c:v>0.32130971338121284</c:v>
                </c:pt>
                <c:pt idx="130">
                  <c:v>0.32131062250042658</c:v>
                </c:pt>
                <c:pt idx="131">
                  <c:v>0.32131154545729795</c:v>
                </c:pt>
                <c:pt idx="132">
                  <c:v>0.32131248246234589</c:v>
                </c:pt>
                <c:pt idx="133">
                  <c:v>0.3213134337292809</c:v>
                </c:pt>
                <c:pt idx="134">
                  <c:v>0.32131439947506896</c:v>
                </c:pt>
                <c:pt idx="135">
                  <c:v>0.32131537991997583</c:v>
                </c:pt>
                <c:pt idx="136">
                  <c:v>0.32131637528760587</c:v>
                </c:pt>
                <c:pt idx="137">
                  <c:v>0.32131738580496483</c:v>
                </c:pt>
                <c:pt idx="138">
                  <c:v>0.32131841170251191</c:v>
                </c:pt>
                <c:pt idx="139">
                  <c:v>0.32131945321420691</c:v>
                </c:pt>
                <c:pt idx="140">
                  <c:v>0.32132051057756267</c:v>
                </c:pt>
                <c:pt idx="141">
                  <c:v>0.32132158403369865</c:v>
                </c:pt>
                <c:pt idx="142">
                  <c:v>0.32132267382741048</c:v>
                </c:pt>
                <c:pt idx="143">
                  <c:v>0.32132378020718222</c:v>
                </c:pt>
                <c:pt idx="144">
                  <c:v>0.32132490342531278</c:v>
                </c:pt>
                <c:pt idx="145">
                  <c:v>0.32132604373790791</c:v>
                </c:pt>
                <c:pt idx="146">
                  <c:v>0.3213272014049719</c:v>
                </c:pt>
                <c:pt idx="147">
                  <c:v>0.32132837669045883</c:v>
                </c:pt>
                <c:pt idx="148">
                  <c:v>0.32132956986232597</c:v>
                </c:pt>
                <c:pt idx="149">
                  <c:v>0.32133078119261477</c:v>
                </c:pt>
                <c:pt idx="150">
                  <c:v>0.32133201095747765</c:v>
                </c:pt>
                <c:pt idx="151">
                  <c:v>0.32133325943728108</c:v>
                </c:pt>
                <c:pt idx="152">
                  <c:v>0.32133452691665565</c:v>
                </c:pt>
                <c:pt idx="153">
                  <c:v>0.32133581368452041</c:v>
                </c:pt>
                <c:pt idx="154">
                  <c:v>0.32133712003421261</c:v>
                </c:pt>
                <c:pt idx="155">
                  <c:v>0.32133844626351332</c:v>
                </c:pt>
                <c:pt idx="156">
                  <c:v>0.32133979267473295</c:v>
                </c:pt>
                <c:pt idx="157">
                  <c:v>0.32134115957475895</c:v>
                </c:pt>
                <c:pt idx="158">
                  <c:v>0.32134254727515077</c:v>
                </c:pt>
                <c:pt idx="159">
                  <c:v>0.32134395609218208</c:v>
                </c:pt>
                <c:pt idx="160">
                  <c:v>0.32134538634696191</c:v>
                </c:pt>
                <c:pt idx="161">
                  <c:v>0.32134683836543565</c:v>
                </c:pt>
                <c:pt idx="162">
                  <c:v>0.32134831247851231</c:v>
                </c:pt>
                <c:pt idx="163">
                  <c:v>0.32134980902214122</c:v>
                </c:pt>
                <c:pt idx="164">
                  <c:v>0.32135132833733931</c:v>
                </c:pt>
                <c:pt idx="165">
                  <c:v>0.32135287077033292</c:v>
                </c:pt>
                <c:pt idx="166">
                  <c:v>0.32135443667257241</c:v>
                </c:pt>
                <c:pt idx="167">
                  <c:v>0.32135602640086491</c:v>
                </c:pt>
                <c:pt idx="168">
                  <c:v>0.32135764031742192</c:v>
                </c:pt>
                <c:pt idx="169">
                  <c:v>0.32135927878995896</c:v>
                </c:pt>
                <c:pt idx="170">
                  <c:v>0.32136094219176037</c:v>
                </c:pt>
                <c:pt idx="171">
                  <c:v>0.3213626309017874</c:v>
                </c:pt>
                <c:pt idx="172">
                  <c:v>0.32136434530475283</c:v>
                </c:pt>
                <c:pt idx="173">
                  <c:v>0.32136608579118092</c:v>
                </c:pt>
                <c:pt idx="174">
                  <c:v>0.32136785275755692</c:v>
                </c:pt>
                <c:pt idx="175">
                  <c:v>0.32136964660635531</c:v>
                </c:pt>
                <c:pt idx="176">
                  <c:v>0.32137146774617892</c:v>
                </c:pt>
                <c:pt idx="177">
                  <c:v>0.32137331659179502</c:v>
                </c:pt>
                <c:pt idx="178">
                  <c:v>0.32137519356430505</c:v>
                </c:pt>
                <c:pt idx="179">
                  <c:v>0.32137709909115292</c:v>
                </c:pt>
                <c:pt idx="180">
                  <c:v>0.32137903360629438</c:v>
                </c:pt>
                <c:pt idx="181">
                  <c:v>0.32138099755027782</c:v>
                </c:pt>
                <c:pt idx="182">
                  <c:v>0.32138299137028836</c:v>
                </c:pt>
                <c:pt idx="183">
                  <c:v>0.32138501552031695</c:v>
                </c:pt>
                <c:pt idx="184">
                  <c:v>0.32138707046125792</c:v>
                </c:pt>
                <c:pt idx="185">
                  <c:v>0.3213891566609654</c:v>
                </c:pt>
                <c:pt idx="186">
                  <c:v>0.32139127459439132</c:v>
                </c:pt>
                <c:pt idx="187">
                  <c:v>0.32139342474370108</c:v>
                </c:pt>
                <c:pt idx="188">
                  <c:v>0.32139560759835872</c:v>
                </c:pt>
                <c:pt idx="189">
                  <c:v>0.32139782365524616</c:v>
                </c:pt>
                <c:pt idx="190">
                  <c:v>0.32140007341877291</c:v>
                </c:pt>
                <c:pt idx="191">
                  <c:v>0.32140235740100231</c:v>
                </c:pt>
                <c:pt idx="192">
                  <c:v>0.32140467612176565</c:v>
                </c:pt>
                <c:pt idx="193">
                  <c:v>0.321407030108739</c:v>
                </c:pt>
                <c:pt idx="194">
                  <c:v>0.32140941989763877</c:v>
                </c:pt>
                <c:pt idx="195">
                  <c:v>0.32141184603225326</c:v>
                </c:pt>
                <c:pt idx="196">
                  <c:v>0.32141430906464141</c:v>
                </c:pt>
                <c:pt idx="197">
                  <c:v>0.32141680955520413</c:v>
                </c:pt>
                <c:pt idx="198">
                  <c:v>0.32141934807284828</c:v>
                </c:pt>
                <c:pt idx="199">
                  <c:v>0.32142192519508372</c:v>
                </c:pt>
                <c:pt idx="200">
                  <c:v>0.3214245415081704</c:v>
                </c:pt>
                <c:pt idx="201">
                  <c:v>0.32142719760725791</c:v>
                </c:pt>
                <c:pt idx="202">
                  <c:v>0.32142989409648365</c:v>
                </c:pt>
                <c:pt idx="203">
                  <c:v>0.32143263158915292</c:v>
                </c:pt>
                <c:pt idx="204">
                  <c:v>0.32143541070785092</c:v>
                </c:pt>
                <c:pt idx="205">
                  <c:v>0.32143823208457961</c:v>
                </c:pt>
                <c:pt idx="206">
                  <c:v>0.32144109636092061</c:v>
                </c:pt>
                <c:pt idx="207">
                  <c:v>0.32144400418815461</c:v>
                </c:pt>
                <c:pt idx="208">
                  <c:v>0.32144695622742692</c:v>
                </c:pt>
                <c:pt idx="209">
                  <c:v>0.32144995314988289</c:v>
                </c:pt>
                <c:pt idx="210">
                  <c:v>0.32145299563681989</c:v>
                </c:pt>
                <c:pt idx="211">
                  <c:v>0.32145608437985401</c:v>
                </c:pt>
                <c:pt idx="212">
                  <c:v>0.321459220081039</c:v>
                </c:pt>
                <c:pt idx="213">
                  <c:v>0.32146240345309707</c:v>
                </c:pt>
                <c:pt idx="214">
                  <c:v>0.32146563521948296</c:v>
                </c:pt>
                <c:pt idx="215">
                  <c:v>0.32146891611460976</c:v>
                </c:pt>
                <c:pt idx="216">
                  <c:v>0.32147224688398895</c:v>
                </c:pt>
                <c:pt idx="217">
                  <c:v>0.32147562828442805</c:v>
                </c:pt>
                <c:pt idx="218">
                  <c:v>0.3214790610841497</c:v>
                </c:pt>
                <c:pt idx="219">
                  <c:v>0.32148254606299503</c:v>
                </c:pt>
                <c:pt idx="220">
                  <c:v>0.32148608401261058</c:v>
                </c:pt>
                <c:pt idx="221">
                  <c:v>0.32148967573657994</c:v>
                </c:pt>
                <c:pt idx="222">
                  <c:v>0.32149332205064995</c:v>
                </c:pt>
                <c:pt idx="223">
                  <c:v>0.32149702378289141</c:v>
                </c:pt>
                <c:pt idx="224">
                  <c:v>0.32150078177388147</c:v>
                </c:pt>
                <c:pt idx="225">
                  <c:v>0.32150459687688665</c:v>
                </c:pt>
                <c:pt idx="226">
                  <c:v>0.32150846995807997</c:v>
                </c:pt>
                <c:pt idx="227">
                  <c:v>0.32151240189669922</c:v>
                </c:pt>
                <c:pt idx="228">
                  <c:v>0.3215163935852719</c:v>
                </c:pt>
                <c:pt idx="229">
                  <c:v>0.3215204459297929</c:v>
                </c:pt>
                <c:pt idx="230">
                  <c:v>0.32152455984993722</c:v>
                </c:pt>
                <c:pt idx="231">
                  <c:v>0.32152873627926754</c:v>
                </c:pt>
                <c:pt idx="232">
                  <c:v>0.32153297616541965</c:v>
                </c:pt>
                <c:pt idx="233">
                  <c:v>0.32153728047034702</c:v>
                </c:pt>
                <c:pt idx="234">
                  <c:v>0.321541650170519</c:v>
                </c:pt>
                <c:pt idx="235">
                  <c:v>0.32154608625712588</c:v>
                </c:pt>
                <c:pt idx="236">
                  <c:v>0.32155058973630807</c:v>
                </c:pt>
                <c:pt idx="237">
                  <c:v>0.32155516162938541</c:v>
                </c:pt>
                <c:pt idx="238">
                  <c:v>0.32155980297307724</c:v>
                </c:pt>
                <c:pt idx="239">
                  <c:v>0.32156451481973847</c:v>
                </c:pt>
                <c:pt idx="240">
                  <c:v>0.32156929823758135</c:v>
                </c:pt>
                <c:pt idx="241">
                  <c:v>0.32157415431092395</c:v>
                </c:pt>
                <c:pt idx="242">
                  <c:v>0.32157908414042541</c:v>
                </c:pt>
                <c:pt idx="243">
                  <c:v>0.32158408884332496</c:v>
                </c:pt>
                <c:pt idx="244">
                  <c:v>0.32158916955370265</c:v>
                </c:pt>
                <c:pt idx="245">
                  <c:v>0.32159432742270438</c:v>
                </c:pt>
                <c:pt idx="246">
                  <c:v>0.32159956361883824</c:v>
                </c:pt>
                <c:pt idx="247">
                  <c:v>0.32160487932818577</c:v>
                </c:pt>
                <c:pt idx="248">
                  <c:v>0.3216102757546947</c:v>
                </c:pt>
                <c:pt idx="249">
                  <c:v>0.32161575412042132</c:v>
                </c:pt>
                <c:pt idx="250">
                  <c:v>0.32162131566585467</c:v>
                </c:pt>
                <c:pt idx="251">
                  <c:v>0.32162696165009791</c:v>
                </c:pt>
                <c:pt idx="252">
                  <c:v>0.32163269335122441</c:v>
                </c:pt>
                <c:pt idx="253">
                  <c:v>0.32163851206652999</c:v>
                </c:pt>
                <c:pt idx="254">
                  <c:v>0.32164441911283165</c:v>
                </c:pt>
                <c:pt idx="255">
                  <c:v>0.32165041582671261</c:v>
                </c:pt>
                <c:pt idx="256">
                  <c:v>0.32165650356488595</c:v>
                </c:pt>
                <c:pt idx="257">
                  <c:v>0.32166268370442797</c:v>
                </c:pt>
                <c:pt idx="258">
                  <c:v>0.32166895764311831</c:v>
                </c:pt>
                <c:pt idx="259">
                  <c:v>0.32167532679975741</c:v>
                </c:pt>
                <c:pt idx="260">
                  <c:v>0.32168179261442315</c:v>
                </c:pt>
                <c:pt idx="261">
                  <c:v>0.32168835654883432</c:v>
                </c:pt>
                <c:pt idx="262">
                  <c:v>0.321695020086668</c:v>
                </c:pt>
                <c:pt idx="263">
                  <c:v>0.3217017847338644</c:v>
                </c:pt>
                <c:pt idx="264">
                  <c:v>0.32170865201895038</c:v>
                </c:pt>
                <c:pt idx="265">
                  <c:v>0.32171562349341232</c:v>
                </c:pt>
                <c:pt idx="266">
                  <c:v>0.32172270073199638</c:v>
                </c:pt>
                <c:pt idx="267">
                  <c:v>0.32172988533307689</c:v>
                </c:pt>
                <c:pt idx="268">
                  <c:v>0.32173717891896231</c:v>
                </c:pt>
                <c:pt idx="269">
                  <c:v>0.32174458313633031</c:v>
                </c:pt>
                <c:pt idx="270">
                  <c:v>0.32175209965650331</c:v>
                </c:pt>
                <c:pt idx="271">
                  <c:v>0.3217597301758584</c:v>
                </c:pt>
                <c:pt idx="272">
                  <c:v>0.32176747641616599</c:v>
                </c:pt>
                <c:pt idx="273">
                  <c:v>0.32177534012500802</c:v>
                </c:pt>
                <c:pt idx="274">
                  <c:v>0.32178332307611401</c:v>
                </c:pt>
                <c:pt idx="275">
                  <c:v>0.32179142706976632</c:v>
                </c:pt>
                <c:pt idx="276">
                  <c:v>0.32179965393318399</c:v>
                </c:pt>
                <c:pt idx="277">
                  <c:v>0.32180800552093292</c:v>
                </c:pt>
                <c:pt idx="278">
                  <c:v>0.3218164837152967</c:v>
                </c:pt>
                <c:pt idx="279">
                  <c:v>0.32182509042670132</c:v>
                </c:pt>
                <c:pt idx="280">
                  <c:v>0.32183382759416596</c:v>
                </c:pt>
                <c:pt idx="281">
                  <c:v>0.32184269718564668</c:v>
                </c:pt>
                <c:pt idx="282">
                  <c:v>0.32185170119849765</c:v>
                </c:pt>
                <c:pt idx="283">
                  <c:v>0.3218608416599319</c:v>
                </c:pt>
                <c:pt idx="284">
                  <c:v>0.32187012062739795</c:v>
                </c:pt>
                <c:pt idx="285">
                  <c:v>0.32187954018907988</c:v>
                </c:pt>
                <c:pt idx="286">
                  <c:v>0.32188910246429292</c:v>
                </c:pt>
                <c:pt idx="287">
                  <c:v>0.32189880960398265</c:v>
                </c:pt>
                <c:pt idx="288">
                  <c:v>0.32190866379115995</c:v>
                </c:pt>
                <c:pt idx="289">
                  <c:v>0.32191866724137397</c:v>
                </c:pt>
                <c:pt idx="290">
                  <c:v>0.32192882220319241</c:v>
                </c:pt>
                <c:pt idx="291">
                  <c:v>0.32193913095868032</c:v>
                </c:pt>
                <c:pt idx="292">
                  <c:v>0.32194959582389465</c:v>
                </c:pt>
                <c:pt idx="293">
                  <c:v>0.32196021914934636</c:v>
                </c:pt>
                <c:pt idx="294">
                  <c:v>0.32197100332053641</c:v>
                </c:pt>
                <c:pt idx="295">
                  <c:v>0.32198195075846092</c:v>
                </c:pt>
                <c:pt idx="296">
                  <c:v>0.32199306392010341</c:v>
                </c:pt>
                <c:pt idx="297">
                  <c:v>0.32200434529897992</c:v>
                </c:pt>
                <c:pt idx="298">
                  <c:v>0.3220157974256519</c:v>
                </c:pt>
                <c:pt idx="299">
                  <c:v>0.32202742286826458</c:v>
                </c:pt>
                <c:pt idx="300">
                  <c:v>0.32203922423310499</c:v>
                </c:pt>
                <c:pt idx="301">
                  <c:v>0.32205120416514632</c:v>
                </c:pt>
                <c:pt idx="302">
                  <c:v>0.32206336534859392</c:v>
                </c:pt>
                <c:pt idx="303">
                  <c:v>0.32207571050745365</c:v>
                </c:pt>
                <c:pt idx="304">
                  <c:v>0.322088242406118</c:v>
                </c:pt>
                <c:pt idx="305">
                  <c:v>0.32210096384996983</c:v>
                </c:pt>
                <c:pt idx="306">
                  <c:v>0.32211387768588789</c:v>
                </c:pt>
                <c:pt idx="307">
                  <c:v>0.32212698680294877</c:v>
                </c:pt>
                <c:pt idx="308">
                  <c:v>0.32214029413295592</c:v>
                </c:pt>
                <c:pt idx="309">
                  <c:v>0.322153802651097</c:v>
                </c:pt>
                <c:pt idx="310">
                  <c:v>0.32216751537655491</c:v>
                </c:pt>
                <c:pt idx="311">
                  <c:v>0.32218143537310395</c:v>
                </c:pt>
                <c:pt idx="312">
                  <c:v>0.32219556574980068</c:v>
                </c:pt>
                <c:pt idx="313">
                  <c:v>0.32220990966159202</c:v>
                </c:pt>
                <c:pt idx="314">
                  <c:v>0.32222447031001078</c:v>
                </c:pt>
                <c:pt idx="315">
                  <c:v>0.32223925094376699</c:v>
                </c:pt>
                <c:pt idx="316">
                  <c:v>0.32225425485952008</c:v>
                </c:pt>
                <c:pt idx="317">
                  <c:v>0.3222694854024814</c:v>
                </c:pt>
                <c:pt idx="318">
                  <c:v>0.32228494596712642</c:v>
                </c:pt>
                <c:pt idx="319">
                  <c:v>0.32230063999791458</c:v>
                </c:pt>
                <c:pt idx="320">
                  <c:v>0.32231657098997452</c:v>
                </c:pt>
                <c:pt idx="321">
                  <c:v>0.32233274248982341</c:v>
                </c:pt>
                <c:pt idx="322">
                  <c:v>0.32234915809612374</c:v>
                </c:pt>
                <c:pt idx="323">
                  <c:v>0.32236582146039361</c:v>
                </c:pt>
                <c:pt idx="324">
                  <c:v>0.32238273628774222</c:v>
                </c:pt>
                <c:pt idx="325">
                  <c:v>0.32239990633764093</c:v>
                </c:pt>
                <c:pt idx="326">
                  <c:v>0.32241733542470441</c:v>
                </c:pt>
                <c:pt idx="327">
                  <c:v>0.32243502741943902</c:v>
                </c:pt>
                <c:pt idx="328">
                  <c:v>0.32245298624906377</c:v>
                </c:pt>
                <c:pt idx="329">
                  <c:v>0.32247121589822886</c:v>
                </c:pt>
                <c:pt idx="330">
                  <c:v>0.3224897204099284</c:v>
                </c:pt>
                <c:pt idx="331">
                  <c:v>0.32250850388623592</c:v>
                </c:pt>
                <c:pt idx="332">
                  <c:v>0.32252757048915626</c:v>
                </c:pt>
                <c:pt idx="333">
                  <c:v>0.32254692444145738</c:v>
                </c:pt>
                <c:pt idx="334">
                  <c:v>0.32256657002754241</c:v>
                </c:pt>
                <c:pt idx="335">
                  <c:v>0.32258651159425883</c:v>
                </c:pt>
                <c:pt idx="336">
                  <c:v>0.32260675355178531</c:v>
                </c:pt>
                <c:pt idx="337">
                  <c:v>0.32262730037456605</c:v>
                </c:pt>
                <c:pt idx="338">
                  <c:v>0.32264815660208601</c:v>
                </c:pt>
                <c:pt idx="339">
                  <c:v>0.32266932683989341</c:v>
                </c:pt>
                <c:pt idx="340">
                  <c:v>0.32269081576041192</c:v>
                </c:pt>
                <c:pt idx="341">
                  <c:v>0.32271262810391832</c:v>
                </c:pt>
                <c:pt idx="342">
                  <c:v>0.32273476867947903</c:v>
                </c:pt>
                <c:pt idx="343">
                  <c:v>0.32275724236583908</c:v>
                </c:pt>
                <c:pt idx="344">
                  <c:v>0.32278005411246241</c:v>
                </c:pt>
                <c:pt idx="345">
                  <c:v>0.32280320894041492</c:v>
                </c:pt>
                <c:pt idx="346">
                  <c:v>0.32282671194340401</c:v>
                </c:pt>
                <c:pt idx="347">
                  <c:v>0.32285056828872877</c:v>
                </c:pt>
                <c:pt idx="348">
                  <c:v>0.32287478321832208</c:v>
                </c:pt>
                <c:pt idx="349">
                  <c:v>0.32289936204972192</c:v>
                </c:pt>
                <c:pt idx="350">
                  <c:v>0.32292431017713163</c:v>
                </c:pt>
                <c:pt idx="351">
                  <c:v>0.3229496330724374</c:v>
                </c:pt>
                <c:pt idx="352">
                  <c:v>0.32297533628626141</c:v>
                </c:pt>
                <c:pt idx="353">
                  <c:v>0.32300142544902538</c:v>
                </c:pt>
                <c:pt idx="354">
                  <c:v>0.32302790627203826</c:v>
                </c:pt>
                <c:pt idx="355">
                  <c:v>0.32305478454853631</c:v>
                </c:pt>
                <c:pt idx="356">
                  <c:v>0.32308206615485935</c:v>
                </c:pt>
                <c:pt idx="357">
                  <c:v>0.32310975705144995</c:v>
                </c:pt>
                <c:pt idx="358">
                  <c:v>0.32313786328410765</c:v>
                </c:pt>
                <c:pt idx="359">
                  <c:v>0.32316639098501265</c:v>
                </c:pt>
                <c:pt idx="360">
                  <c:v>0.32319534637392699</c:v>
                </c:pt>
                <c:pt idx="361">
                  <c:v>0.32322473575936639</c:v>
                </c:pt>
                <c:pt idx="362">
                  <c:v>0.32325456553971277</c:v>
                </c:pt>
                <c:pt idx="363">
                  <c:v>0.32328484220446596</c:v>
                </c:pt>
                <c:pt idx="364">
                  <c:v>0.32331557233539865</c:v>
                </c:pt>
                <c:pt idx="365">
                  <c:v>0.32334676260779188</c:v>
                </c:pt>
                <c:pt idx="366">
                  <c:v>0.32337841979164117</c:v>
                </c:pt>
                <c:pt idx="367">
                  <c:v>0.32341055075289277</c:v>
                </c:pt>
                <c:pt idx="368">
                  <c:v>0.32344316245470761</c:v>
                </c:pt>
                <c:pt idx="369">
                  <c:v>0.32347626195872048</c:v>
                </c:pt>
                <c:pt idx="370">
                  <c:v>0.32350985642626601</c:v>
                </c:pt>
                <c:pt idx="371">
                  <c:v>0.32354395311976858</c:v>
                </c:pt>
                <c:pt idx="372">
                  <c:v>0.32357855940392238</c:v>
                </c:pt>
                <c:pt idx="373">
                  <c:v>0.32361368274710095</c:v>
                </c:pt>
                <c:pt idx="374">
                  <c:v>0.32364933072261132</c:v>
                </c:pt>
                <c:pt idx="375">
                  <c:v>0.32368551101009541</c:v>
                </c:pt>
                <c:pt idx="376">
                  <c:v>0.32372223139682077</c:v>
                </c:pt>
                <c:pt idx="377">
                  <c:v>0.32375949977908491</c:v>
                </c:pt>
                <c:pt idx="378">
                  <c:v>0.32379732416357793</c:v>
                </c:pt>
                <c:pt idx="379">
                  <c:v>0.32383571266878408</c:v>
                </c:pt>
                <c:pt idx="380">
                  <c:v>0.3238746735263659</c:v>
                </c:pt>
                <c:pt idx="381">
                  <c:v>0.32391421508256596</c:v>
                </c:pt>
                <c:pt idx="382">
                  <c:v>0.32395434579967997</c:v>
                </c:pt>
                <c:pt idx="383">
                  <c:v>0.32399507425745788</c:v>
                </c:pt>
                <c:pt idx="384">
                  <c:v>0.32403640915457277</c:v>
                </c:pt>
                <c:pt idx="385">
                  <c:v>0.32407835931007767</c:v>
                </c:pt>
                <c:pt idx="386">
                  <c:v>0.32412093366488476</c:v>
                </c:pt>
                <c:pt idx="387">
                  <c:v>0.32416414128324722</c:v>
                </c:pt>
                <c:pt idx="388">
                  <c:v>0.32420799135428291</c:v>
                </c:pt>
                <c:pt idx="389">
                  <c:v>0.32425249319345589</c:v>
                </c:pt>
                <c:pt idx="390">
                  <c:v>0.32429765624411699</c:v>
                </c:pt>
                <c:pt idx="391">
                  <c:v>0.32434349007906665</c:v>
                </c:pt>
                <c:pt idx="392">
                  <c:v>0.32439000440202831</c:v>
                </c:pt>
                <c:pt idx="393">
                  <c:v>0.32443720904930196</c:v>
                </c:pt>
                <c:pt idx="394">
                  <c:v>0.32448511399125995</c:v>
                </c:pt>
                <c:pt idx="395">
                  <c:v>0.32453372933395641</c:v>
                </c:pt>
                <c:pt idx="396">
                  <c:v>0.32458306532074443</c:v>
                </c:pt>
                <c:pt idx="397">
                  <c:v>0.32463313233382002</c:v>
                </c:pt>
                <c:pt idx="398">
                  <c:v>0.32468394089591696</c:v>
                </c:pt>
                <c:pt idx="399">
                  <c:v>0.32473550167184495</c:v>
                </c:pt>
                <c:pt idx="400">
                  <c:v>0.32478782547018031</c:v>
                </c:pt>
                <c:pt idx="401">
                  <c:v>0.32484092324491076</c:v>
                </c:pt>
                <c:pt idx="402">
                  <c:v>0.32489480609702892</c:v>
                </c:pt>
                <c:pt idx="403">
                  <c:v>0.32494948527628398</c:v>
                </c:pt>
                <c:pt idx="404">
                  <c:v>0.32500497218278895</c:v>
                </c:pt>
                <c:pt idx="405">
                  <c:v>0.3250612783687124</c:v>
                </c:pt>
                <c:pt idx="406">
                  <c:v>0.32511841553999665</c:v>
                </c:pt>
                <c:pt idx="407">
                  <c:v>0.32517639555801392</c:v>
                </c:pt>
                <c:pt idx="408">
                  <c:v>0.32523523044129105</c:v>
                </c:pt>
                <c:pt idx="409">
                  <c:v>0.32529493236725665</c:v>
                </c:pt>
                <c:pt idx="410">
                  <c:v>0.32535551367386489</c:v>
                </c:pt>
                <c:pt idx="411">
                  <c:v>0.32541698686141696</c:v>
                </c:pt>
                <c:pt idx="412">
                  <c:v>0.32547936459424986</c:v>
                </c:pt>
                <c:pt idx="413">
                  <c:v>0.32554265970246865</c:v>
                </c:pt>
                <c:pt idx="414">
                  <c:v>0.32560688518371633</c:v>
                </c:pt>
                <c:pt idx="415">
                  <c:v>0.32567205420488177</c:v>
                </c:pt>
                <c:pt idx="416">
                  <c:v>0.32573818010388278</c:v>
                </c:pt>
                <c:pt idx="417">
                  <c:v>0.32580527639141277</c:v>
                </c:pt>
                <c:pt idx="418">
                  <c:v>0.32587335675267992</c:v>
                </c:pt>
                <c:pt idx="419">
                  <c:v>0.32594243504919412</c:v>
                </c:pt>
                <c:pt idx="420">
                  <c:v>0.32601252532051822</c:v>
                </c:pt>
                <c:pt idx="421">
                  <c:v>0.32608364178601495</c:v>
                </c:pt>
                <c:pt idx="422">
                  <c:v>0.32615579884664692</c:v>
                </c:pt>
                <c:pt idx="423">
                  <c:v>0.32622901108670038</c:v>
                </c:pt>
                <c:pt idx="424">
                  <c:v>0.32630329327559465</c:v>
                </c:pt>
                <c:pt idx="425">
                  <c:v>0.32637866036958818</c:v>
                </c:pt>
                <c:pt idx="426">
                  <c:v>0.32645512751356531</c:v>
                </c:pt>
                <c:pt idx="427">
                  <c:v>0.32653271004284212</c:v>
                </c:pt>
                <c:pt idx="428">
                  <c:v>0.32661142348482192</c:v>
                </c:pt>
                <c:pt idx="429">
                  <c:v>0.32669128356081784</c:v>
                </c:pt>
                <c:pt idx="430">
                  <c:v>0.32677230618777292</c:v>
                </c:pt>
                <c:pt idx="431">
                  <c:v>0.32685450747999589</c:v>
                </c:pt>
                <c:pt idx="432">
                  <c:v>0.32693790375088416</c:v>
                </c:pt>
                <c:pt idx="433">
                  <c:v>0.32702251151466877</c:v>
                </c:pt>
                <c:pt idx="434">
                  <c:v>0.32710834748808532</c:v>
                </c:pt>
                <c:pt idx="435">
                  <c:v>0.32719542859214401</c:v>
                </c:pt>
                <c:pt idx="436">
                  <c:v>0.32728377195375197</c:v>
                </c:pt>
                <c:pt idx="437">
                  <c:v>0.32737339490740436</c:v>
                </c:pt>
                <c:pt idx="438">
                  <c:v>0.32746431499689177</c:v>
                </c:pt>
                <c:pt idx="439">
                  <c:v>0.32755654997690992</c:v>
                </c:pt>
                <c:pt idx="440">
                  <c:v>0.32765011781471365</c:v>
                </c:pt>
                <c:pt idx="441">
                  <c:v>0.32774503669171379</c:v>
                </c:pt>
                <c:pt idx="442">
                  <c:v>0.32784132500511731</c:v>
                </c:pt>
                <c:pt idx="443">
                  <c:v>0.32793900136946691</c:v>
                </c:pt>
                <c:pt idx="444">
                  <c:v>0.32803808461819001</c:v>
                </c:pt>
                <c:pt idx="445">
                  <c:v>0.32813859380521565</c:v>
                </c:pt>
                <c:pt idx="446">
                  <c:v>0.328240548206371</c:v>
                </c:pt>
                <c:pt idx="447">
                  <c:v>0.3283439673209867</c:v>
                </c:pt>
                <c:pt idx="448">
                  <c:v>0.32844887087324737</c:v>
                </c:pt>
                <c:pt idx="449">
                  <c:v>0.32855527881370661</c:v>
                </c:pt>
                <c:pt idx="450">
                  <c:v>0.32866321132067056</c:v>
                </c:pt>
                <c:pt idx="451">
                  <c:v>0.32877268880152338</c:v>
                </c:pt>
                <c:pt idx="452">
                  <c:v>0.32888373189414977</c:v>
                </c:pt>
                <c:pt idx="453">
                  <c:v>0.32899636146812788</c:v>
                </c:pt>
                <c:pt idx="454">
                  <c:v>0.32911059862611108</c:v>
                </c:pt>
                <c:pt idx="455">
                  <c:v>0.32922646470498496</c:v>
                </c:pt>
                <c:pt idx="456">
                  <c:v>0.32934398127704884</c:v>
                </c:pt>
                <c:pt idx="457">
                  <c:v>0.32946317015119031</c:v>
                </c:pt>
                <c:pt idx="458">
                  <c:v>0.32958405337401558</c:v>
                </c:pt>
                <c:pt idx="459">
                  <c:v>0.32970665323080189</c:v>
                </c:pt>
                <c:pt idx="460">
                  <c:v>0.32983099224661516</c:v>
                </c:pt>
                <c:pt idx="461">
                  <c:v>0.32995709318718652</c:v>
                </c:pt>
                <c:pt idx="462">
                  <c:v>0.33008497905987005</c:v>
                </c:pt>
                <c:pt idx="463">
                  <c:v>0.33021467311441577</c:v>
                </c:pt>
                <c:pt idx="464">
                  <c:v>0.33034619884385197</c:v>
                </c:pt>
                <c:pt idx="465">
                  <c:v>0.33047957998515176</c:v>
                </c:pt>
                <c:pt idx="466">
                  <c:v>0.33061484051990192</c:v>
                </c:pt>
                <c:pt idx="467">
                  <c:v>0.33075200467494692</c:v>
                </c:pt>
                <c:pt idx="468">
                  <c:v>0.33089109692287877</c:v>
                </c:pt>
                <c:pt idx="469">
                  <c:v>0.33103214198252595</c:v>
                </c:pt>
                <c:pt idx="470">
                  <c:v>0.33117516481935416</c:v>
                </c:pt>
                <c:pt idx="471">
                  <c:v>0.33132019064575996</c:v>
                </c:pt>
                <c:pt idx="472">
                  <c:v>0.33146724492132701</c:v>
                </c:pt>
                <c:pt idx="473">
                  <c:v>0.33161635335301565</c:v>
                </c:pt>
                <c:pt idx="474">
                  <c:v>0.33176754189516638</c:v>
                </c:pt>
                <c:pt idx="475">
                  <c:v>0.3319208367495779</c:v>
                </c:pt>
                <c:pt idx="476">
                  <c:v>0.33207626436532928</c:v>
                </c:pt>
                <c:pt idx="477">
                  <c:v>0.33223385143864531</c:v>
                </c:pt>
                <c:pt idx="478">
                  <c:v>0.33239362491260965</c:v>
                </c:pt>
                <c:pt idx="479">
                  <c:v>0.33255561197672395</c:v>
                </c:pt>
                <c:pt idx="480">
                  <c:v>0.33271984006648808</c:v>
                </c:pt>
                <c:pt idx="481">
                  <c:v>0.33288633686278796</c:v>
                </c:pt>
                <c:pt idx="482">
                  <c:v>0.33305513029115008</c:v>
                </c:pt>
                <c:pt idx="483">
                  <c:v>0.333226248521024</c:v>
                </c:pt>
                <c:pt idx="484">
                  <c:v>0.33339971996477996</c:v>
                </c:pt>
                <c:pt idx="485">
                  <c:v>0.33357557327667203</c:v>
                </c:pt>
                <c:pt idx="486">
                  <c:v>0.33375383735170461</c:v>
                </c:pt>
                <c:pt idx="487">
                  <c:v>0.33393454132433892</c:v>
                </c:pt>
                <c:pt idx="488">
                  <c:v>0.33411771456703032</c:v>
                </c:pt>
                <c:pt idx="489">
                  <c:v>0.33430338668872861</c:v>
                </c:pt>
                <c:pt idx="490">
                  <c:v>0.33449158753313202</c:v>
                </c:pt>
                <c:pt idx="491">
                  <c:v>0.33468234717691592</c:v>
                </c:pt>
                <c:pt idx="492">
                  <c:v>0.33487569592770283</c:v>
                </c:pt>
                <c:pt idx="493">
                  <c:v>0.33507166432196089</c:v>
                </c:pt>
                <c:pt idx="494">
                  <c:v>0.33527028312275209</c:v>
                </c:pt>
                <c:pt idx="495">
                  <c:v>0.33547158331726201</c:v>
                </c:pt>
                <c:pt idx="496">
                  <c:v>0.33567559611422465</c:v>
                </c:pt>
                <c:pt idx="497">
                  <c:v>0.33588235294118141</c:v>
                </c:pt>
                <c:pt idx="498">
                  <c:v>0.33608874522481413</c:v>
                </c:pt>
                <c:pt idx="499">
                  <c:v>0.33629786159607761</c:v>
                </c:pt>
                <c:pt idx="500">
                  <c:v>0.33650973270519602</c:v>
                </c:pt>
                <c:pt idx="501">
                  <c:v>0.33672438939652677</c:v>
                </c:pt>
                <c:pt idx="502">
                  <c:v>0.33694186270517895</c:v>
                </c:pt>
                <c:pt idx="503">
                  <c:v>0.33716218385353491</c:v>
                </c:pt>
                <c:pt idx="504">
                  <c:v>0.33738538424748177</c:v>
                </c:pt>
                <c:pt idx="505">
                  <c:v>0.33761149547251595</c:v>
                </c:pt>
                <c:pt idx="506">
                  <c:v>0.33784054928970797</c:v>
                </c:pt>
                <c:pt idx="507">
                  <c:v>0.33807257763136189</c:v>
                </c:pt>
                <c:pt idx="508">
                  <c:v>0.33830761259660641</c:v>
                </c:pt>
                <c:pt idx="509">
                  <c:v>0.33854568644671601</c:v>
                </c:pt>
                <c:pt idx="510">
                  <c:v>0.33878683160027195</c:v>
                </c:pt>
                <c:pt idx="511">
                  <c:v>0.339031080628038</c:v>
                </c:pt>
                <c:pt idx="512">
                  <c:v>0.33927846624780117</c:v>
                </c:pt>
                <c:pt idx="513">
                  <c:v>0.33952902131877022</c:v>
                </c:pt>
                <c:pt idx="514">
                  <c:v>0.33978277883597291</c:v>
                </c:pt>
                <c:pt idx="515">
                  <c:v>0.34003977192429147</c:v>
                </c:pt>
                <c:pt idx="516">
                  <c:v>0.34030003383234975</c:v>
                </c:pt>
                <c:pt idx="517">
                  <c:v>0.340563597926127</c:v>
                </c:pt>
                <c:pt idx="518">
                  <c:v>0.34083049768239032</c:v>
                </c:pt>
                <c:pt idx="519">
                  <c:v>0.34110076668183631</c:v>
                </c:pt>
                <c:pt idx="520">
                  <c:v>0.34137443860205047</c:v>
                </c:pt>
                <c:pt idx="521">
                  <c:v>0.34165154721016899</c:v>
                </c:pt>
                <c:pt idx="522">
                  <c:v>0.34193212635537201</c:v>
                </c:pt>
                <c:pt idx="523">
                  <c:v>0.34221620996103802</c:v>
                </c:pt>
                <c:pt idx="524">
                  <c:v>0.34250383201671175</c:v>
                </c:pt>
                <c:pt idx="525">
                  <c:v>0.34279502656979305</c:v>
                </c:pt>
                <c:pt idx="526">
                  <c:v>0.34308982771698032</c:v>
                </c:pt>
                <c:pt idx="527">
                  <c:v>0.34338826959542196</c:v>
                </c:pt>
                <c:pt idx="528">
                  <c:v>0.34369038637361432</c:v>
                </c:pt>
                <c:pt idx="529">
                  <c:v>0.34399621224210802</c:v>
                </c:pt>
                <c:pt idx="530">
                  <c:v>0.34430578140379708</c:v>
                </c:pt>
                <c:pt idx="531">
                  <c:v>0.34461912806405531</c:v>
                </c:pt>
                <c:pt idx="532">
                  <c:v>0.34493628642055002</c:v>
                </c:pt>
                <c:pt idx="533">
                  <c:v>0.34525729065278299</c:v>
                </c:pt>
                <c:pt idx="534">
                  <c:v>0.34558217491135407</c:v>
                </c:pt>
                <c:pt idx="535">
                  <c:v>0.34591097330692694</c:v>
                </c:pt>
                <c:pt idx="536">
                  <c:v>0.34624371989892999</c:v>
                </c:pt>
                <c:pt idx="537">
                  <c:v>0.34658044868398802</c:v>
                </c:pt>
                <c:pt idx="538">
                  <c:v>0.34692119358399232</c:v>
                </c:pt>
                <c:pt idx="539">
                  <c:v>0.347265988433961</c:v>
                </c:pt>
                <c:pt idx="540">
                  <c:v>0.34761486696957428</c:v>
                </c:pt>
                <c:pt idx="541">
                  <c:v>0.34796786281438741</c:v>
                </c:pt>
                <c:pt idx="542">
                  <c:v>0.34832500946683231</c:v>
                </c:pt>
                <c:pt idx="543">
                  <c:v>0.34868634028684992</c:v>
                </c:pt>
                <c:pt idx="544">
                  <c:v>0.34905188848222202</c:v>
                </c:pt>
                <c:pt idx="545">
                  <c:v>0.34942168709471122</c:v>
                </c:pt>
                <c:pt idx="546">
                  <c:v>0.34979576898574338</c:v>
                </c:pt>
                <c:pt idx="547">
                  <c:v>0.35017416682198432</c:v>
                </c:pt>
                <c:pt idx="548">
                  <c:v>0.35055691306045722</c:v>
                </c:pt>
                <c:pt idx="549">
                  <c:v>0.35094403993343831</c:v>
                </c:pt>
                <c:pt idx="550">
                  <c:v>0.351335579433116</c:v>
                </c:pt>
                <c:pt idx="551">
                  <c:v>0.35173156329584865</c:v>
                </c:pt>
                <c:pt idx="552">
                  <c:v>0.35213202298618279</c:v>
                </c:pt>
                <c:pt idx="553">
                  <c:v>0.35253698968066194</c:v>
                </c:pt>
                <c:pt idx="554">
                  <c:v>0.35294649425117802</c:v>
                </c:pt>
                <c:pt idx="555">
                  <c:v>0.35336056724826176</c:v>
                </c:pt>
                <c:pt idx="556">
                  <c:v>0.35377923888384732</c:v>
                </c:pt>
                <c:pt idx="557">
                  <c:v>0.35420253901403431</c:v>
                </c:pt>
                <c:pt idx="558">
                  <c:v>0.35463049712133299</c:v>
                </c:pt>
                <c:pt idx="559">
                  <c:v>0.35506314229680008</c:v>
                </c:pt>
                <c:pt idx="560">
                  <c:v>0.35550050322186122</c:v>
                </c:pt>
                <c:pt idx="561">
                  <c:v>0.35594260814985595</c:v>
                </c:pt>
                <c:pt idx="562">
                  <c:v>0.35638948488738992</c:v>
                </c:pt>
                <c:pt idx="563">
                  <c:v>0.35684116077539801</c:v>
                </c:pt>
                <c:pt idx="564">
                  <c:v>0.35729766266998408</c:v>
                </c:pt>
                <c:pt idx="565">
                  <c:v>0.35775901692301099</c:v>
                </c:pt>
                <c:pt idx="566">
                  <c:v>0.35822524936250238</c:v>
                </c:pt>
                <c:pt idx="567">
                  <c:v>0.3586963852728039</c:v>
                </c:pt>
                <c:pt idx="568">
                  <c:v>0.35917244937452192</c:v>
                </c:pt>
                <c:pt idx="569">
                  <c:v>0.35965346580431795</c:v>
                </c:pt>
                <c:pt idx="570">
                  <c:v>0.36013945809445008</c:v>
                </c:pt>
                <c:pt idx="571">
                  <c:v>0.36063044915217501</c:v>
                </c:pt>
                <c:pt idx="572">
                  <c:v>0.36112646123896219</c:v>
                </c:pt>
                <c:pt idx="573">
                  <c:v>0.36162751594952192</c:v>
                </c:pt>
                <c:pt idx="574">
                  <c:v>0.36213363419077299</c:v>
                </c:pt>
                <c:pt idx="575">
                  <c:v>0.36264483616058102</c:v>
                </c:pt>
                <c:pt idx="576">
                  <c:v>0.36316114132639599</c:v>
                </c:pt>
                <c:pt idx="577">
                  <c:v>0.36368256840381158</c:v>
                </c:pt>
                <c:pt idx="578">
                  <c:v>0.36420913533497296</c:v>
                </c:pt>
                <c:pt idx="579">
                  <c:v>0.36474085926695932</c:v>
                </c:pt>
                <c:pt idx="580">
                  <c:v>0.36527775653004801</c:v>
                </c:pt>
                <c:pt idx="581">
                  <c:v>0.36581984261593231</c:v>
                </c:pt>
                <c:pt idx="582">
                  <c:v>0.36636713215590638</c:v>
                </c:pt>
                <c:pt idx="583">
                  <c:v>0.36691963889902995</c:v>
                </c:pt>
                <c:pt idx="584">
                  <c:v>0.36747737569025596</c:v>
                </c:pt>
                <c:pt idx="585">
                  <c:v>0.36804035444858979</c:v>
                </c:pt>
                <c:pt idx="586">
                  <c:v>0.36860858614530795</c:v>
                </c:pt>
                <c:pt idx="587">
                  <c:v>0.36918208078210041</c:v>
                </c:pt>
                <c:pt idx="588">
                  <c:v>0.3697608473694175</c:v>
                </c:pt>
                <c:pt idx="589">
                  <c:v>0.37034489390479408</c:v>
                </c:pt>
                <c:pt idx="590">
                  <c:v>0.37093422735131432</c:v>
                </c:pt>
                <c:pt idx="591">
                  <c:v>0.37152885361621912</c:v>
                </c:pt>
                <c:pt idx="592">
                  <c:v>0.3721287775295577</c:v>
                </c:pt>
                <c:pt idx="593">
                  <c:v>0.372734002823087</c:v>
                </c:pt>
                <c:pt idx="594">
                  <c:v>0.37351162403637</c:v>
                </c:pt>
                <c:pt idx="595">
                  <c:v>0.37456535133739632</c:v>
                </c:pt>
                <c:pt idx="596">
                  <c:v>0.37562815711667741</c:v>
                </c:pt>
                <c:pt idx="597">
                  <c:v>0.37670003988767792</c:v>
                </c:pt>
                <c:pt idx="598">
                  <c:v>0.37778099610919741</c:v>
                </c:pt>
                <c:pt idx="599">
                  <c:v>0.37887102015160695</c:v>
                </c:pt>
                <c:pt idx="600">
                  <c:v>0.38005368831522895</c:v>
                </c:pt>
                <c:pt idx="601">
                  <c:v>0.38132942586645291</c:v>
                </c:pt>
                <c:pt idx="602">
                  <c:v>0.38261556848150202</c:v>
                </c:pt>
                <c:pt idx="603">
                  <c:v>0.38391209968638895</c:v>
                </c:pt>
                <c:pt idx="604">
                  <c:v>0.38521900041857499</c:v>
                </c:pt>
                <c:pt idx="605">
                  <c:v>0.38653624899256761</c:v>
                </c:pt>
                <c:pt idx="606">
                  <c:v>0.38786382106626577</c:v>
                </c:pt>
                <c:pt idx="607">
                  <c:v>0.38920168960833101</c:v>
                </c:pt>
                <c:pt idx="608">
                  <c:v>0.39054982486655532</c:v>
                </c:pt>
                <c:pt idx="609">
                  <c:v>0.39190819433719826</c:v>
                </c:pt>
                <c:pt idx="610">
                  <c:v>0.3932767627354587</c:v>
                </c:pt>
                <c:pt idx="611">
                  <c:v>0.39465549196709265</c:v>
                </c:pt>
                <c:pt idx="612">
                  <c:v>0.39604434110119602</c:v>
                </c:pt>
                <c:pt idx="613">
                  <c:v>0.39744326634422722</c:v>
                </c:pt>
                <c:pt idx="614">
                  <c:v>0.39885222101525247</c:v>
                </c:pt>
                <c:pt idx="615">
                  <c:v>0.400271155522616</c:v>
                </c:pt>
                <c:pt idx="616">
                  <c:v>0.40170001734194138</c:v>
                </c:pt>
                <c:pt idx="617">
                  <c:v>0.40313875099548802</c:v>
                </c:pt>
                <c:pt idx="618">
                  <c:v>0.40458729803307408</c:v>
                </c:pt>
                <c:pt idx="619">
                  <c:v>0.40604559701444898</c:v>
                </c:pt>
                <c:pt idx="620">
                  <c:v>0.40751358349321332</c:v>
                </c:pt>
                <c:pt idx="621">
                  <c:v>0.40899119000241102</c:v>
                </c:pt>
                <c:pt idx="622">
                  <c:v>0.41047834604165795</c:v>
                </c:pt>
                <c:pt idx="623">
                  <c:v>0.41197497806601741</c:v>
                </c:pt>
                <c:pt idx="624">
                  <c:v>0.413481009476595</c:v>
                </c:pt>
                <c:pt idx="625">
                  <c:v>0.41499636061289641</c:v>
                </c:pt>
                <c:pt idx="626">
                  <c:v>0.4165762907841114</c:v>
                </c:pt>
                <c:pt idx="627">
                  <c:v>0.41833304833565932</c:v>
                </c:pt>
                <c:pt idx="628">
                  <c:v>0.42010018594846765</c:v>
                </c:pt>
                <c:pt idx="629">
                  <c:v>0.4218775983057324</c:v>
                </c:pt>
                <c:pt idx="630">
                  <c:v>0.42366517657179475</c:v>
                </c:pt>
                <c:pt idx="631">
                  <c:v>0.42546280839632661</c:v>
                </c:pt>
                <c:pt idx="632">
                  <c:v>0.42727037792080436</c:v>
                </c:pt>
                <c:pt idx="633">
                  <c:v>0.42908776578734237</c:v>
                </c:pt>
                <c:pt idx="634">
                  <c:v>0.43091484914986183</c:v>
                </c:pt>
                <c:pt idx="635">
                  <c:v>0.43275150168759102</c:v>
                </c:pt>
                <c:pt idx="636">
                  <c:v>0.43459759362106631</c:v>
                </c:pt>
                <c:pt idx="637">
                  <c:v>0.43645299173041696</c:v>
                </c:pt>
                <c:pt idx="638">
                  <c:v>0.43831755937617095</c:v>
                </c:pt>
                <c:pt idx="639">
                  <c:v>0.44019115652254259</c:v>
                </c:pt>
                <c:pt idx="640">
                  <c:v>0.44207363976314101</c:v>
                </c:pt>
                <c:pt idx="641">
                  <c:v>0.44396486234912091</c:v>
                </c:pt>
                <c:pt idx="642">
                  <c:v>0.44586467421990922</c:v>
                </c:pt>
                <c:pt idx="643">
                  <c:v>0.44777292203637675</c:v>
                </c:pt>
                <c:pt idx="644">
                  <c:v>0.44968944921653176</c:v>
                </c:pt>
                <c:pt idx="645">
                  <c:v>0.45161409597365265</c:v>
                </c:pt>
                <c:pt idx="646">
                  <c:v>0.45354669935694952</c:v>
                </c:pt>
                <c:pt idx="647">
                  <c:v>0.45548709329475295</c:v>
                </c:pt>
                <c:pt idx="648">
                  <c:v>0.45743510864006776</c:v>
                </c:pt>
                <c:pt idx="649">
                  <c:v>0.45939057321872895</c:v>
                </c:pt>
                <c:pt idx="650">
                  <c:v>0.46135331187983775</c:v>
                </c:pt>
                <c:pt idx="651">
                  <c:v>0.463323146548763</c:v>
                </c:pt>
                <c:pt idx="652">
                  <c:v>0.46529989628249202</c:v>
                </c:pt>
                <c:pt idx="653">
                  <c:v>0.46728337732732561</c:v>
                </c:pt>
                <c:pt idx="654">
                  <c:v>0.46927340317895438</c:v>
                </c:pt>
                <c:pt idx="655">
                  <c:v>0.47126978464487324</c:v>
                </c:pt>
                <c:pt idx="656">
                  <c:v>0.47327232990899232</c:v>
                </c:pt>
                <c:pt idx="657">
                  <c:v>0.47528084459859299</c:v>
                </c:pt>
                <c:pt idx="658">
                  <c:v>0.47729513185338079</c:v>
                </c:pt>
                <c:pt idx="659">
                  <c:v>0.47931499239676389</c:v>
                </c:pt>
                <c:pt idx="660">
                  <c:v>0.48134022460916032</c:v>
                </c:pt>
                <c:pt idx="661">
                  <c:v>0.48337062460348218</c:v>
                </c:pt>
                <c:pt idx="662">
                  <c:v>0.48540598630245091</c:v>
                </c:pt>
                <c:pt idx="663">
                  <c:v>0.48744610151797441</c:v>
                </c:pt>
                <c:pt idx="664">
                  <c:v>0.48949076003238196</c:v>
                </c:pt>
                <c:pt idx="665">
                  <c:v>0.491539749681424</c:v>
                </c:pt>
                <c:pt idx="666">
                  <c:v>0.49359285643908701</c:v>
                </c:pt>
                <c:pt idx="667">
                  <c:v>0.49574349986423732</c:v>
                </c:pt>
                <c:pt idx="668">
                  <c:v>0.49806579405830431</c:v>
                </c:pt>
                <c:pt idx="669">
                  <c:v>0.50039199282845204</c:v>
                </c:pt>
                <c:pt idx="670">
                  <c:v>0.50272184757796401</c:v>
                </c:pt>
                <c:pt idx="671">
                  <c:v>0.50505510811651499</c:v>
                </c:pt>
                <c:pt idx="672">
                  <c:v>0.507391522765829</c:v>
                </c:pt>
                <c:pt idx="673">
                  <c:v>0.50973083846671063</c:v>
                </c:pt>
                <c:pt idx="674">
                  <c:v>0.51207280088734919</c:v>
                </c:pt>
                <c:pt idx="675">
                  <c:v>0.51441715453285919</c:v>
                </c:pt>
                <c:pt idx="676">
                  <c:v>0.51676364285579801</c:v>
                </c:pt>
                <c:pt idx="677">
                  <c:v>0.51911200836772109</c:v>
                </c:pt>
                <c:pt idx="678">
                  <c:v>0.52146199275171157</c:v>
                </c:pt>
                <c:pt idx="679">
                  <c:v>0.52381333697547405</c:v>
                </c:pt>
                <c:pt idx="680">
                  <c:v>0.52616578140530557</c:v>
                </c:pt>
                <c:pt idx="681">
                  <c:v>0.52851906592051257</c:v>
                </c:pt>
                <c:pt idx="682">
                  <c:v>0.53087293002832003</c:v>
                </c:pt>
                <c:pt idx="683">
                  <c:v>0.53322711297913361</c:v>
                </c:pt>
                <c:pt idx="684">
                  <c:v>0.53558135388202543</c:v>
                </c:pt>
                <c:pt idx="685">
                  <c:v>0.5379353918204135</c:v>
                </c:pt>
                <c:pt idx="686">
                  <c:v>0.54028896596762288</c:v>
                </c:pt>
                <c:pt idx="687">
                  <c:v>0.54264181570260461</c:v>
                </c:pt>
                <c:pt idx="688">
                  <c:v>0.54499368072512899</c:v>
                </c:pt>
                <c:pt idx="689">
                  <c:v>0.54734430117102351</c:v>
                </c:pt>
                <c:pt idx="690">
                  <c:v>0.54969341772676461</c:v>
                </c:pt>
                <c:pt idx="691">
                  <c:v>0.55204077174362598</c:v>
                </c:pt>
                <c:pt idx="692">
                  <c:v>0.55438610535121668</c:v>
                </c:pt>
                <c:pt idx="693">
                  <c:v>0.55672916157032004</c:v>
                </c:pt>
                <c:pt idx="694">
                  <c:v>0.55906968442473903</c:v>
                </c:pt>
                <c:pt idx="695">
                  <c:v>0.56140741905244396</c:v>
                </c:pt>
                <c:pt idx="696">
                  <c:v>0.56374211181550204</c:v>
                </c:pt>
                <c:pt idx="697">
                  <c:v>0.56607351040893461</c:v>
                </c:pt>
                <c:pt idx="698">
                  <c:v>0.56840136396833096</c:v>
                </c:pt>
                <c:pt idx="699">
                  <c:v>0.57072542317614694</c:v>
                </c:pt>
                <c:pt idx="700">
                  <c:v>0.57304544036651384</c:v>
                </c:pt>
                <c:pt idx="701">
                  <c:v>0.57536116962862349</c:v>
                </c:pt>
                <c:pt idx="702">
                  <c:v>0.57767236690848289</c:v>
                </c:pt>
                <c:pt idx="703">
                  <c:v>0.5799787901088459</c:v>
                </c:pt>
                <c:pt idx="704">
                  <c:v>0.58228019918757257</c:v>
                </c:pt>
                <c:pt idx="705">
                  <c:v>0.5845763562540095</c:v>
                </c:pt>
                <c:pt idx="706">
                  <c:v>0.58686702566341098</c:v>
                </c:pt>
                <c:pt idx="707">
                  <c:v>0.58915197410942</c:v>
                </c:pt>
                <c:pt idx="708">
                  <c:v>0.59143097071441308</c:v>
                </c:pt>
                <c:pt idx="709">
                  <c:v>0.59370378711773686</c:v>
                </c:pt>
                <c:pt idx="710">
                  <c:v>0.59597019756165159</c:v>
                </c:pt>
                <c:pt idx="711">
                  <c:v>0.59837582628432262</c:v>
                </c:pt>
                <c:pt idx="712">
                  <c:v>0.60089590446045682</c:v>
                </c:pt>
                <c:pt idx="713">
                  <c:v>0.603408077887441</c:v>
                </c:pt>
                <c:pt idx="714">
                  <c:v>0.60591210659386963</c:v>
                </c:pt>
                <c:pt idx="715">
                  <c:v>0.60840775396115299</c:v>
                </c:pt>
                <c:pt idx="716">
                  <c:v>0.61089478680350384</c:v>
                </c:pt>
                <c:pt idx="717">
                  <c:v>0.61337297544489722</c:v>
                </c:pt>
                <c:pt idx="718">
                  <c:v>0.61584209379323063</c:v>
                </c:pt>
                <c:pt idx="719">
                  <c:v>0.61830191941139689</c:v>
                </c:pt>
                <c:pt idx="720">
                  <c:v>0.62075223358533682</c:v>
                </c:pt>
                <c:pt idx="721">
                  <c:v>0.62319282138914589</c:v>
                </c:pt>
                <c:pt idx="722">
                  <c:v>0.62562347174702204</c:v>
                </c:pt>
                <c:pt idx="723">
                  <c:v>0.62804397749218743</c:v>
                </c:pt>
                <c:pt idx="724">
                  <c:v>0.63045413542255502</c:v>
                </c:pt>
                <c:pt idx="725">
                  <c:v>0.63285374635355385</c:v>
                </c:pt>
                <c:pt idx="726">
                  <c:v>0.63524261516743863</c:v>
                </c:pt>
                <c:pt idx="727">
                  <c:v>0.63762055085984082</c:v>
                </c:pt>
                <c:pt idx="728">
                  <c:v>0.63998736658283562</c:v>
                </c:pt>
                <c:pt idx="729">
                  <c:v>0.6423428796851548</c:v>
                </c:pt>
                <c:pt idx="730">
                  <c:v>0.64468691174899362</c:v>
                </c:pt>
                <c:pt idx="731">
                  <c:v>0.64701928862394265</c:v>
                </c:pt>
                <c:pt idx="732">
                  <c:v>0.64933984045759219</c:v>
                </c:pt>
                <c:pt idx="733">
                  <c:v>0.65164840172312011</c:v>
                </c:pt>
                <c:pt idx="734">
                  <c:v>0.65394481124383996</c:v>
                </c:pt>
                <c:pt idx="735">
                  <c:v>0.65622891221459767</c:v>
                </c:pt>
                <c:pt idx="736">
                  <c:v>0.65850055222018888</c:v>
                </c:pt>
                <c:pt idx="737">
                  <c:v>0.66075958325076289</c:v>
                </c:pt>
                <c:pt idx="738">
                  <c:v>0.66300586171423104</c:v>
                </c:pt>
                <c:pt idx="739">
                  <c:v>0.66523924844576121</c:v>
                </c:pt>
                <c:pt idx="740">
                  <c:v>0.66745960871430365</c:v>
                </c:pt>
                <c:pt idx="741">
                  <c:v>0.66966681222640356</c:v>
                </c:pt>
                <c:pt idx="742">
                  <c:v>0.67186073312696104</c:v>
                </c:pt>
                <c:pt idx="743">
                  <c:v>0.67404124999753789</c:v>
                </c:pt>
                <c:pt idx="744">
                  <c:v>0.67620824585155404</c:v>
                </c:pt>
                <c:pt idx="745">
                  <c:v>0.67836160812718083</c:v>
                </c:pt>
                <c:pt idx="746">
                  <c:v>0.68050122867729201</c:v>
                </c:pt>
                <c:pt idx="747">
                  <c:v>0.68262700375713103</c:v>
                </c:pt>
                <c:pt idx="748">
                  <c:v>0.68473883400922464</c:v>
                </c:pt>
                <c:pt idx="749">
                  <c:v>0.68683662444598104</c:v>
                </c:pt>
                <c:pt idx="750">
                  <c:v>0.68892028442986464</c:v>
                </c:pt>
                <c:pt idx="751">
                  <c:v>0.69098972765120303</c:v>
                </c:pt>
                <c:pt idx="752">
                  <c:v>0.69304487210378429</c:v>
                </c:pt>
                <c:pt idx="753">
                  <c:v>0.6950856400581098</c:v>
                </c:pt>
                <c:pt idx="754">
                  <c:v>0.69711195803273851</c:v>
                </c:pt>
                <c:pt idx="755">
                  <c:v>0.69912375676332605</c:v>
                </c:pt>
                <c:pt idx="756">
                  <c:v>0.70112097116973104</c:v>
                </c:pt>
                <c:pt idx="757">
                  <c:v>0.70310354032121858</c:v>
                </c:pt>
                <c:pt idx="758">
                  <c:v>0.70507140739975382</c:v>
                </c:pt>
                <c:pt idx="759">
                  <c:v>0.70702451966143265</c:v>
                </c:pt>
                <c:pt idx="760">
                  <c:v>0.70896282839632196</c:v>
                </c:pt>
                <c:pt idx="761">
                  <c:v>0.71088628888645156</c:v>
                </c:pt>
                <c:pt idx="762">
                  <c:v>0.71279486036233464</c:v>
                </c:pt>
                <c:pt idx="763">
                  <c:v>0.71468850595787603</c:v>
                </c:pt>
                <c:pt idx="764">
                  <c:v>0.71656719266390001</c:v>
                </c:pt>
                <c:pt idx="765">
                  <c:v>0.71843089128020299</c:v>
                </c:pt>
                <c:pt idx="766">
                  <c:v>0.72027957636635265</c:v>
                </c:pt>
                <c:pt idx="767">
                  <c:v>0.7221132261911829</c:v>
                </c:pt>
                <c:pt idx="768">
                  <c:v>0.72393182268112544</c:v>
                </c:pt>
                <c:pt idx="769">
                  <c:v>0.72573535136741762</c:v>
                </c:pt>
                <c:pt idx="770">
                  <c:v>0.72752380133232997</c:v>
                </c:pt>
                <c:pt idx="771">
                  <c:v>0.72929716515425858</c:v>
                </c:pt>
                <c:pt idx="772">
                  <c:v>0.73105543885204705</c:v>
                </c:pt>
                <c:pt idx="773">
                  <c:v>0.73279862182840139</c:v>
                </c:pt>
                <c:pt idx="774">
                  <c:v>0.73452671681248005</c:v>
                </c:pt>
                <c:pt idx="775">
                  <c:v>0.736239729801897</c:v>
                </c:pt>
                <c:pt idx="776">
                  <c:v>0.73793767000389676</c:v>
                </c:pt>
                <c:pt idx="777">
                  <c:v>0.73962054977599101</c:v>
                </c:pt>
                <c:pt idx="778">
                  <c:v>0.74128838456620449</c:v>
                </c:pt>
                <c:pt idx="779">
                  <c:v>0.74294119285260063</c:v>
                </c:pt>
                <c:pt idx="780">
                  <c:v>0.74457899608253064</c:v>
                </c:pt>
                <c:pt idx="781">
                  <c:v>0.74620181861158896</c:v>
                </c:pt>
                <c:pt idx="782">
                  <c:v>0.74780968764202183</c:v>
                </c:pt>
                <c:pt idx="783">
                  <c:v>0.74940263316122602</c:v>
                </c:pt>
                <c:pt idx="784">
                  <c:v>0.75098068787975902</c:v>
                </c:pt>
                <c:pt idx="785">
                  <c:v>0.75254388716933163</c:v>
                </c:pt>
                <c:pt idx="786">
                  <c:v>0.75409226900071202</c:v>
                </c:pt>
                <c:pt idx="787">
                  <c:v>0.75562587388159907</c:v>
                </c:pt>
                <c:pt idx="788">
                  <c:v>0.75714474479435701</c:v>
                </c:pt>
                <c:pt idx="789">
                  <c:v>0.75864892713415022</c:v>
                </c:pt>
                <c:pt idx="790">
                  <c:v>0.76013846864665902</c:v>
                </c:pt>
                <c:pt idx="791">
                  <c:v>0.76161341936649585</c:v>
                </c:pt>
                <c:pt idx="792">
                  <c:v>0.76307383155531272</c:v>
                </c:pt>
                <c:pt idx="793">
                  <c:v>0.7645197596404989</c:v>
                </c:pt>
                <c:pt idx="794">
                  <c:v>0.76595126015394521</c:v>
                </c:pt>
                <c:pt idx="795">
                  <c:v>0.76736839167116599</c:v>
                </c:pt>
                <c:pt idx="796">
                  <c:v>0.76877121475080179</c:v>
                </c:pt>
                <c:pt idx="797">
                  <c:v>0.77015979187433903</c:v>
                </c:pt>
                <c:pt idx="798">
                  <c:v>0.77153418738653801</c:v>
                </c:pt>
                <c:pt idx="799">
                  <c:v>0.77289446743596213</c:v>
                </c:pt>
                <c:pt idx="800">
                  <c:v>0.77424069991618039</c:v>
                </c:pt>
                <c:pt idx="801">
                  <c:v>0.775572954407443</c:v>
                </c:pt>
                <c:pt idx="802">
                  <c:v>0.77689130211890334</c:v>
                </c:pt>
                <c:pt idx="803">
                  <c:v>0.77819581583120789</c:v>
                </c:pt>
                <c:pt idx="804">
                  <c:v>0.7794865698400123</c:v>
                </c:pt>
                <c:pt idx="805">
                  <c:v>0.780763639899823</c:v>
                </c:pt>
                <c:pt idx="806">
                  <c:v>0.78202710316848689</c:v>
                </c:pt>
                <c:pt idx="807">
                  <c:v>0.78327703815246696</c:v>
                </c:pt>
                <c:pt idx="808">
                  <c:v>0.78451352465273017</c:v>
                </c:pt>
                <c:pt idx="809">
                  <c:v>0.78573664371128049</c:v>
                </c:pt>
                <c:pt idx="810">
                  <c:v>0.78694647755838121</c:v>
                </c:pt>
                <c:pt idx="811">
                  <c:v>0.788143109560559</c:v>
                </c:pt>
                <c:pt idx="812">
                  <c:v>0.78932662416940802</c:v>
                </c:pt>
                <c:pt idx="813">
                  <c:v>0.79049710687093178</c:v>
                </c:pt>
                <c:pt idx="814">
                  <c:v>0.79165464413588482</c:v>
                </c:pt>
                <c:pt idx="815">
                  <c:v>0.79279932337065062</c:v>
                </c:pt>
                <c:pt idx="816">
                  <c:v>0.79393123286920064</c:v>
                </c:pt>
                <c:pt idx="817">
                  <c:v>0.79505046176551797</c:v>
                </c:pt>
                <c:pt idx="818">
                  <c:v>0.79615709998711659</c:v>
                </c:pt>
                <c:pt idx="819">
                  <c:v>0.79725123820916022</c:v>
                </c:pt>
                <c:pt idx="820">
                  <c:v>0.79833296780947549</c:v>
                </c:pt>
                <c:pt idx="821">
                  <c:v>0.79940238082445425</c:v>
                </c:pt>
                <c:pt idx="822">
                  <c:v>0.80045956990569356</c:v>
                </c:pt>
                <c:pt idx="823">
                  <c:v>0.80150462827742097</c:v>
                </c:pt>
                <c:pt idx="824">
                  <c:v>0.80253764969492958</c:v>
                </c:pt>
                <c:pt idx="825">
                  <c:v>0.80355872840368403</c:v>
                </c:pt>
                <c:pt idx="826">
                  <c:v>0.8045679590993291</c:v>
                </c:pt>
                <c:pt idx="827">
                  <c:v>0.80556543688858384</c:v>
                </c:pt>
                <c:pt idx="828">
                  <c:v>0.8065512572507898</c:v>
                </c:pt>
                <c:pt idx="829">
                  <c:v>0.80752551600058331</c:v>
                </c:pt>
                <c:pt idx="830">
                  <c:v>0.80848830925112658</c:v>
                </c:pt>
                <c:pt idx="831">
                  <c:v>0.80943973337839381</c:v>
                </c:pt>
                <c:pt idx="832">
                  <c:v>0.81037988498604696</c:v>
                </c:pt>
                <c:pt idx="833">
                  <c:v>0.81130886087142196</c:v>
                </c:pt>
                <c:pt idx="834">
                  <c:v>0.81222675799208699</c:v>
                </c:pt>
                <c:pt idx="835">
                  <c:v>0.81313367343335963</c:v>
                </c:pt>
                <c:pt idx="836">
                  <c:v>0.81402970437660005</c:v>
                </c:pt>
                <c:pt idx="837">
                  <c:v>0.81491494806829401</c:v>
                </c:pt>
                <c:pt idx="838">
                  <c:v>0.815789501789983</c:v>
                </c:pt>
                <c:pt idx="839">
                  <c:v>0.81665346282892903</c:v>
                </c:pt>
                <c:pt idx="840">
                  <c:v>0.81750692844960549</c:v>
                </c:pt>
                <c:pt idx="841">
                  <c:v>0.81834999586597501</c:v>
                </c:pt>
                <c:pt idx="842">
                  <c:v>0.81918276221450603</c:v>
                </c:pt>
                <c:pt idx="843">
                  <c:v>0.82000532452798403</c:v>
                </c:pt>
                <c:pt idx="844">
                  <c:v>0.82081777971007097</c:v>
                </c:pt>
                <c:pt idx="845">
                  <c:v>0.82162022451061489</c:v>
                </c:pt>
                <c:pt idx="846">
                  <c:v>0.82241275550164317</c:v>
                </c:pt>
                <c:pt idx="847">
                  <c:v>0.82319546905427565</c:v>
                </c:pt>
                <c:pt idx="848">
                  <c:v>0.82396846131602197</c:v>
                </c:pt>
                <c:pt idx="849">
                  <c:v>0.82473182818916224</c:v>
                </c:pt>
                <c:pt idx="850">
                  <c:v>0.82548566530952905</c:v>
                </c:pt>
                <c:pt idx="851">
                  <c:v>0.82623006802621157</c:v>
                </c:pt>
                <c:pt idx="852">
                  <c:v>0.82696513138174998</c:v>
                </c:pt>
                <c:pt idx="853">
                  <c:v>0.82769095009313642</c:v>
                </c:pt>
                <c:pt idx="854">
                  <c:v>0.82840761853335165</c:v>
                </c:pt>
                <c:pt idx="855">
                  <c:v>0.82911523071375004</c:v>
                </c:pt>
                <c:pt idx="856">
                  <c:v>0.829813880266835</c:v>
                </c:pt>
                <c:pt idx="857">
                  <c:v>0.83050366042984303</c:v>
                </c:pt>
                <c:pt idx="858">
                  <c:v>0.8311846640288798</c:v>
                </c:pt>
                <c:pt idx="859">
                  <c:v>0.83185698346362502</c:v>
                </c:pt>
                <c:pt idx="860">
                  <c:v>0.83252071069276901</c:v>
                </c:pt>
                <c:pt idx="861">
                  <c:v>0.83317593721985383</c:v>
                </c:pt>
                <c:pt idx="862">
                  <c:v>0.83382275407977891</c:v>
                </c:pt>
                <c:pt idx="863">
                  <c:v>0.83446125182591557</c:v>
                </c:pt>
                <c:pt idx="864">
                  <c:v>0.83509152051769864</c:v>
                </c:pt>
                <c:pt idx="865">
                  <c:v>0.83571364970874296</c:v>
                </c:pt>
                <c:pt idx="866">
                  <c:v>0.8363277284355759</c:v>
                </c:pt>
                <c:pt idx="867">
                  <c:v>0.83693384520678205</c:v>
                </c:pt>
                <c:pt idx="868">
                  <c:v>0.83753208799277856</c:v>
                </c:pt>
                <c:pt idx="869">
                  <c:v>0.83812254421595656</c:v>
                </c:pt>
                <c:pt idx="870">
                  <c:v>0.83870530074139504</c:v>
                </c:pt>
                <c:pt idx="871">
                  <c:v>0.83928044386801604</c:v>
                </c:pt>
                <c:pt idx="872">
                  <c:v>0.83984805932022044</c:v>
                </c:pt>
                <c:pt idx="873">
                  <c:v>0.84040823223993233</c:v>
                </c:pt>
                <c:pt idx="874">
                  <c:v>0.84096104717915665</c:v>
                </c:pt>
                <c:pt idx="875">
                  <c:v>0.84150658809291456</c:v>
                </c:pt>
                <c:pt idx="876">
                  <c:v>0.84204493833265104</c:v>
                </c:pt>
                <c:pt idx="877">
                  <c:v>0.84257618063990658</c:v>
                </c:pt>
                <c:pt idx="878">
                  <c:v>0.843100397140638</c:v>
                </c:pt>
                <c:pt idx="879">
                  <c:v>0.84361766933971305</c:v>
                </c:pt>
                <c:pt idx="880">
                  <c:v>0.84412807811589896</c:v>
                </c:pt>
                <c:pt idx="881">
                  <c:v>0.84463170371713303</c:v>
                </c:pt>
                <c:pt idx="882">
                  <c:v>0.84512862575631298</c:v>
                </c:pt>
                <c:pt idx="883">
                  <c:v>0.84561892320723497</c:v>
                </c:pt>
                <c:pt idx="884">
                  <c:v>0.84610267440101905</c:v>
                </c:pt>
                <c:pt idx="885">
                  <c:v>0.84657995702281563</c:v>
                </c:pt>
                <c:pt idx="886">
                  <c:v>0.8470508481088449</c:v>
                </c:pt>
                <c:pt idx="887">
                  <c:v>0.84751542404371605</c:v>
                </c:pt>
                <c:pt idx="888">
                  <c:v>0.84797376055815421</c:v>
                </c:pt>
                <c:pt idx="889">
                  <c:v>0.84842593272685063</c:v>
                </c:pt>
                <c:pt idx="890">
                  <c:v>0.84887201496679665</c:v>
                </c:pt>
                <c:pt idx="891">
                  <c:v>0.84931208103572708</c:v>
                </c:pt>
                <c:pt idx="892">
                  <c:v>0.84974620403098722</c:v>
                </c:pt>
                <c:pt idx="893">
                  <c:v>0.85017445638846756</c:v>
                </c:pt>
                <c:pt idx="894">
                  <c:v>0.85059690988198178</c:v>
                </c:pt>
                <c:pt idx="895">
                  <c:v>0.8510136356229</c:v>
                </c:pt>
                <c:pt idx="896">
                  <c:v>0.85142470405973303</c:v>
                </c:pt>
                <c:pt idx="897">
                  <c:v>0.85183018497832697</c:v>
                </c:pt>
                <c:pt idx="898">
                  <c:v>0.85223014750202097</c:v>
                </c:pt>
                <c:pt idx="899">
                  <c:v>0.85262466009213855</c:v>
                </c:pt>
                <c:pt idx="900">
                  <c:v>0.85301379054860504</c:v>
                </c:pt>
                <c:pt idx="901">
                  <c:v>0.85339760601090064</c:v>
                </c:pt>
                <c:pt idx="902">
                  <c:v>0.85377617295900565</c:v>
                </c:pt>
                <c:pt idx="903">
                  <c:v>0.85414955721477492</c:v>
                </c:pt>
                <c:pt idx="904">
                  <c:v>0.85451782394322851</c:v>
                </c:pt>
                <c:pt idx="905">
                  <c:v>0.85488103765431356</c:v>
                </c:pt>
                <c:pt idx="906">
                  <c:v>0.85523926220448765</c:v>
                </c:pt>
                <c:pt idx="907">
                  <c:v>0.85559256079880397</c:v>
                </c:pt>
                <c:pt idx="908">
                  <c:v>0.85594099599295459</c:v>
                </c:pt>
                <c:pt idx="909">
                  <c:v>0.85628462969545605</c:v>
                </c:pt>
                <c:pt idx="910">
                  <c:v>0.85662352317008184</c:v>
                </c:pt>
                <c:pt idx="911">
                  <c:v>0.85695773703832989</c:v>
                </c:pt>
                <c:pt idx="912">
                  <c:v>0.85728733128212498</c:v>
                </c:pt>
                <c:pt idx="913">
                  <c:v>0.85761236524657503</c:v>
                </c:pt>
                <c:pt idx="914">
                  <c:v>0.85793289764283165</c:v>
                </c:pt>
                <c:pt idx="915">
                  <c:v>0.8582489865511409</c:v>
                </c:pt>
                <c:pt idx="916">
                  <c:v>0.8585606894239215</c:v>
                </c:pt>
                <c:pt idx="917">
                  <c:v>0.85886806308906705</c:v>
                </c:pt>
                <c:pt idx="918">
                  <c:v>0.85917116375319824</c:v>
                </c:pt>
                <c:pt idx="919">
                  <c:v>0.85947004700510021</c:v>
                </c:pt>
                <c:pt idx="920">
                  <c:v>0.85976476781927802</c:v>
                </c:pt>
                <c:pt idx="921">
                  <c:v>0.86005538055954689</c:v>
                </c:pt>
                <c:pt idx="922">
                  <c:v>0.86034193898265898</c:v>
                </c:pt>
                <c:pt idx="923">
                  <c:v>0.8606244962421874</c:v>
                </c:pt>
                <c:pt idx="924">
                  <c:v>0.86090310489218702</c:v>
                </c:pt>
                <c:pt idx="925">
                  <c:v>0.86117781689133621</c:v>
                </c:pt>
                <c:pt idx="926">
                  <c:v>0.8614486836066928</c:v>
                </c:pt>
                <c:pt idx="927">
                  <c:v>0.86171575581784998</c:v>
                </c:pt>
                <c:pt idx="928">
                  <c:v>0.86197908372103904</c:v>
                </c:pt>
                <c:pt idx="929">
                  <c:v>0.86223871693322263</c:v>
                </c:pt>
                <c:pt idx="930">
                  <c:v>0.86249470449633603</c:v>
                </c:pt>
                <c:pt idx="931">
                  <c:v>0.86274709488154921</c:v>
                </c:pt>
                <c:pt idx="932">
                  <c:v>0.8629959359935333</c:v>
                </c:pt>
                <c:pt idx="933">
                  <c:v>0.86324127517482374</c:v>
                </c:pt>
                <c:pt idx="934">
                  <c:v>0.86348315921019703</c:v>
                </c:pt>
                <c:pt idx="935">
                  <c:v>0.86372163433113192</c:v>
                </c:pt>
                <c:pt idx="936">
                  <c:v>0.86395674622011465</c:v>
                </c:pt>
                <c:pt idx="937">
                  <c:v>0.86418854001532097</c:v>
                </c:pt>
                <c:pt idx="938">
                  <c:v>0.86441706031496557</c:v>
                </c:pt>
                <c:pt idx="939">
                  <c:v>0.86464235118190003</c:v>
                </c:pt>
                <c:pt idx="940">
                  <c:v>0.86486445614815943</c:v>
                </c:pt>
                <c:pt idx="941">
                  <c:v>0.86508341821950696</c:v>
                </c:pt>
                <c:pt idx="942">
                  <c:v>0.86529927988009081</c:v>
                </c:pt>
                <c:pt idx="943">
                  <c:v>0.86551208309698657</c:v>
                </c:pt>
                <c:pt idx="944">
                  <c:v>0.86572186932488793</c:v>
                </c:pt>
                <c:pt idx="945">
                  <c:v>0.86592867951060881</c:v>
                </c:pt>
                <c:pt idx="946">
                  <c:v>0.86613255409788104</c:v>
                </c:pt>
                <c:pt idx="947">
                  <c:v>0.86633353303191396</c:v>
                </c:pt>
                <c:pt idx="948">
                  <c:v>0.86653165576404101</c:v>
                </c:pt>
                <c:pt idx="949">
                  <c:v>0.86672696125640003</c:v>
                </c:pt>
                <c:pt idx="950">
                  <c:v>0.8669194879865878</c:v>
                </c:pt>
                <c:pt idx="951">
                  <c:v>0.86710927395227821</c:v>
                </c:pt>
                <c:pt idx="952">
                  <c:v>0.86729635667593064</c:v>
                </c:pt>
                <c:pt idx="953">
                  <c:v>0.86748077320941164</c:v>
                </c:pt>
                <c:pt idx="954">
                  <c:v>0.86766256013861698</c:v>
                </c:pt>
                <c:pt idx="955">
                  <c:v>0.86784175358815907</c:v>
                </c:pt>
                <c:pt idx="956">
                  <c:v>0.86801838922587504</c:v>
                </c:pt>
                <c:pt idx="957">
                  <c:v>0.86819250226764699</c:v>
                </c:pt>
                <c:pt idx="958">
                  <c:v>0.86836412748181502</c:v>
                </c:pt>
                <c:pt idx="959">
                  <c:v>0.86853329919386202</c:v>
                </c:pt>
                <c:pt idx="960">
                  <c:v>0.86870005129098782</c:v>
                </c:pt>
                <c:pt idx="961">
                  <c:v>0.86886441722663121</c:v>
                </c:pt>
                <c:pt idx="962">
                  <c:v>0.86902643002509083</c:v>
                </c:pt>
                <c:pt idx="963">
                  <c:v>0.86918612228597503</c:v>
                </c:pt>
                <c:pt idx="964">
                  <c:v>0.86934352618881361</c:v>
                </c:pt>
                <c:pt idx="965">
                  <c:v>0.86949867349742882</c:v>
                </c:pt>
                <c:pt idx="966">
                  <c:v>0.86965159556452198</c:v>
                </c:pt>
                <c:pt idx="967">
                  <c:v>0.86980232333604202</c:v>
                </c:pt>
                <c:pt idx="968">
                  <c:v>0.86995088735571791</c:v>
                </c:pt>
                <c:pt idx="969">
                  <c:v>0.87009731776932864</c:v>
                </c:pt>
                <c:pt idx="970">
                  <c:v>0.8702416443292319</c:v>
                </c:pt>
                <c:pt idx="971">
                  <c:v>0.8703838963986088</c:v>
                </c:pt>
                <c:pt idx="972">
                  <c:v>0.87052410295586502</c:v>
                </c:pt>
                <c:pt idx="973">
                  <c:v>0.87066229259895955</c:v>
                </c:pt>
                <c:pt idx="974">
                  <c:v>0.87079849354961492</c:v>
                </c:pt>
                <c:pt idx="975">
                  <c:v>0.87093273365760204</c:v>
                </c:pt>
                <c:pt idx="976">
                  <c:v>0.87106504040505861</c:v>
                </c:pt>
                <c:pt idx="977">
                  <c:v>0.87119544091056489</c:v>
                </c:pt>
                <c:pt idx="978">
                  <c:v>0.87132396193336259</c:v>
                </c:pt>
                <c:pt idx="979">
                  <c:v>0.87145062987755251</c:v>
                </c:pt>
                <c:pt idx="980">
                  <c:v>0.87157547079614361</c:v>
                </c:pt>
                <c:pt idx="981">
                  <c:v>0.87169851039518109</c:v>
                </c:pt>
                <c:pt idx="982">
                  <c:v>0.87181977403772604</c:v>
                </c:pt>
                <c:pt idx="983">
                  <c:v>0.87193928674804921</c:v>
                </c:pt>
                <c:pt idx="984">
                  <c:v>0.87205707321543435</c:v>
                </c:pt>
                <c:pt idx="985">
                  <c:v>0.872173157798249</c:v>
                </c:pt>
                <c:pt idx="986">
                  <c:v>0.87228756452788403</c:v>
                </c:pt>
                <c:pt idx="987">
                  <c:v>0.87240031711260002</c:v>
                </c:pt>
                <c:pt idx="988">
                  <c:v>0.87251143894142202</c:v>
                </c:pt>
                <c:pt idx="989">
                  <c:v>0.87262095308801479</c:v>
                </c:pt>
                <c:pt idx="990">
                  <c:v>0.87272888231439283</c:v>
                </c:pt>
                <c:pt idx="991">
                  <c:v>0.87283524907478982</c:v>
                </c:pt>
                <c:pt idx="992">
                  <c:v>0.87294007551937824</c:v>
                </c:pt>
                <c:pt idx="993">
                  <c:v>0.873043383497911</c:v>
                </c:pt>
                <c:pt idx="994">
                  <c:v>0.87314519456351791</c:v>
                </c:pt>
                <c:pt idx="995">
                  <c:v>0.873245529976167</c:v>
                </c:pt>
                <c:pt idx="996">
                  <c:v>0.87334441070649682</c:v>
                </c:pt>
                <c:pt idx="997">
                  <c:v>0.87344185743919467</c:v>
                </c:pt>
                <c:pt idx="998">
                  <c:v>0.87353789057660602</c:v>
                </c:pt>
              </c:numCache>
            </c:numRef>
          </c:yVal>
        </c:ser>
        <c:axId val="76221056"/>
        <c:axId val="76227328"/>
      </c:scatterChart>
      <c:valAx>
        <c:axId val="76221056"/>
        <c:scaling>
          <c:logBase val="10"/>
          <c:orientation val="minMax"/>
          <c:max val="1000"/>
          <c:min val="1.0000000000000041E-3"/>
        </c:scaling>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792"/>
              <c:y val="0.89846027094146008"/>
            </c:manualLayout>
          </c:layout>
          <c:spPr>
            <a:noFill/>
            <a:ln w="25400">
              <a:noFill/>
            </a:ln>
          </c:spPr>
        </c:title>
        <c:numFmt formatCode="General" sourceLinked="1"/>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76227328"/>
        <c:crossesAt val="0"/>
        <c:crossBetween val="midCat"/>
      </c:valAx>
      <c:valAx>
        <c:axId val="76227328"/>
        <c:scaling>
          <c:orientation val="minMax"/>
          <c:max val="1"/>
        </c:scaling>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
              <c:y val="7.2478843731977396E-2"/>
            </c:manualLayout>
          </c:layout>
          <c:spPr>
            <a:noFill/>
            <a:ln w="25400">
              <a:noFill/>
            </a:ln>
          </c:spPr>
        </c:title>
        <c:numFmt formatCode="General" sourceLinked="1"/>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76221056"/>
        <c:crossesAt val="0"/>
        <c:crossBetween val="midCat"/>
      </c:valAx>
      <c:spPr>
        <a:noFill/>
        <a:ln w="3175">
          <a:solidFill>
            <a:schemeClr val="tx1"/>
          </a:solidFill>
          <a:prstDash val="solid"/>
        </a:ln>
      </c:spPr>
    </c:plotArea>
    <c:legend>
      <c:legendPos val="r"/>
      <c:layout>
        <c:manualLayout>
          <c:xMode val="edge"/>
          <c:yMode val="edge"/>
          <c:x val="0.18709257529944101"/>
          <c:y val="0.10400809764250298"/>
          <c:w val="0.37673616845375502"/>
          <c:h val="0.33255652460483454"/>
        </c:manualLayout>
      </c:layout>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9862195635438403E-2"/>
          <c:y val="0.13010425780110821"/>
          <c:w val="0.91243589012562998"/>
          <c:h val="0.55488954505686749"/>
        </c:manualLayout>
      </c:layout>
      <c:barChart>
        <c:barDir val="col"/>
        <c:grouping val="clustered"/>
        <c:ser>
          <c:idx val="0"/>
          <c:order val="0"/>
          <c:tx>
            <c:strRef>
              <c:f>L2TLBWarpsPerEntryAvg!$B$22</c:f>
              <c:strCache>
                <c:ptCount val="1"/>
                <c:pt idx="0">
                  <c:v>Warps Stalled Per TLB Entry</c:v>
                </c:pt>
              </c:strCache>
            </c:strRef>
          </c:tx>
          <c:spPr>
            <a:solidFill>
              <a:srgbClr val="0066FF"/>
            </a:solidFill>
            <a:ln>
              <a:solidFill>
                <a:sysClr val="windowText" lastClr="000000"/>
              </a:solidFill>
            </a:ln>
          </c:spPr>
          <c:cat>
            <c:strRef>
              <c:f>L2TLBWarpsPerEntryAvg!$B$1:$AE$1</c:f>
              <c:strCache>
                <c:ptCount val="30"/>
                <c:pt idx="0">
                  <c:v>3DS</c:v>
                </c:pt>
                <c:pt idx="1">
                  <c:v>BFS2</c:v>
                </c:pt>
                <c:pt idx="2">
                  <c:v>BLK</c:v>
                </c:pt>
                <c:pt idx="3">
                  <c:v>BP</c:v>
                </c:pt>
                <c:pt idx="4">
                  <c:v>CFD</c:v>
                </c:pt>
                <c:pt idx="5">
                  <c:v>CONS</c:v>
                </c:pt>
                <c:pt idx="6">
                  <c:v>FFT</c:v>
                </c:pt>
                <c:pt idx="7">
                  <c:v>FWT</c:v>
                </c:pt>
                <c:pt idx="8">
                  <c:v>GUPS</c:v>
                </c:pt>
                <c:pt idx="9">
                  <c:v>HISTO</c:v>
                </c:pt>
                <c:pt idx="10">
                  <c:v>HS</c:v>
                </c:pt>
                <c:pt idx="11">
                  <c:v>JPEG</c:v>
                </c:pt>
                <c:pt idx="12">
                  <c:v>LIB</c:v>
                </c:pt>
                <c:pt idx="13">
                  <c:v>LPS</c:v>
                </c:pt>
                <c:pt idx="14">
                  <c:v>LUD</c:v>
                </c:pt>
                <c:pt idx="15">
                  <c:v>LUH</c:v>
                </c:pt>
                <c:pt idx="16">
                  <c:v>MM</c:v>
                </c:pt>
                <c:pt idx="17">
                  <c:v>MUM</c:v>
                </c:pt>
                <c:pt idx="18">
                  <c:v>NN</c:v>
                </c:pt>
                <c:pt idx="19">
                  <c:v>NW</c:v>
                </c:pt>
                <c:pt idx="20">
                  <c:v>QTC</c:v>
                </c:pt>
                <c:pt idx="21">
                  <c:v>RAY</c:v>
                </c:pt>
                <c:pt idx="22">
                  <c:v>RED</c:v>
                </c:pt>
                <c:pt idx="23">
                  <c:v>SAD</c:v>
                </c:pt>
                <c:pt idx="24">
                  <c:v>SC</c:v>
                </c:pt>
                <c:pt idx="25">
                  <c:v>SCAN</c:v>
                </c:pt>
                <c:pt idx="26">
                  <c:v>SCP</c:v>
                </c:pt>
                <c:pt idx="27">
                  <c:v>SPMV</c:v>
                </c:pt>
                <c:pt idx="28">
                  <c:v>SRAD</c:v>
                </c:pt>
                <c:pt idx="29">
                  <c:v>TRD</c:v>
                </c:pt>
              </c:strCache>
            </c:strRef>
          </c:cat>
          <c:val>
            <c:numRef>
              <c:f>L2TLBWarpsPerEntryAvg!$B$2:$AE$2</c:f>
              <c:numCache>
                <c:formatCode>General</c:formatCode>
                <c:ptCount val="30"/>
                <c:pt idx="0">
                  <c:v>4.9823089999999999</c:v>
                </c:pt>
                <c:pt idx="1">
                  <c:v>22.671429</c:v>
                </c:pt>
                <c:pt idx="2">
                  <c:v>2.098716</c:v>
                </c:pt>
                <c:pt idx="3">
                  <c:v>18.5</c:v>
                </c:pt>
                <c:pt idx="4">
                  <c:v>11.254847</c:v>
                </c:pt>
                <c:pt idx="5">
                  <c:v>8.4802510000000009</c:v>
                </c:pt>
                <c:pt idx="6">
                  <c:v>2.1603650000000001</c:v>
                </c:pt>
                <c:pt idx="7">
                  <c:v>20.178246999999924</c:v>
                </c:pt>
                <c:pt idx="8">
                  <c:v>4.6015620000000004</c:v>
                </c:pt>
                <c:pt idx="9">
                  <c:v>2.7453069999999999</c:v>
                </c:pt>
                <c:pt idx="10">
                  <c:v>6.3463539999999998</c:v>
                </c:pt>
                <c:pt idx="11">
                  <c:v>2.9179689999999967</c:v>
                </c:pt>
                <c:pt idx="12">
                  <c:v>2.2253340000000104</c:v>
                </c:pt>
                <c:pt idx="13">
                  <c:v>5.4585470000000003</c:v>
                </c:pt>
                <c:pt idx="14">
                  <c:v>4.46875</c:v>
                </c:pt>
                <c:pt idx="15">
                  <c:v>4.809285</c:v>
                </c:pt>
                <c:pt idx="16">
                  <c:v>8.7018169999999984</c:v>
                </c:pt>
                <c:pt idx="17">
                  <c:v>2.1074479999999998</c:v>
                </c:pt>
                <c:pt idx="18">
                  <c:v>5.4259599999999955</c:v>
                </c:pt>
                <c:pt idx="19">
                  <c:v>1.3605020000000001</c:v>
                </c:pt>
                <c:pt idx="20">
                  <c:v>4.1473459999999855</c:v>
                </c:pt>
                <c:pt idx="21">
                  <c:v>3.694064</c:v>
                </c:pt>
                <c:pt idx="22">
                  <c:v>6.3518889999999955</c:v>
                </c:pt>
                <c:pt idx="23">
                  <c:v>1.2702100000000001</c:v>
                </c:pt>
                <c:pt idx="24">
                  <c:v>10.108378999999998</c:v>
                </c:pt>
                <c:pt idx="25">
                  <c:v>17</c:v>
                </c:pt>
                <c:pt idx="26">
                  <c:v>4</c:v>
                </c:pt>
                <c:pt idx="27">
                  <c:v>2.1839720000000002</c:v>
                </c:pt>
                <c:pt idx="28">
                  <c:v>33.256252000000003</c:v>
                </c:pt>
                <c:pt idx="29">
                  <c:v>22.069288</c:v>
                </c:pt>
              </c:numCache>
            </c:numRef>
          </c:val>
        </c:ser>
        <c:ser>
          <c:idx val="1"/>
          <c:order val="1"/>
          <c:tx>
            <c:strRef>
              <c:f>L2TLBWarpsPerEntryAvg!$B$37</c:f>
              <c:strCache>
                <c:ptCount val="1"/>
                <c:pt idx="0">
                  <c:v>Concurrent Page Walks</c:v>
                </c:pt>
              </c:strCache>
            </c:strRef>
          </c:tx>
          <c:spPr>
            <a:solidFill>
              <a:srgbClr val="FF454C"/>
            </a:solidFill>
            <a:ln>
              <a:solidFill>
                <a:sysClr val="windowText" lastClr="000000"/>
              </a:solidFill>
            </a:ln>
          </c:spPr>
          <c:val>
            <c:numRef>
              <c:f>L2TLBWarpsPerEntryAvg!$B$66:$AE$66</c:f>
              <c:numCache>
                <c:formatCode>General</c:formatCode>
                <c:ptCount val="30"/>
                <c:pt idx="0">
                  <c:v>36</c:v>
                </c:pt>
                <c:pt idx="1">
                  <c:v>31</c:v>
                </c:pt>
                <c:pt idx="2">
                  <c:v>42</c:v>
                </c:pt>
                <c:pt idx="3">
                  <c:v>23</c:v>
                </c:pt>
                <c:pt idx="4">
                  <c:v>31</c:v>
                </c:pt>
                <c:pt idx="5">
                  <c:v>24</c:v>
                </c:pt>
                <c:pt idx="6">
                  <c:v>33</c:v>
                </c:pt>
                <c:pt idx="7">
                  <c:v>30</c:v>
                </c:pt>
                <c:pt idx="8">
                  <c:v>13</c:v>
                </c:pt>
                <c:pt idx="9">
                  <c:v>37</c:v>
                </c:pt>
                <c:pt idx="10">
                  <c:v>15</c:v>
                </c:pt>
                <c:pt idx="11">
                  <c:v>0</c:v>
                </c:pt>
                <c:pt idx="12">
                  <c:v>34</c:v>
                </c:pt>
                <c:pt idx="13">
                  <c:v>19</c:v>
                </c:pt>
                <c:pt idx="14">
                  <c:v>15</c:v>
                </c:pt>
                <c:pt idx="15">
                  <c:v>34</c:v>
                </c:pt>
                <c:pt idx="16">
                  <c:v>31</c:v>
                </c:pt>
                <c:pt idx="17">
                  <c:v>41</c:v>
                </c:pt>
                <c:pt idx="18">
                  <c:v>30</c:v>
                </c:pt>
                <c:pt idx="19">
                  <c:v>36</c:v>
                </c:pt>
                <c:pt idx="20">
                  <c:v>50</c:v>
                </c:pt>
                <c:pt idx="21">
                  <c:v>55</c:v>
                </c:pt>
                <c:pt idx="22">
                  <c:v>30</c:v>
                </c:pt>
                <c:pt idx="23">
                  <c:v>30</c:v>
                </c:pt>
                <c:pt idx="24">
                  <c:v>37</c:v>
                </c:pt>
                <c:pt idx="25">
                  <c:v>30</c:v>
                </c:pt>
                <c:pt idx="26">
                  <c:v>36</c:v>
                </c:pt>
                <c:pt idx="27">
                  <c:v>34</c:v>
                </c:pt>
                <c:pt idx="28">
                  <c:v>26</c:v>
                </c:pt>
                <c:pt idx="29">
                  <c:v>28</c:v>
                </c:pt>
              </c:numCache>
            </c:numRef>
          </c:val>
        </c:ser>
        <c:axId val="76548736"/>
        <c:axId val="76562816"/>
      </c:barChart>
      <c:catAx>
        <c:axId val="76548736"/>
        <c:scaling>
          <c:orientation val="minMax"/>
        </c:scaling>
        <c:axPos val="b"/>
        <c:tickLblPos val="nextTo"/>
        <c:spPr>
          <a:ln>
            <a:solidFill>
              <a:sysClr val="windowText" lastClr="000000"/>
            </a:solidFill>
          </a:ln>
        </c:spPr>
        <c:txPr>
          <a:bodyPr/>
          <a:lstStyle/>
          <a:p>
            <a:pPr>
              <a:defRPr sz="1600">
                <a:latin typeface="Arial" pitchFamily="34" charset="0"/>
                <a:cs typeface="Arial" pitchFamily="34" charset="0"/>
              </a:defRPr>
            </a:pPr>
            <a:endParaRPr lang="en-US"/>
          </a:p>
        </c:txPr>
        <c:crossAx val="76562816"/>
        <c:crosses val="autoZero"/>
        <c:auto val="1"/>
        <c:lblAlgn val="ctr"/>
        <c:lblOffset val="100"/>
      </c:catAx>
      <c:valAx>
        <c:axId val="76562816"/>
        <c:scaling>
          <c:orientation val="minMax"/>
        </c:scaling>
        <c:axPos val="l"/>
        <c:majorGridlines>
          <c:spPr>
            <a:ln w="9525">
              <a:solidFill>
                <a:sysClr val="windowText" lastClr="000000"/>
              </a:solidFill>
              <a:prstDash val="dash"/>
            </a:ln>
          </c:spPr>
        </c:majorGridlines>
        <c:numFmt formatCode="General" sourceLinked="1"/>
        <c:tickLblPos val="nextTo"/>
        <c:spPr>
          <a:ln>
            <a:solidFill>
              <a:sysClr val="windowText" lastClr="000000"/>
            </a:solidFill>
          </a:ln>
        </c:spPr>
        <c:txPr>
          <a:bodyPr/>
          <a:lstStyle/>
          <a:p>
            <a:pPr>
              <a:defRPr sz="2000">
                <a:latin typeface="Arial" pitchFamily="34" charset="0"/>
                <a:cs typeface="Arial" pitchFamily="34" charset="0"/>
              </a:defRPr>
            </a:pPr>
            <a:endParaRPr lang="en-US"/>
          </a:p>
        </c:txPr>
        <c:crossAx val="76548736"/>
        <c:crosses val="autoZero"/>
        <c:crossBetween val="between"/>
      </c:valAx>
      <c:spPr>
        <a:ln w="12700">
          <a:solidFill>
            <a:schemeClr val="tx1"/>
          </a:solidFill>
        </a:ln>
      </c:spPr>
    </c:plotArea>
    <c:legend>
      <c:legendPos val="r"/>
      <c:layout>
        <c:manualLayout>
          <c:xMode val="edge"/>
          <c:yMode val="edge"/>
          <c:x val="6.6740675477099956E-2"/>
          <c:y val="5.5504410130514134E-4"/>
          <c:w val="0.90398341468726917"/>
          <c:h val="0.12547973170020421"/>
        </c:manualLayout>
      </c:layout>
      <c:txPr>
        <a:bodyPr/>
        <a:lstStyle/>
        <a:p>
          <a:pPr>
            <a:defRPr sz="2400">
              <a:latin typeface="+mj-lt"/>
              <a:cs typeface="Arial" pitchFamily="34" charset="0"/>
            </a:defRPr>
          </a:pPr>
          <a:endParaRPr lang="en-US"/>
        </a:p>
      </c:txPr>
    </c:legend>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24678017696241591"/>
          <c:y val="0.18781217662514341"/>
          <c:w val="0.5563539045377055"/>
          <c:h val="0.63874836951675484"/>
        </c:manualLayout>
      </c:layout>
      <c:barChart>
        <c:barDir val="col"/>
        <c:grouping val="clustered"/>
        <c:ser>
          <c:idx val="0"/>
          <c:order val="0"/>
          <c:tx>
            <c:strRef>
              <c:f>baseline_vs_ours.csv!$Y$29</c:f>
              <c:strCache>
                <c:ptCount val="1"/>
                <c:pt idx="0">
                  <c:v>Alone App1</c:v>
                </c:pt>
              </c:strCache>
            </c:strRef>
          </c:tx>
          <c:spPr>
            <a:solidFill>
              <a:srgbClr val="FFFF00"/>
            </a:solidFill>
            <a:ln>
              <a:solidFill>
                <a:schemeClr val="tx1"/>
              </a:solidFill>
            </a:ln>
            <a:effectLst/>
          </c:spPr>
          <c:cat>
            <c:strRef>
              <c:f>baseline_vs_ours.csv!$V$31:$V$34</c:f>
              <c:strCache>
                <c:ptCount val="4"/>
                <c:pt idx="0">
                  <c:v>3DS_HISTO</c:v>
                </c:pt>
                <c:pt idx="1">
                  <c:v>CONS_LPS</c:v>
                </c:pt>
                <c:pt idx="2">
                  <c:v>MUM_HISTO</c:v>
                </c:pt>
                <c:pt idx="3">
                  <c:v>RED_RAY</c:v>
                </c:pt>
              </c:strCache>
            </c:strRef>
          </c:cat>
          <c:val>
            <c:numRef>
              <c:f>baseline_vs_ours.csv!$Y$31:$Y$34</c:f>
              <c:numCache>
                <c:formatCode>General</c:formatCode>
                <c:ptCount val="4"/>
                <c:pt idx="0">
                  <c:v>0.49324046805500038</c:v>
                </c:pt>
                <c:pt idx="1">
                  <c:v>0.29740278839500239</c:v>
                </c:pt>
                <c:pt idx="2">
                  <c:v>0.91175700146900063</c:v>
                </c:pt>
                <c:pt idx="3">
                  <c:v>0.117417531268</c:v>
                </c:pt>
              </c:numCache>
            </c:numRef>
          </c:val>
        </c:ser>
        <c:ser>
          <c:idx val="2"/>
          <c:order val="1"/>
          <c:tx>
            <c:strRef>
              <c:f>baseline_vs_ours.csv!$W$29</c:f>
              <c:strCache>
                <c:ptCount val="1"/>
                <c:pt idx="0">
                  <c:v>Shared App1</c:v>
                </c:pt>
              </c:strCache>
            </c:strRef>
          </c:tx>
          <c:spPr>
            <a:solidFill>
              <a:srgbClr val="2A85FF"/>
            </a:solidFill>
            <a:ln>
              <a:solidFill>
                <a:schemeClr val="tx1"/>
              </a:solidFill>
            </a:ln>
            <a:effectLst/>
          </c:spPr>
          <c:cat>
            <c:strRef>
              <c:f>baseline_vs_ours.csv!$V$31:$V$34</c:f>
              <c:strCache>
                <c:ptCount val="4"/>
                <c:pt idx="0">
                  <c:v>3DS_HISTO</c:v>
                </c:pt>
                <c:pt idx="1">
                  <c:v>CONS_LPS</c:v>
                </c:pt>
                <c:pt idx="2">
                  <c:v>MUM_HISTO</c:v>
                </c:pt>
                <c:pt idx="3">
                  <c:v>RED_RAY</c:v>
                </c:pt>
              </c:strCache>
            </c:strRef>
          </c:cat>
          <c:val>
            <c:numRef>
              <c:f>baseline_vs_ours.csv!$W$31:$W$34</c:f>
              <c:numCache>
                <c:formatCode>General</c:formatCode>
                <c:ptCount val="4"/>
                <c:pt idx="0">
                  <c:v>0.67070127154200376</c:v>
                </c:pt>
                <c:pt idx="1">
                  <c:v>0.42423828093700106</c:v>
                </c:pt>
                <c:pt idx="2">
                  <c:v>0.94429835861800282</c:v>
                </c:pt>
                <c:pt idx="3">
                  <c:v>0.41567464189500153</c:v>
                </c:pt>
              </c:numCache>
            </c:numRef>
          </c:val>
        </c:ser>
        <c:ser>
          <c:idx val="1"/>
          <c:order val="2"/>
          <c:tx>
            <c:strRef>
              <c:f>baseline_vs_ours.csv!$Z$29</c:f>
              <c:strCache>
                <c:ptCount val="1"/>
                <c:pt idx="0">
                  <c:v>Alone App2</c:v>
                </c:pt>
              </c:strCache>
            </c:strRef>
          </c:tx>
          <c:spPr>
            <a:solidFill>
              <a:srgbClr val="FF454C"/>
            </a:solidFill>
            <a:ln>
              <a:solidFill>
                <a:schemeClr val="tx1"/>
              </a:solidFill>
            </a:ln>
            <a:effectLst/>
          </c:spPr>
          <c:cat>
            <c:strRef>
              <c:f>baseline_vs_ours.csv!$V$31:$V$34</c:f>
              <c:strCache>
                <c:ptCount val="4"/>
                <c:pt idx="0">
                  <c:v>3DS_HISTO</c:v>
                </c:pt>
                <c:pt idx="1">
                  <c:v>CONS_LPS</c:v>
                </c:pt>
                <c:pt idx="2">
                  <c:v>MUM_HISTO</c:v>
                </c:pt>
                <c:pt idx="3">
                  <c:v>RED_RAY</c:v>
                </c:pt>
              </c:strCache>
            </c:strRef>
          </c:cat>
          <c:val>
            <c:numRef>
              <c:f>baseline_vs_ours.csv!$Z$31:$Z$34</c:f>
              <c:numCache>
                <c:formatCode>General</c:formatCode>
                <c:ptCount val="4"/>
                <c:pt idx="0">
                  <c:v>0.39921826056200188</c:v>
                </c:pt>
                <c:pt idx="1">
                  <c:v>3.4602475822500006E-2</c:v>
                </c:pt>
                <c:pt idx="2">
                  <c:v>0.39921826056200188</c:v>
                </c:pt>
                <c:pt idx="3">
                  <c:v>0.64129108277600211</c:v>
                </c:pt>
              </c:numCache>
            </c:numRef>
          </c:val>
        </c:ser>
        <c:ser>
          <c:idx val="3"/>
          <c:order val="3"/>
          <c:tx>
            <c:strRef>
              <c:f>baseline_vs_ours.csv!$X$29</c:f>
              <c:strCache>
                <c:ptCount val="1"/>
                <c:pt idx="0">
                  <c:v>Shared App2</c:v>
                </c:pt>
              </c:strCache>
            </c:strRef>
          </c:tx>
          <c:spPr>
            <a:solidFill>
              <a:srgbClr val="00B050"/>
            </a:solidFill>
            <a:ln>
              <a:solidFill>
                <a:schemeClr val="tx1"/>
              </a:solidFill>
            </a:ln>
            <a:effectLst/>
          </c:spPr>
          <c:cat>
            <c:strRef>
              <c:f>baseline_vs_ours.csv!$V$31:$V$34</c:f>
              <c:strCache>
                <c:ptCount val="4"/>
                <c:pt idx="0">
                  <c:v>3DS_HISTO</c:v>
                </c:pt>
                <c:pt idx="1">
                  <c:v>CONS_LPS</c:v>
                </c:pt>
                <c:pt idx="2">
                  <c:v>MUM_HISTO</c:v>
                </c:pt>
                <c:pt idx="3">
                  <c:v>RED_RAY</c:v>
                </c:pt>
              </c:strCache>
            </c:strRef>
          </c:cat>
          <c:val>
            <c:numRef>
              <c:f>baseline_vs_ours.csv!$X$31:$X$34</c:f>
              <c:numCache>
                <c:formatCode>General</c:formatCode>
                <c:ptCount val="4"/>
                <c:pt idx="0">
                  <c:v>0.822026194145</c:v>
                </c:pt>
                <c:pt idx="1">
                  <c:v>0.47648860801100135</c:v>
                </c:pt>
                <c:pt idx="2">
                  <c:v>0.78015285675199997</c:v>
                </c:pt>
                <c:pt idx="3">
                  <c:v>0.75850326745900065</c:v>
                </c:pt>
              </c:numCache>
            </c:numRef>
          </c:val>
        </c:ser>
        <c:axId val="76589696"/>
        <c:axId val="76620160"/>
      </c:barChart>
      <c:catAx>
        <c:axId val="76589696"/>
        <c:scaling>
          <c:orientation val="minMax"/>
        </c:scaling>
        <c:axPos val="b"/>
        <c:tickLblPos val="nextTo"/>
        <c:txPr>
          <a:bodyPr/>
          <a:lstStyle/>
          <a:p>
            <a:pPr>
              <a:defRPr sz="2000"/>
            </a:pPr>
            <a:endParaRPr lang="en-US"/>
          </a:p>
        </c:txPr>
        <c:crossAx val="76620160"/>
        <c:crosses val="autoZero"/>
        <c:auto val="1"/>
        <c:lblAlgn val="ctr"/>
        <c:lblOffset val="100"/>
      </c:catAx>
      <c:valAx>
        <c:axId val="76620160"/>
        <c:scaling>
          <c:orientation val="minMax"/>
          <c:max val="1"/>
        </c:scaling>
        <c:axPos val="l"/>
        <c:majorGridlines/>
        <c:title>
          <c:tx>
            <c:rich>
              <a:bodyPr rot="-5400000" vert="horz"/>
              <a:lstStyle/>
              <a:p>
                <a:pPr>
                  <a:defRPr sz="3000"/>
                </a:pPr>
                <a:r>
                  <a:rPr lang="en-US" sz="3000"/>
                  <a:t>L2 TLB Miss Rate</a:t>
                </a:r>
              </a:p>
              <a:p>
                <a:pPr>
                  <a:defRPr sz="3000"/>
                </a:pPr>
                <a:r>
                  <a:rPr lang="en-US" sz="3000"/>
                  <a:t>(Lower is Better)</a:t>
                </a:r>
              </a:p>
            </c:rich>
          </c:tx>
          <c:layout/>
        </c:title>
        <c:numFmt formatCode="General" sourceLinked="1"/>
        <c:tickLblPos val="nextTo"/>
        <c:txPr>
          <a:bodyPr/>
          <a:lstStyle/>
          <a:p>
            <a:pPr>
              <a:defRPr sz="3000"/>
            </a:pPr>
            <a:endParaRPr lang="en-US"/>
          </a:p>
        </c:txPr>
        <c:crossAx val="76589696"/>
        <c:crosses val="autoZero"/>
        <c:crossBetween val="between"/>
        <c:majorUnit val="0.2"/>
      </c:valAx>
      <c:spPr>
        <a:ln w="31750">
          <a:solidFill>
            <a:schemeClr val="tx1"/>
          </a:solidFill>
        </a:ln>
      </c:spPr>
    </c:plotArea>
    <c:legend>
      <c:legendPos val="r"/>
      <c:layout>
        <c:manualLayout>
          <c:xMode val="edge"/>
          <c:yMode val="edge"/>
          <c:x val="5.7664075817842532E-2"/>
          <c:y val="3.0443843979602776E-2"/>
          <c:w val="0.82930780711234597"/>
          <c:h val="0.12009218359900102"/>
        </c:manualLayout>
      </c:layout>
      <c:txPr>
        <a:bodyPr/>
        <a:lstStyle/>
        <a:p>
          <a:pPr>
            <a:defRPr sz="2400"/>
          </a:pPr>
          <a:endParaRPr lang="en-US"/>
        </a:p>
      </c:txPr>
    </c:legend>
    <c:plotVisOnly val="1"/>
    <c:dispBlanksAs val="gap"/>
  </c:chart>
  <c:txPr>
    <a:bodyPr/>
    <a:lstStyle/>
    <a:p>
      <a:pPr>
        <a:defRPr>
          <a:latin typeface="+mj-lt"/>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576626308720866"/>
          <c:y val="6.0553425056812014E-2"/>
          <c:w val="0.51338351417131856"/>
          <c:h val="0.8283274615168662"/>
        </c:manualLayout>
      </c:layout>
      <c:barChart>
        <c:barDir val="col"/>
        <c:grouping val="clustered"/>
        <c:ser>
          <c:idx val="0"/>
          <c:order val="0"/>
          <c:tx>
            <c:strRef>
              <c:f>TLBLevelCacheHitRate!$B$1</c:f>
              <c:strCache>
                <c:ptCount val="1"/>
                <c:pt idx="0">
                  <c:v>1</c:v>
                </c:pt>
              </c:strCache>
            </c:strRef>
          </c:tx>
          <c:spPr>
            <a:solidFill>
              <a:srgbClr val="0066FF"/>
            </a:solidFill>
            <a:ln>
              <a:solidFill>
                <a:sysClr val="windowText" lastClr="000000"/>
              </a:solidFill>
            </a:ln>
          </c:spPr>
          <c:errBars>
            <c:errBarType val="both"/>
            <c:errValType val="cust"/>
            <c:plus>
              <c:numRef>
                <c:f>TLBLevelCacheHitRate!$B$40</c:f>
                <c:numCache>
                  <c:formatCode>General</c:formatCode>
                  <c:ptCount val="1"/>
                  <c:pt idx="0">
                    <c:v>1.5624753737064683E-3</c:v>
                  </c:pt>
                </c:numCache>
              </c:numRef>
            </c:plus>
            <c:minus>
              <c:numRef>
                <c:f>TLBLevelCacheHitRate!$B$41</c:f>
                <c:numCache>
                  <c:formatCode>General</c:formatCode>
                  <c:ptCount val="1"/>
                  <c:pt idx="0">
                    <c:v>1.0719524626293445E-2</c:v>
                  </c:pt>
                </c:numCache>
              </c:numRef>
            </c:minus>
            <c:spPr>
              <a:ln w="22225"/>
            </c:spPr>
          </c:errBars>
          <c:cat>
            <c:strRef>
              <c:f>TLBLevelCacheHitRate!$A$37</c:f>
              <c:strCache>
                <c:ptCount val="1"/>
                <c:pt idx="0">
                  <c:v>Average</c:v>
                </c:pt>
              </c:strCache>
            </c:strRef>
          </c:cat>
          <c:val>
            <c:numRef>
              <c:f>TLBLevelCacheHitRate!$B$37</c:f>
              <c:numCache>
                <c:formatCode>General</c:formatCode>
                <c:ptCount val="1"/>
                <c:pt idx="0">
                  <c:v>0.99841652462629038</c:v>
                </c:pt>
              </c:numCache>
            </c:numRef>
          </c:val>
        </c:ser>
        <c:ser>
          <c:idx val="1"/>
          <c:order val="1"/>
          <c:tx>
            <c:strRef>
              <c:f>TLBLevelCacheHitRate!$C$1</c:f>
              <c:strCache>
                <c:ptCount val="1"/>
                <c:pt idx="0">
                  <c:v>2</c:v>
                </c:pt>
              </c:strCache>
            </c:strRef>
          </c:tx>
          <c:spPr>
            <a:solidFill>
              <a:srgbClr val="00B050"/>
            </a:solidFill>
            <a:ln>
              <a:solidFill>
                <a:sysClr val="windowText" lastClr="000000"/>
              </a:solidFill>
            </a:ln>
          </c:spPr>
          <c:errBars>
            <c:errBarType val="both"/>
            <c:errValType val="cust"/>
            <c:plus>
              <c:numRef>
                <c:f>TLBLevelCacheHitRate!$C$40</c:f>
                <c:numCache>
                  <c:formatCode>General</c:formatCode>
                  <c:ptCount val="1"/>
                  <c:pt idx="0">
                    <c:v>1.0534379867088876E-2</c:v>
                  </c:pt>
                </c:numCache>
              </c:numRef>
            </c:plus>
            <c:minus>
              <c:numRef>
                <c:f>TLBLevelCacheHitRate!$C$41</c:f>
                <c:numCache>
                  <c:formatCode>General</c:formatCode>
                  <c:ptCount val="1"/>
                  <c:pt idx="0">
                    <c:v>2.5107620132911235E-2</c:v>
                  </c:pt>
                </c:numCache>
              </c:numRef>
            </c:minus>
            <c:spPr>
              <a:ln w="22225"/>
            </c:spPr>
          </c:errBars>
          <c:cat>
            <c:strRef>
              <c:f>TLBLevelCacheHitRate!$A$37</c:f>
              <c:strCache>
                <c:ptCount val="1"/>
                <c:pt idx="0">
                  <c:v>Average</c:v>
                </c:pt>
              </c:strCache>
            </c:strRef>
          </c:cat>
          <c:val>
            <c:numRef>
              <c:f>TLBLevelCacheHitRate!$C$37</c:f>
              <c:numCache>
                <c:formatCode>General</c:formatCode>
                <c:ptCount val="1"/>
                <c:pt idx="0">
                  <c:v>0.98876462013290956</c:v>
                </c:pt>
              </c:numCache>
            </c:numRef>
          </c:val>
        </c:ser>
        <c:ser>
          <c:idx val="2"/>
          <c:order val="2"/>
          <c:tx>
            <c:strRef>
              <c:f>TLBLevelCacheHitRate!$D$1</c:f>
              <c:strCache>
                <c:ptCount val="1"/>
                <c:pt idx="0">
                  <c:v>3</c:v>
                </c:pt>
              </c:strCache>
            </c:strRef>
          </c:tx>
          <c:spPr>
            <a:solidFill>
              <a:srgbClr val="FFC000"/>
            </a:solidFill>
            <a:ln>
              <a:solidFill>
                <a:sysClr val="windowText" lastClr="000000"/>
              </a:solidFill>
            </a:ln>
          </c:spPr>
          <c:errBars>
            <c:errBarType val="both"/>
            <c:errValType val="cust"/>
            <c:plus>
              <c:numRef>
                <c:f>TLBLevelCacheHitRate!$D$40</c:f>
                <c:numCache>
                  <c:formatCode>General</c:formatCode>
                  <c:ptCount val="1"/>
                  <c:pt idx="0">
                    <c:v>0.28343613681901147</c:v>
                  </c:pt>
                </c:numCache>
              </c:numRef>
            </c:plus>
            <c:minus>
              <c:numRef>
                <c:f>TLBLevelCacheHitRate!$D$41</c:f>
                <c:numCache>
                  <c:formatCode>General</c:formatCode>
                  <c:ptCount val="1"/>
                  <c:pt idx="0">
                    <c:v>0.36369986318098968</c:v>
                  </c:pt>
                </c:numCache>
              </c:numRef>
            </c:minus>
            <c:spPr>
              <a:ln w="22225">
                <a:solidFill>
                  <a:sysClr val="windowText" lastClr="000000">
                    <a:shade val="95000"/>
                    <a:satMod val="105000"/>
                  </a:sysClr>
                </a:solidFill>
              </a:ln>
            </c:spPr>
          </c:errBars>
          <c:cat>
            <c:strRef>
              <c:f>TLBLevelCacheHitRate!$A$37</c:f>
              <c:strCache>
                <c:ptCount val="1"/>
                <c:pt idx="0">
                  <c:v>Average</c:v>
                </c:pt>
              </c:strCache>
            </c:strRef>
          </c:cat>
          <c:val>
            <c:numRef>
              <c:f>TLBLevelCacheHitRate!$D$37</c:f>
              <c:numCache>
                <c:formatCode>General</c:formatCode>
                <c:ptCount val="1"/>
                <c:pt idx="0">
                  <c:v>0.6867138631809887</c:v>
                </c:pt>
              </c:numCache>
            </c:numRef>
          </c:val>
        </c:ser>
        <c:ser>
          <c:idx val="3"/>
          <c:order val="3"/>
          <c:tx>
            <c:strRef>
              <c:f>TLBLevelCacheHitRate!$E$1</c:f>
              <c:strCache>
                <c:ptCount val="1"/>
                <c:pt idx="0">
                  <c:v>4</c:v>
                </c:pt>
              </c:strCache>
            </c:strRef>
          </c:tx>
          <c:spPr>
            <a:solidFill>
              <a:srgbClr val="FF0000"/>
            </a:solidFill>
            <a:ln>
              <a:solidFill>
                <a:sysClr val="windowText" lastClr="000000"/>
              </a:solidFill>
            </a:ln>
          </c:spPr>
          <c:errBars>
            <c:errBarType val="both"/>
            <c:errValType val="cust"/>
            <c:plus>
              <c:numRef>
                <c:f>TLBLevelCacheHitRate!$E$40</c:f>
                <c:numCache>
                  <c:formatCode>General</c:formatCode>
                  <c:ptCount val="1"/>
                  <c:pt idx="0">
                    <c:v>0.40991323571066812</c:v>
                  </c:pt>
                </c:numCache>
              </c:numRef>
            </c:plus>
            <c:minus>
              <c:numRef>
                <c:f>TLBLevelCacheHitRate!$E$41</c:f>
                <c:numCache>
                  <c:formatCode>General</c:formatCode>
                  <c:ptCount val="1"/>
                  <c:pt idx="0">
                    <c:v>9.945764289333121E-3</c:v>
                  </c:pt>
                </c:numCache>
              </c:numRef>
            </c:minus>
            <c:spPr>
              <a:ln w="19050"/>
            </c:spPr>
          </c:errBars>
          <c:cat>
            <c:strRef>
              <c:f>TLBLevelCacheHitRate!$A$37</c:f>
              <c:strCache>
                <c:ptCount val="1"/>
                <c:pt idx="0">
                  <c:v>Average</c:v>
                </c:pt>
              </c:strCache>
            </c:strRef>
          </c:cat>
          <c:val>
            <c:numRef>
              <c:f>TLBLevelCacheHitRate!$E$37</c:f>
              <c:numCache>
                <c:formatCode>General</c:formatCode>
                <c:ptCount val="1"/>
                <c:pt idx="0">
                  <c:v>1.0456764289333087E-2</c:v>
                </c:pt>
              </c:numCache>
            </c:numRef>
          </c:val>
        </c:ser>
        <c:axId val="76731136"/>
        <c:axId val="76732672"/>
      </c:barChart>
      <c:catAx>
        <c:axId val="76731136"/>
        <c:scaling>
          <c:orientation val="minMax"/>
        </c:scaling>
        <c:axPos val="b"/>
        <c:tickLblPos val="nextTo"/>
        <c:txPr>
          <a:bodyPr/>
          <a:lstStyle/>
          <a:p>
            <a:pPr>
              <a:defRPr sz="2400"/>
            </a:pPr>
            <a:endParaRPr lang="en-US"/>
          </a:p>
        </c:txPr>
        <c:crossAx val="76732672"/>
        <c:crosses val="autoZero"/>
        <c:auto val="1"/>
        <c:lblAlgn val="ctr"/>
        <c:lblOffset val="100"/>
      </c:catAx>
      <c:valAx>
        <c:axId val="76732672"/>
        <c:scaling>
          <c:orientation val="minMax"/>
          <c:max val="1"/>
        </c:scaling>
        <c:axPos val="l"/>
        <c:majorGridlines/>
        <c:title>
          <c:tx>
            <c:rich>
              <a:bodyPr rot="-5400000" vert="horz"/>
              <a:lstStyle/>
              <a:p>
                <a:pPr>
                  <a:defRPr sz="3000"/>
                </a:pPr>
                <a:r>
                  <a:rPr lang="en-US" sz="3000"/>
                  <a:t>L2 Data Cache Hit Rate</a:t>
                </a:r>
              </a:p>
            </c:rich>
          </c:tx>
          <c:layout>
            <c:manualLayout>
              <c:xMode val="edge"/>
              <c:yMode val="edge"/>
              <c:x val="3.9502259828881565E-2"/>
              <c:y val="0.12471269334770362"/>
            </c:manualLayout>
          </c:layout>
        </c:title>
        <c:numFmt formatCode="General" sourceLinked="1"/>
        <c:tickLblPos val="nextTo"/>
        <c:txPr>
          <a:bodyPr/>
          <a:lstStyle/>
          <a:p>
            <a:pPr>
              <a:defRPr sz="2400"/>
            </a:pPr>
            <a:endParaRPr lang="en-US"/>
          </a:p>
        </c:txPr>
        <c:crossAx val="76731136"/>
        <c:crosses val="autoZero"/>
        <c:crossBetween val="between"/>
        <c:majorUnit val="0.2"/>
      </c:valAx>
      <c:spPr>
        <a:noFill/>
        <a:ln w="12700">
          <a:solidFill>
            <a:schemeClr val="tx1"/>
          </a:solidFill>
        </a:ln>
      </c:spPr>
    </c:plotArea>
    <c:legend>
      <c:legendPos val="r"/>
      <c:layout>
        <c:manualLayout>
          <c:xMode val="edge"/>
          <c:yMode val="edge"/>
          <c:x val="0.87630544637844365"/>
          <c:y val="0.14685359086204824"/>
          <c:w val="9.4144568468218767E-2"/>
          <c:h val="0.45164483058314076"/>
        </c:manualLayout>
      </c:layout>
      <c:txPr>
        <a:bodyPr/>
        <a:lstStyle/>
        <a:p>
          <a:pPr>
            <a:defRPr sz="2400"/>
          </a:pPr>
          <a:endParaRPr lang="en-US"/>
        </a:p>
      </c:txPr>
    </c:legend>
    <c:plotVisOnly val="1"/>
  </c:chart>
  <c:spPr>
    <a:noFill/>
    <a:ln>
      <a:noFill/>
    </a:ln>
  </c:spPr>
  <c:txPr>
    <a:bodyPr/>
    <a:lstStyle/>
    <a:p>
      <a:pPr>
        <a:defRPr>
          <a:latin typeface="+mj-lt"/>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67519959220892"/>
          <c:y val="0.14862277631962667"/>
          <c:w val="0.85922151121326162"/>
          <c:h val="0.66278196972020209"/>
        </c:manualLayout>
      </c:layout>
      <c:barChart>
        <c:barDir val="col"/>
        <c:grouping val="clustered"/>
        <c:ser>
          <c:idx val="0"/>
          <c:order val="0"/>
          <c:tx>
            <c:strRef>
              <c:f>easier_data!$S$42</c:f>
              <c:strCache>
                <c:ptCount val="1"/>
                <c:pt idx="0">
                  <c:v>GPU-MMU</c:v>
                </c:pt>
              </c:strCache>
            </c:strRef>
          </c:tx>
          <c:spPr>
            <a:solidFill>
              <a:srgbClr val="FF454C"/>
            </a:solidFill>
            <a:ln>
              <a:solidFill>
                <a:sysClr val="windowText" lastClr="000000"/>
              </a:solidFill>
            </a:ln>
          </c:spPr>
          <c:cat>
            <c:strRef>
              <c:f>easier_data!$A$53:$A$56</c:f>
              <c:strCache>
                <c:ptCount val="4"/>
                <c:pt idx="0">
                  <c:v>0 High Miss Rate</c:v>
                </c:pt>
                <c:pt idx="1">
                  <c:v>1 High Miss Rate</c:v>
                </c:pt>
                <c:pt idx="2">
                  <c:v>2 High Miss Rate</c:v>
                </c:pt>
                <c:pt idx="3">
                  <c:v>Average</c:v>
                </c:pt>
              </c:strCache>
            </c:strRef>
          </c:cat>
          <c:val>
            <c:numRef>
              <c:f>easier_data!$S$48:$S$51</c:f>
              <c:numCache>
                <c:formatCode>General</c:formatCode>
                <c:ptCount val="4"/>
                <c:pt idx="0">
                  <c:v>1.6956091320082005</c:v>
                </c:pt>
                <c:pt idx="1">
                  <c:v>1.6808557678510245</c:v>
                </c:pt>
                <c:pt idx="2">
                  <c:v>1.5979008783495379</c:v>
                </c:pt>
                <c:pt idx="3">
                  <c:v>1.6571137456922025</c:v>
                </c:pt>
              </c:numCache>
            </c:numRef>
          </c:val>
        </c:ser>
        <c:ser>
          <c:idx val="6"/>
          <c:order val="1"/>
          <c:tx>
            <c:strRef>
              <c:f>easier_data!$U$42</c:f>
              <c:strCache>
                <c:ptCount val="1"/>
                <c:pt idx="0">
                  <c:v>MASK</c:v>
                </c:pt>
              </c:strCache>
            </c:strRef>
          </c:tx>
          <c:spPr>
            <a:solidFill>
              <a:srgbClr val="92D050"/>
            </a:solidFill>
            <a:ln>
              <a:solidFill>
                <a:sysClr val="windowText" lastClr="000000"/>
              </a:solidFill>
            </a:ln>
          </c:spPr>
          <c:cat>
            <c:strRef>
              <c:f>easier_data!$A$53:$A$56</c:f>
              <c:strCache>
                <c:ptCount val="4"/>
                <c:pt idx="0">
                  <c:v>0 High Miss Rate</c:v>
                </c:pt>
                <c:pt idx="1">
                  <c:v>1 High Miss Rate</c:v>
                </c:pt>
                <c:pt idx="2">
                  <c:v>2 High Miss Rate</c:v>
                </c:pt>
                <c:pt idx="3">
                  <c:v>Average</c:v>
                </c:pt>
              </c:strCache>
            </c:strRef>
          </c:cat>
          <c:val>
            <c:numRef>
              <c:f>easier_data!$U$48:$U$51</c:f>
              <c:numCache>
                <c:formatCode>General</c:formatCode>
                <c:ptCount val="4"/>
                <c:pt idx="0">
                  <c:v>2.6431373396680375</c:v>
                </c:pt>
                <c:pt idx="1">
                  <c:v>2.4072766753105532</c:v>
                </c:pt>
                <c:pt idx="2">
                  <c:v>2.2895199224370457</c:v>
                </c:pt>
                <c:pt idx="3">
                  <c:v>2.4175074647902983</c:v>
                </c:pt>
              </c:numCache>
            </c:numRef>
          </c:val>
        </c:ser>
        <c:axId val="76901760"/>
        <c:axId val="76919936"/>
      </c:barChart>
      <c:catAx>
        <c:axId val="76901760"/>
        <c:scaling>
          <c:orientation val="minMax"/>
        </c:scaling>
        <c:axPos val="b"/>
        <c:tickLblPos val="nextTo"/>
        <c:txPr>
          <a:bodyPr/>
          <a:lstStyle/>
          <a:p>
            <a:pPr>
              <a:defRPr sz="1800"/>
            </a:pPr>
            <a:endParaRPr lang="en-US"/>
          </a:p>
        </c:txPr>
        <c:crossAx val="76919936"/>
        <c:crosses val="autoZero"/>
        <c:auto val="1"/>
        <c:lblAlgn val="ctr"/>
        <c:lblOffset val="100"/>
      </c:catAx>
      <c:valAx>
        <c:axId val="76919936"/>
        <c:scaling>
          <c:orientation val="minMax"/>
          <c:max val="4.5"/>
          <c:min val="1"/>
        </c:scaling>
        <c:axPos val="l"/>
        <c:majorGridlines/>
        <c:title>
          <c:tx>
            <c:rich>
              <a:bodyPr rot="-5400000" vert="horz"/>
              <a:lstStyle/>
              <a:p>
                <a:pPr>
                  <a:defRPr/>
                </a:pPr>
                <a:r>
                  <a:rPr lang="en-US"/>
                  <a:t>Weighted Speedup</a:t>
                </a:r>
              </a:p>
            </c:rich>
          </c:tx>
          <c:layout>
            <c:manualLayout>
              <c:xMode val="edge"/>
              <c:yMode val="edge"/>
              <c:x val="0"/>
              <c:y val="0.1270523476232138"/>
            </c:manualLayout>
          </c:layout>
        </c:title>
        <c:numFmt formatCode="General" sourceLinked="1"/>
        <c:tickLblPos val="nextTo"/>
        <c:crossAx val="76901760"/>
        <c:crosses val="autoZero"/>
        <c:crossBetween val="between"/>
      </c:valAx>
      <c:spPr>
        <a:noFill/>
        <a:ln w="12700">
          <a:solidFill>
            <a:sysClr val="windowText" lastClr="000000"/>
          </a:solidFill>
        </a:ln>
      </c:spPr>
    </c:plotArea>
    <c:legend>
      <c:legendPos val="r"/>
      <c:layout>
        <c:manualLayout>
          <c:xMode val="edge"/>
          <c:yMode val="edge"/>
          <c:x val="0.25100186121290524"/>
          <c:y val="2.7791487530923783E-3"/>
          <c:w val="0.64293986278031212"/>
          <c:h val="0.13043854225461418"/>
        </c:manualLayout>
      </c:layout>
    </c:legend>
    <c:plotVisOnly val="1"/>
  </c:chart>
  <c:spPr>
    <a:noFill/>
    <a:ln>
      <a:noFill/>
    </a:ln>
  </c:spPr>
  <c:txPr>
    <a:bodyPr/>
    <a:lstStyle/>
    <a:p>
      <a:pPr>
        <a:defRPr sz="2400">
          <a:latin typeface="+mj-lt"/>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507445844921371"/>
          <c:y val="0.14383863255197649"/>
          <c:w val="0.84154133249381946"/>
          <c:h val="0.59523128793857361"/>
        </c:manualLayout>
      </c:layout>
      <c:barChart>
        <c:barDir val="col"/>
        <c:grouping val="clustered"/>
        <c:ser>
          <c:idx val="0"/>
          <c:order val="0"/>
          <c:tx>
            <c:strRef>
              <c:f>'[homo-excel.xlsx]Processing'!$U$15</c:f>
              <c:strCache>
                <c:ptCount val="1"/>
                <c:pt idx="0">
                  <c:v>GPU-MMU</c:v>
                </c:pt>
              </c:strCache>
            </c:strRef>
          </c:tx>
          <c:spPr>
            <a:solidFill>
              <a:srgbClr val="FF454C"/>
            </a:solidFill>
            <a:ln>
              <a:solidFill>
                <a:schemeClr val="tx1"/>
              </a:solidFill>
            </a:ln>
          </c:spPr>
          <c:cat>
            <c:strRef>
              <c:f>'[homo-excel.xlsx]Processing'!$V$4:$Z$4</c:f>
              <c:strCache>
                <c:ptCount val="5"/>
                <c:pt idx="0">
                  <c:v>2 Apps</c:v>
                </c:pt>
                <c:pt idx="1">
                  <c:v>3 Apps</c:v>
                </c:pt>
                <c:pt idx="2">
                  <c:v>4 Apps</c:v>
                </c:pt>
                <c:pt idx="3">
                  <c:v>5 Apps</c:v>
                </c:pt>
                <c:pt idx="4">
                  <c:v>Average</c:v>
                </c:pt>
              </c:strCache>
            </c:strRef>
          </c:cat>
          <c:val>
            <c:numRef>
              <c:f>'[homo-excel.xlsx]Processing'!$V$5:$Z$5</c:f>
              <c:numCache>
                <c:formatCode>General</c:formatCode>
                <c:ptCount val="5"/>
                <c:pt idx="0">
                  <c:v>1.6362896943708987</c:v>
                </c:pt>
                <c:pt idx="1">
                  <c:v>2.3340342123392395</c:v>
                </c:pt>
                <c:pt idx="2">
                  <c:v>3.2892587876908275</c:v>
                </c:pt>
                <c:pt idx="3">
                  <c:v>4.3934715365544248</c:v>
                </c:pt>
                <c:pt idx="4">
                  <c:v>2.4198608981336527</c:v>
                </c:pt>
              </c:numCache>
            </c:numRef>
          </c:val>
        </c:ser>
        <c:ser>
          <c:idx val="1"/>
          <c:order val="1"/>
          <c:tx>
            <c:strRef>
              <c:f>'[homo-excel.xlsx]Processing'!$U$6</c:f>
              <c:strCache>
                <c:ptCount val="1"/>
                <c:pt idx="0">
                  <c:v>MOSAIC</c:v>
                </c:pt>
              </c:strCache>
            </c:strRef>
          </c:tx>
          <c:spPr>
            <a:solidFill>
              <a:srgbClr val="92D050"/>
            </a:solidFill>
            <a:ln>
              <a:solidFill>
                <a:sysClr val="windowText" lastClr="000000"/>
              </a:solidFill>
            </a:ln>
          </c:spPr>
          <c:cat>
            <c:strRef>
              <c:f>'[homo-excel.xlsx]Processing'!$V$4:$Z$4</c:f>
              <c:strCache>
                <c:ptCount val="5"/>
                <c:pt idx="0">
                  <c:v>2 Apps</c:v>
                </c:pt>
                <c:pt idx="1">
                  <c:v>3 Apps</c:v>
                </c:pt>
                <c:pt idx="2">
                  <c:v>4 Apps</c:v>
                </c:pt>
                <c:pt idx="3">
                  <c:v>5 Apps</c:v>
                </c:pt>
                <c:pt idx="4">
                  <c:v>Average</c:v>
                </c:pt>
              </c:strCache>
            </c:strRef>
          </c:cat>
          <c:val>
            <c:numRef>
              <c:f>'[homo-excel.xlsx]Processing'!$V$6:$Z$6</c:f>
              <c:numCache>
                <c:formatCode>General</c:formatCode>
                <c:ptCount val="5"/>
                <c:pt idx="0">
                  <c:v>2.6424122762070699</c:v>
                </c:pt>
                <c:pt idx="1">
                  <c:v>3.6273009615486798</c:v>
                </c:pt>
                <c:pt idx="2">
                  <c:v>4.4013085393258979</c:v>
                </c:pt>
                <c:pt idx="3">
                  <c:v>6.1053651543385685</c:v>
                </c:pt>
                <c:pt idx="4">
                  <c:v>3.557007259027217</c:v>
                </c:pt>
              </c:numCache>
            </c:numRef>
          </c:val>
        </c:ser>
        <c:ser>
          <c:idx val="3"/>
          <c:order val="2"/>
          <c:tx>
            <c:strRef>
              <c:f>'[homo-excel.xlsx]Processing'!$W$41</c:f>
              <c:strCache>
                <c:ptCount val="1"/>
                <c:pt idx="0">
                  <c:v>MASK + Mosaic</c:v>
                </c:pt>
              </c:strCache>
            </c:strRef>
          </c:tx>
          <c:spPr>
            <a:solidFill>
              <a:srgbClr val="FFFF00"/>
            </a:solidFill>
            <a:ln>
              <a:solidFill>
                <a:schemeClr val="tx1"/>
              </a:solidFill>
            </a:ln>
          </c:spPr>
          <c:val>
            <c:numRef>
              <c:f>'[homo-excel.xlsx]Processing'!$X$41:$AB$41</c:f>
              <c:numCache>
                <c:formatCode>General</c:formatCode>
                <c:ptCount val="5"/>
                <c:pt idx="0">
                  <c:v>2.9764310981787148</c:v>
                </c:pt>
                <c:pt idx="1">
                  <c:v>3.8235967796233798</c:v>
                </c:pt>
                <c:pt idx="2">
                  <c:v>4.6579688344239605</c:v>
                </c:pt>
                <c:pt idx="3">
                  <c:v>6.3583178513865501</c:v>
                </c:pt>
                <c:pt idx="4">
                  <c:v>3.8193322374086831</c:v>
                </c:pt>
              </c:numCache>
            </c:numRef>
          </c:val>
        </c:ser>
        <c:ser>
          <c:idx val="2"/>
          <c:order val="3"/>
          <c:tx>
            <c:strRef>
              <c:f>'[homo-excel.xlsx]Processing'!$U$17</c:f>
              <c:strCache>
                <c:ptCount val="1"/>
                <c:pt idx="0">
                  <c:v>Ideal</c:v>
                </c:pt>
              </c:strCache>
            </c:strRef>
          </c:tx>
          <c:spPr>
            <a:solidFill>
              <a:srgbClr val="0066FF"/>
            </a:solidFill>
            <a:ln>
              <a:solidFill>
                <a:sysClr val="windowText" lastClr="000000"/>
              </a:solidFill>
            </a:ln>
          </c:spPr>
          <c:cat>
            <c:strRef>
              <c:f>'[homo-excel.xlsx]Processing'!$V$4:$Z$4</c:f>
              <c:strCache>
                <c:ptCount val="5"/>
                <c:pt idx="0">
                  <c:v>2 Apps</c:v>
                </c:pt>
                <c:pt idx="1">
                  <c:v>3 Apps</c:v>
                </c:pt>
                <c:pt idx="2">
                  <c:v>4 Apps</c:v>
                </c:pt>
                <c:pt idx="3">
                  <c:v>5 Apps</c:v>
                </c:pt>
                <c:pt idx="4">
                  <c:v>Average</c:v>
                </c:pt>
              </c:strCache>
            </c:strRef>
          </c:cat>
          <c:val>
            <c:numRef>
              <c:f>'[homo-excel.xlsx]Processing'!$X$42:$AB$42</c:f>
              <c:numCache>
                <c:formatCode>General</c:formatCode>
                <c:ptCount val="5"/>
                <c:pt idx="0">
                  <c:v>2.9551896813958907</c:v>
                </c:pt>
                <c:pt idx="1">
                  <c:v>3.9621805076522576</c:v>
                </c:pt>
                <c:pt idx="2">
                  <c:v>4.7448181180438995</c:v>
                </c:pt>
                <c:pt idx="3">
                  <c:v>6.5129287276678287</c:v>
                </c:pt>
                <c:pt idx="4">
                  <c:v>3.8873961023640189</c:v>
                </c:pt>
              </c:numCache>
            </c:numRef>
          </c:val>
        </c:ser>
        <c:axId val="76953856"/>
        <c:axId val="76959744"/>
      </c:barChart>
      <c:catAx>
        <c:axId val="76953856"/>
        <c:scaling>
          <c:orientation val="minMax"/>
        </c:scaling>
        <c:axPos val="b"/>
        <c:tickLblPos val="nextTo"/>
        <c:crossAx val="76959744"/>
        <c:crosses val="autoZero"/>
        <c:auto val="1"/>
        <c:lblAlgn val="ctr"/>
        <c:lblOffset val="100"/>
      </c:catAx>
      <c:valAx>
        <c:axId val="76959744"/>
        <c:scaling>
          <c:orientation val="minMax"/>
        </c:scaling>
        <c:axPos val="l"/>
        <c:majorGridlines>
          <c:spPr>
            <a:ln>
              <a:prstDash val="dash"/>
            </a:ln>
          </c:spPr>
        </c:majorGridlines>
        <c:title>
          <c:tx>
            <c:rich>
              <a:bodyPr rot="-5400000" vert="horz"/>
              <a:lstStyle/>
              <a:p>
                <a:pPr>
                  <a:defRPr/>
                </a:pPr>
                <a:r>
                  <a:rPr lang="en-US"/>
                  <a:t>Weighted Speedup</a:t>
                </a:r>
              </a:p>
            </c:rich>
          </c:tx>
          <c:layout>
            <c:manualLayout>
              <c:xMode val="edge"/>
              <c:yMode val="edge"/>
              <c:x val="2.0028109258000429E-2"/>
              <c:y val="0.16858064118079025"/>
            </c:manualLayout>
          </c:layout>
        </c:title>
        <c:numFmt formatCode="General" sourceLinked="1"/>
        <c:tickLblPos val="nextTo"/>
        <c:crossAx val="76953856"/>
        <c:crosses val="autoZero"/>
        <c:crossBetween val="between"/>
      </c:valAx>
      <c:spPr>
        <a:noFill/>
        <a:ln w="25400">
          <a:noFill/>
        </a:ln>
      </c:spPr>
    </c:plotArea>
    <c:legend>
      <c:legendPos val="r"/>
      <c:layout>
        <c:manualLayout>
          <c:xMode val="edge"/>
          <c:yMode val="edge"/>
          <c:x val="0.16819570793342731"/>
          <c:y val="1.9637622590623323E-3"/>
          <c:w val="0.78169160104986946"/>
          <c:h val="0.13563362272023688"/>
        </c:manualLayout>
      </c:layout>
    </c:legend>
    <c:plotVisOnly val="1"/>
  </c:chart>
  <c:spPr>
    <a:noFill/>
    <a:ln>
      <a:noFill/>
    </a:ln>
  </c:spPr>
  <c:txPr>
    <a:bodyPr/>
    <a:lstStyle/>
    <a:p>
      <a:pPr>
        <a:defRPr sz="2400">
          <a:latin typeface="+mj-lt"/>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0.12418</cdr:x>
      <cdr:y>0.18875</cdr:y>
    </cdr:from>
    <cdr:to>
      <cdr:x>0.30734</cdr:x>
      <cdr:y>0.26258</cdr:y>
    </cdr:to>
    <cdr:sp macro="" textlink="">
      <cdr:nvSpPr>
        <cdr:cNvPr id="2" name="TextBox 1"/>
        <cdr:cNvSpPr txBox="1"/>
      </cdr:nvSpPr>
      <cdr:spPr>
        <a:xfrm xmlns:a="http://schemas.openxmlformats.org/drawingml/2006/main">
          <a:off x="1021977" y="964235"/>
          <a:ext cx="1507333" cy="377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i="1" dirty="0">
              <a:solidFill>
                <a:schemeClr val="bg1">
                  <a:lumMod val="50000"/>
                </a:schemeClr>
              </a:solidFill>
              <a:latin typeface="+mj-lt"/>
            </a:rPr>
            <a:t>Mostly-hit</a:t>
          </a:r>
        </a:p>
      </cdr:txBody>
    </cdr:sp>
  </cdr:relSizeAnchor>
  <cdr:relSizeAnchor xmlns:cdr="http://schemas.openxmlformats.org/drawingml/2006/chartDrawing">
    <cdr:from>
      <cdr:x>0.12418</cdr:x>
      <cdr:y>0.44852</cdr:y>
    </cdr:from>
    <cdr:to>
      <cdr:x>0.30735</cdr:x>
      <cdr:y>0.52235</cdr:y>
    </cdr:to>
    <cdr:sp macro="" textlink="">
      <cdr:nvSpPr>
        <cdr:cNvPr id="3" name="TextBox 1"/>
        <cdr:cNvSpPr txBox="1"/>
      </cdr:nvSpPr>
      <cdr:spPr>
        <a:xfrm xmlns:a="http://schemas.openxmlformats.org/drawingml/2006/main">
          <a:off x="1021977" y="2291313"/>
          <a:ext cx="1507416" cy="3771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i="1" dirty="0">
              <a:solidFill>
                <a:schemeClr val="bg1">
                  <a:lumMod val="50000"/>
                </a:schemeClr>
              </a:solidFill>
              <a:latin typeface="+mj-lt"/>
            </a:rPr>
            <a:t>Balanced</a:t>
          </a:r>
        </a:p>
      </cdr:txBody>
    </cdr:sp>
  </cdr:relSizeAnchor>
  <cdr:relSizeAnchor xmlns:cdr="http://schemas.openxmlformats.org/drawingml/2006/chartDrawing">
    <cdr:from>
      <cdr:x>0.12418</cdr:x>
      <cdr:y>0.70209</cdr:y>
    </cdr:from>
    <cdr:to>
      <cdr:x>0.30734</cdr:x>
      <cdr:y>0.77592</cdr:y>
    </cdr:to>
    <cdr:sp macro="" textlink="">
      <cdr:nvSpPr>
        <cdr:cNvPr id="4" name="TextBox 1"/>
        <cdr:cNvSpPr txBox="1"/>
      </cdr:nvSpPr>
      <cdr:spPr>
        <a:xfrm xmlns:a="http://schemas.openxmlformats.org/drawingml/2006/main">
          <a:off x="1058344" y="2784190"/>
          <a:ext cx="1561010" cy="2927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i="1" dirty="0">
              <a:solidFill>
                <a:schemeClr val="bg1">
                  <a:lumMod val="50000"/>
                </a:schemeClr>
              </a:solidFill>
              <a:latin typeface="+mj-lt"/>
            </a:rPr>
            <a:t>Mostly-miss</a:t>
          </a:r>
        </a:p>
      </cdr:txBody>
    </cdr:sp>
  </cdr:relSizeAnchor>
  <cdr:relSizeAnchor xmlns:cdr="http://schemas.openxmlformats.org/drawingml/2006/chartDrawing">
    <cdr:from>
      <cdr:x>0.11232</cdr:x>
      <cdr:y>0.33258</cdr:y>
    </cdr:from>
    <cdr:to>
      <cdr:x>0.96502</cdr:x>
      <cdr:y>0.33258</cdr:y>
    </cdr:to>
    <cdr:cxnSp macro="">
      <cdr:nvCxnSpPr>
        <cdr:cNvPr id="6" name="Straight Connector 5"/>
        <cdr:cNvCxnSpPr/>
      </cdr:nvCxnSpPr>
      <cdr:spPr>
        <a:xfrm xmlns:a="http://schemas.openxmlformats.org/drawingml/2006/main">
          <a:off x="560755" y="1155213"/>
          <a:ext cx="4256942" cy="0"/>
        </a:xfrm>
        <a:prstGeom xmlns:a="http://schemas.openxmlformats.org/drawingml/2006/main" prst="line">
          <a:avLst/>
        </a:prstGeom>
        <a:ln xmlns:a="http://schemas.openxmlformats.org/drawingml/2006/main" w="38100">
          <a:solidFill>
            <a:schemeClr val="tx1">
              <a:alpha val="50000"/>
            </a:schemeClr>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0.11369</cdr:x>
      <cdr:y>0.65518</cdr:y>
    </cdr:from>
    <cdr:to>
      <cdr:x>0.96639</cdr:x>
      <cdr:y>0.65518</cdr:y>
    </cdr:to>
    <cdr:cxnSp macro="">
      <cdr:nvCxnSpPr>
        <cdr:cNvPr id="7" name="Straight Connector 6"/>
        <cdr:cNvCxnSpPr/>
      </cdr:nvCxnSpPr>
      <cdr:spPr>
        <a:xfrm xmlns:a="http://schemas.openxmlformats.org/drawingml/2006/main">
          <a:off x="567593" y="2275744"/>
          <a:ext cx="4256942" cy="0"/>
        </a:xfrm>
        <a:prstGeom xmlns:a="http://schemas.openxmlformats.org/drawingml/2006/main" prst="line">
          <a:avLst/>
        </a:prstGeom>
        <a:ln xmlns:a="http://schemas.openxmlformats.org/drawingml/2006/main" w="38100">
          <a:solidFill>
            <a:schemeClr val="tx1">
              <a:alpha val="50000"/>
            </a:schemeClr>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6393CC-06B3-9B4D-B459-8F3A20ABFC7C}" type="datetimeFigureOut">
              <a:rPr lang="en-US" smtClean="0"/>
              <a:pPr/>
              <a:t>5/1/2017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871CB-9ABD-D947-BEF0-865955DFA998}" type="slidenum">
              <a:rPr lang="en-US" smtClean="0"/>
              <a:pPr/>
              <a:t>‹#›</a:t>
            </a:fld>
            <a:endParaRPr lang="en-US" dirty="0"/>
          </a:p>
        </p:txBody>
      </p:sp>
    </p:spTree>
    <p:extLst>
      <p:ext uri="{BB962C8B-B14F-4D97-AF65-F5344CB8AC3E}">
        <p14:creationId xmlns="" xmlns:p14="http://schemas.microsoft.com/office/powerpoint/2010/main" val="3858602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1F60-BA49-7143-B78A-71C562A7CE92}" type="datetimeFigureOut">
              <a:rPr lang="en-US" smtClean="0"/>
              <a:pPr/>
              <a:t>5/1/2017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835E3-2B6D-6147-9815-1E27B4777495}" type="slidenum">
              <a:rPr lang="en-US" smtClean="0"/>
              <a:pPr/>
              <a:t>‹#›</a:t>
            </a:fld>
            <a:endParaRPr lang="en-US" dirty="0"/>
          </a:p>
        </p:txBody>
      </p:sp>
    </p:spTree>
    <p:extLst>
      <p:ext uri="{BB962C8B-B14F-4D97-AF65-F5344CB8AC3E}">
        <p14:creationId xmlns="" xmlns:p14="http://schemas.microsoft.com/office/powerpoint/2010/main" val="26665748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a:t>
            </a:fld>
            <a:endParaRPr lang="en-US" dirty="0"/>
          </a:p>
        </p:txBody>
      </p:sp>
    </p:spTree>
    <p:extLst>
      <p:ext uri="{BB962C8B-B14F-4D97-AF65-F5344CB8AC3E}">
        <p14:creationId xmlns="" xmlns:p14="http://schemas.microsoft.com/office/powerpoint/2010/main" val="162002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10</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11</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12</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13</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14</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15</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t>
            </a:r>
            <a:r>
              <a:rPr lang="en-US" dirty="0" err="1" smtClean="0"/>
              <a:t>mins</a:t>
            </a:r>
            <a:endParaRPr lang="en-US" dirty="0" smtClean="0"/>
          </a:p>
          <a:p>
            <a:endParaRPr lang="en-US" dirty="0"/>
          </a:p>
          <a:p>
            <a:r>
              <a:rPr lang="en-US" dirty="0"/>
              <a:t>----- Meeting Notes (10/9/15 12:39) -----</a:t>
            </a:r>
          </a:p>
          <a:p>
            <a:r>
              <a:rPr lang="en-US" dirty="0"/>
              <a:t>Heterogeneity here as well</a:t>
            </a:r>
          </a:p>
        </p:txBody>
      </p:sp>
      <p:sp>
        <p:nvSpPr>
          <p:cNvPr id="4" name="Slide Number Placeholder 3"/>
          <p:cNvSpPr>
            <a:spLocks noGrp="1"/>
          </p:cNvSpPr>
          <p:nvPr>
            <p:ph type="sldNum" sz="quarter" idx="10"/>
          </p:nvPr>
        </p:nvSpPr>
        <p:spPr/>
        <p:txBody>
          <a:bodyPr/>
          <a:lstStyle/>
          <a:p>
            <a:fld id="{086835E3-2B6D-6147-9815-1E27B4777495}" type="slidenum">
              <a:rPr lang="en-US" smtClean="0"/>
              <a:pPr/>
              <a:t>16</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17</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18</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19</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figure shows the structure of the GPUs and how they execute a program. When a program is sent to be executed on the GPU, it will be broken down to thousands and million of threads. The GPU core will execute a collection of thread, which is called a warp, in lockstep as shown. As a result, when there is a long latency memory instruction, as shown in this red block. There will be parallel memory requests coming out of the GPU.</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2</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r>
              <a:rPr lang="en-US" dirty="0"/>
              <a:t>memory is a major bottleneck in current multi-core </a:t>
            </a:r>
            <a:r>
              <a:rPr lang="en-US" dirty="0" smtClean="0"/>
              <a:t>systems</a:t>
            </a:r>
            <a:endParaRPr lang="en-US" dirty="0"/>
          </a:p>
          <a:p>
            <a:r>
              <a:rPr lang="en-US" dirty="0"/>
              <a:t>&lt;click </a:t>
            </a:r>
            <a:r>
              <a:rPr lang="en-US" dirty="0" smtClean="0"/>
              <a:t>three</a:t>
            </a:r>
            <a:r>
              <a:rPr lang="en-US" baseline="0" dirty="0" smtClean="0"/>
              <a:t> </a:t>
            </a:r>
            <a:r>
              <a:rPr lang="en-US" dirty="0" smtClean="0"/>
              <a:t>times</a:t>
            </a:r>
            <a:r>
              <a:rPr lang="en-US" dirty="0"/>
              <a:t>&gt;, </a:t>
            </a:r>
          </a:p>
          <a:p>
            <a:r>
              <a:rPr lang="en-US" dirty="0" smtClean="0"/>
              <a:t>Because memory</a:t>
            </a:r>
            <a:r>
              <a:rPr lang="en-US" baseline="0" dirty="0" smtClean="0"/>
              <a:t> requests from different core contend for a limited off-chip bandwidth</a:t>
            </a:r>
            <a:r>
              <a:rPr lang="en-US" dirty="0" smtClean="0"/>
              <a:t> </a:t>
            </a:r>
            <a:endParaRPr lang="en-US" dirty="0"/>
          </a:p>
          <a:p>
            <a:r>
              <a:rPr lang="en-US" dirty="0"/>
              <a:t>&lt;click&gt;</a:t>
            </a:r>
          </a:p>
          <a:p>
            <a:r>
              <a:rPr lang="en-US" baseline="0" dirty="0" smtClean="0"/>
              <a:t>This inter-application interference degrades system performance. </a:t>
            </a:r>
            <a:r>
              <a:rPr lang="en-US" dirty="0" smtClean="0"/>
              <a:t>And designing a good memory scheduler </a:t>
            </a:r>
            <a:r>
              <a:rPr lang="en-US" dirty="0"/>
              <a:t>can </a:t>
            </a:r>
            <a:r>
              <a:rPr lang="en-US" dirty="0" smtClean="0"/>
              <a:t>mitigate</a:t>
            </a:r>
            <a:r>
              <a:rPr lang="en-US" baseline="0" dirty="0" smtClean="0"/>
              <a:t> the problem</a:t>
            </a:r>
            <a:r>
              <a:rPr lang="en-US" dirty="0" smtClean="0"/>
              <a:t>…</a:t>
            </a:r>
            <a:endParaRPr lang="en-US" dirty="0"/>
          </a:p>
          <a:p>
            <a:r>
              <a:rPr lang="en-US" dirty="0"/>
              <a:t>&lt;click&gt;</a:t>
            </a:r>
          </a:p>
          <a:p>
            <a:r>
              <a:rPr lang="en-US" dirty="0" smtClean="0"/>
              <a:t>But how does memory scheduler deliver good performance and fairness.</a:t>
            </a:r>
            <a:endParaRPr lang="en-US" dirty="0"/>
          </a:p>
          <a:p>
            <a:r>
              <a:rPr lang="en-US" dirty="0"/>
              <a:t>&lt;click to the next </a:t>
            </a:r>
            <a:r>
              <a:rPr lang="en-US" dirty="0" smtClean="0"/>
              <a:t>slide&gt;</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GPU is introduced into the system &lt;click&gt;, because the GPU is memory-intensive,</a:t>
            </a:r>
            <a:r>
              <a:rPr lang="en-US" baseline="0" dirty="0" smtClean="0"/>
              <a:t> requests from cores contend heavily with request from the GPU, as you can see from</a:t>
            </a:r>
            <a:r>
              <a:rPr lang="en-US" baseline="0" dirty="0"/>
              <a:t> </a:t>
            </a:r>
            <a:r>
              <a:rPr lang="en-US" baseline="0" dirty="0" smtClean="0"/>
              <a:t>this example</a:t>
            </a:r>
          </a:p>
          <a:p>
            <a:r>
              <a:rPr lang="en-US" baseline="0" dirty="0" smtClean="0"/>
              <a:t>&lt;click&gt;</a:t>
            </a:r>
          </a:p>
          <a:p>
            <a:r>
              <a:rPr lang="en-US" baseline="0" dirty="0" smtClean="0"/>
              <a:t>The memory-intensive GPU application will send a lot of request to the memory request buffer</a:t>
            </a:r>
          </a:p>
          <a:p>
            <a:r>
              <a:rPr lang="en-US" baseline="0" dirty="0" smtClean="0"/>
              <a:t>&lt;click&gt;</a:t>
            </a:r>
          </a:p>
          <a:p>
            <a:r>
              <a:rPr lang="en-US" baseline="0" dirty="0" smtClean="0"/>
              <a:t>As a result, some of the requests are unable to be inject into the request buffer, as illustrated by this blue request from core 2.</a:t>
            </a:r>
          </a:p>
          <a:p>
            <a:r>
              <a:rPr lang="en-US" baseline="0" dirty="0" smtClean="0"/>
              <a:t>&lt;click&gt;</a:t>
            </a:r>
          </a:p>
          <a:p>
            <a:r>
              <a:rPr lang="en-US" baseline="0" dirty="0" smtClean="0"/>
              <a:t>When only some of the memory requests can inject into the request buffer, memory scheduler cannot observe full applications behavior. This can lead to a poor scheduling decision</a:t>
            </a:r>
          </a:p>
          <a:p>
            <a:r>
              <a:rPr lang="en-US" baseline="0" dirty="0" smtClean="0"/>
              <a:t>&lt;click… transition&gt;</a:t>
            </a:r>
          </a:p>
          <a:p>
            <a:r>
              <a:rPr lang="en-US" baseline="0" dirty="0" smtClean="0"/>
              <a:t>A naïve solution to this problem is to increase the size of the monolithic request buffer…</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xmlns="" val="125826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naïve solution is to increase the size of the batch scheduler</a:t>
            </a:r>
          </a:p>
          <a:p>
            <a:r>
              <a:rPr lang="en-US" baseline="0" dirty="0" smtClean="0"/>
              <a:t>&lt;click&gt; transition: however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&lt;However (continue from the previous slide) a large buffer requires more complicated logic to analyze memory requests (for example, to determine if each request is a row hit), analyze application characteristics, assign and enforce priorities. </a:t>
            </a:r>
          </a:p>
          <a:p>
            <a:r>
              <a:rPr lang="en-US" baseline="0" dirty="0" smtClean="0"/>
              <a:t>&lt;click&gt;</a:t>
            </a:r>
          </a:p>
          <a:p>
            <a:r>
              <a:rPr lang="en-US" baseline="0" dirty="0" smtClean="0"/>
              <a:t>This leads to high complexity, high power, and large die area</a:t>
            </a:r>
          </a:p>
          <a:p>
            <a:r>
              <a:rPr lang="en-US" baseline="0" dirty="0" smtClean="0"/>
              <a:t>&lt;click, the big </a:t>
            </a:r>
            <a:r>
              <a:rPr lang="en-US" baseline="0" dirty="0" err="1" smtClean="0"/>
              <a:t>Mem</a:t>
            </a:r>
            <a:r>
              <a:rPr lang="en-US" baseline="0" dirty="0" smtClean="0"/>
              <a:t> </a:t>
            </a:r>
            <a:r>
              <a:rPr lang="en-US" baseline="0" dirty="0" err="1" smtClean="0"/>
              <a:t>sched</a:t>
            </a:r>
            <a:r>
              <a:rPr lang="en-US" baseline="0" dirty="0" smtClean="0"/>
              <a:t>. Appears&gt;</a:t>
            </a:r>
          </a:p>
          <a:p>
            <a:r>
              <a:rPr lang="en-US" baseline="0" dirty="0" smtClean="0"/>
              <a:t>&lt;click, transition&gt;</a:t>
            </a:r>
          </a:p>
          <a:p>
            <a:r>
              <a:rPr lang="en-US" baseline="0" dirty="0" smtClean="0"/>
              <a:t>Our goal in this project is…</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we observe that there are three key functions that an application aware memory scheduler need to provide concurrently when choosing the next request</a:t>
            </a:r>
          </a:p>
          <a:p>
            <a:r>
              <a:rPr lang="en-US" baseline="0" dirty="0" smtClean="0"/>
              <a:t>&lt;click&gt;</a:t>
            </a:r>
          </a:p>
          <a:p>
            <a:r>
              <a:rPr lang="en-US" baseline="0" dirty="0" smtClean="0"/>
              <a:t>First, a memory scheduler should maximize row buffer hits because this increases the bandwidth </a:t>
            </a:r>
            <a:r>
              <a:rPr lang="en-US" baseline="0" dirty="0" err="1" smtClean="0"/>
              <a:t>utlization</a:t>
            </a:r>
            <a:endParaRPr lang="en-US" baseline="0" dirty="0" smtClean="0"/>
          </a:p>
          <a:p>
            <a:r>
              <a:rPr lang="en-US" baseline="0" dirty="0" smtClean="0"/>
              <a:t>&lt;click&gt;</a:t>
            </a:r>
          </a:p>
          <a:p>
            <a:r>
              <a:rPr lang="en-US" baseline="0" dirty="0" smtClean="0"/>
              <a:t>Second, a memory scheduler should be able to manage contention between different applications. This will increase system throughput and fairness</a:t>
            </a:r>
          </a:p>
          <a:p>
            <a:r>
              <a:rPr lang="en-US" baseline="0" dirty="0" smtClean="0"/>
              <a:t>&lt;click&gt;</a:t>
            </a:r>
          </a:p>
          <a:p>
            <a:r>
              <a:rPr lang="en-US" baseline="0" dirty="0" smtClean="0"/>
              <a:t>Third, a memory scheduler need to satisfy DRAM timing constraints</a:t>
            </a:r>
          </a:p>
          <a:p>
            <a:r>
              <a:rPr lang="en-US" baseline="0" dirty="0" smtClean="0"/>
              <a:t>&lt;click&gt;</a:t>
            </a:r>
          </a:p>
          <a:p>
            <a:r>
              <a:rPr lang="en-US" baseline="0" dirty="0" smtClean="0"/>
              <a:t>Current systems use a centralized memory controller design to accomplish these functions, which is complex when the request buffer is large</a:t>
            </a:r>
          </a:p>
          <a:p>
            <a:r>
              <a:rPr lang="en-US" baseline="0" dirty="0" smtClean="0"/>
              <a:t>&lt;click … transition&gt;</a:t>
            </a:r>
          </a:p>
          <a:p>
            <a:r>
              <a:rPr lang="en-US" baseline="0" dirty="0" smtClean="0"/>
              <a:t>So, our key idea is to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show an example of how the batch formation work</a:t>
            </a:r>
          </a:p>
          <a:p>
            <a:r>
              <a:rPr lang="en-US" baseline="0" dirty="0" smtClean="0"/>
              <a:t>&lt;click&gt; </a:t>
            </a:r>
          </a:p>
          <a:p>
            <a:r>
              <a:rPr lang="en-US" baseline="0" dirty="0" smtClean="0"/>
              <a:t>When there is an incoming requests that access the same row as an earlier requests. (This yellow request that accesses row B), they will be batched. And a batch will become ready to be scheduled under two conditions. First, it will become ready when a subsequent request wants to access a different row, in this case row C. The earlier request to row B will become ready to be scheduled. </a:t>
            </a:r>
          </a:p>
          <a:p>
            <a:r>
              <a:rPr lang="en-US" baseline="0" dirty="0" smtClean="0"/>
              <a:t>A batch can become ready to be scheduled under another condition, which is when the time window for the batch formation expires, which is shown in this example in core 1. this batch formation will happen across all the cores including the GPU.</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28</a:t>
            </a:fld>
            <a:endParaRPr lang="en-US"/>
          </a:p>
        </p:txBody>
      </p:sp>
    </p:spTree>
    <p:extLst>
      <p:ext uri="{BB962C8B-B14F-4D97-AF65-F5344CB8AC3E}">
        <p14:creationId xmlns:p14="http://schemas.microsoft.com/office/powerpoint/2010/main" xmlns="" val="2138980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29</a:t>
            </a:fld>
            <a:endParaRPr lang="en-US"/>
          </a:p>
        </p:txBody>
      </p:sp>
    </p:spTree>
    <p:extLst>
      <p:ext uri="{BB962C8B-B14F-4D97-AF65-F5344CB8AC3E}">
        <p14:creationId xmlns:p14="http://schemas.microsoft.com/office/powerpoint/2010/main" xmlns="" val="21389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doesn’t mean much. Need to somehow</a:t>
            </a:r>
            <a:r>
              <a:rPr lang="en-US" baseline="0" dirty="0" smtClean="0"/>
              <a:t> make the problem more clear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30</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want to do another</a:t>
            </a:r>
            <a:r>
              <a:rPr lang="en-US" baseline="0" dirty="0" smtClean="0"/>
              <a:t> animation to represent in-flight page walks</a:t>
            </a:r>
          </a:p>
          <a:p>
            <a:endParaRPr lang="en-US" baseline="0" dirty="0" smtClean="0"/>
          </a:p>
          <a:p>
            <a:r>
              <a:rPr lang="en-US" baseline="0" dirty="0" smtClean="0"/>
              <a:t>Use the </a:t>
            </a:r>
            <a:r>
              <a:rPr lang="en-US" baseline="0" dirty="0" err="1" smtClean="0"/>
              <a:t>crossmarks</a:t>
            </a:r>
            <a:r>
              <a:rPr lang="en-US" baseline="0" dirty="0" smtClean="0"/>
              <a:t> instead of black </a:t>
            </a:r>
            <a:r>
              <a:rPr lang="en-US" baseline="0" dirty="0" err="1" smtClean="0"/>
              <a:t>unschedulable</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31</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continue from the previous slides that the parallelism of GPU and the SIMT nature lead to 1) Many warps</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32</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introduce the plot and axes. Then, say that in this sample we pair two applications together, and compare the TLB miss rate to when they run alone (with the same amount of TLB entries). The result shows significant increase in the TLB miss </a:t>
            </a:r>
            <a:r>
              <a:rPr lang="en-US" baseline="0" dirty="0" err="1" smtClean="0"/>
              <a:t>ragte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33</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forget</a:t>
            </a:r>
            <a:r>
              <a:rPr lang="en-US" baseline="0" dirty="0" smtClean="0"/>
              <a:t> to mention the key benefit that it reduces contention at both the private and the shared TLB</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34</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35</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6835E3-2B6D-6147-9815-1E27B4777495}" type="slidenum">
              <a:rPr lang="en-US" smtClean="0"/>
              <a:pPr/>
              <a:t>36</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37</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want to draw the queues</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38</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39</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40</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 the time it takes to fetch the large page in a table format or in a plot. Then said this results in 93% slowdown</a:t>
            </a:r>
          </a:p>
          <a:p>
            <a:endParaRPr lang="en-US" dirty="0" smtClean="0"/>
          </a:p>
          <a:p>
            <a:r>
              <a:rPr lang="en-US" dirty="0" smtClean="0"/>
              <a:t>Might</a:t>
            </a:r>
            <a:r>
              <a:rPr lang="en-US" baseline="0" dirty="0" smtClean="0"/>
              <a:t> want to define demand paging in GPU here</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41</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 to introduce the no OS support</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42</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43</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44</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45</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a:t>
            </a:r>
            <a:r>
              <a:rPr lang="en-US" baseline="0" dirty="0" smtClean="0"/>
              <a:t> might work out better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46</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47</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a:t>
            </a:r>
            <a:r>
              <a:rPr lang="en-US" dirty="0" err="1" smtClean="0"/>
              <a:t>punchline</a:t>
            </a:r>
            <a:r>
              <a:rPr lang="en-US" dirty="0" smtClean="0"/>
              <a:t> about all the correctness issues are available in the</a:t>
            </a:r>
            <a:r>
              <a:rPr lang="en-US" baseline="0" dirty="0" smtClean="0"/>
              <a:t> thesis</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48</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animation to make it</a:t>
            </a:r>
            <a:r>
              <a:rPr lang="en-US" baseline="0" dirty="0" smtClean="0"/>
              <a:t> faster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49</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doesn’t mean much. Need to somehow</a:t>
            </a:r>
            <a:r>
              <a:rPr lang="en-US" baseline="0" dirty="0" smtClean="0"/>
              <a:t> make the problem more clear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a:t>
            </a:r>
            <a:r>
              <a:rPr lang="en-US" baseline="0" dirty="0" smtClean="0"/>
              <a:t> do here?</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50</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51</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a:t>
            </a:r>
            <a:r>
              <a:rPr lang="en-US" baseline="0" dirty="0" smtClean="0"/>
              <a:t> about the main bullet</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52</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 about the main bullets</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53</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 about the main bullets</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54</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55</a:t>
            </a:fld>
            <a:endParaRPr lang="en-US"/>
          </a:p>
        </p:txBody>
      </p:sp>
    </p:spTree>
    <p:extLst>
      <p:ext uri="{BB962C8B-B14F-4D97-AF65-F5344CB8AC3E}">
        <p14:creationId xmlns="" xmlns:p14="http://schemas.microsoft.com/office/powerpoint/2010/main" val="1813948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56</a:t>
            </a:fld>
            <a:endParaRPr lang="en-US"/>
          </a:p>
        </p:txBody>
      </p:sp>
    </p:spTree>
    <p:extLst>
      <p:ext uri="{BB962C8B-B14F-4D97-AF65-F5344CB8AC3E}">
        <p14:creationId xmlns="" xmlns:p14="http://schemas.microsoft.com/office/powerpoint/2010/main" val="162002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6</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doesn’t mean much. Need to somehow</a:t>
            </a:r>
            <a:r>
              <a:rPr lang="en-US" baseline="0" dirty="0" smtClean="0"/>
              <a:t> make the problem more clear</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7</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Redraw!!! Done </a:t>
            </a:r>
            <a:r>
              <a:rPr lang="en-US" dirty="0" smtClean="0">
                <a:sym typeface="Wingdings" pitchFamily="2" charset="2"/>
              </a:rPr>
              <a:t></a:t>
            </a:r>
          </a:p>
        </p:txBody>
      </p:sp>
      <p:sp>
        <p:nvSpPr>
          <p:cNvPr id="4" name="Slide Number Placeholder 3"/>
          <p:cNvSpPr>
            <a:spLocks noGrp="1"/>
          </p:cNvSpPr>
          <p:nvPr>
            <p:ph type="sldNum" sz="quarter" idx="10"/>
          </p:nvPr>
        </p:nvSpPr>
        <p:spPr/>
        <p:txBody>
          <a:bodyPr/>
          <a:lstStyle/>
          <a:p>
            <a:fld id="{086835E3-2B6D-6147-9815-1E27B4777495}" type="slidenum">
              <a:rPr lang="en-US" smtClean="0"/>
              <a:pPr/>
              <a:t>8</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 to mention that these are available in the background section</a:t>
            </a:r>
            <a:r>
              <a:rPr lang="en-US" baseline="0" dirty="0" smtClean="0"/>
              <a:t> of the dissertation</a:t>
            </a:r>
          </a:p>
          <a:p>
            <a:r>
              <a:rPr lang="en-US" baseline="0" dirty="0" smtClean="0"/>
              <a:t>-- Remember to mention that we compare each of the mechanism we propose again the best previous work</a:t>
            </a:r>
            <a:endParaRPr lang="en-US" dirty="0"/>
          </a:p>
        </p:txBody>
      </p:sp>
      <p:sp>
        <p:nvSpPr>
          <p:cNvPr id="4" name="Slide Number Placeholder 3"/>
          <p:cNvSpPr>
            <a:spLocks noGrp="1"/>
          </p:cNvSpPr>
          <p:nvPr>
            <p:ph type="sldNum" sz="quarter" idx="10"/>
          </p:nvPr>
        </p:nvSpPr>
        <p:spPr/>
        <p:txBody>
          <a:bodyPr/>
          <a:lstStyle/>
          <a:p>
            <a:fld id="{086835E3-2B6D-6147-9815-1E27B4777495}" type="slidenum">
              <a:rPr lang="en-US" smtClean="0"/>
              <a:pPr/>
              <a:t>9</a:t>
            </a:fld>
            <a:endParaRPr lang="en-US" dirty="0"/>
          </a:p>
        </p:txBody>
      </p:sp>
    </p:spTree>
    <p:extLst>
      <p:ext uri="{BB962C8B-B14F-4D97-AF65-F5344CB8AC3E}">
        <p14:creationId xmlns="" xmlns:p14="http://schemas.microsoft.com/office/powerpoint/2010/main" val="181394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0AAF2-7664-4007-B891-531793887ED6}" type="datetime1">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400314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FCA21-24A8-447D-B489-B3103FD88055}" type="datetime1">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33020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CEB54-4A8B-452F-89CC-BEEE56069612}" type="datetime1">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33129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355FB-FB58-4F9D-91D7-4CD6B0DC0247}" type="datetime1">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373301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52B7E-D383-4EA6-89FA-78E484CE0104}" type="datetime1">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41300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2960F-14A9-48A8-8FDE-115CBBA12C5E}" type="datetime1">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16092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257F1-3A82-49D3-A94B-E4BC370F20A6}" type="datetime1">
              <a:rPr lang="en-US" smtClean="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17602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6E7A1-8EBE-434E-832F-E885604F5830}" type="datetime1">
              <a:rPr lang="en-US" smtClean="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27319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76787-D5D7-4034-B2F4-0F73C5E1D9B7}" type="datetime1">
              <a:rPr lang="en-US" smtClean="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81354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96ADE-79AC-4375-B3DC-EEA4A410AF61}" type="datetime1">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323429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8C39D-A79A-4517-8D15-CFCA7494FABF}" type="datetime1">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317015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24434-C719-4020-B69F-A3EA0DC98298}" type="datetime1">
              <a:rPr lang="en-US" smtClean="0"/>
              <a:pPr/>
              <a:t>5/1/2017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CE333-791E-B247-B0D8-81D7ACF2F196}" type="slidenum">
              <a:rPr lang="en-US" smtClean="0"/>
              <a:pPr/>
              <a:t>‹#›</a:t>
            </a:fld>
            <a:endParaRPr lang="en-US" dirty="0"/>
          </a:p>
        </p:txBody>
      </p:sp>
    </p:spTree>
    <p:extLst>
      <p:ext uri="{BB962C8B-B14F-4D97-AF65-F5344CB8AC3E}">
        <p14:creationId xmlns="" xmlns:p14="http://schemas.microsoft.com/office/powerpoint/2010/main" val="192273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1361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562930"/>
            <a:ext cx="9144000" cy="1470025"/>
          </a:xfrm>
          <a:effectLst/>
        </p:spPr>
        <p:txBody>
          <a:bodyPr>
            <a:normAutofit/>
          </a:bodyPr>
          <a:lstStyle/>
          <a:p>
            <a:r>
              <a:rPr lang="en-US" sz="3600" b="1" dirty="0" smtClean="0"/>
              <a:t>Techniques for Shared Resource Management in Systems with GPUs</a:t>
            </a:r>
            <a:endParaRPr lang="en-US" sz="3600" b="1" dirty="0"/>
          </a:p>
        </p:txBody>
      </p:sp>
      <p:sp>
        <p:nvSpPr>
          <p:cNvPr id="3" name="Subtitle 2"/>
          <p:cNvSpPr>
            <a:spLocks noGrp="1"/>
          </p:cNvSpPr>
          <p:nvPr>
            <p:ph type="subTitle" idx="1"/>
          </p:nvPr>
        </p:nvSpPr>
        <p:spPr>
          <a:xfrm>
            <a:off x="1" y="2247900"/>
            <a:ext cx="9144000" cy="1358900"/>
          </a:xfrm>
        </p:spPr>
        <p:txBody>
          <a:bodyPr>
            <a:normAutofit/>
          </a:bodyPr>
          <a:lstStyle/>
          <a:p>
            <a:r>
              <a:rPr lang="en-US" b="1" i="1" dirty="0" smtClean="0">
                <a:solidFill>
                  <a:schemeClr val="tx1"/>
                </a:solidFill>
              </a:rPr>
              <a:t>Thesis Oral</a:t>
            </a:r>
          </a:p>
          <a:p>
            <a:r>
              <a:rPr lang="en-US" b="1" i="1" dirty="0" smtClean="0">
                <a:solidFill>
                  <a:schemeClr val="tx1"/>
                </a:solidFill>
              </a:rPr>
              <a:t>Rachata Ausavarungnirun</a:t>
            </a:r>
          </a:p>
        </p:txBody>
      </p:sp>
      <p:pic>
        <p:nvPicPr>
          <p:cNvPr id="4" name="Picture 3" descr="Burgundy_CMU_JPG_Logo.jpg"/>
          <p:cNvPicPr>
            <a:picLocks noChangeAspect="1"/>
          </p:cNvPicPr>
          <p:nvPr/>
        </p:nvPicPr>
        <p:blipFill rotWithShape="1">
          <a:blip r:embed="rId3" cstate="print"/>
          <a:srcRect t="26333" b="26267"/>
          <a:stretch/>
        </p:blipFill>
        <p:spPr>
          <a:xfrm>
            <a:off x="6084168" y="6309610"/>
            <a:ext cx="2987824" cy="511415"/>
          </a:xfrm>
          <a:prstGeom prst="rect">
            <a:avLst/>
          </a:prstGeom>
        </p:spPr>
      </p:pic>
      <p:pic>
        <p:nvPicPr>
          <p:cNvPr id="5" name="Picture 4" descr="safari.png"/>
          <p:cNvPicPr>
            <a:picLocks noChangeAspect="1"/>
          </p:cNvPicPr>
          <p:nvPr/>
        </p:nvPicPr>
        <p:blipFill>
          <a:blip r:embed="rId4" cstate="print"/>
          <a:stretch>
            <a:fillRect/>
          </a:stretch>
        </p:blipFill>
        <p:spPr>
          <a:xfrm>
            <a:off x="107504" y="6309320"/>
            <a:ext cx="1656184" cy="479200"/>
          </a:xfrm>
          <a:prstGeom prst="rect">
            <a:avLst/>
          </a:prstGeom>
        </p:spPr>
      </p:pic>
      <p:sp>
        <p:nvSpPr>
          <p:cNvPr id="6" name="TextBox 5"/>
          <p:cNvSpPr txBox="1"/>
          <p:nvPr/>
        </p:nvSpPr>
        <p:spPr>
          <a:xfrm>
            <a:off x="437949" y="3820160"/>
            <a:ext cx="6848798" cy="2554545"/>
          </a:xfrm>
          <a:prstGeom prst="rect">
            <a:avLst/>
          </a:prstGeom>
          <a:noFill/>
        </p:spPr>
        <p:txBody>
          <a:bodyPr wrap="none" rtlCol="0">
            <a:spAutoFit/>
          </a:bodyPr>
          <a:lstStyle/>
          <a:p>
            <a:r>
              <a:rPr lang="en-US" sz="2400" b="1" dirty="0" smtClean="0"/>
              <a:t>Committees:</a:t>
            </a:r>
          </a:p>
          <a:p>
            <a:r>
              <a:rPr lang="en-US" sz="2200" dirty="0" smtClean="0"/>
              <a:t>Advisor: Onur Mutlu (CMU and ETH Zürich)</a:t>
            </a:r>
          </a:p>
          <a:p>
            <a:r>
              <a:rPr lang="en-US" sz="2200" dirty="0" smtClean="0"/>
              <a:t>James C. Hoe (CMU)</a:t>
            </a:r>
          </a:p>
          <a:p>
            <a:r>
              <a:rPr lang="en-US" sz="2200" dirty="0" smtClean="0"/>
              <a:t>Kayvon Fatahalian (CMU)</a:t>
            </a:r>
          </a:p>
          <a:p>
            <a:r>
              <a:rPr lang="en-US" sz="2200" dirty="0" smtClean="0"/>
              <a:t>Gabriel H. Loh (AMD Research)</a:t>
            </a:r>
          </a:p>
          <a:p>
            <a:r>
              <a:rPr lang="en-US" sz="2200" dirty="0" smtClean="0"/>
              <a:t>Christopher J. Rossbach (UT Austin and VMware Research)</a:t>
            </a:r>
          </a:p>
          <a:p>
            <a:endParaRPr lang="en-US" sz="800" dirty="0" smtClean="0"/>
          </a:p>
          <a:p>
            <a:endParaRPr lang="en-US" dirty="0"/>
          </a:p>
        </p:txBody>
      </p:sp>
    </p:spTree>
    <p:extLst>
      <p:ext uri="{BB962C8B-B14F-4D97-AF65-F5344CB8AC3E}">
        <p14:creationId xmlns="" xmlns:p14="http://schemas.microsoft.com/office/powerpoint/2010/main" val="324356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Thesis Statement</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10</a:t>
            </a:fld>
            <a:endParaRPr lang="en-US" dirty="0"/>
          </a:p>
        </p:txBody>
      </p: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9" name="TextBox 8"/>
          <p:cNvSpPr txBox="1"/>
          <p:nvPr/>
        </p:nvSpPr>
        <p:spPr>
          <a:xfrm>
            <a:off x="265739" y="2282538"/>
            <a:ext cx="8633582" cy="2790764"/>
          </a:xfrm>
          <a:prstGeom prst="rect">
            <a:avLst/>
          </a:prstGeom>
          <a:noFill/>
        </p:spPr>
        <p:txBody>
          <a:bodyPr wrap="none" rtlCol="0">
            <a:spAutoFit/>
          </a:bodyPr>
          <a:lstStyle/>
          <a:p>
            <a:pPr algn="ctr">
              <a:lnSpc>
                <a:spcPct val="150000"/>
              </a:lnSpc>
            </a:pPr>
            <a:r>
              <a:rPr lang="en-US" sz="3000" b="1" dirty="0" smtClean="0"/>
              <a:t>A combination of GPU-aware cache </a:t>
            </a:r>
          </a:p>
          <a:p>
            <a:pPr algn="ctr">
              <a:lnSpc>
                <a:spcPct val="150000"/>
              </a:lnSpc>
            </a:pPr>
            <a:r>
              <a:rPr lang="en-US" sz="3000" b="1" dirty="0" smtClean="0"/>
              <a:t>and memory management techniques </a:t>
            </a:r>
          </a:p>
          <a:p>
            <a:pPr algn="ctr">
              <a:lnSpc>
                <a:spcPct val="150000"/>
              </a:lnSpc>
            </a:pPr>
            <a:r>
              <a:rPr lang="en-US" sz="3000" b="1" dirty="0" smtClean="0"/>
              <a:t>can mitigate interference caused by GPUs on current </a:t>
            </a:r>
          </a:p>
          <a:p>
            <a:pPr algn="ctr">
              <a:lnSpc>
                <a:spcPct val="150000"/>
              </a:lnSpc>
            </a:pPr>
            <a:r>
              <a:rPr lang="en-US" sz="3000" b="1" dirty="0" smtClean="0"/>
              <a:t>and future systems with GPUs.</a:t>
            </a:r>
            <a:endParaRPr lang="en-US" sz="3000" dirty="0" smtClean="0"/>
          </a:p>
        </p:txBody>
      </p:sp>
      <p:sp>
        <p:nvSpPr>
          <p:cNvPr id="10" name="Rectangle 9"/>
          <p:cNvSpPr/>
          <p:nvPr/>
        </p:nvSpPr>
        <p:spPr>
          <a:xfrm>
            <a:off x="904240" y="2438401"/>
            <a:ext cx="7233920" cy="1239520"/>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65739" y="3677920"/>
            <a:ext cx="8633582" cy="1395381"/>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594031" y="1884403"/>
            <a:ext cx="1728358" cy="553998"/>
          </a:xfrm>
          <a:prstGeom prst="rect">
            <a:avLst/>
          </a:prstGeom>
          <a:noFill/>
        </p:spPr>
        <p:txBody>
          <a:bodyPr wrap="none" rtlCol="0">
            <a:spAutoFit/>
          </a:bodyPr>
          <a:lstStyle/>
          <a:p>
            <a:pPr algn="ctr"/>
            <a:r>
              <a:rPr lang="en-US" sz="3000" b="1" i="1" dirty="0" smtClean="0">
                <a:solidFill>
                  <a:srgbClr val="2A85FF"/>
                </a:solidFill>
              </a:rPr>
              <a:t>Approach</a:t>
            </a:r>
            <a:endParaRPr lang="en-US" sz="3000" b="1" i="1" dirty="0">
              <a:solidFill>
                <a:srgbClr val="2A85FF"/>
              </a:solidFill>
            </a:endParaRPr>
          </a:p>
        </p:txBody>
      </p:sp>
      <p:sp>
        <p:nvSpPr>
          <p:cNvPr id="13" name="TextBox 12"/>
          <p:cNvSpPr txBox="1"/>
          <p:nvPr/>
        </p:nvSpPr>
        <p:spPr>
          <a:xfrm>
            <a:off x="3904512" y="5073302"/>
            <a:ext cx="1083951" cy="553998"/>
          </a:xfrm>
          <a:prstGeom prst="rect">
            <a:avLst/>
          </a:prstGeom>
          <a:noFill/>
        </p:spPr>
        <p:txBody>
          <a:bodyPr wrap="none" rtlCol="0">
            <a:spAutoFit/>
          </a:bodyPr>
          <a:lstStyle/>
          <a:p>
            <a:pPr algn="ctr"/>
            <a:r>
              <a:rPr lang="en-US" sz="3000" b="1" i="1" dirty="0" smtClean="0">
                <a:solidFill>
                  <a:srgbClr val="2A85FF"/>
                </a:solidFill>
              </a:rPr>
              <a:t>Goals</a:t>
            </a:r>
            <a:endParaRPr lang="en-US" sz="3000" b="1" i="1" dirty="0">
              <a:solidFill>
                <a:srgbClr val="2A85FF"/>
              </a:solidFill>
            </a:endParaRPr>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Our Approach</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t>Inter-application interference</a:t>
            </a:r>
          </a:p>
          <a:p>
            <a:pPr lvl="1"/>
            <a:r>
              <a:rPr lang="en-US" sz="2400" dirty="0" smtClean="0"/>
              <a:t>Staged Memory Scheduling: Achieving High Performance and Scalability in Heterogeneous Systems, ISCA 2012</a:t>
            </a:r>
          </a:p>
          <a:p>
            <a:r>
              <a:rPr lang="en-US" dirty="0" smtClean="0"/>
              <a:t>Inter-address-space interference</a:t>
            </a:r>
          </a:p>
          <a:p>
            <a:pPr lvl="1"/>
            <a:r>
              <a:rPr lang="en-US" sz="2400" dirty="0" smtClean="0"/>
              <a:t>Redesigning the GPU Memory Hierarchy to Support Multi-Application Concurrency, Submitted to MICRO 2017</a:t>
            </a:r>
          </a:p>
          <a:p>
            <a:pPr lvl="1"/>
            <a:r>
              <a:rPr lang="en-US" sz="2400" dirty="0" smtClean="0"/>
              <a:t>Mosaic: </a:t>
            </a:r>
            <a:r>
              <a:rPr lang="en-US" sz="2400" dirty="0" smtClean="0"/>
              <a:t>A Transparent Hardware-Software Cooperative Memory Management in GPU, Submitted to MICRO 2017</a:t>
            </a:r>
            <a:endParaRPr lang="en-US" sz="2600"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11</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Our Approach</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solidFill>
                  <a:schemeClr val="bg1">
                    <a:lumMod val="75000"/>
                  </a:schemeClr>
                </a:solidFill>
              </a:rPr>
              <a:t>Inter-application interference</a:t>
            </a:r>
          </a:p>
          <a:p>
            <a:pPr lvl="1"/>
            <a:r>
              <a:rPr lang="en-US" sz="2400" dirty="0" smtClean="0">
                <a:solidFill>
                  <a:schemeClr val="bg1">
                    <a:lumMod val="75000"/>
                  </a:schemeClr>
                </a:solidFill>
              </a:rPr>
              <a:t>Staged Memory Scheduling: Achieving High Performance and Scalability in Heterogeneous Systems, ISCA 2012</a:t>
            </a:r>
          </a:p>
          <a:p>
            <a:r>
              <a:rPr lang="en-US" dirty="0" smtClean="0">
                <a:solidFill>
                  <a:schemeClr val="bg1">
                    <a:lumMod val="75000"/>
                  </a:schemeClr>
                </a:solidFill>
              </a:rPr>
              <a:t>Inter-address-space interference</a:t>
            </a:r>
          </a:p>
          <a:p>
            <a:pPr lvl="1"/>
            <a:r>
              <a:rPr lang="en-US" sz="2400" dirty="0" smtClean="0">
                <a:solidFill>
                  <a:schemeClr val="bg1">
                    <a:lumMod val="75000"/>
                  </a:schemeClr>
                </a:solidFill>
              </a:rPr>
              <a:t>Redesigning the GPU Memory Hierarchy to Support Multi-Application Concurrency, Submitted to MICRO 2017</a:t>
            </a:r>
          </a:p>
          <a:p>
            <a:pPr lvl="1"/>
            <a:r>
              <a:rPr lang="en-US" sz="2400" dirty="0" smtClean="0">
                <a:solidFill>
                  <a:schemeClr val="bg1">
                    <a:lumMod val="75000"/>
                  </a:schemeClr>
                </a:solidFill>
              </a:rPr>
              <a:t>Mosaic: </a:t>
            </a:r>
            <a:r>
              <a:rPr lang="en-US" sz="2400" dirty="0" smtClean="0">
                <a:solidFill>
                  <a:schemeClr val="bg1">
                    <a:lumMod val="75000"/>
                  </a:schemeClr>
                </a:solidFill>
              </a:rPr>
              <a:t>A Transparent Hardware-Software Cooperative Memory Management in GPU, Submitted to MICRO 2017</a:t>
            </a:r>
            <a:endParaRPr lang="en-US" sz="2600" dirty="0" smtClean="0">
              <a:solidFill>
                <a:schemeClr val="bg1">
                  <a:lumMod val="75000"/>
                </a:schemeClr>
              </a:solidFill>
            </a:endParaRP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12</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Inefficiency: Memory Divergence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13</a:t>
            </a:fld>
            <a:endParaRPr lang="en-US" dirty="0"/>
          </a:p>
        </p:txBody>
      </p:sp>
      <p:cxnSp>
        <p:nvCxnSpPr>
          <p:cNvPr id="23" name="Straight Connector 22"/>
          <p:cNvCxnSpPr/>
          <p:nvPr/>
        </p:nvCxnSpPr>
        <p:spPr>
          <a:xfrm rot="5400000">
            <a:off x="246655" y="2779932"/>
            <a:ext cx="2064667"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447654" y="2781536"/>
            <a:ext cx="2059051" cy="399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588586" y="2785552"/>
            <a:ext cx="2055015"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664959" y="1747599"/>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61153" y="1754009"/>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012180" y="2779932"/>
            <a:ext cx="2064667"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211579" y="2783137"/>
            <a:ext cx="2058257"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13" name="Picture 112" descr="safari.png"/>
          <p:cNvPicPr>
            <a:picLocks noChangeAspect="1"/>
          </p:cNvPicPr>
          <p:nvPr/>
        </p:nvPicPr>
        <p:blipFill>
          <a:blip r:embed="rId3" cstate="print"/>
          <a:stretch>
            <a:fillRect/>
          </a:stretch>
        </p:blipFill>
        <p:spPr>
          <a:xfrm>
            <a:off x="164139" y="6425519"/>
            <a:ext cx="1315038" cy="380494"/>
          </a:xfrm>
          <a:prstGeom prst="rect">
            <a:avLst/>
          </a:prstGeom>
        </p:spPr>
      </p:pic>
      <p:cxnSp>
        <p:nvCxnSpPr>
          <p:cNvPr id="94" name="Straight Connector 93"/>
          <p:cNvCxnSpPr/>
          <p:nvPr/>
        </p:nvCxnSpPr>
        <p:spPr>
          <a:xfrm>
            <a:off x="2426677" y="1754012"/>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1" name="Group 145"/>
          <p:cNvGrpSpPr/>
          <p:nvPr/>
        </p:nvGrpSpPr>
        <p:grpSpPr>
          <a:xfrm>
            <a:off x="1475182" y="4839337"/>
            <a:ext cx="1504887" cy="840824"/>
            <a:chOff x="457200" y="4950044"/>
            <a:chExt cx="1504887" cy="840824"/>
          </a:xfrm>
        </p:grpSpPr>
        <p:sp>
          <p:nvSpPr>
            <p:cNvPr id="132" name="Rectangle 131"/>
            <p:cNvSpPr/>
            <p:nvPr/>
          </p:nvSpPr>
          <p:spPr>
            <a:xfrm>
              <a:off x="457200" y="5027601"/>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Rectangle 132"/>
            <p:cNvSpPr/>
            <p:nvPr/>
          </p:nvSpPr>
          <p:spPr>
            <a:xfrm>
              <a:off x="457200" y="5499874"/>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TextBox 133"/>
            <p:cNvSpPr txBox="1"/>
            <p:nvPr/>
          </p:nvSpPr>
          <p:spPr>
            <a:xfrm>
              <a:off x="711424" y="4950044"/>
              <a:ext cx="1250663" cy="369332"/>
            </a:xfrm>
            <a:prstGeom prst="rect">
              <a:avLst/>
            </a:prstGeom>
            <a:noFill/>
          </p:spPr>
          <p:txBody>
            <a:bodyPr wrap="none" rtlCol="0">
              <a:spAutoFit/>
            </a:bodyPr>
            <a:lstStyle/>
            <a:p>
              <a:pPr algn="ctr"/>
              <a:r>
                <a:rPr lang="en-US" b="1" dirty="0" smtClean="0"/>
                <a:t>Cache Miss</a:t>
              </a:r>
              <a:endParaRPr lang="en-US" b="1" dirty="0"/>
            </a:p>
          </p:txBody>
        </p:sp>
        <p:sp>
          <p:nvSpPr>
            <p:cNvPr id="135" name="TextBox 134"/>
            <p:cNvSpPr txBox="1"/>
            <p:nvPr/>
          </p:nvSpPr>
          <p:spPr>
            <a:xfrm>
              <a:off x="721472" y="5421536"/>
              <a:ext cx="1091966" cy="369332"/>
            </a:xfrm>
            <a:prstGeom prst="rect">
              <a:avLst/>
            </a:prstGeom>
            <a:noFill/>
          </p:spPr>
          <p:txBody>
            <a:bodyPr wrap="none" rtlCol="0">
              <a:spAutoFit/>
            </a:bodyPr>
            <a:lstStyle/>
            <a:p>
              <a:pPr algn="ctr"/>
              <a:r>
                <a:rPr lang="en-US" b="1" dirty="0" smtClean="0"/>
                <a:t>Cache Hit</a:t>
              </a:r>
              <a:endParaRPr lang="en-US" b="1" dirty="0"/>
            </a:p>
          </p:txBody>
        </p:sp>
      </p:grpSp>
      <p:sp>
        <p:nvSpPr>
          <p:cNvPr id="136" name="TextBox 135"/>
          <p:cNvSpPr txBox="1"/>
          <p:nvPr/>
        </p:nvSpPr>
        <p:spPr>
          <a:xfrm>
            <a:off x="1295283" y="1051538"/>
            <a:ext cx="1313180" cy="523220"/>
          </a:xfrm>
          <a:prstGeom prst="rect">
            <a:avLst/>
          </a:prstGeom>
          <a:noFill/>
        </p:spPr>
        <p:txBody>
          <a:bodyPr wrap="none" rtlCol="0">
            <a:spAutoFit/>
          </a:bodyPr>
          <a:lstStyle/>
          <a:p>
            <a:pPr algn="ctr"/>
            <a:r>
              <a:rPr lang="en-US" sz="2800" b="1" dirty="0" smtClean="0"/>
              <a:t>Warp A</a:t>
            </a:r>
            <a:endParaRPr lang="en-US" sz="2800" b="1" dirty="0"/>
          </a:p>
        </p:txBody>
      </p:sp>
      <p:sp>
        <p:nvSpPr>
          <p:cNvPr id="147" name="TextBox 146"/>
          <p:cNvSpPr txBox="1"/>
          <p:nvPr/>
        </p:nvSpPr>
        <p:spPr>
          <a:xfrm>
            <a:off x="164139" y="3350601"/>
            <a:ext cx="809837" cy="461665"/>
          </a:xfrm>
          <a:prstGeom prst="rect">
            <a:avLst/>
          </a:prstGeom>
          <a:noFill/>
        </p:spPr>
        <p:txBody>
          <a:bodyPr wrap="none" rtlCol="0">
            <a:spAutoFit/>
          </a:bodyPr>
          <a:lstStyle/>
          <a:p>
            <a:pPr algn="ctr"/>
            <a:r>
              <a:rPr lang="en-US" sz="2400" b="1" i="1" dirty="0" smtClean="0"/>
              <a:t>Time</a:t>
            </a:r>
            <a:endParaRPr lang="en-US" sz="2400" b="1" i="1" dirty="0"/>
          </a:p>
        </p:txBody>
      </p:sp>
      <p:cxnSp>
        <p:nvCxnSpPr>
          <p:cNvPr id="148" name="Straight Connector 147"/>
          <p:cNvCxnSpPr/>
          <p:nvPr/>
        </p:nvCxnSpPr>
        <p:spPr>
          <a:xfrm rot="5400000">
            <a:off x="-1278251" y="3833685"/>
            <a:ext cx="4504454" cy="1"/>
          </a:xfrm>
          <a:prstGeom prst="line">
            <a:avLst/>
          </a:prstGeom>
          <a:ln w="38100">
            <a:solidFill>
              <a:schemeClr val="tx1"/>
            </a:solidFill>
            <a:headEnd type="none" w="lg" len="sm"/>
            <a:tailEnd type="arrow" w="lg" len="sm"/>
          </a:ln>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2880436" y="1941007"/>
            <a:ext cx="1394432" cy="461665"/>
          </a:xfrm>
          <a:prstGeom prst="rect">
            <a:avLst/>
          </a:prstGeom>
          <a:noFill/>
        </p:spPr>
        <p:txBody>
          <a:bodyPr wrap="none" rtlCol="0">
            <a:spAutoFit/>
          </a:bodyPr>
          <a:lstStyle/>
          <a:p>
            <a:pPr algn="ctr"/>
            <a:r>
              <a:rPr lang="en-US" sz="2400" b="1" dirty="0" smtClean="0"/>
              <a:t>Cache Hit</a:t>
            </a:r>
            <a:endParaRPr lang="en-US" sz="2400" b="1" dirty="0"/>
          </a:p>
        </p:txBody>
      </p:sp>
      <p:sp>
        <p:nvSpPr>
          <p:cNvPr id="154" name="TextBox 153"/>
          <p:cNvSpPr txBox="1"/>
          <p:nvPr/>
        </p:nvSpPr>
        <p:spPr>
          <a:xfrm>
            <a:off x="2722911" y="3739271"/>
            <a:ext cx="2010887" cy="461665"/>
          </a:xfrm>
          <a:prstGeom prst="rect">
            <a:avLst/>
          </a:prstGeom>
          <a:noFill/>
        </p:spPr>
        <p:txBody>
          <a:bodyPr wrap="none" rtlCol="0">
            <a:spAutoFit/>
          </a:bodyPr>
          <a:lstStyle/>
          <a:p>
            <a:pPr algn="ctr"/>
            <a:r>
              <a:rPr lang="en-US" sz="2400" b="1" dirty="0" smtClean="0"/>
              <a:t>Main Memory</a:t>
            </a:r>
            <a:endParaRPr lang="en-US" sz="2400" b="1" dirty="0"/>
          </a:p>
        </p:txBody>
      </p:sp>
      <p:sp>
        <p:nvSpPr>
          <p:cNvPr id="128" name="Rectangle 127"/>
          <p:cNvSpPr/>
          <p:nvPr/>
        </p:nvSpPr>
        <p:spPr>
          <a:xfrm>
            <a:off x="1032960" y="2253398"/>
            <a:ext cx="1678021" cy="2190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3" name="Rectangle 122"/>
          <p:cNvSpPr/>
          <p:nvPr/>
        </p:nvSpPr>
        <p:spPr>
          <a:xfrm>
            <a:off x="1153399" y="1741189"/>
            <a:ext cx="1678021" cy="5122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28" name="Group 130"/>
          <p:cNvGrpSpPr/>
          <p:nvPr/>
        </p:nvGrpSpPr>
        <p:grpSpPr>
          <a:xfrm>
            <a:off x="1192765" y="1581459"/>
            <a:ext cx="1518216" cy="177445"/>
            <a:chOff x="881277" y="1692166"/>
            <a:chExt cx="1518216" cy="177445"/>
          </a:xfrm>
        </p:grpSpPr>
        <p:sp>
          <p:nvSpPr>
            <p:cNvPr id="14" name="Rectangle 13"/>
            <p:cNvSpPr/>
            <p:nvPr/>
          </p:nvSpPr>
          <p:spPr>
            <a:xfrm>
              <a:off x="881277" y="169216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071054" y="169216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60831" y="1692166"/>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450608" y="1692166"/>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640385" y="169216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830162" y="169216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019939" y="1692166"/>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209716" y="169216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4" name="TextBox 123"/>
          <p:cNvSpPr txBox="1"/>
          <p:nvPr/>
        </p:nvSpPr>
        <p:spPr>
          <a:xfrm>
            <a:off x="3238238" y="2219047"/>
            <a:ext cx="1518778" cy="461665"/>
          </a:xfrm>
          <a:prstGeom prst="rect">
            <a:avLst/>
          </a:prstGeom>
          <a:noFill/>
        </p:spPr>
        <p:txBody>
          <a:bodyPr wrap="none" rtlCol="0">
            <a:spAutoFit/>
          </a:bodyPr>
          <a:lstStyle/>
          <a:p>
            <a:pPr algn="ctr"/>
            <a:r>
              <a:rPr lang="en-US" sz="2400" b="1" i="1" dirty="0" smtClean="0">
                <a:solidFill>
                  <a:srgbClr val="0070C0"/>
                </a:solidFill>
              </a:rPr>
              <a:t>Stall Time</a:t>
            </a:r>
            <a:endParaRPr lang="en-US" sz="2400" b="1" i="1" dirty="0">
              <a:solidFill>
                <a:srgbClr val="0070C0"/>
              </a:solidFill>
            </a:endParaRPr>
          </a:p>
        </p:txBody>
      </p:sp>
      <p:cxnSp>
        <p:nvCxnSpPr>
          <p:cNvPr id="36" name="Straight Connector 35"/>
          <p:cNvCxnSpPr/>
          <p:nvPr/>
        </p:nvCxnSpPr>
        <p:spPr>
          <a:xfrm flipH="1">
            <a:off x="2920959" y="1889576"/>
            <a:ext cx="1" cy="1924278"/>
          </a:xfrm>
          <a:prstGeom prst="line">
            <a:avLst/>
          </a:prstGeom>
          <a:ln w="38100">
            <a:solidFill>
              <a:srgbClr val="0070C0"/>
            </a:solidFill>
            <a:headEnd type="arrow" w="lg" len="sm"/>
            <a:tailEnd type="arrow" w="lg"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497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0" nodeType="clickEffect">
                                  <p:stCondLst>
                                    <p:cond delay="0"/>
                                  </p:stCondLst>
                                  <p:childTnLst>
                                    <p:animEffect transition="out" filter="wipe(up)">
                                      <p:cBhvr>
                                        <p:cTn id="20" dur="500"/>
                                        <p:tgtEl>
                                          <p:spTgt spid="123"/>
                                        </p:tgtEl>
                                      </p:cBhvr>
                                    </p:animEffect>
                                    <p:set>
                                      <p:cBhvr>
                                        <p:cTn id="21" dur="1" fill="hold">
                                          <p:stCondLst>
                                            <p:cond delay="499"/>
                                          </p:stCondLst>
                                        </p:cTn>
                                        <p:tgtEl>
                                          <p:spTgt spid="123"/>
                                        </p:tgtEl>
                                        <p:attrNameLst>
                                          <p:attrName>style.visibility</p:attrName>
                                        </p:attrNameLst>
                                      </p:cBhvr>
                                      <p:to>
                                        <p:strVal val="hidden"/>
                                      </p:to>
                                    </p:se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blinds(horizontal)">
                                      <p:cBhvr>
                                        <p:cTn id="25" dur="500"/>
                                        <p:tgtEl>
                                          <p:spTgt spid="1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2000"/>
                                        <p:tgtEl>
                                          <p:spTgt spid="128"/>
                                        </p:tgtEl>
                                      </p:cBhvr>
                                    </p:animEffect>
                                    <p:set>
                                      <p:cBhvr>
                                        <p:cTn id="30" dur="1" fill="hold">
                                          <p:stCondLst>
                                            <p:cond delay="1999"/>
                                          </p:stCondLst>
                                        </p:cTn>
                                        <p:tgtEl>
                                          <p:spTgt spid="1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blinds(horizontal)">
                                      <p:cBhvr>
                                        <p:cTn id="35" dur="500"/>
                                        <p:tgtEl>
                                          <p:spTgt spid="15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52"/>
                                        </p:tgtEl>
                                      </p:cBhvr>
                                    </p:animEffect>
                                    <p:set>
                                      <p:cBhvr>
                                        <p:cTn id="40" dur="1" fill="hold">
                                          <p:stCondLst>
                                            <p:cond delay="499"/>
                                          </p:stCondLst>
                                        </p:cTn>
                                        <p:tgtEl>
                                          <p:spTgt spid="15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54"/>
                                        </p:tgtEl>
                                      </p:cBhvr>
                                    </p:animEffect>
                                    <p:set>
                                      <p:cBhvr>
                                        <p:cTn id="43" dur="1" fill="hold">
                                          <p:stCondLst>
                                            <p:cond delay="499"/>
                                          </p:stCondLst>
                                        </p:cTn>
                                        <p:tgtEl>
                                          <p:spTgt spid="1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47" grpId="0"/>
      <p:bldP spid="152" grpId="0"/>
      <p:bldP spid="152" grpId="1"/>
      <p:bldP spid="154" grpId="0"/>
      <p:bldP spid="154" grpId="1"/>
      <p:bldP spid="128" grpId="0" animBg="1"/>
      <p:bldP spid="123" grpId="0" animBg="1"/>
      <p:bldP spid="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a:off x="2118658" y="1960849"/>
            <a:ext cx="0" cy="2071991"/>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30604"/>
            <a:ext cx="8229600" cy="847546"/>
          </a:xfrm>
        </p:spPr>
        <p:txBody>
          <a:bodyPr>
            <a:normAutofit/>
          </a:bodyPr>
          <a:lstStyle/>
          <a:p>
            <a:pPr algn="l"/>
            <a:r>
              <a:rPr lang="en-US" sz="3600" dirty="0" smtClean="0"/>
              <a:t>Observation 1: Divergence Heterogeneity</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14</a:t>
            </a:fld>
            <a:endParaRPr lang="en-US" dirty="0"/>
          </a:p>
        </p:txBody>
      </p:sp>
      <p:cxnSp>
        <p:nvCxnSpPr>
          <p:cNvPr id="97" name="Straight Connector 96"/>
          <p:cNvCxnSpPr/>
          <p:nvPr/>
        </p:nvCxnSpPr>
        <p:spPr>
          <a:xfrm>
            <a:off x="2118658" y="1960174"/>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4725451" y="3013070"/>
            <a:ext cx="2071870" cy="1506"/>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13" name="Picture 112"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16" name="TextBox 115"/>
          <p:cNvSpPr txBox="1"/>
          <p:nvPr/>
        </p:nvSpPr>
        <p:spPr>
          <a:xfrm>
            <a:off x="3339457" y="2969422"/>
            <a:ext cx="1437830" cy="830997"/>
          </a:xfrm>
          <a:prstGeom prst="rect">
            <a:avLst/>
          </a:prstGeom>
          <a:noFill/>
        </p:spPr>
        <p:txBody>
          <a:bodyPr wrap="none" rtlCol="0">
            <a:spAutoFit/>
          </a:bodyPr>
          <a:lstStyle/>
          <a:p>
            <a:pPr algn="ctr"/>
            <a:r>
              <a:rPr lang="en-US" sz="2400" b="1" i="1" dirty="0" smtClean="0">
                <a:solidFill>
                  <a:srgbClr val="0070C0"/>
                </a:solidFill>
              </a:rPr>
              <a:t>Reduced</a:t>
            </a:r>
          </a:p>
          <a:p>
            <a:pPr algn="ctr"/>
            <a:r>
              <a:rPr lang="en-US" sz="2400" b="1" i="1" dirty="0" smtClean="0">
                <a:solidFill>
                  <a:srgbClr val="0070C0"/>
                </a:solidFill>
              </a:rPr>
              <a:t>Stall Time</a:t>
            </a:r>
            <a:endParaRPr lang="en-US" sz="2400" b="1" i="1" dirty="0">
              <a:solidFill>
                <a:srgbClr val="0070C0"/>
              </a:solidFill>
            </a:endParaRPr>
          </a:p>
        </p:txBody>
      </p:sp>
      <p:cxnSp>
        <p:nvCxnSpPr>
          <p:cNvPr id="118" name="Straight Connector 117"/>
          <p:cNvCxnSpPr/>
          <p:nvPr/>
        </p:nvCxnSpPr>
        <p:spPr>
          <a:xfrm rot="5400000">
            <a:off x="1997200" y="3241704"/>
            <a:ext cx="1582271" cy="1"/>
          </a:xfrm>
          <a:prstGeom prst="line">
            <a:avLst/>
          </a:prstGeom>
          <a:ln w="38100">
            <a:solidFill>
              <a:srgbClr val="0070C0"/>
            </a:solidFill>
            <a:headEnd type="arrow" w="lg" len="sm"/>
            <a:tailEnd type="arrow" w="lg" len="sm"/>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32773" y="2450569"/>
            <a:ext cx="1815423" cy="3"/>
          </a:xfrm>
          <a:prstGeom prst="line">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071966" y="4032840"/>
            <a:ext cx="7156450" cy="11152"/>
          </a:xfrm>
          <a:prstGeom prst="line">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grpSp>
        <p:nvGrpSpPr>
          <p:cNvPr id="10" name="Group 35"/>
          <p:cNvGrpSpPr/>
          <p:nvPr/>
        </p:nvGrpSpPr>
        <p:grpSpPr>
          <a:xfrm>
            <a:off x="2029226" y="1789537"/>
            <a:ext cx="1518216" cy="177445"/>
            <a:chOff x="879912" y="1691307"/>
            <a:chExt cx="1518216" cy="177445"/>
          </a:xfrm>
          <a:solidFill>
            <a:schemeClr val="accent3">
              <a:lumMod val="75000"/>
            </a:schemeClr>
          </a:solidFill>
        </p:grpSpPr>
        <p:sp>
          <p:nvSpPr>
            <p:cNvPr id="75" name="Rectangle 74"/>
            <p:cNvSpPr/>
            <p:nvPr/>
          </p:nvSpPr>
          <p:spPr>
            <a:xfrm>
              <a:off x="879912" y="1691307"/>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1069689" y="1691307"/>
              <a:ext cx="189777" cy="177445"/>
            </a:xfrm>
            <a:prstGeom prst="rect">
              <a:avLst/>
            </a:prstGeom>
            <a:solidFill>
              <a:srgbClr val="76923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p:cNvSpPr/>
            <p:nvPr/>
          </p:nvSpPr>
          <p:spPr>
            <a:xfrm>
              <a:off x="1259466" y="1691307"/>
              <a:ext cx="189777" cy="177445"/>
            </a:xfrm>
            <a:prstGeom prst="rect">
              <a:avLst/>
            </a:prstGeom>
            <a:solidFill>
              <a:srgbClr val="76923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p:cNvSpPr/>
            <p:nvPr/>
          </p:nvSpPr>
          <p:spPr>
            <a:xfrm>
              <a:off x="1449243"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p:nvPr/>
          </p:nvSpPr>
          <p:spPr>
            <a:xfrm>
              <a:off x="1639020"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1828797"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2018574"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2208351"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52"/>
          <p:cNvGrpSpPr/>
          <p:nvPr/>
        </p:nvGrpSpPr>
        <p:grpSpPr>
          <a:xfrm>
            <a:off x="5663121" y="1799648"/>
            <a:ext cx="1518216" cy="177445"/>
            <a:chOff x="879912" y="1691307"/>
            <a:chExt cx="1518216" cy="177445"/>
          </a:xfrm>
          <a:solidFill>
            <a:srgbClr val="FF0000"/>
          </a:solidFill>
        </p:grpSpPr>
        <p:sp>
          <p:nvSpPr>
            <p:cNvPr id="84" name="Rectangle 83"/>
            <p:cNvSpPr/>
            <p:nvPr/>
          </p:nvSpPr>
          <p:spPr>
            <a:xfrm>
              <a:off x="879912" y="1691307"/>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p:cNvSpPr/>
            <p:nvPr/>
          </p:nvSpPr>
          <p:spPr>
            <a:xfrm>
              <a:off x="1069689" y="1691307"/>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p:nvPr/>
          </p:nvSpPr>
          <p:spPr>
            <a:xfrm>
              <a:off x="1259466"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a:off x="1449243"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p:cNvSpPr/>
            <p:nvPr/>
          </p:nvSpPr>
          <p:spPr>
            <a:xfrm>
              <a:off x="1639020"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a:off x="1828797"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p:cNvSpPr/>
            <p:nvPr/>
          </p:nvSpPr>
          <p:spPr>
            <a:xfrm>
              <a:off x="2018574"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a:off x="2208351"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4" name="Rectangle 113"/>
          <p:cNvSpPr/>
          <p:nvPr/>
        </p:nvSpPr>
        <p:spPr>
          <a:xfrm>
            <a:off x="2030186" y="1789933"/>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5663121" y="1806852"/>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1" name="Straight Connector 120"/>
          <p:cNvCxnSpPr/>
          <p:nvPr/>
        </p:nvCxnSpPr>
        <p:spPr>
          <a:xfrm>
            <a:off x="5766945" y="1988398"/>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1" name="Group 145"/>
          <p:cNvGrpSpPr/>
          <p:nvPr/>
        </p:nvGrpSpPr>
        <p:grpSpPr>
          <a:xfrm>
            <a:off x="1475182" y="4840673"/>
            <a:ext cx="1504887" cy="831299"/>
            <a:chOff x="457200" y="4950044"/>
            <a:chExt cx="1504887" cy="831299"/>
          </a:xfrm>
        </p:grpSpPr>
        <p:sp>
          <p:nvSpPr>
            <p:cNvPr id="132" name="Rectangle 131"/>
            <p:cNvSpPr/>
            <p:nvPr/>
          </p:nvSpPr>
          <p:spPr>
            <a:xfrm>
              <a:off x="457200" y="5027601"/>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Rectangle 132"/>
            <p:cNvSpPr/>
            <p:nvPr/>
          </p:nvSpPr>
          <p:spPr>
            <a:xfrm>
              <a:off x="457200" y="5490349"/>
              <a:ext cx="189777" cy="177445"/>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TextBox 133"/>
            <p:cNvSpPr txBox="1"/>
            <p:nvPr/>
          </p:nvSpPr>
          <p:spPr>
            <a:xfrm>
              <a:off x="711424" y="4950044"/>
              <a:ext cx="1250663" cy="369332"/>
            </a:xfrm>
            <a:prstGeom prst="rect">
              <a:avLst/>
            </a:prstGeom>
            <a:noFill/>
          </p:spPr>
          <p:txBody>
            <a:bodyPr wrap="none" rtlCol="0">
              <a:spAutoFit/>
            </a:bodyPr>
            <a:lstStyle/>
            <a:p>
              <a:pPr algn="ctr"/>
              <a:r>
                <a:rPr lang="en-US" b="1" dirty="0" smtClean="0"/>
                <a:t>Cache Miss</a:t>
              </a:r>
              <a:endParaRPr lang="en-US" b="1" dirty="0"/>
            </a:p>
          </p:txBody>
        </p:sp>
        <p:sp>
          <p:nvSpPr>
            <p:cNvPr id="135" name="TextBox 134"/>
            <p:cNvSpPr txBox="1"/>
            <p:nvPr/>
          </p:nvSpPr>
          <p:spPr>
            <a:xfrm>
              <a:off x="721472" y="5412011"/>
              <a:ext cx="1091966" cy="369332"/>
            </a:xfrm>
            <a:prstGeom prst="rect">
              <a:avLst/>
            </a:prstGeom>
            <a:noFill/>
          </p:spPr>
          <p:txBody>
            <a:bodyPr wrap="none" rtlCol="0">
              <a:spAutoFit/>
            </a:bodyPr>
            <a:lstStyle/>
            <a:p>
              <a:pPr algn="ctr"/>
              <a:r>
                <a:rPr lang="en-US" b="1" dirty="0" smtClean="0"/>
                <a:t>Cache Hit</a:t>
              </a:r>
              <a:endParaRPr lang="en-US" b="1" dirty="0"/>
            </a:p>
          </p:txBody>
        </p:sp>
      </p:grpSp>
      <p:sp>
        <p:nvSpPr>
          <p:cNvPr id="137" name="TextBox 136"/>
          <p:cNvSpPr txBox="1"/>
          <p:nvPr/>
        </p:nvSpPr>
        <p:spPr>
          <a:xfrm>
            <a:off x="1484607" y="1168330"/>
            <a:ext cx="2579126" cy="523220"/>
          </a:xfrm>
          <a:prstGeom prst="rect">
            <a:avLst/>
          </a:prstGeom>
          <a:noFill/>
        </p:spPr>
        <p:txBody>
          <a:bodyPr wrap="none" rtlCol="0">
            <a:spAutoFit/>
          </a:bodyPr>
          <a:lstStyle/>
          <a:p>
            <a:pPr algn="ctr"/>
            <a:r>
              <a:rPr lang="en-US" sz="2800" b="1" dirty="0" smtClean="0"/>
              <a:t>Mostly-hit warp</a:t>
            </a:r>
            <a:endParaRPr lang="en-US" sz="2800" b="1" dirty="0"/>
          </a:p>
        </p:txBody>
      </p:sp>
      <p:sp>
        <p:nvSpPr>
          <p:cNvPr id="138" name="TextBox 137"/>
          <p:cNvSpPr txBox="1"/>
          <p:nvPr/>
        </p:nvSpPr>
        <p:spPr>
          <a:xfrm>
            <a:off x="5005488" y="1173079"/>
            <a:ext cx="2840541" cy="523220"/>
          </a:xfrm>
          <a:prstGeom prst="rect">
            <a:avLst/>
          </a:prstGeom>
          <a:noFill/>
        </p:spPr>
        <p:txBody>
          <a:bodyPr wrap="none" rtlCol="0">
            <a:spAutoFit/>
          </a:bodyPr>
          <a:lstStyle/>
          <a:p>
            <a:pPr algn="ctr"/>
            <a:r>
              <a:rPr lang="en-US" sz="2800" b="1" dirty="0" smtClean="0"/>
              <a:t>Mostly-miss warp</a:t>
            </a:r>
            <a:endParaRPr lang="en-US" sz="2800" b="1" dirty="0"/>
          </a:p>
        </p:txBody>
      </p:sp>
      <p:sp>
        <p:nvSpPr>
          <p:cNvPr id="147" name="TextBox 146"/>
          <p:cNvSpPr txBox="1"/>
          <p:nvPr/>
        </p:nvSpPr>
        <p:spPr>
          <a:xfrm>
            <a:off x="164139" y="3350601"/>
            <a:ext cx="809837" cy="461665"/>
          </a:xfrm>
          <a:prstGeom prst="rect">
            <a:avLst/>
          </a:prstGeom>
          <a:noFill/>
        </p:spPr>
        <p:txBody>
          <a:bodyPr wrap="none" rtlCol="0">
            <a:spAutoFit/>
          </a:bodyPr>
          <a:lstStyle/>
          <a:p>
            <a:pPr algn="ctr"/>
            <a:r>
              <a:rPr lang="en-US" sz="2400" b="1" i="1" dirty="0" smtClean="0"/>
              <a:t>Time</a:t>
            </a:r>
            <a:endParaRPr lang="en-US" sz="2400" b="1" i="1" dirty="0"/>
          </a:p>
        </p:txBody>
      </p:sp>
      <p:cxnSp>
        <p:nvCxnSpPr>
          <p:cNvPr id="148" name="Straight Connector 147"/>
          <p:cNvCxnSpPr/>
          <p:nvPr/>
        </p:nvCxnSpPr>
        <p:spPr>
          <a:xfrm rot="5400000">
            <a:off x="-1278251" y="3838136"/>
            <a:ext cx="4504454" cy="1"/>
          </a:xfrm>
          <a:prstGeom prst="line">
            <a:avLst/>
          </a:prstGeom>
          <a:ln w="38100">
            <a:solidFill>
              <a:schemeClr val="tx1"/>
            </a:solidFill>
            <a:headEnd type="none" w="lg" len="sm"/>
            <a:tailEnd type="arrow" w="lg" len="sm"/>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321192" y="1960174"/>
            <a:ext cx="1143010" cy="483985"/>
            <a:chOff x="2321192" y="1580600"/>
            <a:chExt cx="1143010" cy="483985"/>
          </a:xfrm>
        </p:grpSpPr>
        <p:grpSp>
          <p:nvGrpSpPr>
            <p:cNvPr id="3" name="Group 139"/>
            <p:cNvGrpSpPr/>
            <p:nvPr/>
          </p:nvGrpSpPr>
          <p:grpSpPr>
            <a:xfrm>
              <a:off x="2502833" y="1580600"/>
              <a:ext cx="961369" cy="483985"/>
              <a:chOff x="4128519" y="1851896"/>
              <a:chExt cx="961369" cy="483985"/>
            </a:xfrm>
          </p:grpSpPr>
          <p:cxnSp>
            <p:nvCxnSpPr>
              <p:cNvPr id="99" name="Straight Connector 98"/>
              <p:cNvCxnSpPr/>
              <p:nvPr/>
            </p:nvCxnSpPr>
            <p:spPr>
              <a:xfrm>
                <a:off x="4128519" y="185189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324713" y="185830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509519" y="185189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705713" y="185830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893694" y="185189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5089888" y="185830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95" name="Straight Connector 94"/>
            <p:cNvCxnSpPr/>
            <p:nvPr/>
          </p:nvCxnSpPr>
          <p:spPr>
            <a:xfrm>
              <a:off x="2321192" y="1586036"/>
              <a:ext cx="0" cy="477575"/>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5953499" y="1977889"/>
            <a:ext cx="1139418" cy="2071870"/>
            <a:chOff x="6683399" y="1598315"/>
            <a:chExt cx="1139418" cy="2071870"/>
          </a:xfrm>
        </p:grpSpPr>
        <p:grpSp>
          <p:nvGrpSpPr>
            <p:cNvPr id="22" name="Group 142"/>
            <p:cNvGrpSpPr/>
            <p:nvPr/>
          </p:nvGrpSpPr>
          <p:grpSpPr>
            <a:xfrm>
              <a:off x="6870179" y="1598315"/>
              <a:ext cx="952638" cy="2071870"/>
              <a:chOff x="6928166" y="1852691"/>
              <a:chExt cx="952638" cy="2459629"/>
            </a:xfrm>
          </p:grpSpPr>
          <p:cxnSp>
            <p:nvCxnSpPr>
              <p:cNvPr id="107" name="Straight Connector 106"/>
              <p:cNvCxnSpPr/>
              <p:nvPr/>
            </p:nvCxnSpPr>
            <p:spPr>
              <a:xfrm rot="5400000">
                <a:off x="5701518" y="3079339"/>
                <a:ext cx="2454884"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5894366" y="3079169"/>
                <a:ext cx="2448473" cy="6751"/>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079343" y="3079339"/>
                <a:ext cx="2454884"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6274643" y="3078446"/>
                <a:ext cx="2448473" cy="8197"/>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6461147" y="3081713"/>
                <a:ext cx="2459627"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6200000" flipH="1">
                <a:off x="6653333" y="3079308"/>
                <a:ext cx="2448473" cy="646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96" name="Straight Connector 95"/>
            <p:cNvCxnSpPr/>
            <p:nvPr/>
          </p:nvCxnSpPr>
          <p:spPr>
            <a:xfrm rot="5400000">
              <a:off x="5650256" y="2632851"/>
              <a:ext cx="2067873" cy="1588"/>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23" name="Rectangle 122"/>
          <p:cNvSpPr/>
          <p:nvPr/>
        </p:nvSpPr>
        <p:spPr>
          <a:xfrm>
            <a:off x="3080027" y="4321379"/>
            <a:ext cx="5788333" cy="2104140"/>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solidFill>
                  <a:srgbClr val="000000"/>
                </a:solidFill>
                <a:effectLst/>
              </a:rPr>
              <a:t>Goals 1: </a:t>
            </a:r>
          </a:p>
          <a:p>
            <a:pPr marL="457200" indent="-457200">
              <a:buFont typeface="Arial"/>
              <a:buChar char="•"/>
            </a:pPr>
            <a:r>
              <a:rPr lang="en-US" sz="3200" dirty="0" smtClean="0">
                <a:solidFill>
                  <a:schemeClr val="tx1"/>
                </a:solidFill>
                <a:effectLst/>
              </a:rPr>
              <a:t>Convert </a:t>
            </a:r>
            <a:r>
              <a:rPr lang="en-US" sz="3200" b="1" dirty="0" smtClean="0">
                <a:solidFill>
                  <a:schemeClr val="tx1"/>
                </a:solidFill>
                <a:effectLst/>
              </a:rPr>
              <a:t>mostly-hit</a:t>
            </a:r>
            <a:r>
              <a:rPr lang="en-US" sz="3200" dirty="0" smtClean="0">
                <a:solidFill>
                  <a:schemeClr val="tx1"/>
                </a:solidFill>
                <a:effectLst/>
              </a:rPr>
              <a:t> warps to </a:t>
            </a:r>
            <a:r>
              <a:rPr lang="en-US" sz="3200" b="1" dirty="0" smtClean="0">
                <a:solidFill>
                  <a:schemeClr val="tx1"/>
                </a:solidFill>
                <a:effectLst/>
              </a:rPr>
              <a:t>all-hit</a:t>
            </a:r>
            <a:r>
              <a:rPr lang="en-US" sz="3200" dirty="0" smtClean="0">
                <a:solidFill>
                  <a:schemeClr val="tx1"/>
                </a:solidFill>
                <a:effectLst/>
              </a:rPr>
              <a:t> warps</a:t>
            </a:r>
          </a:p>
          <a:p>
            <a:pPr marL="457200" indent="-457200">
              <a:buFont typeface="Arial"/>
              <a:buChar char="•"/>
            </a:pPr>
            <a:r>
              <a:rPr lang="en-US" sz="3200" dirty="0" smtClean="0">
                <a:solidFill>
                  <a:schemeClr val="tx1"/>
                </a:solidFill>
                <a:effectLst/>
              </a:rPr>
              <a:t>Convert </a:t>
            </a:r>
            <a:r>
              <a:rPr lang="en-US" sz="3200" b="1" dirty="0" smtClean="0">
                <a:solidFill>
                  <a:schemeClr val="tx1"/>
                </a:solidFill>
                <a:effectLst/>
              </a:rPr>
              <a:t>mostly-miss </a:t>
            </a:r>
            <a:r>
              <a:rPr lang="en-US" sz="3200" dirty="0" smtClean="0">
                <a:solidFill>
                  <a:schemeClr val="tx1"/>
                </a:solidFill>
                <a:effectLst/>
              </a:rPr>
              <a:t>warps to </a:t>
            </a:r>
            <a:r>
              <a:rPr lang="en-US" sz="3200" b="1" dirty="0" smtClean="0">
                <a:solidFill>
                  <a:schemeClr val="tx1"/>
                </a:solidFill>
                <a:effectLst/>
              </a:rPr>
              <a:t>all-miss </a:t>
            </a:r>
            <a:r>
              <a:rPr lang="en-US" sz="3200" dirty="0" smtClean="0">
                <a:solidFill>
                  <a:schemeClr val="tx1"/>
                </a:solidFill>
                <a:effectLst/>
              </a:rPr>
              <a:t>warps</a:t>
            </a:r>
            <a:endParaRPr lang="en-US" sz="3200" dirty="0">
              <a:solidFill>
                <a:schemeClr val="tx1"/>
              </a:solidFill>
              <a:effectLst/>
            </a:endParaRPr>
          </a:p>
        </p:txBody>
      </p:sp>
      <p:sp>
        <p:nvSpPr>
          <p:cNvPr id="62" name="TextBox 61"/>
          <p:cNvSpPr txBox="1"/>
          <p:nvPr/>
        </p:nvSpPr>
        <p:spPr>
          <a:xfrm>
            <a:off x="1810475" y="1189339"/>
            <a:ext cx="1940230" cy="523220"/>
          </a:xfrm>
          <a:prstGeom prst="rect">
            <a:avLst/>
          </a:prstGeom>
          <a:noFill/>
        </p:spPr>
        <p:txBody>
          <a:bodyPr wrap="none" rtlCol="0">
            <a:spAutoFit/>
          </a:bodyPr>
          <a:lstStyle/>
          <a:p>
            <a:pPr algn="ctr"/>
            <a:r>
              <a:rPr lang="en-US" sz="2800" b="1" dirty="0" smtClean="0"/>
              <a:t>All-hit warp</a:t>
            </a:r>
            <a:endParaRPr lang="en-US" sz="2800" b="1" dirty="0"/>
          </a:p>
        </p:txBody>
      </p:sp>
      <p:sp>
        <p:nvSpPr>
          <p:cNvPr id="63" name="TextBox 62"/>
          <p:cNvSpPr txBox="1"/>
          <p:nvPr/>
        </p:nvSpPr>
        <p:spPr>
          <a:xfrm>
            <a:off x="5345954" y="1179489"/>
            <a:ext cx="2201644" cy="523220"/>
          </a:xfrm>
          <a:prstGeom prst="rect">
            <a:avLst/>
          </a:prstGeom>
          <a:noFill/>
        </p:spPr>
        <p:txBody>
          <a:bodyPr wrap="none" rtlCol="0">
            <a:spAutoFit/>
          </a:bodyPr>
          <a:lstStyle/>
          <a:p>
            <a:pPr algn="ctr"/>
            <a:r>
              <a:rPr lang="en-US" sz="2800" b="1" dirty="0" smtClean="0"/>
              <a:t>All-miss warp</a:t>
            </a:r>
            <a:endParaRPr lang="en-US" sz="2800" b="1" dirty="0"/>
          </a:p>
        </p:txBody>
      </p:sp>
    </p:spTree>
    <p:extLst>
      <p:ext uri="{BB962C8B-B14F-4D97-AF65-F5344CB8AC3E}">
        <p14:creationId xmlns="" xmlns:p14="http://schemas.microsoft.com/office/powerpoint/2010/main" val="8084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up)">
                                      <p:cBhvr>
                                        <p:cTn id="24" dur="500"/>
                                        <p:tgtEl>
                                          <p:spTgt spid="9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wipe(up)">
                                      <p:cBhvr>
                                        <p:cTn id="29" dur="500"/>
                                        <p:tgtEl>
                                          <p:spTgt spid="12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blinds(horizontal)">
                                      <p:cBhvr>
                                        <p:cTn id="37" dur="500"/>
                                        <p:tgtEl>
                                          <p:spTgt spid="1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blinds(horizontal)">
                                      <p:cBhvr>
                                        <p:cTn id="46" dur="500"/>
                                        <p:tgtEl>
                                          <p:spTgt spid="114"/>
                                        </p:tgtEl>
                                      </p:cBhvr>
                                    </p:animEffect>
                                  </p:childTnLst>
                                </p:cTn>
                              </p:par>
                            </p:childTnLst>
                          </p:cTn>
                        </p:par>
                        <p:par>
                          <p:cTn id="47" fill="hold">
                            <p:stCondLst>
                              <p:cond delay="500"/>
                            </p:stCondLst>
                            <p:childTnLst>
                              <p:par>
                                <p:cTn id="48" presetID="3" presetClass="exit" presetSubtype="10" fill="hold" grpId="1" nodeType="afterEffect">
                                  <p:stCondLst>
                                    <p:cond delay="0"/>
                                  </p:stCondLst>
                                  <p:childTnLst>
                                    <p:animEffect transition="out" filter="blinds(horizontal)">
                                      <p:cBhvr>
                                        <p:cTn id="49" dur="500"/>
                                        <p:tgtEl>
                                          <p:spTgt spid="137"/>
                                        </p:tgtEl>
                                      </p:cBhvr>
                                    </p:animEffect>
                                    <p:set>
                                      <p:cBhvr>
                                        <p:cTn id="50" dur="1" fill="hold">
                                          <p:stCondLst>
                                            <p:cond delay="499"/>
                                          </p:stCondLst>
                                        </p:cTn>
                                        <p:tgtEl>
                                          <p:spTgt spid="137"/>
                                        </p:tgtEl>
                                        <p:attrNameLst>
                                          <p:attrName>style.visibility</p:attrName>
                                        </p:attrNameLst>
                                      </p:cBhvr>
                                      <p:to>
                                        <p:strVal val="hidden"/>
                                      </p:to>
                                    </p:se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nodeType="clickEffect">
                                  <p:stCondLst>
                                    <p:cond delay="0"/>
                                  </p:stCondLst>
                                  <p:childTnLst>
                                    <p:animEffect transition="out" filter="wipe(down)">
                                      <p:cBhvr>
                                        <p:cTn id="58" dur="500"/>
                                        <p:tgtEl>
                                          <p:spTgt spid="92"/>
                                        </p:tgtEl>
                                      </p:cBhvr>
                                    </p:animEffect>
                                    <p:set>
                                      <p:cBhvr>
                                        <p:cTn id="59" dur="1" fill="hold">
                                          <p:stCondLst>
                                            <p:cond delay="499"/>
                                          </p:stCondLst>
                                        </p:cTn>
                                        <p:tgtEl>
                                          <p:spTgt spid="92"/>
                                        </p:tgtEl>
                                        <p:attrNameLst>
                                          <p:attrName>style.visibility</p:attrName>
                                        </p:attrNameLst>
                                      </p:cBhvr>
                                      <p:to>
                                        <p:strVal val="hidden"/>
                                      </p:to>
                                    </p:se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wipe(up)">
                                      <p:cBhvr>
                                        <p:cTn id="63" dur="500"/>
                                        <p:tgtEl>
                                          <p:spTgt spid="9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blinds(horizontal)">
                                      <p:cBhvr>
                                        <p:cTn id="68" dur="500"/>
                                        <p:tgtEl>
                                          <p:spTgt spid="119"/>
                                        </p:tgtEl>
                                      </p:cBhvr>
                                    </p:animEffect>
                                  </p:childTnLst>
                                </p:cTn>
                              </p:par>
                            </p:childTnLst>
                          </p:cTn>
                        </p:par>
                        <p:par>
                          <p:cTn id="69" fill="hold">
                            <p:stCondLst>
                              <p:cond delay="500"/>
                            </p:stCondLst>
                            <p:childTnLst>
                              <p:par>
                                <p:cTn id="70" presetID="3" presetClass="exit" presetSubtype="10" fill="hold" grpId="1" nodeType="afterEffect">
                                  <p:stCondLst>
                                    <p:cond delay="0"/>
                                  </p:stCondLst>
                                  <p:childTnLst>
                                    <p:animEffect transition="out" filter="blinds(horizontal)">
                                      <p:cBhvr>
                                        <p:cTn id="71" dur="500"/>
                                        <p:tgtEl>
                                          <p:spTgt spid="138"/>
                                        </p:tgtEl>
                                      </p:cBhvr>
                                    </p:animEffect>
                                    <p:set>
                                      <p:cBhvr>
                                        <p:cTn id="72" dur="1" fill="hold">
                                          <p:stCondLst>
                                            <p:cond delay="499"/>
                                          </p:stCondLst>
                                        </p:cTn>
                                        <p:tgtEl>
                                          <p:spTgt spid="138"/>
                                        </p:tgtEl>
                                        <p:attrNameLst>
                                          <p:attrName>style.visibility</p:attrName>
                                        </p:attrNameLst>
                                      </p:cBhvr>
                                      <p:to>
                                        <p:strVal val="hidden"/>
                                      </p:to>
                                    </p:set>
                                  </p:childTnLst>
                                </p:cTn>
                              </p:par>
                            </p:childTnLst>
                          </p:cTn>
                        </p:par>
                        <p:par>
                          <p:cTn id="73" fill="hold">
                            <p:stCondLst>
                              <p:cond delay="1000"/>
                            </p:stCondLst>
                            <p:childTnLst>
                              <p:par>
                                <p:cTn id="74" presetID="3" presetClass="entr" presetSubtype="10"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121"/>
                                        </p:tgtEl>
                                      </p:cBhvr>
                                    </p:animEffect>
                                    <p:set>
                                      <p:cBhvr>
                                        <p:cTn id="81" dur="1" fill="hold">
                                          <p:stCondLst>
                                            <p:cond delay="499"/>
                                          </p:stCondLst>
                                        </p:cTn>
                                        <p:tgtEl>
                                          <p:spTgt spid="121"/>
                                        </p:tgtEl>
                                        <p:attrNameLst>
                                          <p:attrName>style.visibility</p:attrName>
                                        </p:attrNameLst>
                                      </p:cBhvr>
                                      <p:to>
                                        <p:strVal val="hidden"/>
                                      </p:to>
                                    </p:set>
                                  </p:childTnLst>
                                </p:cTn>
                              </p:par>
                            </p:childTnLst>
                          </p:cTn>
                        </p:par>
                        <p:par>
                          <p:cTn id="82" fill="hold">
                            <p:stCondLst>
                              <p:cond delay="500"/>
                            </p:stCondLst>
                            <p:childTnLst>
                              <p:par>
                                <p:cTn id="83" presetID="22" presetClass="entr" presetSubtype="1" fill="hold" nodeType="afterEffect">
                                  <p:stCondLst>
                                    <p:cond delay="0"/>
                                  </p:stCondLst>
                                  <p:childTnLst>
                                    <p:set>
                                      <p:cBhvr>
                                        <p:cTn id="84" dur="1" fill="hold">
                                          <p:stCondLst>
                                            <p:cond delay="0"/>
                                          </p:stCondLst>
                                        </p:cTn>
                                        <p:tgtEl>
                                          <p:spTgt spid="105"/>
                                        </p:tgtEl>
                                        <p:attrNameLst>
                                          <p:attrName>style.visibility</p:attrName>
                                        </p:attrNameLst>
                                      </p:cBhvr>
                                      <p:to>
                                        <p:strVal val="visible"/>
                                      </p:to>
                                    </p:set>
                                    <p:animEffect transition="in" filter="wipe(up)">
                                      <p:cBhvr>
                                        <p:cTn id="85" dur="500"/>
                                        <p:tgtEl>
                                          <p:spTgt spid="10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1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18"/>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blinds(horizontal)">
                                      <p:cBhvr>
                                        <p:cTn id="9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4" grpId="0" animBg="1"/>
      <p:bldP spid="119" grpId="0" animBg="1"/>
      <p:bldP spid="137" grpId="0"/>
      <p:bldP spid="137" grpId="1"/>
      <p:bldP spid="138" grpId="0"/>
      <p:bldP spid="138" grpId="1"/>
      <p:bldP spid="123"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Observation 2: Stable Divergence Char.</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15</a:t>
            </a:fld>
            <a:endParaRPr lang="en-US" dirty="0"/>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Warp retains its hit ratio during a program phase</a:t>
            </a:r>
          </a:p>
        </p:txBody>
      </p:sp>
      <p:graphicFrame>
        <p:nvGraphicFramePr>
          <p:cNvPr id="7" name="Chart 6"/>
          <p:cNvGraphicFramePr/>
          <p:nvPr>
            <p:extLst>
              <p:ext uri="{D42A27DB-BD31-4B8C-83A1-F6EECF244321}">
                <p14:modId xmlns:p14="http://schemas.microsoft.com/office/powerpoint/2010/main" xmlns="" val="1090692238"/>
              </p:ext>
            </p:extLst>
          </p:nvPr>
        </p:nvGraphicFramePr>
        <p:xfrm>
          <a:off x="164140" y="2628900"/>
          <a:ext cx="8522660" cy="3965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5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5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500"/>
                                        <p:tgtEl>
                                          <p:spTgt spid="7">
                                            <p:graphicEl>
                                              <a:chart seriesIdx="2" categoryIdx="-4" bldStep="series"/>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0" dur="500"/>
                                        <p:tgtEl>
                                          <p:spTgt spid="7">
                                            <p:graphicEl>
                                              <a:chart seriesIdx="3" categoryIdx="-4" bldStep="series"/>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23" dur="500"/>
                                        <p:tgtEl>
                                          <p:spTgt spid="7">
                                            <p:graphicEl>
                                              <a:chart seriesIdx="4" categoryIdx="-4" bldStep="series"/>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26" dur="500"/>
                                        <p:tgtEl>
                                          <p:spTgt spid="7">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Observation 3: Queuing at L2 Banks</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16</a:t>
            </a:fld>
            <a:endParaRPr lang="en-US" dirty="0"/>
          </a:p>
        </p:txBody>
      </p:sp>
      <p:pic>
        <p:nvPicPr>
          <p:cNvPr id="39" name="Picture 38"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91" name="Group 278"/>
          <p:cNvGrpSpPr/>
          <p:nvPr/>
        </p:nvGrpSpPr>
        <p:grpSpPr>
          <a:xfrm>
            <a:off x="1181712" y="1216054"/>
            <a:ext cx="3040923" cy="3727938"/>
            <a:chOff x="1772236" y="1497205"/>
            <a:chExt cx="3040923" cy="3727938"/>
          </a:xfrm>
        </p:grpSpPr>
        <p:sp>
          <p:nvSpPr>
            <p:cNvPr id="92" name="Rectangle 91"/>
            <p:cNvSpPr/>
            <p:nvPr/>
          </p:nvSpPr>
          <p:spPr>
            <a:xfrm>
              <a:off x="1772236" y="1497205"/>
              <a:ext cx="3040923" cy="3727938"/>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r>
                <a:rPr lang="en-US" b="1" i="1" dirty="0" smtClean="0">
                  <a:solidFill>
                    <a:schemeClr val="tx1"/>
                  </a:solidFill>
                </a:rPr>
                <a:t>Shared L2 Cache</a:t>
              </a:r>
              <a:endParaRPr lang="en-US" b="1" i="1" dirty="0">
                <a:solidFill>
                  <a:schemeClr val="tx1"/>
                </a:solidFill>
              </a:endParaRPr>
            </a:p>
          </p:txBody>
        </p:sp>
        <p:sp>
          <p:nvSpPr>
            <p:cNvPr id="93" name="Rectangle 92"/>
            <p:cNvSpPr/>
            <p:nvPr/>
          </p:nvSpPr>
          <p:spPr>
            <a:xfrm>
              <a:off x="3684528" y="1768167"/>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0</a:t>
              </a:r>
              <a:endParaRPr lang="en-US" b="1" i="1" dirty="0">
                <a:solidFill>
                  <a:schemeClr val="tx1"/>
                </a:solidFill>
              </a:endParaRPr>
            </a:p>
          </p:txBody>
        </p:sp>
        <p:sp>
          <p:nvSpPr>
            <p:cNvPr id="94" name="Rectangle 93"/>
            <p:cNvSpPr/>
            <p:nvPr/>
          </p:nvSpPr>
          <p:spPr>
            <a:xfrm>
              <a:off x="3684528" y="2332893"/>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1</a:t>
              </a:r>
              <a:endParaRPr lang="en-US" b="1" i="1" dirty="0">
                <a:solidFill>
                  <a:schemeClr val="tx1"/>
                </a:solidFill>
              </a:endParaRPr>
            </a:p>
          </p:txBody>
        </p:sp>
        <p:sp>
          <p:nvSpPr>
            <p:cNvPr id="95" name="Rectangle 94"/>
            <p:cNvSpPr/>
            <p:nvPr/>
          </p:nvSpPr>
          <p:spPr>
            <a:xfrm>
              <a:off x="3684528" y="2938629"/>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2</a:t>
              </a:r>
              <a:endParaRPr lang="en-US" b="1" i="1" dirty="0">
                <a:solidFill>
                  <a:schemeClr val="tx1"/>
                </a:solidFill>
              </a:endParaRPr>
            </a:p>
          </p:txBody>
        </p:sp>
        <p:sp>
          <p:nvSpPr>
            <p:cNvPr id="96" name="Rectangle 95"/>
            <p:cNvSpPr/>
            <p:nvPr/>
          </p:nvSpPr>
          <p:spPr>
            <a:xfrm>
              <a:off x="3684528" y="4270206"/>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n</a:t>
              </a:r>
              <a:endParaRPr lang="en-US" b="1" i="1" dirty="0">
                <a:solidFill>
                  <a:schemeClr val="tx1"/>
                </a:solidFill>
              </a:endParaRPr>
            </a:p>
          </p:txBody>
        </p:sp>
      </p:grpSp>
      <p:grpSp>
        <p:nvGrpSpPr>
          <p:cNvPr id="97" name="Group 274"/>
          <p:cNvGrpSpPr/>
          <p:nvPr/>
        </p:nvGrpSpPr>
        <p:grpSpPr>
          <a:xfrm>
            <a:off x="1491824" y="1487016"/>
            <a:ext cx="1395924" cy="412326"/>
            <a:chOff x="2082348" y="1768167"/>
            <a:chExt cx="1395924" cy="412326"/>
          </a:xfrm>
        </p:grpSpPr>
        <p:sp>
          <p:nvSpPr>
            <p:cNvPr id="98" name="Rectangle 97"/>
            <p:cNvSpPr/>
            <p:nvPr/>
          </p:nvSpPr>
          <p:spPr>
            <a:xfrm>
              <a:off x="3245618" y="1768167"/>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4" name="Rectangle 123"/>
            <p:cNvSpPr/>
            <p:nvPr/>
          </p:nvSpPr>
          <p:spPr>
            <a:xfrm>
              <a:off x="3012964" y="1768167"/>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5" name="Rectangle 124"/>
            <p:cNvSpPr/>
            <p:nvPr/>
          </p:nvSpPr>
          <p:spPr>
            <a:xfrm>
              <a:off x="2780310" y="176816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6" name="Rectangle 125"/>
            <p:cNvSpPr/>
            <p:nvPr/>
          </p:nvSpPr>
          <p:spPr>
            <a:xfrm>
              <a:off x="2547656" y="176816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7" name="Rectangle 126"/>
            <p:cNvSpPr/>
            <p:nvPr/>
          </p:nvSpPr>
          <p:spPr>
            <a:xfrm>
              <a:off x="2315002" y="176816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8" name="Rectangle 127"/>
            <p:cNvSpPr/>
            <p:nvPr/>
          </p:nvSpPr>
          <p:spPr>
            <a:xfrm>
              <a:off x="2082348" y="176816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129" name="Group 275"/>
          <p:cNvGrpSpPr/>
          <p:nvPr/>
        </p:nvGrpSpPr>
        <p:grpSpPr>
          <a:xfrm>
            <a:off x="1491824" y="2051742"/>
            <a:ext cx="1395924" cy="412326"/>
            <a:chOff x="2082348" y="2332893"/>
            <a:chExt cx="1395924" cy="412326"/>
          </a:xfrm>
        </p:grpSpPr>
        <p:sp>
          <p:nvSpPr>
            <p:cNvPr id="130" name="Rectangle 129"/>
            <p:cNvSpPr/>
            <p:nvPr/>
          </p:nvSpPr>
          <p:spPr>
            <a:xfrm>
              <a:off x="3245618"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2" name="Rectangle 131"/>
            <p:cNvSpPr/>
            <p:nvPr/>
          </p:nvSpPr>
          <p:spPr>
            <a:xfrm>
              <a:off x="3012964"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3" name="Rectangle 132"/>
            <p:cNvSpPr/>
            <p:nvPr/>
          </p:nvSpPr>
          <p:spPr>
            <a:xfrm>
              <a:off x="2780310"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4" name="Rectangle 133"/>
            <p:cNvSpPr/>
            <p:nvPr/>
          </p:nvSpPr>
          <p:spPr>
            <a:xfrm>
              <a:off x="2547656"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5" name="Rectangle 134"/>
            <p:cNvSpPr/>
            <p:nvPr/>
          </p:nvSpPr>
          <p:spPr>
            <a:xfrm>
              <a:off x="2315002"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6" name="Rectangle 135"/>
            <p:cNvSpPr/>
            <p:nvPr/>
          </p:nvSpPr>
          <p:spPr>
            <a:xfrm>
              <a:off x="2082348"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137" name="Group 276"/>
          <p:cNvGrpSpPr/>
          <p:nvPr/>
        </p:nvGrpSpPr>
        <p:grpSpPr>
          <a:xfrm>
            <a:off x="1491824" y="2657476"/>
            <a:ext cx="1395924" cy="412326"/>
            <a:chOff x="2082348" y="2938627"/>
            <a:chExt cx="1395924" cy="412326"/>
          </a:xfrm>
        </p:grpSpPr>
        <p:sp>
          <p:nvSpPr>
            <p:cNvPr id="138" name="Rectangle 137"/>
            <p:cNvSpPr/>
            <p:nvPr/>
          </p:nvSpPr>
          <p:spPr>
            <a:xfrm>
              <a:off x="3245618" y="2938627"/>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9" name="Rectangle 138"/>
            <p:cNvSpPr/>
            <p:nvPr/>
          </p:nvSpPr>
          <p:spPr>
            <a:xfrm>
              <a:off x="3012964" y="293862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0" name="Rectangle 139"/>
            <p:cNvSpPr/>
            <p:nvPr/>
          </p:nvSpPr>
          <p:spPr>
            <a:xfrm>
              <a:off x="2780310" y="293862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1" name="Rectangle 140"/>
            <p:cNvSpPr/>
            <p:nvPr/>
          </p:nvSpPr>
          <p:spPr>
            <a:xfrm>
              <a:off x="2547656" y="293862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2" name="Rectangle 141"/>
            <p:cNvSpPr/>
            <p:nvPr/>
          </p:nvSpPr>
          <p:spPr>
            <a:xfrm>
              <a:off x="2315002" y="293862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3" name="Rectangle 142"/>
            <p:cNvSpPr/>
            <p:nvPr/>
          </p:nvSpPr>
          <p:spPr>
            <a:xfrm>
              <a:off x="2082348" y="2938627"/>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144" name="Group 277"/>
          <p:cNvGrpSpPr/>
          <p:nvPr/>
        </p:nvGrpSpPr>
        <p:grpSpPr>
          <a:xfrm>
            <a:off x="1491824" y="3989055"/>
            <a:ext cx="1395924" cy="412326"/>
            <a:chOff x="2082348" y="4270206"/>
            <a:chExt cx="1395924" cy="412326"/>
          </a:xfrm>
        </p:grpSpPr>
        <p:sp>
          <p:nvSpPr>
            <p:cNvPr id="145" name="Rectangle 144"/>
            <p:cNvSpPr/>
            <p:nvPr/>
          </p:nvSpPr>
          <p:spPr>
            <a:xfrm>
              <a:off x="3245618" y="4270206"/>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6" name="Rectangle 145"/>
            <p:cNvSpPr/>
            <p:nvPr/>
          </p:nvSpPr>
          <p:spPr>
            <a:xfrm>
              <a:off x="3012964" y="4270206"/>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7" name="Rectangle 146"/>
            <p:cNvSpPr/>
            <p:nvPr/>
          </p:nvSpPr>
          <p:spPr>
            <a:xfrm>
              <a:off x="2780310" y="4270206"/>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8" name="Rectangle 147"/>
            <p:cNvSpPr/>
            <p:nvPr/>
          </p:nvSpPr>
          <p:spPr>
            <a:xfrm>
              <a:off x="2547656" y="4270206"/>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9" name="Rectangle 148"/>
            <p:cNvSpPr/>
            <p:nvPr/>
          </p:nvSpPr>
          <p:spPr>
            <a:xfrm>
              <a:off x="2315002" y="4270206"/>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50" name="Rectangle 149"/>
            <p:cNvSpPr/>
            <p:nvPr/>
          </p:nvSpPr>
          <p:spPr>
            <a:xfrm>
              <a:off x="2082348" y="4270206"/>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sp>
        <p:nvSpPr>
          <p:cNvPr id="151" name="TextBox 150"/>
          <p:cNvSpPr txBox="1"/>
          <p:nvPr/>
        </p:nvSpPr>
        <p:spPr>
          <a:xfrm rot="5400000">
            <a:off x="2046205" y="3381674"/>
            <a:ext cx="516488" cy="369332"/>
          </a:xfrm>
          <a:prstGeom prst="rect">
            <a:avLst/>
          </a:prstGeom>
          <a:noFill/>
        </p:spPr>
        <p:txBody>
          <a:bodyPr wrap="none" rtlCol="0">
            <a:spAutoFit/>
          </a:bodyPr>
          <a:lstStyle/>
          <a:p>
            <a:r>
              <a:rPr lang="en-US" dirty="0" smtClean="0"/>
              <a:t>……</a:t>
            </a:r>
            <a:endParaRPr lang="en-US" dirty="0"/>
          </a:p>
        </p:txBody>
      </p:sp>
      <p:sp>
        <p:nvSpPr>
          <p:cNvPr id="152" name="TextBox 151"/>
          <p:cNvSpPr txBox="1"/>
          <p:nvPr/>
        </p:nvSpPr>
        <p:spPr>
          <a:xfrm rot="5400000">
            <a:off x="3386166" y="3369511"/>
            <a:ext cx="516488" cy="369332"/>
          </a:xfrm>
          <a:prstGeom prst="rect">
            <a:avLst/>
          </a:prstGeom>
          <a:noFill/>
        </p:spPr>
        <p:txBody>
          <a:bodyPr wrap="none" rtlCol="0">
            <a:spAutoFit/>
          </a:bodyPr>
          <a:lstStyle/>
          <a:p>
            <a:r>
              <a:rPr lang="en-US" dirty="0" smtClean="0"/>
              <a:t>……</a:t>
            </a:r>
            <a:endParaRPr lang="en-US" dirty="0"/>
          </a:p>
        </p:txBody>
      </p:sp>
      <p:sp>
        <p:nvSpPr>
          <p:cNvPr id="153" name="TextBox 152"/>
          <p:cNvSpPr txBox="1"/>
          <p:nvPr/>
        </p:nvSpPr>
        <p:spPr>
          <a:xfrm>
            <a:off x="1491824" y="1206529"/>
            <a:ext cx="1432315" cy="323165"/>
          </a:xfrm>
          <a:prstGeom prst="rect">
            <a:avLst/>
          </a:prstGeom>
          <a:noFill/>
        </p:spPr>
        <p:txBody>
          <a:bodyPr wrap="none" rtlCol="0">
            <a:spAutoFit/>
          </a:bodyPr>
          <a:lstStyle/>
          <a:p>
            <a:r>
              <a:rPr lang="en-US" sz="1500" b="1" i="1" dirty="0" smtClean="0"/>
              <a:t>Request Buffers</a:t>
            </a:r>
            <a:endParaRPr lang="en-US" sz="1500" b="1" i="1" dirty="0"/>
          </a:p>
        </p:txBody>
      </p:sp>
      <p:cxnSp>
        <p:nvCxnSpPr>
          <p:cNvPr id="154" name="Straight Arrow Connector 153"/>
          <p:cNvCxnSpPr/>
          <p:nvPr/>
        </p:nvCxnSpPr>
        <p:spPr>
          <a:xfrm>
            <a:off x="4051814" y="4160781"/>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rot="5400000" flipH="1" flipV="1">
            <a:off x="3297198" y="2926435"/>
            <a:ext cx="2473456"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4053402" y="2863641"/>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a:off x="4053402" y="2256682"/>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a:off x="4053402" y="1688119"/>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a:off x="4701055" y="1899341"/>
            <a:ext cx="2450153" cy="2753249"/>
          </a:xfrm>
          <a:prstGeom prst="rect">
            <a:avLst/>
          </a:prstGeom>
          <a:solidFill>
            <a:schemeClr val="accent2">
              <a:lumMod val="20000"/>
              <a:lumOff val="8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Memory</a:t>
            </a:r>
          </a:p>
          <a:p>
            <a:pPr algn="ctr"/>
            <a:r>
              <a:rPr lang="en-US" b="1" i="1" dirty="0" smtClean="0">
                <a:solidFill>
                  <a:schemeClr val="tx1"/>
                </a:solidFill>
              </a:rPr>
              <a:t>Scheduler</a:t>
            </a:r>
            <a:endParaRPr lang="en-US" b="1" i="1" dirty="0">
              <a:solidFill>
                <a:schemeClr val="tx1"/>
              </a:solidFill>
            </a:endParaRPr>
          </a:p>
        </p:txBody>
      </p:sp>
      <p:cxnSp>
        <p:nvCxnSpPr>
          <p:cNvPr id="179" name="Straight Arrow Connector 178"/>
          <p:cNvCxnSpPr/>
          <p:nvPr/>
        </p:nvCxnSpPr>
        <p:spPr>
          <a:xfrm>
            <a:off x="4533926" y="2679704"/>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0" name="Down Arrow 179"/>
          <p:cNvSpPr/>
          <p:nvPr/>
        </p:nvSpPr>
        <p:spPr>
          <a:xfrm rot="16200000">
            <a:off x="7509010" y="2751836"/>
            <a:ext cx="452435" cy="779765"/>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TextBox 180"/>
          <p:cNvSpPr txBox="1"/>
          <p:nvPr/>
        </p:nvSpPr>
        <p:spPr>
          <a:xfrm>
            <a:off x="8037707" y="2915500"/>
            <a:ext cx="1081230" cy="646331"/>
          </a:xfrm>
          <a:prstGeom prst="rect">
            <a:avLst/>
          </a:prstGeom>
          <a:noFill/>
        </p:spPr>
        <p:txBody>
          <a:bodyPr wrap="square" rtlCol="0">
            <a:spAutoFit/>
          </a:bodyPr>
          <a:lstStyle/>
          <a:p>
            <a:pPr algn="ctr"/>
            <a:r>
              <a:rPr lang="en-US" b="1" i="1" dirty="0" smtClean="0"/>
              <a:t>To </a:t>
            </a:r>
          </a:p>
          <a:p>
            <a:pPr algn="ctr"/>
            <a:r>
              <a:rPr lang="en-US" b="1" i="1" dirty="0" smtClean="0"/>
              <a:t>DRAM</a:t>
            </a:r>
            <a:endParaRPr lang="en-US" b="1" i="1" dirty="0"/>
          </a:p>
        </p:txBody>
      </p:sp>
      <p:grpSp>
        <p:nvGrpSpPr>
          <p:cNvPr id="183" name="Group 274"/>
          <p:cNvGrpSpPr/>
          <p:nvPr/>
        </p:nvGrpSpPr>
        <p:grpSpPr>
          <a:xfrm>
            <a:off x="1491824" y="1487016"/>
            <a:ext cx="1395924" cy="412326"/>
            <a:chOff x="2082348" y="1768167"/>
            <a:chExt cx="1395924" cy="412326"/>
          </a:xfrm>
          <a:solidFill>
            <a:schemeClr val="bg1"/>
          </a:solidFill>
        </p:grpSpPr>
        <p:sp>
          <p:nvSpPr>
            <p:cNvPr id="184" name="Rectangle 183"/>
            <p:cNvSpPr/>
            <p:nvPr/>
          </p:nvSpPr>
          <p:spPr>
            <a:xfrm>
              <a:off x="3245618"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85" name="Rectangle 184"/>
            <p:cNvSpPr/>
            <p:nvPr/>
          </p:nvSpPr>
          <p:spPr>
            <a:xfrm>
              <a:off x="3012964"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86" name="Rectangle 185"/>
            <p:cNvSpPr/>
            <p:nvPr/>
          </p:nvSpPr>
          <p:spPr>
            <a:xfrm>
              <a:off x="2780310"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87" name="Rectangle 186"/>
            <p:cNvSpPr/>
            <p:nvPr/>
          </p:nvSpPr>
          <p:spPr>
            <a:xfrm>
              <a:off x="2547656"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2" name="Rectangle 191"/>
            <p:cNvSpPr/>
            <p:nvPr/>
          </p:nvSpPr>
          <p:spPr>
            <a:xfrm>
              <a:off x="2315002"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3" name="Rectangle 192"/>
            <p:cNvSpPr/>
            <p:nvPr/>
          </p:nvSpPr>
          <p:spPr>
            <a:xfrm>
              <a:off x="2082348" y="176816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194" name="Group 275"/>
          <p:cNvGrpSpPr/>
          <p:nvPr/>
        </p:nvGrpSpPr>
        <p:grpSpPr>
          <a:xfrm>
            <a:off x="1491824" y="2051742"/>
            <a:ext cx="1395924" cy="412326"/>
            <a:chOff x="2082348" y="2332893"/>
            <a:chExt cx="1395924" cy="412326"/>
          </a:xfrm>
          <a:solidFill>
            <a:schemeClr val="bg1"/>
          </a:solidFill>
        </p:grpSpPr>
        <p:sp>
          <p:nvSpPr>
            <p:cNvPr id="195" name="Rectangle 194"/>
            <p:cNvSpPr/>
            <p:nvPr/>
          </p:nvSpPr>
          <p:spPr>
            <a:xfrm>
              <a:off x="3245618"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6" name="Rectangle 195"/>
            <p:cNvSpPr/>
            <p:nvPr/>
          </p:nvSpPr>
          <p:spPr>
            <a:xfrm>
              <a:off x="3012964"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7" name="Rectangle 196"/>
            <p:cNvSpPr/>
            <p:nvPr/>
          </p:nvSpPr>
          <p:spPr>
            <a:xfrm>
              <a:off x="2780310"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8" name="Rectangle 197"/>
            <p:cNvSpPr/>
            <p:nvPr/>
          </p:nvSpPr>
          <p:spPr>
            <a:xfrm>
              <a:off x="2547656"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9" name="Rectangle 198"/>
            <p:cNvSpPr/>
            <p:nvPr/>
          </p:nvSpPr>
          <p:spPr>
            <a:xfrm>
              <a:off x="2315002"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0" name="Rectangle 199"/>
            <p:cNvSpPr/>
            <p:nvPr/>
          </p:nvSpPr>
          <p:spPr>
            <a:xfrm>
              <a:off x="2082348" y="2332893"/>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201" name="Group 276"/>
          <p:cNvGrpSpPr/>
          <p:nvPr/>
        </p:nvGrpSpPr>
        <p:grpSpPr>
          <a:xfrm>
            <a:off x="1491824" y="2657476"/>
            <a:ext cx="1395924" cy="412326"/>
            <a:chOff x="2082348" y="2938627"/>
            <a:chExt cx="1395924" cy="412326"/>
          </a:xfrm>
          <a:solidFill>
            <a:schemeClr val="bg1"/>
          </a:solidFill>
        </p:grpSpPr>
        <p:sp>
          <p:nvSpPr>
            <p:cNvPr id="202" name="Rectangle 201"/>
            <p:cNvSpPr/>
            <p:nvPr/>
          </p:nvSpPr>
          <p:spPr>
            <a:xfrm>
              <a:off x="3245618"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3" name="Rectangle 202"/>
            <p:cNvSpPr/>
            <p:nvPr/>
          </p:nvSpPr>
          <p:spPr>
            <a:xfrm>
              <a:off x="3012964"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4" name="Rectangle 203"/>
            <p:cNvSpPr/>
            <p:nvPr/>
          </p:nvSpPr>
          <p:spPr>
            <a:xfrm>
              <a:off x="2780310"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5" name="Rectangle 204"/>
            <p:cNvSpPr/>
            <p:nvPr/>
          </p:nvSpPr>
          <p:spPr>
            <a:xfrm>
              <a:off x="2547656"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6" name="Rectangle 205"/>
            <p:cNvSpPr/>
            <p:nvPr/>
          </p:nvSpPr>
          <p:spPr>
            <a:xfrm>
              <a:off x="2315002"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7" name="Rectangle 206"/>
            <p:cNvSpPr/>
            <p:nvPr/>
          </p:nvSpPr>
          <p:spPr>
            <a:xfrm>
              <a:off x="2082348" y="2938627"/>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208" name="Group 277"/>
          <p:cNvGrpSpPr/>
          <p:nvPr/>
        </p:nvGrpSpPr>
        <p:grpSpPr>
          <a:xfrm>
            <a:off x="1491824" y="3989055"/>
            <a:ext cx="1395924" cy="412326"/>
            <a:chOff x="2082348" y="4270206"/>
            <a:chExt cx="1395924" cy="412326"/>
          </a:xfrm>
          <a:solidFill>
            <a:schemeClr val="bg1"/>
          </a:solidFill>
        </p:grpSpPr>
        <p:sp>
          <p:nvSpPr>
            <p:cNvPr id="209" name="Rectangle 208"/>
            <p:cNvSpPr/>
            <p:nvPr/>
          </p:nvSpPr>
          <p:spPr>
            <a:xfrm>
              <a:off x="3245618"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0" name="Rectangle 209"/>
            <p:cNvSpPr/>
            <p:nvPr/>
          </p:nvSpPr>
          <p:spPr>
            <a:xfrm>
              <a:off x="3012964"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1" name="Rectangle 210"/>
            <p:cNvSpPr/>
            <p:nvPr/>
          </p:nvSpPr>
          <p:spPr>
            <a:xfrm>
              <a:off x="2780310"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2" name="Rectangle 211"/>
            <p:cNvSpPr/>
            <p:nvPr/>
          </p:nvSpPr>
          <p:spPr>
            <a:xfrm>
              <a:off x="2547656"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3" name="Rectangle 212"/>
            <p:cNvSpPr/>
            <p:nvPr/>
          </p:nvSpPr>
          <p:spPr>
            <a:xfrm>
              <a:off x="2315002"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4" name="Rectangle 213"/>
            <p:cNvSpPr/>
            <p:nvPr/>
          </p:nvSpPr>
          <p:spPr>
            <a:xfrm>
              <a:off x="2082348" y="4270206"/>
              <a:ext cx="232654" cy="412326"/>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sp>
        <p:nvSpPr>
          <p:cNvPr id="80" name="Rectangle 79"/>
          <p:cNvSpPr/>
          <p:nvPr/>
        </p:nvSpPr>
        <p:spPr>
          <a:xfrm>
            <a:off x="530186" y="4733085"/>
            <a:ext cx="8229601" cy="1126899"/>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45% of requests stall 20+ cycles at the L2 queue</a:t>
            </a:r>
          </a:p>
        </p:txBody>
      </p:sp>
      <p:sp>
        <p:nvSpPr>
          <p:cNvPr id="81" name="Rectangle 80"/>
          <p:cNvSpPr/>
          <p:nvPr/>
        </p:nvSpPr>
        <p:spPr>
          <a:xfrm>
            <a:off x="-175160" y="5486471"/>
            <a:ext cx="9118937" cy="1126899"/>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a:r>
              <a:rPr lang="en-US" sz="2800" b="1" dirty="0" smtClean="0">
                <a:solidFill>
                  <a:srgbClr val="2A85FF"/>
                </a:solidFill>
              </a:rPr>
              <a:t>Goal 2: Reduce queuing latency</a:t>
            </a:r>
            <a:endParaRPr lang="en-US" sz="2800" b="1" dirty="0">
              <a:solidFill>
                <a:srgbClr val="2A85FF"/>
              </a:solidFill>
            </a:endParaRPr>
          </a:p>
        </p:txBody>
      </p:sp>
    </p:spTree>
    <p:extLst>
      <p:ext uri="{BB962C8B-B14F-4D97-AF65-F5344CB8AC3E}">
        <p14:creationId xmlns="" xmlns:p14="http://schemas.microsoft.com/office/powerpoint/2010/main" val="35551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linds(horizontal)">
                                      <p:cBhvr>
                                        <p:cTn id="7" dur="500"/>
                                        <p:tgtEl>
                                          <p:spTgt spid="91"/>
                                        </p:tgtEl>
                                      </p:cBhvr>
                                    </p:animEffect>
                                  </p:childTnLst>
                                </p:cTn>
                              </p:par>
                              <p:par>
                                <p:cTn id="8" presetID="3"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linds(horizontal)">
                                      <p:cBhvr>
                                        <p:cTn id="10" dur="500"/>
                                        <p:tgtEl>
                                          <p:spTgt spid="97"/>
                                        </p:tgtEl>
                                      </p:cBhvr>
                                    </p:animEffect>
                                  </p:childTnLst>
                                </p:cTn>
                              </p:par>
                              <p:par>
                                <p:cTn id="11" presetID="3"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blinds(horizontal)">
                                      <p:cBhvr>
                                        <p:cTn id="13" dur="500"/>
                                        <p:tgtEl>
                                          <p:spTgt spid="129"/>
                                        </p:tgtEl>
                                      </p:cBhvr>
                                    </p:animEffect>
                                  </p:childTnLst>
                                </p:cTn>
                              </p:par>
                              <p:par>
                                <p:cTn id="14" presetID="3" presetClass="entr" presetSubtype="1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linds(horizontal)">
                                      <p:cBhvr>
                                        <p:cTn id="16" dur="500"/>
                                        <p:tgtEl>
                                          <p:spTgt spid="137"/>
                                        </p:tgtEl>
                                      </p:cBhvr>
                                    </p:animEffect>
                                  </p:childTnLst>
                                </p:cTn>
                              </p:par>
                              <p:par>
                                <p:cTn id="17" presetID="3" presetClass="entr" presetSubtype="10"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blinds(horizontal)">
                                      <p:cBhvr>
                                        <p:cTn id="19" dur="500"/>
                                        <p:tgtEl>
                                          <p:spTgt spid="1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blinds(horizontal)">
                                      <p:cBhvr>
                                        <p:cTn id="22" dur="500"/>
                                        <p:tgtEl>
                                          <p:spTgt spid="15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blinds(horizontal)">
                                      <p:cBhvr>
                                        <p:cTn id="25" dur="500"/>
                                        <p:tgtEl>
                                          <p:spTgt spid="15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blinds(horizontal)">
                                      <p:cBhvr>
                                        <p:cTn id="28" dur="500"/>
                                        <p:tgtEl>
                                          <p:spTgt spid="153"/>
                                        </p:tgtEl>
                                      </p:cBhvr>
                                    </p:animEffect>
                                  </p:childTnLst>
                                </p:cTn>
                              </p:par>
                              <p:par>
                                <p:cTn id="29" presetID="3" presetClass="entr" presetSubtype="10"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blinds(horizontal)">
                                      <p:cBhvr>
                                        <p:cTn id="31" dur="500"/>
                                        <p:tgtEl>
                                          <p:spTgt spid="183"/>
                                        </p:tgtEl>
                                      </p:cBhvr>
                                    </p:animEffect>
                                  </p:childTnLst>
                                </p:cTn>
                              </p:par>
                              <p:par>
                                <p:cTn id="32" presetID="3" presetClass="entr" presetSubtype="1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blinds(horizontal)">
                                      <p:cBhvr>
                                        <p:cTn id="34" dur="500"/>
                                        <p:tgtEl>
                                          <p:spTgt spid="194"/>
                                        </p:tgtEl>
                                      </p:cBhvr>
                                    </p:animEffect>
                                  </p:childTnLst>
                                </p:cTn>
                              </p:par>
                              <p:par>
                                <p:cTn id="35" presetID="3" presetClass="entr" presetSubtype="10" fill="hold" nodeType="with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blinds(horizontal)">
                                      <p:cBhvr>
                                        <p:cTn id="37" dur="500"/>
                                        <p:tgtEl>
                                          <p:spTgt spid="201"/>
                                        </p:tgtEl>
                                      </p:cBhvr>
                                    </p:animEffect>
                                  </p:childTnLst>
                                </p:cTn>
                              </p:par>
                              <p:par>
                                <p:cTn id="38" presetID="3" presetClass="entr" presetSubtype="10" fill="hold" nodeType="withEffect">
                                  <p:stCondLst>
                                    <p:cond delay="0"/>
                                  </p:stCondLst>
                                  <p:childTnLst>
                                    <p:set>
                                      <p:cBhvr>
                                        <p:cTn id="39" dur="1" fill="hold">
                                          <p:stCondLst>
                                            <p:cond delay="0"/>
                                          </p:stCondLst>
                                        </p:cTn>
                                        <p:tgtEl>
                                          <p:spTgt spid="208"/>
                                        </p:tgtEl>
                                        <p:attrNameLst>
                                          <p:attrName>style.visibility</p:attrName>
                                        </p:attrNameLst>
                                      </p:cBhvr>
                                      <p:to>
                                        <p:strVal val="visible"/>
                                      </p:to>
                                    </p:set>
                                    <p:animEffect transition="in" filter="blinds(horizontal)">
                                      <p:cBhvr>
                                        <p:cTn id="40" dur="500"/>
                                        <p:tgtEl>
                                          <p:spTgt spid="208"/>
                                        </p:tgtEl>
                                      </p:cBhvr>
                                    </p:animEffect>
                                  </p:childTnLst>
                                </p:cTn>
                              </p:par>
                              <p:par>
                                <p:cTn id="41" presetID="3" presetClass="entr" presetSubtype="10" fill="hold" nodeType="withEffect">
                                  <p:stCondLst>
                                    <p:cond delay="0"/>
                                  </p:stCondLst>
                                  <p:childTnLst>
                                    <p:set>
                                      <p:cBhvr>
                                        <p:cTn id="42" dur="1" fill="hold">
                                          <p:stCondLst>
                                            <p:cond delay="0"/>
                                          </p:stCondLst>
                                        </p:cTn>
                                        <p:tgtEl>
                                          <p:spTgt spid="154"/>
                                        </p:tgtEl>
                                        <p:attrNameLst>
                                          <p:attrName>style.visibility</p:attrName>
                                        </p:attrNameLst>
                                      </p:cBhvr>
                                      <p:to>
                                        <p:strVal val="visible"/>
                                      </p:to>
                                    </p:set>
                                    <p:animEffect transition="in" filter="blinds(horizontal)">
                                      <p:cBhvr>
                                        <p:cTn id="43" dur="500"/>
                                        <p:tgtEl>
                                          <p:spTgt spid="154"/>
                                        </p:tgtEl>
                                      </p:cBhvr>
                                    </p:animEffect>
                                  </p:childTnLst>
                                </p:cTn>
                              </p:par>
                              <p:par>
                                <p:cTn id="44" presetID="3" presetClass="entr" presetSubtype="10" fill="hold" nodeType="withEffect">
                                  <p:stCondLst>
                                    <p:cond delay="0"/>
                                  </p:stCondLst>
                                  <p:childTnLst>
                                    <p:set>
                                      <p:cBhvr>
                                        <p:cTn id="45" dur="1" fill="hold">
                                          <p:stCondLst>
                                            <p:cond delay="0"/>
                                          </p:stCondLst>
                                        </p:cTn>
                                        <p:tgtEl>
                                          <p:spTgt spid="173"/>
                                        </p:tgtEl>
                                        <p:attrNameLst>
                                          <p:attrName>style.visibility</p:attrName>
                                        </p:attrNameLst>
                                      </p:cBhvr>
                                      <p:to>
                                        <p:strVal val="visible"/>
                                      </p:to>
                                    </p:set>
                                    <p:animEffect transition="in" filter="blinds(horizontal)">
                                      <p:cBhvr>
                                        <p:cTn id="46" dur="500"/>
                                        <p:tgtEl>
                                          <p:spTgt spid="173"/>
                                        </p:tgtEl>
                                      </p:cBhvr>
                                    </p:animEffect>
                                  </p:childTnLst>
                                </p:cTn>
                              </p:par>
                              <p:par>
                                <p:cTn id="47" presetID="3" presetClass="entr" presetSubtype="10" fill="hold" nodeType="withEffect">
                                  <p:stCondLst>
                                    <p:cond delay="0"/>
                                  </p:stCondLst>
                                  <p:childTnLst>
                                    <p:set>
                                      <p:cBhvr>
                                        <p:cTn id="48" dur="1" fill="hold">
                                          <p:stCondLst>
                                            <p:cond delay="0"/>
                                          </p:stCondLst>
                                        </p:cTn>
                                        <p:tgtEl>
                                          <p:spTgt spid="174"/>
                                        </p:tgtEl>
                                        <p:attrNameLst>
                                          <p:attrName>style.visibility</p:attrName>
                                        </p:attrNameLst>
                                      </p:cBhvr>
                                      <p:to>
                                        <p:strVal val="visible"/>
                                      </p:to>
                                    </p:set>
                                    <p:animEffect transition="in" filter="blinds(horizontal)">
                                      <p:cBhvr>
                                        <p:cTn id="49" dur="500"/>
                                        <p:tgtEl>
                                          <p:spTgt spid="174"/>
                                        </p:tgtEl>
                                      </p:cBhvr>
                                    </p:animEffect>
                                  </p:childTnLst>
                                </p:cTn>
                              </p:par>
                              <p:par>
                                <p:cTn id="50" presetID="3" presetClass="entr" presetSubtype="10" fill="hold"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blinds(horizontal)">
                                      <p:cBhvr>
                                        <p:cTn id="52" dur="500"/>
                                        <p:tgtEl>
                                          <p:spTgt spid="175"/>
                                        </p:tgtEl>
                                      </p:cBhvr>
                                    </p:animEffect>
                                  </p:childTnLst>
                                </p:cTn>
                              </p:par>
                              <p:par>
                                <p:cTn id="53" presetID="3" presetClass="entr" presetSubtype="10" fill="hold"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blinds(horizontal)">
                                      <p:cBhvr>
                                        <p:cTn id="55" dur="500"/>
                                        <p:tgtEl>
                                          <p:spTgt spid="17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blinds(horizontal)">
                                      <p:cBhvr>
                                        <p:cTn id="58" dur="500"/>
                                        <p:tgtEl>
                                          <p:spTgt spid="178"/>
                                        </p:tgtEl>
                                      </p:cBhvr>
                                    </p:animEffect>
                                  </p:childTnLst>
                                </p:cTn>
                              </p:par>
                              <p:par>
                                <p:cTn id="59" presetID="3" presetClass="entr" presetSubtype="1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animEffect transition="in" filter="blinds(horizontal)">
                                      <p:cBhvr>
                                        <p:cTn id="61" dur="500"/>
                                        <p:tgtEl>
                                          <p:spTgt spid="17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0"/>
                                        </p:tgtEl>
                                        <p:attrNameLst>
                                          <p:attrName>style.visibility</p:attrName>
                                        </p:attrNameLst>
                                      </p:cBhvr>
                                      <p:to>
                                        <p:strVal val="visible"/>
                                      </p:to>
                                    </p:set>
                                    <p:animEffect transition="in" filter="blinds(horizontal)">
                                      <p:cBhvr>
                                        <p:cTn id="64" dur="500"/>
                                        <p:tgtEl>
                                          <p:spTgt spid="18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81"/>
                                        </p:tgtEl>
                                        <p:attrNameLst>
                                          <p:attrName>style.visibility</p:attrName>
                                        </p:attrNameLst>
                                      </p:cBhvr>
                                      <p:to>
                                        <p:strVal val="visible"/>
                                      </p:to>
                                    </p:set>
                                    <p:animEffect transition="in" filter="blinds(horizontal)">
                                      <p:cBhvr>
                                        <p:cTn id="67" dur="500"/>
                                        <p:tgtEl>
                                          <p:spTgt spid="1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2" fill="hold" nodeType="clickEffect">
                                  <p:stCondLst>
                                    <p:cond delay="0"/>
                                  </p:stCondLst>
                                  <p:childTnLst>
                                    <p:animEffect transition="out" filter="wipe(right)">
                                      <p:cBhvr>
                                        <p:cTn id="71" dur="500"/>
                                        <p:tgtEl>
                                          <p:spTgt spid="183"/>
                                        </p:tgtEl>
                                      </p:cBhvr>
                                    </p:animEffect>
                                    <p:set>
                                      <p:cBhvr>
                                        <p:cTn id="72" dur="1" fill="hold">
                                          <p:stCondLst>
                                            <p:cond delay="499"/>
                                          </p:stCondLst>
                                        </p:cTn>
                                        <p:tgtEl>
                                          <p:spTgt spid="183"/>
                                        </p:tgtEl>
                                        <p:attrNameLst>
                                          <p:attrName>style.visibility</p:attrName>
                                        </p:attrNameLst>
                                      </p:cBhvr>
                                      <p:to>
                                        <p:strVal val="hidden"/>
                                      </p:to>
                                    </p:set>
                                  </p:childTnLst>
                                </p:cTn>
                              </p:par>
                              <p:par>
                                <p:cTn id="73" presetID="22" presetClass="exit" presetSubtype="2" fill="hold" nodeType="withEffect">
                                  <p:stCondLst>
                                    <p:cond delay="0"/>
                                  </p:stCondLst>
                                  <p:childTnLst>
                                    <p:animEffect transition="out" filter="wipe(right)">
                                      <p:cBhvr>
                                        <p:cTn id="74" dur="500"/>
                                        <p:tgtEl>
                                          <p:spTgt spid="194"/>
                                        </p:tgtEl>
                                      </p:cBhvr>
                                    </p:animEffect>
                                    <p:set>
                                      <p:cBhvr>
                                        <p:cTn id="75" dur="1" fill="hold">
                                          <p:stCondLst>
                                            <p:cond delay="499"/>
                                          </p:stCondLst>
                                        </p:cTn>
                                        <p:tgtEl>
                                          <p:spTgt spid="194"/>
                                        </p:tgtEl>
                                        <p:attrNameLst>
                                          <p:attrName>style.visibility</p:attrName>
                                        </p:attrNameLst>
                                      </p:cBhvr>
                                      <p:to>
                                        <p:strVal val="hidden"/>
                                      </p:to>
                                    </p:set>
                                  </p:childTnLst>
                                </p:cTn>
                              </p:par>
                              <p:par>
                                <p:cTn id="76" presetID="22" presetClass="exit" presetSubtype="2" fill="hold" nodeType="withEffect">
                                  <p:stCondLst>
                                    <p:cond delay="0"/>
                                  </p:stCondLst>
                                  <p:childTnLst>
                                    <p:animEffect transition="out" filter="wipe(right)">
                                      <p:cBhvr>
                                        <p:cTn id="77" dur="500"/>
                                        <p:tgtEl>
                                          <p:spTgt spid="201"/>
                                        </p:tgtEl>
                                      </p:cBhvr>
                                    </p:animEffect>
                                    <p:set>
                                      <p:cBhvr>
                                        <p:cTn id="78" dur="1" fill="hold">
                                          <p:stCondLst>
                                            <p:cond delay="499"/>
                                          </p:stCondLst>
                                        </p:cTn>
                                        <p:tgtEl>
                                          <p:spTgt spid="201"/>
                                        </p:tgtEl>
                                        <p:attrNameLst>
                                          <p:attrName>style.visibility</p:attrName>
                                        </p:attrNameLst>
                                      </p:cBhvr>
                                      <p:to>
                                        <p:strVal val="hidden"/>
                                      </p:to>
                                    </p:set>
                                  </p:childTnLst>
                                </p:cTn>
                              </p:par>
                              <p:par>
                                <p:cTn id="79" presetID="22" presetClass="exit" presetSubtype="2" fill="hold" nodeType="withEffect">
                                  <p:stCondLst>
                                    <p:cond delay="0"/>
                                  </p:stCondLst>
                                  <p:childTnLst>
                                    <p:animEffect transition="out" filter="wipe(right)">
                                      <p:cBhvr>
                                        <p:cTn id="80" dur="500"/>
                                        <p:tgtEl>
                                          <p:spTgt spid="208"/>
                                        </p:tgtEl>
                                      </p:cBhvr>
                                    </p:animEffect>
                                    <p:set>
                                      <p:cBhvr>
                                        <p:cTn id="81" dur="1" fill="hold">
                                          <p:stCondLst>
                                            <p:cond delay="499"/>
                                          </p:stCondLst>
                                        </p:cTn>
                                        <p:tgtEl>
                                          <p:spTgt spid="20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blinds(horizontal)">
                                      <p:cBhvr>
                                        <p:cTn id="86" dur="5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blinds(horizontal)">
                                      <p:cBhvr>
                                        <p:cTn id="9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P spid="153" grpId="0"/>
      <p:bldP spid="178" grpId="0" animBg="1"/>
      <p:bldP spid="180" grpId="0" animBg="1"/>
      <p:bldP spid="181"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233"/>
          <p:cNvSpPr/>
          <p:nvPr/>
        </p:nvSpPr>
        <p:spPr>
          <a:xfrm>
            <a:off x="5739254" y="2532172"/>
            <a:ext cx="2450153" cy="2753249"/>
          </a:xfrm>
          <a:prstGeom prst="rect">
            <a:avLst/>
          </a:prstGeom>
          <a:solidFill>
            <a:schemeClr val="accent2">
              <a:lumMod val="20000"/>
              <a:lumOff val="8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r>
              <a:rPr lang="en-US" b="1" i="1" dirty="0" smtClean="0">
                <a:solidFill>
                  <a:srgbClr val="0000FF"/>
                </a:solidFill>
              </a:rPr>
              <a:t>Warp-type-aware</a:t>
            </a:r>
          </a:p>
          <a:p>
            <a:pPr algn="ctr"/>
            <a:r>
              <a:rPr lang="en-US" b="1" i="1" dirty="0" smtClean="0">
                <a:solidFill>
                  <a:srgbClr val="0000FF"/>
                </a:solidFill>
              </a:rPr>
              <a:t>Memory Scheduler</a:t>
            </a:r>
            <a:endParaRPr lang="en-US" b="1" i="1" dirty="0">
              <a:solidFill>
                <a:srgbClr val="0000FF"/>
              </a:solidFill>
            </a:endParaRPr>
          </a:p>
        </p:txBody>
      </p:sp>
      <p:sp>
        <p:nvSpPr>
          <p:cNvPr id="91" name="Rectangle 90"/>
          <p:cNvSpPr/>
          <p:nvPr/>
        </p:nvSpPr>
        <p:spPr>
          <a:xfrm>
            <a:off x="5739257" y="2532175"/>
            <a:ext cx="2450153" cy="2753249"/>
          </a:xfrm>
          <a:prstGeom prst="rect">
            <a:avLst/>
          </a:prstGeom>
          <a:solidFill>
            <a:schemeClr val="accent5">
              <a:lumMod val="60000"/>
              <a:lumOff val="4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solidFill>
                <a:schemeClr val="tx1"/>
              </a:solidFill>
            </a:endParaRPr>
          </a:p>
        </p:txBody>
      </p:sp>
      <p:sp>
        <p:nvSpPr>
          <p:cNvPr id="2" name="Title 1"/>
          <p:cNvSpPr>
            <a:spLocks noGrp="1"/>
          </p:cNvSpPr>
          <p:nvPr>
            <p:ph type="title"/>
          </p:nvPr>
        </p:nvSpPr>
        <p:spPr>
          <a:xfrm>
            <a:off x="457199" y="130604"/>
            <a:ext cx="8373035" cy="847546"/>
          </a:xfrm>
        </p:spPr>
        <p:txBody>
          <a:bodyPr/>
          <a:lstStyle/>
          <a:p>
            <a:pPr algn="l"/>
            <a:r>
              <a:rPr lang="en-US" dirty="0" smtClean="0"/>
              <a:t>Memory Divergence Correction</a:t>
            </a:r>
            <a:endParaRPr lang="en-US" dirty="0"/>
          </a:p>
        </p:txBody>
      </p:sp>
      <p:pic>
        <p:nvPicPr>
          <p:cNvPr id="80" name="Picture 79"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235" name="Rectangle 234"/>
          <p:cNvSpPr/>
          <p:nvPr/>
        </p:nvSpPr>
        <p:spPr>
          <a:xfrm rot="5400000">
            <a:off x="-60348" y="3388410"/>
            <a:ext cx="3727938" cy="648889"/>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0000FF"/>
                </a:solidFill>
              </a:rPr>
              <a:t>Warp Type Identification Logic</a:t>
            </a:r>
            <a:endParaRPr lang="en-US" b="1" i="1" dirty="0">
              <a:solidFill>
                <a:srgbClr val="0000FF"/>
              </a:solidFill>
            </a:endParaRPr>
          </a:p>
        </p:txBody>
      </p:sp>
      <p:sp>
        <p:nvSpPr>
          <p:cNvPr id="236" name="TextBox 235"/>
          <p:cNvSpPr txBox="1"/>
          <p:nvPr/>
        </p:nvSpPr>
        <p:spPr>
          <a:xfrm>
            <a:off x="43794" y="3421584"/>
            <a:ext cx="1081230" cy="646331"/>
          </a:xfrm>
          <a:prstGeom prst="rect">
            <a:avLst/>
          </a:prstGeom>
          <a:noFill/>
        </p:spPr>
        <p:txBody>
          <a:bodyPr wrap="square" rtlCol="0">
            <a:spAutoFit/>
          </a:bodyPr>
          <a:lstStyle/>
          <a:p>
            <a:pPr algn="ctr"/>
            <a:r>
              <a:rPr lang="en-US" b="1" i="1" dirty="0" smtClean="0"/>
              <a:t>Memory</a:t>
            </a:r>
          </a:p>
          <a:p>
            <a:pPr algn="ctr"/>
            <a:r>
              <a:rPr lang="en-US" b="1" i="1" dirty="0" smtClean="0"/>
              <a:t>Request</a:t>
            </a:r>
            <a:endParaRPr lang="en-US" b="1" i="1" dirty="0"/>
          </a:p>
        </p:txBody>
      </p:sp>
      <p:sp>
        <p:nvSpPr>
          <p:cNvPr id="237" name="Down Arrow 236"/>
          <p:cNvSpPr/>
          <p:nvPr/>
        </p:nvSpPr>
        <p:spPr>
          <a:xfrm rot="16200000">
            <a:off x="2198132" y="3623235"/>
            <a:ext cx="452435" cy="198910"/>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3912340" y="1848885"/>
            <a:ext cx="1348494" cy="3727938"/>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endParaRPr lang="en-US" b="1" i="1" dirty="0" smtClean="0">
              <a:solidFill>
                <a:schemeClr val="tx1"/>
              </a:solidFill>
            </a:endParaRPr>
          </a:p>
          <a:p>
            <a:pPr algn="ctr"/>
            <a:r>
              <a:rPr lang="en-US" b="1" i="1" dirty="0" smtClean="0">
                <a:solidFill>
                  <a:schemeClr val="tx1"/>
                </a:solidFill>
              </a:rPr>
              <a:t>Shared L2 Cache</a:t>
            </a:r>
            <a:endParaRPr lang="en-US" b="1" i="1" dirty="0">
              <a:solidFill>
                <a:schemeClr val="tx1"/>
              </a:solidFill>
            </a:endParaRPr>
          </a:p>
        </p:txBody>
      </p:sp>
      <p:sp>
        <p:nvSpPr>
          <p:cNvPr id="240" name="Rectangle 239"/>
          <p:cNvSpPr/>
          <p:nvPr/>
        </p:nvSpPr>
        <p:spPr>
          <a:xfrm>
            <a:off x="4132203" y="2119847"/>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0</a:t>
            </a:r>
            <a:endParaRPr lang="en-US" b="1" i="1" dirty="0">
              <a:solidFill>
                <a:schemeClr val="tx1"/>
              </a:solidFill>
            </a:endParaRPr>
          </a:p>
        </p:txBody>
      </p:sp>
      <p:sp>
        <p:nvSpPr>
          <p:cNvPr id="241" name="Rectangle 240"/>
          <p:cNvSpPr/>
          <p:nvPr/>
        </p:nvSpPr>
        <p:spPr>
          <a:xfrm>
            <a:off x="4132203" y="2684573"/>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1</a:t>
            </a:r>
            <a:endParaRPr lang="en-US" b="1" i="1" dirty="0">
              <a:solidFill>
                <a:schemeClr val="tx1"/>
              </a:solidFill>
            </a:endParaRPr>
          </a:p>
        </p:txBody>
      </p:sp>
      <p:sp>
        <p:nvSpPr>
          <p:cNvPr id="242" name="Rectangle 241"/>
          <p:cNvSpPr/>
          <p:nvPr/>
        </p:nvSpPr>
        <p:spPr>
          <a:xfrm>
            <a:off x="4132203" y="3290309"/>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2</a:t>
            </a:r>
            <a:endParaRPr lang="en-US" b="1" i="1" dirty="0">
              <a:solidFill>
                <a:schemeClr val="tx1"/>
              </a:solidFill>
            </a:endParaRPr>
          </a:p>
        </p:txBody>
      </p:sp>
      <p:sp>
        <p:nvSpPr>
          <p:cNvPr id="243" name="Rectangle 242"/>
          <p:cNvSpPr/>
          <p:nvPr/>
        </p:nvSpPr>
        <p:spPr>
          <a:xfrm>
            <a:off x="4132203" y="4505094"/>
            <a:ext cx="957810" cy="41232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Bank n</a:t>
            </a:r>
            <a:endParaRPr lang="en-US" b="1" i="1" dirty="0">
              <a:solidFill>
                <a:schemeClr val="tx1"/>
              </a:solidFill>
            </a:endParaRPr>
          </a:p>
        </p:txBody>
      </p:sp>
      <p:sp>
        <p:nvSpPr>
          <p:cNvPr id="272" name="Down Arrow 271"/>
          <p:cNvSpPr/>
          <p:nvPr/>
        </p:nvSpPr>
        <p:spPr>
          <a:xfrm rot="16200000">
            <a:off x="1024758" y="3643983"/>
            <a:ext cx="452435" cy="198910"/>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Down Arrow 272"/>
          <p:cNvSpPr/>
          <p:nvPr/>
        </p:nvSpPr>
        <p:spPr>
          <a:xfrm rot="16200000">
            <a:off x="8361128" y="3658582"/>
            <a:ext cx="452435" cy="198910"/>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4" name="Group 279"/>
          <p:cNvGrpSpPr/>
          <p:nvPr/>
        </p:nvGrpSpPr>
        <p:grpSpPr>
          <a:xfrm>
            <a:off x="5991289" y="3119494"/>
            <a:ext cx="1395924" cy="412326"/>
            <a:chOff x="2082348" y="2332893"/>
            <a:chExt cx="1395924" cy="412326"/>
          </a:xfrm>
        </p:grpSpPr>
        <p:sp>
          <p:nvSpPr>
            <p:cNvPr id="275" name="Rectangle 274"/>
            <p:cNvSpPr/>
            <p:nvPr/>
          </p:nvSpPr>
          <p:spPr>
            <a:xfrm>
              <a:off x="3245618"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76" name="Rectangle 275"/>
            <p:cNvSpPr/>
            <p:nvPr/>
          </p:nvSpPr>
          <p:spPr>
            <a:xfrm>
              <a:off x="3012964"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77" name="Rectangle 276"/>
            <p:cNvSpPr/>
            <p:nvPr/>
          </p:nvSpPr>
          <p:spPr>
            <a:xfrm>
              <a:off x="2780310"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78" name="Rectangle 277"/>
            <p:cNvSpPr/>
            <p:nvPr/>
          </p:nvSpPr>
          <p:spPr>
            <a:xfrm>
              <a:off x="2547656"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79" name="Rectangle 278"/>
            <p:cNvSpPr/>
            <p:nvPr/>
          </p:nvSpPr>
          <p:spPr>
            <a:xfrm>
              <a:off x="2315002"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0" name="Rectangle 279"/>
            <p:cNvSpPr/>
            <p:nvPr/>
          </p:nvSpPr>
          <p:spPr>
            <a:xfrm>
              <a:off x="2082348"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grpSp>
        <p:nvGrpSpPr>
          <p:cNvPr id="281" name="Group 286"/>
          <p:cNvGrpSpPr/>
          <p:nvPr/>
        </p:nvGrpSpPr>
        <p:grpSpPr>
          <a:xfrm>
            <a:off x="5991289" y="3959042"/>
            <a:ext cx="1395924" cy="412326"/>
            <a:chOff x="2082348" y="2332893"/>
            <a:chExt cx="1395924" cy="412326"/>
          </a:xfrm>
        </p:grpSpPr>
        <p:sp>
          <p:nvSpPr>
            <p:cNvPr id="282" name="Rectangle 281"/>
            <p:cNvSpPr/>
            <p:nvPr/>
          </p:nvSpPr>
          <p:spPr>
            <a:xfrm>
              <a:off x="3245618" y="2332893"/>
              <a:ext cx="232654" cy="412326"/>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3" name="Rectangle 282"/>
            <p:cNvSpPr/>
            <p:nvPr/>
          </p:nvSpPr>
          <p:spPr>
            <a:xfrm>
              <a:off x="3012964"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4" name="Rectangle 283"/>
            <p:cNvSpPr/>
            <p:nvPr/>
          </p:nvSpPr>
          <p:spPr>
            <a:xfrm>
              <a:off x="2780310"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5" name="Rectangle 284"/>
            <p:cNvSpPr/>
            <p:nvPr/>
          </p:nvSpPr>
          <p:spPr>
            <a:xfrm>
              <a:off x="2547656"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6" name="Rectangle 285"/>
            <p:cNvSpPr/>
            <p:nvPr/>
          </p:nvSpPr>
          <p:spPr>
            <a:xfrm>
              <a:off x="2315002"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7" name="Rectangle 286"/>
            <p:cNvSpPr/>
            <p:nvPr/>
          </p:nvSpPr>
          <p:spPr>
            <a:xfrm>
              <a:off x="2082348" y="2332893"/>
              <a:ext cx="232654" cy="41232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grpSp>
      <p:sp>
        <p:nvSpPr>
          <p:cNvPr id="288" name="TextBox 287"/>
          <p:cNvSpPr txBox="1"/>
          <p:nvPr/>
        </p:nvSpPr>
        <p:spPr>
          <a:xfrm>
            <a:off x="8058783" y="3959042"/>
            <a:ext cx="1081230" cy="646331"/>
          </a:xfrm>
          <a:prstGeom prst="rect">
            <a:avLst/>
          </a:prstGeom>
          <a:noFill/>
        </p:spPr>
        <p:txBody>
          <a:bodyPr wrap="square" rtlCol="0">
            <a:spAutoFit/>
          </a:bodyPr>
          <a:lstStyle/>
          <a:p>
            <a:pPr algn="ctr"/>
            <a:r>
              <a:rPr lang="en-US" b="1" i="1" dirty="0" smtClean="0"/>
              <a:t>To </a:t>
            </a:r>
          </a:p>
          <a:p>
            <a:pPr algn="ctr"/>
            <a:r>
              <a:rPr lang="en-US" b="1" i="1" dirty="0" smtClean="0"/>
              <a:t>DRAM</a:t>
            </a:r>
            <a:endParaRPr lang="en-US" b="1" i="1" dirty="0"/>
          </a:p>
        </p:txBody>
      </p:sp>
      <p:sp>
        <p:nvSpPr>
          <p:cNvPr id="289" name="Trapezoid 288"/>
          <p:cNvSpPr/>
          <p:nvPr/>
        </p:nvSpPr>
        <p:spPr>
          <a:xfrm rot="5400000">
            <a:off x="6961804" y="3620712"/>
            <a:ext cx="1607929" cy="301107"/>
          </a:xfrm>
          <a:prstGeom prst="trapezoid">
            <a:avLst>
              <a:gd name="adj" fmla="val 10287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TextBox 289"/>
          <p:cNvSpPr txBox="1"/>
          <p:nvPr/>
        </p:nvSpPr>
        <p:spPr>
          <a:xfrm>
            <a:off x="7595119" y="3212728"/>
            <a:ext cx="333746" cy="369332"/>
          </a:xfrm>
          <a:prstGeom prst="rect">
            <a:avLst/>
          </a:prstGeom>
          <a:noFill/>
        </p:spPr>
        <p:txBody>
          <a:bodyPr wrap="none" rtlCol="0">
            <a:spAutoFit/>
          </a:bodyPr>
          <a:lstStyle/>
          <a:p>
            <a:r>
              <a:rPr lang="en-US" dirty="0" smtClean="0"/>
              <a:t>N</a:t>
            </a:r>
            <a:endParaRPr lang="en-US" dirty="0"/>
          </a:p>
        </p:txBody>
      </p:sp>
      <p:sp>
        <p:nvSpPr>
          <p:cNvPr id="291" name="TextBox 290"/>
          <p:cNvSpPr txBox="1"/>
          <p:nvPr/>
        </p:nvSpPr>
        <p:spPr>
          <a:xfrm>
            <a:off x="7615215" y="3961406"/>
            <a:ext cx="296876" cy="369332"/>
          </a:xfrm>
          <a:prstGeom prst="rect">
            <a:avLst/>
          </a:prstGeom>
          <a:noFill/>
        </p:spPr>
        <p:txBody>
          <a:bodyPr wrap="none" rtlCol="0">
            <a:spAutoFit/>
          </a:bodyPr>
          <a:lstStyle/>
          <a:p>
            <a:r>
              <a:rPr lang="en-US" dirty="0" smtClean="0"/>
              <a:t>Y</a:t>
            </a:r>
            <a:endParaRPr lang="en-US" dirty="0"/>
          </a:p>
        </p:txBody>
      </p:sp>
      <p:sp>
        <p:nvSpPr>
          <p:cNvPr id="292" name="TextBox 291"/>
          <p:cNvSpPr txBox="1"/>
          <p:nvPr/>
        </p:nvSpPr>
        <p:spPr>
          <a:xfrm>
            <a:off x="6021433" y="2760212"/>
            <a:ext cx="1337802" cy="369332"/>
          </a:xfrm>
          <a:prstGeom prst="rect">
            <a:avLst/>
          </a:prstGeom>
          <a:noFill/>
        </p:spPr>
        <p:txBody>
          <a:bodyPr wrap="none" rtlCol="0">
            <a:spAutoFit/>
          </a:bodyPr>
          <a:lstStyle/>
          <a:p>
            <a:r>
              <a:rPr lang="en-US" b="1" i="1" dirty="0" smtClean="0"/>
              <a:t>Low Priority</a:t>
            </a:r>
            <a:endParaRPr lang="en-US" b="1" i="1" dirty="0"/>
          </a:p>
        </p:txBody>
      </p:sp>
      <p:sp>
        <p:nvSpPr>
          <p:cNvPr id="293" name="TextBox 292"/>
          <p:cNvSpPr txBox="1"/>
          <p:nvPr/>
        </p:nvSpPr>
        <p:spPr>
          <a:xfrm>
            <a:off x="6003017" y="3636068"/>
            <a:ext cx="1393330" cy="369332"/>
          </a:xfrm>
          <a:prstGeom prst="rect">
            <a:avLst/>
          </a:prstGeom>
          <a:noFill/>
        </p:spPr>
        <p:txBody>
          <a:bodyPr wrap="none" rtlCol="0">
            <a:spAutoFit/>
          </a:bodyPr>
          <a:lstStyle/>
          <a:p>
            <a:r>
              <a:rPr lang="en-US" b="1" i="1" dirty="0" smtClean="0"/>
              <a:t>High Priority</a:t>
            </a:r>
            <a:endParaRPr lang="en-US" b="1" i="1" dirty="0"/>
          </a:p>
        </p:txBody>
      </p:sp>
      <p:sp>
        <p:nvSpPr>
          <p:cNvPr id="294" name="TextBox 293"/>
          <p:cNvSpPr txBox="1"/>
          <p:nvPr/>
        </p:nvSpPr>
        <p:spPr>
          <a:xfrm>
            <a:off x="7134707" y="4793612"/>
            <a:ext cx="1112805" cy="461665"/>
          </a:xfrm>
          <a:prstGeom prst="rect">
            <a:avLst/>
          </a:prstGeom>
          <a:noFill/>
        </p:spPr>
        <p:txBody>
          <a:bodyPr wrap="none" rtlCol="0">
            <a:spAutoFit/>
          </a:bodyPr>
          <a:lstStyle/>
          <a:p>
            <a:pPr algn="ctr"/>
            <a:r>
              <a:rPr lang="en-US" sz="1200" dirty="0" smtClean="0"/>
              <a:t>Any Requests </a:t>
            </a:r>
          </a:p>
          <a:p>
            <a:pPr algn="ctr"/>
            <a:r>
              <a:rPr lang="en-US" sz="1200" dirty="0" smtClean="0"/>
              <a:t>in High Priority</a:t>
            </a:r>
            <a:endParaRPr lang="en-US" sz="1200" dirty="0"/>
          </a:p>
        </p:txBody>
      </p:sp>
      <p:cxnSp>
        <p:nvCxnSpPr>
          <p:cNvPr id="295" name="Straight Arrow Connector 294"/>
          <p:cNvCxnSpPr/>
          <p:nvPr/>
        </p:nvCxnSpPr>
        <p:spPr>
          <a:xfrm rot="5400000" flipH="1" flipV="1">
            <a:off x="7623334" y="4632039"/>
            <a:ext cx="27463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7" name="TextBox 296"/>
          <p:cNvSpPr txBox="1"/>
          <p:nvPr/>
        </p:nvSpPr>
        <p:spPr>
          <a:xfrm rot="5400000">
            <a:off x="4424365" y="4002342"/>
            <a:ext cx="516488" cy="369332"/>
          </a:xfrm>
          <a:prstGeom prst="rect">
            <a:avLst/>
          </a:prstGeom>
          <a:noFill/>
        </p:spPr>
        <p:txBody>
          <a:bodyPr wrap="none" rtlCol="0">
            <a:spAutoFit/>
          </a:bodyPr>
          <a:lstStyle/>
          <a:p>
            <a:r>
              <a:rPr lang="en-US" dirty="0" smtClean="0"/>
              <a:t>……</a:t>
            </a:r>
            <a:endParaRPr lang="en-US" dirty="0"/>
          </a:p>
        </p:txBody>
      </p:sp>
      <p:sp>
        <p:nvSpPr>
          <p:cNvPr id="298" name="Rectangle 297"/>
          <p:cNvSpPr/>
          <p:nvPr/>
        </p:nvSpPr>
        <p:spPr>
          <a:xfrm rot="5400000">
            <a:off x="1151081" y="3407591"/>
            <a:ext cx="3727938" cy="590087"/>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Bypassing Logic</a:t>
            </a:r>
            <a:endParaRPr lang="en-US" b="1" i="1" dirty="0">
              <a:solidFill>
                <a:schemeClr val="tx1"/>
              </a:solidFill>
            </a:endParaRPr>
          </a:p>
        </p:txBody>
      </p:sp>
      <p:cxnSp>
        <p:nvCxnSpPr>
          <p:cNvPr id="300" name="Straight Arrow Connector 299"/>
          <p:cNvCxnSpPr/>
          <p:nvPr/>
        </p:nvCxnSpPr>
        <p:spPr>
          <a:xfrm>
            <a:off x="7399494" y="3309359"/>
            <a:ext cx="215721"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a:off x="7399494" y="4158433"/>
            <a:ext cx="215721"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a:off x="5572125" y="3312535"/>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5572125" y="4156845"/>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a:off x="5090013" y="4720617"/>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V="1">
            <a:off x="5573713" y="2320950"/>
            <a:ext cx="0" cy="2399667"/>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a:off x="5091601" y="3496472"/>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a:off x="5091601" y="2889513"/>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8" name="Straight Arrow Connector 307"/>
          <p:cNvCxnSpPr/>
          <p:nvPr/>
        </p:nvCxnSpPr>
        <p:spPr>
          <a:xfrm>
            <a:off x="5091601" y="2320950"/>
            <a:ext cx="482112"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9" name="Straight Arrow Connector 308"/>
          <p:cNvCxnSpPr/>
          <p:nvPr/>
        </p:nvCxnSpPr>
        <p:spPr>
          <a:xfrm>
            <a:off x="3014256" y="1668512"/>
            <a:ext cx="2557869" cy="397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0" name="Straight Arrow Connector 309"/>
          <p:cNvCxnSpPr>
            <a:endCxn id="298" idx="1"/>
          </p:cNvCxnSpPr>
          <p:nvPr/>
        </p:nvCxnSpPr>
        <p:spPr>
          <a:xfrm rot="5400000">
            <a:off x="2929576" y="1753192"/>
            <a:ext cx="170948"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12" name="TextBox 311"/>
          <p:cNvSpPr txBox="1"/>
          <p:nvPr/>
        </p:nvSpPr>
        <p:spPr>
          <a:xfrm>
            <a:off x="2232695" y="960647"/>
            <a:ext cx="4893582" cy="461665"/>
          </a:xfrm>
          <a:prstGeom prst="rect">
            <a:avLst/>
          </a:prstGeom>
          <a:noFill/>
        </p:spPr>
        <p:txBody>
          <a:bodyPr wrap="square" rtlCol="0">
            <a:spAutoFit/>
          </a:bodyPr>
          <a:lstStyle/>
          <a:p>
            <a:r>
              <a:rPr lang="en-US" sz="2400" b="1" i="1" dirty="0" smtClean="0">
                <a:solidFill>
                  <a:srgbClr val="0066FF"/>
                </a:solidFill>
              </a:rPr>
              <a:t>Warp-type-aware </a:t>
            </a:r>
            <a:r>
              <a:rPr lang="en-US" sz="2400" b="1" i="1" dirty="0">
                <a:solidFill>
                  <a:srgbClr val="0066FF"/>
                </a:solidFill>
              </a:rPr>
              <a:t>C</a:t>
            </a:r>
            <a:r>
              <a:rPr lang="en-US" sz="2400" b="1" i="1" dirty="0" smtClean="0">
                <a:solidFill>
                  <a:srgbClr val="0066FF"/>
                </a:solidFill>
              </a:rPr>
              <a:t>ache </a:t>
            </a:r>
            <a:r>
              <a:rPr lang="en-US" sz="2400" b="1" i="1" dirty="0">
                <a:solidFill>
                  <a:srgbClr val="0066FF"/>
                </a:solidFill>
              </a:rPr>
              <a:t>B</a:t>
            </a:r>
            <a:r>
              <a:rPr lang="en-US" sz="2400" b="1" i="1" dirty="0" smtClean="0">
                <a:solidFill>
                  <a:srgbClr val="0066FF"/>
                </a:solidFill>
              </a:rPr>
              <a:t>ypassing</a:t>
            </a:r>
            <a:endParaRPr lang="en-US" sz="2400" b="1" i="1" dirty="0">
              <a:solidFill>
                <a:srgbClr val="0066FF"/>
              </a:solidFill>
            </a:endParaRPr>
          </a:p>
        </p:txBody>
      </p:sp>
      <p:sp>
        <p:nvSpPr>
          <p:cNvPr id="313" name="TextBox 312"/>
          <p:cNvSpPr txBox="1"/>
          <p:nvPr/>
        </p:nvSpPr>
        <p:spPr>
          <a:xfrm>
            <a:off x="3373489" y="1349317"/>
            <a:ext cx="1854354" cy="323165"/>
          </a:xfrm>
          <a:prstGeom prst="rect">
            <a:avLst/>
          </a:prstGeom>
          <a:noFill/>
        </p:spPr>
        <p:txBody>
          <a:bodyPr wrap="none" rtlCol="0">
            <a:spAutoFit/>
          </a:bodyPr>
          <a:lstStyle/>
          <a:p>
            <a:r>
              <a:rPr lang="en-US" sz="1500" b="1" i="1" dirty="0" smtClean="0">
                <a:solidFill>
                  <a:srgbClr val="FF0000"/>
                </a:solidFill>
              </a:rPr>
              <a:t>Mostly-miss, All-miss</a:t>
            </a:r>
            <a:endParaRPr lang="en-US" sz="1500" b="1" i="1" dirty="0">
              <a:solidFill>
                <a:srgbClr val="FF0000"/>
              </a:solidFill>
            </a:endParaRPr>
          </a:p>
        </p:txBody>
      </p:sp>
      <p:sp>
        <p:nvSpPr>
          <p:cNvPr id="314" name="TextBox 313"/>
          <p:cNvSpPr txBox="1"/>
          <p:nvPr/>
        </p:nvSpPr>
        <p:spPr>
          <a:xfrm>
            <a:off x="3048635" y="6125517"/>
            <a:ext cx="5381237" cy="461665"/>
          </a:xfrm>
          <a:prstGeom prst="rect">
            <a:avLst/>
          </a:prstGeom>
          <a:noFill/>
        </p:spPr>
        <p:txBody>
          <a:bodyPr wrap="square" rtlCol="0">
            <a:spAutoFit/>
          </a:bodyPr>
          <a:lstStyle/>
          <a:p>
            <a:r>
              <a:rPr lang="en-US" sz="2400" b="1" i="1" dirty="0" smtClean="0">
                <a:solidFill>
                  <a:srgbClr val="0066FF"/>
                </a:solidFill>
              </a:rPr>
              <a:t>Warp-type-aware </a:t>
            </a:r>
            <a:r>
              <a:rPr lang="en-US" sz="2400" b="1" i="1" dirty="0">
                <a:solidFill>
                  <a:srgbClr val="0066FF"/>
                </a:solidFill>
              </a:rPr>
              <a:t>C</a:t>
            </a:r>
            <a:r>
              <a:rPr lang="en-US" sz="2400" b="1" i="1" dirty="0" smtClean="0">
                <a:solidFill>
                  <a:srgbClr val="0066FF"/>
                </a:solidFill>
              </a:rPr>
              <a:t>ache Insertion Policy</a:t>
            </a:r>
            <a:endParaRPr lang="en-US" sz="2400" b="1" i="1" dirty="0">
              <a:solidFill>
                <a:srgbClr val="0066FF"/>
              </a:solidFill>
            </a:endParaRPr>
          </a:p>
        </p:txBody>
      </p:sp>
      <p:cxnSp>
        <p:nvCxnSpPr>
          <p:cNvPr id="315" name="Straight Arrow Connector 314"/>
          <p:cNvCxnSpPr/>
          <p:nvPr/>
        </p:nvCxnSpPr>
        <p:spPr>
          <a:xfrm>
            <a:off x="4689191" y="6125517"/>
            <a:ext cx="3798699"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6" name="Straight Arrow Connector 315"/>
          <p:cNvCxnSpPr/>
          <p:nvPr/>
        </p:nvCxnSpPr>
        <p:spPr>
          <a:xfrm rot="5400000" flipH="1" flipV="1">
            <a:off x="7804076" y="5453966"/>
            <a:ext cx="1369217"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8" name="Straight Arrow Connector 317"/>
          <p:cNvCxnSpPr/>
          <p:nvPr/>
        </p:nvCxnSpPr>
        <p:spPr>
          <a:xfrm flipV="1">
            <a:off x="4687604" y="5576823"/>
            <a:ext cx="1590" cy="55028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1" name="Straight Arrow Connector 320"/>
          <p:cNvCxnSpPr/>
          <p:nvPr/>
        </p:nvCxnSpPr>
        <p:spPr>
          <a:xfrm rot="5400000" flipH="1" flipV="1">
            <a:off x="4336985" y="2891542"/>
            <a:ext cx="2475044" cy="15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95" name="Down Arrow 94"/>
          <p:cNvSpPr/>
          <p:nvPr/>
        </p:nvSpPr>
        <p:spPr>
          <a:xfrm rot="16200000">
            <a:off x="3379744" y="3603091"/>
            <a:ext cx="452435" cy="198910"/>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E8CE333-791E-B247-B0D8-81D7ACF2F196}" type="slidenum">
              <a:rPr lang="en-US" smtClean="0"/>
              <a:pPr/>
              <a:t>17</a:t>
            </a:fld>
            <a:endParaRPr lang="en-US"/>
          </a:p>
        </p:txBody>
      </p:sp>
      <p:sp>
        <p:nvSpPr>
          <p:cNvPr id="3" name="Rectangle 2"/>
          <p:cNvSpPr/>
          <p:nvPr/>
        </p:nvSpPr>
        <p:spPr>
          <a:xfrm>
            <a:off x="5984939" y="5342571"/>
            <a:ext cx="1920802" cy="520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984939" y="5493609"/>
            <a:ext cx="2037988" cy="369332"/>
          </a:xfrm>
          <a:prstGeom prst="rect">
            <a:avLst/>
          </a:prstGeom>
          <a:noFill/>
        </p:spPr>
        <p:txBody>
          <a:bodyPr wrap="none" rtlCol="0">
            <a:spAutoFit/>
          </a:bodyPr>
          <a:lstStyle/>
          <a:p>
            <a:r>
              <a:rPr lang="en-US" b="1" i="1" dirty="0"/>
              <a:t>Memory </a:t>
            </a:r>
            <a:r>
              <a:rPr lang="en-US" b="1" i="1" dirty="0" smtClean="0"/>
              <a:t>Scheduler</a:t>
            </a:r>
            <a:endParaRPr lang="en-US" b="1" i="1" dirty="0"/>
          </a:p>
        </p:txBody>
      </p:sp>
      <p:sp>
        <p:nvSpPr>
          <p:cNvPr id="64" name="Rounded Rectangle 63"/>
          <p:cNvSpPr/>
          <p:nvPr/>
        </p:nvSpPr>
        <p:spPr>
          <a:xfrm>
            <a:off x="2360697" y="1746349"/>
            <a:ext cx="3214604" cy="576189"/>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Identify warp-type</a:t>
            </a:r>
            <a:endParaRPr lang="en-US" sz="2600" dirty="0">
              <a:solidFill>
                <a:schemeClr val="tx1"/>
              </a:solidFill>
            </a:endParaRPr>
          </a:p>
        </p:txBody>
      </p:sp>
      <p:sp>
        <p:nvSpPr>
          <p:cNvPr id="65" name="Rounded Rectangle 64"/>
          <p:cNvSpPr/>
          <p:nvPr/>
        </p:nvSpPr>
        <p:spPr>
          <a:xfrm>
            <a:off x="5683331" y="1411778"/>
            <a:ext cx="3351808" cy="988514"/>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Bypass mostly-miss and all-miss accesses</a:t>
            </a:r>
            <a:endParaRPr lang="en-US" sz="2600" dirty="0">
              <a:solidFill>
                <a:schemeClr val="tx1"/>
              </a:solidFill>
            </a:endParaRPr>
          </a:p>
        </p:txBody>
      </p:sp>
      <p:sp>
        <p:nvSpPr>
          <p:cNvPr id="66" name="Rounded Rectangle 65"/>
          <p:cNvSpPr/>
          <p:nvPr/>
        </p:nvSpPr>
        <p:spPr>
          <a:xfrm>
            <a:off x="737657" y="3774053"/>
            <a:ext cx="7451750" cy="771935"/>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Mostly-miss and all-miss accesses: LRU</a:t>
            </a:r>
          </a:p>
          <a:p>
            <a:pPr algn="ctr"/>
            <a:r>
              <a:rPr lang="en-US" sz="2600" dirty="0" smtClean="0">
                <a:solidFill>
                  <a:schemeClr val="tx1"/>
                </a:solidFill>
              </a:rPr>
              <a:t>Others: MRU</a:t>
            </a:r>
            <a:endParaRPr lang="en-US" sz="2600" dirty="0">
              <a:solidFill>
                <a:schemeClr val="tx1"/>
              </a:solidFill>
            </a:endParaRPr>
          </a:p>
        </p:txBody>
      </p:sp>
      <p:sp>
        <p:nvSpPr>
          <p:cNvPr id="67" name="Rounded Rectangle 66"/>
          <p:cNvSpPr/>
          <p:nvPr/>
        </p:nvSpPr>
        <p:spPr>
          <a:xfrm>
            <a:off x="3093994" y="1411778"/>
            <a:ext cx="5941145" cy="771935"/>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Mostly-hit and all-hit: high priority queue</a:t>
            </a:r>
            <a:endParaRPr lang="en-US" sz="2600" dirty="0">
              <a:solidFill>
                <a:schemeClr val="tx1"/>
              </a:solidFill>
            </a:endParaRPr>
          </a:p>
        </p:txBody>
      </p:sp>
    </p:spTree>
    <p:extLst>
      <p:ext uri="{BB962C8B-B14F-4D97-AF65-F5344CB8AC3E}">
        <p14:creationId xmlns="" xmlns:p14="http://schemas.microsoft.com/office/powerpoint/2010/main" val="2082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linds(horizontal)">
                                      <p:cBhvr>
                                        <p:cTn id="7" dur="500"/>
                                        <p:tgtEl>
                                          <p:spTgt spid="2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blinds(horizontal)">
                                      <p:cBhvr>
                                        <p:cTn id="10" dur="500"/>
                                        <p:tgtEl>
                                          <p:spTgt spid="2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linds(horizontal)">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4"/>
                                        </p:tgtEl>
                                      </p:cBhvr>
                                    </p:animEffect>
                                    <p:set>
                                      <p:cBhvr>
                                        <p:cTn id="20" dur="1" fill="hold">
                                          <p:stCondLst>
                                            <p:cond delay="499"/>
                                          </p:stCondLst>
                                        </p:cTn>
                                        <p:tgtEl>
                                          <p:spTgt spid="64"/>
                                        </p:tgtEl>
                                        <p:attrNameLst>
                                          <p:attrName>style.visibility</p:attrName>
                                        </p:attrNameLst>
                                      </p:cBhvr>
                                      <p:to>
                                        <p:strVal val="hidden"/>
                                      </p:to>
                                    </p:se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237"/>
                                        </p:tgtEl>
                                        <p:attrNameLst>
                                          <p:attrName>style.visibility</p:attrName>
                                        </p:attrNameLst>
                                      </p:cBhvr>
                                      <p:to>
                                        <p:strVal val="visible"/>
                                      </p:to>
                                    </p:set>
                                    <p:animEffect transition="in" filter="blinds(horizontal)">
                                      <p:cBhvr>
                                        <p:cTn id="24" dur="500"/>
                                        <p:tgtEl>
                                          <p:spTgt spid="23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8"/>
                                        </p:tgtEl>
                                        <p:attrNameLst>
                                          <p:attrName>style.visibility</p:attrName>
                                        </p:attrNameLst>
                                      </p:cBhvr>
                                      <p:to>
                                        <p:strVal val="visible"/>
                                      </p:to>
                                    </p:set>
                                    <p:animEffect transition="in" filter="blinds(horizontal)">
                                      <p:cBhvr>
                                        <p:cTn id="27" dur="500"/>
                                        <p:tgtEl>
                                          <p:spTgt spid="298"/>
                                        </p:tgtEl>
                                      </p:cBhvr>
                                    </p:animEffect>
                                  </p:childTnLst>
                                </p:cTn>
                              </p:par>
                              <p:par>
                                <p:cTn id="28" presetID="3" presetClass="entr" presetSubtype="10" fill="hold" nodeType="with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blinds(horizontal)">
                                      <p:cBhvr>
                                        <p:cTn id="30" dur="500"/>
                                        <p:tgtEl>
                                          <p:spTgt spid="310"/>
                                        </p:tgtEl>
                                      </p:cBhvr>
                                    </p:animEffect>
                                  </p:childTnLst>
                                </p:cTn>
                              </p:par>
                              <p:par>
                                <p:cTn id="31" presetID="3" presetClass="entr" presetSubtype="10" fill="hold" nodeType="withEffect">
                                  <p:stCondLst>
                                    <p:cond delay="0"/>
                                  </p:stCondLst>
                                  <p:childTnLst>
                                    <p:set>
                                      <p:cBhvr>
                                        <p:cTn id="32" dur="1" fill="hold">
                                          <p:stCondLst>
                                            <p:cond delay="0"/>
                                          </p:stCondLst>
                                        </p:cTn>
                                        <p:tgtEl>
                                          <p:spTgt spid="309"/>
                                        </p:tgtEl>
                                        <p:attrNameLst>
                                          <p:attrName>style.visibility</p:attrName>
                                        </p:attrNameLst>
                                      </p:cBhvr>
                                      <p:to>
                                        <p:strVal val="visible"/>
                                      </p:to>
                                    </p:set>
                                    <p:animEffect transition="in" filter="blinds(horizontal)">
                                      <p:cBhvr>
                                        <p:cTn id="33" dur="500"/>
                                        <p:tgtEl>
                                          <p:spTgt spid="30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3"/>
                                        </p:tgtEl>
                                        <p:attrNameLst>
                                          <p:attrName>style.visibility</p:attrName>
                                        </p:attrNameLst>
                                      </p:cBhvr>
                                      <p:to>
                                        <p:strVal val="visible"/>
                                      </p:to>
                                    </p:set>
                                    <p:animEffect transition="in" filter="blinds(horizontal)">
                                      <p:cBhvr>
                                        <p:cTn id="36" dur="500"/>
                                        <p:tgtEl>
                                          <p:spTgt spid="3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12"/>
                                        </p:tgtEl>
                                        <p:attrNameLst>
                                          <p:attrName>style.visibility</p:attrName>
                                        </p:attrNameLst>
                                      </p:cBhvr>
                                      <p:to>
                                        <p:strVal val="visible"/>
                                      </p:to>
                                    </p:set>
                                    <p:animEffect transition="in" filter="blinds(horizontal)">
                                      <p:cBhvr>
                                        <p:cTn id="39" dur="500"/>
                                        <p:tgtEl>
                                          <p:spTgt spid="312"/>
                                        </p:tgtEl>
                                      </p:cBhvr>
                                    </p:animEffect>
                                  </p:childTnLst>
                                </p:cTn>
                              </p:par>
                              <p:par>
                                <p:cTn id="40" presetID="3" presetClass="entr" presetSubtype="10" fill="hold" nodeType="withEffect">
                                  <p:stCondLst>
                                    <p:cond delay="0"/>
                                  </p:stCondLst>
                                  <p:childTnLst>
                                    <p:set>
                                      <p:cBhvr>
                                        <p:cTn id="41" dur="1" fill="hold">
                                          <p:stCondLst>
                                            <p:cond delay="0"/>
                                          </p:stCondLst>
                                        </p:cTn>
                                        <p:tgtEl>
                                          <p:spTgt spid="321"/>
                                        </p:tgtEl>
                                        <p:attrNameLst>
                                          <p:attrName>style.visibility</p:attrName>
                                        </p:attrNameLst>
                                      </p:cBhvr>
                                      <p:to>
                                        <p:strVal val="visible"/>
                                      </p:to>
                                    </p:set>
                                    <p:animEffect transition="in" filter="blinds(horizontal)">
                                      <p:cBhvr>
                                        <p:cTn id="42" dur="500"/>
                                        <p:tgtEl>
                                          <p:spTgt spid="3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316"/>
                                        </p:tgtEl>
                                        <p:attrNameLst>
                                          <p:attrName>style.visibility</p:attrName>
                                        </p:attrNameLst>
                                      </p:cBhvr>
                                      <p:to>
                                        <p:strVal val="visible"/>
                                      </p:to>
                                    </p:set>
                                    <p:animEffect transition="in" filter="blinds(horizontal)">
                                      <p:cBhvr>
                                        <p:cTn id="56" dur="500"/>
                                        <p:tgtEl>
                                          <p:spTgt spid="316"/>
                                        </p:tgtEl>
                                      </p:cBhvr>
                                    </p:animEffect>
                                  </p:childTnLst>
                                </p:cTn>
                              </p:par>
                              <p:par>
                                <p:cTn id="57" presetID="3" presetClass="entr" presetSubtype="10" fill="hold" nodeType="withEffect">
                                  <p:stCondLst>
                                    <p:cond delay="0"/>
                                  </p:stCondLst>
                                  <p:childTnLst>
                                    <p:set>
                                      <p:cBhvr>
                                        <p:cTn id="58" dur="1" fill="hold">
                                          <p:stCondLst>
                                            <p:cond delay="0"/>
                                          </p:stCondLst>
                                        </p:cTn>
                                        <p:tgtEl>
                                          <p:spTgt spid="315"/>
                                        </p:tgtEl>
                                        <p:attrNameLst>
                                          <p:attrName>style.visibility</p:attrName>
                                        </p:attrNameLst>
                                      </p:cBhvr>
                                      <p:to>
                                        <p:strVal val="visible"/>
                                      </p:to>
                                    </p:set>
                                    <p:animEffect transition="in" filter="blinds(horizontal)">
                                      <p:cBhvr>
                                        <p:cTn id="59" dur="500"/>
                                        <p:tgtEl>
                                          <p:spTgt spid="31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14"/>
                                        </p:tgtEl>
                                        <p:attrNameLst>
                                          <p:attrName>style.visibility</p:attrName>
                                        </p:attrNameLst>
                                      </p:cBhvr>
                                      <p:to>
                                        <p:strVal val="visible"/>
                                      </p:to>
                                    </p:set>
                                    <p:animEffect transition="in" filter="blinds(horizontal)">
                                      <p:cBhvr>
                                        <p:cTn id="62" dur="500"/>
                                        <p:tgtEl>
                                          <p:spTgt spid="314"/>
                                        </p:tgtEl>
                                      </p:cBhvr>
                                    </p:animEffect>
                                  </p:childTnLst>
                                </p:cTn>
                              </p:par>
                              <p:par>
                                <p:cTn id="63" presetID="3" presetClass="entr" presetSubtype="10" fill="hold" nodeType="withEffect">
                                  <p:stCondLst>
                                    <p:cond delay="0"/>
                                  </p:stCondLst>
                                  <p:childTnLst>
                                    <p:set>
                                      <p:cBhvr>
                                        <p:cTn id="64" dur="1" fill="hold">
                                          <p:stCondLst>
                                            <p:cond delay="0"/>
                                          </p:stCondLst>
                                        </p:cTn>
                                        <p:tgtEl>
                                          <p:spTgt spid="318"/>
                                        </p:tgtEl>
                                        <p:attrNameLst>
                                          <p:attrName>style.visibility</p:attrName>
                                        </p:attrNameLst>
                                      </p:cBhvr>
                                      <p:to>
                                        <p:strVal val="visible"/>
                                      </p:to>
                                    </p:set>
                                    <p:animEffect transition="in" filter="blinds(horizontal)">
                                      <p:cBhvr>
                                        <p:cTn id="65" dur="500"/>
                                        <p:tgtEl>
                                          <p:spTgt spid="31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linds(horizontal)">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66"/>
                                        </p:tgtEl>
                                      </p:cBhvr>
                                    </p:animEffect>
                                    <p:set>
                                      <p:cBhvr>
                                        <p:cTn id="75" dur="1" fill="hold">
                                          <p:stCondLst>
                                            <p:cond delay="499"/>
                                          </p:stCondLst>
                                        </p:cTn>
                                        <p:tgtEl>
                                          <p:spTgt spid="66"/>
                                        </p:tgtEl>
                                        <p:attrNameLst>
                                          <p:attrName>style.visibility</p:attrName>
                                        </p:attrNameLst>
                                      </p:cBhvr>
                                      <p:to>
                                        <p:strVal val="hidden"/>
                                      </p:to>
                                    </p:set>
                                  </p:childTnLst>
                                </p:cTn>
                              </p:par>
                            </p:childTnLst>
                          </p:cTn>
                        </p:par>
                        <p:par>
                          <p:cTn id="76" fill="hold">
                            <p:stCondLst>
                              <p:cond delay="500"/>
                            </p:stCondLst>
                            <p:childTnLst>
                              <p:par>
                                <p:cTn id="77" presetID="3" presetClass="exit" presetSubtype="10" fill="hold" grpId="0" nodeType="afterEffect">
                                  <p:stCondLst>
                                    <p:cond delay="0"/>
                                  </p:stCondLst>
                                  <p:childTnLst>
                                    <p:animEffect transition="out" filter="blinds(horizontal)">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293"/>
                                        </p:tgtEl>
                                        <p:attrNameLst>
                                          <p:attrName>style.visibility</p:attrName>
                                        </p:attrNameLst>
                                      </p:cBhvr>
                                      <p:to>
                                        <p:strVal val="visible"/>
                                      </p:to>
                                    </p:set>
                                    <p:animEffect transition="in" filter="blinds(horizontal)">
                                      <p:cBhvr>
                                        <p:cTn id="82" dur="500"/>
                                        <p:tgtEl>
                                          <p:spTgt spid="29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89"/>
                                        </p:tgtEl>
                                        <p:attrNameLst>
                                          <p:attrName>style.visibility</p:attrName>
                                        </p:attrNameLst>
                                      </p:cBhvr>
                                      <p:to>
                                        <p:strVal val="visible"/>
                                      </p:to>
                                    </p:set>
                                    <p:animEffect transition="in" filter="blinds(horizontal)">
                                      <p:cBhvr>
                                        <p:cTn id="85" dur="500"/>
                                        <p:tgtEl>
                                          <p:spTgt spid="28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92"/>
                                        </p:tgtEl>
                                        <p:attrNameLst>
                                          <p:attrName>style.visibility</p:attrName>
                                        </p:attrNameLst>
                                      </p:cBhvr>
                                      <p:to>
                                        <p:strVal val="visible"/>
                                      </p:to>
                                    </p:set>
                                    <p:animEffect transition="in" filter="blinds(horizontal)">
                                      <p:cBhvr>
                                        <p:cTn id="88" dur="500"/>
                                        <p:tgtEl>
                                          <p:spTgt spid="292"/>
                                        </p:tgtEl>
                                      </p:cBhvr>
                                    </p:animEffect>
                                  </p:childTnLst>
                                </p:cTn>
                              </p:par>
                              <p:par>
                                <p:cTn id="89" presetID="3" presetClass="entr" presetSubtype="10" fill="hold" nodeType="withEffect">
                                  <p:stCondLst>
                                    <p:cond delay="0"/>
                                  </p:stCondLst>
                                  <p:childTnLst>
                                    <p:set>
                                      <p:cBhvr>
                                        <p:cTn id="90" dur="1" fill="hold">
                                          <p:stCondLst>
                                            <p:cond delay="0"/>
                                          </p:stCondLst>
                                        </p:cTn>
                                        <p:tgtEl>
                                          <p:spTgt spid="300"/>
                                        </p:tgtEl>
                                        <p:attrNameLst>
                                          <p:attrName>style.visibility</p:attrName>
                                        </p:attrNameLst>
                                      </p:cBhvr>
                                      <p:to>
                                        <p:strVal val="visible"/>
                                      </p:to>
                                    </p:set>
                                    <p:animEffect transition="in" filter="blinds(horizontal)">
                                      <p:cBhvr>
                                        <p:cTn id="91" dur="500"/>
                                        <p:tgtEl>
                                          <p:spTgt spid="300"/>
                                        </p:tgtEl>
                                      </p:cBhvr>
                                    </p:animEffect>
                                  </p:childTnLst>
                                </p:cTn>
                              </p:par>
                              <p:par>
                                <p:cTn id="92" presetID="3" presetClass="entr" presetSubtype="10" fill="hold" nodeType="withEffect">
                                  <p:stCondLst>
                                    <p:cond delay="0"/>
                                  </p:stCondLst>
                                  <p:childTnLst>
                                    <p:set>
                                      <p:cBhvr>
                                        <p:cTn id="93" dur="1" fill="hold">
                                          <p:stCondLst>
                                            <p:cond delay="0"/>
                                          </p:stCondLst>
                                        </p:cTn>
                                        <p:tgtEl>
                                          <p:spTgt spid="295"/>
                                        </p:tgtEl>
                                        <p:attrNameLst>
                                          <p:attrName>style.visibility</p:attrName>
                                        </p:attrNameLst>
                                      </p:cBhvr>
                                      <p:to>
                                        <p:strVal val="visible"/>
                                      </p:to>
                                    </p:set>
                                    <p:animEffect transition="in" filter="blinds(horizontal)">
                                      <p:cBhvr>
                                        <p:cTn id="94" dur="500"/>
                                        <p:tgtEl>
                                          <p:spTgt spid="29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94"/>
                                        </p:tgtEl>
                                        <p:attrNameLst>
                                          <p:attrName>style.visibility</p:attrName>
                                        </p:attrNameLst>
                                      </p:cBhvr>
                                      <p:to>
                                        <p:strVal val="visible"/>
                                      </p:to>
                                    </p:set>
                                    <p:animEffect transition="in" filter="blinds(horizontal)">
                                      <p:cBhvr>
                                        <p:cTn id="97" dur="500"/>
                                        <p:tgtEl>
                                          <p:spTgt spid="294"/>
                                        </p:tgtEl>
                                      </p:cBhvr>
                                    </p:animEffect>
                                  </p:childTnLst>
                                </p:cTn>
                              </p:par>
                              <p:par>
                                <p:cTn id="98" presetID="3" presetClass="entr" presetSubtype="10" fill="hold" nodeType="withEffect">
                                  <p:stCondLst>
                                    <p:cond delay="0"/>
                                  </p:stCondLst>
                                  <p:childTnLst>
                                    <p:set>
                                      <p:cBhvr>
                                        <p:cTn id="99" dur="1" fill="hold">
                                          <p:stCondLst>
                                            <p:cond delay="0"/>
                                          </p:stCondLst>
                                        </p:cTn>
                                        <p:tgtEl>
                                          <p:spTgt spid="281"/>
                                        </p:tgtEl>
                                        <p:attrNameLst>
                                          <p:attrName>style.visibility</p:attrName>
                                        </p:attrNameLst>
                                      </p:cBhvr>
                                      <p:to>
                                        <p:strVal val="visible"/>
                                      </p:to>
                                    </p:set>
                                    <p:animEffect transition="in" filter="blinds(horizontal)">
                                      <p:cBhvr>
                                        <p:cTn id="100" dur="500"/>
                                        <p:tgtEl>
                                          <p:spTgt spid="281"/>
                                        </p:tgtEl>
                                      </p:cBhvr>
                                    </p:animEffect>
                                  </p:childTnLst>
                                </p:cTn>
                              </p:par>
                              <p:par>
                                <p:cTn id="101" presetID="3" presetClass="entr" presetSubtype="10" fill="hold" nodeType="withEffect">
                                  <p:stCondLst>
                                    <p:cond delay="0"/>
                                  </p:stCondLst>
                                  <p:childTnLst>
                                    <p:set>
                                      <p:cBhvr>
                                        <p:cTn id="102" dur="1" fill="hold">
                                          <p:stCondLst>
                                            <p:cond delay="0"/>
                                          </p:stCondLst>
                                        </p:cTn>
                                        <p:tgtEl>
                                          <p:spTgt spid="303"/>
                                        </p:tgtEl>
                                        <p:attrNameLst>
                                          <p:attrName>style.visibility</p:attrName>
                                        </p:attrNameLst>
                                      </p:cBhvr>
                                      <p:to>
                                        <p:strVal val="visible"/>
                                      </p:to>
                                    </p:set>
                                    <p:animEffect transition="in" filter="blinds(horizontal)">
                                      <p:cBhvr>
                                        <p:cTn id="103" dur="500"/>
                                        <p:tgtEl>
                                          <p:spTgt spid="30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290"/>
                                        </p:tgtEl>
                                        <p:attrNameLst>
                                          <p:attrName>style.visibility</p:attrName>
                                        </p:attrNameLst>
                                      </p:cBhvr>
                                      <p:to>
                                        <p:strVal val="visible"/>
                                      </p:to>
                                    </p:set>
                                    <p:animEffect transition="in" filter="blinds(horizontal)">
                                      <p:cBhvr>
                                        <p:cTn id="106" dur="500"/>
                                        <p:tgtEl>
                                          <p:spTgt spid="290"/>
                                        </p:tgtEl>
                                      </p:cBhvr>
                                    </p:animEffect>
                                  </p:childTnLst>
                                </p:cTn>
                              </p:par>
                              <p:par>
                                <p:cTn id="107" presetID="3" presetClass="exit" presetSubtype="10" fill="hold" grpId="0" nodeType="withEffect">
                                  <p:stCondLst>
                                    <p:cond delay="0"/>
                                  </p:stCondLst>
                                  <p:childTnLst>
                                    <p:animEffect transition="out" filter="blinds(horizontal)">
                                      <p:cBhvr>
                                        <p:cTn id="108" dur="500"/>
                                        <p:tgtEl>
                                          <p:spTgt spid="3"/>
                                        </p:tgtEl>
                                      </p:cBhvr>
                                    </p:animEffect>
                                    <p:set>
                                      <p:cBhvr>
                                        <p:cTn id="109" dur="1" fill="hold">
                                          <p:stCondLst>
                                            <p:cond delay="499"/>
                                          </p:stCondLst>
                                        </p:cTn>
                                        <p:tgtEl>
                                          <p:spTgt spid="3"/>
                                        </p:tgtEl>
                                        <p:attrNameLst>
                                          <p:attrName>style.visibility</p:attrName>
                                        </p:attrNameLst>
                                      </p:cBhvr>
                                      <p:to>
                                        <p:strVal val="hidden"/>
                                      </p:to>
                                    </p:set>
                                  </p:childTnLst>
                                </p:cTn>
                              </p:par>
                              <p:par>
                                <p:cTn id="110" presetID="3" presetClass="entr" presetSubtype="1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blinds(horizontal)">
                                      <p:cBhvr>
                                        <p:cTn id="112" dur="500"/>
                                        <p:tgtEl>
                                          <p:spTgt spid="9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291"/>
                                        </p:tgtEl>
                                        <p:attrNameLst>
                                          <p:attrName>style.visibility</p:attrName>
                                        </p:attrNameLst>
                                      </p:cBhvr>
                                      <p:to>
                                        <p:strVal val="visible"/>
                                      </p:to>
                                    </p:set>
                                    <p:animEffect transition="in" filter="blinds(horizontal)">
                                      <p:cBhvr>
                                        <p:cTn id="115" dur="500"/>
                                        <p:tgtEl>
                                          <p:spTgt spid="291"/>
                                        </p:tgtEl>
                                      </p:cBhvr>
                                    </p:animEffect>
                                  </p:childTnLst>
                                </p:cTn>
                              </p:par>
                              <p:par>
                                <p:cTn id="116" presetID="3" presetClass="entr" presetSubtype="10" fill="hold" nodeType="withEffect">
                                  <p:stCondLst>
                                    <p:cond delay="0"/>
                                  </p:stCondLst>
                                  <p:childTnLst>
                                    <p:set>
                                      <p:cBhvr>
                                        <p:cTn id="117" dur="1" fill="hold">
                                          <p:stCondLst>
                                            <p:cond delay="0"/>
                                          </p:stCondLst>
                                        </p:cTn>
                                        <p:tgtEl>
                                          <p:spTgt spid="301"/>
                                        </p:tgtEl>
                                        <p:attrNameLst>
                                          <p:attrName>style.visibility</p:attrName>
                                        </p:attrNameLst>
                                      </p:cBhvr>
                                      <p:to>
                                        <p:strVal val="visible"/>
                                      </p:to>
                                    </p:set>
                                    <p:animEffect transition="in" filter="blinds(horizontal)">
                                      <p:cBhvr>
                                        <p:cTn id="118" dur="500"/>
                                        <p:tgtEl>
                                          <p:spTgt spid="301"/>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235" grpId="0" animBg="1"/>
      <p:bldP spid="237" grpId="0" animBg="1"/>
      <p:bldP spid="272" grpId="0" animBg="1"/>
      <p:bldP spid="289" grpId="0" animBg="1"/>
      <p:bldP spid="290" grpId="0"/>
      <p:bldP spid="291" grpId="0"/>
      <p:bldP spid="292" grpId="0"/>
      <p:bldP spid="293" grpId="0"/>
      <p:bldP spid="294" grpId="0"/>
      <p:bldP spid="298" grpId="0" animBg="1"/>
      <p:bldP spid="312" grpId="0"/>
      <p:bldP spid="313" grpId="0"/>
      <p:bldP spid="314" grpId="0"/>
      <p:bldP spid="3" grpId="0" animBg="1"/>
      <p:bldP spid="5" grpId="0"/>
      <p:bldP spid="64" grpId="0" animBg="1"/>
      <p:bldP spid="64" grpId="1" animBg="1"/>
      <p:bldP spid="65" grpId="0" animBg="1"/>
      <p:bldP spid="65" grpId="1" animBg="1"/>
      <p:bldP spid="66" grpId="0" animBg="1"/>
      <p:bldP spid="66" grpId="1"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flipV="1">
            <a:off x="8659290" y="3368176"/>
            <a:ext cx="0" cy="507999"/>
          </a:xfrm>
          <a:prstGeom prst="straightConnector1">
            <a:avLst/>
          </a:prstGeom>
          <a:ln w="12700">
            <a:solidFill>
              <a:srgbClr val="0066FF"/>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12" name="Chart 11"/>
          <p:cNvGraphicFramePr>
            <a:graphicFrameLocks/>
          </p:cNvGraphicFramePr>
          <p:nvPr>
            <p:extLst>
              <p:ext uri="{D42A27DB-BD31-4B8C-83A1-F6EECF244321}">
                <p14:modId xmlns="" xmlns:p14="http://schemas.microsoft.com/office/powerpoint/2010/main" val="363262603"/>
              </p:ext>
            </p:extLst>
          </p:nvPr>
        </p:nvGraphicFramePr>
        <p:xfrm>
          <a:off x="-76200" y="1145513"/>
          <a:ext cx="9039225" cy="52425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30604"/>
            <a:ext cx="8229600" cy="847546"/>
          </a:xfrm>
        </p:spPr>
        <p:txBody>
          <a:bodyPr/>
          <a:lstStyle/>
          <a:p>
            <a:pPr algn="l"/>
            <a:r>
              <a:rPr lang="en-US" dirty="0" smtClean="0"/>
              <a:t>Results: Performance of </a:t>
            </a:r>
            <a:r>
              <a:rPr lang="en-US" dirty="0" err="1" smtClean="0"/>
              <a:t>MeDiC</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18</a:t>
            </a:fld>
            <a:endParaRPr lang="en-US"/>
          </a:p>
        </p:txBody>
      </p:sp>
      <p:pic>
        <p:nvPicPr>
          <p:cNvPr id="6" name="Picture 5" descr="safari.png"/>
          <p:cNvPicPr>
            <a:picLocks noChangeAspect="1"/>
          </p:cNvPicPr>
          <p:nvPr/>
        </p:nvPicPr>
        <p:blipFill>
          <a:blip r:embed="rId4" cstate="print"/>
          <a:stretch>
            <a:fillRect/>
          </a:stretch>
        </p:blipFill>
        <p:spPr>
          <a:xfrm>
            <a:off x="164139" y="6425519"/>
            <a:ext cx="1315038" cy="380494"/>
          </a:xfrm>
          <a:prstGeom prst="rect">
            <a:avLst/>
          </a:prstGeom>
        </p:spPr>
      </p:pic>
      <p:sp>
        <p:nvSpPr>
          <p:cNvPr id="13" name="TextBox 12"/>
          <p:cNvSpPr txBox="1"/>
          <p:nvPr/>
        </p:nvSpPr>
        <p:spPr>
          <a:xfrm>
            <a:off x="8234539" y="2754878"/>
            <a:ext cx="1033669" cy="461665"/>
          </a:xfrm>
          <a:prstGeom prst="rect">
            <a:avLst/>
          </a:prstGeom>
          <a:noFill/>
        </p:spPr>
        <p:txBody>
          <a:bodyPr wrap="none" rtlCol="0">
            <a:spAutoFit/>
          </a:bodyPr>
          <a:lstStyle/>
          <a:p>
            <a:r>
              <a:rPr lang="en-US" sz="2400" b="1" i="1" dirty="0" smtClean="0">
                <a:solidFill>
                  <a:srgbClr val="0070C0"/>
                </a:solidFill>
              </a:rPr>
              <a:t>21.8%</a:t>
            </a:r>
            <a:endParaRPr lang="en-US" sz="2400" b="1" i="1" dirty="0">
              <a:solidFill>
                <a:srgbClr val="0070C0"/>
              </a:solidFill>
            </a:endParaRPr>
          </a:p>
        </p:txBody>
      </p:sp>
      <p:sp>
        <p:nvSpPr>
          <p:cNvPr id="15" name="Rectangle 14"/>
          <p:cNvSpPr/>
          <p:nvPr/>
        </p:nvSpPr>
        <p:spPr>
          <a:xfrm>
            <a:off x="311037" y="5370275"/>
            <a:ext cx="8557323" cy="10552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err="1" smtClean="0">
                <a:solidFill>
                  <a:srgbClr val="0000FF"/>
                </a:solidFill>
                <a:effectLst/>
              </a:rPr>
              <a:t>MeDiC</a:t>
            </a:r>
            <a:r>
              <a:rPr lang="en-US" sz="3200" b="1" dirty="0" smtClean="0">
                <a:solidFill>
                  <a:srgbClr val="0000FF"/>
                </a:solidFill>
                <a:effectLst/>
              </a:rPr>
              <a:t> is effective in identifying warp-type and taking advantage of </a:t>
            </a:r>
            <a:r>
              <a:rPr lang="en-US" sz="3200" b="1" dirty="0" smtClean="0">
                <a:solidFill>
                  <a:srgbClr val="0000FF"/>
                </a:solidFill>
              </a:rPr>
              <a:t>divergence</a:t>
            </a:r>
            <a:r>
              <a:rPr lang="en-US" sz="3200" b="1" dirty="0" smtClean="0">
                <a:solidFill>
                  <a:srgbClr val="0000FF"/>
                </a:solidFill>
                <a:effectLst/>
              </a:rPr>
              <a:t> heterogeneity</a:t>
            </a:r>
            <a:endParaRPr lang="en-US" sz="3200" b="1" dirty="0">
              <a:solidFill>
                <a:srgbClr val="0000FF"/>
              </a:solidFill>
              <a:effectLst/>
            </a:endParaRPr>
          </a:p>
        </p:txBody>
      </p:sp>
      <p:cxnSp>
        <p:nvCxnSpPr>
          <p:cNvPr id="7" name="Straight Connector 6"/>
          <p:cNvCxnSpPr/>
          <p:nvPr/>
        </p:nvCxnSpPr>
        <p:spPr>
          <a:xfrm>
            <a:off x="1007282" y="4007566"/>
            <a:ext cx="78610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448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blinds(horizontal)">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blinds(horizontal)">
                                      <p:cBhvr>
                                        <p:cTn id="12" dur="500"/>
                                        <p:tgtEl>
                                          <p:spTgt spid="12">
                                            <p:graphicEl>
                                              <a:chart seriesIdx="0" categoryIdx="-4" bldStep="series"/>
                                            </p:graphic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blinds(horizontal)">
                                      <p:cBhvr>
                                        <p:cTn id="21" dur="500"/>
                                        <p:tgtEl>
                                          <p:spTgt spid="12">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1" nodeType="clickEffect">
                                  <p:stCondLst>
                                    <p:cond delay="0"/>
                                  </p:stCondLst>
                                  <p:childTnLst>
                                    <p:set>
                                      <p:cBhvr>
                                        <p:cTn id="25"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blinds(horizontal)">
                                      <p:cBhvr>
                                        <p:cTn id="26" dur="500"/>
                                        <p:tgtEl>
                                          <p:spTgt spid="12">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1" nodeType="clickEffect">
                                  <p:stCondLst>
                                    <p:cond delay="0"/>
                                  </p:stCondLst>
                                  <p:childTnLst>
                                    <p:set>
                                      <p:cBhvr>
                                        <p:cTn id="30"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blinds(horizontal)">
                                      <p:cBhvr>
                                        <p:cTn id="31" dur="500"/>
                                        <p:tgtEl>
                                          <p:spTgt spid="12">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1" uiExpand="1">
        <p:bldSub>
          <a:bldChart bld="series"/>
        </p:bldSub>
      </p:bldGraphic>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Our Approach</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t>Inter-application interference</a:t>
            </a:r>
          </a:p>
          <a:p>
            <a:pPr lvl="1"/>
            <a:r>
              <a:rPr lang="en-US" sz="2400" dirty="0" smtClean="0"/>
              <a:t>Staged Memory Scheduling: Achieving High Performance and Scalability in Heterogeneous Systems, ISCA 2012</a:t>
            </a:r>
          </a:p>
          <a:p>
            <a:r>
              <a:rPr lang="en-US" dirty="0" smtClean="0">
                <a:solidFill>
                  <a:schemeClr val="bg1">
                    <a:lumMod val="75000"/>
                  </a:schemeClr>
                </a:solidFill>
              </a:rPr>
              <a:t>Inter-address-space interference</a:t>
            </a:r>
          </a:p>
          <a:p>
            <a:pPr lvl="1"/>
            <a:r>
              <a:rPr lang="en-US" sz="2400" dirty="0" smtClean="0">
                <a:solidFill>
                  <a:schemeClr val="bg1">
                    <a:lumMod val="75000"/>
                  </a:schemeClr>
                </a:solidFill>
              </a:rPr>
              <a:t>Redesigning the GPU Memory Hierarchy to Support Multi-Application Concurrency, Submitted to MICRO 2017</a:t>
            </a:r>
          </a:p>
          <a:p>
            <a:pPr lvl="1"/>
            <a:r>
              <a:rPr lang="en-US" sz="2400" dirty="0" smtClean="0">
                <a:solidFill>
                  <a:schemeClr val="bg1">
                    <a:lumMod val="75000"/>
                  </a:schemeClr>
                </a:solidFill>
              </a:rPr>
              <a:t>Mosaic: </a:t>
            </a:r>
            <a:r>
              <a:rPr lang="en-US" sz="2400" dirty="0" smtClean="0">
                <a:solidFill>
                  <a:schemeClr val="bg1">
                    <a:lumMod val="75000"/>
                  </a:schemeClr>
                </a:solidFill>
              </a:rPr>
              <a:t>A Transparent Hardware-Software Cooperative Memory Management in GPU, Submitted to MICRO 2017</a:t>
            </a:r>
            <a:endParaRPr lang="en-US" sz="2600" dirty="0" smtClean="0">
              <a:solidFill>
                <a:schemeClr val="bg1">
                  <a:lumMod val="75000"/>
                </a:schemeClr>
              </a:solidFill>
            </a:endParaRP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19</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Parallelism in GPU</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a:ln w="38100">
            <a:noFill/>
          </a:ln>
        </p:spPr>
        <p:txBody>
          <a:bodyPr/>
          <a:lstStyle/>
          <a:p>
            <a:fld id="{9E8CE333-791E-B247-B0D8-81D7ACF2F196}" type="slidenum">
              <a:rPr lang="en-US" smtClean="0"/>
              <a:pPr/>
              <a:t>2</a:t>
            </a:fld>
            <a:endParaRPr lang="en-US" dirty="0"/>
          </a:p>
        </p:txBody>
      </p:sp>
      <p:pic>
        <p:nvPicPr>
          <p:cNvPr id="38" name="Picture 37"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3" name="Group 84"/>
          <p:cNvGrpSpPr/>
          <p:nvPr/>
        </p:nvGrpSpPr>
        <p:grpSpPr>
          <a:xfrm>
            <a:off x="3926735" y="2280976"/>
            <a:ext cx="1518216" cy="177445"/>
            <a:chOff x="3795554" y="1705859"/>
            <a:chExt cx="1518216" cy="177445"/>
          </a:xfrm>
          <a:solidFill>
            <a:schemeClr val="accent5">
              <a:lumMod val="60000"/>
              <a:lumOff val="40000"/>
            </a:schemeClr>
          </a:solidFill>
        </p:grpSpPr>
        <p:sp>
          <p:nvSpPr>
            <p:cNvPr id="68" name="Rectangle 67"/>
            <p:cNvSpPr/>
            <p:nvPr/>
          </p:nvSpPr>
          <p:spPr>
            <a:xfrm>
              <a:off x="3795554"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3985331"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p:cNvSpPr/>
            <p:nvPr/>
          </p:nvSpPr>
          <p:spPr>
            <a:xfrm>
              <a:off x="4175108"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4364885"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p:nvSpPr>
          <p:spPr>
            <a:xfrm>
              <a:off x="4554662"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p:nvSpPr>
          <p:spPr>
            <a:xfrm>
              <a:off x="4744439"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p:nvSpPr>
          <p:spPr>
            <a:xfrm>
              <a:off x="4934216"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5123993" y="170585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85"/>
          <p:cNvGrpSpPr/>
          <p:nvPr/>
        </p:nvGrpSpPr>
        <p:grpSpPr>
          <a:xfrm>
            <a:off x="3926735" y="2866699"/>
            <a:ext cx="1518216" cy="177445"/>
            <a:chOff x="3795554" y="1883304"/>
            <a:chExt cx="1518216" cy="177445"/>
          </a:xfrm>
          <a:solidFill>
            <a:schemeClr val="accent5">
              <a:lumMod val="60000"/>
              <a:lumOff val="40000"/>
            </a:schemeClr>
          </a:solidFill>
        </p:grpSpPr>
        <p:sp>
          <p:nvSpPr>
            <p:cNvPr id="60" name="Rectangle 59"/>
            <p:cNvSpPr/>
            <p:nvPr/>
          </p:nvSpPr>
          <p:spPr>
            <a:xfrm>
              <a:off x="3795554"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p:cNvSpPr/>
            <p:nvPr/>
          </p:nvSpPr>
          <p:spPr>
            <a:xfrm>
              <a:off x="3985331"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a:xfrm>
              <a:off x="4175108"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4364885"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4554662"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p:cNvSpPr/>
            <p:nvPr/>
          </p:nvSpPr>
          <p:spPr>
            <a:xfrm>
              <a:off x="4744439"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p:nvSpPr>
          <p:spPr>
            <a:xfrm>
              <a:off x="4934216"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p:nvSpPr>
          <p:spPr>
            <a:xfrm>
              <a:off x="5123993" y="188330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86"/>
          <p:cNvGrpSpPr/>
          <p:nvPr/>
        </p:nvGrpSpPr>
        <p:grpSpPr>
          <a:xfrm>
            <a:off x="3926735" y="3501457"/>
            <a:ext cx="1518216" cy="177445"/>
            <a:chOff x="3795554" y="2060749"/>
            <a:chExt cx="1518216" cy="177445"/>
          </a:xfrm>
          <a:solidFill>
            <a:schemeClr val="accent5">
              <a:lumMod val="60000"/>
              <a:lumOff val="40000"/>
            </a:schemeClr>
          </a:solidFill>
        </p:grpSpPr>
        <p:sp>
          <p:nvSpPr>
            <p:cNvPr id="52" name="Rectangle 51"/>
            <p:cNvSpPr/>
            <p:nvPr/>
          </p:nvSpPr>
          <p:spPr>
            <a:xfrm>
              <a:off x="3795554"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3985331"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p:cNvSpPr/>
            <p:nvPr/>
          </p:nvSpPr>
          <p:spPr>
            <a:xfrm>
              <a:off x="4175108"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4364885"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4554662"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4744439"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p:cNvSpPr/>
            <p:nvPr/>
          </p:nvSpPr>
          <p:spPr>
            <a:xfrm>
              <a:off x="4934216"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a:off x="5123993" y="2060749"/>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87"/>
          <p:cNvGrpSpPr/>
          <p:nvPr/>
        </p:nvGrpSpPr>
        <p:grpSpPr>
          <a:xfrm>
            <a:off x="3928415" y="4115995"/>
            <a:ext cx="1518216" cy="177445"/>
            <a:chOff x="3795554" y="2238194"/>
            <a:chExt cx="1518216" cy="177445"/>
          </a:xfrm>
          <a:solidFill>
            <a:schemeClr val="accent5">
              <a:lumMod val="60000"/>
              <a:lumOff val="40000"/>
            </a:schemeClr>
          </a:solidFill>
        </p:grpSpPr>
        <p:sp>
          <p:nvSpPr>
            <p:cNvPr id="44" name="Rectangle 43"/>
            <p:cNvSpPr/>
            <p:nvPr/>
          </p:nvSpPr>
          <p:spPr>
            <a:xfrm>
              <a:off x="3795554"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p:cNvSpPr/>
            <p:nvPr/>
          </p:nvSpPr>
          <p:spPr>
            <a:xfrm>
              <a:off x="3985331"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4175108"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4364885"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4554662"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4744439"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p:nvSpPr>
          <p:spPr>
            <a:xfrm>
              <a:off x="4934216"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5123993" y="2238194"/>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05" name="Straight Arrow Connector 104"/>
          <p:cNvCxnSpPr/>
          <p:nvPr/>
        </p:nvCxnSpPr>
        <p:spPr>
          <a:xfrm rot="10800000">
            <a:off x="5446631" y="4203130"/>
            <a:ext cx="1137848"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a:off x="5448311" y="3588592"/>
            <a:ext cx="1136168"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a:off x="5448311" y="2941925"/>
            <a:ext cx="1136168"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0800000">
            <a:off x="5449991" y="2352784"/>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1780613" y="4653265"/>
            <a:ext cx="743730" cy="461665"/>
          </a:xfrm>
          <a:prstGeom prst="rect">
            <a:avLst/>
          </a:prstGeom>
          <a:noFill/>
        </p:spPr>
        <p:txBody>
          <a:bodyPr wrap="none" rtlCol="0">
            <a:spAutoFit/>
          </a:bodyPr>
          <a:lstStyle/>
          <a:p>
            <a:r>
              <a:rPr lang="en-US" sz="2400" b="1" i="1" dirty="0" smtClean="0">
                <a:solidFill>
                  <a:srgbClr val="FF0000"/>
                </a:solidFill>
              </a:rPr>
              <a:t>Stall</a:t>
            </a:r>
            <a:endParaRPr lang="en-US" sz="2400" b="1" i="1" dirty="0">
              <a:solidFill>
                <a:srgbClr val="FF0000"/>
              </a:solidFill>
            </a:endParaRPr>
          </a:p>
        </p:txBody>
      </p:sp>
      <p:grpSp>
        <p:nvGrpSpPr>
          <p:cNvPr id="9" name="Group 166"/>
          <p:cNvGrpSpPr/>
          <p:nvPr/>
        </p:nvGrpSpPr>
        <p:grpSpPr>
          <a:xfrm>
            <a:off x="3931775" y="4115996"/>
            <a:ext cx="1518216" cy="177445"/>
            <a:chOff x="1090704" y="2486063"/>
            <a:chExt cx="1518216" cy="177445"/>
          </a:xfrm>
          <a:solidFill>
            <a:srgbClr val="FF0000"/>
          </a:solidFill>
        </p:grpSpPr>
        <p:sp>
          <p:nvSpPr>
            <p:cNvPr id="168" name="Rectangle 167"/>
            <p:cNvSpPr/>
            <p:nvPr/>
          </p:nvSpPr>
          <p:spPr>
            <a:xfrm>
              <a:off x="1090704"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Rectangle 168"/>
            <p:cNvSpPr/>
            <p:nvPr/>
          </p:nvSpPr>
          <p:spPr>
            <a:xfrm>
              <a:off x="1280481"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Rectangle 169"/>
            <p:cNvSpPr/>
            <p:nvPr/>
          </p:nvSpPr>
          <p:spPr>
            <a:xfrm>
              <a:off x="1470258"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Rectangle 170"/>
            <p:cNvSpPr/>
            <p:nvPr/>
          </p:nvSpPr>
          <p:spPr>
            <a:xfrm>
              <a:off x="1660035"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Rectangle 171"/>
            <p:cNvSpPr/>
            <p:nvPr/>
          </p:nvSpPr>
          <p:spPr>
            <a:xfrm>
              <a:off x="1849812"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Rectangle 172"/>
            <p:cNvSpPr/>
            <p:nvPr/>
          </p:nvSpPr>
          <p:spPr>
            <a:xfrm>
              <a:off x="2039589"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Rectangle 173"/>
            <p:cNvSpPr/>
            <p:nvPr/>
          </p:nvSpPr>
          <p:spPr>
            <a:xfrm>
              <a:off x="2229366"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Rectangle 174"/>
            <p:cNvSpPr/>
            <p:nvPr/>
          </p:nvSpPr>
          <p:spPr>
            <a:xfrm>
              <a:off x="2419143"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175"/>
          <p:cNvGrpSpPr/>
          <p:nvPr/>
        </p:nvGrpSpPr>
        <p:grpSpPr>
          <a:xfrm>
            <a:off x="3926735" y="3499868"/>
            <a:ext cx="1518216" cy="177445"/>
            <a:chOff x="3950150" y="2486063"/>
            <a:chExt cx="1518216" cy="177445"/>
          </a:xfrm>
          <a:solidFill>
            <a:srgbClr val="FF0000"/>
          </a:solidFill>
          <a:effectLst/>
        </p:grpSpPr>
        <p:sp>
          <p:nvSpPr>
            <p:cNvPr id="177" name="Rectangle 176"/>
            <p:cNvSpPr/>
            <p:nvPr/>
          </p:nvSpPr>
          <p:spPr>
            <a:xfrm>
              <a:off x="3950150"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Rectangle 177"/>
            <p:cNvSpPr/>
            <p:nvPr/>
          </p:nvSpPr>
          <p:spPr>
            <a:xfrm>
              <a:off x="4139927"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Rectangle 178"/>
            <p:cNvSpPr/>
            <p:nvPr/>
          </p:nvSpPr>
          <p:spPr>
            <a:xfrm>
              <a:off x="4329704"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Rectangle 179"/>
            <p:cNvSpPr/>
            <p:nvPr/>
          </p:nvSpPr>
          <p:spPr>
            <a:xfrm>
              <a:off x="4519481"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Rectangle 180"/>
            <p:cNvSpPr/>
            <p:nvPr/>
          </p:nvSpPr>
          <p:spPr>
            <a:xfrm>
              <a:off x="4709258"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Rectangle 181"/>
            <p:cNvSpPr/>
            <p:nvPr/>
          </p:nvSpPr>
          <p:spPr>
            <a:xfrm>
              <a:off x="4899035"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Rectangle 182"/>
            <p:cNvSpPr/>
            <p:nvPr/>
          </p:nvSpPr>
          <p:spPr>
            <a:xfrm>
              <a:off x="5088812"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 name="Rectangle 183"/>
            <p:cNvSpPr/>
            <p:nvPr/>
          </p:nvSpPr>
          <p:spPr>
            <a:xfrm>
              <a:off x="5278589"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84"/>
          <p:cNvGrpSpPr/>
          <p:nvPr/>
        </p:nvGrpSpPr>
        <p:grpSpPr>
          <a:xfrm>
            <a:off x="3931775" y="2280976"/>
            <a:ext cx="1518216" cy="177445"/>
            <a:chOff x="6827229" y="2486063"/>
            <a:chExt cx="1518216" cy="177445"/>
          </a:xfrm>
          <a:solidFill>
            <a:srgbClr val="FF0000"/>
          </a:solidFill>
        </p:grpSpPr>
        <p:sp>
          <p:nvSpPr>
            <p:cNvPr id="186" name="Rectangle 185"/>
            <p:cNvSpPr/>
            <p:nvPr/>
          </p:nvSpPr>
          <p:spPr>
            <a:xfrm>
              <a:off x="6827229"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Rectangle 186"/>
            <p:cNvSpPr/>
            <p:nvPr/>
          </p:nvSpPr>
          <p:spPr>
            <a:xfrm>
              <a:off x="7017006"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Rectangle 187"/>
            <p:cNvSpPr/>
            <p:nvPr/>
          </p:nvSpPr>
          <p:spPr>
            <a:xfrm>
              <a:off x="7206783"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Rectangle 188"/>
            <p:cNvSpPr/>
            <p:nvPr/>
          </p:nvSpPr>
          <p:spPr>
            <a:xfrm>
              <a:off x="7396560"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Rectangle 189"/>
            <p:cNvSpPr/>
            <p:nvPr/>
          </p:nvSpPr>
          <p:spPr>
            <a:xfrm>
              <a:off x="7586337"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Rectangle 190"/>
            <p:cNvSpPr/>
            <p:nvPr/>
          </p:nvSpPr>
          <p:spPr>
            <a:xfrm>
              <a:off x="7776114"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Rectangle 191"/>
            <p:cNvSpPr/>
            <p:nvPr/>
          </p:nvSpPr>
          <p:spPr>
            <a:xfrm>
              <a:off x="7965891"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Rectangle 192"/>
            <p:cNvSpPr/>
            <p:nvPr/>
          </p:nvSpPr>
          <p:spPr>
            <a:xfrm>
              <a:off x="8155668" y="2486063"/>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52"/>
          <p:cNvGrpSpPr/>
          <p:nvPr/>
        </p:nvGrpSpPr>
        <p:grpSpPr>
          <a:xfrm>
            <a:off x="3926735" y="2866699"/>
            <a:ext cx="1518216" cy="177445"/>
            <a:chOff x="879912" y="1691307"/>
            <a:chExt cx="1518216" cy="177445"/>
          </a:xfrm>
          <a:solidFill>
            <a:srgbClr val="FF0000"/>
          </a:solidFill>
          <a:effectLst/>
        </p:grpSpPr>
        <p:sp>
          <p:nvSpPr>
            <p:cNvPr id="195" name="Rectangle 194"/>
            <p:cNvSpPr/>
            <p:nvPr/>
          </p:nvSpPr>
          <p:spPr>
            <a:xfrm>
              <a:off x="879912"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Rectangle 195"/>
            <p:cNvSpPr/>
            <p:nvPr/>
          </p:nvSpPr>
          <p:spPr>
            <a:xfrm>
              <a:off x="1069689"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Rectangle 196"/>
            <p:cNvSpPr/>
            <p:nvPr/>
          </p:nvSpPr>
          <p:spPr>
            <a:xfrm>
              <a:off x="1259466"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Rectangle 197"/>
            <p:cNvSpPr/>
            <p:nvPr/>
          </p:nvSpPr>
          <p:spPr>
            <a:xfrm>
              <a:off x="1449243"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Rectangle 198"/>
            <p:cNvSpPr/>
            <p:nvPr/>
          </p:nvSpPr>
          <p:spPr>
            <a:xfrm>
              <a:off x="1639020"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Rectangle 199"/>
            <p:cNvSpPr/>
            <p:nvPr/>
          </p:nvSpPr>
          <p:spPr>
            <a:xfrm>
              <a:off x="1828797"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Rectangle 200"/>
            <p:cNvSpPr/>
            <p:nvPr/>
          </p:nvSpPr>
          <p:spPr>
            <a:xfrm>
              <a:off x="2018574"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2" name="Rectangle 201"/>
            <p:cNvSpPr/>
            <p:nvPr/>
          </p:nvSpPr>
          <p:spPr>
            <a:xfrm>
              <a:off x="2208351" y="1691307"/>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3" name="TextBox 92"/>
          <p:cNvSpPr txBox="1"/>
          <p:nvPr/>
        </p:nvSpPr>
        <p:spPr>
          <a:xfrm>
            <a:off x="606989" y="1168616"/>
            <a:ext cx="809837" cy="461665"/>
          </a:xfrm>
          <a:prstGeom prst="rect">
            <a:avLst/>
          </a:prstGeom>
          <a:noFill/>
        </p:spPr>
        <p:txBody>
          <a:bodyPr wrap="none" rtlCol="0">
            <a:spAutoFit/>
          </a:bodyPr>
          <a:lstStyle/>
          <a:p>
            <a:pPr algn="ctr"/>
            <a:r>
              <a:rPr lang="en-US" sz="2400" b="1" i="1" dirty="0" smtClean="0"/>
              <a:t>Time</a:t>
            </a:r>
            <a:endParaRPr lang="en-US" sz="2400" b="1" i="1" dirty="0"/>
          </a:p>
        </p:txBody>
      </p:sp>
      <p:cxnSp>
        <p:nvCxnSpPr>
          <p:cNvPr id="94" name="Straight Connector 93"/>
          <p:cNvCxnSpPr/>
          <p:nvPr/>
        </p:nvCxnSpPr>
        <p:spPr>
          <a:xfrm rot="5400000">
            <a:off x="-1226341" y="4013404"/>
            <a:ext cx="4504454" cy="1"/>
          </a:xfrm>
          <a:prstGeom prst="line">
            <a:avLst/>
          </a:prstGeom>
          <a:ln w="38100">
            <a:solidFill>
              <a:schemeClr val="tx1"/>
            </a:solidFill>
            <a:headEnd type="none" w="lg" len="sm"/>
            <a:tailEnd type="arrow" w="lg" len="sm"/>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1238025" y="1761177"/>
            <a:ext cx="178801" cy="2469179"/>
          </a:xfrm>
          <a:prstGeom prst="rect">
            <a:avLst/>
          </a:prstGeom>
          <a:solidFill>
            <a:srgbClr val="00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a:off x="1238025" y="4230356"/>
            <a:ext cx="178801" cy="1197429"/>
          </a:xfrm>
          <a:prstGeom prst="rect">
            <a:avLst/>
          </a:prstGeom>
          <a:solidFill>
            <a:srgbClr val="FF45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ectangle 96"/>
          <p:cNvSpPr/>
          <p:nvPr/>
        </p:nvSpPr>
        <p:spPr>
          <a:xfrm>
            <a:off x="3245618" y="1399449"/>
            <a:ext cx="4511709" cy="4689852"/>
          </a:xfrm>
          <a:prstGeom prst="rect">
            <a:avLst/>
          </a:prstGeom>
          <a:noFill/>
          <a:ln w="539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en-US" sz="2400" dirty="0" smtClean="0">
              <a:solidFill>
                <a:schemeClr val="tx1"/>
              </a:solidFill>
            </a:endParaRPr>
          </a:p>
          <a:p>
            <a:pPr algn="r"/>
            <a:r>
              <a:rPr lang="en-US" sz="2400" dirty="0" smtClean="0">
                <a:solidFill>
                  <a:schemeClr val="tx1"/>
                </a:solidFill>
              </a:rPr>
              <a:t>GPU Core</a:t>
            </a:r>
            <a:endParaRPr lang="en-US" sz="2400" dirty="0">
              <a:solidFill>
                <a:schemeClr val="tx1"/>
              </a:solidFill>
            </a:endParaRPr>
          </a:p>
        </p:txBody>
      </p:sp>
      <p:sp>
        <p:nvSpPr>
          <p:cNvPr id="98" name="TextBox 97"/>
          <p:cNvSpPr txBox="1"/>
          <p:nvPr/>
        </p:nvSpPr>
        <p:spPr>
          <a:xfrm>
            <a:off x="1665093" y="2914174"/>
            <a:ext cx="974947" cy="461665"/>
          </a:xfrm>
          <a:prstGeom prst="rect">
            <a:avLst/>
          </a:prstGeom>
          <a:noFill/>
        </p:spPr>
        <p:txBody>
          <a:bodyPr wrap="none" rtlCol="0">
            <a:spAutoFit/>
          </a:bodyPr>
          <a:lstStyle/>
          <a:p>
            <a:r>
              <a:rPr lang="en-US" sz="2400" b="1" i="1" dirty="0" smtClean="0">
                <a:solidFill>
                  <a:srgbClr val="0066FF"/>
                </a:solidFill>
              </a:rPr>
              <a:t>Active</a:t>
            </a:r>
            <a:endParaRPr lang="en-US" sz="2400" b="1" i="1" dirty="0">
              <a:solidFill>
                <a:srgbClr val="0066FF"/>
              </a:solidFill>
            </a:endParaRPr>
          </a:p>
        </p:txBody>
      </p:sp>
      <p:sp>
        <p:nvSpPr>
          <p:cNvPr id="99" name="TextBox 98"/>
          <p:cNvSpPr txBox="1"/>
          <p:nvPr/>
        </p:nvSpPr>
        <p:spPr>
          <a:xfrm>
            <a:off x="1479177" y="1041701"/>
            <a:ext cx="1463862" cy="830997"/>
          </a:xfrm>
          <a:prstGeom prst="rect">
            <a:avLst/>
          </a:prstGeom>
          <a:noFill/>
        </p:spPr>
        <p:txBody>
          <a:bodyPr wrap="none" rtlCol="0">
            <a:spAutoFit/>
          </a:bodyPr>
          <a:lstStyle/>
          <a:p>
            <a:pPr algn="ctr"/>
            <a:r>
              <a:rPr lang="en-US" sz="2400" b="1" i="1" dirty="0" smtClean="0"/>
              <a:t>GPU Core </a:t>
            </a:r>
          </a:p>
          <a:p>
            <a:pPr algn="ctr"/>
            <a:r>
              <a:rPr lang="en-US" sz="2400" b="1" i="1" dirty="0" smtClean="0"/>
              <a:t>Status</a:t>
            </a:r>
            <a:endParaRPr lang="en-US" sz="2400" b="1" i="1" dirty="0"/>
          </a:p>
        </p:txBody>
      </p:sp>
      <p:sp>
        <p:nvSpPr>
          <p:cNvPr id="100" name="Rectangle 99"/>
          <p:cNvSpPr/>
          <p:nvPr/>
        </p:nvSpPr>
        <p:spPr>
          <a:xfrm>
            <a:off x="1238025" y="5427785"/>
            <a:ext cx="178801" cy="718845"/>
          </a:xfrm>
          <a:prstGeom prst="rect">
            <a:avLst/>
          </a:prstGeom>
          <a:solidFill>
            <a:srgbClr val="00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TextBox 100"/>
          <p:cNvSpPr txBox="1"/>
          <p:nvPr/>
        </p:nvSpPr>
        <p:spPr>
          <a:xfrm>
            <a:off x="1649876" y="5547252"/>
            <a:ext cx="974947" cy="461665"/>
          </a:xfrm>
          <a:prstGeom prst="rect">
            <a:avLst/>
          </a:prstGeom>
          <a:noFill/>
        </p:spPr>
        <p:txBody>
          <a:bodyPr wrap="none" rtlCol="0">
            <a:spAutoFit/>
          </a:bodyPr>
          <a:lstStyle/>
          <a:p>
            <a:r>
              <a:rPr lang="en-US" sz="2400" b="1" i="1" dirty="0" smtClean="0">
                <a:solidFill>
                  <a:srgbClr val="0066FF"/>
                </a:solidFill>
              </a:rPr>
              <a:t>Active</a:t>
            </a:r>
            <a:endParaRPr lang="en-US" sz="2400" b="1" i="1" dirty="0">
              <a:solidFill>
                <a:srgbClr val="0066FF"/>
              </a:solidFill>
            </a:endParaRPr>
          </a:p>
        </p:txBody>
      </p:sp>
      <p:sp>
        <p:nvSpPr>
          <p:cNvPr id="92" name="TextBox 91"/>
          <p:cNvSpPr txBox="1"/>
          <p:nvPr/>
        </p:nvSpPr>
        <p:spPr>
          <a:xfrm>
            <a:off x="4188507" y="1872698"/>
            <a:ext cx="980205" cy="400110"/>
          </a:xfrm>
          <a:prstGeom prst="rect">
            <a:avLst/>
          </a:prstGeom>
          <a:noFill/>
        </p:spPr>
        <p:txBody>
          <a:bodyPr wrap="none" rtlCol="0">
            <a:spAutoFit/>
          </a:bodyPr>
          <a:lstStyle/>
          <a:p>
            <a:pPr algn="ctr"/>
            <a:r>
              <a:rPr lang="en-US" sz="2000" b="1" i="1" dirty="0" smtClean="0"/>
              <a:t>Warp A</a:t>
            </a:r>
            <a:endParaRPr lang="en-US" sz="2000" b="1" i="1" dirty="0"/>
          </a:p>
        </p:txBody>
      </p:sp>
      <p:sp>
        <p:nvSpPr>
          <p:cNvPr id="102" name="TextBox 101"/>
          <p:cNvSpPr txBox="1"/>
          <p:nvPr/>
        </p:nvSpPr>
        <p:spPr>
          <a:xfrm>
            <a:off x="4173354" y="2458421"/>
            <a:ext cx="968983" cy="400110"/>
          </a:xfrm>
          <a:prstGeom prst="rect">
            <a:avLst/>
          </a:prstGeom>
          <a:noFill/>
        </p:spPr>
        <p:txBody>
          <a:bodyPr wrap="none" rtlCol="0">
            <a:spAutoFit/>
          </a:bodyPr>
          <a:lstStyle/>
          <a:p>
            <a:pPr algn="ctr"/>
            <a:r>
              <a:rPr lang="en-US" sz="2000" b="1" i="1" dirty="0" smtClean="0"/>
              <a:t>Warp B</a:t>
            </a:r>
            <a:endParaRPr lang="en-US" sz="2000" b="1" i="1" dirty="0"/>
          </a:p>
        </p:txBody>
      </p:sp>
      <p:sp>
        <p:nvSpPr>
          <p:cNvPr id="103" name="TextBox 102"/>
          <p:cNvSpPr txBox="1"/>
          <p:nvPr/>
        </p:nvSpPr>
        <p:spPr>
          <a:xfrm>
            <a:off x="4170091" y="3126865"/>
            <a:ext cx="957763" cy="400110"/>
          </a:xfrm>
          <a:prstGeom prst="rect">
            <a:avLst/>
          </a:prstGeom>
          <a:noFill/>
        </p:spPr>
        <p:txBody>
          <a:bodyPr wrap="none" rtlCol="0">
            <a:spAutoFit/>
          </a:bodyPr>
          <a:lstStyle/>
          <a:p>
            <a:pPr algn="ctr"/>
            <a:r>
              <a:rPr lang="en-US" sz="2000" b="1" i="1" dirty="0" smtClean="0"/>
              <a:t>Warp C</a:t>
            </a:r>
            <a:endParaRPr lang="en-US" sz="2000" b="1" i="1" dirty="0"/>
          </a:p>
        </p:txBody>
      </p:sp>
      <p:sp>
        <p:nvSpPr>
          <p:cNvPr id="104" name="TextBox 103"/>
          <p:cNvSpPr txBox="1"/>
          <p:nvPr/>
        </p:nvSpPr>
        <p:spPr>
          <a:xfrm>
            <a:off x="4164986" y="3712588"/>
            <a:ext cx="986617" cy="400110"/>
          </a:xfrm>
          <a:prstGeom prst="rect">
            <a:avLst/>
          </a:prstGeom>
          <a:noFill/>
        </p:spPr>
        <p:txBody>
          <a:bodyPr wrap="none" rtlCol="0">
            <a:spAutoFit/>
          </a:bodyPr>
          <a:lstStyle/>
          <a:p>
            <a:pPr algn="ctr"/>
            <a:r>
              <a:rPr lang="en-US" sz="2000" b="1" i="1" dirty="0" smtClean="0"/>
              <a:t>Warp D</a:t>
            </a:r>
            <a:endParaRPr lang="en-US" sz="2000" b="1" i="1" dirty="0"/>
          </a:p>
        </p:txBody>
      </p:sp>
      <p:sp>
        <p:nvSpPr>
          <p:cNvPr id="13" name="Curved Right Arrow 12"/>
          <p:cNvSpPr/>
          <p:nvPr/>
        </p:nvSpPr>
        <p:spPr>
          <a:xfrm rot="10800000">
            <a:off x="6861194" y="2232693"/>
            <a:ext cx="569333" cy="176321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TextBox 108"/>
          <p:cNvSpPr txBox="1"/>
          <p:nvPr/>
        </p:nvSpPr>
        <p:spPr>
          <a:xfrm>
            <a:off x="5307167" y="4181437"/>
            <a:ext cx="1495634" cy="830997"/>
          </a:xfrm>
          <a:prstGeom prst="rect">
            <a:avLst/>
          </a:prstGeom>
          <a:noFill/>
        </p:spPr>
        <p:txBody>
          <a:bodyPr wrap="none" rtlCol="0">
            <a:spAutoFit/>
          </a:bodyPr>
          <a:lstStyle/>
          <a:p>
            <a:pPr algn="ctr"/>
            <a:r>
              <a:rPr lang="en-US" sz="2400" b="1" i="1" dirty="0" smtClean="0"/>
              <a:t>Lockstep</a:t>
            </a:r>
          </a:p>
          <a:p>
            <a:pPr algn="ctr"/>
            <a:r>
              <a:rPr lang="en-US" sz="2400" b="1" i="1" dirty="0" smtClean="0"/>
              <a:t>Execution</a:t>
            </a:r>
            <a:endParaRPr lang="en-US" sz="2400" b="1" i="1" dirty="0"/>
          </a:p>
        </p:txBody>
      </p:sp>
      <p:cxnSp>
        <p:nvCxnSpPr>
          <p:cNvPr id="110" name="Straight Arrow Connector 109"/>
          <p:cNvCxnSpPr>
            <a:endCxn id="44" idx="2"/>
          </p:cNvCxnSpPr>
          <p:nvPr/>
        </p:nvCxnSpPr>
        <p:spPr>
          <a:xfrm flipV="1">
            <a:off x="4023304" y="4293440"/>
            <a:ext cx="0" cy="359825"/>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608937" y="4620169"/>
            <a:ext cx="995560" cy="400110"/>
          </a:xfrm>
          <a:prstGeom prst="rect">
            <a:avLst/>
          </a:prstGeom>
          <a:noFill/>
        </p:spPr>
        <p:txBody>
          <a:bodyPr wrap="none" rtlCol="0">
            <a:spAutoFit/>
          </a:bodyPr>
          <a:lstStyle/>
          <a:p>
            <a:pPr algn="ctr"/>
            <a:r>
              <a:rPr lang="en-US" sz="2000" b="1" i="1" dirty="0" smtClean="0"/>
              <a:t>Thread</a:t>
            </a:r>
            <a:endParaRPr lang="en-US" sz="2000" b="1" i="1" dirty="0"/>
          </a:p>
        </p:txBody>
      </p:sp>
      <p:sp>
        <p:nvSpPr>
          <p:cNvPr id="112" name="Rounded Rectangle 111"/>
          <p:cNvSpPr/>
          <p:nvPr/>
        </p:nvSpPr>
        <p:spPr>
          <a:xfrm>
            <a:off x="606989" y="4620169"/>
            <a:ext cx="8067996" cy="1006829"/>
          </a:xfrm>
          <a:prstGeom prst="roundRect">
            <a:avLst>
              <a:gd name="adj" fmla="val 2159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GPU is </a:t>
            </a:r>
            <a:r>
              <a:rPr lang="en-US" sz="2600" b="1" i="1" dirty="0" smtClean="0">
                <a:solidFill>
                  <a:srgbClr val="FF0000"/>
                </a:solidFill>
              </a:rPr>
              <a:t>much more (4x-20x) memory-intensive </a:t>
            </a:r>
          </a:p>
          <a:p>
            <a:pPr algn="ctr"/>
            <a:r>
              <a:rPr lang="en-US" sz="2600" dirty="0" smtClean="0">
                <a:solidFill>
                  <a:schemeClr val="tx1"/>
                </a:solidFill>
              </a:rPr>
              <a:t>than memory-intensive CPU applications</a:t>
            </a:r>
            <a:endParaRPr lang="en-US" sz="2600" dirty="0">
              <a:solidFill>
                <a:schemeClr val="tx1"/>
              </a:solidFill>
            </a:endParaRPr>
          </a:p>
        </p:txBody>
      </p:sp>
      <p:sp>
        <p:nvSpPr>
          <p:cNvPr id="113" name="Rounded Rectangle 112"/>
          <p:cNvSpPr/>
          <p:nvPr/>
        </p:nvSpPr>
        <p:spPr>
          <a:xfrm>
            <a:off x="5449992" y="1635593"/>
            <a:ext cx="1411202" cy="474210"/>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8 Loads</a:t>
            </a:r>
            <a:endParaRPr lang="en-US" sz="2600" dirty="0">
              <a:solidFill>
                <a:schemeClr val="tx1"/>
              </a:solidFill>
            </a:endParaRPr>
          </a:p>
        </p:txBody>
      </p:sp>
      <p:sp>
        <p:nvSpPr>
          <p:cNvPr id="114" name="Rounded Rectangle 113"/>
          <p:cNvSpPr/>
          <p:nvPr/>
        </p:nvSpPr>
        <p:spPr>
          <a:xfrm>
            <a:off x="5948407" y="2670504"/>
            <a:ext cx="1825574" cy="546017"/>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32 Loads</a:t>
            </a:r>
            <a:endParaRPr lang="en-US" sz="2600" dirty="0">
              <a:solidFill>
                <a:schemeClr val="tx1"/>
              </a:solidFill>
            </a:endParaRPr>
          </a:p>
        </p:txBody>
      </p:sp>
    </p:spTree>
    <p:extLst>
      <p:ext uri="{BB962C8B-B14F-4D97-AF65-F5344CB8AC3E}">
        <p14:creationId xmlns="" xmlns:p14="http://schemas.microsoft.com/office/powerpoint/2010/main" val="26093885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blinds(horizontal)">
                                      <p:cBhvr>
                                        <p:cTn id="35" dur="500"/>
                                        <p:tgtEl>
                                          <p:spTgt spid="111"/>
                                        </p:tgtEl>
                                      </p:cBhvr>
                                    </p:animEffect>
                                  </p:childTnLst>
                                </p:cTn>
                              </p:par>
                              <p:par>
                                <p:cTn id="36" presetID="3" presetClass="entr" presetSubtype="10" fill="hold" nodeType="with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blinds(horizontal)">
                                      <p:cBhvr>
                                        <p:cTn id="38" dur="500"/>
                                        <p:tgtEl>
                                          <p:spTgt spid="1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110"/>
                                        </p:tgtEl>
                                      </p:cBhvr>
                                    </p:animEffect>
                                    <p:set>
                                      <p:cBhvr>
                                        <p:cTn id="46" dur="1" fill="hold">
                                          <p:stCondLst>
                                            <p:cond delay="499"/>
                                          </p:stCondLst>
                                        </p:cTn>
                                        <p:tgtEl>
                                          <p:spTgt spid="1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up)">
                                      <p:cBhvr>
                                        <p:cTn id="51" dur="500"/>
                                        <p:tgtEl>
                                          <p:spTgt spid="94"/>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wipe(down)">
                                      <p:cBhvr>
                                        <p:cTn id="58" dur="500"/>
                                        <p:tgtEl>
                                          <p:spTgt spid="98"/>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blinds(horizontal)">
                                      <p:cBhvr>
                                        <p:cTn id="65" dur="500"/>
                                        <p:tgtEl>
                                          <p:spTgt spid="10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blinds(horizontal)">
                                      <p:cBhvr>
                                        <p:cTn id="70" dur="500"/>
                                        <p:tgtEl>
                                          <p:spTgt spid="10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linds(horizont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09"/>
                                        </p:tgtEl>
                                      </p:cBhvr>
                                    </p:animEffect>
                                    <p:set>
                                      <p:cBhvr>
                                        <p:cTn id="83" dur="1" fill="hold">
                                          <p:stCondLst>
                                            <p:cond delay="499"/>
                                          </p:stCondLst>
                                        </p:cTn>
                                        <p:tgtEl>
                                          <p:spTgt spid="10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105"/>
                                        </p:tgtEl>
                                        <p:attrNameLst>
                                          <p:attrName>style.visibility</p:attrName>
                                        </p:attrNameLst>
                                      </p:cBhvr>
                                      <p:to>
                                        <p:strVal val="hidden"/>
                                      </p:to>
                                    </p:set>
                                  </p:childTnLst>
                                </p:cTn>
                              </p:par>
                              <p:par>
                                <p:cTn id="88" presetID="3" presetClass="entr" presetSubtype="10" fill="hold" nodeType="with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blinds(horizontal)">
                                      <p:cBhvr>
                                        <p:cTn id="90" dur="500"/>
                                        <p:tgtEl>
                                          <p:spTgt spid="10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06"/>
                                        </p:tgtEl>
                                        <p:attrNameLst>
                                          <p:attrName>style.visibility</p:attrName>
                                        </p:attrNameLst>
                                      </p:cBhvr>
                                      <p:to>
                                        <p:strVal val="hidden"/>
                                      </p:to>
                                    </p:set>
                                  </p:childTnLst>
                                </p:cTn>
                              </p:par>
                              <p:par>
                                <p:cTn id="95" presetID="3" presetClass="entr" presetSubtype="10" fill="hold"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blinds(horizontal)">
                                      <p:cBhvr>
                                        <p:cTn id="97" dur="500"/>
                                        <p:tgtEl>
                                          <p:spTgt spid="107"/>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7"/>
                                        </p:tgtEl>
                                        <p:attrNameLst>
                                          <p:attrName>style.visibility</p:attrName>
                                        </p:attrNameLst>
                                      </p:cBhvr>
                                      <p:to>
                                        <p:strVal val="hidden"/>
                                      </p:to>
                                    </p:set>
                                  </p:childTnLst>
                                </p:cTn>
                              </p:par>
                              <p:par>
                                <p:cTn id="102" presetID="3" presetClass="entr" presetSubtype="1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blinds(horizontal)">
                                      <p:cBhvr>
                                        <p:cTn id="104" dur="500"/>
                                        <p:tgtEl>
                                          <p:spTgt spid="10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blinds(horizontal)">
                                      <p:cBhvr>
                                        <p:cTn id="109" dur="5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13"/>
                                        </p:tgtEl>
                                        <p:attrNameLst>
                                          <p:attrName>style.visibility</p:attrName>
                                        </p:attrNameLst>
                                      </p:cBhvr>
                                      <p:to>
                                        <p:strVal val="visible"/>
                                      </p:to>
                                    </p:set>
                                    <p:animEffect transition="in" filter="blinds(horizontal)">
                                      <p:cBhvr>
                                        <p:cTn id="114" dur="500"/>
                                        <p:tgtEl>
                                          <p:spTgt spid="11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113"/>
                                        </p:tgtEl>
                                      </p:cBhvr>
                                    </p:animEffect>
                                    <p:set>
                                      <p:cBhvr>
                                        <p:cTn id="119" dur="1" fill="hold">
                                          <p:stCondLst>
                                            <p:cond delay="499"/>
                                          </p:stCondLst>
                                        </p:cTn>
                                        <p:tgtEl>
                                          <p:spTgt spid="113"/>
                                        </p:tgtEl>
                                        <p:attrNameLst>
                                          <p:attrName>style.visibility</p:attrName>
                                        </p:attrNameLst>
                                      </p:cBhvr>
                                      <p:to>
                                        <p:strVal val="hidden"/>
                                      </p:to>
                                    </p:set>
                                  </p:childTnLst>
                                </p:cTn>
                              </p:par>
                            </p:childTnLst>
                          </p:cTn>
                        </p:par>
                        <p:par>
                          <p:cTn id="120" fill="hold">
                            <p:stCondLst>
                              <p:cond delay="500"/>
                            </p:stCondLst>
                            <p:childTnLst>
                              <p:par>
                                <p:cTn id="121" presetID="1" presetClass="exit" presetSubtype="0" fill="hold" nodeType="afterEffect">
                                  <p:stCondLst>
                                    <p:cond delay="0"/>
                                  </p:stCondLst>
                                  <p:childTnLst>
                                    <p:set>
                                      <p:cBhvr>
                                        <p:cTn id="122" dur="1" fill="hold">
                                          <p:stCondLst>
                                            <p:cond delay="0"/>
                                          </p:stCondLst>
                                        </p:cTn>
                                        <p:tgtEl>
                                          <p:spTgt spid="108"/>
                                        </p:tgtEl>
                                        <p:attrNameLst>
                                          <p:attrName>style.visibility</p:attrName>
                                        </p:attrNameLst>
                                      </p:cBhvr>
                                      <p:to>
                                        <p:strVal val="hidden"/>
                                      </p:to>
                                    </p:set>
                                  </p:childTnLst>
                                </p:cTn>
                              </p:par>
                              <p:par>
                                <p:cTn id="123" presetID="3" presetClass="entr" presetSubtype="10" fill="hold" nodeType="with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blinds(horizontal)">
                                      <p:cBhvr>
                                        <p:cTn id="125" dur="500"/>
                                        <p:tgtEl>
                                          <p:spTgt spid="105"/>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105"/>
                                        </p:tgtEl>
                                        <p:attrNameLst>
                                          <p:attrName>style.visibility</p:attrName>
                                        </p:attrNameLst>
                                      </p:cBhvr>
                                      <p:to>
                                        <p:strVal val="hidden"/>
                                      </p:to>
                                    </p:set>
                                  </p:childTnLst>
                                </p:cTn>
                              </p:par>
                              <p:par>
                                <p:cTn id="130" presetID="3" presetClass="entr" presetSubtype="10" fill="hold" nodeType="with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blinds(horizontal)">
                                      <p:cBhvr>
                                        <p:cTn id="132" dur="500"/>
                                        <p:tgtEl>
                                          <p:spTgt spid="106"/>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06"/>
                                        </p:tgtEl>
                                        <p:attrNameLst>
                                          <p:attrName>style.visibility</p:attrName>
                                        </p:attrNameLst>
                                      </p:cBhvr>
                                      <p:to>
                                        <p:strVal val="hidden"/>
                                      </p:to>
                                    </p:set>
                                  </p:childTnLst>
                                </p:cTn>
                              </p:par>
                              <p:par>
                                <p:cTn id="137" presetID="3" presetClass="entr" presetSubtype="10" fill="hold" nodeType="with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blinds(horizontal)">
                                      <p:cBhvr>
                                        <p:cTn id="139" dur="500"/>
                                        <p:tgtEl>
                                          <p:spTgt spid="107"/>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nodeType="clickEffect">
                                  <p:stCondLst>
                                    <p:cond delay="0"/>
                                  </p:stCondLst>
                                  <p:childTnLst>
                                    <p:set>
                                      <p:cBhvr>
                                        <p:cTn id="143" dur="1" fill="hold">
                                          <p:stCondLst>
                                            <p:cond delay="0"/>
                                          </p:stCondLst>
                                        </p:cTn>
                                        <p:tgtEl>
                                          <p:spTgt spid="107"/>
                                        </p:tgtEl>
                                        <p:attrNameLst>
                                          <p:attrName>style.visibility</p:attrName>
                                        </p:attrNameLst>
                                      </p:cBhvr>
                                      <p:to>
                                        <p:strVal val="hidden"/>
                                      </p:to>
                                    </p:set>
                                  </p:childTnLst>
                                </p:cTn>
                              </p:par>
                              <p:par>
                                <p:cTn id="144" presetID="3" presetClass="entr" presetSubtype="10" fill="hold" nodeType="with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blinds(horizontal)">
                                      <p:cBhvr>
                                        <p:cTn id="146" dur="500"/>
                                        <p:tgtEl>
                                          <p:spTgt spid="10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animEffect transition="in" filter="wipe(up)">
                                      <p:cBhvr>
                                        <p:cTn id="151" dur="500"/>
                                        <p:tgtEl>
                                          <p:spTgt spid="95"/>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nodeType="click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blinds(horizontal)">
                                      <p:cBhvr>
                                        <p:cTn id="156" dur="500"/>
                                        <p:tgtEl>
                                          <p:spTgt spid="12"/>
                                        </p:tgtEl>
                                      </p:cBhvr>
                                    </p:animEffect>
                                  </p:childTnLst>
                                </p:cTn>
                              </p:par>
                              <p:par>
                                <p:cTn id="157" presetID="3" presetClass="entr" presetSubtype="10" fill="hold" nodeType="with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blinds(horizontal)">
                                      <p:cBhvr>
                                        <p:cTn id="159" dur="500"/>
                                        <p:tgtEl>
                                          <p:spTgt spid="10"/>
                                        </p:tgtEl>
                                      </p:cBhvr>
                                    </p:animEffect>
                                  </p:childTnLst>
                                </p:cTn>
                              </p:par>
                              <p:par>
                                <p:cTn id="160" presetID="3" presetClass="entr" presetSubtype="10" fill="hold" nodeType="withEffect">
                                  <p:stCondLst>
                                    <p:cond delay="0"/>
                                  </p:stCondLst>
                                  <p:childTnLst>
                                    <p:set>
                                      <p:cBhvr>
                                        <p:cTn id="161" dur="1" fill="hold">
                                          <p:stCondLst>
                                            <p:cond delay="0"/>
                                          </p:stCondLst>
                                        </p:cTn>
                                        <p:tgtEl>
                                          <p:spTgt spid="9"/>
                                        </p:tgtEl>
                                        <p:attrNameLst>
                                          <p:attrName>style.visibility</p:attrName>
                                        </p:attrNameLst>
                                      </p:cBhvr>
                                      <p:to>
                                        <p:strVal val="visible"/>
                                      </p:to>
                                    </p:set>
                                    <p:animEffect transition="in" filter="blinds(horizontal)">
                                      <p:cBhvr>
                                        <p:cTn id="162" dur="500"/>
                                        <p:tgtEl>
                                          <p:spTgt spid="9"/>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114"/>
                                        </p:tgtEl>
                                        <p:attrNameLst>
                                          <p:attrName>style.visibility</p:attrName>
                                        </p:attrNameLst>
                                      </p:cBhvr>
                                      <p:to>
                                        <p:strVal val="visible"/>
                                      </p:to>
                                    </p:set>
                                    <p:animEffect transition="in" filter="blinds(horizontal)">
                                      <p:cBhvr>
                                        <p:cTn id="167" dur="500"/>
                                        <p:tgtEl>
                                          <p:spTgt spid="114"/>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grpId="1" nodeType="clickEffect">
                                  <p:stCondLst>
                                    <p:cond delay="0"/>
                                  </p:stCondLst>
                                  <p:childTnLst>
                                    <p:animEffect transition="out" filter="blinds(horizontal)">
                                      <p:cBhvr>
                                        <p:cTn id="171" dur="500"/>
                                        <p:tgtEl>
                                          <p:spTgt spid="114"/>
                                        </p:tgtEl>
                                      </p:cBhvr>
                                    </p:animEffect>
                                    <p:set>
                                      <p:cBhvr>
                                        <p:cTn id="172" dur="1" fill="hold">
                                          <p:stCondLst>
                                            <p:cond delay="499"/>
                                          </p:stCondLst>
                                        </p:cTn>
                                        <p:tgtEl>
                                          <p:spTgt spid="114"/>
                                        </p:tgtEl>
                                        <p:attrNameLst>
                                          <p:attrName>style.visibility</p:attrName>
                                        </p:attrNameLst>
                                      </p:cBhvr>
                                      <p:to>
                                        <p:strVal val="hidden"/>
                                      </p:to>
                                    </p:set>
                                  </p:childTnLst>
                                </p:cTn>
                              </p:par>
                            </p:childTnLst>
                          </p:cTn>
                        </p:par>
                        <p:par>
                          <p:cTn id="173" fill="hold">
                            <p:stCondLst>
                              <p:cond delay="500"/>
                            </p:stCondLst>
                            <p:childTnLst>
                              <p:par>
                                <p:cTn id="174" presetID="3" presetClass="entr" presetSubtype="10" fill="hold" grpId="0" nodeType="afterEffect">
                                  <p:stCondLst>
                                    <p:cond delay="0"/>
                                  </p:stCondLst>
                                  <p:childTnLst>
                                    <p:set>
                                      <p:cBhvr>
                                        <p:cTn id="175" dur="1" fill="hold">
                                          <p:stCondLst>
                                            <p:cond delay="0"/>
                                          </p:stCondLst>
                                        </p:cTn>
                                        <p:tgtEl>
                                          <p:spTgt spid="166"/>
                                        </p:tgtEl>
                                        <p:attrNameLst>
                                          <p:attrName>style.visibility</p:attrName>
                                        </p:attrNameLst>
                                      </p:cBhvr>
                                      <p:to>
                                        <p:strVal val="visible"/>
                                      </p:to>
                                    </p:set>
                                    <p:animEffect transition="in" filter="blinds(horizontal)">
                                      <p:cBhvr>
                                        <p:cTn id="176" dur="500"/>
                                        <p:tgtEl>
                                          <p:spTgt spid="166"/>
                                        </p:tgtEl>
                                      </p:cBhvr>
                                    </p:animEffect>
                                  </p:childTnLst>
                                </p:cTn>
                              </p:par>
                              <p:par>
                                <p:cTn id="177" presetID="22" presetClass="entr" presetSubtype="1" fill="hold" grpId="0" nodeType="with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wipe(up)">
                                      <p:cBhvr>
                                        <p:cTn id="179" dur="500"/>
                                        <p:tgtEl>
                                          <p:spTgt spid="96"/>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xit" presetSubtype="10" fill="hold" nodeType="clickEffect">
                                  <p:stCondLst>
                                    <p:cond delay="0"/>
                                  </p:stCondLst>
                                  <p:childTnLst>
                                    <p:animEffect transition="out" filter="blinds(horizontal)">
                                      <p:cBhvr>
                                        <p:cTn id="183" dur="500"/>
                                        <p:tgtEl>
                                          <p:spTgt spid="9"/>
                                        </p:tgtEl>
                                      </p:cBhvr>
                                    </p:animEffect>
                                    <p:set>
                                      <p:cBhvr>
                                        <p:cTn id="184" dur="1" fill="hold">
                                          <p:stCondLst>
                                            <p:cond delay="499"/>
                                          </p:stCondLst>
                                        </p:cTn>
                                        <p:tgtEl>
                                          <p:spTgt spid="9"/>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0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100"/>
                                        </p:tgtEl>
                                        <p:attrNameLst>
                                          <p:attrName>style.visibility</p:attrName>
                                        </p:attrNameLst>
                                      </p:cBhvr>
                                      <p:to>
                                        <p:strVal val="visible"/>
                                      </p:to>
                                    </p:set>
                                    <p:animEffect transition="in" filter="wipe(up)">
                                      <p:cBhvr>
                                        <p:cTn id="193" dur="500"/>
                                        <p:tgtEl>
                                          <p:spTgt spid="100"/>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01"/>
                                        </p:tgtEl>
                                        <p:attrNameLst>
                                          <p:attrName>style.visibility</p:attrName>
                                        </p:attrNameLst>
                                      </p:cBhvr>
                                      <p:to>
                                        <p:strVal val="visible"/>
                                      </p:to>
                                    </p:set>
                                    <p:animEffect transition="in" filter="blinds(horizontal)">
                                      <p:cBhvr>
                                        <p:cTn id="196" dur="500"/>
                                        <p:tgtEl>
                                          <p:spTgt spid="101"/>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112"/>
                                        </p:tgtEl>
                                        <p:attrNameLst>
                                          <p:attrName>style.visibility</p:attrName>
                                        </p:attrNameLst>
                                      </p:cBhvr>
                                      <p:to>
                                        <p:strVal val="visible"/>
                                      </p:to>
                                    </p:set>
                                    <p:animEffect transition="in" filter="blinds(horizontal)">
                                      <p:cBhvr>
                                        <p:cTn id="20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93" grpId="0"/>
      <p:bldP spid="95" grpId="0" animBg="1"/>
      <p:bldP spid="96" grpId="0" animBg="1"/>
      <p:bldP spid="97" grpId="0" animBg="1"/>
      <p:bldP spid="98" grpId="0"/>
      <p:bldP spid="99" grpId="0"/>
      <p:bldP spid="100" grpId="0" animBg="1"/>
      <p:bldP spid="101" grpId="0"/>
      <p:bldP spid="92" grpId="0"/>
      <p:bldP spid="102" grpId="0"/>
      <p:bldP spid="103" grpId="0"/>
      <p:bldP spid="104" grpId="0"/>
      <p:bldP spid="13" grpId="0" animBg="1"/>
      <p:bldP spid="13" grpId="1" animBg="1"/>
      <p:bldP spid="109" grpId="0"/>
      <p:bldP spid="109" grpId="1"/>
      <p:bldP spid="111" grpId="0"/>
      <p:bldP spid="111" grpId="1"/>
      <p:bldP spid="112" grpId="0" animBg="1"/>
      <p:bldP spid="113" grpId="0" animBg="1"/>
      <p:bldP spid="113" grpId="1" animBg="1"/>
      <p:bldP spid="114" grpId="0" animBg="1"/>
      <p:bldP spid="1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a:spLocks noGrp="1"/>
          </p:cNvSpPr>
          <p:nvPr>
            <p:ph idx="1"/>
          </p:nvPr>
        </p:nvSpPr>
        <p:spPr>
          <a:xfrm>
            <a:off x="228600" y="908720"/>
            <a:ext cx="8610600" cy="5339680"/>
          </a:xfrm>
        </p:spPr>
        <p:txBody>
          <a:bodyPr>
            <a:normAutofit fontScale="92500" lnSpcReduction="10000"/>
          </a:bodyPr>
          <a:lstStyle/>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r>
              <a:rPr lang="en-US" dirty="0" smtClean="0"/>
              <a:t>All cores contend for limited off-chip bandwidth</a:t>
            </a:r>
          </a:p>
          <a:p>
            <a:pPr lvl="1"/>
            <a:r>
              <a:rPr lang="en-US" dirty="0" smtClean="0"/>
              <a:t>Inter-application interference </a:t>
            </a:r>
            <a:r>
              <a:rPr lang="en-US" b="1" dirty="0" smtClean="0">
                <a:solidFill>
                  <a:srgbClr val="FF0000"/>
                </a:solidFill>
              </a:rPr>
              <a:t>degrades system performance</a:t>
            </a:r>
          </a:p>
          <a:p>
            <a:pPr lvl="1"/>
            <a:r>
              <a:rPr lang="en-US" dirty="0" smtClean="0"/>
              <a:t>The memory scheduler can help mitigate the problem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
        <p:nvSpPr>
          <p:cNvPr id="3" name="Rectangle 2"/>
          <p:cNvSpPr/>
          <p:nvPr/>
        </p:nvSpPr>
        <p:spPr>
          <a:xfrm>
            <a:off x="755576" y="1772816"/>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55576" y="2996952"/>
            <a:ext cx="7632847"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t>Memory Scheduler</a:t>
            </a:r>
            <a:endParaRPr lang="en-US" sz="2800" dirty="0"/>
          </a:p>
        </p:txBody>
      </p:sp>
      <p:sp>
        <p:nvSpPr>
          <p:cNvPr id="23" name="TextBox 22"/>
          <p:cNvSpPr txBox="1"/>
          <p:nvPr/>
        </p:nvSpPr>
        <p:spPr>
          <a:xfrm>
            <a:off x="1687011" y="959892"/>
            <a:ext cx="1100228" cy="461665"/>
          </a:xfrm>
          <a:prstGeom prst="rect">
            <a:avLst/>
          </a:prstGeom>
          <a:noFill/>
        </p:spPr>
        <p:txBody>
          <a:bodyPr wrap="square" rtlCol="0">
            <a:spAutoFit/>
          </a:bodyPr>
          <a:lstStyle/>
          <a:p>
            <a:r>
              <a:rPr lang="en-US" sz="2400" dirty="0" smtClean="0">
                <a:solidFill>
                  <a:srgbClr val="FFC000"/>
                </a:solidFill>
              </a:rPr>
              <a:t>Core 1</a:t>
            </a:r>
            <a:endParaRPr lang="en-US" sz="2400" dirty="0">
              <a:solidFill>
                <a:srgbClr val="FFC000"/>
              </a:solidFill>
            </a:endParaRPr>
          </a:p>
        </p:txBody>
      </p:sp>
      <p:sp>
        <p:nvSpPr>
          <p:cNvPr id="24" name="TextBox 23"/>
          <p:cNvSpPr txBox="1"/>
          <p:nvPr/>
        </p:nvSpPr>
        <p:spPr>
          <a:xfrm>
            <a:off x="3168473" y="959892"/>
            <a:ext cx="1100228" cy="461665"/>
          </a:xfrm>
          <a:prstGeom prst="rect">
            <a:avLst/>
          </a:prstGeom>
          <a:noFill/>
        </p:spPr>
        <p:txBody>
          <a:bodyPr wrap="square" rtlCol="0">
            <a:spAutoFit/>
          </a:bodyPr>
          <a:lstStyle/>
          <a:p>
            <a:r>
              <a:rPr lang="en-US" sz="2400" dirty="0" smtClean="0">
                <a:solidFill>
                  <a:srgbClr val="0000FF"/>
                </a:solidFill>
              </a:rPr>
              <a:t>Core 2</a:t>
            </a:r>
            <a:endParaRPr lang="en-US" sz="2400" dirty="0">
              <a:solidFill>
                <a:srgbClr val="0000FF"/>
              </a:solidFill>
            </a:endParaRPr>
          </a:p>
        </p:txBody>
      </p:sp>
      <p:sp>
        <p:nvSpPr>
          <p:cNvPr id="25" name="TextBox 24"/>
          <p:cNvSpPr txBox="1"/>
          <p:nvPr/>
        </p:nvSpPr>
        <p:spPr>
          <a:xfrm>
            <a:off x="4649936" y="959892"/>
            <a:ext cx="1100228" cy="461665"/>
          </a:xfrm>
          <a:prstGeom prst="rect">
            <a:avLst/>
          </a:prstGeom>
          <a:noFill/>
        </p:spPr>
        <p:txBody>
          <a:bodyPr wrap="square" rtlCol="0">
            <a:spAutoFit/>
          </a:bodyPr>
          <a:lstStyle/>
          <a:p>
            <a:r>
              <a:rPr lang="en-US" sz="2400" dirty="0" smtClean="0">
                <a:solidFill>
                  <a:srgbClr val="FF0000"/>
                </a:solidFill>
              </a:rPr>
              <a:t>Core 3</a:t>
            </a:r>
            <a:endParaRPr lang="en-US" sz="2400" dirty="0">
              <a:solidFill>
                <a:srgbClr val="FF0000"/>
              </a:solidFill>
            </a:endParaRPr>
          </a:p>
        </p:txBody>
      </p:sp>
      <p:sp>
        <p:nvSpPr>
          <p:cNvPr id="26" name="TextBox 25"/>
          <p:cNvSpPr txBox="1"/>
          <p:nvPr/>
        </p:nvSpPr>
        <p:spPr>
          <a:xfrm>
            <a:off x="6064060" y="959892"/>
            <a:ext cx="1100228" cy="461665"/>
          </a:xfrm>
          <a:prstGeom prst="rect">
            <a:avLst/>
          </a:prstGeom>
          <a:noFill/>
        </p:spPr>
        <p:txBody>
          <a:bodyPr wrap="square" rtlCol="0">
            <a:spAutoFit/>
          </a:bodyPr>
          <a:lstStyle/>
          <a:p>
            <a:r>
              <a:rPr lang="en-US" sz="2400" dirty="0" smtClean="0">
                <a:solidFill>
                  <a:schemeClr val="accent3">
                    <a:lumMod val="75000"/>
                  </a:schemeClr>
                </a:solidFill>
              </a:rPr>
              <a:t>Core 4</a:t>
            </a:r>
            <a:endParaRPr lang="en-US" sz="2400" dirty="0">
              <a:solidFill>
                <a:schemeClr val="accent3">
                  <a:lumMod val="75000"/>
                </a:schemeClr>
              </a:solidFill>
            </a:endParaRPr>
          </a:p>
        </p:txBody>
      </p:sp>
      <p:sp>
        <p:nvSpPr>
          <p:cNvPr id="27" name="Down Arrow 26"/>
          <p:cNvSpPr/>
          <p:nvPr/>
        </p:nvSpPr>
        <p:spPr>
          <a:xfrm>
            <a:off x="2051720" y="135174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3563888" y="135174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5004048" y="135174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444208" y="135174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719946" y="3573016"/>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627784" y="4365104"/>
            <a:ext cx="3456384" cy="369332"/>
          </a:xfrm>
          <a:prstGeom prst="rect">
            <a:avLst/>
          </a:prstGeom>
          <a:noFill/>
        </p:spPr>
        <p:txBody>
          <a:bodyPr wrap="square" rtlCol="0">
            <a:spAutoFit/>
          </a:bodyPr>
          <a:lstStyle/>
          <a:p>
            <a:pPr algn="ctr"/>
            <a:r>
              <a:rPr lang="en-US" dirty="0" smtClean="0"/>
              <a:t>To DRAM</a:t>
            </a:r>
            <a:endParaRPr lang="en-US" dirty="0"/>
          </a:p>
        </p:txBody>
      </p:sp>
      <p:sp>
        <p:nvSpPr>
          <p:cNvPr id="13" name="Rectangle 12"/>
          <p:cNvSpPr/>
          <p:nvPr/>
        </p:nvSpPr>
        <p:spPr>
          <a:xfrm>
            <a:off x="827584"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27584"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63688"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99792"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635896"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572000"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08104"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44208"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380312"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rot="16200000">
            <a:off x="-1225225" y="2097433"/>
            <a:ext cx="3384377" cy="430887"/>
          </a:xfrm>
          <a:prstGeom prst="rect">
            <a:avLst/>
          </a:prstGeom>
          <a:noFill/>
        </p:spPr>
        <p:txBody>
          <a:bodyPr wrap="square" rtlCol="0">
            <a:spAutoFit/>
          </a:bodyPr>
          <a:lstStyle/>
          <a:p>
            <a:r>
              <a:rPr lang="en-US" sz="2200" dirty="0" smtClean="0"/>
              <a:t>Memory Request Buffer</a:t>
            </a:r>
            <a:endParaRPr lang="en-US" sz="2200" dirty="0"/>
          </a:p>
        </p:txBody>
      </p:sp>
      <p:sp>
        <p:nvSpPr>
          <p:cNvPr id="74" name="TextBox 73"/>
          <p:cNvSpPr txBox="1"/>
          <p:nvPr/>
        </p:nvSpPr>
        <p:spPr>
          <a:xfrm>
            <a:off x="3635896" y="184482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78" name="TextBox 77"/>
          <p:cNvSpPr txBox="1"/>
          <p:nvPr/>
        </p:nvSpPr>
        <p:spPr>
          <a:xfrm>
            <a:off x="2699792" y="184482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79" name="TextBox 78"/>
          <p:cNvSpPr txBox="1"/>
          <p:nvPr/>
        </p:nvSpPr>
        <p:spPr>
          <a:xfrm>
            <a:off x="5508104" y="1844824"/>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81" name="TextBox 80"/>
          <p:cNvSpPr txBox="1"/>
          <p:nvPr/>
        </p:nvSpPr>
        <p:spPr>
          <a:xfrm>
            <a:off x="7380312" y="1844824"/>
            <a:ext cx="936104" cy="369332"/>
          </a:xfrm>
          <a:prstGeom prst="rect">
            <a:avLst/>
          </a:prstGeom>
          <a:solidFill>
            <a:srgbClr val="00B050"/>
          </a:solidFill>
          <a:ln w="22225">
            <a:solidFill>
              <a:schemeClr val="tx1"/>
            </a:solidFill>
          </a:ln>
        </p:spPr>
        <p:txBody>
          <a:bodyPr wrap="square" rtlCol="0">
            <a:spAutoFit/>
          </a:bodyPr>
          <a:lstStyle/>
          <a:p>
            <a:pPr algn="ctr"/>
            <a:r>
              <a:rPr lang="en-US" dirty="0" err="1" smtClean="0"/>
              <a:t>Req</a:t>
            </a:r>
            <a:endParaRPr lang="en-US" dirty="0"/>
          </a:p>
        </p:txBody>
      </p:sp>
      <p:sp>
        <p:nvSpPr>
          <p:cNvPr id="75" name="TextBox 74"/>
          <p:cNvSpPr txBox="1"/>
          <p:nvPr/>
        </p:nvSpPr>
        <p:spPr>
          <a:xfrm>
            <a:off x="4572000" y="184482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76" name="TextBox 75"/>
          <p:cNvSpPr txBox="1"/>
          <p:nvPr/>
        </p:nvSpPr>
        <p:spPr>
          <a:xfrm>
            <a:off x="6444208" y="184482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73" name="TextBox 72"/>
          <p:cNvSpPr txBox="1"/>
          <p:nvPr/>
        </p:nvSpPr>
        <p:spPr>
          <a:xfrm>
            <a:off x="827584" y="220486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42" name="Rectangle 41"/>
          <p:cNvSpPr/>
          <p:nvPr/>
        </p:nvSpPr>
        <p:spPr>
          <a:xfrm>
            <a:off x="1763688"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699792"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35896"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572000"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508104"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44208"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80312"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3896721" y="3933056"/>
            <a:ext cx="936104" cy="369332"/>
          </a:xfrm>
          <a:prstGeom prst="rect">
            <a:avLst/>
          </a:prstGeom>
          <a:solidFill>
            <a:srgbClr val="FFFF00"/>
          </a:solidFill>
          <a:ln w="22225">
            <a:solidFill>
              <a:schemeClr val="tx1"/>
            </a:solidFill>
          </a:ln>
        </p:spPr>
        <p:txBody>
          <a:bodyPr wrap="square" rtlCol="0">
            <a:spAutoFit/>
          </a:bodyPr>
          <a:lstStyle/>
          <a:p>
            <a:pPr algn="ctr"/>
            <a:r>
              <a:rPr lang="en-US" dirty="0" smtClean="0"/>
              <a:t>Data</a:t>
            </a:r>
            <a:endParaRPr lang="en-US" dirty="0"/>
          </a:p>
        </p:txBody>
      </p:sp>
      <p:sp>
        <p:nvSpPr>
          <p:cNvPr id="84" name="TextBox 83"/>
          <p:cNvSpPr txBox="1"/>
          <p:nvPr/>
        </p:nvSpPr>
        <p:spPr>
          <a:xfrm>
            <a:off x="3923928" y="4005064"/>
            <a:ext cx="936104" cy="369332"/>
          </a:xfrm>
          <a:prstGeom prst="rect">
            <a:avLst/>
          </a:prstGeom>
          <a:solidFill>
            <a:srgbClr val="00B0F0"/>
          </a:solidFill>
          <a:ln w="22225">
            <a:solidFill>
              <a:schemeClr val="tx1"/>
            </a:solidFill>
          </a:ln>
        </p:spPr>
        <p:txBody>
          <a:bodyPr wrap="square" rtlCol="0">
            <a:spAutoFit/>
          </a:bodyPr>
          <a:lstStyle/>
          <a:p>
            <a:pPr algn="ctr"/>
            <a:r>
              <a:rPr lang="en-US" dirty="0" smtClean="0"/>
              <a:t>Data</a:t>
            </a:r>
            <a:endParaRPr lang="en-US" dirty="0"/>
          </a:p>
        </p:txBody>
      </p:sp>
      <p:sp>
        <p:nvSpPr>
          <p:cNvPr id="33" name="TextBox 32"/>
          <p:cNvSpPr txBox="1"/>
          <p:nvPr/>
        </p:nvSpPr>
        <p:spPr>
          <a:xfrm>
            <a:off x="827584" y="184482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72" name="TextBox 71"/>
          <p:cNvSpPr txBox="1"/>
          <p:nvPr/>
        </p:nvSpPr>
        <p:spPr>
          <a:xfrm>
            <a:off x="1763688" y="184482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cxnSp>
        <p:nvCxnSpPr>
          <p:cNvPr id="56" name="Straight Connector 55"/>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60" name="Title 1"/>
          <p:cNvSpPr txBox="1">
            <a:spLocks/>
          </p:cNvSpPr>
          <p:nvPr/>
        </p:nvSpPr>
        <p:spPr>
          <a:xfrm>
            <a:off x="457200" y="130604"/>
            <a:ext cx="8229600" cy="847546"/>
          </a:xfrm>
          <a:prstGeom prst="rect">
            <a:avLst/>
          </a:prstGeom>
        </p:spPr>
        <p:txBody>
          <a:bodyPr vert="horz" lIns="91440" tIns="45720" rIns="91440" bIns="45720" rtlCol="0" anchor="ctr">
            <a:normAutofit/>
          </a:bodyPr>
          <a:lstStyle/>
          <a:p>
            <a:pPr lvl="0">
              <a:spcBef>
                <a:spcPct val="0"/>
              </a:spcBef>
            </a:pPr>
            <a:r>
              <a:rPr lang="en-US" sz="4400" dirty="0" smtClean="0"/>
              <a:t>Interference in the Main Memory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4" name="Picture 63"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9062 -0.13185 L 3.33333E-6 1.76729E-6 " pathEditMode="relative" rAng="0" ptsTypes="AA">
                                      <p:cBhvr>
                                        <p:cTn id="8" dur="1000" fill="hold"/>
                                        <p:tgtEl>
                                          <p:spTgt spid="33"/>
                                        </p:tgtEl>
                                        <p:attrNameLst>
                                          <p:attrName>ppt_x</p:attrName>
                                          <p:attrName>ppt_y</p:attrName>
                                        </p:attrNameLst>
                                      </p:cBhvr>
                                      <p:rCtr x="-4531" y="659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42" presetClass="path" presetSubtype="0" accel="50000" decel="50000" fill="hold" grpId="4" nodeType="withEffect">
                                  <p:stCondLst>
                                    <p:cond delay="0"/>
                                  </p:stCondLst>
                                  <p:childTnLst>
                                    <p:animMotion origin="layout" path="M 0.15347 -0.14074 L 2.77778E-6 0.00162 " pathEditMode="relative" rAng="0" ptsTypes="AA">
                                      <p:cBhvr>
                                        <p:cTn id="14" dur="1000" fill="hold"/>
                                        <p:tgtEl>
                                          <p:spTgt spid="72"/>
                                        </p:tgtEl>
                                        <p:attrNameLst>
                                          <p:attrName>ppt_x</p:attrName>
                                          <p:attrName>ppt_y</p:attrName>
                                        </p:attrNameLst>
                                      </p:cBhvr>
                                      <p:rCtr x="-77" y="7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6701 -0.16343 L 3.33333E-6 3.7037E-7 " pathEditMode="relative" rAng="0" ptsTypes="AA">
                                      <p:cBhvr>
                                        <p:cTn id="32" dur="1000" fill="hold"/>
                                        <p:tgtEl>
                                          <p:spTgt spid="73"/>
                                        </p:tgtEl>
                                        <p:attrNameLst>
                                          <p:attrName>ppt_x</p:attrName>
                                          <p:attrName>ppt_y</p:attrName>
                                        </p:attrNameLst>
                                      </p:cBhvr>
                                      <p:rCtr x="-34" y="82"/>
                                    </p:animMotion>
                                  </p:childTnLst>
                                </p:cTn>
                              </p:par>
                              <p:par>
                                <p:cTn id="33" presetID="42" presetClass="path" presetSubtype="0" accel="50000" decel="50000" fill="hold" grpId="1" nodeType="withEffect">
                                  <p:stCondLst>
                                    <p:cond delay="0"/>
                                  </p:stCondLst>
                                  <p:childTnLst>
                                    <p:animMotion origin="layout" path="M -0.32673 -0.12129 L -2.77778E-6 -3.33333E-6 " pathEditMode="relative" rAng="0" ptsTypes="AA">
                                      <p:cBhvr>
                                        <p:cTn id="34" dur="1000" fill="hold"/>
                                        <p:tgtEl>
                                          <p:spTgt spid="76"/>
                                        </p:tgtEl>
                                        <p:attrNameLst>
                                          <p:attrName>ppt_x</p:attrName>
                                          <p:attrName>ppt_y</p:attrName>
                                        </p:attrNameLst>
                                      </p:cBhvr>
                                      <p:rCtr x="163" y="61"/>
                                    </p:animMotion>
                                  </p:childTnLst>
                                </p:cTn>
                              </p:par>
                              <p:par>
                                <p:cTn id="35" presetID="42" presetClass="path" presetSubtype="0" accel="50000" decel="50000" fill="hold" grpId="1" nodeType="withEffect">
                                  <p:stCondLst>
                                    <p:cond delay="0"/>
                                  </p:stCondLst>
                                  <p:childTnLst>
                                    <p:animMotion origin="layout" path="M 0.05122 -0.14074 L -4.16667E-6 0.00162 " pathEditMode="relative" rAng="0" ptsTypes="AA">
                                      <p:cBhvr>
                                        <p:cTn id="36" dur="1000" fill="hold"/>
                                        <p:tgtEl>
                                          <p:spTgt spid="78"/>
                                        </p:tgtEl>
                                        <p:attrNameLst>
                                          <p:attrName>ppt_x</p:attrName>
                                          <p:attrName>ppt_y</p:attrName>
                                        </p:attrNameLst>
                                      </p:cBhvr>
                                      <p:rCtr x="-26" y="71"/>
                                    </p:animMotion>
                                  </p:childTnLst>
                                </p:cTn>
                              </p:par>
                              <p:par>
                                <p:cTn id="37" presetID="42" presetClass="path" presetSubtype="0" accel="50000" decel="50000" fill="hold" grpId="0" nodeType="withEffect">
                                  <p:stCondLst>
                                    <p:cond delay="0"/>
                                  </p:stCondLst>
                                  <p:childTnLst>
                                    <p:animMotion origin="layout" path="M -0.05121 -0.14074 L -4.72222E-6 0.00162 " pathEditMode="relative" rAng="0" ptsTypes="AA">
                                      <p:cBhvr>
                                        <p:cTn id="38" dur="1000" fill="hold"/>
                                        <p:tgtEl>
                                          <p:spTgt spid="74"/>
                                        </p:tgtEl>
                                        <p:attrNameLst>
                                          <p:attrName>ppt_x</p:attrName>
                                          <p:attrName>ppt_y</p:attrName>
                                        </p:attrNameLst>
                                      </p:cBhvr>
                                      <p:rCtr x="26" y="71"/>
                                    </p:animMotion>
                                  </p:childTnLst>
                                </p:cTn>
                              </p:par>
                              <p:par>
                                <p:cTn id="39" presetID="42" presetClass="path" presetSubtype="0" accel="50000" decel="50000" fill="hold" grpId="0" nodeType="withEffect">
                                  <p:stCondLst>
                                    <p:cond delay="0"/>
                                  </p:stCondLst>
                                  <p:childTnLst>
                                    <p:animMotion origin="layout" path="M -0.09826 -0.12121 L -2.22222E-6 1.96391E-6 " pathEditMode="relative" rAng="0" ptsTypes="AA">
                                      <p:cBhvr>
                                        <p:cTn id="40" dur="1000" fill="hold"/>
                                        <p:tgtEl>
                                          <p:spTgt spid="79"/>
                                        </p:tgtEl>
                                        <p:attrNameLst>
                                          <p:attrName>ppt_x</p:attrName>
                                          <p:attrName>ppt_y</p:attrName>
                                        </p:attrNameLst>
                                      </p:cBhvr>
                                      <p:rCtr x="4913" y="6061"/>
                                    </p:animMotion>
                                  </p:childTnLst>
                                </p:cTn>
                              </p:par>
                              <p:par>
                                <p:cTn id="41" presetID="42" presetClass="path" presetSubtype="0" accel="50000" decel="50000" fill="hold" grpId="0" nodeType="withEffect">
                                  <p:stCondLst>
                                    <p:cond delay="0"/>
                                  </p:stCondLst>
                                  <p:childTnLst>
                                    <p:animMotion origin="layout" path="M -0.13784 -0.12121 L -3.33333E-6 1.96391E-6 " pathEditMode="relative" rAng="0" ptsTypes="AA">
                                      <p:cBhvr>
                                        <p:cTn id="42" dur="1000" fill="hold"/>
                                        <p:tgtEl>
                                          <p:spTgt spid="81"/>
                                        </p:tgtEl>
                                        <p:attrNameLst>
                                          <p:attrName>ppt_x</p:attrName>
                                          <p:attrName>ppt_y</p:attrName>
                                        </p:attrNameLst>
                                      </p:cBhvr>
                                      <p:rCtr x="6892" y="6061"/>
                                    </p:animMotion>
                                  </p:childTnLst>
                                </p:cTn>
                              </p:par>
                              <p:par>
                                <p:cTn id="43" presetID="42" presetClass="path" presetSubtype="0" accel="50000" decel="50000" fill="hold" grpId="0" nodeType="withEffect">
                                  <p:stCondLst>
                                    <p:cond delay="0"/>
                                  </p:stCondLst>
                                  <p:childTnLst>
                                    <p:animMotion origin="layout" path="M -0.32691 -0.13185 L 4.72222E-6 1.76729E-6 " pathEditMode="relative" rAng="0" ptsTypes="AA">
                                      <p:cBhvr>
                                        <p:cTn id="44" dur="1000" fill="hold"/>
                                        <p:tgtEl>
                                          <p:spTgt spid="75"/>
                                        </p:tgtEl>
                                        <p:attrNameLst>
                                          <p:attrName>ppt_x</p:attrName>
                                          <p:attrName>ppt_y</p:attrName>
                                        </p:attrNameLst>
                                      </p:cBhvr>
                                      <p:rCtr x="16337" y="659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3.33333E-6 1.76729E-6 L 0.33472 0.23548 " pathEditMode="relative" rAng="0" ptsTypes="AA">
                                      <p:cBhvr>
                                        <p:cTn id="48" dur="1000" fill="hold"/>
                                        <p:tgtEl>
                                          <p:spTgt spid="33"/>
                                        </p:tgtEl>
                                        <p:attrNameLst>
                                          <p:attrName>ppt_x</p:attrName>
                                          <p:attrName>ppt_y</p:attrName>
                                        </p:attrNameLst>
                                      </p:cBhvr>
                                      <p:rCtr x="16736" y="11774"/>
                                    </p:animMotion>
                                  </p:childTnLst>
                                </p:cTn>
                              </p:par>
                            </p:childTnLst>
                          </p:cTn>
                        </p:par>
                        <p:par>
                          <p:cTn id="49" fill="hold">
                            <p:stCondLst>
                              <p:cond delay="1000"/>
                            </p:stCondLst>
                            <p:childTnLst>
                              <p:par>
                                <p:cTn id="50" presetID="42" presetClass="path" presetSubtype="0" accel="50000" decel="50000" fill="hold" grpId="3" nodeType="afterEffect">
                                  <p:stCondLst>
                                    <p:cond delay="0"/>
                                  </p:stCondLst>
                                  <p:childTnLst>
                                    <p:animMotion origin="layout" path="M 0.33472 0.23541 L 0.33472 0.33009 " pathEditMode="relative" rAng="0" ptsTypes="AA">
                                      <p:cBhvr>
                                        <p:cTn id="51" dur="1000" fill="hold"/>
                                        <p:tgtEl>
                                          <p:spTgt spid="33"/>
                                        </p:tgtEl>
                                        <p:attrNameLst>
                                          <p:attrName>ppt_x</p:attrName>
                                          <p:attrName>ppt_y</p:attrName>
                                        </p:attrNameLst>
                                      </p:cBhvr>
                                      <p:rCtr x="0" y="4722"/>
                                    </p:animMotion>
                                  </p:childTnLst>
                                </p:cTn>
                              </p:par>
                            </p:childTnLst>
                          </p:cTn>
                        </p:par>
                        <p:par>
                          <p:cTn id="52" fill="hold">
                            <p:stCondLst>
                              <p:cond delay="2000"/>
                            </p:stCondLst>
                            <p:childTnLst>
                              <p:par>
                                <p:cTn id="53" presetID="10" presetClass="exit" presetSubtype="0" fill="hold" grpId="4" nodeType="after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p:stCondLst>
                              <p:cond delay="2500"/>
                            </p:stCondLst>
                            <p:childTnLst>
                              <p:par>
                                <p:cTn id="57" presetID="1" presetClass="entr" presetSubtype="0" fill="hold" grpId="1" nodeType="after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3.05556E-6 3.7037E-6 L -0.24497 -0.4257 " pathEditMode="relative" rAng="0" ptsTypes="AA">
                                      <p:cBhvr>
                                        <p:cTn id="60" dur="1000" fill="hold"/>
                                        <p:tgtEl>
                                          <p:spTgt spid="82"/>
                                        </p:tgtEl>
                                        <p:attrNameLst>
                                          <p:attrName>ppt_x</p:attrName>
                                          <p:attrName>ppt_y</p:attrName>
                                        </p:attrNameLst>
                                      </p:cBhvr>
                                      <p:rCtr x="-12257" y="-21296"/>
                                    </p:animMotion>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7778E-6 1.96391E-6 L 0.23229 0.23548 " pathEditMode="relative" rAng="0" ptsTypes="AA">
                                      <p:cBhvr>
                                        <p:cTn id="68" dur="1000" fill="hold"/>
                                        <p:tgtEl>
                                          <p:spTgt spid="72"/>
                                        </p:tgtEl>
                                        <p:attrNameLst>
                                          <p:attrName>ppt_x</p:attrName>
                                          <p:attrName>ppt_y</p:attrName>
                                        </p:attrNameLst>
                                      </p:cBhvr>
                                      <p:rCtr x="11615" y="11774"/>
                                    </p:animMotion>
                                  </p:childTnLst>
                                </p:cTn>
                              </p:par>
                            </p:childTnLst>
                          </p:cTn>
                        </p:par>
                        <p:par>
                          <p:cTn id="69" fill="hold">
                            <p:stCondLst>
                              <p:cond delay="1000"/>
                            </p:stCondLst>
                            <p:childTnLst>
                              <p:par>
                                <p:cTn id="70" presetID="42" presetClass="path" presetSubtype="0" accel="50000" decel="50000" fill="hold" grpId="2" nodeType="afterEffect">
                                  <p:stCondLst>
                                    <p:cond delay="0"/>
                                  </p:stCondLst>
                                  <p:childTnLst>
                                    <p:animMotion origin="layout" path="M 0.23229 0.23525 L 0.23229 0.32986 " pathEditMode="relative" rAng="0" ptsTypes="AA">
                                      <p:cBhvr>
                                        <p:cTn id="71" dur="1000" fill="hold"/>
                                        <p:tgtEl>
                                          <p:spTgt spid="72"/>
                                        </p:tgtEl>
                                        <p:attrNameLst>
                                          <p:attrName>ppt_x</p:attrName>
                                          <p:attrName>ppt_y</p:attrName>
                                        </p:attrNameLst>
                                      </p:cBhvr>
                                      <p:rCtr x="0" y="4719"/>
                                    </p:animMotion>
                                  </p:childTnLst>
                                </p:cTn>
                              </p:par>
                            </p:childTnLst>
                          </p:cTn>
                        </p:par>
                        <p:par>
                          <p:cTn id="72" fill="hold">
                            <p:stCondLst>
                              <p:cond delay="2000"/>
                            </p:stCondLst>
                            <p:childTnLst>
                              <p:par>
                                <p:cTn id="73" presetID="10" presetClass="exit" presetSubtype="0" fill="hold" grpId="3" nodeType="afterEffect">
                                  <p:stCondLst>
                                    <p:cond delay="0"/>
                                  </p:stCondLst>
                                  <p:childTnLst>
                                    <p:animEffect transition="out" filter="fade">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childTnLst>
                          </p:cTn>
                        </p:par>
                        <p:par>
                          <p:cTn id="76" fill="hold">
                            <p:stCondLst>
                              <p:cond delay="2500"/>
                            </p:stCondLst>
                            <p:childTnLst>
                              <p:par>
                                <p:cTn id="77" presetID="1" presetClass="entr" presetSubtype="0" fill="hold" grpId="1" nodeType="after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0798 -0.01042 L -0.08263 -0.45579 " pathEditMode="relative" rAng="0" ptsTypes="AA">
                                      <p:cBhvr>
                                        <p:cTn id="80" dur="1000" fill="hold"/>
                                        <p:tgtEl>
                                          <p:spTgt spid="84"/>
                                        </p:tgtEl>
                                        <p:attrNameLst>
                                          <p:attrName>ppt_x</p:attrName>
                                          <p:attrName>ppt_y</p:attrName>
                                        </p:attrNameLst>
                                      </p:cBhvr>
                                      <p:rCtr x="-3733" y="-22269"/>
                                    </p:animMotion>
                                  </p:childTnLst>
                                </p:cTn>
                              </p:par>
                            </p:childTnLst>
                          </p:cTn>
                        </p:par>
                        <p:par>
                          <p:cTn id="81" fill="hold">
                            <p:stCondLst>
                              <p:cond delay="3500"/>
                            </p:stCondLst>
                            <p:childTnLst>
                              <p:par>
                                <p:cTn id="82" presetID="10" presetClass="exit" presetSubtype="0" fill="hold" grpId="2" nodeType="after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31" grpId="0" animBg="1"/>
      <p:bldP spid="32" grpId="0"/>
      <p:bldP spid="74" grpId="0" animBg="1"/>
      <p:bldP spid="74" grpId="1" animBg="1"/>
      <p:bldP spid="78" grpId="0" animBg="1"/>
      <p:bldP spid="78" grpId="1" animBg="1"/>
      <p:bldP spid="79" grpId="0" animBg="1"/>
      <p:bldP spid="79" grpId="1" animBg="1"/>
      <p:bldP spid="81" grpId="0" animBg="1"/>
      <p:bldP spid="81" grpId="1" animBg="1"/>
      <p:bldP spid="75" grpId="0" animBg="1"/>
      <p:bldP spid="75" grpId="1" animBg="1"/>
      <p:bldP spid="76" grpId="0" animBg="1"/>
      <p:bldP spid="76" grpId="1" animBg="1"/>
      <p:bldP spid="73" grpId="0" animBg="1"/>
      <p:bldP spid="73" grpId="1" animBg="1"/>
      <p:bldP spid="82" grpId="0" animBg="1"/>
      <p:bldP spid="82" grpId="1" animBg="1"/>
      <p:bldP spid="82" grpId="2" animBg="1"/>
      <p:bldP spid="84" grpId="0" animBg="1"/>
      <p:bldP spid="84" grpId="1" animBg="1"/>
      <p:bldP spid="84" grpId="2" animBg="1"/>
      <p:bldP spid="33" grpId="0" animBg="1"/>
      <p:bldP spid="33" grpId="1" animBg="1"/>
      <p:bldP spid="33" grpId="2" animBg="1"/>
      <p:bldP spid="33" grpId="3" animBg="1"/>
      <p:bldP spid="33" grpId="4" animBg="1"/>
      <p:bldP spid="72" grpId="0" animBg="1"/>
      <p:bldP spid="72" grpId="1" animBg="1"/>
      <p:bldP spid="72" grpId="2" animBg="1"/>
      <p:bldP spid="72" grpId="3" animBg="1"/>
      <p:bldP spid="72" grpId="4"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73"/>
          <p:cNvSpPr>
            <a:spLocks noGrp="1"/>
          </p:cNvSpPr>
          <p:nvPr>
            <p:ph idx="1"/>
          </p:nvPr>
        </p:nvSpPr>
        <p:spPr>
          <a:xfrm>
            <a:off x="228600" y="908720"/>
            <a:ext cx="8610600" cy="5339680"/>
          </a:xfrm>
        </p:spPr>
        <p:txBody>
          <a:bodyPr>
            <a:normAutofit fontScale="850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smtClean="0"/>
              <a:t>GPU occupies a significant portion of the request buffers</a:t>
            </a:r>
          </a:p>
          <a:p>
            <a:pPr lvl="1"/>
            <a:r>
              <a:rPr lang="en-US" dirty="0" smtClean="0"/>
              <a:t>Limits </a:t>
            </a:r>
            <a:r>
              <a:rPr lang="en-US" dirty="0"/>
              <a:t>the MC’s visibility of the </a:t>
            </a:r>
            <a:r>
              <a:rPr lang="en-US" dirty="0" smtClean="0"/>
              <a:t>CPU applications</a:t>
            </a:r>
            <a:r>
              <a:rPr lang="en-US" dirty="0"/>
              <a:t>’ differing memory </a:t>
            </a:r>
            <a:r>
              <a:rPr lang="en-US" dirty="0" smtClean="0"/>
              <a:t>behavior </a:t>
            </a:r>
            <a:r>
              <a:rPr lang="en-US" dirty="0" smtClean="0">
                <a:sym typeface="Wingdings" pitchFamily="2" charset="2"/>
              </a:rPr>
              <a:t> can lead to a </a:t>
            </a:r>
            <a:r>
              <a:rPr lang="en-US" b="1" dirty="0" smtClean="0">
                <a:solidFill>
                  <a:srgbClr val="FF0000"/>
                </a:solidFill>
                <a:sym typeface="Wingdings" pitchFamily="2" charset="2"/>
              </a:rPr>
              <a:t>poor scheduling decision</a:t>
            </a:r>
            <a:endParaRPr lang="en-US" b="1"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
        <p:nvSpPr>
          <p:cNvPr id="25" name="Rectangle 24"/>
          <p:cNvSpPr/>
          <p:nvPr/>
        </p:nvSpPr>
        <p:spPr>
          <a:xfrm>
            <a:off x="755576" y="1916832"/>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576" y="3140968"/>
            <a:ext cx="7632847"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t>Memory Scheduler</a:t>
            </a:r>
            <a:endParaRPr lang="en-US" sz="2800" dirty="0"/>
          </a:p>
        </p:txBody>
      </p:sp>
      <p:sp>
        <p:nvSpPr>
          <p:cNvPr id="27" name="TextBox 26"/>
          <p:cNvSpPr txBox="1"/>
          <p:nvPr/>
        </p:nvSpPr>
        <p:spPr>
          <a:xfrm>
            <a:off x="1115616" y="979056"/>
            <a:ext cx="1100228" cy="461665"/>
          </a:xfrm>
          <a:prstGeom prst="rect">
            <a:avLst/>
          </a:prstGeom>
          <a:noFill/>
        </p:spPr>
        <p:txBody>
          <a:bodyPr wrap="square" rtlCol="0">
            <a:spAutoFit/>
          </a:bodyPr>
          <a:lstStyle/>
          <a:p>
            <a:r>
              <a:rPr lang="en-US" sz="2400" dirty="0" smtClean="0">
                <a:solidFill>
                  <a:srgbClr val="CC9900"/>
                </a:solidFill>
              </a:rPr>
              <a:t>Core 1</a:t>
            </a:r>
            <a:endParaRPr lang="en-US" sz="2400" dirty="0">
              <a:solidFill>
                <a:srgbClr val="CC9900"/>
              </a:solidFill>
            </a:endParaRPr>
          </a:p>
        </p:txBody>
      </p:sp>
      <p:sp>
        <p:nvSpPr>
          <p:cNvPr id="28" name="TextBox 27"/>
          <p:cNvSpPr txBox="1"/>
          <p:nvPr/>
        </p:nvSpPr>
        <p:spPr>
          <a:xfrm>
            <a:off x="2597078" y="979056"/>
            <a:ext cx="1100228" cy="461665"/>
          </a:xfrm>
          <a:prstGeom prst="rect">
            <a:avLst/>
          </a:prstGeom>
          <a:noFill/>
        </p:spPr>
        <p:txBody>
          <a:bodyPr wrap="square" rtlCol="0">
            <a:spAutoFit/>
          </a:bodyPr>
          <a:lstStyle/>
          <a:p>
            <a:r>
              <a:rPr lang="en-US" sz="2400" dirty="0" smtClean="0">
                <a:solidFill>
                  <a:srgbClr val="0000FF"/>
                </a:solidFill>
              </a:rPr>
              <a:t>Core 2</a:t>
            </a:r>
            <a:endParaRPr lang="en-US" sz="2400" dirty="0">
              <a:solidFill>
                <a:srgbClr val="0000FF"/>
              </a:solidFill>
            </a:endParaRPr>
          </a:p>
        </p:txBody>
      </p:sp>
      <p:sp>
        <p:nvSpPr>
          <p:cNvPr id="29" name="TextBox 28"/>
          <p:cNvSpPr txBox="1"/>
          <p:nvPr/>
        </p:nvSpPr>
        <p:spPr>
          <a:xfrm>
            <a:off x="4078541" y="979056"/>
            <a:ext cx="1100228" cy="461665"/>
          </a:xfrm>
          <a:prstGeom prst="rect">
            <a:avLst/>
          </a:prstGeom>
          <a:noFill/>
        </p:spPr>
        <p:txBody>
          <a:bodyPr wrap="square" rtlCol="0">
            <a:spAutoFit/>
          </a:bodyPr>
          <a:lstStyle/>
          <a:p>
            <a:r>
              <a:rPr lang="en-US" sz="2400" dirty="0" smtClean="0">
                <a:solidFill>
                  <a:srgbClr val="FF0000"/>
                </a:solidFill>
              </a:rPr>
              <a:t>Core 3</a:t>
            </a:r>
            <a:endParaRPr lang="en-US" sz="2400" dirty="0">
              <a:solidFill>
                <a:srgbClr val="FF0000"/>
              </a:solidFill>
            </a:endParaRPr>
          </a:p>
        </p:txBody>
      </p:sp>
      <p:sp>
        <p:nvSpPr>
          <p:cNvPr id="30" name="TextBox 29"/>
          <p:cNvSpPr txBox="1"/>
          <p:nvPr/>
        </p:nvSpPr>
        <p:spPr>
          <a:xfrm>
            <a:off x="5492665" y="979056"/>
            <a:ext cx="1100228" cy="461665"/>
          </a:xfrm>
          <a:prstGeom prst="rect">
            <a:avLst/>
          </a:prstGeom>
          <a:noFill/>
        </p:spPr>
        <p:txBody>
          <a:bodyPr wrap="square" rtlCol="0">
            <a:spAutoFit/>
          </a:bodyPr>
          <a:lstStyle/>
          <a:p>
            <a:r>
              <a:rPr lang="en-US" sz="2400" dirty="0" smtClean="0">
                <a:solidFill>
                  <a:schemeClr val="accent3">
                    <a:lumMod val="75000"/>
                  </a:schemeClr>
                </a:solidFill>
              </a:rPr>
              <a:t>Core 4</a:t>
            </a:r>
            <a:endParaRPr lang="en-US" sz="2400" dirty="0">
              <a:solidFill>
                <a:schemeClr val="accent3">
                  <a:lumMod val="75000"/>
                </a:schemeClr>
              </a:solidFill>
            </a:endParaRPr>
          </a:p>
        </p:txBody>
      </p:sp>
      <p:sp>
        <p:nvSpPr>
          <p:cNvPr id="31" name="Down Arrow 30"/>
          <p:cNvSpPr/>
          <p:nvPr/>
        </p:nvSpPr>
        <p:spPr>
          <a:xfrm>
            <a:off x="1480325" y="144292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2992493" y="144292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432653" y="144292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5872813" y="144292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719946" y="3861048"/>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627784" y="4283804"/>
            <a:ext cx="3456384" cy="369332"/>
          </a:xfrm>
          <a:prstGeom prst="rect">
            <a:avLst/>
          </a:prstGeom>
          <a:noFill/>
        </p:spPr>
        <p:txBody>
          <a:bodyPr wrap="square" rtlCol="0">
            <a:spAutoFit/>
          </a:bodyPr>
          <a:lstStyle/>
          <a:p>
            <a:pPr algn="ctr"/>
            <a:r>
              <a:rPr lang="en-US" dirty="0" smtClean="0"/>
              <a:t>To DRAM</a:t>
            </a:r>
            <a:endParaRPr lang="en-US" dirty="0"/>
          </a:p>
        </p:txBody>
      </p:sp>
      <p:sp>
        <p:nvSpPr>
          <p:cNvPr id="37" name="Rectangle 36"/>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827584" y="198884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67" name="TextBox 66"/>
          <p:cNvSpPr txBox="1"/>
          <p:nvPr/>
        </p:nvSpPr>
        <p:spPr>
          <a:xfrm>
            <a:off x="4572000" y="198884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74" name="TextBox 73"/>
          <p:cNvSpPr txBox="1"/>
          <p:nvPr/>
        </p:nvSpPr>
        <p:spPr>
          <a:xfrm>
            <a:off x="6853014" y="1055256"/>
            <a:ext cx="1100228" cy="461665"/>
          </a:xfrm>
          <a:prstGeom prst="rect">
            <a:avLst/>
          </a:prstGeom>
          <a:solidFill>
            <a:srgbClr val="A61A9F"/>
          </a:solidFill>
          <a:ln>
            <a:solidFill>
              <a:schemeClr val="tx1"/>
            </a:solidFill>
          </a:ln>
        </p:spPr>
        <p:txBody>
          <a:bodyPr wrap="square" rtlCol="0">
            <a:spAutoFit/>
          </a:bodyPr>
          <a:lstStyle/>
          <a:p>
            <a:pPr algn="ctr"/>
            <a:r>
              <a:rPr lang="en-US" sz="2400" dirty="0" smtClean="0">
                <a:solidFill>
                  <a:schemeClr val="bg1"/>
                </a:solidFill>
              </a:rPr>
              <a:t>GPU</a:t>
            </a:r>
            <a:endParaRPr lang="en-US" sz="2400" dirty="0">
              <a:solidFill>
                <a:schemeClr val="bg1"/>
              </a:solidFill>
            </a:endParaRPr>
          </a:p>
        </p:txBody>
      </p:sp>
      <p:sp>
        <p:nvSpPr>
          <p:cNvPr id="75" name="Down Arrow 74"/>
          <p:cNvSpPr/>
          <p:nvPr/>
        </p:nvSpPr>
        <p:spPr>
          <a:xfrm>
            <a:off x="7236296" y="144292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77" name="TextBox 76"/>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78" name="TextBox 77"/>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86" name="TextBox 85"/>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7" name="TextBox 86"/>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8" name="TextBox 87"/>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72" name="TextBox 71"/>
          <p:cNvSpPr txBox="1"/>
          <p:nvPr/>
        </p:nvSpPr>
        <p:spPr>
          <a:xfrm>
            <a:off x="2699792" y="1986691"/>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65" name="TextBox 64"/>
          <p:cNvSpPr txBox="1"/>
          <p:nvPr/>
        </p:nvSpPr>
        <p:spPr>
          <a:xfrm>
            <a:off x="827584" y="2699628"/>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79" name="TextBox 78"/>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0" name="TextBox 79"/>
          <p:cNvSpPr txBox="1"/>
          <p:nvPr/>
        </p:nvSpPr>
        <p:spPr>
          <a:xfrm>
            <a:off x="2699792" y="269939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1" name="TextBox 80"/>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5" name="TextBox 84"/>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0" name="TextBox 89"/>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1" name="TextBox 90"/>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64" name="TextBox 63"/>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66" name="TextBox 65"/>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69" name="TextBox 68"/>
          <p:cNvSpPr txBox="1"/>
          <p:nvPr/>
        </p:nvSpPr>
        <p:spPr>
          <a:xfrm>
            <a:off x="2699792" y="2339588"/>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70" name="TextBox 69"/>
          <p:cNvSpPr txBox="1"/>
          <p:nvPr/>
        </p:nvSpPr>
        <p:spPr>
          <a:xfrm>
            <a:off x="5508104" y="2344351"/>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71" name="TextBox 70"/>
          <p:cNvSpPr txBox="1"/>
          <p:nvPr/>
        </p:nvSpPr>
        <p:spPr>
          <a:xfrm>
            <a:off x="7380312" y="2344351"/>
            <a:ext cx="936104" cy="369332"/>
          </a:xfrm>
          <a:prstGeom prst="rect">
            <a:avLst/>
          </a:prstGeom>
          <a:solidFill>
            <a:schemeClr val="accent3">
              <a:lumMod val="75000"/>
            </a:schemeClr>
          </a:solidFill>
          <a:ln w="22225">
            <a:solidFill>
              <a:schemeClr val="tx1"/>
            </a:solidFill>
          </a:ln>
        </p:spPr>
        <p:txBody>
          <a:bodyPr wrap="square" rtlCol="0">
            <a:spAutoFit/>
          </a:bodyPr>
          <a:lstStyle/>
          <a:p>
            <a:pPr algn="ctr"/>
            <a:r>
              <a:rPr lang="en-US" dirty="0" err="1" smtClean="0"/>
              <a:t>Req</a:t>
            </a:r>
            <a:endParaRPr lang="en-US" dirty="0"/>
          </a:p>
        </p:txBody>
      </p:sp>
      <p:sp>
        <p:nvSpPr>
          <p:cNvPr id="82" name="TextBox 81"/>
          <p:cNvSpPr txBox="1"/>
          <p:nvPr/>
        </p:nvSpPr>
        <p:spPr>
          <a:xfrm>
            <a:off x="827584" y="2341736"/>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9" name="TextBox 88"/>
          <p:cNvSpPr txBox="1"/>
          <p:nvPr/>
        </p:nvSpPr>
        <p:spPr>
          <a:xfrm>
            <a:off x="6444208" y="2345530"/>
            <a:ext cx="936104" cy="367919"/>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84" name="TextBox 83"/>
          <p:cNvSpPr txBox="1"/>
          <p:nvPr/>
        </p:nvSpPr>
        <p:spPr>
          <a:xfrm>
            <a:off x="4572000" y="270271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83" name="TextBox 82"/>
          <p:cNvSpPr txBox="1"/>
          <p:nvPr/>
        </p:nvSpPr>
        <p:spPr>
          <a:xfrm>
            <a:off x="4572000" y="2340770"/>
            <a:ext cx="936104" cy="369094"/>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cxnSp>
        <p:nvCxnSpPr>
          <p:cNvPr id="68" name="Straight Connector 67"/>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73" name="Title 1"/>
          <p:cNvSpPr txBox="1">
            <a:spLocks/>
          </p:cNvSpPr>
          <p:nvPr/>
        </p:nvSpPr>
        <p:spPr>
          <a:xfrm>
            <a:off x="457200" y="130604"/>
            <a:ext cx="8229600" cy="847546"/>
          </a:xfrm>
          <a:prstGeom prst="rect">
            <a:avLst/>
          </a:prstGeom>
        </p:spPr>
        <p:txBody>
          <a:bodyPr vert="horz" lIns="91440" tIns="45720" rIns="91440" bIns="45720" rtlCol="0" anchor="ctr">
            <a:normAutofit fontScale="92500"/>
          </a:bodyPr>
          <a:lstStyle/>
          <a:p>
            <a:pPr lvl="0">
              <a:spcBef>
                <a:spcPct val="0"/>
              </a:spcBef>
            </a:pPr>
            <a:r>
              <a:rPr lang="en-US" sz="4400" dirty="0" smtClean="0"/>
              <a:t>Introducing the GPU into the 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3" name="Picture 92"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3541 -0.13185 L 3.33333E-6 1.76729E-6 " pathEditMode="relative" rAng="0" ptsTypes="AA">
                                      <p:cBhvr>
                                        <p:cTn id="14" dur="1000" fill="hold"/>
                                        <p:tgtEl>
                                          <p:spTgt spid="63"/>
                                        </p:tgtEl>
                                        <p:attrNameLst>
                                          <p:attrName>ppt_x</p:attrName>
                                          <p:attrName>ppt_y</p:attrName>
                                        </p:attrNameLst>
                                      </p:cBhvr>
                                      <p:rCtr x="-1771" y="6593"/>
                                    </p:animMotion>
                                  </p:childTnLst>
                                </p:cTn>
                              </p:par>
                              <p:par>
                                <p:cTn id="15" presetID="1" presetClass="entr" presetSubtype="0" fill="hold" grpId="1"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9843 -0.19338 L 2.77778E-6 -1.38793E-7 " pathEditMode="relative" rAng="0" ptsTypes="AA">
                                      <p:cBhvr>
                                        <p:cTn id="18" dur="1000" fill="hold"/>
                                        <p:tgtEl>
                                          <p:spTgt spid="64"/>
                                        </p:tgtEl>
                                        <p:attrNameLst>
                                          <p:attrName>ppt_x</p:attrName>
                                          <p:attrName>ppt_y</p:attrName>
                                        </p:attrNameLst>
                                      </p:cBhvr>
                                      <p:rCtr x="-4931" y="9669"/>
                                    </p:animMotion>
                                  </p:childTnLst>
                                </p:cTn>
                              </p:par>
                              <p:par>
                                <p:cTn id="19" presetID="1"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0.35053 -0.16204 L -4.72222E-6 4.44444E-6 " pathEditMode="relative" rAng="0" ptsTypes="AA">
                                      <p:cBhvr>
                                        <p:cTn id="30" dur="1000" fill="hold"/>
                                        <p:tgtEl>
                                          <p:spTgt spid="66"/>
                                        </p:tgtEl>
                                        <p:attrNameLst>
                                          <p:attrName>ppt_x</p:attrName>
                                          <p:attrName>ppt_y</p:attrName>
                                        </p:attrNameLst>
                                      </p:cBhvr>
                                      <p:rCtr x="-17535" y="8102"/>
                                    </p:animMotion>
                                  </p:childTnLst>
                                </p:cTn>
                              </p:par>
                              <p:par>
                                <p:cTn id="31" presetID="42" presetClass="path" presetSubtype="0" accel="50000" decel="50000" fill="hold" grpId="0" nodeType="withEffect">
                                  <p:stCondLst>
                                    <p:cond delay="0"/>
                                  </p:stCondLst>
                                  <p:childTnLst>
                                    <p:animMotion origin="layout" path="M -0.16128 -0.18297 L -2.22222E-6 -1.38793E-7 " pathEditMode="relative" rAng="0" ptsTypes="AA">
                                      <p:cBhvr>
                                        <p:cTn id="32" dur="1000" fill="hold"/>
                                        <p:tgtEl>
                                          <p:spTgt spid="70"/>
                                        </p:tgtEl>
                                        <p:attrNameLst>
                                          <p:attrName>ppt_x</p:attrName>
                                          <p:attrName>ppt_y</p:attrName>
                                        </p:attrNameLst>
                                      </p:cBhvr>
                                      <p:rCtr x="8056" y="9137"/>
                                    </p:animMotion>
                                  </p:childTnLst>
                                </p:cTn>
                              </p:par>
                              <p:par>
                                <p:cTn id="33" presetID="42" presetClass="path" presetSubtype="0" accel="50000" decel="50000" fill="hold" grpId="0" nodeType="withEffect">
                                  <p:stCondLst>
                                    <p:cond delay="0"/>
                                  </p:stCondLst>
                                  <p:childTnLst>
                                    <p:animMotion origin="layout" path="M -0.20868 -0.18297 L -3.33333E-6 -1.38793E-7 " pathEditMode="relative" rAng="0" ptsTypes="AA">
                                      <p:cBhvr>
                                        <p:cTn id="34" dur="1000" fill="hold"/>
                                        <p:tgtEl>
                                          <p:spTgt spid="71"/>
                                        </p:tgtEl>
                                        <p:attrNameLst>
                                          <p:attrName>ppt_x</p:attrName>
                                          <p:attrName>ppt_y</p:attrName>
                                        </p:attrNameLst>
                                      </p:cBhvr>
                                      <p:rCtr x="10434" y="9137"/>
                                    </p:animMotion>
                                  </p:childTnLst>
                                </p:cTn>
                              </p:par>
                              <p:par>
                                <p:cTn id="35" presetID="42" presetClass="path" presetSubtype="0" accel="50000" decel="50000" fill="hold" grpId="0" nodeType="withEffect">
                                  <p:stCondLst>
                                    <p:cond delay="0"/>
                                  </p:stCondLst>
                                  <p:childTnLst>
                                    <p:animMotion origin="layout" path="M -0.37414 -0.13185 L 4.72222E-6 1.76729E-6 " pathEditMode="relative" rAng="0" ptsTypes="AA">
                                      <p:cBhvr>
                                        <p:cTn id="36" dur="1000" fill="hold"/>
                                        <p:tgtEl>
                                          <p:spTgt spid="67"/>
                                        </p:tgtEl>
                                        <p:attrNameLst>
                                          <p:attrName>ppt_x</p:attrName>
                                          <p:attrName>ppt_y</p:attrName>
                                        </p:attrNameLst>
                                      </p:cBhvr>
                                      <p:rCtr x="18698" y="6593"/>
                                    </p:animMotion>
                                  </p:childTnLst>
                                </p:cTn>
                              </p:par>
                              <p:par>
                                <p:cTn id="37" presetID="42" presetClass="path" presetSubtype="0" accel="50000" decel="50000" fill="hold" grpId="0" nodeType="withEffect">
                                  <p:stCondLst>
                                    <p:cond delay="0"/>
                                  </p:stCondLst>
                                  <p:childTnLst>
                                    <p:animMotion origin="layout" path="M 0.03541 -0.23548 L 3.33333E-6 3.00717E-8 " pathEditMode="relative" rAng="0" ptsTypes="AA">
                                      <p:cBhvr>
                                        <p:cTn id="38" dur="1000" fill="hold"/>
                                        <p:tgtEl>
                                          <p:spTgt spid="65"/>
                                        </p:tgtEl>
                                        <p:attrNameLst>
                                          <p:attrName>ppt_x</p:attrName>
                                          <p:attrName>ppt_y</p:attrName>
                                        </p:attrNameLst>
                                      </p:cBhvr>
                                      <p:rCtr x="-1771" y="11774"/>
                                    </p:animMotion>
                                  </p:childTnLst>
                                </p:cTn>
                              </p:par>
                              <p:par>
                                <p:cTn id="39" presetID="1" presetClass="entr"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42" presetClass="path" presetSubtype="0" accel="50000" decel="50000" fill="hold" grpId="0" nodeType="withEffect">
                                  <p:stCondLst>
                                    <p:cond delay="0"/>
                                  </p:stCondLst>
                                  <p:childTnLst>
                                    <p:animMotion origin="layout" path="M -0.00382 -0.19338 L -4.16667E-6 -1.38793E-7 " pathEditMode="relative" rAng="0" ptsTypes="AA">
                                      <p:cBhvr>
                                        <p:cTn id="42" dur="1000" fill="hold"/>
                                        <p:tgtEl>
                                          <p:spTgt spid="69"/>
                                        </p:tgtEl>
                                        <p:attrNameLst>
                                          <p:attrName>ppt_x</p:attrName>
                                          <p:attrName>ppt_y</p:attrName>
                                        </p:attrNameLst>
                                      </p:cBhvr>
                                      <p:rCtr x="191" y="9669"/>
                                    </p:animMotion>
                                  </p:childTnLst>
                                </p:cTn>
                              </p:par>
                              <p:par>
                                <p:cTn id="43" presetID="1" presetClass="entr" presetSubtype="0" fill="hold" grpId="1"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0.55521 -0.13185 L 2.77778E-6 1.76729E-6 " pathEditMode="relative" rAng="0" ptsTypes="AA">
                                      <p:cBhvr>
                                        <p:cTn id="46" dur="1000" fill="hold"/>
                                        <p:tgtEl>
                                          <p:spTgt spid="76"/>
                                        </p:tgtEl>
                                        <p:attrNameLst>
                                          <p:attrName>ppt_x</p:attrName>
                                          <p:attrName>ppt_y</p:attrName>
                                        </p:attrNameLst>
                                      </p:cBhvr>
                                      <p:rCtr x="-27760" y="6593"/>
                                    </p:animMotion>
                                  </p:childTnLst>
                                </p:cTn>
                              </p:par>
                              <p:par>
                                <p:cTn id="47" presetID="1" presetClass="entr"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0.45296 -0.13185 L -4.16667E-6 1.76729E-6 " pathEditMode="relative" rAng="0" ptsTypes="AA">
                                      <p:cBhvr>
                                        <p:cTn id="50" dur="1000" fill="hold"/>
                                        <p:tgtEl>
                                          <p:spTgt spid="77"/>
                                        </p:tgtEl>
                                        <p:attrNameLst>
                                          <p:attrName>ppt_x</p:attrName>
                                          <p:attrName>ppt_y</p:attrName>
                                        </p:attrNameLst>
                                      </p:cBhvr>
                                      <p:rCtr x="-22656" y="6593"/>
                                    </p:animMotion>
                                  </p:childTnLst>
                                </p:cTn>
                              </p:par>
                              <p:par>
                                <p:cTn id="51" presetID="1" presetClass="entr" presetSubtype="0" fill="hold" grpId="1"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0" nodeType="withEffect">
                                  <p:stCondLst>
                                    <p:cond delay="0"/>
                                  </p:stCondLst>
                                  <p:childTnLst>
                                    <p:animMotion origin="layout" path="M -0.10625 -0.13185 L -4.72222E-6 1.76729E-6 " pathEditMode="relative" rAng="0" ptsTypes="AA">
                                      <p:cBhvr>
                                        <p:cTn id="54" dur="1000" fill="hold"/>
                                        <p:tgtEl>
                                          <p:spTgt spid="78"/>
                                        </p:tgtEl>
                                        <p:attrNameLst>
                                          <p:attrName>ppt_x</p:attrName>
                                          <p:attrName>ppt_y</p:attrName>
                                        </p:attrNameLst>
                                      </p:cBhvr>
                                      <p:rCtr x="5313" y="6593"/>
                                    </p:animMotion>
                                  </p:childTnLst>
                                </p:cTn>
                              </p:par>
                              <p:par>
                                <p:cTn id="55" presetID="1" presetClass="entr" presetSubtype="0" fill="hold" grpId="1"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0.35053 -0.22484 L -4.72222E-6 3.00717E-8 " pathEditMode="relative" rAng="0" ptsTypes="AA">
                                      <p:cBhvr>
                                        <p:cTn id="58" dur="1000" fill="hold"/>
                                        <p:tgtEl>
                                          <p:spTgt spid="79"/>
                                        </p:tgtEl>
                                        <p:attrNameLst>
                                          <p:attrName>ppt_x</p:attrName>
                                          <p:attrName>ppt_y</p:attrName>
                                        </p:attrNameLst>
                                      </p:cBhvr>
                                      <p:rCtr x="-17535" y="11242"/>
                                    </p:animMotion>
                                  </p:childTnLst>
                                </p:cTn>
                              </p:par>
                              <p:par>
                                <p:cTn id="59" presetID="1" presetClass="entr" presetSubtype="0" fill="hold" grpId="1"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0.45296 -0.23548 L -4.16667E-6 3.00717E-8 " pathEditMode="relative" rAng="0" ptsTypes="AA">
                                      <p:cBhvr>
                                        <p:cTn id="62" dur="1000" fill="hold"/>
                                        <p:tgtEl>
                                          <p:spTgt spid="80"/>
                                        </p:tgtEl>
                                        <p:attrNameLst>
                                          <p:attrName>ppt_x</p:attrName>
                                          <p:attrName>ppt_y</p:attrName>
                                        </p:attrNameLst>
                                      </p:cBhvr>
                                      <p:rCtr x="-22656" y="11774"/>
                                    </p:animMotion>
                                  </p:childTnLst>
                                </p:cTn>
                              </p:par>
                              <p:par>
                                <p:cTn id="63" presetID="1" presetClass="entr"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42" presetClass="path" presetSubtype="0" accel="50000" decel="50000" fill="hold" grpId="0" nodeType="withEffect">
                                  <p:stCondLst>
                                    <p:cond delay="0"/>
                                  </p:stCondLst>
                                  <p:childTnLst>
                                    <p:animMotion origin="layout" path="M 0.55521 -0.23548 L 2.77778E-6 3.00717E-8 " pathEditMode="relative" rAng="0" ptsTypes="AA">
                                      <p:cBhvr>
                                        <p:cTn id="66" dur="1000" fill="hold"/>
                                        <p:tgtEl>
                                          <p:spTgt spid="81"/>
                                        </p:tgtEl>
                                        <p:attrNameLst>
                                          <p:attrName>ppt_x</p:attrName>
                                          <p:attrName>ppt_y</p:attrName>
                                        </p:attrNameLst>
                                      </p:cBhvr>
                                      <p:rCtr x="-27760" y="11774"/>
                                    </p:animMotion>
                                  </p:childTnLst>
                                </p:cTn>
                              </p:par>
                              <p:par>
                                <p:cTn id="67" presetID="1" presetClass="entr" presetSubtype="0" fill="hold" grpId="1"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0.65764 -0.18436 L 3.33333E-6 1.93616E-6 " pathEditMode="relative" rAng="0" ptsTypes="AA">
                                      <p:cBhvr>
                                        <p:cTn id="70" dur="1000" fill="hold"/>
                                        <p:tgtEl>
                                          <p:spTgt spid="82"/>
                                        </p:tgtEl>
                                        <p:attrNameLst>
                                          <p:attrName>ppt_x</p:attrName>
                                          <p:attrName>ppt_y</p:attrName>
                                        </p:attrNameLst>
                                      </p:cBhvr>
                                      <p:rCtr x="-32882" y="9207"/>
                                    </p:animMotion>
                                  </p:childTnLst>
                                </p:cTn>
                              </p:par>
                              <p:par>
                                <p:cTn id="71" presetID="1" presetClass="entr"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0.24809 -0.17372 L 4.72222E-6 1.93616E-6 " pathEditMode="relative" rAng="0" ptsTypes="AA">
                                      <p:cBhvr>
                                        <p:cTn id="74" dur="1000" fill="hold"/>
                                        <p:tgtEl>
                                          <p:spTgt spid="83"/>
                                        </p:tgtEl>
                                        <p:attrNameLst>
                                          <p:attrName>ppt_x</p:attrName>
                                          <p:attrName>ppt_y</p:attrName>
                                        </p:attrNameLst>
                                      </p:cBhvr>
                                      <p:rCtr x="-12413" y="8675"/>
                                    </p:animMotion>
                                  </p:childTnLst>
                                </p:cTn>
                              </p:par>
                              <p:par>
                                <p:cTn id="75" presetID="1" presetClass="entr" presetSubtype="0" fill="hold" grpId="1"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42" presetClass="path" presetSubtype="0" accel="50000" decel="50000" fill="hold" grpId="0" nodeType="withEffect">
                                  <p:stCondLst>
                                    <p:cond delay="0"/>
                                  </p:stCondLst>
                                  <p:childTnLst>
                                    <p:animMotion origin="layout" path="M 0.2401 -0.22484 L 4.72222E-6 3.00717E-8 " pathEditMode="relative" rAng="0" ptsTypes="AA">
                                      <p:cBhvr>
                                        <p:cTn id="78" dur="1000" fill="hold"/>
                                        <p:tgtEl>
                                          <p:spTgt spid="84"/>
                                        </p:tgtEl>
                                        <p:attrNameLst>
                                          <p:attrName>ppt_x</p:attrName>
                                          <p:attrName>ppt_y</p:attrName>
                                        </p:attrNameLst>
                                      </p:cBhvr>
                                      <p:rCtr x="-12014" y="11242"/>
                                    </p:animMotion>
                                  </p:childTnLst>
                                </p:cTn>
                              </p:par>
                              <p:par>
                                <p:cTn id="79" presetID="1"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42" presetClass="path" presetSubtype="0" accel="50000" decel="50000" fill="hold" grpId="0" nodeType="withEffect">
                                  <p:stCondLst>
                                    <p:cond delay="0"/>
                                  </p:stCondLst>
                                  <p:childTnLst>
                                    <p:animMotion origin="layout" path="M 0.14584 -0.22484 L -2.22222E-6 3.00717E-8 " pathEditMode="relative" rAng="0" ptsTypes="AA">
                                      <p:cBhvr>
                                        <p:cTn id="82" dur="1000" fill="hold"/>
                                        <p:tgtEl>
                                          <p:spTgt spid="85"/>
                                        </p:tgtEl>
                                        <p:attrNameLst>
                                          <p:attrName>ppt_x</p:attrName>
                                          <p:attrName>ppt_y</p:attrName>
                                        </p:attrNameLst>
                                      </p:cBhvr>
                                      <p:rCtr x="-7292" y="11242"/>
                                    </p:animMotion>
                                  </p:childTnLst>
                                </p:cTn>
                              </p:par>
                              <p:par>
                                <p:cTn id="83" presetID="1" presetClass="entr" presetSubtype="0" fill="hold" grpId="1"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42" presetClass="path" presetSubtype="0" accel="50000" decel="50000" fill="hold" grpId="0" nodeType="withEffect">
                                  <p:stCondLst>
                                    <p:cond delay="0"/>
                                  </p:stCondLst>
                                  <p:childTnLst>
                                    <p:animMotion origin="layout" path="M 0.14584 -0.12121 L -2.22222E-6 1.76729E-6 " pathEditMode="relative" rAng="0" ptsTypes="AA">
                                      <p:cBhvr>
                                        <p:cTn id="86" dur="1000" fill="hold"/>
                                        <p:tgtEl>
                                          <p:spTgt spid="86"/>
                                        </p:tgtEl>
                                        <p:attrNameLst>
                                          <p:attrName>ppt_x</p:attrName>
                                          <p:attrName>ppt_y</p:attrName>
                                        </p:attrNameLst>
                                      </p:cBhvr>
                                      <p:rCtr x="-7292" y="6061"/>
                                    </p:animMotion>
                                  </p:childTnLst>
                                </p:cTn>
                              </p:par>
                              <p:par>
                                <p:cTn id="87" presetID="1" presetClass="entr" presetSubtype="0" fill="hold" grpId="1"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42" presetClass="path" presetSubtype="0" accel="50000" decel="50000" fill="hold" grpId="0" nodeType="withEffect">
                                  <p:stCondLst>
                                    <p:cond delay="0"/>
                                  </p:stCondLst>
                                  <p:childTnLst>
                                    <p:animMotion origin="layout" path="M 0.04341 -0.13185 L -2.77778E-6 1.76729E-6 " pathEditMode="relative" rAng="0" ptsTypes="AA">
                                      <p:cBhvr>
                                        <p:cTn id="90" dur="1000" fill="hold"/>
                                        <p:tgtEl>
                                          <p:spTgt spid="87"/>
                                        </p:tgtEl>
                                        <p:attrNameLst>
                                          <p:attrName>ppt_x</p:attrName>
                                          <p:attrName>ppt_y</p:attrName>
                                        </p:attrNameLst>
                                      </p:cBhvr>
                                      <p:rCtr x="-2170" y="6593"/>
                                    </p:animMotion>
                                  </p:childTnLst>
                                </p:cTn>
                              </p:par>
                              <p:par>
                                <p:cTn id="91" presetID="1" presetClass="entr" presetSubtype="0" fill="hold" grpId="1"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42" presetClass="path" presetSubtype="0" accel="50000" decel="50000" fill="hold" grpId="0" nodeType="withEffect">
                                  <p:stCondLst>
                                    <p:cond delay="0"/>
                                  </p:stCondLst>
                                  <p:childTnLst>
                                    <p:animMotion origin="layout" path="M -0.06701 -0.12121 L -3.33333E-6 1.76729E-6 " pathEditMode="relative" rAng="0" ptsTypes="AA">
                                      <p:cBhvr>
                                        <p:cTn id="94" dur="1000" fill="hold"/>
                                        <p:tgtEl>
                                          <p:spTgt spid="88"/>
                                        </p:tgtEl>
                                        <p:attrNameLst>
                                          <p:attrName>ppt_x</p:attrName>
                                          <p:attrName>ppt_y</p:attrName>
                                        </p:attrNameLst>
                                      </p:cBhvr>
                                      <p:rCtr x="3351" y="6061"/>
                                    </p:animMotion>
                                  </p:childTnLst>
                                </p:cTn>
                              </p:par>
                              <p:par>
                                <p:cTn id="95" presetID="1" presetClass="entr" presetSubtype="0" fill="hold" grpId="1"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42" presetClass="path" presetSubtype="0" accel="50000" decel="50000" fill="hold" grpId="0" nodeType="withEffect">
                                  <p:stCondLst>
                                    <p:cond delay="0"/>
                                  </p:stCondLst>
                                  <p:childTnLst>
                                    <p:animMotion origin="layout" path="M -0.41337 -0.18436 L -2.77778E-6 1.93616E-6 " pathEditMode="relative" rAng="0" ptsTypes="AA">
                                      <p:cBhvr>
                                        <p:cTn id="98" dur="1000" fill="hold"/>
                                        <p:tgtEl>
                                          <p:spTgt spid="89"/>
                                        </p:tgtEl>
                                        <p:attrNameLst>
                                          <p:attrName>ppt_x</p:attrName>
                                          <p:attrName>ppt_y</p:attrName>
                                        </p:attrNameLst>
                                      </p:cBhvr>
                                      <p:rCtr x="20660" y="9207"/>
                                    </p:animMotion>
                                  </p:childTnLst>
                                </p:cTn>
                              </p:par>
                              <p:par>
                                <p:cTn id="99" presetID="1" presetClass="entr" presetSubtype="0" fill="hold" grpId="1"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42" presetClass="path" presetSubtype="0" accel="50000" decel="50000" fill="hold" grpId="0" nodeType="withEffect">
                                  <p:stCondLst>
                                    <p:cond delay="0"/>
                                  </p:stCondLst>
                                  <p:childTnLst>
                                    <p:animMotion origin="layout" path="M 0.04341 -0.22484 L -2.77778E-6 3.00717E-8 " pathEditMode="relative" rAng="0" ptsTypes="AA">
                                      <p:cBhvr>
                                        <p:cTn id="102" dur="1000" fill="hold"/>
                                        <p:tgtEl>
                                          <p:spTgt spid="90"/>
                                        </p:tgtEl>
                                        <p:attrNameLst>
                                          <p:attrName>ppt_x</p:attrName>
                                          <p:attrName>ppt_y</p:attrName>
                                        </p:attrNameLst>
                                      </p:cBhvr>
                                      <p:rCtr x="-2170" y="11242"/>
                                    </p:animMotion>
                                  </p:childTnLst>
                                </p:cTn>
                              </p:par>
                              <p:par>
                                <p:cTn id="103" presetID="1" presetClass="entr" presetSubtype="0" fill="hold" grpId="1"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42" presetClass="path" presetSubtype="0" accel="50000" decel="50000" fill="hold" grpId="0" nodeType="withEffect">
                                  <p:stCondLst>
                                    <p:cond delay="0"/>
                                  </p:stCondLst>
                                  <p:childTnLst>
                                    <p:animMotion origin="layout" path="M -0.05902 -0.22484 L -3.33333E-6 3.00717E-8 " pathEditMode="relative" rAng="0" ptsTypes="AA">
                                      <p:cBhvr>
                                        <p:cTn id="106" dur="1000" fill="hold"/>
                                        <p:tgtEl>
                                          <p:spTgt spid="91"/>
                                        </p:tgtEl>
                                        <p:attrNameLst>
                                          <p:attrName>ppt_x</p:attrName>
                                          <p:attrName>ppt_y</p:attrName>
                                        </p:attrNameLst>
                                      </p:cBhvr>
                                      <p:rCtr x="2951" y="11242"/>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00764 -0.13737 L -0.00382 -0.05828 " pathEditMode="relative" rAng="0" ptsTypes="AA">
                                      <p:cBhvr>
                                        <p:cTn id="116" dur="2000" fill="hold"/>
                                        <p:tgtEl>
                                          <p:spTgt spid="72"/>
                                        </p:tgtEl>
                                        <p:attrNameLst>
                                          <p:attrName>ppt_x</p:attrName>
                                          <p:attrName>ppt_y</p:attrName>
                                        </p:attrNameLst>
                                      </p:cBhvr>
                                      <p:rCtr x="191" y="3955"/>
                                    </p:animMotion>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uiExpand="1" build="p"/>
      <p:bldP spid="63" grpId="0" animBg="1"/>
      <p:bldP spid="63" grpId="1" animBg="1"/>
      <p:bldP spid="67" grpId="0" animBg="1"/>
      <p:bldP spid="67" grpId="1" animBg="1"/>
      <p:bldP spid="74" grpId="0" animBg="1"/>
      <p:bldP spid="75" grpId="0" animBg="1"/>
      <p:bldP spid="76" grpId="0" animBg="1"/>
      <p:bldP spid="76" grpId="1" animBg="1"/>
      <p:bldP spid="77" grpId="0" animBg="1"/>
      <p:bldP spid="77" grpId="1" animBg="1"/>
      <p:bldP spid="78" grpId="0" animBg="1"/>
      <p:bldP spid="78" grpId="1" animBg="1"/>
      <p:bldP spid="86" grpId="0" animBg="1"/>
      <p:bldP spid="86" grpId="1" animBg="1"/>
      <p:bldP spid="87" grpId="0" animBg="1"/>
      <p:bldP spid="87" grpId="1" animBg="1"/>
      <p:bldP spid="88" grpId="0" animBg="1"/>
      <p:bldP spid="88" grpId="1" animBg="1"/>
      <p:bldP spid="72" grpId="0" uiExpand="1" animBg="1"/>
      <p:bldP spid="72" grpId="1" uiExpand="1" animBg="1"/>
      <p:bldP spid="65" grpId="0" animBg="1"/>
      <p:bldP spid="65" grpId="1" animBg="1"/>
      <p:bldP spid="79" grpId="0" animBg="1"/>
      <p:bldP spid="79" grpId="1" animBg="1"/>
      <p:bldP spid="80" grpId="0" animBg="1"/>
      <p:bldP spid="80" grpId="1" animBg="1"/>
      <p:bldP spid="81" grpId="0" animBg="1"/>
      <p:bldP spid="81" grpId="1" animBg="1"/>
      <p:bldP spid="85" grpId="0" animBg="1"/>
      <p:bldP spid="85" grpId="1" animBg="1"/>
      <p:bldP spid="90" grpId="0" animBg="1"/>
      <p:bldP spid="90" grpId="1" animBg="1"/>
      <p:bldP spid="91" grpId="0" animBg="1"/>
      <p:bldP spid="91" grpId="1" animBg="1"/>
      <p:bldP spid="64" grpId="0" animBg="1"/>
      <p:bldP spid="64" grpId="1" animBg="1"/>
      <p:bldP spid="66" grpId="0" animBg="1"/>
      <p:bldP spid="66" grpId="1" animBg="1"/>
      <p:bldP spid="69" grpId="0" animBg="1"/>
      <p:bldP spid="69" grpId="1" animBg="1"/>
      <p:bldP spid="70" grpId="0" animBg="1"/>
      <p:bldP spid="70" grpId="1" animBg="1"/>
      <p:bldP spid="71" grpId="0" animBg="1"/>
      <p:bldP spid="71" grpId="1" animBg="1"/>
      <p:bldP spid="82" grpId="0" animBg="1"/>
      <p:bldP spid="82" grpId="1" animBg="1"/>
      <p:bldP spid="89" grpId="0" animBg="1"/>
      <p:bldP spid="89" grpId="1" animBg="1"/>
      <p:bldP spid="84" grpId="0" animBg="1"/>
      <p:bldP spid="84" grpId="1" animBg="1"/>
      <p:bldP spid="83" grpId="0" animBg="1"/>
      <p:bldP spid="8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pPr/>
              <a:t>22</a:t>
            </a:fld>
            <a:endParaRPr lang="en-US" altLang="en-US"/>
          </a:p>
        </p:txBody>
      </p:sp>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745695" y="4273932"/>
            <a:ext cx="7642729"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t>Memory Scheduler</a:t>
            </a:r>
            <a:endParaRPr lang="en-US" sz="2800" dirty="0"/>
          </a:p>
        </p:txBody>
      </p:sp>
      <p:sp>
        <p:nvSpPr>
          <p:cNvPr id="124" name="Down Arrow 123"/>
          <p:cNvSpPr/>
          <p:nvPr/>
        </p:nvSpPr>
        <p:spPr>
          <a:xfrm>
            <a:off x="1480325" y="14508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124"/>
          <p:cNvSpPr/>
          <p:nvPr/>
        </p:nvSpPr>
        <p:spPr>
          <a:xfrm>
            <a:off x="2992493" y="14508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wn Arrow 125"/>
          <p:cNvSpPr/>
          <p:nvPr/>
        </p:nvSpPr>
        <p:spPr>
          <a:xfrm>
            <a:off x="4432653" y="14508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wn Arrow 126"/>
          <p:cNvSpPr/>
          <p:nvPr/>
        </p:nvSpPr>
        <p:spPr>
          <a:xfrm>
            <a:off x="5872813" y="14508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127"/>
          <p:cNvSpPr/>
          <p:nvPr/>
        </p:nvSpPr>
        <p:spPr>
          <a:xfrm>
            <a:off x="3719946" y="4941168"/>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2627784" y="5445224"/>
            <a:ext cx="3456384" cy="369332"/>
          </a:xfrm>
          <a:prstGeom prst="rect">
            <a:avLst/>
          </a:prstGeom>
          <a:noFill/>
        </p:spPr>
        <p:txBody>
          <a:bodyPr wrap="square" rtlCol="0">
            <a:spAutoFit/>
          </a:bodyPr>
          <a:lstStyle/>
          <a:p>
            <a:pPr algn="ctr"/>
            <a:r>
              <a:rPr lang="en-US" dirty="0" smtClean="0"/>
              <a:t>To DRAM</a:t>
            </a:r>
            <a:endParaRPr lang="en-US" dirty="0"/>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wn Arrow 165"/>
          <p:cNvSpPr/>
          <p:nvPr/>
        </p:nvSpPr>
        <p:spPr>
          <a:xfrm>
            <a:off x="7236296" y="14508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115616" y="945778"/>
            <a:ext cx="1100228" cy="461665"/>
          </a:xfrm>
          <a:prstGeom prst="rect">
            <a:avLst/>
          </a:prstGeom>
          <a:noFill/>
        </p:spPr>
        <p:txBody>
          <a:bodyPr wrap="square" rtlCol="0">
            <a:spAutoFit/>
          </a:bodyPr>
          <a:lstStyle/>
          <a:p>
            <a:r>
              <a:rPr lang="en-US" sz="2400" dirty="0" smtClean="0">
                <a:solidFill>
                  <a:srgbClr val="CC9900"/>
                </a:solidFill>
              </a:rPr>
              <a:t>Core 1</a:t>
            </a:r>
            <a:endParaRPr lang="en-US" sz="2400" dirty="0">
              <a:solidFill>
                <a:srgbClr val="CC9900"/>
              </a:solidFill>
            </a:endParaRPr>
          </a:p>
        </p:txBody>
      </p:sp>
      <p:sp>
        <p:nvSpPr>
          <p:cNvPr id="109" name="TextBox 108"/>
          <p:cNvSpPr txBox="1"/>
          <p:nvPr/>
        </p:nvSpPr>
        <p:spPr>
          <a:xfrm>
            <a:off x="2597078" y="945778"/>
            <a:ext cx="1100228" cy="461665"/>
          </a:xfrm>
          <a:prstGeom prst="rect">
            <a:avLst/>
          </a:prstGeom>
          <a:noFill/>
        </p:spPr>
        <p:txBody>
          <a:bodyPr wrap="square" rtlCol="0">
            <a:spAutoFit/>
          </a:bodyPr>
          <a:lstStyle/>
          <a:p>
            <a:r>
              <a:rPr lang="en-US" sz="2400" dirty="0" smtClean="0">
                <a:solidFill>
                  <a:srgbClr val="0000FF"/>
                </a:solidFill>
              </a:rPr>
              <a:t>Core 2</a:t>
            </a:r>
            <a:endParaRPr lang="en-US" sz="2400" dirty="0">
              <a:solidFill>
                <a:srgbClr val="0000FF"/>
              </a:solidFill>
            </a:endParaRPr>
          </a:p>
        </p:txBody>
      </p:sp>
      <p:sp>
        <p:nvSpPr>
          <p:cNvPr id="110" name="TextBox 109"/>
          <p:cNvSpPr txBox="1"/>
          <p:nvPr/>
        </p:nvSpPr>
        <p:spPr>
          <a:xfrm>
            <a:off x="4078541" y="945778"/>
            <a:ext cx="1100228" cy="461665"/>
          </a:xfrm>
          <a:prstGeom prst="rect">
            <a:avLst/>
          </a:prstGeom>
          <a:noFill/>
        </p:spPr>
        <p:txBody>
          <a:bodyPr wrap="square" rtlCol="0">
            <a:spAutoFit/>
          </a:bodyPr>
          <a:lstStyle/>
          <a:p>
            <a:r>
              <a:rPr lang="en-US" sz="2400" dirty="0" smtClean="0">
                <a:solidFill>
                  <a:srgbClr val="FF0000"/>
                </a:solidFill>
              </a:rPr>
              <a:t>Core 3</a:t>
            </a:r>
            <a:endParaRPr lang="en-US" sz="2400" dirty="0">
              <a:solidFill>
                <a:srgbClr val="FF0000"/>
              </a:solidFill>
            </a:endParaRPr>
          </a:p>
        </p:txBody>
      </p:sp>
      <p:sp>
        <p:nvSpPr>
          <p:cNvPr id="111" name="TextBox 110"/>
          <p:cNvSpPr txBox="1"/>
          <p:nvPr/>
        </p:nvSpPr>
        <p:spPr>
          <a:xfrm>
            <a:off x="5492665" y="945778"/>
            <a:ext cx="1100228" cy="461665"/>
          </a:xfrm>
          <a:prstGeom prst="rect">
            <a:avLst/>
          </a:prstGeom>
          <a:noFill/>
        </p:spPr>
        <p:txBody>
          <a:bodyPr wrap="square" rtlCol="0">
            <a:spAutoFit/>
          </a:bodyPr>
          <a:lstStyle/>
          <a:p>
            <a:r>
              <a:rPr lang="en-US" sz="2400" dirty="0" smtClean="0">
                <a:solidFill>
                  <a:schemeClr val="accent3">
                    <a:lumMod val="75000"/>
                  </a:schemeClr>
                </a:solidFill>
              </a:rPr>
              <a:t>Core 4</a:t>
            </a:r>
            <a:endParaRPr lang="en-US" sz="2400" dirty="0">
              <a:solidFill>
                <a:schemeClr val="accent3">
                  <a:lumMod val="75000"/>
                </a:schemeClr>
              </a:solidFill>
            </a:endParaRPr>
          </a:p>
        </p:txBody>
      </p:sp>
      <p:sp>
        <p:nvSpPr>
          <p:cNvPr id="156" name="TextBox 155"/>
          <p:cNvSpPr txBox="1"/>
          <p:nvPr/>
        </p:nvSpPr>
        <p:spPr>
          <a:xfrm>
            <a:off x="827584" y="198884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60" name="TextBox 159"/>
          <p:cNvSpPr txBox="1"/>
          <p:nvPr/>
        </p:nvSpPr>
        <p:spPr>
          <a:xfrm>
            <a:off x="4572000" y="198884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164" name="TextBox 163"/>
          <p:cNvSpPr txBox="1"/>
          <p:nvPr/>
        </p:nvSpPr>
        <p:spPr>
          <a:xfrm>
            <a:off x="7380312" y="2339588"/>
            <a:ext cx="936104" cy="369332"/>
          </a:xfrm>
          <a:prstGeom prst="rect">
            <a:avLst/>
          </a:prstGeom>
          <a:solidFill>
            <a:schemeClr val="accent3">
              <a:lumMod val="75000"/>
            </a:schemeClr>
          </a:solidFill>
          <a:ln w="22225">
            <a:solidFill>
              <a:schemeClr val="tx1"/>
            </a:solidFill>
          </a:ln>
        </p:spPr>
        <p:txBody>
          <a:bodyPr wrap="square" rtlCol="0">
            <a:spAutoFit/>
          </a:bodyPr>
          <a:lstStyle/>
          <a:p>
            <a:pPr algn="ctr"/>
            <a:r>
              <a:rPr lang="en-US" dirty="0" err="1" smtClean="0"/>
              <a:t>Req</a:t>
            </a:r>
            <a:endParaRPr lang="en-US" dirty="0"/>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4" name="TextBox 173"/>
          <p:cNvSpPr txBox="1"/>
          <p:nvPr/>
        </p:nvSpPr>
        <p:spPr>
          <a:xfrm>
            <a:off x="4572000" y="2343150"/>
            <a:ext cx="936104" cy="37506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80" name="TextBox 179"/>
          <p:cNvSpPr txBox="1"/>
          <p:nvPr/>
        </p:nvSpPr>
        <p:spPr>
          <a:xfrm>
            <a:off x="6444208" y="2338388"/>
            <a:ext cx="936104" cy="379824"/>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217" name="TextBox 216"/>
          <p:cNvSpPr txBox="1"/>
          <p:nvPr/>
        </p:nvSpPr>
        <p:spPr>
          <a:xfrm>
            <a:off x="2699792" y="234888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57" name="TextBox 156"/>
          <p:cNvSpPr txBox="1"/>
          <p:nvPr/>
        </p:nvSpPr>
        <p:spPr>
          <a:xfrm>
            <a:off x="1763688" y="2347912"/>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158" name="TextBox 157"/>
          <p:cNvSpPr txBox="1"/>
          <p:nvPr/>
        </p:nvSpPr>
        <p:spPr>
          <a:xfrm>
            <a:off x="827584" y="2699628"/>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07" name="TextBox 206"/>
          <p:cNvSpPr txBox="1"/>
          <p:nvPr/>
        </p:nvSpPr>
        <p:spPr>
          <a:xfrm>
            <a:off x="827584" y="306896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211" name="TextBox 210"/>
          <p:cNvSpPr txBox="1"/>
          <p:nvPr/>
        </p:nvSpPr>
        <p:spPr>
          <a:xfrm>
            <a:off x="4572000" y="3068960"/>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215" name="TextBox 214"/>
          <p:cNvSpPr txBox="1"/>
          <p:nvPr/>
        </p:nvSpPr>
        <p:spPr>
          <a:xfrm>
            <a:off x="7380312" y="3068960"/>
            <a:ext cx="936104" cy="369332"/>
          </a:xfrm>
          <a:prstGeom prst="rect">
            <a:avLst/>
          </a:prstGeom>
          <a:solidFill>
            <a:schemeClr val="accent3">
              <a:lumMod val="75000"/>
            </a:schemeClr>
          </a:solidFill>
          <a:ln w="22225">
            <a:solidFill>
              <a:schemeClr val="tx1"/>
            </a:solidFill>
          </a:ln>
        </p:spPr>
        <p:txBody>
          <a:bodyPr wrap="square" rtlCol="0">
            <a:spAutoFit/>
          </a:bodyPr>
          <a:lstStyle/>
          <a:p>
            <a:pPr algn="ctr"/>
            <a:r>
              <a:rPr lang="en-US" dirty="0" err="1" smtClean="0"/>
              <a:t>Req</a:t>
            </a:r>
            <a:endParaRPr lang="en-US" dirty="0"/>
          </a:p>
        </p:txBody>
      </p:sp>
      <p:sp>
        <p:nvSpPr>
          <p:cNvPr id="216" name="TextBox 215"/>
          <p:cNvSpPr txBox="1"/>
          <p:nvPr/>
        </p:nvSpPr>
        <p:spPr>
          <a:xfrm>
            <a:off x="1763688"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18" name="TextBox 217"/>
          <p:cNvSpPr txBox="1"/>
          <p:nvPr/>
        </p:nvSpPr>
        <p:spPr>
          <a:xfrm>
            <a:off x="3635896" y="306896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220" name="TextBox 219"/>
          <p:cNvSpPr txBox="1"/>
          <p:nvPr/>
        </p:nvSpPr>
        <p:spPr>
          <a:xfrm>
            <a:off x="2699792"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26" name="TextBox 225"/>
          <p:cNvSpPr txBox="1"/>
          <p:nvPr/>
        </p:nvSpPr>
        <p:spPr>
          <a:xfrm>
            <a:off x="5508104" y="306896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29" name="TextBox 228"/>
          <p:cNvSpPr txBox="1"/>
          <p:nvPr/>
        </p:nvSpPr>
        <p:spPr>
          <a:xfrm>
            <a:off x="6444208" y="3068960"/>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210" name="TextBox 209"/>
          <p:cNvSpPr txBox="1"/>
          <p:nvPr/>
        </p:nvSpPr>
        <p:spPr>
          <a:xfrm>
            <a:off x="3635896"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14" name="TextBox 213"/>
          <p:cNvSpPr txBox="1"/>
          <p:nvPr/>
        </p:nvSpPr>
        <p:spPr>
          <a:xfrm>
            <a:off x="5508104" y="3429000"/>
            <a:ext cx="936104" cy="37171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219" name="TextBox 218"/>
          <p:cNvSpPr txBox="1"/>
          <p:nvPr/>
        </p:nvSpPr>
        <p:spPr>
          <a:xfrm>
            <a:off x="2699792"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21" name="TextBox 220"/>
          <p:cNvSpPr txBox="1"/>
          <p:nvPr/>
        </p:nvSpPr>
        <p:spPr>
          <a:xfrm>
            <a:off x="1763688"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22" name="TextBox 221"/>
          <p:cNvSpPr txBox="1"/>
          <p:nvPr/>
        </p:nvSpPr>
        <p:spPr>
          <a:xfrm>
            <a:off x="827584"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23" name="TextBox 222"/>
          <p:cNvSpPr txBox="1"/>
          <p:nvPr/>
        </p:nvSpPr>
        <p:spPr>
          <a:xfrm>
            <a:off x="4572000"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30" name="TextBox 229"/>
          <p:cNvSpPr txBox="1"/>
          <p:nvPr/>
        </p:nvSpPr>
        <p:spPr>
          <a:xfrm>
            <a:off x="6444208"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31" name="TextBox 230"/>
          <p:cNvSpPr txBox="1"/>
          <p:nvPr/>
        </p:nvSpPr>
        <p:spPr>
          <a:xfrm>
            <a:off x="7380312" y="3429000"/>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209" name="TextBox 208"/>
          <p:cNvSpPr txBox="1"/>
          <p:nvPr/>
        </p:nvSpPr>
        <p:spPr>
          <a:xfrm>
            <a:off x="827584" y="3779748"/>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225" name="TextBox 224"/>
          <p:cNvSpPr txBox="1"/>
          <p:nvPr/>
        </p:nvSpPr>
        <p:spPr>
          <a:xfrm>
            <a:off x="1763688" y="3779748"/>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91" name="Rectangle 190"/>
          <p:cNvSpPr/>
          <p:nvPr/>
        </p:nvSpPr>
        <p:spPr>
          <a:xfrm>
            <a:off x="2699792" y="3776663"/>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635896" y="3776663"/>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572000" y="3776663"/>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508104" y="3779044"/>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444208" y="3779044"/>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7380312" y="3779044"/>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6853014" y="1051595"/>
            <a:ext cx="1100228" cy="461665"/>
          </a:xfrm>
          <a:prstGeom prst="rect">
            <a:avLst/>
          </a:prstGeom>
          <a:solidFill>
            <a:srgbClr val="A61A9F"/>
          </a:solidFill>
          <a:ln>
            <a:solidFill>
              <a:schemeClr val="tx1"/>
            </a:solidFill>
          </a:ln>
        </p:spPr>
        <p:txBody>
          <a:bodyPr wrap="square" rtlCol="0">
            <a:spAutoFit/>
          </a:bodyPr>
          <a:lstStyle/>
          <a:p>
            <a:pPr algn="ctr"/>
            <a:r>
              <a:rPr lang="en-US" sz="2400" dirty="0" smtClean="0">
                <a:solidFill>
                  <a:schemeClr val="bg1"/>
                </a:solidFill>
              </a:rPr>
              <a:t>GPU</a:t>
            </a:r>
            <a:endParaRPr lang="en-US" sz="2400" dirty="0">
              <a:solidFill>
                <a:schemeClr val="bg1"/>
              </a:solidFill>
            </a:endParaRPr>
          </a:p>
        </p:txBody>
      </p:sp>
      <p:cxnSp>
        <p:nvCxnSpPr>
          <p:cNvPr id="112" name="Straight Connector 111"/>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16" name="Title 1"/>
          <p:cNvSpPr txBox="1">
            <a:spLocks/>
          </p:cNvSpPr>
          <p:nvPr/>
        </p:nvSpPr>
        <p:spPr>
          <a:xfrm>
            <a:off x="457200" y="130604"/>
            <a:ext cx="8229600" cy="847546"/>
          </a:xfrm>
          <a:prstGeom prst="rect">
            <a:avLst/>
          </a:prstGeom>
        </p:spPr>
        <p:txBody>
          <a:bodyPr vert="horz" lIns="91440" tIns="45720" rIns="91440" bIns="45720" rtlCol="0" anchor="ctr">
            <a:normAutofit fontScale="85000" lnSpcReduction="10000"/>
          </a:bodyPr>
          <a:lstStyle/>
          <a:p>
            <a:pPr lvl="0">
              <a:spcBef>
                <a:spcPct val="0"/>
              </a:spcBef>
            </a:pPr>
            <a:r>
              <a:rPr lang="en-US" sz="4400" dirty="0" smtClean="0"/>
              <a:t>Naïve Solution: Large Monolithic Buffer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4" name="Picture 113"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3541 -0.13185 L 3.33333E-6 1.76729E-6 " pathEditMode="relative" rAng="0" ptsTypes="AA">
                                      <p:cBhvr>
                                        <p:cTn id="8" dur="1000" fill="hold"/>
                                        <p:tgtEl>
                                          <p:spTgt spid="156"/>
                                        </p:tgtEl>
                                        <p:attrNameLst>
                                          <p:attrName>ppt_x</p:attrName>
                                          <p:attrName>ppt_y</p:attrName>
                                        </p:attrNameLst>
                                      </p:cBhvr>
                                      <p:rCtr x="-1771" y="6593"/>
                                    </p:animMotion>
                                  </p:childTnLst>
                                </p:cTn>
                              </p:par>
                              <p:par>
                                <p:cTn id="9" presetID="1" presetClass="entr" presetSubtype="0" fill="hold" grpId="1"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9843 -0.19338 L 2.77778E-6 -1.38793E-7 " pathEditMode="relative" rAng="0" ptsTypes="AA">
                                      <p:cBhvr>
                                        <p:cTn id="12" dur="1000" fill="hold"/>
                                        <p:tgtEl>
                                          <p:spTgt spid="157"/>
                                        </p:tgtEl>
                                        <p:attrNameLst>
                                          <p:attrName>ppt_x</p:attrName>
                                          <p:attrName>ppt_y</p:attrName>
                                        </p:attrNameLst>
                                      </p:cBhvr>
                                      <p:rCtr x="-4931" y="9669"/>
                                    </p:animMotion>
                                  </p:childTnLst>
                                </p:cTn>
                              </p:par>
                              <p:par>
                                <p:cTn id="13" presetID="1" presetClass="entr" presetSubtype="0" fill="hold" grpId="1"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35053 -0.18311 L -4.72222E-6 4.44444E-6 " pathEditMode="relative" rAng="0" ptsTypes="AA">
                                      <p:cBhvr>
                                        <p:cTn id="24" dur="1000" fill="hold"/>
                                        <p:tgtEl>
                                          <p:spTgt spid="159"/>
                                        </p:tgtEl>
                                        <p:attrNameLst>
                                          <p:attrName>ppt_x</p:attrName>
                                          <p:attrName>ppt_y</p:attrName>
                                        </p:attrNameLst>
                                      </p:cBhvr>
                                      <p:rCtr x="-17535" y="9144"/>
                                    </p:animMotion>
                                  </p:childTnLst>
                                </p:cTn>
                              </p:par>
                              <p:par>
                                <p:cTn id="25" presetID="42" presetClass="path" presetSubtype="0" accel="50000" decel="50000" fill="hold" grpId="0" nodeType="withEffect">
                                  <p:stCondLst>
                                    <p:cond delay="0"/>
                                  </p:stCondLst>
                                  <p:childTnLst>
                                    <p:animMotion origin="layout" path="M -0.16128 -0.18297 L -2.22222E-6 -1.38793E-7 " pathEditMode="relative" rAng="0" ptsTypes="AA">
                                      <p:cBhvr>
                                        <p:cTn id="26" dur="1000" fill="hold"/>
                                        <p:tgtEl>
                                          <p:spTgt spid="163"/>
                                        </p:tgtEl>
                                        <p:attrNameLst>
                                          <p:attrName>ppt_x</p:attrName>
                                          <p:attrName>ppt_y</p:attrName>
                                        </p:attrNameLst>
                                      </p:cBhvr>
                                      <p:rCtr x="8056" y="9137"/>
                                    </p:animMotion>
                                  </p:childTnLst>
                                </p:cTn>
                              </p:par>
                              <p:par>
                                <p:cTn id="27" presetID="42" presetClass="path" presetSubtype="0" accel="50000" decel="50000" fill="hold" grpId="0" nodeType="withEffect">
                                  <p:stCondLst>
                                    <p:cond delay="0"/>
                                  </p:stCondLst>
                                  <p:childTnLst>
                                    <p:animMotion origin="layout" path="M -0.20868 -0.18297 L -3.33333E-6 -1.38793E-7 " pathEditMode="relative" rAng="0" ptsTypes="AA">
                                      <p:cBhvr>
                                        <p:cTn id="28" dur="1000" fill="hold"/>
                                        <p:tgtEl>
                                          <p:spTgt spid="164"/>
                                        </p:tgtEl>
                                        <p:attrNameLst>
                                          <p:attrName>ppt_x</p:attrName>
                                          <p:attrName>ppt_y</p:attrName>
                                        </p:attrNameLst>
                                      </p:cBhvr>
                                      <p:rCtr x="10434" y="9137"/>
                                    </p:animMotion>
                                  </p:childTnLst>
                                </p:cTn>
                              </p:par>
                              <p:par>
                                <p:cTn id="29" presetID="42" presetClass="path" presetSubtype="0" accel="50000" decel="50000" fill="hold" grpId="0" nodeType="withEffect">
                                  <p:stCondLst>
                                    <p:cond delay="0"/>
                                  </p:stCondLst>
                                  <p:childTnLst>
                                    <p:animMotion origin="layout" path="M -0.37414 -0.13185 L 4.72222E-6 1.76729E-6 " pathEditMode="relative" rAng="0" ptsTypes="AA">
                                      <p:cBhvr>
                                        <p:cTn id="30" dur="1000" fill="hold"/>
                                        <p:tgtEl>
                                          <p:spTgt spid="160"/>
                                        </p:tgtEl>
                                        <p:attrNameLst>
                                          <p:attrName>ppt_x</p:attrName>
                                          <p:attrName>ppt_y</p:attrName>
                                        </p:attrNameLst>
                                      </p:cBhvr>
                                      <p:rCtr x="18698" y="6593"/>
                                    </p:animMotion>
                                  </p:childTnLst>
                                </p:cTn>
                              </p:par>
                              <p:par>
                                <p:cTn id="31" presetID="42" presetClass="path" presetSubtype="0" accel="50000" decel="50000" fill="hold" grpId="0" nodeType="withEffect">
                                  <p:stCondLst>
                                    <p:cond delay="0"/>
                                  </p:stCondLst>
                                  <p:childTnLst>
                                    <p:animMotion origin="layout" path="M 0.03541 -0.23548 L 3.33333E-6 3.00717E-8 " pathEditMode="relative" rAng="0" ptsTypes="AA">
                                      <p:cBhvr>
                                        <p:cTn id="32" dur="1000" fill="hold"/>
                                        <p:tgtEl>
                                          <p:spTgt spid="158"/>
                                        </p:tgtEl>
                                        <p:attrNameLst>
                                          <p:attrName>ppt_x</p:attrName>
                                          <p:attrName>ppt_y</p:attrName>
                                        </p:attrNameLst>
                                      </p:cBhvr>
                                      <p:rCtr x="-1771" y="11774"/>
                                    </p:animMotion>
                                  </p:childTnLst>
                                </p:cTn>
                              </p:par>
                              <p:par>
                                <p:cTn id="33" presetID="1" presetClass="entr" presetSubtype="0" fill="hold" grpId="1"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0.55521 -0.13185 L 2.77778E-6 1.76729E-6 " pathEditMode="relative" rAng="0" ptsTypes="AA">
                                      <p:cBhvr>
                                        <p:cTn id="36" dur="1000" fill="hold"/>
                                        <p:tgtEl>
                                          <p:spTgt spid="167"/>
                                        </p:tgtEl>
                                        <p:attrNameLst>
                                          <p:attrName>ppt_x</p:attrName>
                                          <p:attrName>ppt_y</p:attrName>
                                        </p:attrNameLst>
                                      </p:cBhvr>
                                      <p:rCtr x="-27760" y="6593"/>
                                    </p:animMotion>
                                  </p:childTnLst>
                                </p:cTn>
                              </p:par>
                              <p:par>
                                <p:cTn id="37" presetID="1" presetClass="entr" presetSubtype="0" fill="hold" grpId="1" nodeType="with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0.45296 -0.13185 L -4.16667E-6 1.76729E-6 " pathEditMode="relative" rAng="0" ptsTypes="AA">
                                      <p:cBhvr>
                                        <p:cTn id="40" dur="1000" fill="hold"/>
                                        <p:tgtEl>
                                          <p:spTgt spid="168"/>
                                        </p:tgtEl>
                                        <p:attrNameLst>
                                          <p:attrName>ppt_x</p:attrName>
                                          <p:attrName>ppt_y</p:attrName>
                                        </p:attrNameLst>
                                      </p:cBhvr>
                                      <p:rCtr x="-22656" y="6593"/>
                                    </p:animMotion>
                                  </p:childTnLst>
                                </p:cTn>
                              </p:par>
                              <p:par>
                                <p:cTn id="41" presetID="1" presetClass="entr" presetSubtype="0" fill="hold" grpId="1" nodeType="with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0.10625 -0.14222 L -4.72222E-6 -4.99537E-6 " pathEditMode="relative" rAng="0" ptsTypes="AA">
                                      <p:cBhvr>
                                        <p:cTn id="44" dur="1000" fill="hold"/>
                                        <p:tgtEl>
                                          <p:spTgt spid="169"/>
                                        </p:tgtEl>
                                        <p:attrNameLst>
                                          <p:attrName>ppt_x</p:attrName>
                                          <p:attrName>ppt_y</p:attrName>
                                        </p:attrNameLst>
                                      </p:cBhvr>
                                      <p:rCtr x="5313" y="7100"/>
                                    </p:animMotion>
                                  </p:childTnLst>
                                </p:cTn>
                              </p:par>
                              <p:par>
                                <p:cTn id="45" presetID="1" presetClass="entr" presetSubtype="0" fill="hold" grpId="1" nodeType="with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0.35053 -0.22484 L -4.72222E-6 3.00717E-8 " pathEditMode="relative" rAng="0" ptsTypes="AA">
                                      <p:cBhvr>
                                        <p:cTn id="48" dur="1000" fill="hold"/>
                                        <p:tgtEl>
                                          <p:spTgt spid="170"/>
                                        </p:tgtEl>
                                        <p:attrNameLst>
                                          <p:attrName>ppt_x</p:attrName>
                                          <p:attrName>ppt_y</p:attrName>
                                        </p:attrNameLst>
                                      </p:cBhvr>
                                      <p:rCtr x="-17535" y="11242"/>
                                    </p:animMotion>
                                  </p:childTnLst>
                                </p:cTn>
                              </p:par>
                              <p:par>
                                <p:cTn id="49" presetID="1" presetClass="entr" presetSubtype="0" fill="hold" grpId="1"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0.45296 -0.23548 L -4.16667E-6 3.00717E-8 " pathEditMode="relative" rAng="0" ptsTypes="AA">
                                      <p:cBhvr>
                                        <p:cTn id="52" dur="1000" fill="hold"/>
                                        <p:tgtEl>
                                          <p:spTgt spid="171"/>
                                        </p:tgtEl>
                                        <p:attrNameLst>
                                          <p:attrName>ppt_x</p:attrName>
                                          <p:attrName>ppt_y</p:attrName>
                                        </p:attrNameLst>
                                      </p:cBhvr>
                                      <p:rCtr x="-22656" y="11774"/>
                                    </p:animMotion>
                                  </p:childTnLst>
                                </p:cTn>
                              </p:par>
                              <p:par>
                                <p:cTn id="53" presetID="1" presetClass="entr" presetSubtype="0" fill="hold" grpId="1" nodeType="with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par>
                                <p:cTn id="55" presetID="42" presetClass="path" presetSubtype="0" accel="50000" decel="50000" fill="hold" grpId="0" nodeType="withEffect">
                                  <p:stCondLst>
                                    <p:cond delay="0"/>
                                  </p:stCondLst>
                                  <p:childTnLst>
                                    <p:animMotion origin="layout" path="M 0.55521 -0.23548 L 2.77778E-6 3.00717E-8 " pathEditMode="relative" rAng="0" ptsTypes="AA">
                                      <p:cBhvr>
                                        <p:cTn id="56" dur="1000" fill="hold"/>
                                        <p:tgtEl>
                                          <p:spTgt spid="172"/>
                                        </p:tgtEl>
                                        <p:attrNameLst>
                                          <p:attrName>ppt_x</p:attrName>
                                          <p:attrName>ppt_y</p:attrName>
                                        </p:attrNameLst>
                                      </p:cBhvr>
                                      <p:rCtr x="-27760" y="11774"/>
                                    </p:animMotion>
                                  </p:childTnLst>
                                </p:cTn>
                              </p:par>
                              <p:par>
                                <p:cTn id="57" presetID="1" presetClass="entr" presetSubtype="0" fill="hold" grpId="1"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0.65764 -0.18436 L 3.33333E-6 1.93616E-6 " pathEditMode="relative" rAng="0" ptsTypes="AA">
                                      <p:cBhvr>
                                        <p:cTn id="60" dur="1000" fill="hold"/>
                                        <p:tgtEl>
                                          <p:spTgt spid="173"/>
                                        </p:tgtEl>
                                        <p:attrNameLst>
                                          <p:attrName>ppt_x</p:attrName>
                                          <p:attrName>ppt_y</p:attrName>
                                        </p:attrNameLst>
                                      </p:cBhvr>
                                      <p:rCtr x="-32882" y="9207"/>
                                    </p:animMotion>
                                  </p:childTnLst>
                                </p:cTn>
                              </p:par>
                              <p:par>
                                <p:cTn id="61" presetID="1" presetClass="entr" presetSubtype="0" fill="hold" grpId="1"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24809 -0.17372 L 4.72222E-6 1.93616E-6 " pathEditMode="relative" rAng="0" ptsTypes="AA">
                                      <p:cBhvr>
                                        <p:cTn id="64" dur="1000" fill="hold"/>
                                        <p:tgtEl>
                                          <p:spTgt spid="174"/>
                                        </p:tgtEl>
                                        <p:attrNameLst>
                                          <p:attrName>ppt_x</p:attrName>
                                          <p:attrName>ppt_y</p:attrName>
                                        </p:attrNameLst>
                                      </p:cBhvr>
                                      <p:rCtr x="-12413" y="8675"/>
                                    </p:animMotion>
                                  </p:childTnLst>
                                </p:cTn>
                              </p:par>
                              <p:par>
                                <p:cTn id="65" presetID="1" presetClass="entr" presetSubtype="0" fill="hold" grpId="1"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2401 -0.22484 L 4.72222E-6 3.00717E-8 " pathEditMode="relative" rAng="0" ptsTypes="AA">
                                      <p:cBhvr>
                                        <p:cTn id="68" dur="1000" fill="hold"/>
                                        <p:tgtEl>
                                          <p:spTgt spid="175"/>
                                        </p:tgtEl>
                                        <p:attrNameLst>
                                          <p:attrName>ppt_x</p:attrName>
                                          <p:attrName>ppt_y</p:attrName>
                                        </p:attrNameLst>
                                      </p:cBhvr>
                                      <p:rCtr x="-12014" y="11242"/>
                                    </p:animMotion>
                                  </p:childTnLst>
                                </p:cTn>
                              </p:par>
                              <p:par>
                                <p:cTn id="69" presetID="1" presetClass="entr" presetSubtype="0" fill="hold" grpId="1"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42" presetClass="path" presetSubtype="0" accel="50000" decel="50000" fill="hold" grpId="0" nodeType="withEffect">
                                  <p:stCondLst>
                                    <p:cond delay="0"/>
                                  </p:stCondLst>
                                  <p:childTnLst>
                                    <p:animMotion origin="layout" path="M 0.14584 -0.22484 L -2.22222E-6 3.00717E-8 " pathEditMode="relative" rAng="0" ptsTypes="AA">
                                      <p:cBhvr>
                                        <p:cTn id="72" dur="1000" fill="hold"/>
                                        <p:tgtEl>
                                          <p:spTgt spid="176"/>
                                        </p:tgtEl>
                                        <p:attrNameLst>
                                          <p:attrName>ppt_x</p:attrName>
                                          <p:attrName>ppt_y</p:attrName>
                                        </p:attrNameLst>
                                      </p:cBhvr>
                                      <p:rCtr x="-7292" y="11242"/>
                                    </p:animMotion>
                                  </p:childTnLst>
                                </p:cTn>
                              </p:par>
                              <p:par>
                                <p:cTn id="73" presetID="1" presetClass="entr" presetSubtype="0" fill="hold" grpId="1" nodeType="with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42" presetClass="path" presetSubtype="0" accel="50000" decel="50000" fill="hold" grpId="0" nodeType="withEffect">
                                  <p:stCondLst>
                                    <p:cond delay="0"/>
                                  </p:stCondLst>
                                  <p:childTnLst>
                                    <p:animMotion origin="layout" path="M 0.14584 -0.12121 L -2.22222E-6 1.76729E-6 " pathEditMode="relative" rAng="0" ptsTypes="AA">
                                      <p:cBhvr>
                                        <p:cTn id="76" dur="1000" fill="hold"/>
                                        <p:tgtEl>
                                          <p:spTgt spid="177"/>
                                        </p:tgtEl>
                                        <p:attrNameLst>
                                          <p:attrName>ppt_x</p:attrName>
                                          <p:attrName>ppt_y</p:attrName>
                                        </p:attrNameLst>
                                      </p:cBhvr>
                                      <p:rCtr x="-7292" y="6061"/>
                                    </p:animMotion>
                                  </p:childTnLst>
                                </p:cTn>
                              </p:par>
                              <p:par>
                                <p:cTn id="77" presetID="1" presetClass="entr" presetSubtype="0" fill="hold" grpId="1"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4341 -0.13185 L -2.77778E-6 1.76729E-6 " pathEditMode="relative" rAng="0" ptsTypes="AA">
                                      <p:cBhvr>
                                        <p:cTn id="80" dur="1000" fill="hold"/>
                                        <p:tgtEl>
                                          <p:spTgt spid="178"/>
                                        </p:tgtEl>
                                        <p:attrNameLst>
                                          <p:attrName>ppt_x</p:attrName>
                                          <p:attrName>ppt_y</p:attrName>
                                        </p:attrNameLst>
                                      </p:cBhvr>
                                      <p:rCtr x="-2170" y="6593"/>
                                    </p:animMotion>
                                  </p:childTnLst>
                                </p:cTn>
                              </p:par>
                              <p:par>
                                <p:cTn id="81" presetID="1" presetClass="entr" presetSubtype="0" fill="hold" grpId="1" nodeType="withEffect">
                                  <p:stCondLst>
                                    <p:cond delay="0"/>
                                  </p:stCondLst>
                                  <p:childTnLst>
                                    <p:set>
                                      <p:cBhvr>
                                        <p:cTn id="82" dur="1" fill="hold">
                                          <p:stCondLst>
                                            <p:cond delay="0"/>
                                          </p:stCondLst>
                                        </p:cTn>
                                        <p:tgtEl>
                                          <p:spTgt spid="217"/>
                                        </p:tgtEl>
                                        <p:attrNameLst>
                                          <p:attrName>style.visibility</p:attrName>
                                        </p:attrNameLst>
                                      </p:cBhvr>
                                      <p:to>
                                        <p:strVal val="visible"/>
                                      </p:to>
                                    </p:set>
                                  </p:childTnLst>
                                </p:cTn>
                              </p:par>
                              <p:par>
                                <p:cTn id="83" presetID="42" presetClass="path" presetSubtype="0" accel="50000" decel="50000" fill="hold" grpId="0" nodeType="withEffect">
                                  <p:stCondLst>
                                    <p:cond delay="0"/>
                                  </p:stCondLst>
                                  <p:childTnLst>
                                    <p:animMotion origin="layout" path="M 0.45296 -0.17368 L -4.16667E-6 -2.6827E-6 " pathEditMode="relative" rAng="0" ptsTypes="AA">
                                      <p:cBhvr>
                                        <p:cTn id="84" dur="1000" fill="hold"/>
                                        <p:tgtEl>
                                          <p:spTgt spid="217"/>
                                        </p:tgtEl>
                                        <p:attrNameLst>
                                          <p:attrName>ppt_x</p:attrName>
                                          <p:attrName>ppt_y</p:attrName>
                                        </p:attrNameLst>
                                      </p:cBhvr>
                                      <p:rCtr x="-22656" y="8673"/>
                                    </p:animMotion>
                                  </p:childTnLst>
                                </p:cTn>
                              </p:par>
                              <p:par>
                                <p:cTn id="85" presetID="1" presetClass="entr" presetSubtype="0" fill="hold" grpId="1" nodeType="withEffect">
                                  <p:stCondLst>
                                    <p:cond delay="0"/>
                                  </p:stCondLst>
                                  <p:childTnLst>
                                    <p:set>
                                      <p:cBhvr>
                                        <p:cTn id="86" dur="1" fill="hold">
                                          <p:stCondLst>
                                            <p:cond delay="0"/>
                                          </p:stCondLst>
                                        </p:cTn>
                                        <p:tgtEl>
                                          <p:spTgt spid="179"/>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0.06701 -0.12121 L -3.33333E-6 1.76729E-6 " pathEditMode="relative" rAng="0" ptsTypes="AA">
                                      <p:cBhvr>
                                        <p:cTn id="88" dur="1000" fill="hold"/>
                                        <p:tgtEl>
                                          <p:spTgt spid="179"/>
                                        </p:tgtEl>
                                        <p:attrNameLst>
                                          <p:attrName>ppt_x</p:attrName>
                                          <p:attrName>ppt_y</p:attrName>
                                        </p:attrNameLst>
                                      </p:cBhvr>
                                      <p:rCtr x="3351" y="6061"/>
                                    </p:animMotion>
                                  </p:childTnLst>
                                </p:cTn>
                              </p:par>
                              <p:par>
                                <p:cTn id="89" presetID="1" presetClass="entr" presetSubtype="0" fill="hold" grpId="1" nodeType="withEffect">
                                  <p:stCondLst>
                                    <p:cond delay="0"/>
                                  </p:stCondLst>
                                  <p:childTnLst>
                                    <p:set>
                                      <p:cBhvr>
                                        <p:cTn id="90" dur="1" fill="hold">
                                          <p:stCondLst>
                                            <p:cond delay="0"/>
                                          </p:stCondLst>
                                        </p:cTn>
                                        <p:tgtEl>
                                          <p:spTgt spid="180"/>
                                        </p:tgtEl>
                                        <p:attrNameLst>
                                          <p:attrName>style.visibility</p:attrName>
                                        </p:attrNameLst>
                                      </p:cBhvr>
                                      <p:to>
                                        <p:strVal val="visible"/>
                                      </p:to>
                                    </p:set>
                                  </p:childTnLst>
                                </p:cTn>
                              </p:par>
                              <p:par>
                                <p:cTn id="91" presetID="42" presetClass="path" presetSubtype="0" accel="50000" decel="50000" fill="hold" grpId="0" nodeType="withEffect">
                                  <p:stCondLst>
                                    <p:cond delay="0"/>
                                  </p:stCondLst>
                                  <p:childTnLst>
                                    <p:animMotion origin="layout" path="M -0.41337 -0.19472 L -2.77778E-6 -2.6827E-6 " pathEditMode="relative" rAng="0" ptsTypes="AA">
                                      <p:cBhvr>
                                        <p:cTn id="92" dur="1000" fill="hold"/>
                                        <p:tgtEl>
                                          <p:spTgt spid="180"/>
                                        </p:tgtEl>
                                        <p:attrNameLst>
                                          <p:attrName>ppt_x</p:attrName>
                                          <p:attrName>ppt_y</p:attrName>
                                        </p:attrNameLst>
                                      </p:cBhvr>
                                      <p:rCtr x="20660" y="9736"/>
                                    </p:animMotion>
                                  </p:childTnLst>
                                </p:cTn>
                              </p:par>
                              <p:par>
                                <p:cTn id="93" presetID="1" presetClass="entr" presetSubtype="0" fill="hold" grpId="1" nodeType="withEffect">
                                  <p:stCondLst>
                                    <p:cond delay="0"/>
                                  </p:stCondLst>
                                  <p:childTnLst>
                                    <p:set>
                                      <p:cBhvr>
                                        <p:cTn id="94" dur="1" fill="hold">
                                          <p:stCondLst>
                                            <p:cond delay="0"/>
                                          </p:stCondLst>
                                        </p:cTn>
                                        <p:tgtEl>
                                          <p:spTgt spid="181"/>
                                        </p:tgtEl>
                                        <p:attrNameLst>
                                          <p:attrName>style.visibility</p:attrName>
                                        </p:attrNameLst>
                                      </p:cBhvr>
                                      <p:to>
                                        <p:strVal val="visible"/>
                                      </p:to>
                                    </p:set>
                                  </p:childTnLst>
                                </p:cTn>
                              </p:par>
                              <p:par>
                                <p:cTn id="95" presetID="42" presetClass="path" presetSubtype="0" accel="50000" decel="50000" fill="hold" grpId="0" nodeType="withEffect">
                                  <p:stCondLst>
                                    <p:cond delay="0"/>
                                  </p:stCondLst>
                                  <p:childTnLst>
                                    <p:animMotion origin="layout" path="M 0.04341 -0.22484 L -2.77778E-6 3.00717E-8 " pathEditMode="relative" rAng="0" ptsTypes="AA">
                                      <p:cBhvr>
                                        <p:cTn id="96" dur="1000" fill="hold"/>
                                        <p:tgtEl>
                                          <p:spTgt spid="181"/>
                                        </p:tgtEl>
                                        <p:attrNameLst>
                                          <p:attrName>ppt_x</p:attrName>
                                          <p:attrName>ppt_y</p:attrName>
                                        </p:attrNameLst>
                                      </p:cBhvr>
                                      <p:rCtr x="-2170" y="11242"/>
                                    </p:animMotion>
                                  </p:childTnLst>
                                </p:cTn>
                              </p:par>
                              <p:par>
                                <p:cTn id="97" presetID="1" presetClass="entr" presetSubtype="0" fill="hold" grpId="1" nodeType="with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par>
                                <p:cTn id="99" presetID="42" presetClass="path" presetSubtype="0" accel="50000" decel="50000" fill="hold" grpId="0" nodeType="withEffect">
                                  <p:stCondLst>
                                    <p:cond delay="0"/>
                                  </p:stCondLst>
                                  <p:childTnLst>
                                    <p:animMotion origin="layout" path="M -0.05902 -0.22484 L -3.33333E-6 3.00717E-8 " pathEditMode="relative" rAng="0" ptsTypes="AA">
                                      <p:cBhvr>
                                        <p:cTn id="100" dur="1000" fill="hold"/>
                                        <p:tgtEl>
                                          <p:spTgt spid="182"/>
                                        </p:tgtEl>
                                        <p:attrNameLst>
                                          <p:attrName>ppt_x</p:attrName>
                                          <p:attrName>ppt_y</p:attrName>
                                        </p:attrNameLst>
                                      </p:cBhvr>
                                      <p:rCtr x="2951" y="11242"/>
                                    </p:animMotion>
                                  </p:childTnLst>
                                </p:cTn>
                              </p:par>
                              <p:par>
                                <p:cTn id="101" presetID="1" presetClass="entr" presetSubtype="0" fill="hold" grpId="1" nodeType="withEffect">
                                  <p:stCondLst>
                                    <p:cond delay="0"/>
                                  </p:stCondLst>
                                  <p:childTnLst>
                                    <p:set>
                                      <p:cBhvr>
                                        <p:cTn id="102" dur="1" fill="hold">
                                          <p:stCondLst>
                                            <p:cond delay="0"/>
                                          </p:stCondLst>
                                        </p:cTn>
                                        <p:tgtEl>
                                          <p:spTgt spid="207"/>
                                        </p:tgtEl>
                                        <p:attrNameLst>
                                          <p:attrName>style.visibility</p:attrName>
                                        </p:attrNameLst>
                                      </p:cBhvr>
                                      <p:to>
                                        <p:strVal val="visible"/>
                                      </p:to>
                                    </p:set>
                                  </p:childTnLst>
                                </p:cTn>
                              </p:par>
                              <p:par>
                                <p:cTn id="103" presetID="42" presetClass="path" presetSubtype="0" accel="50000" decel="50000" fill="hold" grpId="0" nodeType="withEffect">
                                  <p:stCondLst>
                                    <p:cond delay="0"/>
                                  </p:stCondLst>
                                  <p:childTnLst>
                                    <p:animMotion origin="layout" path="M 0.03541 -0.28936 L 3.33333E-6 4.44444E-6 " pathEditMode="relative" rAng="0" ptsTypes="AA">
                                      <p:cBhvr>
                                        <p:cTn id="104" dur="1000" fill="hold"/>
                                        <p:tgtEl>
                                          <p:spTgt spid="207"/>
                                        </p:tgtEl>
                                        <p:attrNameLst>
                                          <p:attrName>ppt_x</p:attrName>
                                          <p:attrName>ppt_y</p:attrName>
                                        </p:attrNameLst>
                                      </p:cBhvr>
                                      <p:rCtr x="-1771" y="14468"/>
                                    </p:animMotion>
                                  </p:childTnLst>
                                </p:cTn>
                              </p:par>
                              <p:par>
                                <p:cTn id="105" presetID="1" presetClass="entr" presetSubtype="0" fill="hold" grpId="1" nodeType="withEffect">
                                  <p:stCondLst>
                                    <p:cond delay="0"/>
                                  </p:stCondLst>
                                  <p:childTnLst>
                                    <p:set>
                                      <p:cBhvr>
                                        <p:cTn id="106" dur="1" fill="hold">
                                          <p:stCondLst>
                                            <p:cond delay="0"/>
                                          </p:stCondLst>
                                        </p:cTn>
                                        <p:tgtEl>
                                          <p:spTgt spid="210"/>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14"/>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1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11"/>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9"/>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34254 -0.32986 L -4.72222E-6 -2.96296E-6 " pathEditMode="relative" rAng="0" ptsTypes="AA">
                                      <p:cBhvr>
                                        <p:cTn id="116" dur="1000" fill="hold"/>
                                        <p:tgtEl>
                                          <p:spTgt spid="210"/>
                                        </p:tgtEl>
                                        <p:attrNameLst>
                                          <p:attrName>ppt_x</p:attrName>
                                          <p:attrName>ppt_y</p:attrName>
                                        </p:attrNameLst>
                                      </p:cBhvr>
                                      <p:rCtr x="-17135" y="16481"/>
                                    </p:animMotion>
                                  </p:childTnLst>
                                </p:cTn>
                              </p:par>
                              <p:par>
                                <p:cTn id="117" presetID="42" presetClass="path" presetSubtype="0" accel="50000" decel="50000" fill="hold" grpId="0" nodeType="withEffect">
                                  <p:stCondLst>
                                    <p:cond delay="0"/>
                                  </p:stCondLst>
                                  <p:childTnLst>
                                    <p:animMotion origin="layout" path="M -0.16128 -0.34027 L -2.22222E-6 1.68864E-6 " pathEditMode="relative" rAng="0" ptsTypes="AA">
                                      <p:cBhvr>
                                        <p:cTn id="118" dur="1000" fill="hold"/>
                                        <p:tgtEl>
                                          <p:spTgt spid="214"/>
                                        </p:tgtEl>
                                        <p:attrNameLst>
                                          <p:attrName>ppt_x</p:attrName>
                                          <p:attrName>ppt_y</p:attrName>
                                        </p:attrNameLst>
                                      </p:cBhvr>
                                      <p:rCtr x="8056" y="17002"/>
                                    </p:animMotion>
                                  </p:childTnLst>
                                </p:cTn>
                              </p:par>
                              <p:par>
                                <p:cTn id="119" presetID="42" presetClass="path" presetSubtype="0" accel="50000" decel="50000" fill="hold" grpId="0" nodeType="withEffect">
                                  <p:stCondLst>
                                    <p:cond delay="0"/>
                                  </p:stCondLst>
                                  <p:childTnLst>
                                    <p:animMotion origin="layout" path="M -0.20086 -0.28909 L -3.33333E-6 3.20999E-6 " pathEditMode="relative" rAng="0" ptsTypes="AA">
                                      <p:cBhvr>
                                        <p:cTn id="120" dur="1000" fill="hold"/>
                                        <p:tgtEl>
                                          <p:spTgt spid="215"/>
                                        </p:tgtEl>
                                        <p:attrNameLst>
                                          <p:attrName>ppt_x</p:attrName>
                                          <p:attrName>ppt_y</p:attrName>
                                        </p:attrNameLst>
                                      </p:cBhvr>
                                      <p:rCtr x="10035" y="14454"/>
                                    </p:animMotion>
                                  </p:childTnLst>
                                </p:cTn>
                              </p:par>
                              <p:par>
                                <p:cTn id="121" presetID="42" presetClass="path" presetSubtype="0" accel="50000" decel="50000" fill="hold" grpId="0" nodeType="withEffect">
                                  <p:stCondLst>
                                    <p:cond delay="0"/>
                                  </p:stCondLst>
                                  <p:childTnLst>
                                    <p:animMotion origin="layout" path="M -0.37414 -0.28936 L 4.72222E-6 4.44444E-6 " pathEditMode="relative" rAng="0" ptsTypes="AA">
                                      <p:cBhvr>
                                        <p:cTn id="122" dur="1000" fill="hold"/>
                                        <p:tgtEl>
                                          <p:spTgt spid="211"/>
                                        </p:tgtEl>
                                        <p:attrNameLst>
                                          <p:attrName>ppt_x</p:attrName>
                                          <p:attrName>ppt_y</p:attrName>
                                        </p:attrNameLst>
                                      </p:cBhvr>
                                      <p:rCtr x="18698" y="14468"/>
                                    </p:animMotion>
                                  </p:childTnLst>
                                </p:cTn>
                              </p:par>
                              <p:par>
                                <p:cTn id="123" presetID="42" presetClass="path" presetSubtype="0" accel="50000" decel="50000" fill="hold" grpId="0" nodeType="withEffect">
                                  <p:stCondLst>
                                    <p:cond delay="0"/>
                                  </p:stCondLst>
                                  <p:childTnLst>
                                    <p:animMotion origin="layout" path="M 0.03541 -0.39306 L 3.33333E-6 7.40741E-7 " pathEditMode="relative" rAng="0" ptsTypes="AA">
                                      <p:cBhvr>
                                        <p:cTn id="124" dur="1000" fill="hold"/>
                                        <p:tgtEl>
                                          <p:spTgt spid="209"/>
                                        </p:tgtEl>
                                        <p:attrNameLst>
                                          <p:attrName>ppt_x</p:attrName>
                                          <p:attrName>ppt_y</p:attrName>
                                        </p:attrNameLst>
                                      </p:cBhvr>
                                      <p:rCtr x="-1771" y="19653"/>
                                    </p:animMotion>
                                  </p:childTnLst>
                                </p:cTn>
                              </p:par>
                              <p:par>
                                <p:cTn id="125" presetID="1" presetClass="entr" presetSubtype="0" fill="hold" grpId="1"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42" presetClass="path" presetSubtype="0" accel="50000" decel="50000" fill="hold" grpId="0" nodeType="withEffect">
                                  <p:stCondLst>
                                    <p:cond delay="0"/>
                                  </p:stCondLst>
                                  <p:childTnLst>
                                    <p:animMotion origin="layout" path="M 0.55521 -0.27871 L 2.77778E-6 4.44444E-6 " pathEditMode="relative" rAng="0" ptsTypes="AA">
                                      <p:cBhvr>
                                        <p:cTn id="128" dur="1000" fill="hold"/>
                                        <p:tgtEl>
                                          <p:spTgt spid="216"/>
                                        </p:tgtEl>
                                        <p:attrNameLst>
                                          <p:attrName>ppt_x</p:attrName>
                                          <p:attrName>ppt_y</p:attrName>
                                        </p:attrNameLst>
                                      </p:cBhvr>
                                      <p:rCtr x="-27760" y="13935"/>
                                    </p:animMotion>
                                  </p:childTnLst>
                                </p:cTn>
                              </p:par>
                              <p:par>
                                <p:cTn id="129" presetID="1" presetClass="entr" presetSubtype="0" fill="hold" grpId="1"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42" presetClass="path" presetSubtype="0" accel="50000" decel="50000" fill="hold" grpId="0" nodeType="withEffect">
                                  <p:stCondLst>
                                    <p:cond delay="0"/>
                                  </p:stCondLst>
                                  <p:childTnLst>
                                    <p:animMotion origin="layout" path="M -0.11423 -0.3099 L -4.72222E-6 3.20999E-6 " pathEditMode="relative" rAng="0" ptsTypes="AA">
                                      <p:cBhvr>
                                        <p:cTn id="132" dur="1000" fill="hold"/>
                                        <p:tgtEl>
                                          <p:spTgt spid="218"/>
                                        </p:tgtEl>
                                        <p:attrNameLst>
                                          <p:attrName>ppt_x</p:attrName>
                                          <p:attrName>ppt_y</p:attrName>
                                        </p:attrNameLst>
                                      </p:cBhvr>
                                      <p:rCtr x="5712" y="15495"/>
                                    </p:animMotion>
                                  </p:childTnLst>
                                </p:cTn>
                              </p:par>
                              <p:par>
                                <p:cTn id="133" presetID="1" presetClass="entr" presetSubtype="0" fill="hold" grpId="1" nodeType="withEffect">
                                  <p:stCondLst>
                                    <p:cond delay="0"/>
                                  </p:stCondLst>
                                  <p:childTnLst>
                                    <p:set>
                                      <p:cBhvr>
                                        <p:cTn id="134" dur="1" fill="hold">
                                          <p:stCondLst>
                                            <p:cond delay="0"/>
                                          </p:stCondLst>
                                        </p:cTn>
                                        <p:tgtEl>
                                          <p:spTgt spid="219"/>
                                        </p:tgtEl>
                                        <p:attrNameLst>
                                          <p:attrName>style.visibility</p:attrName>
                                        </p:attrNameLst>
                                      </p:cBhvr>
                                      <p:to>
                                        <p:strVal val="visible"/>
                                      </p:to>
                                    </p:set>
                                  </p:childTnLst>
                                </p:cTn>
                              </p:par>
                              <p:par>
                                <p:cTn id="135" presetID="42" presetClass="path" presetSubtype="0" accel="50000" decel="50000" fill="hold" grpId="0" nodeType="withEffect">
                                  <p:stCondLst>
                                    <p:cond delay="0"/>
                                  </p:stCondLst>
                                  <p:childTnLst>
                                    <p:animMotion origin="layout" path="M 0.45296 -0.37303 L -4.16667E-6 -4.47734E-6 " pathEditMode="relative" rAng="0" ptsTypes="AA">
                                      <p:cBhvr>
                                        <p:cTn id="136" dur="1000" fill="hold"/>
                                        <p:tgtEl>
                                          <p:spTgt spid="219"/>
                                        </p:tgtEl>
                                        <p:attrNameLst>
                                          <p:attrName>ppt_x</p:attrName>
                                          <p:attrName>ppt_y</p:attrName>
                                        </p:attrNameLst>
                                      </p:cBhvr>
                                      <p:rCtr x="-22656" y="18640"/>
                                    </p:animMotion>
                                  </p:childTnLst>
                                </p:cTn>
                              </p:par>
                              <p:par>
                                <p:cTn id="137" presetID="1" presetClass="entr" presetSubtype="0" fill="hold" grpId="1" nodeType="withEffect">
                                  <p:stCondLst>
                                    <p:cond delay="0"/>
                                  </p:stCondLst>
                                  <p:childTnLst>
                                    <p:set>
                                      <p:cBhvr>
                                        <p:cTn id="138" dur="1" fill="hold">
                                          <p:stCondLst>
                                            <p:cond delay="0"/>
                                          </p:stCondLst>
                                        </p:cTn>
                                        <p:tgtEl>
                                          <p:spTgt spid="220"/>
                                        </p:tgtEl>
                                        <p:attrNameLst>
                                          <p:attrName>style.visibility</p:attrName>
                                        </p:attrNameLst>
                                      </p:cBhvr>
                                      <p:to>
                                        <p:strVal val="visible"/>
                                      </p:to>
                                    </p:set>
                                  </p:childTnLst>
                                </p:cTn>
                              </p:par>
                              <p:par>
                                <p:cTn id="139" presetID="42" presetClass="path" presetSubtype="0" accel="50000" decel="50000" fill="hold" grpId="0" nodeType="withEffect">
                                  <p:stCondLst>
                                    <p:cond delay="0"/>
                                  </p:stCondLst>
                                  <p:childTnLst>
                                    <p:animMotion origin="layout" path="M 0.45296 -0.27845 L -4.16667E-6 3.20999E-6 " pathEditMode="relative" rAng="0" ptsTypes="AA">
                                      <p:cBhvr>
                                        <p:cTn id="140" dur="1000" fill="hold"/>
                                        <p:tgtEl>
                                          <p:spTgt spid="220"/>
                                        </p:tgtEl>
                                        <p:attrNameLst>
                                          <p:attrName>ppt_x</p:attrName>
                                          <p:attrName>ppt_y</p:attrName>
                                        </p:attrNameLst>
                                      </p:cBhvr>
                                      <p:rCtr x="-22656" y="13922"/>
                                    </p:animMotion>
                                  </p:childTnLst>
                                </p:cTn>
                              </p:par>
                              <p:par>
                                <p:cTn id="141" presetID="1" presetClass="entr" presetSubtype="0" fill="hold" grpId="1" nodeType="withEffect">
                                  <p:stCondLst>
                                    <p:cond delay="0"/>
                                  </p:stCondLst>
                                  <p:childTnLst>
                                    <p:set>
                                      <p:cBhvr>
                                        <p:cTn id="142" dur="1" fill="hold">
                                          <p:stCondLst>
                                            <p:cond delay="0"/>
                                          </p:stCondLst>
                                        </p:cTn>
                                        <p:tgtEl>
                                          <p:spTgt spid="221"/>
                                        </p:tgtEl>
                                        <p:attrNameLst>
                                          <p:attrName>style.visibility</p:attrName>
                                        </p:attrNameLst>
                                      </p:cBhvr>
                                      <p:to>
                                        <p:strVal val="visible"/>
                                      </p:to>
                                    </p:set>
                                  </p:childTnLst>
                                </p:cTn>
                              </p:par>
                              <p:par>
                                <p:cTn id="143" presetID="42" presetClass="path" presetSubtype="0" accel="50000" decel="50000" fill="hold" grpId="0" nodeType="withEffect">
                                  <p:stCondLst>
                                    <p:cond delay="0"/>
                                  </p:stCondLst>
                                  <p:childTnLst>
                                    <p:animMotion origin="layout" path="M 0.55521 -0.34158 L 2.77778E-6 -4.47734E-6 " pathEditMode="relative" rAng="0" ptsTypes="AA">
                                      <p:cBhvr>
                                        <p:cTn id="144" dur="1000" fill="hold"/>
                                        <p:tgtEl>
                                          <p:spTgt spid="221"/>
                                        </p:tgtEl>
                                        <p:attrNameLst>
                                          <p:attrName>ppt_x</p:attrName>
                                          <p:attrName>ppt_y</p:attrName>
                                        </p:attrNameLst>
                                      </p:cBhvr>
                                      <p:rCtr x="-27760" y="17068"/>
                                    </p:animMotion>
                                  </p:childTnLst>
                                </p:cTn>
                              </p:par>
                              <p:par>
                                <p:cTn id="145" presetID="1" presetClass="entr" presetSubtype="0" fill="hold" grpId="1"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42" presetClass="path" presetSubtype="0" accel="50000" decel="50000" fill="hold" grpId="0" nodeType="withEffect">
                                  <p:stCondLst>
                                    <p:cond delay="0"/>
                                  </p:stCondLst>
                                  <p:childTnLst>
                                    <p:animMotion origin="layout" path="M 0.65764 -0.33102 L 3.33333E-6 3.76359E-6 " pathEditMode="relative" rAng="0" ptsTypes="AA">
                                      <p:cBhvr>
                                        <p:cTn id="148" dur="1000" fill="hold"/>
                                        <p:tgtEl>
                                          <p:spTgt spid="222"/>
                                        </p:tgtEl>
                                        <p:attrNameLst>
                                          <p:attrName>ppt_x</p:attrName>
                                          <p:attrName>ppt_y</p:attrName>
                                        </p:attrNameLst>
                                      </p:cBhvr>
                                      <p:rCtr x="-32882" y="16539"/>
                                    </p:animMotion>
                                  </p:childTnLst>
                                </p:cTn>
                              </p:par>
                              <p:par>
                                <p:cTn id="149" presetID="1" presetClass="entr" presetSubtype="0" fill="hold" grpId="1" nodeType="withEffect">
                                  <p:stCondLst>
                                    <p:cond delay="0"/>
                                  </p:stCondLst>
                                  <p:childTnLst>
                                    <p:set>
                                      <p:cBhvr>
                                        <p:cTn id="150" dur="1" fill="hold">
                                          <p:stCondLst>
                                            <p:cond delay="0"/>
                                          </p:stCondLst>
                                        </p:cTn>
                                        <p:tgtEl>
                                          <p:spTgt spid="223"/>
                                        </p:tgtEl>
                                        <p:attrNameLst>
                                          <p:attrName>style.visibility</p:attrName>
                                        </p:attrNameLst>
                                      </p:cBhvr>
                                      <p:to>
                                        <p:strVal val="visible"/>
                                      </p:to>
                                    </p:set>
                                  </p:childTnLst>
                                </p:cTn>
                              </p:par>
                              <p:par>
                                <p:cTn id="151" presetID="42" presetClass="path" presetSubtype="0" accel="50000" decel="50000" fill="hold" grpId="0" nodeType="withEffect">
                                  <p:stCondLst>
                                    <p:cond delay="0"/>
                                  </p:stCondLst>
                                  <p:childTnLst>
                                    <p:animMotion origin="layout" path="M 0.24809 -0.33125 L 4.72222E-6 -1.85185E-6 " pathEditMode="relative" rAng="0" ptsTypes="AA">
                                      <p:cBhvr>
                                        <p:cTn id="152" dur="1000" fill="hold"/>
                                        <p:tgtEl>
                                          <p:spTgt spid="223"/>
                                        </p:tgtEl>
                                        <p:attrNameLst>
                                          <p:attrName>ppt_x</p:attrName>
                                          <p:attrName>ppt_y</p:attrName>
                                        </p:attrNameLst>
                                      </p:cBhvr>
                                      <p:rCtr x="-12413" y="16551"/>
                                    </p:animMotion>
                                  </p:childTnLst>
                                </p:cTn>
                              </p:par>
                              <p:par>
                                <p:cTn id="153" presetID="1" presetClass="entr" presetSubtype="0" fill="hold" grpId="1" nodeType="withEffect">
                                  <p:stCondLst>
                                    <p:cond delay="0"/>
                                  </p:stCondLst>
                                  <p:childTnLst>
                                    <p:set>
                                      <p:cBhvr>
                                        <p:cTn id="154" dur="1" fill="hold">
                                          <p:stCondLst>
                                            <p:cond delay="0"/>
                                          </p:stCondLst>
                                        </p:cTn>
                                        <p:tgtEl>
                                          <p:spTgt spid="225"/>
                                        </p:tgtEl>
                                        <p:attrNameLst>
                                          <p:attrName>style.visibility</p:attrName>
                                        </p:attrNameLst>
                                      </p:cBhvr>
                                      <p:to>
                                        <p:strVal val="visible"/>
                                      </p:to>
                                    </p:set>
                                  </p:childTnLst>
                                </p:cTn>
                              </p:par>
                              <p:par>
                                <p:cTn id="155" presetID="42" presetClass="path" presetSubtype="0" accel="50000" decel="50000" fill="hold" grpId="0" nodeType="withEffect">
                                  <p:stCondLst>
                                    <p:cond delay="0"/>
                                  </p:stCondLst>
                                  <p:childTnLst>
                                    <p:animMotion origin="layout" path="M 0.55521 -0.38205 L 2.77778E-6 -4.56059E-6 " pathEditMode="relative" rAng="0" ptsTypes="AA">
                                      <p:cBhvr>
                                        <p:cTn id="156" dur="1000" fill="hold"/>
                                        <p:tgtEl>
                                          <p:spTgt spid="225"/>
                                        </p:tgtEl>
                                        <p:attrNameLst>
                                          <p:attrName>ppt_x</p:attrName>
                                          <p:attrName>ppt_y</p:attrName>
                                        </p:attrNameLst>
                                      </p:cBhvr>
                                      <p:rCtr x="-27760" y="19103"/>
                                    </p:animMotion>
                                  </p:childTnLst>
                                </p:cTn>
                              </p:par>
                              <p:par>
                                <p:cTn id="157" presetID="1" presetClass="entr" presetSubtype="0" fill="hold" grpId="1" nodeType="withEffect">
                                  <p:stCondLst>
                                    <p:cond delay="0"/>
                                  </p:stCondLst>
                                  <p:childTnLst>
                                    <p:set>
                                      <p:cBhvr>
                                        <p:cTn id="158" dur="1" fill="hold">
                                          <p:stCondLst>
                                            <p:cond delay="0"/>
                                          </p:stCondLst>
                                        </p:cTn>
                                        <p:tgtEl>
                                          <p:spTgt spid="226"/>
                                        </p:tgtEl>
                                        <p:attrNameLst>
                                          <p:attrName>style.visibility</p:attrName>
                                        </p:attrNameLst>
                                      </p:cBhvr>
                                      <p:to>
                                        <p:strVal val="visible"/>
                                      </p:to>
                                    </p:set>
                                  </p:childTnLst>
                                </p:cTn>
                              </p:par>
                              <p:par>
                                <p:cTn id="159" presetID="42" presetClass="path" presetSubtype="0" accel="50000" decel="50000" fill="hold" grpId="0" nodeType="withEffect">
                                  <p:stCondLst>
                                    <p:cond delay="0"/>
                                  </p:stCondLst>
                                  <p:childTnLst>
                                    <p:animMotion origin="layout" path="M 0.14584 -0.27871 L -2.22222E-6 4.44444E-6 " pathEditMode="relative" rAng="0" ptsTypes="AA">
                                      <p:cBhvr>
                                        <p:cTn id="160" dur="1000" fill="hold"/>
                                        <p:tgtEl>
                                          <p:spTgt spid="226"/>
                                        </p:tgtEl>
                                        <p:attrNameLst>
                                          <p:attrName>ppt_x</p:attrName>
                                          <p:attrName>ppt_y</p:attrName>
                                        </p:attrNameLst>
                                      </p:cBhvr>
                                      <p:rCtr x="-7292" y="13935"/>
                                    </p:animMotion>
                                  </p:childTnLst>
                                </p:cTn>
                              </p:par>
                              <p:par>
                                <p:cTn id="161" presetID="1" presetClass="entr" presetSubtype="0" fill="hold" grpId="1" nodeType="withEffect">
                                  <p:stCondLst>
                                    <p:cond delay="0"/>
                                  </p:stCondLst>
                                  <p:childTnLst>
                                    <p:set>
                                      <p:cBhvr>
                                        <p:cTn id="162" dur="1" fill="hold">
                                          <p:stCondLst>
                                            <p:cond delay="0"/>
                                          </p:stCondLst>
                                        </p:cTn>
                                        <p:tgtEl>
                                          <p:spTgt spid="229"/>
                                        </p:tgtEl>
                                        <p:attrNameLst>
                                          <p:attrName>style.visibility</p:attrName>
                                        </p:attrNameLst>
                                      </p:cBhvr>
                                      <p:to>
                                        <p:strVal val="visible"/>
                                      </p:to>
                                    </p:set>
                                  </p:childTnLst>
                                </p:cTn>
                              </p:par>
                              <p:par>
                                <p:cTn id="163" presetID="42" presetClass="path" presetSubtype="0" accel="50000" decel="50000" fill="hold" grpId="0" nodeType="withEffect">
                                  <p:stCondLst>
                                    <p:cond delay="0"/>
                                  </p:stCondLst>
                                  <p:childTnLst>
                                    <p:animMotion origin="layout" path="M -0.42135 -0.3099 L -2.77778E-6 3.20999E-6 " pathEditMode="relative" rAng="0" ptsTypes="AA">
                                      <p:cBhvr>
                                        <p:cTn id="164" dur="1000" fill="hold"/>
                                        <p:tgtEl>
                                          <p:spTgt spid="229"/>
                                        </p:tgtEl>
                                        <p:attrNameLst>
                                          <p:attrName>ppt_x</p:attrName>
                                          <p:attrName>ppt_y</p:attrName>
                                        </p:attrNameLst>
                                      </p:cBhvr>
                                      <p:rCtr x="21059" y="15495"/>
                                    </p:animMotion>
                                  </p:childTnLst>
                                </p:cTn>
                              </p:par>
                              <p:par>
                                <p:cTn id="165" presetID="1" presetClass="entr" presetSubtype="0" fill="hold" grpId="1" nodeType="withEffect">
                                  <p:stCondLst>
                                    <p:cond delay="0"/>
                                  </p:stCondLst>
                                  <p:childTnLst>
                                    <p:set>
                                      <p:cBhvr>
                                        <p:cTn id="166" dur="1" fill="hold">
                                          <p:stCondLst>
                                            <p:cond delay="0"/>
                                          </p:stCondLst>
                                        </p:cTn>
                                        <p:tgtEl>
                                          <p:spTgt spid="230"/>
                                        </p:tgtEl>
                                        <p:attrNameLst>
                                          <p:attrName>style.visibility</p:attrName>
                                        </p:attrNameLst>
                                      </p:cBhvr>
                                      <p:to>
                                        <p:strVal val="visible"/>
                                      </p:to>
                                    </p:set>
                                  </p:childTnLst>
                                </p:cTn>
                              </p:par>
                              <p:par>
                                <p:cTn id="167" presetID="42" presetClass="path" presetSubtype="0" accel="50000" decel="50000" fill="hold" grpId="0" nodeType="withEffect">
                                  <p:stCondLst>
                                    <p:cond delay="0"/>
                                  </p:stCondLst>
                                  <p:childTnLst>
                                    <p:animMotion origin="layout" path="M 0.04341 -0.34158 L -2.77778E-6 -4.47734E-6 " pathEditMode="relative" rAng="0" ptsTypes="AA">
                                      <p:cBhvr>
                                        <p:cTn id="168" dur="1000" fill="hold"/>
                                        <p:tgtEl>
                                          <p:spTgt spid="230"/>
                                        </p:tgtEl>
                                        <p:attrNameLst>
                                          <p:attrName>ppt_x</p:attrName>
                                          <p:attrName>ppt_y</p:attrName>
                                        </p:attrNameLst>
                                      </p:cBhvr>
                                      <p:rCtr x="-2170" y="17068"/>
                                    </p:animMotion>
                                  </p:childTnLst>
                                </p:cTn>
                              </p:par>
                              <p:par>
                                <p:cTn id="169" presetID="1" presetClass="entr" presetSubtype="0" fill="hold" grpId="1" nodeType="withEffect">
                                  <p:stCondLst>
                                    <p:cond delay="0"/>
                                  </p:stCondLst>
                                  <p:childTnLst>
                                    <p:set>
                                      <p:cBhvr>
                                        <p:cTn id="170" dur="1" fill="hold">
                                          <p:stCondLst>
                                            <p:cond delay="0"/>
                                          </p:stCondLst>
                                        </p:cTn>
                                        <p:tgtEl>
                                          <p:spTgt spid="231"/>
                                        </p:tgtEl>
                                        <p:attrNameLst>
                                          <p:attrName>style.visibility</p:attrName>
                                        </p:attrNameLst>
                                      </p:cBhvr>
                                      <p:to>
                                        <p:strVal val="visible"/>
                                      </p:to>
                                    </p:set>
                                  </p:childTnLst>
                                </p:cTn>
                              </p:par>
                              <p:par>
                                <p:cTn id="171" presetID="42" presetClass="path" presetSubtype="0" accel="50000" decel="50000" fill="hold" grpId="0" nodeType="withEffect">
                                  <p:stCondLst>
                                    <p:cond delay="0"/>
                                  </p:stCondLst>
                                  <p:childTnLst>
                                    <p:animMotion origin="layout" path="M -0.05902 -0.34158 L -3.33333E-6 -4.47734E-6 " pathEditMode="relative" rAng="0" ptsTypes="AA">
                                      <p:cBhvr>
                                        <p:cTn id="172" dur="1000" fill="hold"/>
                                        <p:tgtEl>
                                          <p:spTgt spid="231"/>
                                        </p:tgtEl>
                                        <p:attrNameLst>
                                          <p:attrName>ppt_x</p:attrName>
                                          <p:attrName>ppt_y</p:attrName>
                                        </p:attrNameLst>
                                      </p:cBhvr>
                                      <p:rCtr x="2951" y="17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60" grpId="0" animBg="1"/>
      <p:bldP spid="160" grpId="1" animBg="1"/>
      <p:bldP spid="167" grpId="0" animBg="1"/>
      <p:bldP spid="167" grpId="1" animBg="1"/>
      <p:bldP spid="168" grpId="0" animBg="1"/>
      <p:bldP spid="168" grpId="1" animBg="1"/>
      <p:bldP spid="169" grpId="0" animBg="1"/>
      <p:bldP spid="169" grpId="1" animBg="1"/>
      <p:bldP spid="177" grpId="0" animBg="1"/>
      <p:bldP spid="177" grpId="1" animBg="1"/>
      <p:bldP spid="178" grpId="0" animBg="1"/>
      <p:bldP spid="178" grpId="1" animBg="1"/>
      <p:bldP spid="179" grpId="0" animBg="1"/>
      <p:bldP spid="179" grpId="1" animBg="1"/>
      <p:bldP spid="159" grpId="0" animBg="1"/>
      <p:bldP spid="159" grpId="1" animBg="1"/>
      <p:bldP spid="163" grpId="0" animBg="1"/>
      <p:bldP spid="163" grpId="1" animBg="1"/>
      <p:bldP spid="164" grpId="0" animBg="1"/>
      <p:bldP spid="164" grpId="1" animBg="1"/>
      <p:bldP spid="173" grpId="0" animBg="1"/>
      <p:bldP spid="173" grpId="1" animBg="1"/>
      <p:bldP spid="174" grpId="0" animBg="1"/>
      <p:bldP spid="174" grpId="1" animBg="1"/>
      <p:bldP spid="180" grpId="0" animBg="1"/>
      <p:bldP spid="180" grpId="1" animBg="1"/>
      <p:bldP spid="217" grpId="0" animBg="1"/>
      <p:bldP spid="217" grpId="1" animBg="1"/>
      <p:bldP spid="157" grpId="0" animBg="1"/>
      <p:bldP spid="157" grpId="1" animBg="1"/>
      <p:bldP spid="158" grpId="0" animBg="1"/>
      <p:bldP spid="158" grpId="1" animBg="1"/>
      <p:bldP spid="170" grpId="0" animBg="1"/>
      <p:bldP spid="170" grpId="1" animBg="1"/>
      <p:bldP spid="171" grpId="0" animBg="1"/>
      <p:bldP spid="171" grpId="1" animBg="1"/>
      <p:bldP spid="172" grpId="0" animBg="1"/>
      <p:bldP spid="172" grpId="1" animBg="1"/>
      <p:bldP spid="175" grpId="0" animBg="1"/>
      <p:bldP spid="175" grpId="1" animBg="1"/>
      <p:bldP spid="176" grpId="0" animBg="1"/>
      <p:bldP spid="176" grpId="1" animBg="1"/>
      <p:bldP spid="181" grpId="0" animBg="1"/>
      <p:bldP spid="181" grpId="1" animBg="1"/>
      <p:bldP spid="182" grpId="0" animBg="1"/>
      <p:bldP spid="182" grpId="1" animBg="1"/>
      <p:bldP spid="207" grpId="0" animBg="1"/>
      <p:bldP spid="207" grpId="1" animBg="1"/>
      <p:bldP spid="211" grpId="0" animBg="1"/>
      <p:bldP spid="211" grpId="1" animBg="1"/>
      <p:bldP spid="215" grpId="0" animBg="1"/>
      <p:bldP spid="215" grpId="1" animBg="1"/>
      <p:bldP spid="216" grpId="0" animBg="1"/>
      <p:bldP spid="216" grpId="1" animBg="1"/>
      <p:bldP spid="218" grpId="0" animBg="1"/>
      <p:bldP spid="218" grpId="1" animBg="1"/>
      <p:bldP spid="220" grpId="0" animBg="1"/>
      <p:bldP spid="220" grpId="1" animBg="1"/>
      <p:bldP spid="226" grpId="0" animBg="1"/>
      <p:bldP spid="226" grpId="1" animBg="1"/>
      <p:bldP spid="229" grpId="0" animBg="1"/>
      <p:bldP spid="229" grpId="1" animBg="1"/>
      <p:bldP spid="210" grpId="0" animBg="1"/>
      <p:bldP spid="210" grpId="1" animBg="1"/>
      <p:bldP spid="214" grpId="0" animBg="1"/>
      <p:bldP spid="214" grpId="1" animBg="1"/>
      <p:bldP spid="219" grpId="0" animBg="1"/>
      <p:bldP spid="219" grpId="1" animBg="1"/>
      <p:bldP spid="221" grpId="0" animBg="1"/>
      <p:bldP spid="221" grpId="1" animBg="1"/>
      <p:bldP spid="222" grpId="0" animBg="1"/>
      <p:bldP spid="222" grpId="1" animBg="1"/>
      <p:bldP spid="223" grpId="0" animBg="1"/>
      <p:bldP spid="223" grpId="1" animBg="1"/>
      <p:bldP spid="230" grpId="0" animBg="1"/>
      <p:bldP spid="230" grpId="1" animBg="1"/>
      <p:bldP spid="231" grpId="0" animBg="1"/>
      <p:bldP spid="231" grpId="1" animBg="1"/>
      <p:bldP spid="209" grpId="0" animBg="1"/>
      <p:bldP spid="209" grpId="1" animBg="1"/>
      <p:bldP spid="225" grpId="0" animBg="1"/>
      <p:bldP spid="22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normAutofit fontScale="77500" lnSpcReduction="20000"/>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r>
              <a:rPr lang="en-US" dirty="0" smtClean="0"/>
              <a:t>A large buffer requires more complicated logic to:</a:t>
            </a:r>
          </a:p>
          <a:p>
            <a:pPr lvl="1"/>
            <a:r>
              <a:rPr lang="en-US" dirty="0" smtClean="0"/>
              <a:t>Analyze memory requests (e.g., determine row buffer hits)</a:t>
            </a:r>
          </a:p>
          <a:p>
            <a:pPr lvl="1"/>
            <a:r>
              <a:rPr lang="en-US" dirty="0" smtClean="0"/>
              <a:t>Analyze application characteristics</a:t>
            </a:r>
          </a:p>
          <a:p>
            <a:pPr lvl="1"/>
            <a:r>
              <a:rPr lang="en-US" dirty="0" smtClean="0"/>
              <a:t>Assign and enforce priorities </a:t>
            </a:r>
          </a:p>
          <a:p>
            <a:r>
              <a:rPr lang="en-US" dirty="0" smtClean="0"/>
              <a:t>This leads to high complexity, high power, large die area</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
        <p:nvSpPr>
          <p:cNvPr id="33" name="Rectangle 32"/>
          <p:cNvSpPr/>
          <p:nvPr/>
        </p:nvSpPr>
        <p:spPr>
          <a:xfrm>
            <a:off x="755576" y="1052736"/>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5576" y="3409836"/>
            <a:ext cx="7632848"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t>Memory Scheduler</a:t>
            </a:r>
            <a:endParaRPr lang="en-US" sz="2800" dirty="0"/>
          </a:p>
        </p:txBody>
      </p:sp>
      <p:sp>
        <p:nvSpPr>
          <p:cNvPr id="35" name="Rectangle 34"/>
          <p:cNvSpPr/>
          <p:nvPr/>
        </p:nvSpPr>
        <p:spPr>
          <a:xfrm>
            <a:off x="82758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27584"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27584"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6368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63688"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63688"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9979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99792"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99792"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635896"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635896"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35896"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72000"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72000"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72000"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50810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508104"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508104"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44420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44208"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444208"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38031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380312" y="148478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380312" y="184482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827584" y="112474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87" name="TextBox 86"/>
          <p:cNvSpPr txBox="1"/>
          <p:nvPr/>
        </p:nvSpPr>
        <p:spPr>
          <a:xfrm>
            <a:off x="1763688" y="1475492"/>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88" name="TextBox 87"/>
          <p:cNvSpPr txBox="1"/>
          <p:nvPr/>
        </p:nvSpPr>
        <p:spPr>
          <a:xfrm>
            <a:off x="827584" y="1835532"/>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89" name="TextBox 88"/>
          <p:cNvSpPr txBox="1"/>
          <p:nvPr/>
        </p:nvSpPr>
        <p:spPr>
          <a:xfrm>
            <a:off x="3635896" y="147549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0" name="TextBox 89"/>
          <p:cNvSpPr txBox="1"/>
          <p:nvPr/>
        </p:nvSpPr>
        <p:spPr>
          <a:xfrm>
            <a:off x="4572000" y="112474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91" name="TextBox 90"/>
          <p:cNvSpPr txBox="1"/>
          <p:nvPr/>
        </p:nvSpPr>
        <p:spPr>
          <a:xfrm>
            <a:off x="5508104" y="1475492"/>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92" name="TextBox 91"/>
          <p:cNvSpPr txBox="1"/>
          <p:nvPr/>
        </p:nvSpPr>
        <p:spPr>
          <a:xfrm>
            <a:off x="7380312" y="1475492"/>
            <a:ext cx="936104" cy="369332"/>
          </a:xfrm>
          <a:prstGeom prst="rect">
            <a:avLst/>
          </a:prstGeom>
          <a:solidFill>
            <a:schemeClr val="accent3">
              <a:lumMod val="75000"/>
            </a:schemeClr>
          </a:solidFill>
          <a:ln w="22225">
            <a:solidFill>
              <a:schemeClr val="tx1"/>
            </a:solidFill>
          </a:ln>
        </p:spPr>
        <p:txBody>
          <a:bodyPr wrap="square" rtlCol="0">
            <a:spAutoFit/>
          </a:bodyPr>
          <a:lstStyle/>
          <a:p>
            <a:pPr algn="ctr"/>
            <a:r>
              <a:rPr lang="en-US" dirty="0" err="1" smtClean="0"/>
              <a:t>Req</a:t>
            </a:r>
            <a:endParaRPr lang="en-US" dirty="0"/>
          </a:p>
        </p:txBody>
      </p:sp>
      <p:sp>
        <p:nvSpPr>
          <p:cNvPr id="93" name="TextBox 92"/>
          <p:cNvSpPr txBox="1"/>
          <p:nvPr/>
        </p:nvSpPr>
        <p:spPr>
          <a:xfrm>
            <a:off x="1763688" y="112474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4" name="TextBox 93"/>
          <p:cNvSpPr txBox="1"/>
          <p:nvPr/>
        </p:nvSpPr>
        <p:spPr>
          <a:xfrm>
            <a:off x="2699792" y="112474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7" name="TextBox 96"/>
          <p:cNvSpPr txBox="1"/>
          <p:nvPr/>
        </p:nvSpPr>
        <p:spPr>
          <a:xfrm>
            <a:off x="3635896" y="112474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98" name="TextBox 97"/>
          <p:cNvSpPr txBox="1"/>
          <p:nvPr/>
        </p:nvSpPr>
        <p:spPr>
          <a:xfrm>
            <a:off x="3635896"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99" name="TextBox 98"/>
          <p:cNvSpPr txBox="1"/>
          <p:nvPr/>
        </p:nvSpPr>
        <p:spPr>
          <a:xfrm>
            <a:off x="2699792" y="148478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0" name="TextBox 99"/>
          <p:cNvSpPr txBox="1"/>
          <p:nvPr/>
        </p:nvSpPr>
        <p:spPr>
          <a:xfrm>
            <a:off x="1763688"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1" name="TextBox 100"/>
          <p:cNvSpPr txBox="1"/>
          <p:nvPr/>
        </p:nvSpPr>
        <p:spPr>
          <a:xfrm>
            <a:off x="827584" y="148478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2" name="TextBox 101"/>
          <p:cNvSpPr txBox="1"/>
          <p:nvPr/>
        </p:nvSpPr>
        <p:spPr>
          <a:xfrm>
            <a:off x="4572000" y="148478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3" name="TextBox 102"/>
          <p:cNvSpPr txBox="1"/>
          <p:nvPr/>
        </p:nvSpPr>
        <p:spPr>
          <a:xfrm>
            <a:off x="4572000"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4" name="TextBox 103"/>
          <p:cNvSpPr txBox="1"/>
          <p:nvPr/>
        </p:nvSpPr>
        <p:spPr>
          <a:xfrm>
            <a:off x="5508104"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5" name="TextBox 104"/>
          <p:cNvSpPr txBox="1"/>
          <p:nvPr/>
        </p:nvSpPr>
        <p:spPr>
          <a:xfrm>
            <a:off x="5508104" y="112474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6" name="TextBox 105"/>
          <p:cNvSpPr txBox="1"/>
          <p:nvPr/>
        </p:nvSpPr>
        <p:spPr>
          <a:xfrm>
            <a:off x="6444208" y="112474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7" name="TextBox 106"/>
          <p:cNvSpPr txBox="1"/>
          <p:nvPr/>
        </p:nvSpPr>
        <p:spPr>
          <a:xfrm>
            <a:off x="7380312" y="112474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08" name="TextBox 107"/>
          <p:cNvSpPr txBox="1"/>
          <p:nvPr/>
        </p:nvSpPr>
        <p:spPr>
          <a:xfrm>
            <a:off x="6444208" y="148478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109" name="TextBox 108"/>
          <p:cNvSpPr txBox="1"/>
          <p:nvPr/>
        </p:nvSpPr>
        <p:spPr>
          <a:xfrm>
            <a:off x="6444208"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10" name="TextBox 109"/>
          <p:cNvSpPr txBox="1"/>
          <p:nvPr/>
        </p:nvSpPr>
        <p:spPr>
          <a:xfrm>
            <a:off x="7380312" y="183553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11" name="Rectangle 110"/>
          <p:cNvSpPr/>
          <p:nvPr/>
        </p:nvSpPr>
        <p:spPr>
          <a:xfrm>
            <a:off x="827584"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2758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763688"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76368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699792"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635896"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572000"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508104"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444208"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7380312" y="220486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827584" y="220486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36" name="TextBox 135"/>
          <p:cNvSpPr txBox="1"/>
          <p:nvPr/>
        </p:nvSpPr>
        <p:spPr>
          <a:xfrm>
            <a:off x="827584" y="2915652"/>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37" name="TextBox 136"/>
          <p:cNvSpPr txBox="1"/>
          <p:nvPr/>
        </p:nvSpPr>
        <p:spPr>
          <a:xfrm>
            <a:off x="3635896" y="255561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38" name="TextBox 137"/>
          <p:cNvSpPr txBox="1"/>
          <p:nvPr/>
        </p:nvSpPr>
        <p:spPr>
          <a:xfrm>
            <a:off x="4572000" y="2204864"/>
            <a:ext cx="936104" cy="369332"/>
          </a:xfrm>
          <a:prstGeom prst="rect">
            <a:avLst/>
          </a:prstGeom>
          <a:solidFill>
            <a:srgbClr val="FFFF00"/>
          </a:solidFill>
          <a:ln w="22225">
            <a:solidFill>
              <a:schemeClr val="tx1"/>
            </a:solidFill>
          </a:ln>
        </p:spPr>
        <p:txBody>
          <a:bodyPr wrap="square" rtlCol="0">
            <a:spAutoFit/>
          </a:bodyPr>
          <a:lstStyle/>
          <a:p>
            <a:pPr algn="ctr"/>
            <a:r>
              <a:rPr lang="en-US" dirty="0" err="1" smtClean="0"/>
              <a:t>Req</a:t>
            </a:r>
            <a:endParaRPr lang="en-US" dirty="0"/>
          </a:p>
        </p:txBody>
      </p:sp>
      <p:sp>
        <p:nvSpPr>
          <p:cNvPr id="139" name="TextBox 138"/>
          <p:cNvSpPr txBox="1"/>
          <p:nvPr/>
        </p:nvSpPr>
        <p:spPr>
          <a:xfrm>
            <a:off x="5508104" y="2555612"/>
            <a:ext cx="936104" cy="369332"/>
          </a:xfrm>
          <a:prstGeom prst="rect">
            <a:avLst/>
          </a:prstGeom>
          <a:solidFill>
            <a:srgbClr val="FF5050"/>
          </a:solidFill>
          <a:ln w="22225">
            <a:solidFill>
              <a:schemeClr val="tx1"/>
            </a:solidFill>
          </a:ln>
        </p:spPr>
        <p:txBody>
          <a:bodyPr wrap="square" rtlCol="0">
            <a:spAutoFit/>
          </a:bodyPr>
          <a:lstStyle/>
          <a:p>
            <a:pPr algn="ctr"/>
            <a:r>
              <a:rPr lang="en-US" dirty="0" err="1" smtClean="0"/>
              <a:t>Req</a:t>
            </a:r>
            <a:endParaRPr lang="en-US" dirty="0"/>
          </a:p>
        </p:txBody>
      </p:sp>
      <p:sp>
        <p:nvSpPr>
          <p:cNvPr id="140" name="TextBox 139"/>
          <p:cNvSpPr txBox="1"/>
          <p:nvPr/>
        </p:nvSpPr>
        <p:spPr>
          <a:xfrm>
            <a:off x="7380312" y="2204864"/>
            <a:ext cx="936104" cy="369332"/>
          </a:xfrm>
          <a:prstGeom prst="rect">
            <a:avLst/>
          </a:prstGeom>
          <a:solidFill>
            <a:schemeClr val="accent3">
              <a:lumMod val="75000"/>
            </a:schemeClr>
          </a:solidFill>
          <a:ln w="22225">
            <a:solidFill>
              <a:schemeClr val="tx1"/>
            </a:solidFill>
          </a:ln>
        </p:spPr>
        <p:txBody>
          <a:bodyPr wrap="square" rtlCol="0">
            <a:spAutoFit/>
          </a:bodyPr>
          <a:lstStyle/>
          <a:p>
            <a:pPr algn="ctr"/>
            <a:r>
              <a:rPr lang="en-US" dirty="0" err="1" smtClean="0"/>
              <a:t>Req</a:t>
            </a:r>
            <a:endParaRPr lang="en-US" dirty="0"/>
          </a:p>
        </p:txBody>
      </p:sp>
      <p:sp>
        <p:nvSpPr>
          <p:cNvPr id="141" name="TextBox 140"/>
          <p:cNvSpPr txBox="1"/>
          <p:nvPr/>
        </p:nvSpPr>
        <p:spPr>
          <a:xfrm>
            <a:off x="1763688" y="220486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2" name="TextBox 141"/>
          <p:cNvSpPr txBox="1"/>
          <p:nvPr/>
        </p:nvSpPr>
        <p:spPr>
          <a:xfrm>
            <a:off x="2699792" y="184482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3" name="TextBox 142"/>
          <p:cNvSpPr txBox="1"/>
          <p:nvPr/>
        </p:nvSpPr>
        <p:spPr>
          <a:xfrm>
            <a:off x="3635896" y="220486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144" name="TextBox 143"/>
          <p:cNvSpPr txBox="1"/>
          <p:nvPr/>
        </p:nvSpPr>
        <p:spPr>
          <a:xfrm>
            <a:off x="1763688" y="291565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5" name="TextBox 144"/>
          <p:cNvSpPr txBox="1"/>
          <p:nvPr/>
        </p:nvSpPr>
        <p:spPr>
          <a:xfrm>
            <a:off x="2699792" y="220486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6" name="TextBox 145"/>
          <p:cNvSpPr txBox="1"/>
          <p:nvPr/>
        </p:nvSpPr>
        <p:spPr>
          <a:xfrm>
            <a:off x="1763688" y="256490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7" name="TextBox 146"/>
          <p:cNvSpPr txBox="1"/>
          <p:nvPr/>
        </p:nvSpPr>
        <p:spPr>
          <a:xfrm>
            <a:off x="827584" y="256490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8" name="TextBox 147"/>
          <p:cNvSpPr txBox="1"/>
          <p:nvPr/>
        </p:nvSpPr>
        <p:spPr>
          <a:xfrm>
            <a:off x="4572000" y="256490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49" name="TextBox 148"/>
          <p:cNvSpPr txBox="1"/>
          <p:nvPr/>
        </p:nvSpPr>
        <p:spPr>
          <a:xfrm>
            <a:off x="2699792" y="256490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50" name="TextBox 149"/>
          <p:cNvSpPr txBox="1"/>
          <p:nvPr/>
        </p:nvSpPr>
        <p:spPr>
          <a:xfrm>
            <a:off x="5508104" y="220486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51" name="TextBox 150"/>
          <p:cNvSpPr txBox="1"/>
          <p:nvPr/>
        </p:nvSpPr>
        <p:spPr>
          <a:xfrm>
            <a:off x="6444208" y="2204864"/>
            <a:ext cx="936104" cy="369332"/>
          </a:xfrm>
          <a:prstGeom prst="rect">
            <a:avLst/>
          </a:prstGeom>
          <a:solidFill>
            <a:srgbClr val="00B0F0"/>
          </a:solidFill>
          <a:ln w="22225">
            <a:solidFill>
              <a:schemeClr val="tx1"/>
            </a:solidFill>
          </a:ln>
        </p:spPr>
        <p:txBody>
          <a:bodyPr wrap="square" rtlCol="0">
            <a:spAutoFit/>
          </a:bodyPr>
          <a:lstStyle/>
          <a:p>
            <a:pPr algn="ctr"/>
            <a:r>
              <a:rPr lang="en-US" dirty="0" err="1" smtClean="0"/>
              <a:t>Req</a:t>
            </a:r>
            <a:endParaRPr lang="en-US" dirty="0"/>
          </a:p>
        </p:txBody>
      </p:sp>
      <p:sp>
        <p:nvSpPr>
          <p:cNvPr id="152" name="TextBox 151"/>
          <p:cNvSpPr txBox="1"/>
          <p:nvPr/>
        </p:nvSpPr>
        <p:spPr>
          <a:xfrm>
            <a:off x="6444208" y="2564904"/>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53" name="TextBox 152"/>
          <p:cNvSpPr txBox="1"/>
          <p:nvPr/>
        </p:nvSpPr>
        <p:spPr>
          <a:xfrm>
            <a:off x="7380312" y="2555612"/>
            <a:ext cx="936104" cy="369332"/>
          </a:xfrm>
          <a:prstGeom prst="rect">
            <a:avLst/>
          </a:prstGeom>
          <a:solidFill>
            <a:srgbClr val="A61A9F"/>
          </a:solidFill>
          <a:ln w="22225">
            <a:solidFill>
              <a:schemeClr val="tx1"/>
            </a:solidFill>
          </a:ln>
        </p:spPr>
        <p:txBody>
          <a:bodyPr wrap="square" rtlCol="0">
            <a:spAutoFit/>
          </a:bodyPr>
          <a:lstStyle/>
          <a:p>
            <a:pPr algn="ctr"/>
            <a:r>
              <a:rPr lang="en-US" dirty="0" err="1" smtClean="0">
                <a:solidFill>
                  <a:schemeClr val="bg1"/>
                </a:solidFill>
              </a:rPr>
              <a:t>Req</a:t>
            </a:r>
            <a:endParaRPr lang="en-US" dirty="0">
              <a:solidFill>
                <a:schemeClr val="bg1"/>
              </a:solidFill>
            </a:endParaRPr>
          </a:p>
        </p:txBody>
      </p:sp>
      <p:sp>
        <p:nvSpPr>
          <p:cNvPr id="119" name="Rectangle 118"/>
          <p:cNvSpPr/>
          <p:nvPr/>
        </p:nvSpPr>
        <p:spPr>
          <a:xfrm>
            <a:off x="269979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635896"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572000"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50810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44420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738031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748738" y="3413192"/>
            <a:ext cx="7645754" cy="2246769"/>
          </a:xfrm>
          <a:prstGeom prst="rect">
            <a:avLst/>
          </a:prstGeom>
          <a:solidFill>
            <a:schemeClr val="tx2">
              <a:lumMod val="60000"/>
              <a:lumOff val="40000"/>
            </a:schemeClr>
          </a:solidFill>
          <a:ln w="38100">
            <a:solidFill>
              <a:schemeClr val="tx1"/>
            </a:solidFill>
          </a:ln>
        </p:spPr>
        <p:txBody>
          <a:bodyPr wrap="square" rtlCol="0">
            <a:spAutoFit/>
          </a:bodyPr>
          <a:lstStyle/>
          <a:p>
            <a:pPr algn="ctr"/>
            <a:endParaRPr lang="en-US" sz="2800" dirty="0" smtClean="0"/>
          </a:p>
          <a:p>
            <a:pPr algn="ctr"/>
            <a:endParaRPr lang="en-US" sz="2800" dirty="0"/>
          </a:p>
          <a:p>
            <a:pPr algn="ctr"/>
            <a:r>
              <a:rPr lang="en-US" sz="2800" dirty="0" smtClean="0"/>
              <a:t>More Complex Memory Scheduler</a:t>
            </a:r>
          </a:p>
          <a:p>
            <a:pPr algn="ctr"/>
            <a:endParaRPr lang="en-US" sz="2800" dirty="0"/>
          </a:p>
          <a:p>
            <a:pPr algn="ctr"/>
            <a:endParaRPr lang="en-US" sz="2800" dirty="0" smtClean="0"/>
          </a:p>
        </p:txBody>
      </p:sp>
      <p:cxnSp>
        <p:nvCxnSpPr>
          <p:cNvPr id="155" name="Straight Connector 15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56" name="Title 1"/>
          <p:cNvSpPr txBox="1">
            <a:spLocks/>
          </p:cNvSpPr>
          <p:nvPr/>
        </p:nvSpPr>
        <p:spPr>
          <a:xfrm>
            <a:off x="457200" y="130604"/>
            <a:ext cx="8229600" cy="847546"/>
          </a:xfrm>
          <a:prstGeom prst="rect">
            <a:avLst/>
          </a:prstGeom>
        </p:spPr>
        <p:txBody>
          <a:bodyPr vert="horz" lIns="91440" tIns="45720" rIns="91440" bIns="45720" rtlCol="0" anchor="ctr">
            <a:normAutofit fontScale="85000" lnSpcReduction="10000"/>
          </a:bodyPr>
          <a:lstStyle/>
          <a:p>
            <a:pPr lvl="0">
              <a:spcBef>
                <a:spcPct val="0"/>
              </a:spcBef>
            </a:pPr>
            <a:r>
              <a:rPr lang="en-US" sz="4400" dirty="0" smtClean="0"/>
              <a:t>Problems with Large Monolithic Buffer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7" name="Rounded Rectangle 156"/>
          <p:cNvSpPr/>
          <p:nvPr/>
        </p:nvSpPr>
        <p:spPr>
          <a:xfrm>
            <a:off x="457200" y="3933056"/>
            <a:ext cx="8229600" cy="1114425"/>
          </a:xfrm>
          <a:prstGeom prst="roundRect">
            <a:avLst>
              <a:gd name="adj" fmla="val 11694"/>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Goal: Design an application-aware </a:t>
            </a:r>
          </a:p>
          <a:p>
            <a:pPr algn="ctr"/>
            <a:r>
              <a:rPr lang="en-US" sz="2600" dirty="0" smtClean="0">
                <a:solidFill>
                  <a:schemeClr val="tx1"/>
                </a:solidFill>
              </a:rPr>
              <a:t>scalable memory controller that reduces interference </a:t>
            </a:r>
            <a:endParaRPr lang="en-US" sz="2600" dirty="0">
              <a:solidFill>
                <a:schemeClr val="tx1"/>
              </a:solidFill>
            </a:endParaRPr>
          </a:p>
        </p:txBody>
      </p:sp>
      <p:pic>
        <p:nvPicPr>
          <p:cNvPr id="158" name="Picture 157"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4">
                                            <p:txEl>
                                              <p:pRg st="7" end="7"/>
                                            </p:txEl>
                                          </p:spTgt>
                                        </p:tgtEl>
                                      </p:cBhvr>
                                    </p:animEffect>
                                    <p:set>
                                      <p:cBhvr>
                                        <p:cTn id="21" dur="1" fill="hold">
                                          <p:stCondLst>
                                            <p:cond delay="499"/>
                                          </p:stCondLst>
                                        </p:cTn>
                                        <p:tgtEl>
                                          <p:spTgt spid="74">
                                            <p:txEl>
                                              <p:pRg st="7" end="7"/>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4">
                                            <p:txEl>
                                              <p:pRg st="8" end="8"/>
                                            </p:txEl>
                                          </p:spTgt>
                                        </p:tgtEl>
                                      </p:cBhvr>
                                    </p:animEffect>
                                    <p:set>
                                      <p:cBhvr>
                                        <p:cTn id="24" dur="1" fill="hold">
                                          <p:stCondLst>
                                            <p:cond delay="499"/>
                                          </p:stCondLst>
                                        </p:cTn>
                                        <p:tgtEl>
                                          <p:spTgt spid="74">
                                            <p:txEl>
                                              <p:pRg st="8" end="8"/>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4">
                                            <p:txEl>
                                              <p:pRg st="9" end="9"/>
                                            </p:txEl>
                                          </p:spTgt>
                                        </p:tgtEl>
                                      </p:cBhvr>
                                    </p:animEffect>
                                    <p:set>
                                      <p:cBhvr>
                                        <p:cTn id="27" dur="1" fill="hold">
                                          <p:stCondLst>
                                            <p:cond delay="499"/>
                                          </p:stCondLst>
                                        </p:cTn>
                                        <p:tgtEl>
                                          <p:spTgt spid="74">
                                            <p:txEl>
                                              <p:pRg st="9" end="9"/>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4">
                                            <p:txEl>
                                              <p:pRg st="10" end="10"/>
                                            </p:txEl>
                                          </p:spTgt>
                                        </p:tgtEl>
                                      </p:cBhvr>
                                    </p:animEffect>
                                    <p:set>
                                      <p:cBhvr>
                                        <p:cTn id="30" dur="1" fill="hold">
                                          <p:stCondLst>
                                            <p:cond delay="499"/>
                                          </p:stCondLst>
                                        </p:cTn>
                                        <p:tgtEl>
                                          <p:spTgt spid="74">
                                            <p:txEl>
                                              <p:pRg st="10" end="1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4">
                                            <p:txEl>
                                              <p:pRg st="11" end="11"/>
                                            </p:txEl>
                                          </p:spTgt>
                                        </p:tgtEl>
                                      </p:cBhvr>
                                    </p:animEffect>
                                    <p:set>
                                      <p:cBhvr>
                                        <p:cTn id="33" dur="1" fill="hold">
                                          <p:stCondLst>
                                            <p:cond delay="499"/>
                                          </p:stCondLst>
                                        </p:cTn>
                                        <p:tgtEl>
                                          <p:spTgt spid="74">
                                            <p:txEl>
                                              <p:pRg st="11" end="11"/>
                                            </p:txEl>
                                          </p:spTgt>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7"/>
                                        </p:tgtEl>
                                        <p:attrNameLst>
                                          <p:attrName>style.visibility</p:attrName>
                                        </p:attrNameLst>
                                      </p:cBhvr>
                                      <p:to>
                                        <p:strVal val="visible"/>
                                      </p:to>
                                    </p:set>
                                    <p:animEffect transition="in" filter="blinds(horizontal)">
                                      <p:cBhvr>
                                        <p:cTn id="4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154" grpId="0" animBg="1"/>
      <p:bldP spid="1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431" y="1175657"/>
            <a:ext cx="8847569" cy="4931229"/>
          </a:xfrm>
        </p:spPr>
        <p:txBody>
          <a:bodyPr>
            <a:normAutofit fontScale="92500" lnSpcReduction="10000"/>
          </a:bodyPr>
          <a:lstStyle/>
          <a:p>
            <a:pPr>
              <a:buNone/>
            </a:pPr>
            <a:r>
              <a:rPr lang="en-US" dirty="0" smtClean="0">
                <a:solidFill>
                  <a:schemeClr val="accent2">
                    <a:lumMod val="75000"/>
                  </a:schemeClr>
                </a:solidFill>
              </a:rPr>
              <a:t>1) Maximize row buffer hits</a:t>
            </a:r>
          </a:p>
          <a:p>
            <a:pPr lvl="1"/>
            <a:r>
              <a:rPr lang="en-US" dirty="0" smtClean="0"/>
              <a:t>Maximize memory bandwidth</a:t>
            </a:r>
          </a:p>
          <a:p>
            <a:pPr lvl="1"/>
            <a:r>
              <a:rPr lang="en-US" dirty="0" smtClean="0"/>
              <a:t>Stage 1: Batch Formation </a:t>
            </a:r>
          </a:p>
          <a:p>
            <a:pPr lvl="2">
              <a:buNone/>
            </a:pPr>
            <a:r>
              <a:rPr lang="en-US" dirty="0" smtClean="0">
                <a:sym typeface="Wingdings" pitchFamily="2" charset="2"/>
              </a:rPr>
              <a:t> </a:t>
            </a:r>
            <a:r>
              <a:rPr lang="en-US" b="1" dirty="0" smtClean="0">
                <a:solidFill>
                  <a:srgbClr val="0066FF"/>
                </a:solidFill>
                <a:sym typeface="Wingdings" pitchFamily="2" charset="2"/>
              </a:rPr>
              <a:t>Group requests </a:t>
            </a:r>
            <a:r>
              <a:rPr lang="en-US" dirty="0" smtClean="0">
                <a:sym typeface="Wingdings" pitchFamily="2" charset="2"/>
              </a:rPr>
              <a:t>within an application into batches</a:t>
            </a:r>
            <a:endParaRPr lang="en-US" dirty="0" smtClean="0"/>
          </a:p>
          <a:p>
            <a:pPr>
              <a:buNone/>
            </a:pPr>
            <a:r>
              <a:rPr lang="en-US" dirty="0" smtClean="0">
                <a:solidFill>
                  <a:schemeClr val="accent2">
                    <a:lumMod val="75000"/>
                  </a:schemeClr>
                </a:solidFill>
              </a:rPr>
              <a:t>2) Manage contention between applications</a:t>
            </a:r>
          </a:p>
          <a:p>
            <a:pPr lvl="1"/>
            <a:r>
              <a:rPr lang="en-US" dirty="0" smtClean="0"/>
              <a:t>Maximize system throughput and fairness</a:t>
            </a:r>
          </a:p>
          <a:p>
            <a:pPr lvl="1"/>
            <a:r>
              <a:rPr lang="en-US" dirty="0" smtClean="0"/>
              <a:t>Stage 2: Batch Scheduler</a:t>
            </a:r>
          </a:p>
          <a:p>
            <a:pPr lvl="2">
              <a:buFont typeface="Wingdings"/>
              <a:buChar char="à"/>
            </a:pPr>
            <a:r>
              <a:rPr lang="en-US" dirty="0" smtClean="0">
                <a:sym typeface="Wingdings" pitchFamily="2" charset="2"/>
              </a:rPr>
              <a:t> </a:t>
            </a:r>
            <a:r>
              <a:rPr lang="en-US" b="1" dirty="0" smtClean="0">
                <a:solidFill>
                  <a:srgbClr val="0066FF"/>
                </a:solidFill>
                <a:sym typeface="Wingdings" pitchFamily="2" charset="2"/>
              </a:rPr>
              <a:t>Schedule batches </a:t>
            </a:r>
            <a:r>
              <a:rPr lang="en-US" dirty="0" smtClean="0">
                <a:sym typeface="Wingdings" pitchFamily="2" charset="2"/>
              </a:rPr>
              <a:t>from different applications</a:t>
            </a:r>
          </a:p>
          <a:p>
            <a:r>
              <a:rPr lang="en-US" dirty="0" smtClean="0"/>
              <a:t>Idea: </a:t>
            </a:r>
            <a:r>
              <a:rPr lang="en-US" b="1" dirty="0" smtClean="0">
                <a:solidFill>
                  <a:srgbClr val="0066FF"/>
                </a:solidFill>
              </a:rPr>
              <a:t>Decouple the functional tasks</a:t>
            </a:r>
            <a:r>
              <a:rPr lang="en-US" dirty="0" smtClean="0">
                <a:solidFill>
                  <a:srgbClr val="0066FF"/>
                </a:solidFill>
              </a:rPr>
              <a:t> </a:t>
            </a:r>
            <a:r>
              <a:rPr lang="en-US" dirty="0" smtClean="0"/>
              <a:t>of the memory controller</a:t>
            </a:r>
          </a:p>
          <a:p>
            <a:pPr lvl="1"/>
            <a:r>
              <a:rPr lang="en-US" dirty="0" smtClean="0">
                <a:solidFill>
                  <a:srgbClr val="0000FF"/>
                </a:solidFill>
              </a:rPr>
              <a:t>Partition tasks across several simpler HW structures</a:t>
            </a:r>
          </a:p>
          <a:p>
            <a:pPr lvl="2">
              <a:buFont typeface="Wingdings"/>
              <a:buChar char="à"/>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57200" y="130604"/>
            <a:ext cx="8229600" cy="847546"/>
          </a:xfrm>
          <a:prstGeom prst="rect">
            <a:avLst/>
          </a:prstGeom>
        </p:spPr>
        <p:txBody>
          <a:bodyPr vert="horz" lIns="91440" tIns="45720" rIns="91440" bIns="45720" rtlCol="0" anchor="ctr">
            <a:normAutofit fontScale="92500"/>
          </a:bodyPr>
          <a:lstStyle/>
          <a:p>
            <a:pPr lvl="0">
              <a:spcBef>
                <a:spcPct val="0"/>
              </a:spcBef>
            </a:pPr>
            <a:r>
              <a:rPr lang="en-US" sz="4400" dirty="0" smtClean="0"/>
              <a:t>Key Functions of a Memory Controller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1571650" y="242088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50" name="TextBox 49"/>
          <p:cNvSpPr txBox="1"/>
          <p:nvPr/>
        </p:nvSpPr>
        <p:spPr>
          <a:xfrm>
            <a:off x="1785918" y="1268760"/>
            <a:ext cx="928694" cy="369332"/>
          </a:xfrm>
          <a:prstGeom prst="rect">
            <a:avLst/>
          </a:prstGeom>
          <a:noFill/>
        </p:spPr>
        <p:txBody>
          <a:bodyPr wrap="square" rtlCol="0">
            <a:spAutoFit/>
          </a:bodyPr>
          <a:lstStyle/>
          <a:p>
            <a:r>
              <a:rPr lang="en-US" dirty="0" smtClean="0"/>
              <a:t>Core 1</a:t>
            </a:r>
            <a:endParaRPr lang="en-US" dirty="0"/>
          </a:p>
        </p:txBody>
      </p:sp>
      <p:sp>
        <p:nvSpPr>
          <p:cNvPr id="51" name="TextBox 50"/>
          <p:cNvSpPr txBox="1"/>
          <p:nvPr/>
        </p:nvSpPr>
        <p:spPr>
          <a:xfrm>
            <a:off x="3357554" y="1280902"/>
            <a:ext cx="928694" cy="369332"/>
          </a:xfrm>
          <a:prstGeom prst="rect">
            <a:avLst/>
          </a:prstGeom>
          <a:noFill/>
        </p:spPr>
        <p:txBody>
          <a:bodyPr wrap="square" rtlCol="0">
            <a:spAutoFit/>
          </a:bodyPr>
          <a:lstStyle/>
          <a:p>
            <a:r>
              <a:rPr lang="en-US" dirty="0" smtClean="0"/>
              <a:t>Core 2</a:t>
            </a:r>
            <a:endParaRPr lang="en-US" dirty="0"/>
          </a:p>
        </p:txBody>
      </p:sp>
      <p:sp>
        <p:nvSpPr>
          <p:cNvPr id="52" name="TextBox 51"/>
          <p:cNvSpPr txBox="1"/>
          <p:nvPr/>
        </p:nvSpPr>
        <p:spPr>
          <a:xfrm>
            <a:off x="4929190" y="1280902"/>
            <a:ext cx="928694" cy="369332"/>
          </a:xfrm>
          <a:prstGeom prst="rect">
            <a:avLst/>
          </a:prstGeom>
          <a:noFill/>
        </p:spPr>
        <p:txBody>
          <a:bodyPr wrap="square" rtlCol="0">
            <a:spAutoFit/>
          </a:bodyPr>
          <a:lstStyle/>
          <a:p>
            <a:r>
              <a:rPr lang="en-US" dirty="0" smtClean="0"/>
              <a:t>Core 3</a:t>
            </a:r>
            <a:endParaRPr lang="en-US" dirty="0"/>
          </a:p>
        </p:txBody>
      </p:sp>
      <p:sp>
        <p:nvSpPr>
          <p:cNvPr id="53" name="TextBox 52"/>
          <p:cNvSpPr txBox="1"/>
          <p:nvPr/>
        </p:nvSpPr>
        <p:spPr>
          <a:xfrm>
            <a:off x="6429388" y="1280902"/>
            <a:ext cx="928694" cy="369332"/>
          </a:xfrm>
          <a:prstGeom prst="rect">
            <a:avLst/>
          </a:prstGeom>
          <a:noFill/>
        </p:spPr>
        <p:txBody>
          <a:bodyPr wrap="square" rtlCol="0">
            <a:spAutoFit/>
          </a:bodyPr>
          <a:lstStyle/>
          <a:p>
            <a:r>
              <a:rPr lang="en-US" dirty="0" smtClean="0"/>
              <a:t>Core 4</a:t>
            </a:r>
            <a:endParaRPr lang="en-US" dirty="0"/>
          </a:p>
        </p:txBody>
      </p:sp>
      <p:sp>
        <p:nvSpPr>
          <p:cNvPr id="36" name="Down Arrow 35"/>
          <p:cNvSpPr/>
          <p:nvPr/>
        </p:nvSpPr>
        <p:spPr>
          <a:xfrm>
            <a:off x="3635896"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205172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5220072"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73224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
        <p:nvSpPr>
          <p:cNvPr id="11" name="Rectangle 10"/>
          <p:cNvSpPr/>
          <p:nvPr/>
        </p:nvSpPr>
        <p:spPr bwMode="auto">
          <a:xfrm>
            <a:off x="3157536" y="242886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15" name="Rectangle 14"/>
          <p:cNvSpPr/>
          <p:nvPr/>
        </p:nvSpPr>
        <p:spPr bwMode="auto">
          <a:xfrm>
            <a:off x="4729172" y="242886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20" name="Rectangle 19"/>
          <p:cNvSpPr/>
          <p:nvPr/>
        </p:nvSpPr>
        <p:spPr bwMode="auto">
          <a:xfrm>
            <a:off x="6229370" y="2456981"/>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26" name="Rectangle 25"/>
          <p:cNvSpPr/>
          <p:nvPr/>
        </p:nvSpPr>
        <p:spPr>
          <a:xfrm>
            <a:off x="1691680" y="1919682"/>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A</a:t>
            </a:r>
            <a:endParaRPr lang="en-US" dirty="0"/>
          </a:p>
        </p:txBody>
      </p:sp>
      <p:sp>
        <p:nvSpPr>
          <p:cNvPr id="29" name="Rectangle 28"/>
          <p:cNvSpPr/>
          <p:nvPr/>
        </p:nvSpPr>
        <p:spPr>
          <a:xfrm>
            <a:off x="3286116" y="1916832"/>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Row B</a:t>
            </a:r>
            <a:endParaRPr lang="en-US" dirty="0">
              <a:solidFill>
                <a:schemeClr val="tx1"/>
              </a:solidFill>
            </a:endParaRPr>
          </a:p>
        </p:txBody>
      </p:sp>
      <p:sp>
        <p:nvSpPr>
          <p:cNvPr id="30" name="Rectangle 29"/>
          <p:cNvSpPr/>
          <p:nvPr/>
        </p:nvSpPr>
        <p:spPr>
          <a:xfrm>
            <a:off x="3286116" y="1844824"/>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Row B</a:t>
            </a:r>
            <a:endParaRPr lang="en-US" dirty="0">
              <a:solidFill>
                <a:schemeClr val="tx1"/>
              </a:solidFill>
            </a:endParaRPr>
          </a:p>
        </p:txBody>
      </p:sp>
      <p:sp>
        <p:nvSpPr>
          <p:cNvPr id="31" name="Rectangle 30"/>
          <p:cNvSpPr/>
          <p:nvPr/>
        </p:nvSpPr>
        <p:spPr>
          <a:xfrm>
            <a:off x="3286116" y="1700808"/>
            <a:ext cx="928694" cy="357190"/>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C</a:t>
            </a:r>
            <a:endParaRPr lang="en-US" dirty="0"/>
          </a:p>
        </p:txBody>
      </p:sp>
      <p:sp>
        <p:nvSpPr>
          <p:cNvPr id="32" name="Rectangle 31"/>
          <p:cNvSpPr/>
          <p:nvPr/>
        </p:nvSpPr>
        <p:spPr>
          <a:xfrm>
            <a:off x="4857752" y="1916832"/>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D</a:t>
            </a:r>
            <a:endParaRPr lang="en-US" dirty="0"/>
          </a:p>
        </p:txBody>
      </p:sp>
      <p:sp>
        <p:nvSpPr>
          <p:cNvPr id="33" name="Rectangle 32"/>
          <p:cNvSpPr/>
          <p:nvPr/>
        </p:nvSpPr>
        <p:spPr>
          <a:xfrm>
            <a:off x="4857752" y="1847674"/>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D</a:t>
            </a:r>
            <a:endParaRPr lang="en-US" dirty="0"/>
          </a:p>
        </p:txBody>
      </p:sp>
      <p:sp>
        <p:nvSpPr>
          <p:cNvPr id="34" name="Rectangle 33"/>
          <p:cNvSpPr/>
          <p:nvPr/>
        </p:nvSpPr>
        <p:spPr>
          <a:xfrm>
            <a:off x="4857752" y="1772816"/>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E</a:t>
            </a:r>
            <a:endParaRPr lang="en-US" dirty="0"/>
          </a:p>
        </p:txBody>
      </p:sp>
      <p:sp>
        <p:nvSpPr>
          <p:cNvPr id="35" name="Rectangle 34"/>
          <p:cNvSpPr/>
          <p:nvPr/>
        </p:nvSpPr>
        <p:spPr>
          <a:xfrm>
            <a:off x="6357950" y="1916832"/>
            <a:ext cx="928694" cy="357190"/>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F</a:t>
            </a:r>
            <a:endParaRPr lang="en-US" dirty="0"/>
          </a:p>
        </p:txBody>
      </p:sp>
      <p:sp>
        <p:nvSpPr>
          <p:cNvPr id="38" name="Rectangle 37"/>
          <p:cNvSpPr/>
          <p:nvPr/>
        </p:nvSpPr>
        <p:spPr>
          <a:xfrm>
            <a:off x="4857752" y="1700808"/>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E</a:t>
            </a:r>
            <a:endParaRPr lang="en-US" dirty="0"/>
          </a:p>
        </p:txBody>
      </p:sp>
      <p:cxnSp>
        <p:nvCxnSpPr>
          <p:cNvPr id="40" name="Straight Connector 39"/>
          <p:cNvCxnSpPr/>
          <p:nvPr/>
        </p:nvCxnSpPr>
        <p:spPr>
          <a:xfrm>
            <a:off x="3143240"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14876"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00100" y="3928542"/>
            <a:ext cx="571504" cy="8577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2116" y="4816433"/>
            <a:ext cx="2071702" cy="369332"/>
          </a:xfrm>
          <a:prstGeom prst="rect">
            <a:avLst/>
          </a:prstGeom>
          <a:noFill/>
        </p:spPr>
        <p:txBody>
          <a:bodyPr wrap="square" rtlCol="0">
            <a:spAutoFit/>
          </a:bodyPr>
          <a:lstStyle/>
          <a:p>
            <a:r>
              <a:rPr lang="en-US" dirty="0" smtClean="0"/>
              <a:t>Batch Boundary</a:t>
            </a:r>
            <a:endParaRPr lang="en-US" dirty="0"/>
          </a:p>
        </p:txBody>
      </p:sp>
      <p:sp>
        <p:nvSpPr>
          <p:cNvPr id="28" name="Down Arrow 27"/>
          <p:cNvSpPr/>
          <p:nvPr/>
        </p:nvSpPr>
        <p:spPr>
          <a:xfrm>
            <a:off x="3719946" y="5213936"/>
            <a:ext cx="1289654" cy="591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251520" y="530120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57354"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5805264"/>
            <a:ext cx="3744416" cy="369332"/>
          </a:xfrm>
          <a:prstGeom prst="rect">
            <a:avLst/>
          </a:prstGeom>
          <a:noFill/>
        </p:spPr>
        <p:txBody>
          <a:bodyPr wrap="square" rtlCol="0">
            <a:spAutoFit/>
          </a:bodyPr>
          <a:lstStyle/>
          <a:p>
            <a:r>
              <a:rPr lang="en-US" dirty="0" smtClean="0"/>
              <a:t>To Stage 2 (Batch Scheduling)</a:t>
            </a:r>
            <a:endParaRPr lang="en-US" dirty="0"/>
          </a:p>
        </p:txBody>
      </p:sp>
      <p:sp>
        <p:nvSpPr>
          <p:cNvPr id="56" name="Rectangle 55"/>
          <p:cNvSpPr/>
          <p:nvPr/>
        </p:nvSpPr>
        <p:spPr>
          <a:xfrm>
            <a:off x="1691680" y="1847674"/>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Row A</a:t>
            </a:r>
            <a:endParaRPr lang="en-US" dirty="0"/>
          </a:p>
        </p:txBody>
      </p:sp>
      <p:cxnSp>
        <p:nvCxnSpPr>
          <p:cNvPr id="42" name="Straight Connector 41"/>
          <p:cNvCxnSpPr/>
          <p:nvPr/>
        </p:nvCxnSpPr>
        <p:spPr>
          <a:xfrm>
            <a:off x="3131840" y="328498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16016" y="285293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37874" y="436510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9735" y="3563724"/>
            <a:ext cx="1328545" cy="923330"/>
          </a:xfrm>
          <a:prstGeom prst="rect">
            <a:avLst/>
          </a:prstGeom>
          <a:noFill/>
        </p:spPr>
        <p:txBody>
          <a:bodyPr wrap="square" rtlCol="0">
            <a:spAutoFit/>
          </a:bodyPr>
          <a:lstStyle/>
          <a:p>
            <a:r>
              <a:rPr lang="en-US" dirty="0" smtClean="0"/>
              <a:t>Time window expires</a:t>
            </a:r>
          </a:p>
        </p:txBody>
      </p:sp>
      <p:sp>
        <p:nvSpPr>
          <p:cNvPr id="58" name="TextBox 57"/>
          <p:cNvSpPr txBox="1"/>
          <p:nvPr/>
        </p:nvSpPr>
        <p:spPr>
          <a:xfrm>
            <a:off x="2555776" y="980728"/>
            <a:ext cx="3850467" cy="369332"/>
          </a:xfrm>
          <a:prstGeom prst="rect">
            <a:avLst/>
          </a:prstGeom>
          <a:noFill/>
        </p:spPr>
        <p:txBody>
          <a:bodyPr wrap="square" rtlCol="0">
            <a:spAutoFit/>
          </a:bodyPr>
          <a:lstStyle/>
          <a:p>
            <a:r>
              <a:rPr lang="en-US" dirty="0" smtClean="0"/>
              <a:t>Next request goes to a different row</a:t>
            </a:r>
            <a:endParaRPr lang="en-US" dirty="0"/>
          </a:p>
        </p:txBody>
      </p:sp>
      <p:sp>
        <p:nvSpPr>
          <p:cNvPr id="59" name="TextBox 58"/>
          <p:cNvSpPr txBox="1"/>
          <p:nvPr/>
        </p:nvSpPr>
        <p:spPr>
          <a:xfrm>
            <a:off x="179512" y="1052736"/>
            <a:ext cx="1244244" cy="430887"/>
          </a:xfrm>
          <a:prstGeom prst="rect">
            <a:avLst/>
          </a:prstGeom>
          <a:noFill/>
        </p:spPr>
        <p:txBody>
          <a:bodyPr wrap="square" rtlCol="0">
            <a:spAutoFit/>
          </a:bodyPr>
          <a:lstStyle/>
          <a:p>
            <a:r>
              <a:rPr lang="en-US" sz="2200" dirty="0" smtClean="0"/>
              <a:t>Stage 1</a:t>
            </a:r>
            <a:endParaRPr lang="en-US" sz="2200" dirty="0"/>
          </a:p>
        </p:txBody>
      </p:sp>
      <p:sp>
        <p:nvSpPr>
          <p:cNvPr id="60" name="TextBox 59"/>
          <p:cNvSpPr txBox="1"/>
          <p:nvPr/>
        </p:nvSpPr>
        <p:spPr>
          <a:xfrm>
            <a:off x="216024" y="1628800"/>
            <a:ext cx="1403648" cy="646331"/>
          </a:xfrm>
          <a:prstGeom prst="rect">
            <a:avLst/>
          </a:prstGeom>
          <a:noFill/>
        </p:spPr>
        <p:txBody>
          <a:bodyPr wrap="square" rtlCol="0">
            <a:spAutoFit/>
          </a:bodyPr>
          <a:lstStyle/>
          <a:p>
            <a:r>
              <a:rPr lang="en-US" b="1" dirty="0" smtClean="0"/>
              <a:t>Batch Formation</a:t>
            </a:r>
            <a:endParaRPr lang="en-US" b="1" dirty="0"/>
          </a:p>
        </p:txBody>
      </p:sp>
      <p:cxnSp>
        <p:nvCxnSpPr>
          <p:cNvPr id="61" name="Straight Connector 60"/>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62" name="Title 1"/>
          <p:cNvSpPr txBox="1">
            <a:spLocks/>
          </p:cNvSpPr>
          <p:nvPr/>
        </p:nvSpPr>
        <p:spPr>
          <a:xfrm>
            <a:off x="457200" y="130604"/>
            <a:ext cx="8229600" cy="847546"/>
          </a:xfrm>
          <a:prstGeom prst="rect">
            <a:avLst/>
          </a:prstGeom>
        </p:spPr>
        <p:txBody>
          <a:bodyPr vert="horz" lIns="91440" tIns="45720" rIns="91440" bIns="45720" rtlCol="0" anchor="ctr">
            <a:normAutofit/>
          </a:bodyPr>
          <a:lstStyle/>
          <a:p>
            <a:pPr lvl="0">
              <a:spcBef>
                <a:spcPct val="0"/>
              </a:spcBef>
            </a:pPr>
            <a:r>
              <a:rPr lang="en-US" sz="4400" dirty="0" smtClean="0"/>
              <a:t>Stage 1: Batch Formation Example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3" name="Picture 62"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5.55556E-7 -2.19061E-6 L 5.55556E-7 0.37289 " pathEditMode="relative" rAng="0" ptsTypes="AA">
                                      <p:cBhvr>
                                        <p:cTn id="8" dur="1000" fill="hold"/>
                                        <p:tgtEl>
                                          <p:spTgt spid="29"/>
                                        </p:tgtEl>
                                        <p:attrNameLst>
                                          <p:attrName>ppt_x</p:attrName>
                                          <p:attrName>ppt_y</p:attrName>
                                        </p:attrNameLst>
                                      </p:cBhvr>
                                      <p:rCtr x="0" y="1864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5.55556E-7 -2.75272E-6 L 5.55556E-7 0.33079 " pathEditMode="relative" rAng="0" ptsTypes="AA">
                                      <p:cBhvr>
                                        <p:cTn id="14" dur="1000" fill="hold"/>
                                        <p:tgtEl>
                                          <p:spTgt spid="30"/>
                                        </p:tgtEl>
                                        <p:attrNameLst>
                                          <p:attrName>ppt_x</p:attrName>
                                          <p:attrName>ppt_y</p:attrName>
                                        </p:attrNameLst>
                                      </p:cBhvr>
                                      <p:rCtr x="0" y="1653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0 L 0 0.25 E" pathEditMode="relative" ptsTypes="">
                                      <p:cBhvr>
                                        <p:cTn id="22" dur="1000" fill="hold"/>
                                        <p:tgtEl>
                                          <p:spTgt spid="31"/>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3.88889E-6 -4.83229E-6 L -3.88889E-6 0.37289 " pathEditMode="relative" rAng="0" ptsTypes="AA">
                                      <p:cBhvr>
                                        <p:cTn id="38" dur="1000" fill="hold"/>
                                        <p:tgtEl>
                                          <p:spTgt spid="26"/>
                                        </p:tgtEl>
                                        <p:attrNameLst>
                                          <p:attrName>ppt_x</p:attrName>
                                          <p:attrName>ppt_y</p:attrName>
                                        </p:attrNameLst>
                                      </p:cBhvr>
                                      <p:rCtr x="0" y="18644"/>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3.88889E-6 4.6056E-6 L -3.88889E-6 0.31991 " pathEditMode="relative" rAng="0" ptsTypes="AA">
                                      <p:cBhvr>
                                        <p:cTn id="44" dur="1000" fill="hold"/>
                                        <p:tgtEl>
                                          <p:spTgt spid="56"/>
                                        </p:tgtEl>
                                        <p:attrNameLst>
                                          <p:attrName>ppt_x</p:attrName>
                                          <p:attrName>ppt_y</p:attrName>
                                        </p:attrNameLst>
                                      </p:cBhvr>
                                      <p:rCtr x="0" y="1598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42" presetClass="path" presetSubtype="0" accel="50000" decel="50000" fill="hold" grpId="2" nodeType="withEffect">
                                  <p:stCondLst>
                                    <p:cond delay="0"/>
                                  </p:stCondLst>
                                  <p:childTnLst>
                                    <p:animMotion origin="layout" path="M -3.88889E-6 0.31991 L -3.88889E-6 0.33032 " pathEditMode="relative" rAng="0" ptsTypes="AA">
                                      <p:cBhvr>
                                        <p:cTn id="60" dur="1000" fill="hold"/>
                                        <p:tgtEl>
                                          <p:spTgt spid="56"/>
                                        </p:tgtEl>
                                        <p:attrNameLst>
                                          <p:attrName>ppt_x</p:attrName>
                                          <p:attrName>ppt_y</p:attrName>
                                        </p:attrNameLst>
                                      </p:cBhvr>
                                      <p:rCtr x="0" y="509"/>
                                    </p:animMotion>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7"/>
                                        </p:tgtEl>
                                      </p:cBhvr>
                                    </p:animEffect>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9"/>
                                        </p:tgtEl>
                                      </p:cBhvr>
                                    </p:animEffect>
                                    <p:set>
                                      <p:cBhvr>
                                        <p:cTn id="71" dur="1" fill="hold">
                                          <p:stCondLst>
                                            <p:cond delay="499"/>
                                          </p:stCondLst>
                                        </p:cTn>
                                        <p:tgtEl>
                                          <p:spTgt spid="4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4.44444E-6 -2.19061E-6 L -4.44444E-6 0.37289 " pathEditMode="relative" rAng="0" ptsTypes="AA">
                                      <p:cBhvr>
                                        <p:cTn id="77" dur="1000" fill="hold"/>
                                        <p:tgtEl>
                                          <p:spTgt spid="32"/>
                                        </p:tgtEl>
                                        <p:attrNameLst>
                                          <p:attrName>ppt_x</p:attrName>
                                          <p:attrName>ppt_y</p:attrName>
                                        </p:attrNameLst>
                                      </p:cBhvr>
                                      <p:rCtr x="0" y="18644"/>
                                    </p:animMotion>
                                  </p:childTnLst>
                                </p:cTn>
                              </p:par>
                              <p:par>
                                <p:cTn id="78" presetID="1"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4.44444E-6 4.6056E-6 L -4.44444E-6 0.33032 " pathEditMode="relative" rAng="0" ptsTypes="AA">
                                      <p:cBhvr>
                                        <p:cTn id="81" dur="1000" fill="hold"/>
                                        <p:tgtEl>
                                          <p:spTgt spid="33"/>
                                        </p:tgtEl>
                                        <p:attrNameLst>
                                          <p:attrName>ppt_x</p:attrName>
                                          <p:attrName>ppt_y</p:attrName>
                                        </p:attrNameLst>
                                      </p:cBhvr>
                                      <p:rCtr x="0" y="16516"/>
                                    </p:animMotion>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42" presetClass="path" presetSubtype="0" accel="50000" decel="50000" fill="hold" grpId="1" nodeType="withEffect">
                                  <p:stCondLst>
                                    <p:cond delay="0"/>
                                  </p:stCondLst>
                                  <p:childTnLst>
                                    <p:animMotion origin="layout" path="M -4.44444E-6 -3.31483E-6 L -4.44444E-6 0.23641 " pathEditMode="relative" rAng="0" ptsTypes="AA">
                                      <p:cBhvr>
                                        <p:cTn id="89" dur="1000" fill="hold"/>
                                        <p:tgtEl>
                                          <p:spTgt spid="34"/>
                                        </p:tgtEl>
                                        <p:attrNameLst>
                                          <p:attrName>ppt_x</p:attrName>
                                          <p:attrName>ppt_y</p:attrName>
                                        </p:attrNameLst>
                                      </p:cBhvr>
                                      <p:rCtr x="0" y="11820"/>
                                    </p:animMotion>
                                  </p:childTnLst>
                                </p:cTn>
                              </p:par>
                              <p:par>
                                <p:cTn id="90" presetID="10"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4.44444E-6 -2.5561E-6 L -4.44444E-6 0.19454 " pathEditMode="relative" rAng="0" ptsTypes="AA">
                                      <p:cBhvr>
                                        <p:cTn id="96" dur="1000" fill="hold"/>
                                        <p:tgtEl>
                                          <p:spTgt spid="38"/>
                                        </p:tgtEl>
                                        <p:attrNameLst>
                                          <p:attrName>ppt_x</p:attrName>
                                          <p:attrName>ppt_y</p:attrName>
                                        </p:attrNameLst>
                                      </p:cBhvr>
                                      <p:rCtr x="0" y="9715"/>
                                    </p:animMotion>
                                  </p:childTnLst>
                                </p:cTn>
                              </p:par>
                            </p:childTnLst>
                          </p:cTn>
                        </p:par>
                        <p:par>
                          <p:cTn id="97" fill="hold">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42" presetClass="path" presetSubtype="0" accel="50000" decel="50000" fill="hold" grpId="1" nodeType="withEffect">
                                  <p:stCondLst>
                                    <p:cond delay="0"/>
                                  </p:stCondLst>
                                  <p:childTnLst>
                                    <p:animMotion origin="layout" path="M 3.05556E-6 -2.19061E-6 L 3.05556E-6 0.37289 " pathEditMode="relative" rAng="0" ptsTypes="AA">
                                      <p:cBhvr>
                                        <p:cTn id="101" dur="1000" fill="hold"/>
                                        <p:tgtEl>
                                          <p:spTgt spid="35"/>
                                        </p:tgtEl>
                                        <p:attrNameLst>
                                          <p:attrName>ppt_x</p:attrName>
                                          <p:attrName>ppt_y</p:attrName>
                                        </p:attrNameLst>
                                      </p:cBhvr>
                                      <p:rCtr x="0" y="18644"/>
                                    </p:animMotion>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49" grpId="0"/>
      <p:bldP spid="49" grpId="1"/>
      <p:bldP spid="56" grpId="0" animBg="1"/>
      <p:bldP spid="56" grpId="1" animBg="1"/>
      <p:bldP spid="56" grpId="2" animBg="1"/>
      <p:bldP spid="57" grpId="0"/>
      <p:bldP spid="57" grpId="1"/>
      <p:bldP spid="58" grpId="0"/>
      <p:bldP spid="5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85" name="TextBox 84"/>
          <p:cNvSpPr txBox="1"/>
          <p:nvPr/>
        </p:nvSpPr>
        <p:spPr>
          <a:xfrm>
            <a:off x="1839821" y="3212976"/>
            <a:ext cx="5050441" cy="523220"/>
          </a:xfrm>
          <a:prstGeom prst="rect">
            <a:avLst/>
          </a:prstGeom>
          <a:solidFill>
            <a:schemeClr val="tx2">
              <a:lumMod val="60000"/>
              <a:lumOff val="40000"/>
            </a:schemeClr>
          </a:solidFill>
          <a:ln w="38100">
            <a:solidFill>
              <a:schemeClr val="tx1"/>
            </a:solidFill>
          </a:ln>
        </p:spPr>
        <p:txBody>
          <a:bodyPr wrap="square" rtlCol="0">
            <a:spAutoFit/>
          </a:bodyPr>
          <a:lstStyle/>
          <a:p>
            <a:pPr algn="ctr"/>
            <a:r>
              <a:rPr lang="en-US" sz="2800" dirty="0" smtClean="0"/>
              <a:t>Batch Scheduler</a:t>
            </a:r>
            <a:endParaRPr lang="en-US" sz="2800" dirty="0"/>
          </a:p>
        </p:txBody>
      </p:sp>
      <p:sp>
        <p:nvSpPr>
          <p:cNvPr id="53" name="TextBox 52"/>
          <p:cNvSpPr txBox="1"/>
          <p:nvPr/>
        </p:nvSpPr>
        <p:spPr>
          <a:xfrm>
            <a:off x="4338312" y="3212976"/>
            <a:ext cx="2546081" cy="523220"/>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en-US" sz="2800" dirty="0" smtClean="0"/>
              <a:t>Round-Robin</a:t>
            </a:r>
            <a:endParaRPr lang="en-US" sz="2800" dirty="0"/>
          </a:p>
        </p:txBody>
      </p:sp>
      <p:sp>
        <p:nvSpPr>
          <p:cNvPr id="52" name="TextBox 51"/>
          <p:cNvSpPr txBox="1"/>
          <p:nvPr/>
        </p:nvSpPr>
        <p:spPr>
          <a:xfrm>
            <a:off x="1839821" y="3212976"/>
            <a:ext cx="2498491" cy="523220"/>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en-US" sz="2800" dirty="0" smtClean="0"/>
              <a:t>SJF</a:t>
            </a:r>
            <a:endParaRPr lang="en-US" sz="2800" dirty="0"/>
          </a:p>
        </p:txBody>
      </p:sp>
      <p:grpSp>
        <p:nvGrpSpPr>
          <p:cNvPr id="2" name="Group 9"/>
          <p:cNvGrpSpPr/>
          <p:nvPr/>
        </p:nvGrpSpPr>
        <p:grpSpPr>
          <a:xfrm>
            <a:off x="2634927" y="4005064"/>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r>
                <a:rPr lang="en-US" dirty="0" smtClean="0"/>
                <a:t>Bank 1</a:t>
              </a:r>
              <a:endParaRPr lang="en-US" dirty="0"/>
            </a:p>
          </p:txBody>
        </p:sp>
        <p:sp>
          <p:nvSpPr>
            <p:cNvPr id="91" name="TextBox 90"/>
            <p:cNvSpPr txBox="1"/>
            <p:nvPr/>
          </p:nvSpPr>
          <p:spPr>
            <a:xfrm>
              <a:off x="3508547" y="5572805"/>
              <a:ext cx="928694" cy="369332"/>
            </a:xfrm>
            <a:prstGeom prst="rect">
              <a:avLst/>
            </a:prstGeom>
            <a:noFill/>
          </p:spPr>
          <p:txBody>
            <a:bodyPr wrap="square" rtlCol="0">
              <a:spAutoFit/>
            </a:bodyPr>
            <a:lstStyle/>
            <a:p>
              <a:r>
                <a:rPr lang="en-US" dirty="0" smtClean="0"/>
                <a:t>Bank 2</a:t>
              </a:r>
              <a:endParaRPr lang="en-US" dirty="0"/>
            </a:p>
          </p:txBody>
        </p:sp>
        <p:sp>
          <p:nvSpPr>
            <p:cNvPr id="92" name="TextBox 91"/>
            <p:cNvSpPr txBox="1"/>
            <p:nvPr/>
          </p:nvSpPr>
          <p:spPr>
            <a:xfrm>
              <a:off x="4397031" y="5570656"/>
              <a:ext cx="928694" cy="369332"/>
            </a:xfrm>
            <a:prstGeom prst="rect">
              <a:avLst/>
            </a:prstGeom>
            <a:noFill/>
          </p:spPr>
          <p:txBody>
            <a:bodyPr wrap="square" rtlCol="0">
              <a:spAutoFit/>
            </a:bodyPr>
            <a:lstStyle/>
            <a:p>
              <a:r>
                <a:rPr lang="en-US" dirty="0" smtClean="0"/>
                <a:t>Bank 3</a:t>
              </a:r>
              <a:endParaRPr lang="en-US" dirty="0"/>
            </a:p>
          </p:txBody>
        </p:sp>
        <p:sp>
          <p:nvSpPr>
            <p:cNvPr id="93" name="TextBox 92"/>
            <p:cNvSpPr txBox="1"/>
            <p:nvPr/>
          </p:nvSpPr>
          <p:spPr>
            <a:xfrm>
              <a:off x="5238853" y="5568043"/>
              <a:ext cx="928694" cy="369332"/>
            </a:xfrm>
            <a:prstGeom prst="rect">
              <a:avLst/>
            </a:prstGeom>
            <a:noFill/>
          </p:spPr>
          <p:txBody>
            <a:bodyPr wrap="square" rtlCol="0">
              <a:spAutoFit/>
            </a:bodyPr>
            <a:lstStyle/>
            <a:p>
              <a:r>
                <a:rPr lang="en-US" dirty="0" smtClean="0"/>
                <a:t>Bank 4</a:t>
              </a:r>
              <a:endParaRPr lang="en-US" dirty="0"/>
            </a:p>
          </p:txBody>
        </p:sp>
      </p:gr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dirty="0"/>
          </a:p>
        </p:txBody>
      </p:sp>
      <p:sp>
        <p:nvSpPr>
          <p:cNvPr id="60" name="TextBox 59"/>
          <p:cNvSpPr txBox="1"/>
          <p:nvPr/>
        </p:nvSpPr>
        <p:spPr>
          <a:xfrm>
            <a:off x="2203146" y="971436"/>
            <a:ext cx="928694" cy="369332"/>
          </a:xfrm>
          <a:prstGeom prst="rect">
            <a:avLst/>
          </a:prstGeom>
          <a:noFill/>
        </p:spPr>
        <p:txBody>
          <a:bodyPr wrap="square" rtlCol="0">
            <a:spAutoFit/>
          </a:bodyPr>
          <a:lstStyle/>
          <a:p>
            <a:r>
              <a:rPr lang="en-US" dirty="0" smtClean="0"/>
              <a:t>Core 1</a:t>
            </a:r>
            <a:endParaRPr lang="en-US" dirty="0"/>
          </a:p>
        </p:txBody>
      </p:sp>
      <p:sp>
        <p:nvSpPr>
          <p:cNvPr id="61" name="TextBox 60"/>
          <p:cNvSpPr txBox="1"/>
          <p:nvPr/>
        </p:nvSpPr>
        <p:spPr>
          <a:xfrm>
            <a:off x="3067242" y="980728"/>
            <a:ext cx="928694" cy="369332"/>
          </a:xfrm>
          <a:prstGeom prst="rect">
            <a:avLst/>
          </a:prstGeom>
          <a:noFill/>
        </p:spPr>
        <p:txBody>
          <a:bodyPr wrap="square" rtlCol="0">
            <a:spAutoFit/>
          </a:bodyPr>
          <a:lstStyle/>
          <a:p>
            <a:r>
              <a:rPr lang="en-US" dirty="0" smtClean="0"/>
              <a:t>Core 2</a:t>
            </a:r>
            <a:endParaRPr lang="en-US" dirty="0"/>
          </a:p>
        </p:txBody>
      </p:sp>
      <p:sp>
        <p:nvSpPr>
          <p:cNvPr id="62" name="TextBox 61"/>
          <p:cNvSpPr txBox="1"/>
          <p:nvPr/>
        </p:nvSpPr>
        <p:spPr>
          <a:xfrm>
            <a:off x="4003346" y="971436"/>
            <a:ext cx="928694" cy="369332"/>
          </a:xfrm>
          <a:prstGeom prst="rect">
            <a:avLst/>
          </a:prstGeom>
          <a:noFill/>
        </p:spPr>
        <p:txBody>
          <a:bodyPr wrap="square" rtlCol="0">
            <a:spAutoFit/>
          </a:bodyPr>
          <a:lstStyle/>
          <a:p>
            <a:r>
              <a:rPr lang="en-US" dirty="0" smtClean="0"/>
              <a:t>Core 3</a:t>
            </a:r>
            <a:endParaRPr lang="en-US" dirty="0"/>
          </a:p>
        </p:txBody>
      </p:sp>
      <p:sp>
        <p:nvSpPr>
          <p:cNvPr id="63" name="TextBox 62"/>
          <p:cNvSpPr txBox="1"/>
          <p:nvPr/>
        </p:nvSpPr>
        <p:spPr>
          <a:xfrm>
            <a:off x="4867442" y="980728"/>
            <a:ext cx="928694" cy="369332"/>
          </a:xfrm>
          <a:prstGeom prst="rect">
            <a:avLst/>
          </a:prstGeom>
          <a:noFill/>
        </p:spPr>
        <p:txBody>
          <a:bodyPr wrap="square" rtlCol="0">
            <a:spAutoFit/>
          </a:bodyPr>
          <a:lstStyle/>
          <a:p>
            <a:r>
              <a:rPr lang="en-US" dirty="0" smtClean="0"/>
              <a:t>Core 4</a:t>
            </a:r>
            <a:endParaRPr lang="en-US" dirty="0"/>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bwMode="auto">
          <a:xfrm>
            <a:off x="3179082"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69" name="Rectangle 68"/>
          <p:cNvSpPr/>
          <p:nvPr/>
        </p:nvSpPr>
        <p:spPr bwMode="auto">
          <a:xfrm>
            <a:off x="406240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70" name="Rectangle 69"/>
          <p:cNvSpPr/>
          <p:nvPr/>
        </p:nvSpPr>
        <p:spPr bwMode="auto">
          <a:xfrm>
            <a:off x="4932040"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74" name="Rectangle 73"/>
          <p:cNvSpPr/>
          <p:nvPr/>
        </p:nvSpPr>
        <p:spPr>
          <a:xfrm>
            <a:off x="3251349"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4134673"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Connector 79"/>
          <p:cNvCxnSpPr/>
          <p:nvPr/>
        </p:nvCxnSpPr>
        <p:spPr>
          <a:xfrm>
            <a:off x="3171047"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1"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8" y="1412776"/>
            <a:ext cx="2232248" cy="1384995"/>
          </a:xfrm>
          <a:prstGeom prst="rect">
            <a:avLst/>
          </a:prstGeom>
          <a:noFill/>
        </p:spPr>
        <p:txBody>
          <a:bodyPr wrap="square" rtlCol="0">
            <a:spAutoFit/>
          </a:bodyPr>
          <a:lstStyle/>
          <a:p>
            <a:r>
              <a:rPr lang="en-US" sz="2800" dirty="0" smtClean="0"/>
              <a:t>Stage 1:</a:t>
            </a:r>
          </a:p>
          <a:p>
            <a:r>
              <a:rPr lang="en-US" sz="2800" dirty="0" smtClean="0"/>
              <a:t>Batch </a:t>
            </a:r>
          </a:p>
          <a:p>
            <a:r>
              <a:rPr lang="en-US" sz="2800" dirty="0" smtClean="0"/>
              <a:t>Formation</a:t>
            </a:r>
            <a:endParaRPr lang="en-US" sz="2800" dirty="0"/>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cs typeface="Arial" charset="0"/>
            </a:endParaRPr>
          </a:p>
        </p:txBody>
      </p:sp>
      <p:sp>
        <p:nvSpPr>
          <p:cNvPr id="45" name="TextBox 44"/>
          <p:cNvSpPr txBox="1"/>
          <p:nvPr/>
        </p:nvSpPr>
        <p:spPr>
          <a:xfrm>
            <a:off x="5803546" y="980728"/>
            <a:ext cx="928694" cy="369332"/>
          </a:xfrm>
          <a:prstGeom prst="rect">
            <a:avLst/>
          </a:prstGeom>
          <a:noFill/>
        </p:spPr>
        <p:txBody>
          <a:bodyPr wrap="square" rtlCol="0">
            <a:spAutoFit/>
          </a:bodyPr>
          <a:lstStyle/>
          <a:p>
            <a:r>
              <a:rPr lang="en-US" dirty="0" smtClean="0"/>
              <a:t>GPU</a:t>
            </a:r>
            <a:endParaRPr lang="en-US" dirty="0"/>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139952"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5868144"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4"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8" y="3212976"/>
            <a:ext cx="2232248" cy="523220"/>
          </a:xfrm>
          <a:prstGeom prst="rect">
            <a:avLst/>
          </a:prstGeom>
          <a:noFill/>
        </p:spPr>
        <p:txBody>
          <a:bodyPr wrap="square" rtlCol="0">
            <a:spAutoFit/>
          </a:bodyPr>
          <a:lstStyle/>
          <a:p>
            <a:r>
              <a:rPr lang="en-US" sz="2800" dirty="0" smtClean="0"/>
              <a:t>Stage 2:</a:t>
            </a:r>
            <a:endParaRPr lang="en-US" sz="2800" dirty="0"/>
          </a:p>
        </p:txBody>
      </p:sp>
      <p:cxnSp>
        <p:nvCxnSpPr>
          <p:cNvPr id="82" name="Straight Connector 81"/>
          <p:cNvCxnSpPr/>
          <p:nvPr/>
        </p:nvCxnSpPr>
        <p:spPr>
          <a:xfrm>
            <a:off x="5796136"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55" name="Title 1"/>
          <p:cNvSpPr txBox="1">
            <a:spLocks/>
          </p:cNvSpPr>
          <p:nvPr/>
        </p:nvSpPr>
        <p:spPr>
          <a:xfrm>
            <a:off x="457200" y="130604"/>
            <a:ext cx="8229600" cy="847546"/>
          </a:xfrm>
          <a:prstGeom prst="rect">
            <a:avLst/>
          </a:prstGeom>
        </p:spPr>
        <p:txBody>
          <a:bodyPr vert="horz" lIns="91440" tIns="45720" rIns="91440" bIns="45720" rtlCol="0" anchor="ctr">
            <a:normAutofit/>
          </a:bodyPr>
          <a:lstStyle/>
          <a:p>
            <a:pPr lvl="0">
              <a:spcBef>
                <a:spcPct val="0"/>
              </a:spcBef>
            </a:pPr>
            <a:r>
              <a:rPr lang="en-US" sz="4400" dirty="0" smtClean="0"/>
              <a:t>Staged Memory Scheduling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1" name="Rounded Rectangle 70"/>
          <p:cNvSpPr/>
          <p:nvPr/>
        </p:nvSpPr>
        <p:spPr>
          <a:xfrm>
            <a:off x="132704" y="6032028"/>
            <a:ext cx="5391150" cy="689447"/>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SJF prioritizes CPU applications</a:t>
            </a:r>
            <a:endParaRPr lang="en-US" sz="2600" dirty="0">
              <a:solidFill>
                <a:schemeClr val="tx1"/>
              </a:solidFill>
            </a:endParaRPr>
          </a:p>
        </p:txBody>
      </p:sp>
      <p:sp>
        <p:nvSpPr>
          <p:cNvPr id="72" name="Rounded Rectangle 71"/>
          <p:cNvSpPr/>
          <p:nvPr/>
        </p:nvSpPr>
        <p:spPr>
          <a:xfrm>
            <a:off x="2962282" y="6011626"/>
            <a:ext cx="5926491" cy="689447"/>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Round-robin prioritizes GPU applications</a:t>
            </a:r>
            <a:endParaRPr lang="en-US" sz="2600" dirty="0">
              <a:solidFill>
                <a:schemeClr val="tx1"/>
              </a:solidFill>
            </a:endParaRPr>
          </a:p>
        </p:txBody>
      </p:sp>
      <p:sp>
        <p:nvSpPr>
          <p:cNvPr id="73" name="Rounded Rectangle 72"/>
          <p:cNvSpPr/>
          <p:nvPr/>
        </p:nvSpPr>
        <p:spPr>
          <a:xfrm>
            <a:off x="680634" y="4236404"/>
            <a:ext cx="3454039" cy="689447"/>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Probability </a:t>
            </a:r>
            <a:r>
              <a:rPr lang="en-US" sz="2600" b="1" i="1" dirty="0" smtClean="0">
                <a:solidFill>
                  <a:schemeClr val="tx1"/>
                </a:solidFill>
              </a:rPr>
              <a:t>p</a:t>
            </a:r>
            <a:r>
              <a:rPr lang="en-US" sz="2600" dirty="0" smtClean="0">
                <a:solidFill>
                  <a:schemeClr val="tx1"/>
                </a:solidFill>
              </a:rPr>
              <a:t> : SJF</a:t>
            </a:r>
            <a:endParaRPr lang="en-US" sz="2600" dirty="0">
              <a:solidFill>
                <a:schemeClr val="tx1"/>
              </a:solidFill>
            </a:endParaRPr>
          </a:p>
        </p:txBody>
      </p:sp>
      <p:sp>
        <p:nvSpPr>
          <p:cNvPr id="75" name="Rounded Rectangle 74"/>
          <p:cNvSpPr/>
          <p:nvPr/>
        </p:nvSpPr>
        <p:spPr>
          <a:xfrm>
            <a:off x="4358300" y="4236404"/>
            <a:ext cx="4507507" cy="689447"/>
          </a:xfrm>
          <a:prstGeom prst="roundRect">
            <a:avLst>
              <a:gd name="adj" fmla="val 41779"/>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Probability </a:t>
            </a:r>
            <a:r>
              <a:rPr lang="en-US" sz="2600" b="1" i="1" dirty="0" smtClean="0">
                <a:solidFill>
                  <a:schemeClr val="tx1"/>
                </a:solidFill>
              </a:rPr>
              <a:t>1-p</a:t>
            </a:r>
            <a:r>
              <a:rPr lang="en-US" sz="2600" dirty="0" smtClean="0">
                <a:solidFill>
                  <a:schemeClr val="tx1"/>
                </a:solidFill>
              </a:rPr>
              <a:t> : Round-robin</a:t>
            </a:r>
            <a:endParaRPr lang="en-US" sz="2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85"/>
                                        </p:tgtEl>
                                      </p:cBhvr>
                                    </p:animEffect>
                                    <p:set>
                                      <p:cBhvr>
                                        <p:cTn id="25" dur="1" fill="hold">
                                          <p:stCondLst>
                                            <p:cond delay="499"/>
                                          </p:stCondLst>
                                        </p:cTn>
                                        <p:tgtEl>
                                          <p:spTgt spid="8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blinds(horizontal)">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71"/>
                                        </p:tgtEl>
                                      </p:cBhvr>
                                    </p:animEffect>
                                    <p:set>
                                      <p:cBhvr>
                                        <p:cTn id="38" dur="1" fill="hold">
                                          <p:stCondLst>
                                            <p:cond delay="499"/>
                                          </p:stCondLst>
                                        </p:cTn>
                                        <p:tgtEl>
                                          <p:spTgt spid="71"/>
                                        </p:tgtEl>
                                        <p:attrNameLst>
                                          <p:attrName>style.visibility</p:attrName>
                                        </p:attrNameLst>
                                      </p:cBhvr>
                                      <p:to>
                                        <p:strVal val="hidden"/>
                                      </p:to>
                                    </p:set>
                                  </p:childTnLst>
                                </p:cTn>
                              </p:par>
                            </p:childTnLst>
                          </p:cTn>
                        </p:par>
                        <p:par>
                          <p:cTn id="39" fill="hold">
                            <p:stCondLst>
                              <p:cond delay="500"/>
                            </p:stCondLst>
                            <p:childTnLst>
                              <p:par>
                                <p:cTn id="40" presetID="42" presetClass="path" presetSubtype="0" accel="50000" decel="50000" fill="hold" grpId="0" nodeType="afterEffect">
                                  <p:stCondLst>
                                    <p:cond delay="0"/>
                                  </p:stCondLst>
                                  <p:childTnLst>
                                    <p:animMotion origin="layout" path="M -4.44444E-6 -0.00255 L -0.14652 0.34421 " pathEditMode="relative" rAng="0" ptsTypes="AA">
                                      <p:cBhvr>
                                        <p:cTn id="41" dur="1000" fill="hold"/>
                                        <p:tgtEl>
                                          <p:spTgt spid="78"/>
                                        </p:tgtEl>
                                        <p:attrNameLst>
                                          <p:attrName>ppt_x</p:attrName>
                                          <p:attrName>ppt_y</p:attrName>
                                        </p:attrNameLst>
                                      </p:cBhvr>
                                      <p:rCtr x="-73" y="173"/>
                                    </p:animMotion>
                                  </p:childTnLst>
                                </p:cTn>
                              </p:par>
                            </p:childTnLst>
                          </p:cTn>
                        </p:par>
                        <p:par>
                          <p:cTn id="42" fill="hold">
                            <p:stCondLst>
                              <p:cond delay="1500"/>
                            </p:stCondLst>
                            <p:childTnLst>
                              <p:par>
                                <p:cTn id="43" presetID="10" presetClass="exit" presetSubtype="0" fill="hold" nodeType="afterEffect">
                                  <p:stCondLst>
                                    <p:cond delay="0"/>
                                  </p:stCondLst>
                                  <p:childTnLst>
                                    <p:animEffect transition="out" filter="fade">
                                      <p:cBhvr>
                                        <p:cTn id="44" dur="500"/>
                                        <p:tgtEl>
                                          <p:spTgt spid="78"/>
                                        </p:tgtEl>
                                      </p:cBhvr>
                                    </p:animEffect>
                                    <p:set>
                                      <p:cBhvr>
                                        <p:cTn id="45" dur="1" fill="hold">
                                          <p:stCondLst>
                                            <p:cond delay="499"/>
                                          </p:stCondLst>
                                        </p:cTn>
                                        <p:tgtEl>
                                          <p:spTgt spid="7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childTnLst>
                                </p:cTn>
                              </p:par>
                              <p:par>
                                <p:cTn id="48" presetID="3" presetClass="exit" presetSubtype="10" fill="hold" nodeType="withEffect">
                                  <p:stCondLst>
                                    <p:cond delay="0"/>
                                  </p:stCondLst>
                                  <p:childTnLst>
                                    <p:animEffect transition="out" filter="blinds(horizontal)">
                                      <p:cBhvr>
                                        <p:cTn id="49" dur="500"/>
                                        <p:tgtEl>
                                          <p:spTgt spid="97"/>
                                        </p:tgtEl>
                                      </p:cBhvr>
                                    </p:animEffect>
                                    <p:set>
                                      <p:cBhvr>
                                        <p:cTn id="50" dur="1" fill="hold">
                                          <p:stCondLst>
                                            <p:cond delay="499"/>
                                          </p:stCondLst>
                                        </p:cTn>
                                        <p:tgtEl>
                                          <p:spTgt spid="9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linds(horizontal)">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72"/>
                                        </p:tgtEl>
                                      </p:cBhvr>
                                    </p:animEffect>
                                    <p:set>
                                      <p:cBhvr>
                                        <p:cTn id="64" dur="1" fill="hold">
                                          <p:stCondLst>
                                            <p:cond delay="499"/>
                                          </p:stCondLst>
                                        </p:cTn>
                                        <p:tgtEl>
                                          <p:spTgt spid="72"/>
                                        </p:tgtEl>
                                        <p:attrNameLst>
                                          <p:attrName>style.visibility</p:attrName>
                                        </p:attrNameLst>
                                      </p:cBhvr>
                                      <p:to>
                                        <p:strVal val="hidden"/>
                                      </p:to>
                                    </p:set>
                                  </p:childTnLst>
                                </p:cTn>
                              </p:par>
                            </p:childTnLst>
                          </p:cTn>
                        </p:par>
                        <p:par>
                          <p:cTn id="65" fill="hold">
                            <p:stCondLst>
                              <p:cond delay="500"/>
                            </p:stCondLst>
                            <p:childTnLst>
                              <p:par>
                                <p:cTn id="66" presetID="42" presetClass="path" presetSubtype="0" accel="50000" decel="50000" fill="hold" grpId="0" nodeType="afterEffect">
                                  <p:stCondLst>
                                    <p:cond delay="0"/>
                                  </p:stCondLst>
                                  <p:childTnLst>
                                    <p:animMotion origin="layout" path="M 2.22222E-6 -4.07407E-6 L 0.14739 0.34676 " pathEditMode="relative" rAng="0" ptsTypes="AA">
                                      <p:cBhvr>
                                        <p:cTn id="67" dur="1000" fill="hold"/>
                                        <p:tgtEl>
                                          <p:spTgt spid="56"/>
                                        </p:tgtEl>
                                        <p:attrNameLst>
                                          <p:attrName>ppt_x</p:attrName>
                                          <p:attrName>ppt_y</p:attrName>
                                        </p:attrNameLst>
                                      </p:cBhvr>
                                      <p:rCtr x="7361" y="17338"/>
                                    </p:animMotion>
                                  </p:childTnLst>
                                </p:cTn>
                              </p:par>
                            </p:childTnLst>
                          </p:cTn>
                        </p:par>
                        <p:par>
                          <p:cTn id="68" fill="hold">
                            <p:stCondLst>
                              <p:cond delay="1500"/>
                            </p:stCondLst>
                            <p:childTnLst>
                              <p:par>
                                <p:cTn id="69" presetID="10" presetClass="exit" presetSubtype="0" fill="hold" grpId="1" nodeType="afterEffect">
                                  <p:stCondLst>
                                    <p:cond delay="0"/>
                                  </p:stCondLst>
                                  <p:childTnLst>
                                    <p:animEffect transition="out" filter="fade">
                                      <p:cBhvr>
                                        <p:cTn id="70" dur="500"/>
                                        <p:tgtEl>
                                          <p:spTgt spid="56"/>
                                        </p:tgtEl>
                                      </p:cBhvr>
                                    </p:animEffect>
                                    <p:set>
                                      <p:cBhvr>
                                        <p:cTn id="71" dur="1" fill="hold">
                                          <p:stCondLst>
                                            <p:cond delay="499"/>
                                          </p:stCondLst>
                                        </p:cTn>
                                        <p:tgtEl>
                                          <p:spTgt spid="56"/>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par>
                          <p:cTn id="75" fill="hold">
                            <p:stCondLst>
                              <p:cond delay="2000"/>
                            </p:stCondLst>
                            <p:childTnLst>
                              <p:par>
                                <p:cTn id="76" presetID="42" presetClass="path" presetSubtype="0" accel="50000" decel="50000" fill="hold" grpId="0" nodeType="afterEffect">
                                  <p:stCondLst>
                                    <p:cond delay="0"/>
                                  </p:stCondLst>
                                  <p:childTnLst>
                                    <p:animMotion origin="layout" path="M 2.22222E-6 -2.96296E-6 L 2.22222E-6 0.08959 " pathEditMode="relative" rAng="0" ptsTypes="AA">
                                      <p:cBhvr>
                                        <p:cTn id="77" dur="1000" fill="hold"/>
                                        <p:tgtEl>
                                          <p:spTgt spid="74"/>
                                        </p:tgtEl>
                                        <p:attrNameLst>
                                          <p:attrName>ppt_x</p:attrName>
                                          <p:attrName>ppt_y</p:attrName>
                                        </p:attrNameLst>
                                      </p:cBhvr>
                                      <p:rCtr x="0" y="45"/>
                                    </p:animMotion>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500"/>
                                        <p:tgtEl>
                                          <p:spTgt spid="101"/>
                                        </p:tgtEl>
                                      </p:cBhvr>
                                    </p:animEffect>
                                  </p:childTnLst>
                                </p:cTn>
                              </p:par>
                              <p:par>
                                <p:cTn id="82" presetID="10" presetClass="exit" presetSubtype="0" fill="hold" nodeType="withEffect">
                                  <p:stCondLst>
                                    <p:cond delay="0"/>
                                  </p:stCondLst>
                                  <p:childTnLst>
                                    <p:animEffect transition="out" filter="fade">
                                      <p:cBhvr>
                                        <p:cTn id="83" dur="500"/>
                                        <p:tgtEl>
                                          <p:spTgt spid="80"/>
                                        </p:tgtEl>
                                      </p:cBhvr>
                                    </p:animEffect>
                                    <p:set>
                                      <p:cBhvr>
                                        <p:cTn id="84" dur="1" fill="hold">
                                          <p:stCondLst>
                                            <p:cond delay="499"/>
                                          </p:stCondLst>
                                        </p:cTn>
                                        <p:tgtEl>
                                          <p:spTgt spid="8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par>
                                <p:cTn id="89" presetID="42" presetClass="path" presetSubtype="0" accel="50000" decel="50000" fill="hold" nodeType="withEffect">
                                  <p:stCondLst>
                                    <p:cond delay="0"/>
                                  </p:stCondLst>
                                  <p:childTnLst>
                                    <p:animMotion origin="layout" path="M 0.00017 -0.00416 L 0.00017 0.21135 " pathEditMode="relative" rAng="0" ptsTypes="AA">
                                      <p:cBhvr>
                                        <p:cTn id="90" dur="1000" fill="hold"/>
                                        <p:tgtEl>
                                          <p:spTgt spid="103"/>
                                        </p:tgtEl>
                                        <p:attrNameLst>
                                          <p:attrName>ppt_x</p:attrName>
                                          <p:attrName>ppt_y</p:attrName>
                                        </p:attrNameLst>
                                      </p:cBhvr>
                                      <p:rCtr x="0" y="108"/>
                                    </p:animMotion>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500"/>
                                        <p:tgtEl>
                                          <p:spTgt spid="97"/>
                                        </p:tgtEl>
                                      </p:cBhvr>
                                    </p:animEffect>
                                  </p:childTnLst>
                                </p:cTn>
                              </p:par>
                            </p:childTnLst>
                          </p:cTn>
                        </p:par>
                        <p:par>
                          <p:cTn id="95" fill="hold">
                            <p:stCondLst>
                              <p:cond delay="1500"/>
                            </p:stCondLst>
                            <p:childTnLst>
                              <p:par>
                                <p:cTn id="96" presetID="42" presetClass="path" presetSubtype="0" accel="50000" decel="50000" fill="hold" grpId="0" nodeType="afterEffect">
                                  <p:stCondLst>
                                    <p:cond delay="0"/>
                                  </p:stCondLst>
                                  <p:childTnLst>
                                    <p:animMotion origin="layout" path="M 8.33333E-7 7.40741E-7 L -0.05156 0.30463 " pathEditMode="relative" rAng="0" ptsTypes="AA">
                                      <p:cBhvr>
                                        <p:cTn id="97" dur="1000" fill="hold"/>
                                        <p:tgtEl>
                                          <p:spTgt spid="58"/>
                                        </p:tgtEl>
                                        <p:attrNameLst>
                                          <p:attrName>ppt_x</p:attrName>
                                          <p:attrName>ppt_y</p:attrName>
                                        </p:attrNameLst>
                                      </p:cBhvr>
                                      <p:rCtr x="-2587" y="15231"/>
                                    </p:animMotion>
                                  </p:childTnLst>
                                </p:cTn>
                              </p:par>
                            </p:childTnLst>
                          </p:cTn>
                        </p:par>
                        <p:par>
                          <p:cTn id="98" fill="hold">
                            <p:stCondLst>
                              <p:cond delay="2500"/>
                            </p:stCondLst>
                            <p:childTnLst>
                              <p:par>
                                <p:cTn id="99" presetID="10" presetClass="exit" presetSubtype="0" fill="hold" grpId="1" nodeType="afterEffect">
                                  <p:stCondLst>
                                    <p:cond delay="0"/>
                                  </p:stCondLst>
                                  <p:childTnLst>
                                    <p:animEffect transition="out" filter="fade">
                                      <p:cBhvr>
                                        <p:cTn id="100" dur="500"/>
                                        <p:tgtEl>
                                          <p:spTgt spid="58"/>
                                        </p:tgtEl>
                                      </p:cBhvr>
                                    </p:animEffect>
                                    <p:set>
                                      <p:cBhvr>
                                        <p:cTn id="101" dur="1" fill="hold">
                                          <p:stCondLst>
                                            <p:cond delay="499"/>
                                          </p:stCondLst>
                                        </p:cTn>
                                        <p:tgtEl>
                                          <p:spTgt spid="58"/>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100"/>
                                        </p:tgtEl>
                                        <p:attrNameLst>
                                          <p:attrName>style.visibility</p:attrName>
                                        </p:attrNameLst>
                                      </p:cBhvr>
                                      <p:to>
                                        <p:strVal val="visible"/>
                                      </p:to>
                                    </p:set>
                                  </p:childTnLst>
                                </p:cTn>
                              </p:par>
                            </p:childTnLst>
                          </p:cTn>
                        </p:par>
                        <p:par>
                          <p:cTn id="104" fill="hold">
                            <p:stCondLst>
                              <p:cond delay="3000"/>
                            </p:stCondLst>
                            <p:childTnLst>
                              <p:par>
                                <p:cTn id="105" presetID="42" presetClass="path" presetSubtype="0" accel="50000" decel="50000" fill="hold" grpId="0" nodeType="afterEffect">
                                  <p:stCondLst>
                                    <p:cond delay="0"/>
                                  </p:stCondLst>
                                  <p:childTnLst>
                                    <p:animMotion origin="layout" path="M 8.33333E-7 -2.96296E-6 L 8.33333E-7 0.09167 " pathEditMode="relative" rAng="0" ptsTypes="AA">
                                      <p:cBhvr>
                                        <p:cTn id="106" dur="1000" fill="hold"/>
                                        <p:tgtEl>
                                          <p:spTgt spid="79"/>
                                        </p:tgtEl>
                                        <p:attrNameLst>
                                          <p:attrName>ppt_x</p:attrName>
                                          <p:attrName>ppt_y</p:attrName>
                                        </p:attrNameLst>
                                      </p:cBhvr>
                                      <p:rCtr x="0" y="46"/>
                                    </p:animMotion>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par>
                                <p:cTn id="111" presetID="10" presetClass="exit" presetSubtype="0" fill="hold" nodeType="withEffect">
                                  <p:stCondLst>
                                    <p:cond delay="0"/>
                                  </p:stCondLst>
                                  <p:childTnLst>
                                    <p:animEffect transition="out" filter="fade">
                                      <p:cBhvr>
                                        <p:cTn id="112" dur="500"/>
                                        <p:tgtEl>
                                          <p:spTgt spid="81"/>
                                        </p:tgtEl>
                                      </p:cBhvr>
                                    </p:animEffect>
                                    <p:set>
                                      <p:cBhvr>
                                        <p:cTn id="113" dur="1" fill="hold">
                                          <p:stCondLst>
                                            <p:cond delay="499"/>
                                          </p:stCondLst>
                                        </p:cTn>
                                        <p:tgtEl>
                                          <p:spTgt spid="8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blinds(horizontal)">
                                      <p:cBhvr>
                                        <p:cTn id="118" dur="500"/>
                                        <p:tgtEl>
                                          <p:spTgt spid="7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blinds(horizontal)">
                                      <p:cBhvr>
                                        <p:cTn id="1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53" grpId="0" animBg="1"/>
      <p:bldP spid="52" grpId="0" animBg="1"/>
      <p:bldP spid="74" grpId="0" animBg="1"/>
      <p:bldP spid="78" grpId="0" animBg="1"/>
      <p:bldP spid="79" grpId="0" animBg="1"/>
      <p:bldP spid="56" grpId="0" animBg="1"/>
      <p:bldP spid="56" grpId="1" animBg="1"/>
      <p:bldP spid="58" grpId="0" animBg="1"/>
      <p:bldP spid="58" grpId="1" animBg="1"/>
      <p:bldP spid="98" grpId="0" animBg="1"/>
      <p:bldP spid="100" grpId="0" animBg="1"/>
      <p:bldP spid="77" grpId="0"/>
      <p:bldP spid="103" grpId="0" animBg="1"/>
      <p:bldP spid="71" grpId="0" animBg="1"/>
      <p:bldP spid="71" grpId="1" animBg="1"/>
      <p:bldP spid="72" grpId="0" animBg="1"/>
      <p:bldP spid="72" grpId="1" animBg="1"/>
      <p:bldP spid="73" grpId="0" animBg="1"/>
      <p:bldP spid="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lnSpcReduction="10000"/>
          </a:bodyPr>
          <a:lstStyle/>
          <a:p>
            <a:r>
              <a:rPr lang="en-US" dirty="0" smtClean="0"/>
              <a:t>Compared to a row hit first scheduler, SMS consumes*</a:t>
            </a:r>
          </a:p>
          <a:p>
            <a:pPr lvl="1"/>
            <a:r>
              <a:rPr lang="en-US" dirty="0" smtClean="0"/>
              <a:t>66% </a:t>
            </a:r>
            <a:r>
              <a:rPr lang="en-US" b="1" dirty="0" smtClean="0">
                <a:solidFill>
                  <a:srgbClr val="0000FF"/>
                </a:solidFill>
              </a:rPr>
              <a:t>less area</a:t>
            </a:r>
          </a:p>
          <a:p>
            <a:pPr lvl="1"/>
            <a:r>
              <a:rPr lang="en-US" dirty="0" smtClean="0"/>
              <a:t>46% </a:t>
            </a:r>
            <a:r>
              <a:rPr lang="en-US" b="1"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b="1" dirty="0" smtClean="0">
                <a:solidFill>
                  <a:srgbClr val="0000FF"/>
                </a:solidFill>
                <a:sym typeface="Wingdings" pitchFamily="2" charset="2"/>
              </a:rPr>
              <a:t>Simpler scheduler</a:t>
            </a:r>
            <a:r>
              <a:rPr lang="en-US" dirty="0" smtClean="0">
                <a:solidFill>
                  <a:srgbClr val="0000FF"/>
                </a:solidFill>
                <a:sym typeface="Wingdings" pitchFamily="2" charset="2"/>
              </a:rPr>
              <a:t> </a:t>
            </a:r>
            <a:r>
              <a:rPr lang="en-US" dirty="0" smtClean="0">
                <a:sym typeface="Wingdings" pitchFamily="2" charset="2"/>
              </a:rPr>
              <a:t>(considers fewer properties at a time to make the scheduling decision)</a:t>
            </a:r>
          </a:p>
          <a:p>
            <a:pPr lvl="1"/>
            <a:r>
              <a:rPr lang="en-US" b="1" dirty="0" smtClean="0">
                <a:solidFill>
                  <a:srgbClr val="0000FF"/>
                </a:solidFill>
                <a:sym typeface="Wingdings" pitchFamily="2" charset="2"/>
              </a:rPr>
              <a:t>Simpler buffers</a:t>
            </a:r>
            <a:r>
              <a:rPr lang="en-US" dirty="0" smtClean="0">
                <a:solidFill>
                  <a:srgbClr val="0000FF"/>
                </a:solidFill>
                <a:sym typeface="Wingdings" pitchFamily="2" charset="2"/>
              </a:rPr>
              <a:t> </a:t>
            </a:r>
            <a:r>
              <a:rPr lang="en-US" dirty="0" smtClean="0">
                <a:sym typeface="Wingdings" pitchFamily="2" charset="2"/>
              </a:rPr>
              <a:t>(FIFO instead of out-of-order)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
        <p:nvSpPr>
          <p:cNvPr id="5" name="TextBox 4"/>
          <p:cNvSpPr txBox="1"/>
          <p:nvPr/>
        </p:nvSpPr>
        <p:spPr>
          <a:xfrm>
            <a:off x="251520" y="5987018"/>
            <a:ext cx="6264696" cy="369332"/>
          </a:xfrm>
          <a:prstGeom prst="rect">
            <a:avLst/>
          </a:prstGeom>
          <a:noFill/>
        </p:spPr>
        <p:txBody>
          <a:bodyPr wrap="square" rtlCol="0">
            <a:spAutoFit/>
          </a:bodyPr>
          <a:lstStyle/>
          <a:p>
            <a:r>
              <a:rPr lang="en-US" b="1" dirty="0"/>
              <a:t>* Based on a </a:t>
            </a:r>
            <a:r>
              <a:rPr lang="en-US" b="1" dirty="0" smtClean="0"/>
              <a:t>Verilog model </a:t>
            </a:r>
            <a:r>
              <a:rPr lang="en-US" b="1" dirty="0"/>
              <a:t>using 180nm </a:t>
            </a:r>
            <a:r>
              <a:rPr lang="en-US" b="1" dirty="0" smtClean="0"/>
              <a:t>library</a:t>
            </a:r>
            <a:endParaRPr lang="en-US" b="1" dirty="0"/>
          </a:p>
        </p:txBody>
      </p:sp>
      <p:cxnSp>
        <p:nvCxnSpPr>
          <p:cNvPr id="6" name="Straight Connector 5"/>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57200" y="130604"/>
            <a:ext cx="8229600" cy="847546"/>
          </a:xfrm>
          <a:prstGeom prst="rect">
            <a:avLst/>
          </a:prstGeom>
        </p:spPr>
        <p:txBody>
          <a:bodyPr vert="horz" lIns="91440" tIns="45720" rIns="91440" bIns="45720" rtlCol="0" anchor="ctr">
            <a:normAutofit/>
          </a:bodyPr>
          <a:lstStyle/>
          <a:p>
            <a:pPr lvl="0">
              <a:spcBef>
                <a:spcPct val="0"/>
              </a:spcBef>
            </a:pPr>
            <a:r>
              <a:rPr lang="en-US" sz="4400" dirty="0" smtClean="0"/>
              <a:t>Complexity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safari.png"/>
          <p:cNvPicPr>
            <a:picLocks noChangeAspect="1"/>
          </p:cNvPicPr>
          <p:nvPr/>
        </p:nvPicPr>
        <p:blipFill>
          <a:blip r:embed="rId3" cstate="print"/>
          <a:stretch>
            <a:fillRect/>
          </a:stretch>
        </p:blipFill>
        <p:spPr>
          <a:xfrm>
            <a:off x="164139" y="6425519"/>
            <a:ext cx="1315038" cy="3804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t>Best Previous </a:t>
            </a:r>
          </a:p>
          <a:p>
            <a:r>
              <a:rPr lang="en-US" sz="2400" b="1" dirty="0" smtClean="0"/>
              <a:t>Scheduler</a:t>
            </a:r>
            <a:endParaRPr lang="en-US" sz="2400" b="1" dirty="0"/>
          </a:p>
        </p:txBody>
      </p:sp>
      <p:sp>
        <p:nvSpPr>
          <p:cNvPr id="6" name="Right Brace 5"/>
          <p:cNvSpPr/>
          <p:nvPr/>
        </p:nvSpPr>
        <p:spPr>
          <a:xfrm rot="5400000">
            <a:off x="3210792" y="1776844"/>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5179434" y="3521002"/>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951017" y="3803074"/>
            <a:ext cx="1003801" cy="400110"/>
          </a:xfrm>
          <a:prstGeom prst="rect">
            <a:avLst/>
          </a:prstGeom>
          <a:noFill/>
        </p:spPr>
        <p:txBody>
          <a:bodyPr wrap="none" rtlCol="0">
            <a:spAutoFit/>
          </a:bodyPr>
          <a:lstStyle/>
          <a:p>
            <a:r>
              <a:rPr lang="en-US" sz="2000" b="1" dirty="0" smtClean="0"/>
              <a:t>ATLAS</a:t>
            </a:r>
            <a:endParaRPr lang="en-US" sz="2000" b="1" dirty="0"/>
          </a:p>
        </p:txBody>
      </p:sp>
      <p:sp>
        <p:nvSpPr>
          <p:cNvPr id="11" name="TextBox 10"/>
          <p:cNvSpPr txBox="1"/>
          <p:nvPr/>
        </p:nvSpPr>
        <p:spPr>
          <a:xfrm>
            <a:off x="5056925" y="3789218"/>
            <a:ext cx="742511" cy="400110"/>
          </a:xfrm>
          <a:prstGeom prst="rect">
            <a:avLst/>
          </a:prstGeom>
          <a:noFill/>
        </p:spPr>
        <p:txBody>
          <a:bodyPr wrap="none" rtlCol="0">
            <a:spAutoFit/>
          </a:bodyPr>
          <a:lstStyle/>
          <a:p>
            <a:r>
              <a:rPr lang="en-US" sz="2000" b="1" dirty="0" smtClean="0"/>
              <a:t>TCM</a:t>
            </a:r>
            <a:endParaRPr lang="en-US" sz="2000" b="1" dirty="0"/>
          </a:p>
        </p:txBody>
      </p:sp>
      <p:sp>
        <p:nvSpPr>
          <p:cNvPr id="12" name="TextBox 9"/>
          <p:cNvSpPr txBox="1"/>
          <p:nvPr/>
        </p:nvSpPr>
        <p:spPr>
          <a:xfrm>
            <a:off x="6040023" y="3790054"/>
            <a:ext cx="1261884"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FR-FCFS</a:t>
            </a:r>
            <a:endParaRPr lang="en-US" sz="2000" b="1" dirty="0"/>
          </a:p>
        </p:txBody>
      </p:sp>
      <p:sp>
        <p:nvSpPr>
          <p:cNvPr id="13" name="Rectangle 12"/>
          <p:cNvSpPr/>
          <p:nvPr/>
        </p:nvSpPr>
        <p:spPr>
          <a:xfrm>
            <a:off x="2127380" y="1791478"/>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457200" y="130604"/>
            <a:ext cx="8229600" cy="847546"/>
          </a:xfrm>
          <a:prstGeom prst="rect">
            <a:avLst/>
          </a:prstGeom>
        </p:spPr>
        <p:txBody>
          <a:bodyPr vert="horz" lIns="91440" tIns="45720" rIns="91440" bIns="45720" rtlCol="0" anchor="ctr">
            <a:normAutofit fontScale="85000" lnSpcReduction="10000"/>
          </a:bodyPr>
          <a:lstStyle/>
          <a:p>
            <a:pPr lvl="0">
              <a:spcBef>
                <a:spcPct val="0"/>
              </a:spcBef>
            </a:pPr>
            <a:r>
              <a:rPr lang="en-US" sz="4400" dirty="0" smtClean="0"/>
              <a:t>Performance at Different GPU Weights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ounded Rectangle 14"/>
          <p:cNvSpPr/>
          <p:nvPr/>
        </p:nvSpPr>
        <p:spPr>
          <a:xfrm>
            <a:off x="696498" y="5247928"/>
            <a:ext cx="5391150" cy="927995"/>
          </a:xfrm>
          <a:prstGeom prst="roundRect">
            <a:avLst>
              <a:gd name="adj" fmla="val 2316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ATLAS [Kim et al., HPCA’10]</a:t>
            </a:r>
          </a:p>
          <a:p>
            <a:pPr algn="ctr"/>
            <a:r>
              <a:rPr lang="en-US" sz="2600" dirty="0" smtClean="0">
                <a:solidFill>
                  <a:schemeClr val="tx1"/>
                </a:solidFill>
              </a:rPr>
              <a:t>Good Multi Core CPU Performance</a:t>
            </a:r>
            <a:endParaRPr lang="en-US" sz="2600" dirty="0">
              <a:solidFill>
                <a:schemeClr val="tx1"/>
              </a:solidFill>
            </a:endParaRPr>
          </a:p>
        </p:txBody>
      </p:sp>
      <p:sp>
        <p:nvSpPr>
          <p:cNvPr id="18" name="Rounded Rectangle 17"/>
          <p:cNvSpPr/>
          <p:nvPr/>
        </p:nvSpPr>
        <p:spPr>
          <a:xfrm>
            <a:off x="2657476" y="5247928"/>
            <a:ext cx="5289130" cy="927995"/>
          </a:xfrm>
          <a:prstGeom prst="roundRect">
            <a:avLst>
              <a:gd name="adj" fmla="val 27546"/>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600" dirty="0" smtClean="0">
                <a:solidFill>
                  <a:schemeClr val="tx1"/>
                </a:solidFill>
              </a:rPr>
              <a:t>TCM [Kim et al., MICRO’10]</a:t>
            </a:r>
          </a:p>
          <a:p>
            <a:pPr algn="ctr"/>
            <a:r>
              <a:rPr lang="en-US" sz="2600" dirty="0" smtClean="0">
                <a:solidFill>
                  <a:schemeClr val="tx1"/>
                </a:solidFill>
              </a:rPr>
              <a:t>Good Fairness</a:t>
            </a:r>
            <a:endParaRPr lang="en-US" sz="2600" dirty="0">
              <a:solidFill>
                <a:schemeClr val="tx1"/>
              </a:solidFill>
            </a:endParaRPr>
          </a:p>
        </p:txBody>
      </p:sp>
      <p:sp>
        <p:nvSpPr>
          <p:cNvPr id="19" name="Rounded Rectangle 18"/>
          <p:cNvSpPr/>
          <p:nvPr/>
        </p:nvSpPr>
        <p:spPr>
          <a:xfrm>
            <a:off x="4295776" y="5247928"/>
            <a:ext cx="4581524" cy="927995"/>
          </a:xfrm>
          <a:prstGeom prst="roundRect">
            <a:avLst>
              <a:gd name="adj" fmla="val 2097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FR-FCFS [</a:t>
            </a:r>
            <a:r>
              <a:rPr lang="en-US" sz="2600" dirty="0" err="1" smtClean="0">
                <a:solidFill>
                  <a:schemeClr val="tx1"/>
                </a:solidFill>
              </a:rPr>
              <a:t>Rixner</a:t>
            </a:r>
            <a:r>
              <a:rPr lang="en-US" sz="2600" dirty="0" smtClean="0">
                <a:solidFill>
                  <a:schemeClr val="tx1"/>
                </a:solidFill>
              </a:rPr>
              <a:t> et al., ISCA’00]</a:t>
            </a:r>
          </a:p>
          <a:p>
            <a:pPr algn="ctr"/>
            <a:r>
              <a:rPr lang="en-US" sz="2600" dirty="0" smtClean="0">
                <a:solidFill>
                  <a:schemeClr val="tx1"/>
                </a:solidFill>
              </a:rPr>
              <a:t>Good Throughput</a:t>
            </a:r>
            <a:endParaRPr lang="en-US" sz="2600" dirty="0">
              <a:solidFill>
                <a:schemeClr val="tx1"/>
              </a:solidFill>
            </a:endParaRPr>
          </a:p>
        </p:txBody>
      </p:sp>
      <p:pic>
        <p:nvPicPr>
          <p:cNvPr id="20" name="Picture 19" descr="safari.png"/>
          <p:cNvPicPr>
            <a:picLocks noChangeAspect="1"/>
          </p:cNvPicPr>
          <p:nvPr/>
        </p:nvPicPr>
        <p:blipFill>
          <a:blip r:embed="rId4" cstate="print"/>
          <a:stretch>
            <a:fillRect/>
          </a:stretch>
        </p:blipFill>
        <p:spPr>
          <a:xfrm>
            <a:off x="164139" y="6425519"/>
            <a:ext cx="1315038" cy="380494"/>
          </a:xfrm>
          <a:prstGeom prst="rect">
            <a:avLst/>
          </a:prstGeom>
        </p:spPr>
      </p:pic>
    </p:spTree>
    <p:extLst>
      <p:ext uri="{BB962C8B-B14F-4D97-AF65-F5344CB8AC3E}">
        <p14:creationId xmlns:p14="http://schemas.microsoft.com/office/powerpoint/2010/main" xmlns="" val="2017043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3"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P spid="15" grpId="0" animBg="1"/>
      <p:bldP spid="15" grpId="1" animBg="1"/>
      <p:bldP spid="18" grpId="0" animBg="1"/>
      <p:bldP spid="18" grpId="1"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1175420"/>
            <a:ext cx="8610600" cy="5339680"/>
          </a:xfrm>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graphicFrame>
        <p:nvGraphicFramePr>
          <p:cNvPr id="8" name="Chart 7"/>
          <p:cNvGraphicFramePr>
            <a:graphicFrameLocks/>
          </p:cNvGraphicFramePr>
          <p:nvPr/>
        </p:nvGraphicFramePr>
        <p:xfrm>
          <a:off x="323528"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0"/>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3"/>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6502" y="2251365"/>
            <a:ext cx="2327563" cy="461665"/>
          </a:xfrm>
          <a:prstGeom prst="rect">
            <a:avLst/>
          </a:prstGeom>
          <a:solidFill>
            <a:schemeClr val="bg1"/>
          </a:solidFill>
        </p:spPr>
        <p:txBody>
          <a:bodyPr wrap="square" rtlCol="0">
            <a:spAutoFit/>
          </a:bodyPr>
          <a:lstStyle/>
          <a:p>
            <a:r>
              <a:rPr lang="en-US" sz="2400" b="1" dirty="0" smtClean="0"/>
              <a:t>SMS</a:t>
            </a:r>
            <a:endParaRPr lang="en-US" sz="2400" b="1" dirty="0"/>
          </a:p>
        </p:txBody>
      </p:sp>
      <p:sp>
        <p:nvSpPr>
          <p:cNvPr id="10" name="TextBox 9"/>
          <p:cNvSpPr txBox="1"/>
          <p:nvPr/>
        </p:nvSpPr>
        <p:spPr>
          <a:xfrm>
            <a:off x="2473036" y="1517925"/>
            <a:ext cx="2327563" cy="830997"/>
          </a:xfrm>
          <a:prstGeom prst="rect">
            <a:avLst/>
          </a:prstGeom>
          <a:solidFill>
            <a:schemeClr val="bg1"/>
          </a:solidFill>
        </p:spPr>
        <p:txBody>
          <a:bodyPr wrap="square" rtlCol="0">
            <a:spAutoFit/>
          </a:bodyPr>
          <a:lstStyle/>
          <a:p>
            <a:r>
              <a:rPr lang="en-US" sz="2400" b="1" dirty="0" smtClean="0"/>
              <a:t>Best Previous </a:t>
            </a:r>
          </a:p>
          <a:p>
            <a:r>
              <a:rPr lang="en-US" sz="2400" b="1" dirty="0" smtClean="0"/>
              <a:t>Scheduler</a:t>
            </a:r>
            <a:endParaRPr lang="en-US" sz="2400" b="1" dirty="0"/>
          </a:p>
        </p:txBody>
      </p:sp>
      <p:sp>
        <p:nvSpPr>
          <p:cNvPr id="14" name="Rectangle 13"/>
          <p:cNvSpPr/>
          <p:nvPr/>
        </p:nvSpPr>
        <p:spPr>
          <a:xfrm>
            <a:off x="1852614" y="2053473"/>
            <a:ext cx="620194"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457200" y="130604"/>
            <a:ext cx="8229600" cy="847546"/>
          </a:xfrm>
          <a:prstGeom prst="rect">
            <a:avLst/>
          </a:prstGeom>
        </p:spPr>
        <p:txBody>
          <a:bodyPr vert="horz" lIns="91440" tIns="45720" rIns="91440" bIns="45720" rtlCol="0" anchor="ctr">
            <a:normAutofit fontScale="85000" lnSpcReduction="10000"/>
          </a:bodyPr>
          <a:lstStyle/>
          <a:p>
            <a:pPr lvl="0">
              <a:spcBef>
                <a:spcPct val="0"/>
              </a:spcBef>
            </a:pPr>
            <a:r>
              <a:rPr lang="en-US" sz="4400" dirty="0" smtClean="0"/>
              <a:t>Performance at Different GPU Weights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descr="safari.png"/>
          <p:cNvPicPr>
            <a:picLocks noChangeAspect="1"/>
          </p:cNvPicPr>
          <p:nvPr/>
        </p:nvPicPr>
        <p:blipFill>
          <a:blip r:embed="rId4" cstate="print"/>
          <a:stretch>
            <a:fillRect/>
          </a:stretch>
        </p:blipFill>
        <p:spPr>
          <a:xfrm>
            <a:off x="164139" y="6425519"/>
            <a:ext cx="1315038" cy="380494"/>
          </a:xfrm>
          <a:prstGeom prst="rect">
            <a:avLst/>
          </a:prstGeom>
        </p:spPr>
      </p:pic>
      <p:cxnSp>
        <p:nvCxnSpPr>
          <p:cNvPr id="18" name="Straight Connector 17"/>
          <p:cNvCxnSpPr/>
          <p:nvPr/>
        </p:nvCxnSpPr>
        <p:spPr>
          <a:xfrm>
            <a:off x="2152648" y="2508098"/>
            <a:ext cx="261938"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7043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dirty="0" smtClean="0"/>
              <a:t>Three Types of Memory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28"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p:txBody>
      </p:sp>
      <p:sp>
        <p:nvSpPr>
          <p:cNvPr id="6" name="Slide Number Placeholder 5"/>
          <p:cNvSpPr>
            <a:spLocks noGrp="1"/>
          </p:cNvSpPr>
          <p:nvPr>
            <p:ph type="sldNum" sz="quarter" idx="12"/>
          </p:nvPr>
        </p:nvSpPr>
        <p:spPr/>
        <p:txBody>
          <a:bodyPr/>
          <a:lstStyle/>
          <a:p>
            <a:fld id="{9E8CE333-791E-B247-B0D8-81D7ACF2F196}" type="slidenum">
              <a:rPr lang="en-US" smtClean="0"/>
              <a:pPr/>
              <a:t>3</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Our Approach</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t>Inter-application interference</a:t>
            </a:r>
          </a:p>
          <a:p>
            <a:pPr lvl="1"/>
            <a:r>
              <a:rPr lang="en-US" sz="2400" dirty="0" smtClean="0"/>
              <a:t>Staged Memory Scheduling: Achieving High Performance and Scalability in Heterogeneous Systems, ISCA 2012</a:t>
            </a:r>
          </a:p>
          <a:p>
            <a:r>
              <a:rPr lang="en-US" dirty="0" smtClean="0"/>
              <a:t>Inter-address-space interference</a:t>
            </a:r>
          </a:p>
          <a:p>
            <a:pPr lvl="1"/>
            <a:r>
              <a:rPr lang="en-US" sz="2400" dirty="0" smtClean="0"/>
              <a:t>Redesigning the GPU Memory Hierarchy to Support Multi-Application Concurrency, Submitted to MICRO 2017</a:t>
            </a:r>
          </a:p>
          <a:p>
            <a:pPr lvl="1"/>
            <a:r>
              <a:rPr lang="en-US" sz="2400" dirty="0" smtClean="0">
                <a:solidFill>
                  <a:schemeClr val="bg1">
                    <a:lumMod val="75000"/>
                  </a:schemeClr>
                </a:solidFill>
              </a:rPr>
              <a:t>Mosaic: </a:t>
            </a:r>
            <a:r>
              <a:rPr lang="en-US" sz="2400" dirty="0" smtClean="0">
                <a:solidFill>
                  <a:schemeClr val="bg1">
                    <a:lumMod val="75000"/>
                  </a:schemeClr>
                </a:solidFill>
              </a:rPr>
              <a:t>A Transparent Hardware-Software Cooperative Memory Management in GPU, Submitted to MICRO 2017</a:t>
            </a:r>
            <a:endParaRPr lang="en-US" sz="2600" dirty="0" smtClean="0">
              <a:solidFill>
                <a:schemeClr val="bg1">
                  <a:lumMod val="75000"/>
                </a:schemeClr>
              </a:solidFill>
            </a:endParaRP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30</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Bottleneck from GPU Address Translation</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31</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3" name="Group 130"/>
          <p:cNvGrpSpPr/>
          <p:nvPr/>
        </p:nvGrpSpPr>
        <p:grpSpPr>
          <a:xfrm>
            <a:off x="623434" y="1581459"/>
            <a:ext cx="1518216" cy="177445"/>
            <a:chOff x="881277" y="1692166"/>
            <a:chExt cx="1518216" cy="177445"/>
          </a:xfrm>
        </p:grpSpPr>
        <p:sp>
          <p:nvSpPr>
            <p:cNvPr id="9" name="Rectangle 8"/>
            <p:cNvSpPr/>
            <p:nvPr/>
          </p:nvSpPr>
          <p:spPr>
            <a:xfrm>
              <a:off x="881277"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71054"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60831"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50608"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40385"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30162"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19939"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09716"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p:cNvSpPr/>
          <p:nvPr/>
        </p:nvSpPr>
        <p:spPr>
          <a:xfrm>
            <a:off x="6671115" y="1427793"/>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671115" y="1789384"/>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671115" y="2144274"/>
            <a:ext cx="189777" cy="177445"/>
          </a:xfrm>
          <a:prstGeom prst="rect">
            <a:avLst/>
          </a:prstGeom>
          <a:solidFill>
            <a:srgbClr val="2A85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671115" y="2499164"/>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30"/>
          <p:cNvGrpSpPr/>
          <p:nvPr/>
        </p:nvGrpSpPr>
        <p:grpSpPr>
          <a:xfrm>
            <a:off x="623434" y="1936349"/>
            <a:ext cx="1518216" cy="177445"/>
            <a:chOff x="881277" y="1692166"/>
            <a:chExt cx="1518216" cy="177445"/>
          </a:xfrm>
          <a:solidFill>
            <a:srgbClr val="FFFF00"/>
          </a:solidFill>
        </p:grpSpPr>
        <p:sp>
          <p:nvSpPr>
            <p:cNvPr id="24" name="Rectangle 23"/>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130"/>
          <p:cNvGrpSpPr/>
          <p:nvPr/>
        </p:nvGrpSpPr>
        <p:grpSpPr>
          <a:xfrm>
            <a:off x="623434" y="2291239"/>
            <a:ext cx="1518216" cy="177445"/>
            <a:chOff x="881277" y="1692166"/>
            <a:chExt cx="1518216" cy="177445"/>
          </a:xfrm>
          <a:solidFill>
            <a:srgbClr val="00B050"/>
          </a:solidFill>
        </p:grpSpPr>
        <p:sp>
          <p:nvSpPr>
            <p:cNvPr id="33" name="Rectangle 32"/>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30"/>
          <p:cNvGrpSpPr/>
          <p:nvPr/>
        </p:nvGrpSpPr>
        <p:grpSpPr>
          <a:xfrm>
            <a:off x="623434" y="2646129"/>
            <a:ext cx="1518216" cy="177445"/>
            <a:chOff x="881277" y="1692166"/>
            <a:chExt cx="1518216" cy="177445"/>
          </a:xfrm>
          <a:solidFill>
            <a:srgbClr val="2A85FF"/>
          </a:solidFill>
        </p:grpSpPr>
        <p:sp>
          <p:nvSpPr>
            <p:cNvPr id="42" name="Rectangle 41"/>
            <p:cNvSpPr/>
            <p:nvPr/>
          </p:nvSpPr>
          <p:spPr>
            <a:xfrm>
              <a:off x="881277"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071054"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30"/>
          <p:cNvGrpSpPr/>
          <p:nvPr/>
        </p:nvGrpSpPr>
        <p:grpSpPr>
          <a:xfrm>
            <a:off x="623434" y="3001019"/>
            <a:ext cx="1518216" cy="177445"/>
            <a:chOff x="881277" y="1692166"/>
            <a:chExt cx="1518216" cy="177445"/>
          </a:xfrm>
          <a:solidFill>
            <a:srgbClr val="2A85FF"/>
          </a:solidFill>
        </p:grpSpPr>
        <p:sp>
          <p:nvSpPr>
            <p:cNvPr id="51" name="Rectangle 50"/>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130"/>
          <p:cNvGrpSpPr/>
          <p:nvPr/>
        </p:nvGrpSpPr>
        <p:grpSpPr>
          <a:xfrm>
            <a:off x="623434" y="3355909"/>
            <a:ext cx="1518216" cy="177445"/>
            <a:chOff x="881277" y="1692166"/>
            <a:chExt cx="1518216" cy="177445"/>
          </a:xfrm>
          <a:solidFill>
            <a:srgbClr val="FFFF00"/>
          </a:solidFill>
        </p:grpSpPr>
        <p:sp>
          <p:nvSpPr>
            <p:cNvPr id="60" name="Rectangle 59"/>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130"/>
          <p:cNvGrpSpPr/>
          <p:nvPr/>
        </p:nvGrpSpPr>
        <p:grpSpPr>
          <a:xfrm>
            <a:off x="623434" y="3710799"/>
            <a:ext cx="1518216" cy="177445"/>
            <a:chOff x="881277" y="1692166"/>
            <a:chExt cx="1518216" cy="177445"/>
          </a:xfrm>
          <a:solidFill>
            <a:srgbClr val="FF0000"/>
          </a:solidFill>
        </p:grpSpPr>
        <p:sp>
          <p:nvSpPr>
            <p:cNvPr id="69" name="Rectangle 68"/>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130"/>
          <p:cNvGrpSpPr/>
          <p:nvPr/>
        </p:nvGrpSpPr>
        <p:grpSpPr>
          <a:xfrm>
            <a:off x="623434" y="4065689"/>
            <a:ext cx="1518216" cy="177445"/>
            <a:chOff x="881277" y="1692166"/>
            <a:chExt cx="1518216" cy="177445"/>
          </a:xfrm>
          <a:solidFill>
            <a:srgbClr val="FF0000"/>
          </a:solidFill>
        </p:grpSpPr>
        <p:sp>
          <p:nvSpPr>
            <p:cNvPr id="78" name="Rectangle 77"/>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2019939"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209716"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6" name="TextBox 85"/>
          <p:cNvSpPr txBox="1"/>
          <p:nvPr/>
        </p:nvSpPr>
        <p:spPr>
          <a:xfrm>
            <a:off x="6871052" y="1340768"/>
            <a:ext cx="2069748" cy="369332"/>
          </a:xfrm>
          <a:prstGeom prst="rect">
            <a:avLst/>
          </a:prstGeom>
          <a:noFill/>
        </p:spPr>
        <p:txBody>
          <a:bodyPr wrap="square" rtlCol="0">
            <a:spAutoFit/>
          </a:bodyPr>
          <a:lstStyle/>
          <a:p>
            <a:r>
              <a:rPr lang="en-US" dirty="0" smtClean="0"/>
              <a:t>Page A</a:t>
            </a:r>
            <a:endParaRPr lang="en-US" dirty="0"/>
          </a:p>
        </p:txBody>
      </p:sp>
      <p:sp>
        <p:nvSpPr>
          <p:cNvPr id="87" name="TextBox 86"/>
          <p:cNvSpPr txBox="1"/>
          <p:nvPr/>
        </p:nvSpPr>
        <p:spPr>
          <a:xfrm>
            <a:off x="6871052" y="1696678"/>
            <a:ext cx="2069748" cy="369332"/>
          </a:xfrm>
          <a:prstGeom prst="rect">
            <a:avLst/>
          </a:prstGeom>
          <a:noFill/>
        </p:spPr>
        <p:txBody>
          <a:bodyPr wrap="square" rtlCol="0">
            <a:spAutoFit/>
          </a:bodyPr>
          <a:lstStyle/>
          <a:p>
            <a:r>
              <a:rPr lang="en-US" dirty="0" smtClean="0"/>
              <a:t>Page B</a:t>
            </a:r>
          </a:p>
        </p:txBody>
      </p:sp>
      <p:sp>
        <p:nvSpPr>
          <p:cNvPr id="96" name="TextBox 95"/>
          <p:cNvSpPr txBox="1"/>
          <p:nvPr/>
        </p:nvSpPr>
        <p:spPr>
          <a:xfrm>
            <a:off x="6871052" y="2043904"/>
            <a:ext cx="2069748" cy="369332"/>
          </a:xfrm>
          <a:prstGeom prst="rect">
            <a:avLst/>
          </a:prstGeom>
          <a:noFill/>
        </p:spPr>
        <p:txBody>
          <a:bodyPr wrap="square" rtlCol="0">
            <a:spAutoFit/>
          </a:bodyPr>
          <a:lstStyle/>
          <a:p>
            <a:r>
              <a:rPr lang="en-US" dirty="0" smtClean="0"/>
              <a:t>Page C</a:t>
            </a:r>
            <a:endParaRPr lang="en-US" dirty="0"/>
          </a:p>
        </p:txBody>
      </p:sp>
      <p:sp>
        <p:nvSpPr>
          <p:cNvPr id="97" name="TextBox 96"/>
          <p:cNvSpPr txBox="1"/>
          <p:nvPr/>
        </p:nvSpPr>
        <p:spPr>
          <a:xfrm>
            <a:off x="6871052" y="2399814"/>
            <a:ext cx="2069748" cy="369332"/>
          </a:xfrm>
          <a:prstGeom prst="rect">
            <a:avLst/>
          </a:prstGeom>
          <a:noFill/>
        </p:spPr>
        <p:txBody>
          <a:bodyPr wrap="square" rtlCol="0">
            <a:spAutoFit/>
          </a:bodyPr>
          <a:lstStyle/>
          <a:p>
            <a:r>
              <a:rPr lang="en-US" dirty="0" smtClean="0"/>
              <a:t>Page D</a:t>
            </a:r>
            <a:endParaRPr lang="en-US" dirty="0"/>
          </a:p>
        </p:txBody>
      </p:sp>
      <p:sp>
        <p:nvSpPr>
          <p:cNvPr id="135" name="Rectangle 134"/>
          <p:cNvSpPr/>
          <p:nvPr/>
        </p:nvSpPr>
        <p:spPr>
          <a:xfrm>
            <a:off x="6671115" y="2928359"/>
            <a:ext cx="189777" cy="17744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6871052" y="2829009"/>
            <a:ext cx="2222148" cy="369332"/>
          </a:xfrm>
          <a:prstGeom prst="rect">
            <a:avLst/>
          </a:prstGeom>
          <a:noFill/>
        </p:spPr>
        <p:txBody>
          <a:bodyPr wrap="square" rtlCol="0">
            <a:spAutoFit/>
          </a:bodyPr>
          <a:lstStyle/>
          <a:p>
            <a:r>
              <a:rPr lang="en-US" dirty="0" smtClean="0"/>
              <a:t>Compute Instruction</a:t>
            </a:r>
            <a:endParaRPr lang="en-US" dirty="0"/>
          </a:p>
        </p:txBody>
      </p:sp>
      <p:grpSp>
        <p:nvGrpSpPr>
          <p:cNvPr id="41" name="Group 130"/>
          <p:cNvGrpSpPr/>
          <p:nvPr/>
        </p:nvGrpSpPr>
        <p:grpSpPr>
          <a:xfrm>
            <a:off x="623434" y="1581459"/>
            <a:ext cx="1518216" cy="177445"/>
            <a:chOff x="881277" y="1692166"/>
            <a:chExt cx="1518216" cy="177445"/>
          </a:xfrm>
          <a:solidFill>
            <a:schemeClr val="bg1"/>
          </a:solidFill>
        </p:grpSpPr>
        <p:sp>
          <p:nvSpPr>
            <p:cNvPr id="138" name="Rectangle 137"/>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130"/>
          <p:cNvGrpSpPr/>
          <p:nvPr/>
        </p:nvGrpSpPr>
        <p:grpSpPr>
          <a:xfrm>
            <a:off x="623434" y="2291239"/>
            <a:ext cx="1518216" cy="177445"/>
            <a:chOff x="881277" y="1692166"/>
            <a:chExt cx="1518216" cy="177445"/>
          </a:xfrm>
          <a:solidFill>
            <a:schemeClr val="bg1"/>
          </a:solidFill>
        </p:grpSpPr>
        <p:sp>
          <p:nvSpPr>
            <p:cNvPr id="147" name="Rectangle 146"/>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130"/>
          <p:cNvGrpSpPr/>
          <p:nvPr/>
        </p:nvGrpSpPr>
        <p:grpSpPr>
          <a:xfrm>
            <a:off x="623434" y="1936349"/>
            <a:ext cx="1518216" cy="177445"/>
            <a:chOff x="881277" y="1692166"/>
            <a:chExt cx="1518216" cy="177445"/>
          </a:xfrm>
          <a:solidFill>
            <a:schemeClr val="bg1"/>
          </a:solidFill>
        </p:grpSpPr>
        <p:sp>
          <p:nvSpPr>
            <p:cNvPr id="157" name="Rectangle 156"/>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130"/>
          <p:cNvGrpSpPr/>
          <p:nvPr/>
        </p:nvGrpSpPr>
        <p:grpSpPr>
          <a:xfrm>
            <a:off x="623434" y="2646129"/>
            <a:ext cx="1518216" cy="177445"/>
            <a:chOff x="881277" y="1692166"/>
            <a:chExt cx="1518216" cy="177445"/>
          </a:xfrm>
          <a:solidFill>
            <a:schemeClr val="bg1"/>
          </a:solidFill>
        </p:grpSpPr>
        <p:sp>
          <p:nvSpPr>
            <p:cNvPr id="166" name="Rectangle 165"/>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130"/>
          <p:cNvGrpSpPr/>
          <p:nvPr/>
        </p:nvGrpSpPr>
        <p:grpSpPr>
          <a:xfrm>
            <a:off x="623434" y="3355909"/>
            <a:ext cx="1518216" cy="177445"/>
            <a:chOff x="881277" y="1692166"/>
            <a:chExt cx="1518216" cy="177445"/>
          </a:xfrm>
          <a:solidFill>
            <a:schemeClr val="bg1"/>
          </a:solidFill>
        </p:grpSpPr>
        <p:sp>
          <p:nvSpPr>
            <p:cNvPr id="175" name="Rectangle 174"/>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130"/>
          <p:cNvGrpSpPr/>
          <p:nvPr/>
        </p:nvGrpSpPr>
        <p:grpSpPr>
          <a:xfrm>
            <a:off x="623434" y="3001019"/>
            <a:ext cx="1518216" cy="177445"/>
            <a:chOff x="881277" y="1692166"/>
            <a:chExt cx="1518216" cy="177445"/>
          </a:xfrm>
          <a:solidFill>
            <a:schemeClr val="bg1"/>
          </a:solidFill>
        </p:grpSpPr>
        <p:sp>
          <p:nvSpPr>
            <p:cNvPr id="184" name="Rectangle 183"/>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130"/>
          <p:cNvGrpSpPr/>
          <p:nvPr/>
        </p:nvGrpSpPr>
        <p:grpSpPr>
          <a:xfrm>
            <a:off x="623434" y="3710799"/>
            <a:ext cx="1518216" cy="177445"/>
            <a:chOff x="881277" y="1692166"/>
            <a:chExt cx="1518216" cy="177445"/>
          </a:xfrm>
          <a:solidFill>
            <a:schemeClr val="bg1"/>
          </a:solidFill>
        </p:grpSpPr>
        <p:sp>
          <p:nvSpPr>
            <p:cNvPr id="193" name="Rectangle 192"/>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130"/>
          <p:cNvGrpSpPr/>
          <p:nvPr/>
        </p:nvGrpSpPr>
        <p:grpSpPr>
          <a:xfrm>
            <a:off x="623434" y="4065689"/>
            <a:ext cx="1518216" cy="177445"/>
            <a:chOff x="881277" y="1692166"/>
            <a:chExt cx="1518216" cy="177445"/>
          </a:xfrm>
          <a:solidFill>
            <a:schemeClr val="bg1"/>
          </a:solidFill>
        </p:grpSpPr>
        <p:sp>
          <p:nvSpPr>
            <p:cNvPr id="211" name="Rectangle 210"/>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6" name="Straight Arrow Connector 355"/>
          <p:cNvCxnSpPr/>
          <p:nvPr/>
        </p:nvCxnSpPr>
        <p:spPr>
          <a:xfrm rot="10800000">
            <a:off x="2141650" y="1664609"/>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7" name="Straight Arrow Connector 356"/>
          <p:cNvCxnSpPr/>
          <p:nvPr/>
        </p:nvCxnSpPr>
        <p:spPr>
          <a:xfrm rot="10800000">
            <a:off x="2141650" y="2021995"/>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8" name="Straight Arrow Connector 357"/>
          <p:cNvCxnSpPr/>
          <p:nvPr/>
        </p:nvCxnSpPr>
        <p:spPr>
          <a:xfrm rot="10800000">
            <a:off x="2141650" y="2369334"/>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9" name="Straight Arrow Connector 358"/>
          <p:cNvCxnSpPr/>
          <p:nvPr/>
        </p:nvCxnSpPr>
        <p:spPr>
          <a:xfrm rot="10800000">
            <a:off x="2141650" y="2726720"/>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0" name="Straight Arrow Connector 359"/>
          <p:cNvCxnSpPr/>
          <p:nvPr/>
        </p:nvCxnSpPr>
        <p:spPr>
          <a:xfrm rot="10800000">
            <a:off x="2141650" y="3075324"/>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1" name="Straight Arrow Connector 360"/>
          <p:cNvCxnSpPr/>
          <p:nvPr/>
        </p:nvCxnSpPr>
        <p:spPr>
          <a:xfrm rot="10800000">
            <a:off x="2141650" y="3432710"/>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2" name="Straight Arrow Connector 361"/>
          <p:cNvCxnSpPr/>
          <p:nvPr/>
        </p:nvCxnSpPr>
        <p:spPr>
          <a:xfrm rot="10800000">
            <a:off x="2141650" y="3780049"/>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3" name="Straight Arrow Connector 362"/>
          <p:cNvCxnSpPr/>
          <p:nvPr/>
        </p:nvCxnSpPr>
        <p:spPr>
          <a:xfrm rot="10800000">
            <a:off x="2141650" y="4137435"/>
            <a:ext cx="1136168"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4" name="Rounded Rectangle 363"/>
          <p:cNvSpPr/>
          <p:nvPr/>
        </p:nvSpPr>
        <p:spPr>
          <a:xfrm>
            <a:off x="457200" y="4533703"/>
            <a:ext cx="8229600" cy="661397"/>
          </a:xfrm>
          <a:prstGeom prst="roundRect">
            <a:avLst>
              <a:gd name="adj" fmla="val 26418"/>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 single page walk can </a:t>
            </a:r>
            <a:r>
              <a:rPr lang="en-US" sz="3200" b="1" dirty="0" smtClean="0">
                <a:solidFill>
                  <a:srgbClr val="FF0000"/>
                </a:solidFill>
              </a:rPr>
              <a:t>stall multiple warps</a:t>
            </a:r>
            <a:endParaRPr lang="en-US" sz="3200" b="1" dirty="0">
              <a:solidFill>
                <a:srgbClr val="FF0000"/>
              </a:solidFill>
            </a:endParaRPr>
          </a:p>
        </p:txBody>
      </p:sp>
      <p:sp>
        <p:nvSpPr>
          <p:cNvPr id="243" name="Rounded Rectangle 242"/>
          <p:cNvSpPr/>
          <p:nvPr/>
        </p:nvSpPr>
        <p:spPr>
          <a:xfrm>
            <a:off x="0" y="5259935"/>
            <a:ext cx="9144000" cy="661397"/>
          </a:xfrm>
          <a:prstGeom prst="roundRect">
            <a:avLst>
              <a:gd name="adj" fmla="val 26418"/>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Parallelism of the GPUs </a:t>
            </a:r>
            <a:r>
              <a:rPr lang="en-US" sz="3200" b="1" dirty="0" smtClean="0">
                <a:solidFill>
                  <a:schemeClr val="tx1"/>
                </a:solidFill>
                <a:sym typeface="Wingdings" pitchFamily="2" charset="2"/>
              </a:rPr>
              <a:t> </a:t>
            </a:r>
            <a:r>
              <a:rPr lang="en-US" sz="3200" b="1" dirty="0" smtClean="0">
                <a:solidFill>
                  <a:srgbClr val="FF0000"/>
                </a:solidFill>
                <a:sym typeface="Wingdings" pitchFamily="2" charset="2"/>
              </a:rPr>
              <a:t>Multiple page walks</a:t>
            </a:r>
            <a:endParaRPr lang="en-US" sz="3200" b="1" dirty="0">
              <a:solidFill>
                <a:srgbClr val="FF0000"/>
              </a:solidFill>
            </a:endParaRPr>
          </a:p>
        </p:txBody>
      </p:sp>
      <p:sp>
        <p:nvSpPr>
          <p:cNvPr id="244" name="TextBox 243"/>
          <p:cNvSpPr txBox="1"/>
          <p:nvPr/>
        </p:nvSpPr>
        <p:spPr>
          <a:xfrm>
            <a:off x="514899" y="1048678"/>
            <a:ext cx="1735283" cy="523220"/>
          </a:xfrm>
          <a:prstGeom prst="rect">
            <a:avLst/>
          </a:prstGeom>
          <a:noFill/>
        </p:spPr>
        <p:txBody>
          <a:bodyPr wrap="none" rtlCol="0">
            <a:spAutoFit/>
          </a:bodyPr>
          <a:lstStyle/>
          <a:p>
            <a:pPr algn="ctr"/>
            <a:r>
              <a:rPr lang="en-US" sz="2800" b="1" dirty="0" smtClean="0"/>
              <a:t>Warp Pool</a:t>
            </a:r>
            <a:endParaRPr lang="en-US" sz="2800" b="1" dirty="0"/>
          </a:p>
        </p:txBody>
      </p:sp>
      <p:sp>
        <p:nvSpPr>
          <p:cNvPr id="245" name="Rounded Rectangle 244"/>
          <p:cNvSpPr/>
          <p:nvPr/>
        </p:nvSpPr>
        <p:spPr>
          <a:xfrm>
            <a:off x="3552138" y="1327484"/>
            <a:ext cx="2868982" cy="1349125"/>
          </a:xfrm>
          <a:prstGeom prst="roundRect">
            <a:avLst>
              <a:gd name="adj" fmla="val 12206"/>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In-flight page walks</a:t>
            </a:r>
          </a:p>
          <a:p>
            <a:pPr algn="ctr"/>
            <a:endParaRPr lang="en-US" sz="2600" b="1" dirty="0" smtClean="0">
              <a:solidFill>
                <a:schemeClr val="tx1"/>
              </a:solidFill>
            </a:endParaRPr>
          </a:p>
          <a:p>
            <a:pPr algn="ctr"/>
            <a:endParaRPr lang="en-US" sz="2600" b="1" dirty="0">
              <a:solidFill>
                <a:schemeClr val="tx1"/>
              </a:solidFill>
            </a:endParaRPr>
          </a:p>
        </p:txBody>
      </p:sp>
      <p:sp>
        <p:nvSpPr>
          <p:cNvPr id="311" name="TextBox 310"/>
          <p:cNvSpPr txBox="1"/>
          <p:nvPr/>
        </p:nvSpPr>
        <p:spPr>
          <a:xfrm>
            <a:off x="3769360" y="1951571"/>
            <a:ext cx="370614" cy="461665"/>
          </a:xfrm>
          <a:prstGeom prst="rect">
            <a:avLst/>
          </a:prstGeom>
          <a:noFill/>
        </p:spPr>
        <p:txBody>
          <a:bodyPr wrap="none" rtlCol="0">
            <a:spAutoFit/>
          </a:bodyPr>
          <a:lstStyle/>
          <a:p>
            <a:r>
              <a:rPr lang="en-US" sz="2400" b="1" dirty="0" smtClean="0"/>
              <a:t>A</a:t>
            </a:r>
            <a:endParaRPr lang="en-US" sz="2400" b="1" dirty="0"/>
          </a:p>
        </p:txBody>
      </p:sp>
      <p:sp>
        <p:nvSpPr>
          <p:cNvPr id="312" name="TextBox 311"/>
          <p:cNvSpPr txBox="1"/>
          <p:nvPr/>
        </p:nvSpPr>
        <p:spPr>
          <a:xfrm>
            <a:off x="4477681" y="1951571"/>
            <a:ext cx="370614" cy="461665"/>
          </a:xfrm>
          <a:prstGeom prst="rect">
            <a:avLst/>
          </a:prstGeom>
          <a:noFill/>
        </p:spPr>
        <p:txBody>
          <a:bodyPr wrap="none" rtlCol="0">
            <a:spAutoFit/>
          </a:bodyPr>
          <a:lstStyle/>
          <a:p>
            <a:r>
              <a:rPr lang="en-US" sz="2400" b="1" dirty="0" smtClean="0"/>
              <a:t>B</a:t>
            </a:r>
            <a:endParaRPr lang="en-US" sz="2400" b="1" dirty="0"/>
          </a:p>
        </p:txBody>
      </p:sp>
      <p:sp>
        <p:nvSpPr>
          <p:cNvPr id="313" name="TextBox 312"/>
          <p:cNvSpPr txBox="1"/>
          <p:nvPr/>
        </p:nvSpPr>
        <p:spPr>
          <a:xfrm>
            <a:off x="5153095" y="1966829"/>
            <a:ext cx="348172" cy="461665"/>
          </a:xfrm>
          <a:prstGeom prst="rect">
            <a:avLst/>
          </a:prstGeom>
          <a:noFill/>
        </p:spPr>
        <p:txBody>
          <a:bodyPr wrap="none" rtlCol="0">
            <a:spAutoFit/>
          </a:bodyPr>
          <a:lstStyle/>
          <a:p>
            <a:r>
              <a:rPr lang="en-US" sz="2400" b="1" dirty="0" smtClean="0"/>
              <a:t>C</a:t>
            </a:r>
            <a:endParaRPr lang="en-US" sz="2400" b="1" dirty="0"/>
          </a:p>
        </p:txBody>
      </p:sp>
      <p:sp>
        <p:nvSpPr>
          <p:cNvPr id="314" name="TextBox 313"/>
          <p:cNvSpPr txBox="1"/>
          <p:nvPr/>
        </p:nvSpPr>
        <p:spPr>
          <a:xfrm>
            <a:off x="5792723" y="1966829"/>
            <a:ext cx="378630" cy="461665"/>
          </a:xfrm>
          <a:prstGeom prst="rect">
            <a:avLst/>
          </a:prstGeom>
          <a:noFill/>
        </p:spPr>
        <p:txBody>
          <a:bodyPr wrap="none" rtlCol="0">
            <a:spAutoFit/>
          </a:bodyPr>
          <a:lstStyle/>
          <a:p>
            <a:r>
              <a:rPr lang="en-US" sz="2400" b="1" dirty="0" smtClean="0"/>
              <a:t>D</a:t>
            </a:r>
            <a:endParaRPr lang="en-US" sz="2400" b="1" dirty="0"/>
          </a:p>
        </p:txBody>
      </p:sp>
      <p:pic>
        <p:nvPicPr>
          <p:cNvPr id="2050" name="Picture 2" descr="Related image"/>
          <p:cNvPicPr>
            <a:picLocks noChangeAspect="1" noChangeArrowheads="1"/>
          </p:cNvPicPr>
          <p:nvPr/>
        </p:nvPicPr>
        <p:blipFill>
          <a:blip r:embed="rId4"/>
          <a:srcRect/>
          <a:stretch>
            <a:fillRect/>
          </a:stretch>
        </p:blipFill>
        <p:spPr bwMode="auto">
          <a:xfrm>
            <a:off x="575855" y="1520616"/>
            <a:ext cx="1626751" cy="303225"/>
          </a:xfrm>
          <a:prstGeom prst="rect">
            <a:avLst/>
          </a:prstGeom>
          <a:noFill/>
        </p:spPr>
      </p:pic>
      <p:pic>
        <p:nvPicPr>
          <p:cNvPr id="257" name="Picture 2" descr="Related image"/>
          <p:cNvPicPr>
            <a:picLocks noChangeAspect="1" noChangeArrowheads="1"/>
          </p:cNvPicPr>
          <p:nvPr/>
        </p:nvPicPr>
        <p:blipFill>
          <a:blip r:embed="rId4"/>
          <a:srcRect/>
          <a:stretch>
            <a:fillRect/>
          </a:stretch>
        </p:blipFill>
        <p:spPr bwMode="auto">
          <a:xfrm>
            <a:off x="575854" y="1870382"/>
            <a:ext cx="1626751" cy="303225"/>
          </a:xfrm>
          <a:prstGeom prst="rect">
            <a:avLst/>
          </a:prstGeom>
          <a:noFill/>
        </p:spPr>
      </p:pic>
      <p:pic>
        <p:nvPicPr>
          <p:cNvPr id="266" name="Picture 2" descr="Related image"/>
          <p:cNvPicPr>
            <a:picLocks noChangeAspect="1" noChangeArrowheads="1"/>
          </p:cNvPicPr>
          <p:nvPr/>
        </p:nvPicPr>
        <p:blipFill>
          <a:blip r:embed="rId4"/>
          <a:srcRect/>
          <a:stretch>
            <a:fillRect/>
          </a:stretch>
        </p:blipFill>
        <p:spPr bwMode="auto">
          <a:xfrm>
            <a:off x="575856" y="2232093"/>
            <a:ext cx="1626751" cy="303225"/>
          </a:xfrm>
          <a:prstGeom prst="rect">
            <a:avLst/>
          </a:prstGeom>
          <a:noFill/>
        </p:spPr>
      </p:pic>
      <p:pic>
        <p:nvPicPr>
          <p:cNvPr id="275" name="Picture 2" descr="Related image"/>
          <p:cNvPicPr>
            <a:picLocks noChangeAspect="1" noChangeArrowheads="1"/>
          </p:cNvPicPr>
          <p:nvPr/>
        </p:nvPicPr>
        <p:blipFill>
          <a:blip r:embed="rId4"/>
          <a:srcRect/>
          <a:stretch>
            <a:fillRect/>
          </a:stretch>
        </p:blipFill>
        <p:spPr bwMode="auto">
          <a:xfrm>
            <a:off x="575855" y="2581859"/>
            <a:ext cx="1626751" cy="303225"/>
          </a:xfrm>
          <a:prstGeom prst="rect">
            <a:avLst/>
          </a:prstGeom>
          <a:noFill/>
        </p:spPr>
      </p:pic>
      <p:pic>
        <p:nvPicPr>
          <p:cNvPr id="284" name="Picture 2" descr="Related image"/>
          <p:cNvPicPr>
            <a:picLocks noChangeAspect="1" noChangeArrowheads="1"/>
          </p:cNvPicPr>
          <p:nvPr/>
        </p:nvPicPr>
        <p:blipFill>
          <a:blip r:embed="rId4"/>
          <a:srcRect/>
          <a:stretch>
            <a:fillRect/>
          </a:stretch>
        </p:blipFill>
        <p:spPr bwMode="auto">
          <a:xfrm>
            <a:off x="575857" y="2954709"/>
            <a:ext cx="1626751" cy="303225"/>
          </a:xfrm>
          <a:prstGeom prst="rect">
            <a:avLst/>
          </a:prstGeom>
          <a:noFill/>
        </p:spPr>
      </p:pic>
      <p:pic>
        <p:nvPicPr>
          <p:cNvPr id="293" name="Picture 2" descr="Related image"/>
          <p:cNvPicPr>
            <a:picLocks noChangeAspect="1" noChangeArrowheads="1"/>
          </p:cNvPicPr>
          <p:nvPr/>
        </p:nvPicPr>
        <p:blipFill>
          <a:blip r:embed="rId4"/>
          <a:srcRect/>
          <a:stretch>
            <a:fillRect/>
          </a:stretch>
        </p:blipFill>
        <p:spPr bwMode="auto">
          <a:xfrm>
            <a:off x="575856" y="3304475"/>
            <a:ext cx="1626751" cy="303225"/>
          </a:xfrm>
          <a:prstGeom prst="rect">
            <a:avLst/>
          </a:prstGeom>
          <a:noFill/>
        </p:spPr>
      </p:pic>
      <p:pic>
        <p:nvPicPr>
          <p:cNvPr id="302" name="Picture 2" descr="Related image"/>
          <p:cNvPicPr>
            <a:picLocks noChangeAspect="1" noChangeArrowheads="1"/>
          </p:cNvPicPr>
          <p:nvPr/>
        </p:nvPicPr>
        <p:blipFill>
          <a:blip r:embed="rId4"/>
          <a:srcRect/>
          <a:stretch>
            <a:fillRect/>
          </a:stretch>
        </p:blipFill>
        <p:spPr bwMode="auto">
          <a:xfrm>
            <a:off x="575858" y="3666186"/>
            <a:ext cx="1626751" cy="303225"/>
          </a:xfrm>
          <a:prstGeom prst="rect">
            <a:avLst/>
          </a:prstGeom>
          <a:noFill/>
        </p:spPr>
      </p:pic>
      <p:pic>
        <p:nvPicPr>
          <p:cNvPr id="315" name="Picture 2" descr="Related image"/>
          <p:cNvPicPr>
            <a:picLocks noChangeAspect="1" noChangeArrowheads="1"/>
          </p:cNvPicPr>
          <p:nvPr/>
        </p:nvPicPr>
        <p:blipFill>
          <a:blip r:embed="rId4"/>
          <a:srcRect/>
          <a:stretch>
            <a:fillRect/>
          </a:stretch>
        </p:blipFill>
        <p:spPr bwMode="auto">
          <a:xfrm>
            <a:off x="575857" y="4015952"/>
            <a:ext cx="1626751" cy="303225"/>
          </a:xfrm>
          <a:prstGeom prst="rect">
            <a:avLst/>
          </a:prstGeom>
          <a:noFill/>
        </p:spPr>
      </p:pic>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blinds(horizontal)">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56"/>
                                        </p:tgtEl>
                                        <p:attrNameLst>
                                          <p:attrName>style.visibility</p:attrName>
                                        </p:attrNameLst>
                                      </p:cBhvr>
                                      <p:to>
                                        <p:strVal val="hidden"/>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blinds(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57"/>
                                        </p:tgtEl>
                                        <p:attrNameLst>
                                          <p:attrName>style.visibility</p:attrName>
                                        </p:attrNameLst>
                                      </p:cBhvr>
                                      <p:to>
                                        <p:strVal val="hidden"/>
                                      </p:to>
                                    </p:set>
                                  </p:childTnLst>
                                </p:cTn>
                              </p:par>
                            </p:childTnLst>
                          </p:cTn>
                        </p:par>
                        <p:par>
                          <p:cTn id="20" fill="hold">
                            <p:stCondLst>
                              <p:cond delay="0"/>
                            </p:stCondLst>
                            <p:childTnLst>
                              <p:par>
                                <p:cTn id="21" presetID="3" presetClass="entr" presetSubtype="10" fill="hold" nodeType="afterEffect">
                                  <p:stCondLst>
                                    <p:cond delay="0"/>
                                  </p:stCondLst>
                                  <p:childTnLst>
                                    <p:set>
                                      <p:cBhvr>
                                        <p:cTn id="22" dur="1" fill="hold">
                                          <p:stCondLst>
                                            <p:cond delay="0"/>
                                          </p:stCondLst>
                                        </p:cTn>
                                        <p:tgtEl>
                                          <p:spTgt spid="358"/>
                                        </p:tgtEl>
                                        <p:attrNameLst>
                                          <p:attrName>style.visibility</p:attrName>
                                        </p:attrNameLst>
                                      </p:cBhvr>
                                      <p:to>
                                        <p:strVal val="visible"/>
                                      </p:to>
                                    </p:set>
                                    <p:animEffect transition="in" filter="blinds(horizontal)">
                                      <p:cBhvr>
                                        <p:cTn id="23" dur="500"/>
                                        <p:tgtEl>
                                          <p:spTgt spid="35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58"/>
                                        </p:tgtEl>
                                        <p:attrNameLst>
                                          <p:attrName>style.visibility</p:attrName>
                                        </p:attrNameLst>
                                      </p:cBhvr>
                                      <p:to>
                                        <p:strVal val="hidden"/>
                                      </p:to>
                                    </p:set>
                                  </p:childTnLst>
                                </p:cTn>
                              </p:par>
                            </p:childTnLst>
                          </p:cTn>
                        </p:par>
                        <p:par>
                          <p:cTn id="28" fill="hold">
                            <p:stCondLst>
                              <p:cond delay="0"/>
                            </p:stCondLst>
                            <p:childTnLst>
                              <p:par>
                                <p:cTn id="29" presetID="3" presetClass="entr" presetSubtype="10" fill="hold" nodeType="after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blinds(horizontal)">
                                      <p:cBhvr>
                                        <p:cTn id="31" dur="500"/>
                                        <p:tgtEl>
                                          <p:spTgt spid="35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59"/>
                                        </p:tgtEl>
                                        <p:attrNameLst>
                                          <p:attrName>style.visibility</p:attrName>
                                        </p:attrNameLst>
                                      </p:cBhvr>
                                      <p:to>
                                        <p:strVal val="hidden"/>
                                      </p:to>
                                    </p:set>
                                  </p:childTnLst>
                                </p:cTn>
                              </p:par>
                            </p:childTnLst>
                          </p:cTn>
                        </p:par>
                        <p:par>
                          <p:cTn id="36" fill="hold">
                            <p:stCondLst>
                              <p:cond delay="0"/>
                            </p:stCondLst>
                            <p:childTnLst>
                              <p:par>
                                <p:cTn id="37" presetID="3" presetClass="entr" presetSubtype="10" fill="hold" nodeType="afterEffect">
                                  <p:stCondLst>
                                    <p:cond delay="0"/>
                                  </p:stCondLst>
                                  <p:childTnLst>
                                    <p:set>
                                      <p:cBhvr>
                                        <p:cTn id="38" dur="1" fill="hold">
                                          <p:stCondLst>
                                            <p:cond delay="0"/>
                                          </p:stCondLst>
                                        </p:cTn>
                                        <p:tgtEl>
                                          <p:spTgt spid="360"/>
                                        </p:tgtEl>
                                        <p:attrNameLst>
                                          <p:attrName>style.visibility</p:attrName>
                                        </p:attrNameLst>
                                      </p:cBhvr>
                                      <p:to>
                                        <p:strVal val="visible"/>
                                      </p:to>
                                    </p:set>
                                    <p:animEffect transition="in" filter="blinds(horizontal)">
                                      <p:cBhvr>
                                        <p:cTn id="39" dur="500"/>
                                        <p:tgtEl>
                                          <p:spTgt spid="36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60"/>
                                        </p:tgtEl>
                                        <p:attrNameLst>
                                          <p:attrName>style.visibility</p:attrName>
                                        </p:attrNameLst>
                                      </p:cBhvr>
                                      <p:to>
                                        <p:strVal val="hidden"/>
                                      </p:to>
                                    </p:set>
                                  </p:childTnLst>
                                </p:cTn>
                              </p:par>
                            </p:childTnLst>
                          </p:cTn>
                        </p:par>
                        <p:par>
                          <p:cTn id="44" fill="hold">
                            <p:stCondLst>
                              <p:cond delay="0"/>
                            </p:stCondLst>
                            <p:childTnLst>
                              <p:par>
                                <p:cTn id="45" presetID="3" presetClass="entr" presetSubtype="10" fill="hold" nodeType="after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blinds(horizontal)">
                                      <p:cBhvr>
                                        <p:cTn id="47" dur="500"/>
                                        <p:tgtEl>
                                          <p:spTgt spid="36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361"/>
                                        </p:tgtEl>
                                        <p:attrNameLst>
                                          <p:attrName>style.visibility</p:attrName>
                                        </p:attrNameLst>
                                      </p:cBhvr>
                                      <p:to>
                                        <p:strVal val="hidden"/>
                                      </p:to>
                                    </p:set>
                                  </p:childTnLst>
                                </p:cTn>
                              </p:par>
                            </p:childTnLst>
                          </p:cTn>
                        </p:par>
                        <p:par>
                          <p:cTn id="52" fill="hold">
                            <p:stCondLst>
                              <p:cond delay="0"/>
                            </p:stCondLst>
                            <p:childTnLst>
                              <p:par>
                                <p:cTn id="53" presetID="3" presetClass="entr" presetSubtype="10" fill="hold" nodeType="afterEffect">
                                  <p:stCondLst>
                                    <p:cond delay="0"/>
                                  </p:stCondLst>
                                  <p:childTnLst>
                                    <p:set>
                                      <p:cBhvr>
                                        <p:cTn id="54" dur="1" fill="hold">
                                          <p:stCondLst>
                                            <p:cond delay="0"/>
                                          </p:stCondLst>
                                        </p:cTn>
                                        <p:tgtEl>
                                          <p:spTgt spid="362"/>
                                        </p:tgtEl>
                                        <p:attrNameLst>
                                          <p:attrName>style.visibility</p:attrName>
                                        </p:attrNameLst>
                                      </p:cBhvr>
                                      <p:to>
                                        <p:strVal val="visible"/>
                                      </p:to>
                                    </p:set>
                                    <p:animEffect transition="in" filter="blinds(horizontal)">
                                      <p:cBhvr>
                                        <p:cTn id="55" dur="500"/>
                                        <p:tgtEl>
                                          <p:spTgt spid="36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362"/>
                                        </p:tgtEl>
                                        <p:attrNameLst>
                                          <p:attrName>style.visibility</p:attrName>
                                        </p:attrNameLst>
                                      </p:cBhvr>
                                      <p:to>
                                        <p:strVal val="hidden"/>
                                      </p:to>
                                    </p:set>
                                  </p:childTnLst>
                                </p:cTn>
                              </p:par>
                            </p:childTnLst>
                          </p:cTn>
                        </p:par>
                        <p:par>
                          <p:cTn id="60" fill="hold">
                            <p:stCondLst>
                              <p:cond delay="0"/>
                            </p:stCondLst>
                            <p:childTnLst>
                              <p:par>
                                <p:cTn id="61" presetID="3" presetClass="entr" presetSubtype="10" fill="hold" nodeType="afterEffect">
                                  <p:stCondLst>
                                    <p:cond delay="0"/>
                                  </p:stCondLst>
                                  <p:childTnLst>
                                    <p:set>
                                      <p:cBhvr>
                                        <p:cTn id="62" dur="1" fill="hold">
                                          <p:stCondLst>
                                            <p:cond delay="0"/>
                                          </p:stCondLst>
                                        </p:cTn>
                                        <p:tgtEl>
                                          <p:spTgt spid="363"/>
                                        </p:tgtEl>
                                        <p:attrNameLst>
                                          <p:attrName>style.visibility</p:attrName>
                                        </p:attrNameLst>
                                      </p:cBhvr>
                                      <p:to>
                                        <p:strVal val="visible"/>
                                      </p:to>
                                    </p:set>
                                    <p:animEffect transition="in" filter="blinds(horizontal)">
                                      <p:cBhvr>
                                        <p:cTn id="63" dur="500"/>
                                        <p:tgtEl>
                                          <p:spTgt spid="36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363"/>
                                        </p:tgtEl>
                                        <p:attrNameLst>
                                          <p:attrName>style.visibility</p:attrName>
                                        </p:attrNameLst>
                                      </p:cBhvr>
                                      <p:to>
                                        <p:strVal val="hidden"/>
                                      </p:to>
                                    </p:set>
                                  </p:childTnLst>
                                </p:cTn>
                              </p:par>
                            </p:childTnLst>
                          </p:cTn>
                        </p:par>
                        <p:par>
                          <p:cTn id="68" fill="hold">
                            <p:stCondLst>
                              <p:cond delay="0"/>
                            </p:stCondLst>
                            <p:childTnLst>
                              <p:par>
                                <p:cTn id="69" presetID="3" presetClass="entr" presetSubtype="10" fill="hold" nodeType="afterEffect">
                                  <p:stCondLst>
                                    <p:cond delay="0"/>
                                  </p:stCondLst>
                                  <p:childTnLst>
                                    <p:set>
                                      <p:cBhvr>
                                        <p:cTn id="70" dur="1" fill="hold">
                                          <p:stCondLst>
                                            <p:cond delay="0"/>
                                          </p:stCondLst>
                                        </p:cTn>
                                        <p:tgtEl>
                                          <p:spTgt spid="356"/>
                                        </p:tgtEl>
                                        <p:attrNameLst>
                                          <p:attrName>style.visibility</p:attrName>
                                        </p:attrNameLst>
                                      </p:cBhvr>
                                      <p:to>
                                        <p:strVal val="visible"/>
                                      </p:to>
                                    </p:set>
                                    <p:animEffect transition="in" filter="blinds(horizontal)">
                                      <p:cBhvr>
                                        <p:cTn id="71" dur="500"/>
                                        <p:tgtEl>
                                          <p:spTgt spid="35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56"/>
                                        </p:tgtEl>
                                        <p:attrNameLst>
                                          <p:attrName>style.visibility</p:attrName>
                                        </p:attrNameLst>
                                      </p:cBhvr>
                                      <p:to>
                                        <p:strVal val="hidden"/>
                                      </p:to>
                                    </p:set>
                                  </p:childTnLst>
                                </p:cTn>
                              </p:par>
                            </p:childTnLst>
                          </p:cTn>
                        </p:par>
                        <p:par>
                          <p:cTn id="76" fill="hold">
                            <p:stCondLst>
                              <p:cond delay="0"/>
                            </p:stCondLst>
                            <p:childTnLst>
                              <p:par>
                                <p:cTn id="77" presetID="3" presetClass="exit" presetSubtype="10" fill="hold" nodeType="afterEffect">
                                  <p:stCondLst>
                                    <p:cond delay="0"/>
                                  </p:stCondLst>
                                  <p:childTnLst>
                                    <p:animEffect transition="out" filter="blinds(horizontal)">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1" nodeType="clickEffect">
                                  <p:stCondLst>
                                    <p:cond delay="0"/>
                                  </p:stCondLst>
                                  <p:childTnLst>
                                    <p:set>
                                      <p:cBhvr>
                                        <p:cTn id="83" dur="1" fill="hold">
                                          <p:stCondLst>
                                            <p:cond delay="0"/>
                                          </p:stCondLst>
                                        </p:cTn>
                                        <p:tgtEl>
                                          <p:spTgt spid="245"/>
                                        </p:tgtEl>
                                        <p:attrNameLst>
                                          <p:attrName>style.visibility</p:attrName>
                                        </p:attrNameLst>
                                      </p:cBhvr>
                                      <p:to>
                                        <p:strVal val="visible"/>
                                      </p:to>
                                    </p:set>
                                    <p:animEffect transition="in" filter="blinds(horizontal)">
                                      <p:cBhvr>
                                        <p:cTn id="84" dur="500"/>
                                        <p:tgtEl>
                                          <p:spTgt spid="245"/>
                                        </p:tgtEl>
                                      </p:cBhvr>
                                    </p:animEffect>
                                  </p:childTnLst>
                                </p:cTn>
                              </p:par>
                            </p:childTnLst>
                          </p:cTn>
                        </p:par>
                        <p:par>
                          <p:cTn id="85" fill="hold">
                            <p:stCondLst>
                              <p:cond delay="500"/>
                            </p:stCondLst>
                            <p:childTnLst>
                              <p:par>
                                <p:cTn id="86" presetID="3" presetClass="entr" presetSubtype="10" fill="hold" grpId="0"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blinds(horizontal)">
                                      <p:cBhvr>
                                        <p:cTn id="88" dur="500"/>
                                        <p:tgtEl>
                                          <p:spTgt spid="311"/>
                                        </p:tgtEl>
                                      </p:cBhvr>
                                    </p:animEffect>
                                  </p:childTnLst>
                                </p:cTn>
                              </p:par>
                            </p:childTnLst>
                          </p:cTn>
                        </p:par>
                        <p:par>
                          <p:cTn id="89" fill="hold">
                            <p:stCondLst>
                              <p:cond delay="1000"/>
                            </p:stCondLst>
                            <p:childTnLst>
                              <p:par>
                                <p:cTn id="90" presetID="3" presetClass="entr" presetSubtype="10" fill="hold" grpId="0"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blinds(horizontal)">
                                      <p:cBhvr>
                                        <p:cTn id="92" dur="500"/>
                                        <p:tgtEl>
                                          <p:spTgt spid="3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050"/>
                                        </p:tgtEl>
                                        <p:attrNameLst>
                                          <p:attrName>style.visibility</p:attrName>
                                        </p:attrNameLst>
                                      </p:cBhvr>
                                      <p:to>
                                        <p:strVal val="visible"/>
                                      </p:to>
                                    </p:set>
                                    <p:animEffect transition="in" filter="blinds(horizontal)">
                                      <p:cBhvr>
                                        <p:cTn id="97" dur="500"/>
                                        <p:tgtEl>
                                          <p:spTgt spid="2050"/>
                                        </p:tgtEl>
                                      </p:cBhvr>
                                    </p:animEffect>
                                  </p:childTnLst>
                                </p:cTn>
                              </p:par>
                            </p:childTnLst>
                          </p:cTn>
                        </p:par>
                        <p:par>
                          <p:cTn id="98" fill="hold">
                            <p:stCondLst>
                              <p:cond delay="500"/>
                            </p:stCondLst>
                            <p:childTnLst>
                              <p:par>
                                <p:cTn id="99" presetID="3" presetClass="entr" presetSubtype="10" fill="hold" nodeType="afterEffect">
                                  <p:stCondLst>
                                    <p:cond delay="0"/>
                                  </p:stCondLst>
                                  <p:childTnLst>
                                    <p:set>
                                      <p:cBhvr>
                                        <p:cTn id="100" dur="1" fill="hold">
                                          <p:stCondLst>
                                            <p:cond delay="0"/>
                                          </p:stCondLst>
                                        </p:cTn>
                                        <p:tgtEl>
                                          <p:spTgt spid="358"/>
                                        </p:tgtEl>
                                        <p:attrNameLst>
                                          <p:attrName>style.visibility</p:attrName>
                                        </p:attrNameLst>
                                      </p:cBhvr>
                                      <p:to>
                                        <p:strVal val="visible"/>
                                      </p:to>
                                    </p:set>
                                    <p:animEffect transition="in" filter="blinds(horizontal)">
                                      <p:cBhvr>
                                        <p:cTn id="101" dur="500"/>
                                        <p:tgtEl>
                                          <p:spTgt spid="35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358"/>
                                        </p:tgtEl>
                                        <p:attrNameLst>
                                          <p:attrName>style.visibility</p:attrName>
                                        </p:attrNameLst>
                                      </p:cBhvr>
                                      <p:to>
                                        <p:strVal val="hidden"/>
                                      </p:to>
                                    </p:set>
                                  </p:childTnLst>
                                </p:cTn>
                              </p:par>
                            </p:childTnLst>
                          </p:cTn>
                        </p:par>
                        <p:par>
                          <p:cTn id="106" fill="hold">
                            <p:stCondLst>
                              <p:cond delay="0"/>
                            </p:stCondLst>
                            <p:childTnLst>
                              <p:par>
                                <p:cTn id="107" presetID="3" presetClass="exit" presetSubtype="10" fill="hold" nodeType="afterEffect">
                                  <p:stCondLst>
                                    <p:cond delay="0"/>
                                  </p:stCondLst>
                                  <p:childTnLst>
                                    <p:animEffect transition="out" filter="blinds(horizontal)">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266"/>
                                        </p:tgtEl>
                                        <p:attrNameLst>
                                          <p:attrName>style.visibility</p:attrName>
                                        </p:attrNameLst>
                                      </p:cBhvr>
                                      <p:to>
                                        <p:strVal val="visible"/>
                                      </p:to>
                                    </p:set>
                                    <p:animEffect transition="in" filter="blinds(horizontal)">
                                      <p:cBhvr>
                                        <p:cTn id="114" dur="500"/>
                                        <p:tgtEl>
                                          <p:spTgt spid="266"/>
                                        </p:tgtEl>
                                      </p:cBhvr>
                                    </p:animEffect>
                                  </p:childTnLst>
                                </p:cTn>
                              </p:par>
                            </p:childTnLst>
                          </p:cTn>
                        </p:par>
                        <p:par>
                          <p:cTn id="115" fill="hold">
                            <p:stCondLst>
                              <p:cond delay="500"/>
                            </p:stCondLst>
                            <p:childTnLst>
                              <p:par>
                                <p:cTn id="116" presetID="3" presetClass="entr" presetSubtype="10" fill="hold" nodeType="afterEffect">
                                  <p:stCondLst>
                                    <p:cond delay="0"/>
                                  </p:stCondLst>
                                  <p:childTnLst>
                                    <p:set>
                                      <p:cBhvr>
                                        <p:cTn id="117" dur="1" fill="hold">
                                          <p:stCondLst>
                                            <p:cond delay="0"/>
                                          </p:stCondLst>
                                        </p:cTn>
                                        <p:tgtEl>
                                          <p:spTgt spid="357"/>
                                        </p:tgtEl>
                                        <p:attrNameLst>
                                          <p:attrName>style.visibility</p:attrName>
                                        </p:attrNameLst>
                                      </p:cBhvr>
                                      <p:to>
                                        <p:strVal val="visible"/>
                                      </p:to>
                                    </p:set>
                                    <p:animEffect transition="in" filter="blinds(horizontal)">
                                      <p:cBhvr>
                                        <p:cTn id="118" dur="500"/>
                                        <p:tgtEl>
                                          <p:spTgt spid="357"/>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357"/>
                                        </p:tgtEl>
                                        <p:attrNameLst>
                                          <p:attrName>style.visibility</p:attrName>
                                        </p:attrNameLst>
                                      </p:cBhvr>
                                      <p:to>
                                        <p:strVal val="hidden"/>
                                      </p:to>
                                    </p:set>
                                  </p:childTnLst>
                                </p:cTn>
                              </p:par>
                            </p:childTnLst>
                          </p:cTn>
                        </p:par>
                        <p:par>
                          <p:cTn id="123" fill="hold">
                            <p:stCondLst>
                              <p:cond delay="0"/>
                            </p:stCondLst>
                            <p:childTnLst>
                              <p:par>
                                <p:cTn id="124" presetID="3" presetClass="exit" presetSubtype="10" fill="hold" nodeType="afterEffect">
                                  <p:stCondLst>
                                    <p:cond delay="0"/>
                                  </p:stCondLst>
                                  <p:childTnLst>
                                    <p:animEffect transition="out" filter="blinds(horizontal)">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nodeType="clickEffect">
                                  <p:stCondLst>
                                    <p:cond delay="0"/>
                                  </p:stCondLst>
                                  <p:childTnLst>
                                    <p:set>
                                      <p:cBhvr>
                                        <p:cTn id="130" dur="1" fill="hold">
                                          <p:stCondLst>
                                            <p:cond delay="0"/>
                                          </p:stCondLst>
                                        </p:cTn>
                                        <p:tgtEl>
                                          <p:spTgt spid="257"/>
                                        </p:tgtEl>
                                        <p:attrNameLst>
                                          <p:attrName>style.visibility</p:attrName>
                                        </p:attrNameLst>
                                      </p:cBhvr>
                                      <p:to>
                                        <p:strVal val="visible"/>
                                      </p:to>
                                    </p:set>
                                    <p:animEffect transition="in" filter="blinds(horizontal)">
                                      <p:cBhvr>
                                        <p:cTn id="131" dur="500"/>
                                        <p:tgtEl>
                                          <p:spTgt spid="257"/>
                                        </p:tgtEl>
                                      </p:cBhvr>
                                    </p:animEffect>
                                  </p:childTnLst>
                                </p:cTn>
                              </p:par>
                            </p:childTnLst>
                          </p:cTn>
                        </p:par>
                        <p:par>
                          <p:cTn id="132" fill="hold">
                            <p:stCondLst>
                              <p:cond delay="500"/>
                            </p:stCondLst>
                            <p:childTnLst>
                              <p:par>
                                <p:cTn id="133" presetID="3" presetClass="entr" presetSubtype="10" fill="hold" nodeType="afterEffect">
                                  <p:stCondLst>
                                    <p:cond delay="0"/>
                                  </p:stCondLst>
                                  <p:childTnLst>
                                    <p:set>
                                      <p:cBhvr>
                                        <p:cTn id="134" dur="1" fill="hold">
                                          <p:stCondLst>
                                            <p:cond delay="0"/>
                                          </p:stCondLst>
                                        </p:cTn>
                                        <p:tgtEl>
                                          <p:spTgt spid="359"/>
                                        </p:tgtEl>
                                        <p:attrNameLst>
                                          <p:attrName>style.visibility</p:attrName>
                                        </p:attrNameLst>
                                      </p:cBhvr>
                                      <p:to>
                                        <p:strVal val="visible"/>
                                      </p:to>
                                    </p:set>
                                    <p:animEffect transition="in" filter="blinds(horizontal)">
                                      <p:cBhvr>
                                        <p:cTn id="135" dur="500"/>
                                        <p:tgtEl>
                                          <p:spTgt spid="359"/>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359"/>
                                        </p:tgtEl>
                                        <p:attrNameLst>
                                          <p:attrName>style.visibility</p:attrName>
                                        </p:attrNameLst>
                                      </p:cBhvr>
                                      <p:to>
                                        <p:strVal val="hidden"/>
                                      </p:to>
                                    </p:set>
                                  </p:childTnLst>
                                </p:cTn>
                              </p:par>
                            </p:childTnLst>
                          </p:cTn>
                        </p:par>
                        <p:par>
                          <p:cTn id="140" fill="hold">
                            <p:stCondLst>
                              <p:cond delay="0"/>
                            </p:stCondLst>
                            <p:childTnLst>
                              <p:par>
                                <p:cTn id="141" presetID="3" presetClass="exit" presetSubtype="10" fill="hold" nodeType="afterEffect">
                                  <p:stCondLst>
                                    <p:cond delay="0"/>
                                  </p:stCondLst>
                                  <p:childTnLst>
                                    <p:animEffect transition="out" filter="blinds(horizontal)">
                                      <p:cBhvr>
                                        <p:cTn id="142" dur="500"/>
                                        <p:tgtEl>
                                          <p:spTgt spid="68"/>
                                        </p:tgtEl>
                                      </p:cBhvr>
                                    </p:animEffect>
                                    <p:set>
                                      <p:cBhvr>
                                        <p:cTn id="143" dur="1" fill="hold">
                                          <p:stCondLst>
                                            <p:cond delay="499"/>
                                          </p:stCondLst>
                                        </p:cTn>
                                        <p:tgtEl>
                                          <p:spTgt spid="68"/>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313"/>
                                        </p:tgtEl>
                                        <p:attrNameLst>
                                          <p:attrName>style.visibility</p:attrName>
                                        </p:attrNameLst>
                                      </p:cBhvr>
                                      <p:to>
                                        <p:strVal val="visible"/>
                                      </p:to>
                                    </p:set>
                                    <p:animEffect transition="in" filter="blinds(horizontal)">
                                      <p:cBhvr>
                                        <p:cTn id="148" dur="500"/>
                                        <p:tgtEl>
                                          <p:spTgt spid="31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nodeType="clickEffect">
                                  <p:stCondLst>
                                    <p:cond delay="0"/>
                                  </p:stCondLst>
                                  <p:childTnLst>
                                    <p:set>
                                      <p:cBhvr>
                                        <p:cTn id="152" dur="1" fill="hold">
                                          <p:stCondLst>
                                            <p:cond delay="0"/>
                                          </p:stCondLst>
                                        </p:cTn>
                                        <p:tgtEl>
                                          <p:spTgt spid="275"/>
                                        </p:tgtEl>
                                        <p:attrNameLst>
                                          <p:attrName>style.visibility</p:attrName>
                                        </p:attrNameLst>
                                      </p:cBhvr>
                                      <p:to>
                                        <p:strVal val="visible"/>
                                      </p:to>
                                    </p:set>
                                    <p:animEffect transition="in" filter="blinds(horizontal)">
                                      <p:cBhvr>
                                        <p:cTn id="153" dur="500"/>
                                        <p:tgtEl>
                                          <p:spTgt spid="275"/>
                                        </p:tgtEl>
                                      </p:cBhvr>
                                    </p:animEffect>
                                  </p:childTnLst>
                                </p:cTn>
                              </p:par>
                            </p:childTnLst>
                          </p:cTn>
                        </p:par>
                        <p:par>
                          <p:cTn id="154" fill="hold">
                            <p:stCondLst>
                              <p:cond delay="500"/>
                            </p:stCondLst>
                            <p:childTnLst>
                              <p:par>
                                <p:cTn id="155" presetID="3" presetClass="entr" presetSubtype="10" fill="hold" nodeType="afterEffect">
                                  <p:stCondLst>
                                    <p:cond delay="0"/>
                                  </p:stCondLst>
                                  <p:childTnLst>
                                    <p:set>
                                      <p:cBhvr>
                                        <p:cTn id="156" dur="1" fill="hold">
                                          <p:stCondLst>
                                            <p:cond delay="0"/>
                                          </p:stCondLst>
                                        </p:cTn>
                                        <p:tgtEl>
                                          <p:spTgt spid="361"/>
                                        </p:tgtEl>
                                        <p:attrNameLst>
                                          <p:attrName>style.visibility</p:attrName>
                                        </p:attrNameLst>
                                      </p:cBhvr>
                                      <p:to>
                                        <p:strVal val="visible"/>
                                      </p:to>
                                    </p:set>
                                    <p:animEffect transition="in" filter="blinds(horizontal)">
                                      <p:cBhvr>
                                        <p:cTn id="157" dur="500"/>
                                        <p:tgtEl>
                                          <p:spTgt spid="361"/>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361"/>
                                        </p:tgtEl>
                                        <p:attrNameLst>
                                          <p:attrName>style.visibility</p:attrName>
                                        </p:attrNameLst>
                                      </p:cBhvr>
                                      <p:to>
                                        <p:strVal val="hidden"/>
                                      </p:to>
                                    </p:set>
                                  </p:childTnLst>
                                </p:cTn>
                              </p:par>
                            </p:childTnLst>
                          </p:cTn>
                        </p:par>
                        <p:par>
                          <p:cTn id="162" fill="hold">
                            <p:stCondLst>
                              <p:cond delay="0"/>
                            </p:stCondLst>
                            <p:childTnLst>
                              <p:par>
                                <p:cTn id="163" presetID="3" presetClass="exit" presetSubtype="10" fill="hold" nodeType="afterEffect">
                                  <p:stCondLst>
                                    <p:cond delay="0"/>
                                  </p:stCondLst>
                                  <p:childTnLst>
                                    <p:animEffect transition="out" filter="blinds(horizontal)">
                                      <p:cBhvr>
                                        <p:cTn id="164" dur="500"/>
                                        <p:tgtEl>
                                          <p:spTgt spid="77"/>
                                        </p:tgtEl>
                                      </p:cBhvr>
                                    </p:animEffect>
                                    <p:set>
                                      <p:cBhvr>
                                        <p:cTn id="165" dur="1" fill="hold">
                                          <p:stCondLst>
                                            <p:cond delay="499"/>
                                          </p:stCondLst>
                                        </p:cTn>
                                        <p:tgtEl>
                                          <p:spTgt spid="77"/>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nodeType="clickEffect">
                                  <p:stCondLst>
                                    <p:cond delay="0"/>
                                  </p:stCondLst>
                                  <p:childTnLst>
                                    <p:set>
                                      <p:cBhvr>
                                        <p:cTn id="169" dur="1" fill="hold">
                                          <p:stCondLst>
                                            <p:cond delay="0"/>
                                          </p:stCondLst>
                                        </p:cTn>
                                        <p:tgtEl>
                                          <p:spTgt spid="293"/>
                                        </p:tgtEl>
                                        <p:attrNameLst>
                                          <p:attrName>style.visibility</p:attrName>
                                        </p:attrNameLst>
                                      </p:cBhvr>
                                      <p:to>
                                        <p:strVal val="visible"/>
                                      </p:to>
                                    </p:set>
                                    <p:animEffect transition="in" filter="blinds(horizontal)">
                                      <p:cBhvr>
                                        <p:cTn id="170" dur="500"/>
                                        <p:tgtEl>
                                          <p:spTgt spid="293"/>
                                        </p:tgtEl>
                                      </p:cBhvr>
                                    </p:animEffect>
                                  </p:childTnLst>
                                </p:cTn>
                              </p:par>
                            </p:childTnLst>
                          </p:cTn>
                        </p:par>
                        <p:par>
                          <p:cTn id="171" fill="hold">
                            <p:stCondLst>
                              <p:cond delay="500"/>
                            </p:stCondLst>
                            <p:childTnLst>
                              <p:par>
                                <p:cTn id="172" presetID="3" presetClass="entr" presetSubtype="10" fill="hold" nodeType="afterEffect">
                                  <p:stCondLst>
                                    <p:cond delay="0"/>
                                  </p:stCondLst>
                                  <p:childTnLst>
                                    <p:set>
                                      <p:cBhvr>
                                        <p:cTn id="173" dur="1" fill="hold">
                                          <p:stCondLst>
                                            <p:cond delay="0"/>
                                          </p:stCondLst>
                                        </p:cTn>
                                        <p:tgtEl>
                                          <p:spTgt spid="360"/>
                                        </p:tgtEl>
                                        <p:attrNameLst>
                                          <p:attrName>style.visibility</p:attrName>
                                        </p:attrNameLst>
                                      </p:cBhvr>
                                      <p:to>
                                        <p:strVal val="visible"/>
                                      </p:to>
                                    </p:set>
                                    <p:animEffect transition="in" filter="blinds(horizontal)">
                                      <p:cBhvr>
                                        <p:cTn id="174" dur="500"/>
                                        <p:tgtEl>
                                          <p:spTgt spid="360"/>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360"/>
                                        </p:tgtEl>
                                        <p:attrNameLst>
                                          <p:attrName>style.visibility</p:attrName>
                                        </p:attrNameLst>
                                      </p:cBhvr>
                                      <p:to>
                                        <p:strVal val="hidden"/>
                                      </p:to>
                                    </p:set>
                                  </p:childTnLst>
                                </p:cTn>
                              </p:par>
                            </p:childTnLst>
                          </p:cTn>
                        </p:par>
                        <p:par>
                          <p:cTn id="179" fill="hold">
                            <p:stCondLst>
                              <p:cond delay="0"/>
                            </p:stCondLst>
                            <p:childTnLst>
                              <p:par>
                                <p:cTn id="180" presetID="3" presetClass="exit" presetSubtype="10" fill="hold" nodeType="afterEffect">
                                  <p:stCondLst>
                                    <p:cond delay="0"/>
                                  </p:stCondLst>
                                  <p:childTnLst>
                                    <p:animEffect transition="out" filter="blinds(horizontal)">
                                      <p:cBhvr>
                                        <p:cTn id="181" dur="500"/>
                                        <p:tgtEl>
                                          <p:spTgt spid="88"/>
                                        </p:tgtEl>
                                      </p:cBhvr>
                                    </p:animEffect>
                                    <p:set>
                                      <p:cBhvr>
                                        <p:cTn id="182" dur="1" fill="hold">
                                          <p:stCondLst>
                                            <p:cond delay="499"/>
                                          </p:stCondLst>
                                        </p:cTn>
                                        <p:tgtEl>
                                          <p:spTgt spid="88"/>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284"/>
                                        </p:tgtEl>
                                        <p:attrNameLst>
                                          <p:attrName>style.visibility</p:attrName>
                                        </p:attrNameLst>
                                      </p:cBhvr>
                                      <p:to>
                                        <p:strVal val="visible"/>
                                      </p:to>
                                    </p:set>
                                    <p:animEffect transition="in" filter="blinds(horizontal)">
                                      <p:cBhvr>
                                        <p:cTn id="187" dur="500"/>
                                        <p:tgtEl>
                                          <p:spTgt spid="284"/>
                                        </p:tgtEl>
                                      </p:cBhvr>
                                    </p:animEffect>
                                  </p:childTnLst>
                                </p:cTn>
                              </p:par>
                            </p:childTnLst>
                          </p:cTn>
                        </p:par>
                        <p:par>
                          <p:cTn id="188" fill="hold">
                            <p:stCondLst>
                              <p:cond delay="500"/>
                            </p:stCondLst>
                            <p:childTnLst>
                              <p:par>
                                <p:cTn id="189" presetID="3" presetClass="entr" presetSubtype="10" fill="hold" nodeType="afterEffect">
                                  <p:stCondLst>
                                    <p:cond delay="0"/>
                                  </p:stCondLst>
                                  <p:childTnLst>
                                    <p:set>
                                      <p:cBhvr>
                                        <p:cTn id="190" dur="1" fill="hold">
                                          <p:stCondLst>
                                            <p:cond delay="0"/>
                                          </p:stCondLst>
                                        </p:cTn>
                                        <p:tgtEl>
                                          <p:spTgt spid="362"/>
                                        </p:tgtEl>
                                        <p:attrNameLst>
                                          <p:attrName>style.visibility</p:attrName>
                                        </p:attrNameLst>
                                      </p:cBhvr>
                                      <p:to>
                                        <p:strVal val="visible"/>
                                      </p:to>
                                    </p:set>
                                    <p:animEffect transition="in" filter="blinds(horizontal)">
                                      <p:cBhvr>
                                        <p:cTn id="191" dur="500"/>
                                        <p:tgtEl>
                                          <p:spTgt spid="362"/>
                                        </p:tgtEl>
                                      </p:cBhvr>
                                    </p:animEffec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0"/>
                                          </p:stCondLst>
                                        </p:cTn>
                                        <p:tgtEl>
                                          <p:spTgt spid="362"/>
                                        </p:tgtEl>
                                        <p:attrNameLst>
                                          <p:attrName>style.visibility</p:attrName>
                                        </p:attrNameLst>
                                      </p:cBhvr>
                                      <p:to>
                                        <p:strVal val="hidden"/>
                                      </p:to>
                                    </p:set>
                                  </p:childTnLst>
                                </p:cTn>
                              </p:par>
                            </p:childTnLst>
                          </p:cTn>
                        </p:par>
                        <p:par>
                          <p:cTn id="196" fill="hold">
                            <p:stCondLst>
                              <p:cond delay="0"/>
                            </p:stCondLst>
                            <p:childTnLst>
                              <p:par>
                                <p:cTn id="197" presetID="3" presetClass="entr" presetSubtype="10" fill="hold" nodeType="afterEffect">
                                  <p:stCondLst>
                                    <p:cond delay="0"/>
                                  </p:stCondLst>
                                  <p:childTnLst>
                                    <p:set>
                                      <p:cBhvr>
                                        <p:cTn id="198" dur="1" fill="hold">
                                          <p:stCondLst>
                                            <p:cond delay="0"/>
                                          </p:stCondLst>
                                        </p:cTn>
                                        <p:tgtEl>
                                          <p:spTgt spid="363"/>
                                        </p:tgtEl>
                                        <p:attrNameLst>
                                          <p:attrName>style.visibility</p:attrName>
                                        </p:attrNameLst>
                                      </p:cBhvr>
                                      <p:to>
                                        <p:strVal val="visible"/>
                                      </p:to>
                                    </p:set>
                                    <p:animEffect transition="in" filter="blinds(horizontal)">
                                      <p:cBhvr>
                                        <p:cTn id="199" dur="500"/>
                                        <p:tgtEl>
                                          <p:spTgt spid="363"/>
                                        </p:tgtEl>
                                      </p:cBhvr>
                                    </p:animEffec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363"/>
                                        </p:tgtEl>
                                        <p:attrNameLst>
                                          <p:attrName>style.visibility</p:attrName>
                                        </p:attrNameLst>
                                      </p:cBhvr>
                                      <p:to>
                                        <p:strVal val="hidden"/>
                                      </p:to>
                                    </p:set>
                                  </p:childTnLst>
                                </p:cTn>
                              </p:par>
                            </p:childTnLst>
                          </p:cTn>
                        </p:par>
                        <p:par>
                          <p:cTn id="204" fill="hold">
                            <p:stCondLst>
                              <p:cond delay="0"/>
                            </p:stCondLst>
                            <p:childTnLst>
                              <p:par>
                                <p:cTn id="205" presetID="3" presetClass="entr" presetSubtype="10" fill="hold" nodeType="afterEffect">
                                  <p:stCondLst>
                                    <p:cond delay="0"/>
                                  </p:stCondLst>
                                  <p:childTnLst>
                                    <p:set>
                                      <p:cBhvr>
                                        <p:cTn id="206" dur="1" fill="hold">
                                          <p:stCondLst>
                                            <p:cond delay="0"/>
                                          </p:stCondLst>
                                        </p:cTn>
                                        <p:tgtEl>
                                          <p:spTgt spid="362"/>
                                        </p:tgtEl>
                                        <p:attrNameLst>
                                          <p:attrName>style.visibility</p:attrName>
                                        </p:attrNameLst>
                                      </p:cBhvr>
                                      <p:to>
                                        <p:strVal val="visible"/>
                                      </p:to>
                                    </p:set>
                                    <p:animEffect transition="in" filter="blinds(horizontal)">
                                      <p:cBhvr>
                                        <p:cTn id="207" dur="500"/>
                                        <p:tgtEl>
                                          <p:spTgt spid="362"/>
                                        </p:tgtEl>
                                      </p:cBhvr>
                                    </p:animEffec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0"/>
                                          </p:stCondLst>
                                        </p:cTn>
                                        <p:tgtEl>
                                          <p:spTgt spid="362"/>
                                        </p:tgtEl>
                                        <p:attrNameLst>
                                          <p:attrName>style.visibility</p:attrName>
                                        </p:attrNameLst>
                                      </p:cBhvr>
                                      <p:to>
                                        <p:strVal val="hidden"/>
                                      </p:to>
                                    </p:set>
                                  </p:childTnLst>
                                </p:cTn>
                              </p:par>
                            </p:childTnLst>
                          </p:cTn>
                        </p:par>
                        <p:par>
                          <p:cTn id="212" fill="hold">
                            <p:stCondLst>
                              <p:cond delay="0"/>
                            </p:stCondLst>
                            <p:childTnLst>
                              <p:par>
                                <p:cTn id="213" presetID="3" presetClass="exit" presetSubtype="10" fill="hold" nodeType="afterEffect">
                                  <p:stCondLst>
                                    <p:cond delay="0"/>
                                  </p:stCondLst>
                                  <p:childTnLst>
                                    <p:animEffect transition="out" filter="blinds(horizontal)">
                                      <p:cBhvr>
                                        <p:cTn id="214" dur="500"/>
                                        <p:tgtEl>
                                          <p:spTgt spid="89"/>
                                        </p:tgtEl>
                                      </p:cBhvr>
                                    </p:animEffect>
                                    <p:set>
                                      <p:cBhvr>
                                        <p:cTn id="215" dur="1" fill="hold">
                                          <p:stCondLst>
                                            <p:cond delay="499"/>
                                          </p:stCondLst>
                                        </p:cTn>
                                        <p:tgtEl>
                                          <p:spTgt spid="89"/>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314"/>
                                        </p:tgtEl>
                                        <p:attrNameLst>
                                          <p:attrName>style.visibility</p:attrName>
                                        </p:attrNameLst>
                                      </p:cBhvr>
                                      <p:to>
                                        <p:strVal val="visible"/>
                                      </p:to>
                                    </p:set>
                                    <p:animEffect transition="in" filter="blinds(horizontal)">
                                      <p:cBhvr>
                                        <p:cTn id="220" dur="500"/>
                                        <p:tgtEl>
                                          <p:spTgt spid="314"/>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302"/>
                                        </p:tgtEl>
                                        <p:attrNameLst>
                                          <p:attrName>style.visibility</p:attrName>
                                        </p:attrNameLst>
                                      </p:cBhvr>
                                      <p:to>
                                        <p:strVal val="visible"/>
                                      </p:to>
                                    </p:set>
                                    <p:animEffect transition="in" filter="blinds(horizontal)">
                                      <p:cBhvr>
                                        <p:cTn id="225" dur="500"/>
                                        <p:tgtEl>
                                          <p:spTgt spid="302"/>
                                        </p:tgtEl>
                                      </p:cBhvr>
                                    </p:animEffect>
                                  </p:childTnLst>
                                </p:cTn>
                              </p:par>
                            </p:childTnLst>
                          </p:cTn>
                        </p:par>
                        <p:par>
                          <p:cTn id="226" fill="hold">
                            <p:stCondLst>
                              <p:cond delay="500"/>
                            </p:stCondLst>
                            <p:childTnLst>
                              <p:par>
                                <p:cTn id="227" presetID="3" presetClass="entr" presetSubtype="10" fill="hold" nodeType="afterEffect">
                                  <p:stCondLst>
                                    <p:cond delay="0"/>
                                  </p:stCondLst>
                                  <p:childTnLst>
                                    <p:set>
                                      <p:cBhvr>
                                        <p:cTn id="228" dur="1" fill="hold">
                                          <p:stCondLst>
                                            <p:cond delay="0"/>
                                          </p:stCondLst>
                                        </p:cTn>
                                        <p:tgtEl>
                                          <p:spTgt spid="363"/>
                                        </p:tgtEl>
                                        <p:attrNameLst>
                                          <p:attrName>style.visibility</p:attrName>
                                        </p:attrNameLst>
                                      </p:cBhvr>
                                      <p:to>
                                        <p:strVal val="visible"/>
                                      </p:to>
                                    </p:set>
                                    <p:animEffect transition="in" filter="blinds(horizontal)">
                                      <p:cBhvr>
                                        <p:cTn id="229" dur="500"/>
                                        <p:tgtEl>
                                          <p:spTgt spid="363"/>
                                        </p:tgtEl>
                                      </p:cBhvr>
                                    </p:animEffect>
                                  </p:childTnLst>
                                </p:cTn>
                              </p:par>
                            </p:childTnLst>
                          </p:cTn>
                        </p:par>
                      </p:childTnLst>
                    </p:cTn>
                  </p:par>
                  <p:par>
                    <p:cTn id="230" fill="hold">
                      <p:stCondLst>
                        <p:cond delay="indefinite"/>
                      </p:stCondLst>
                      <p:childTnLst>
                        <p:par>
                          <p:cTn id="231" fill="hold">
                            <p:stCondLst>
                              <p:cond delay="0"/>
                            </p:stCondLst>
                            <p:childTnLst>
                              <p:par>
                                <p:cTn id="232" presetID="1" presetClass="exit" presetSubtype="0" fill="hold" nodeType="clickEffect">
                                  <p:stCondLst>
                                    <p:cond delay="0"/>
                                  </p:stCondLst>
                                  <p:childTnLst>
                                    <p:set>
                                      <p:cBhvr>
                                        <p:cTn id="233" dur="1" fill="hold">
                                          <p:stCondLst>
                                            <p:cond delay="0"/>
                                          </p:stCondLst>
                                        </p:cTn>
                                        <p:tgtEl>
                                          <p:spTgt spid="363"/>
                                        </p:tgtEl>
                                        <p:attrNameLst>
                                          <p:attrName>style.visibility</p:attrName>
                                        </p:attrNameLst>
                                      </p:cBhvr>
                                      <p:to>
                                        <p:strVal val="hidden"/>
                                      </p:to>
                                    </p:set>
                                  </p:childTnLst>
                                </p:cTn>
                              </p:par>
                            </p:childTnLst>
                          </p:cTn>
                        </p:par>
                        <p:par>
                          <p:cTn id="234" fill="hold">
                            <p:stCondLst>
                              <p:cond delay="0"/>
                            </p:stCondLst>
                            <p:childTnLst>
                              <p:par>
                                <p:cTn id="235" presetID="3" presetClass="exit" presetSubtype="10" fill="hold" nodeType="afterEffect">
                                  <p:stCondLst>
                                    <p:cond delay="0"/>
                                  </p:stCondLst>
                                  <p:childTnLst>
                                    <p:animEffect transition="out" filter="blinds(horizontal)">
                                      <p:cBhvr>
                                        <p:cTn id="236" dur="500"/>
                                        <p:tgtEl>
                                          <p:spTgt spid="90"/>
                                        </p:tgtEl>
                                      </p:cBhvr>
                                    </p:animEffect>
                                    <p:set>
                                      <p:cBhvr>
                                        <p:cTn id="237" dur="1" fill="hold">
                                          <p:stCondLst>
                                            <p:cond delay="499"/>
                                          </p:stCondLst>
                                        </p:cTn>
                                        <p:tgtEl>
                                          <p:spTgt spid="90"/>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315"/>
                                        </p:tgtEl>
                                        <p:attrNameLst>
                                          <p:attrName>style.visibility</p:attrName>
                                        </p:attrNameLst>
                                      </p:cBhvr>
                                      <p:to>
                                        <p:strVal val="visible"/>
                                      </p:to>
                                    </p:set>
                                    <p:animEffect transition="in" filter="blinds(horizontal)">
                                      <p:cBhvr>
                                        <p:cTn id="242" dur="500"/>
                                        <p:tgtEl>
                                          <p:spTgt spid="315"/>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grpId="0" nodeType="clickEffect">
                                  <p:stCondLst>
                                    <p:cond delay="0"/>
                                  </p:stCondLst>
                                  <p:childTnLst>
                                    <p:set>
                                      <p:cBhvr>
                                        <p:cTn id="246" dur="1" fill="hold">
                                          <p:stCondLst>
                                            <p:cond delay="0"/>
                                          </p:stCondLst>
                                        </p:cTn>
                                        <p:tgtEl>
                                          <p:spTgt spid="364"/>
                                        </p:tgtEl>
                                        <p:attrNameLst>
                                          <p:attrName>style.visibility</p:attrName>
                                        </p:attrNameLst>
                                      </p:cBhvr>
                                      <p:to>
                                        <p:strVal val="visible"/>
                                      </p:to>
                                    </p:set>
                                    <p:animEffect transition="in" filter="blinds(horizontal)">
                                      <p:cBhvr>
                                        <p:cTn id="247" dur="500"/>
                                        <p:tgtEl>
                                          <p:spTgt spid="364"/>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grpId="0" nodeType="clickEffect">
                                  <p:stCondLst>
                                    <p:cond delay="0"/>
                                  </p:stCondLst>
                                  <p:childTnLst>
                                    <p:set>
                                      <p:cBhvr>
                                        <p:cTn id="251" dur="1" fill="hold">
                                          <p:stCondLst>
                                            <p:cond delay="0"/>
                                          </p:stCondLst>
                                        </p:cTn>
                                        <p:tgtEl>
                                          <p:spTgt spid="243"/>
                                        </p:tgtEl>
                                        <p:attrNameLst>
                                          <p:attrName>style.visibility</p:attrName>
                                        </p:attrNameLst>
                                      </p:cBhvr>
                                      <p:to>
                                        <p:strVal val="visible"/>
                                      </p:to>
                                    </p:set>
                                    <p:animEffect transition="in" filter="blinds(horizontal)">
                                      <p:cBhvr>
                                        <p:cTn id="252"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243" grpId="0"/>
      <p:bldP spid="245" grpId="1" animBg="1"/>
      <p:bldP spid="311" grpId="0"/>
      <p:bldP spid="312" grpId="0"/>
      <p:bldP spid="313" grpId="0"/>
      <p:bldP spid="3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Limited Latency Hiding Capability</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32</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graphicFrame>
        <p:nvGraphicFramePr>
          <p:cNvPr id="8" name="Chart 7"/>
          <p:cNvGraphicFramePr/>
          <p:nvPr/>
        </p:nvGraphicFramePr>
        <p:xfrm>
          <a:off x="257173" y="1212112"/>
          <a:ext cx="8429627" cy="3441168"/>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8"/>
          <p:cNvSpPr/>
          <p:nvPr/>
        </p:nvSpPr>
        <p:spPr>
          <a:xfrm>
            <a:off x="457200" y="2442257"/>
            <a:ext cx="8229600" cy="661397"/>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i="1" dirty="0" smtClean="0">
                <a:solidFill>
                  <a:srgbClr val="FF0000"/>
                </a:solidFill>
              </a:rPr>
              <a:t>GPUs no longer able to hide memory latency</a:t>
            </a:r>
            <a:endParaRPr lang="en-US" sz="2600" b="1" i="1" dirty="0">
              <a:solidFill>
                <a:srgbClr val="FF0000"/>
              </a:solidFill>
            </a:endParaRPr>
          </a:p>
        </p:txBody>
      </p:sp>
      <p:sp>
        <p:nvSpPr>
          <p:cNvPr id="10" name="Rounded Rectangle 9"/>
          <p:cNvSpPr/>
          <p:nvPr/>
        </p:nvSpPr>
        <p:spPr>
          <a:xfrm>
            <a:off x="257173" y="3565003"/>
            <a:ext cx="8693787" cy="1328373"/>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i="1" dirty="0" smtClean="0">
                <a:solidFill>
                  <a:schemeClr val="tx1"/>
                </a:solidFill>
              </a:rPr>
              <a:t>Address translation slowdowns GPUs by </a:t>
            </a:r>
            <a:r>
              <a:rPr lang="en-US" sz="2600" b="1" i="1" dirty="0" smtClean="0">
                <a:solidFill>
                  <a:srgbClr val="FF0000"/>
                </a:solidFill>
              </a:rPr>
              <a:t>47.6% </a:t>
            </a:r>
            <a:r>
              <a:rPr lang="en-US" sz="2600" b="1" i="1" dirty="0" smtClean="0">
                <a:solidFill>
                  <a:schemeClr val="tx1"/>
                </a:solidFill>
              </a:rPr>
              <a:t>on average on the state-of-the-art design [Power et al., HPCA ’14]</a:t>
            </a:r>
            <a:endParaRPr lang="en-US" sz="2600" b="1" i="1" dirty="0">
              <a:solidFill>
                <a:schemeClr val="tx1"/>
              </a:solidFill>
            </a:endParaRPr>
          </a:p>
        </p:txBody>
      </p:sp>
      <p:sp>
        <p:nvSpPr>
          <p:cNvPr id="11" name="Rectangle 10"/>
          <p:cNvSpPr/>
          <p:nvPr/>
        </p:nvSpPr>
        <p:spPr>
          <a:xfrm>
            <a:off x="0" y="5039360"/>
            <a:ext cx="9143999" cy="10552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1" i="1" dirty="0" smtClean="0">
                <a:solidFill>
                  <a:schemeClr val="tx1"/>
                </a:solidFill>
                <a:effectLst/>
              </a:rPr>
              <a:t>Design Goal of MASK: </a:t>
            </a:r>
            <a:r>
              <a:rPr lang="en-US" sz="3100" dirty="0" smtClean="0">
                <a:solidFill>
                  <a:schemeClr val="tx1"/>
                </a:solidFill>
                <a:effectLst/>
              </a:rPr>
              <a:t>Reduce the overhead of </a:t>
            </a:r>
          </a:p>
          <a:p>
            <a:pPr algn="ctr"/>
            <a:r>
              <a:rPr lang="en-US" sz="3100" dirty="0" smtClean="0">
                <a:solidFill>
                  <a:schemeClr val="tx1"/>
                </a:solidFill>
                <a:effectLst/>
              </a:rPr>
              <a:t>GPU address translation with a </a:t>
            </a:r>
            <a:r>
              <a:rPr lang="en-US" sz="3100" b="1" i="1" dirty="0" smtClean="0">
                <a:solidFill>
                  <a:srgbClr val="0066FF"/>
                </a:solidFill>
                <a:effectLst/>
              </a:rPr>
              <a:t>TLB-aware design</a:t>
            </a:r>
            <a:endParaRPr lang="en-US" sz="3100" b="1" i="1" dirty="0">
              <a:solidFill>
                <a:srgbClr val="0066FF"/>
              </a:solidFill>
              <a:effectLst/>
            </a:endParaRPr>
          </a:p>
        </p:txBody>
      </p:sp>
      <p:sp>
        <p:nvSpPr>
          <p:cNvPr id="12" name="Rounded Rectangle 11"/>
          <p:cNvSpPr/>
          <p:nvPr/>
        </p:nvSpPr>
        <p:spPr>
          <a:xfrm>
            <a:off x="457200" y="1212112"/>
            <a:ext cx="8229600" cy="661397"/>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Page Walk </a:t>
            </a:r>
            <a:r>
              <a:rPr lang="en-US" sz="2600" b="1" dirty="0" smtClean="0">
                <a:solidFill>
                  <a:schemeClr val="tx1"/>
                </a:solidFill>
                <a:sym typeface="Wingdings" pitchFamily="2" charset="2"/>
              </a:rPr>
              <a:t>  </a:t>
            </a:r>
            <a:r>
              <a:rPr lang="en-US" sz="2600" b="1" dirty="0" smtClean="0">
                <a:solidFill>
                  <a:srgbClr val="FF0000"/>
                </a:solidFill>
                <a:sym typeface="Wingdings" pitchFamily="2" charset="2"/>
              </a:rPr>
              <a:t>Multiple Dependent Memory Requests</a:t>
            </a:r>
            <a:endParaRPr lang="en-US" sz="2600" b="1" dirty="0">
              <a:solidFill>
                <a:srgbClr val="FF0000"/>
              </a:solidFill>
            </a:endParaRPr>
          </a:p>
        </p:txBody>
      </p:sp>
      <p:sp>
        <p:nvSpPr>
          <p:cNvPr id="13" name="Down Arrow 12"/>
          <p:cNvSpPr/>
          <p:nvPr/>
        </p:nvSpPr>
        <p:spPr>
          <a:xfrm>
            <a:off x="4282633" y="2060294"/>
            <a:ext cx="636607" cy="231493"/>
          </a:xfrm>
          <a:prstGeom prst="downArrow">
            <a:avLst/>
          </a:prstGeom>
          <a:solidFill>
            <a:schemeClr val="bg1">
              <a:lumMod val="5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4282633" y="3240910"/>
            <a:ext cx="636607" cy="231493"/>
          </a:xfrm>
          <a:prstGeom prst="downArrow">
            <a:avLst/>
          </a:prstGeom>
          <a:solidFill>
            <a:schemeClr val="bg1">
              <a:lumMod val="5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blinds(horizontal)">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blinds(horizontal)">
                                      <p:cBhvr>
                                        <p:cTn id="11" dur="500"/>
                                        <p:tgtEl>
                                          <p:spTgt spid="8">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blinds(horizontal)">
                                      <p:cBhvr>
                                        <p:cTn id="16" dur="500"/>
                                        <p:tgtEl>
                                          <p:spTgt spid="8">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8">
                                            <p:graphicEl>
                                              <a:chart seriesIdx="1" categoryIdx="-4" bldStep="series"/>
                                            </p:graphicEl>
                                          </p:spTgt>
                                        </p:tgtEl>
                                      </p:cBhvr>
                                    </p:animEffect>
                                    <p:set>
                                      <p:cBhvr>
                                        <p:cTn id="21" dur="1" fill="hold">
                                          <p:stCondLst>
                                            <p:cond delay="499"/>
                                          </p:stCondLst>
                                        </p:cTn>
                                        <p:tgtEl>
                                          <p:spTgt spid="8">
                                            <p:graphicEl>
                                              <a:chart seriesIdx="1" categoryIdx="-4" bldStep="series"/>
                                            </p:graphicEl>
                                          </p:spTgt>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8">
                                            <p:graphicEl>
                                              <a:chart seriesIdx="0" categoryIdx="-4" bldStep="series"/>
                                            </p:graphicEl>
                                          </p:spTgt>
                                        </p:tgtEl>
                                      </p:cBhvr>
                                    </p:animEffect>
                                    <p:set>
                                      <p:cBhvr>
                                        <p:cTn id="24" dur="1" fill="hold">
                                          <p:stCondLst>
                                            <p:cond delay="499"/>
                                          </p:stCondLst>
                                        </p:cTn>
                                        <p:tgtEl>
                                          <p:spTgt spid="8">
                                            <p:graphicEl>
                                              <a:chart seriesIdx="0" categoryIdx="-4" bldStep="series"/>
                                            </p:graphicEl>
                                          </p:spTgt>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8">
                                            <p:graphicEl>
                                              <a:chart seriesIdx="-3" categoryIdx="-3" bldStep="gridLegend"/>
                                            </p:graphicEl>
                                          </p:spTgt>
                                        </p:tgtEl>
                                      </p:cBhvr>
                                    </p:animEffect>
                                    <p:set>
                                      <p:cBhvr>
                                        <p:cTn id="27" dur="1" fill="hold">
                                          <p:stCondLst>
                                            <p:cond delay="499"/>
                                          </p:stCondLst>
                                        </p:cTn>
                                        <p:tgtEl>
                                          <p:spTgt spid="8">
                                            <p:graphicEl>
                                              <a:chart seriesIdx="-3" categoryIdx="-3" bldStep="gridLegend"/>
                                            </p:graphicEl>
                                          </p:spTgt>
                                        </p:tgtEl>
                                        <p:attrNameLst>
                                          <p:attrName>style.visibility</p:attrName>
                                        </p:attrNameLst>
                                      </p:cBhvr>
                                      <p:to>
                                        <p:strVal val="hidden"/>
                                      </p:to>
                                    </p:se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Graphic spid="8" grpId="1" uiExpand="1">
        <p:bldSub>
          <a:bldChart bld="series"/>
        </p:bldSub>
      </p:bldGraphic>
      <p:bldP spid="9" grpId="0" animBg="1"/>
      <p:bldP spid="10" grpId="0" animBg="1"/>
      <p:bldP spid="11" grpId="0"/>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Observation 1: Thrashing at the Shared TLB</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33</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Multiple GPU applications contend for the TLB</a:t>
            </a:r>
          </a:p>
          <a:p>
            <a:endParaRPr lang="en-US" dirty="0" smtClean="0"/>
          </a:p>
          <a:p>
            <a:r>
              <a:rPr lang="en-US" dirty="0" smtClean="0"/>
              <a:t>TLB utilization across warps does not vary a lot</a:t>
            </a:r>
          </a:p>
        </p:txBody>
      </p:sp>
      <p:graphicFrame>
        <p:nvGraphicFramePr>
          <p:cNvPr id="7" name="Chart 6"/>
          <p:cNvGraphicFramePr>
            <a:graphicFrameLocks/>
          </p:cNvGraphicFramePr>
          <p:nvPr/>
        </p:nvGraphicFramePr>
        <p:xfrm>
          <a:off x="164139" y="1790297"/>
          <a:ext cx="9855200" cy="48221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535367" y="6289455"/>
            <a:ext cx="801743" cy="369332"/>
          </a:xfrm>
          <a:prstGeom prst="rect">
            <a:avLst/>
          </a:prstGeom>
          <a:noFill/>
        </p:spPr>
        <p:txBody>
          <a:bodyPr wrap="square" rtlCol="0">
            <a:spAutoFit/>
          </a:bodyPr>
          <a:lstStyle/>
          <a:p>
            <a:r>
              <a:rPr lang="en-US" b="1" i="1" dirty="0" smtClean="0"/>
              <a:t>App 1</a:t>
            </a:r>
            <a:endParaRPr lang="en-US" b="1" i="1" dirty="0"/>
          </a:p>
        </p:txBody>
      </p:sp>
      <p:sp>
        <p:nvSpPr>
          <p:cNvPr id="9" name="TextBox 8"/>
          <p:cNvSpPr txBox="1"/>
          <p:nvPr/>
        </p:nvSpPr>
        <p:spPr>
          <a:xfrm>
            <a:off x="3173917" y="6291380"/>
            <a:ext cx="801743" cy="369332"/>
          </a:xfrm>
          <a:prstGeom prst="rect">
            <a:avLst/>
          </a:prstGeom>
          <a:noFill/>
        </p:spPr>
        <p:txBody>
          <a:bodyPr wrap="square" rtlCol="0">
            <a:spAutoFit/>
          </a:bodyPr>
          <a:lstStyle/>
          <a:p>
            <a:r>
              <a:rPr lang="en-US" b="1" i="1" dirty="0" smtClean="0"/>
              <a:t>App 2</a:t>
            </a:r>
            <a:endParaRPr lang="en-US" b="1" i="1" dirty="0"/>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blinds(horizontal)">
                                      <p:cBhvr>
                                        <p:cTn id="16" dur="500"/>
                                        <p:tgtEl>
                                          <p:spTgt spid="7">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blinds(horizontal)">
                                      <p:cBhvr>
                                        <p:cTn id="21" dur="500"/>
                                        <p:tgtEl>
                                          <p:spTgt spid="7">
                                            <p:graphicEl>
                                              <a:chart seriesIdx="3"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7">
                                            <p:graphicEl>
                                              <a:chart seriesIdx="3" categoryIdx="-4" bldStep="series"/>
                                            </p:graphicEl>
                                          </p:spTgt>
                                        </p:tgtEl>
                                      </p:cBhvr>
                                    </p:animEffect>
                                    <p:set>
                                      <p:cBhvr>
                                        <p:cTn id="26" dur="1" fill="hold">
                                          <p:stCondLst>
                                            <p:cond delay="499"/>
                                          </p:stCondLst>
                                        </p:cTn>
                                        <p:tgtEl>
                                          <p:spTgt spid="7">
                                            <p:graphicEl>
                                              <a:chart seriesIdx="3" categoryIdx="-4" bldStep="series"/>
                                            </p:graphicEl>
                                          </p:spTgt>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7">
                                            <p:graphicEl>
                                              <a:chart seriesIdx="2" categoryIdx="-4" bldStep="series"/>
                                            </p:graphicEl>
                                          </p:spTgt>
                                        </p:tgtEl>
                                      </p:cBhvr>
                                    </p:animEffect>
                                    <p:set>
                                      <p:cBhvr>
                                        <p:cTn id="29" dur="1" fill="hold">
                                          <p:stCondLst>
                                            <p:cond delay="499"/>
                                          </p:stCondLst>
                                        </p:cTn>
                                        <p:tgtEl>
                                          <p:spTgt spid="7">
                                            <p:graphicEl>
                                              <a:chart seriesIdx="2" categoryIdx="-4" bldStep="series"/>
                                            </p:graphicEl>
                                          </p:spTgt>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7">
                                            <p:graphicEl>
                                              <a:chart seriesIdx="1" categoryIdx="-4" bldStep="series"/>
                                            </p:graphicEl>
                                          </p:spTgt>
                                        </p:tgtEl>
                                      </p:cBhvr>
                                    </p:animEffect>
                                    <p:set>
                                      <p:cBhvr>
                                        <p:cTn id="32" dur="1" fill="hold">
                                          <p:stCondLst>
                                            <p:cond delay="499"/>
                                          </p:stCondLst>
                                        </p:cTn>
                                        <p:tgtEl>
                                          <p:spTgt spid="7">
                                            <p:graphicEl>
                                              <a:chart seriesIdx="1" categoryIdx="-4" bldStep="series"/>
                                            </p:graphicEl>
                                          </p:spTgt>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7">
                                            <p:graphicEl>
                                              <a:chart seriesIdx="0" categoryIdx="-4" bldStep="series"/>
                                            </p:graphicEl>
                                          </p:spTgt>
                                        </p:tgtEl>
                                      </p:cBhvr>
                                    </p:animEffect>
                                    <p:set>
                                      <p:cBhvr>
                                        <p:cTn id="35" dur="1" fill="hold">
                                          <p:stCondLst>
                                            <p:cond delay="499"/>
                                          </p:stCondLst>
                                        </p:cTn>
                                        <p:tgtEl>
                                          <p:spTgt spid="7">
                                            <p:graphicEl>
                                              <a:chart seriesIdx="0" categoryIdx="-4" bldStep="series"/>
                                            </p:graphicEl>
                                          </p:spTgt>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7">
                                            <p:graphicEl>
                                              <a:chart seriesIdx="-3" categoryIdx="-3" bldStep="gridLegend"/>
                                            </p:graphicEl>
                                          </p:spTgt>
                                        </p:tgtEl>
                                      </p:cBhvr>
                                    </p:animEffect>
                                    <p:set>
                                      <p:cBhvr>
                                        <p:cTn id="38" dur="1" fill="hold">
                                          <p:stCondLst>
                                            <p:cond delay="499"/>
                                          </p:stCondLst>
                                        </p:cTn>
                                        <p:tgtEl>
                                          <p:spTgt spid="7">
                                            <p:graphicEl>
                                              <a:chart seriesIdx="-3" categoryIdx="-3" bldStep="gridLegend"/>
                                            </p:graphicEl>
                                          </p:spTgt>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0">
                                            <p:txEl>
                                              <p:pRg st="2" end="2"/>
                                            </p:txEl>
                                          </p:spTgt>
                                        </p:tgtEl>
                                        <p:attrNameLst>
                                          <p:attrName>style.visibility</p:attrName>
                                        </p:attrNameLst>
                                      </p:cBhvr>
                                      <p:to>
                                        <p:strVal val="visible"/>
                                      </p:to>
                                    </p:set>
                                    <p:animEffect transition="in" filter="blinds(horizontal)">
                                      <p:cBhvr>
                                        <p:cTn id="49"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uiExpand="1" build="p"/>
      <p:bldGraphic spid="7" grpId="0" uiExpand="1">
        <p:bldSub>
          <a:bldChart bld="series"/>
        </p:bldSub>
      </p:bldGraphic>
      <p:bldGraphic spid="7" grpId="1" uiExpand="1">
        <p:bldSub>
          <a:bldChart bld="series"/>
        </p:bldSub>
      </p:bldGraphic>
      <p:bldP spid="8" grpId="0"/>
      <p:bldP spid="8" grpId="1"/>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9093200" cy="847546"/>
          </a:xfrm>
        </p:spPr>
        <p:txBody>
          <a:bodyPr>
            <a:normAutofit/>
          </a:bodyPr>
          <a:lstStyle/>
          <a:p>
            <a:pPr algn="l"/>
            <a:r>
              <a:rPr lang="en-US" sz="3600" b="1" dirty="0" smtClean="0"/>
              <a:t>MASK: </a:t>
            </a:r>
            <a:r>
              <a:rPr lang="en-US" sz="3600" dirty="0" smtClean="0"/>
              <a:t>TLB-fill Bypassing</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34</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Limit number of warps that can fill the TLB</a:t>
            </a:r>
          </a:p>
          <a:p>
            <a:pPr lvl="1"/>
            <a:r>
              <a:rPr lang="en-US" dirty="0" smtClean="0"/>
              <a:t>Only warps with a token can fill the shared TLB</a:t>
            </a:r>
          </a:p>
          <a:p>
            <a:pPr lvl="1"/>
            <a:r>
              <a:rPr lang="en-US" dirty="0" smtClean="0"/>
              <a:t>Otherwise fills into the tiny </a:t>
            </a:r>
            <a:r>
              <a:rPr lang="en-US" b="1" dirty="0" smtClean="0">
                <a:solidFill>
                  <a:srgbClr val="2A85FF"/>
                </a:solidFill>
              </a:rPr>
              <a:t>bypassed cache</a:t>
            </a:r>
          </a:p>
          <a:p>
            <a:r>
              <a:rPr lang="en-US" dirty="0" smtClean="0"/>
              <a:t>Tokens are distributed </a:t>
            </a:r>
            <a:r>
              <a:rPr lang="en-US" b="1" dirty="0" smtClean="0">
                <a:solidFill>
                  <a:srgbClr val="2A85FF"/>
                </a:solidFill>
              </a:rPr>
              <a:t>equally across all cores</a:t>
            </a:r>
          </a:p>
          <a:p>
            <a:r>
              <a:rPr lang="en-US" dirty="0" smtClean="0"/>
              <a:t>Within each core, </a:t>
            </a:r>
            <a:r>
              <a:rPr lang="en-US" b="1" dirty="0" smtClean="0">
                <a:solidFill>
                  <a:srgbClr val="2A85FF"/>
                </a:solidFill>
              </a:rPr>
              <a:t>randomly distribute to warps</a:t>
            </a:r>
          </a:p>
        </p:txBody>
      </p:sp>
      <p:sp>
        <p:nvSpPr>
          <p:cNvPr id="27" name="Rectangle 26"/>
          <p:cNvSpPr/>
          <p:nvPr/>
        </p:nvSpPr>
        <p:spPr>
          <a:xfrm>
            <a:off x="457200" y="45440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TLB Request</a:t>
            </a:r>
            <a:endParaRPr lang="en-US" b="1" i="1" dirty="0">
              <a:solidFill>
                <a:schemeClr val="tx1"/>
              </a:solidFill>
            </a:endParaRPr>
          </a:p>
        </p:txBody>
      </p:sp>
      <p:grpSp>
        <p:nvGrpSpPr>
          <p:cNvPr id="3" name="Group 39"/>
          <p:cNvGrpSpPr/>
          <p:nvPr/>
        </p:nvGrpSpPr>
        <p:grpSpPr>
          <a:xfrm>
            <a:off x="4780280" y="4269740"/>
            <a:ext cx="2118360" cy="2340445"/>
            <a:chOff x="4780280" y="4269740"/>
            <a:chExt cx="2118360" cy="2340445"/>
          </a:xfrm>
        </p:grpSpPr>
        <p:grpSp>
          <p:nvGrpSpPr>
            <p:cNvPr id="6" name="Group 23"/>
            <p:cNvGrpSpPr/>
            <p:nvPr/>
          </p:nvGrpSpPr>
          <p:grpSpPr>
            <a:xfrm>
              <a:off x="4780280" y="4269740"/>
              <a:ext cx="2118360" cy="1910080"/>
              <a:chOff x="3647440" y="2392680"/>
              <a:chExt cx="2118360" cy="1910080"/>
            </a:xfrm>
          </p:grpSpPr>
          <p:sp>
            <p:nvSpPr>
              <p:cNvPr id="7" name="Rectangle 6"/>
              <p:cNvSpPr/>
              <p:nvPr/>
            </p:nvSpPr>
            <p:spPr>
              <a:xfrm>
                <a:off x="4089400" y="23926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89400" y="27305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89400" y="31013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89400" y="34721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37000" y="2545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37000" y="28829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937000" y="32537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37000" y="36245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99840" y="27000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99840" y="30378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799840" y="34086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799840" y="37795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647440" y="28524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647440" y="31902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647440" y="3561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647440" y="3931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5354320" y="6240853"/>
              <a:ext cx="599440" cy="369332"/>
            </a:xfrm>
            <a:prstGeom prst="rect">
              <a:avLst/>
            </a:prstGeom>
            <a:noFill/>
          </p:spPr>
          <p:txBody>
            <a:bodyPr wrap="square" rtlCol="0">
              <a:spAutoFit/>
            </a:bodyPr>
            <a:lstStyle/>
            <a:p>
              <a:r>
                <a:rPr lang="en-US" b="1" i="1" dirty="0" smtClean="0"/>
                <a:t>TLB</a:t>
              </a:r>
              <a:endParaRPr lang="en-US" b="1" i="1" dirty="0"/>
            </a:p>
          </p:txBody>
        </p:sp>
      </p:grpSp>
      <p:grpSp>
        <p:nvGrpSpPr>
          <p:cNvPr id="8" name="Group 43"/>
          <p:cNvGrpSpPr/>
          <p:nvPr/>
        </p:nvGrpSpPr>
        <p:grpSpPr>
          <a:xfrm>
            <a:off x="2317377" y="5438140"/>
            <a:ext cx="1798320" cy="1172045"/>
            <a:chOff x="2317377" y="5438140"/>
            <a:chExt cx="1798320" cy="1172045"/>
          </a:xfrm>
        </p:grpSpPr>
        <p:sp>
          <p:nvSpPr>
            <p:cNvPr id="25" name="Rectangle 24"/>
            <p:cNvSpPr/>
            <p:nvPr/>
          </p:nvSpPr>
          <p:spPr>
            <a:xfrm>
              <a:off x="2317377" y="54381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317377" y="58089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317377" y="6240853"/>
              <a:ext cx="1798320" cy="369332"/>
            </a:xfrm>
            <a:prstGeom prst="rect">
              <a:avLst/>
            </a:prstGeom>
            <a:noFill/>
          </p:spPr>
          <p:txBody>
            <a:bodyPr wrap="square" rtlCol="0">
              <a:spAutoFit/>
            </a:bodyPr>
            <a:lstStyle/>
            <a:p>
              <a:r>
                <a:rPr lang="en-US" b="1" i="1" dirty="0" smtClean="0"/>
                <a:t>Bypassed Cache</a:t>
              </a:r>
              <a:endParaRPr lang="en-US" b="1" i="1" dirty="0"/>
            </a:p>
          </p:txBody>
        </p:sp>
      </p:grpSp>
      <p:sp>
        <p:nvSpPr>
          <p:cNvPr id="30" name="TextBox 29"/>
          <p:cNvSpPr txBox="1"/>
          <p:nvPr/>
        </p:nvSpPr>
        <p:spPr>
          <a:xfrm>
            <a:off x="1564640" y="4085074"/>
            <a:ext cx="801743" cy="369332"/>
          </a:xfrm>
          <a:prstGeom prst="rect">
            <a:avLst/>
          </a:prstGeom>
          <a:noFill/>
        </p:spPr>
        <p:txBody>
          <a:bodyPr wrap="square" rtlCol="0">
            <a:spAutoFit/>
          </a:bodyPr>
          <a:lstStyle/>
          <a:p>
            <a:r>
              <a:rPr lang="en-US" b="1" i="1" dirty="0" smtClean="0"/>
              <a:t>Token</a:t>
            </a:r>
            <a:endParaRPr lang="en-US" b="1" i="1" dirty="0"/>
          </a:p>
        </p:txBody>
      </p:sp>
      <p:sp>
        <p:nvSpPr>
          <p:cNvPr id="31" name="TextBox 30"/>
          <p:cNvSpPr txBox="1"/>
          <p:nvPr/>
        </p:nvSpPr>
        <p:spPr>
          <a:xfrm>
            <a:off x="1564640" y="4979908"/>
            <a:ext cx="1137920" cy="369332"/>
          </a:xfrm>
          <a:prstGeom prst="rect">
            <a:avLst/>
          </a:prstGeom>
          <a:noFill/>
        </p:spPr>
        <p:txBody>
          <a:bodyPr wrap="square" rtlCol="0">
            <a:spAutoFit/>
          </a:bodyPr>
          <a:lstStyle/>
          <a:p>
            <a:r>
              <a:rPr lang="en-US" b="1" i="1" dirty="0" smtClean="0"/>
              <a:t>No Token</a:t>
            </a:r>
            <a:endParaRPr lang="en-US" b="1" i="1" dirty="0"/>
          </a:p>
        </p:txBody>
      </p:sp>
      <p:cxnSp>
        <p:nvCxnSpPr>
          <p:cNvPr id="32" name="Straight Arrow Connector 31"/>
          <p:cNvCxnSpPr>
            <a:stCxn id="27" idx="3"/>
          </p:cNvCxnSpPr>
          <p:nvPr/>
        </p:nvCxnSpPr>
        <p:spPr>
          <a:xfrm flipV="1">
            <a:off x="2133600" y="4727891"/>
            <a:ext cx="2646680" cy="1589"/>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836745" y="4358559"/>
            <a:ext cx="801743" cy="369332"/>
          </a:xfrm>
          <a:prstGeom prst="rect">
            <a:avLst/>
          </a:prstGeom>
          <a:noFill/>
        </p:spPr>
        <p:txBody>
          <a:bodyPr wrap="square" rtlCol="0">
            <a:spAutoFit/>
          </a:bodyPr>
          <a:lstStyle/>
          <a:p>
            <a:r>
              <a:rPr lang="en-US" b="1" i="1" dirty="0" smtClean="0"/>
              <a:t>Probe</a:t>
            </a:r>
            <a:endParaRPr lang="en-US" b="1" i="1" dirty="0"/>
          </a:p>
        </p:txBody>
      </p:sp>
      <p:sp>
        <p:nvSpPr>
          <p:cNvPr id="41" name="TextBox 40"/>
          <p:cNvSpPr txBox="1"/>
          <p:nvPr/>
        </p:nvSpPr>
        <p:spPr>
          <a:xfrm>
            <a:off x="3192034" y="4914900"/>
            <a:ext cx="801743" cy="369332"/>
          </a:xfrm>
          <a:prstGeom prst="rect">
            <a:avLst/>
          </a:prstGeom>
          <a:noFill/>
        </p:spPr>
        <p:txBody>
          <a:bodyPr wrap="square" rtlCol="0">
            <a:spAutoFit/>
          </a:bodyPr>
          <a:lstStyle/>
          <a:p>
            <a:r>
              <a:rPr lang="en-US" b="1" i="1" dirty="0" smtClean="0"/>
              <a:t>Probe</a:t>
            </a:r>
            <a:endParaRPr lang="en-US" b="1" i="1" dirty="0"/>
          </a:p>
        </p:txBody>
      </p:sp>
      <p:sp>
        <p:nvSpPr>
          <p:cNvPr id="42" name="TextBox 41"/>
          <p:cNvSpPr txBox="1"/>
          <p:nvPr/>
        </p:nvSpPr>
        <p:spPr>
          <a:xfrm>
            <a:off x="3993777" y="4727891"/>
            <a:ext cx="801743" cy="369332"/>
          </a:xfrm>
          <a:prstGeom prst="rect">
            <a:avLst/>
          </a:prstGeom>
          <a:noFill/>
        </p:spPr>
        <p:txBody>
          <a:bodyPr wrap="square" rtlCol="0">
            <a:spAutoFit/>
          </a:bodyPr>
          <a:lstStyle/>
          <a:p>
            <a:r>
              <a:rPr lang="en-US" b="1" i="1" dirty="0" smtClean="0"/>
              <a:t>Fill</a:t>
            </a:r>
            <a:endParaRPr lang="en-US" b="1" i="1" dirty="0"/>
          </a:p>
        </p:txBody>
      </p:sp>
      <p:sp>
        <p:nvSpPr>
          <p:cNvPr id="43" name="TextBox 42"/>
          <p:cNvSpPr txBox="1"/>
          <p:nvPr/>
        </p:nvSpPr>
        <p:spPr>
          <a:xfrm>
            <a:off x="2580640" y="4912557"/>
            <a:ext cx="801743" cy="369332"/>
          </a:xfrm>
          <a:prstGeom prst="rect">
            <a:avLst/>
          </a:prstGeom>
          <a:noFill/>
        </p:spPr>
        <p:txBody>
          <a:bodyPr wrap="square" rtlCol="0">
            <a:spAutoFit/>
          </a:bodyPr>
          <a:lstStyle/>
          <a:p>
            <a:r>
              <a:rPr lang="en-US" b="1" i="1" dirty="0" smtClean="0"/>
              <a:t>Fill</a:t>
            </a:r>
            <a:endParaRPr lang="en-US" b="1" i="1" dirty="0"/>
          </a:p>
        </p:txBody>
      </p:sp>
      <p:grpSp>
        <p:nvGrpSpPr>
          <p:cNvPr id="24" name="Group 49"/>
          <p:cNvGrpSpPr/>
          <p:nvPr/>
        </p:nvGrpSpPr>
        <p:grpSpPr>
          <a:xfrm>
            <a:off x="2133600" y="4722730"/>
            <a:ext cx="1021977" cy="708661"/>
            <a:chOff x="2133600" y="4356970"/>
            <a:chExt cx="1021977" cy="708661"/>
          </a:xfrm>
        </p:grpSpPr>
        <p:cxnSp>
          <p:nvCxnSpPr>
            <p:cNvPr id="36" name="Straight Arrow Connector 35"/>
            <p:cNvCxnSpPr/>
            <p:nvPr/>
          </p:nvCxnSpPr>
          <p:spPr>
            <a:xfrm rot="5400000">
              <a:off x="2801246" y="4711300"/>
              <a:ext cx="708660" cy="1"/>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2133600" y="4356970"/>
              <a:ext cx="1021977" cy="15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p:nvPr/>
        </p:nvCxnSpPr>
        <p:spPr>
          <a:xfrm rot="5400000">
            <a:off x="2807756" y="5072140"/>
            <a:ext cx="695641" cy="3"/>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horizontal)">
                                      <p:cBhvr>
                                        <p:cTn id="38" dur="500"/>
                                        <p:tgtEl>
                                          <p:spTgt spid="3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blinds(horizontal)">
                                      <p:cBhvr>
                                        <p:cTn id="41" dur="500"/>
                                        <p:tgtEl>
                                          <p:spTgt spid="41"/>
                                        </p:tgtEl>
                                      </p:cBhvr>
                                    </p:animEffect>
                                  </p:childTnLst>
                                </p:cTn>
                              </p:par>
                              <p:par>
                                <p:cTn id="42" presetID="3" presetClass="entr" presetSubtype="1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linds(horizont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par>
                                <p:cTn id="63" presetID="3" presetClass="entr" presetSubtype="1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42"/>
                                        </p:tgtEl>
                                      </p:cBhvr>
                                    </p:animEffect>
                                    <p:set>
                                      <p:cBhvr>
                                        <p:cTn id="73" dur="1" fill="hold">
                                          <p:stCondLst>
                                            <p:cond delay="499"/>
                                          </p:stCondLst>
                                        </p:cTn>
                                        <p:tgtEl>
                                          <p:spTgt spid="42"/>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childTnLst>
                          </p:cTn>
                        </p:par>
                        <p:par>
                          <p:cTn id="77" fill="hold">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par>
                                <p:cTn id="86" presetID="3" presetClass="entr" presetSubtype="1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linds(horizontal)">
                                      <p:cBhvr>
                                        <p:cTn id="88" dur="500"/>
                                        <p:tgtEl>
                                          <p:spTgt spid="49"/>
                                        </p:tgtEl>
                                      </p:cBhvr>
                                    </p:animEffect>
                                  </p:childTnLst>
                                </p:cTn>
                              </p:par>
                              <p:par>
                                <p:cTn id="89" presetID="3" presetClass="entr" presetSubtype="10" fill="hold" grpId="2"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par>
                                <p:cTn id="92" presetID="3" presetClass="entr" presetSubtype="10" fill="hold" grpId="2"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linds(horizontal)">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3" nodeType="clickEffect">
                                  <p:stCondLst>
                                    <p:cond delay="0"/>
                                  </p:stCondLst>
                                  <p:childTnLst>
                                    <p:animEffect transition="out" filter="blinds(horizontal)">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32"/>
                                        </p:tgtEl>
                                      </p:cBhvr>
                                    </p:animEffect>
                                    <p:set>
                                      <p:cBhvr>
                                        <p:cTn id="102" dur="1" fill="hold">
                                          <p:stCondLst>
                                            <p:cond delay="499"/>
                                          </p:stCondLst>
                                        </p:cTn>
                                        <p:tgtEl>
                                          <p:spTgt spid="32"/>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49"/>
                                        </p:tgtEl>
                                      </p:cBhvr>
                                    </p:animEffect>
                                    <p:set>
                                      <p:cBhvr>
                                        <p:cTn id="105" dur="1" fill="hold">
                                          <p:stCondLst>
                                            <p:cond delay="499"/>
                                          </p:stCondLst>
                                        </p:cTn>
                                        <p:tgtEl>
                                          <p:spTgt spid="49"/>
                                        </p:tgtEl>
                                        <p:attrNameLst>
                                          <p:attrName>style.visibility</p:attrName>
                                        </p:attrNameLst>
                                      </p:cBhvr>
                                      <p:to>
                                        <p:strVal val="hidden"/>
                                      </p:to>
                                    </p:set>
                                  </p:childTnLst>
                                </p:cTn>
                              </p:par>
                              <p:par>
                                <p:cTn id="106" presetID="3" presetClass="exit" presetSubtype="10" fill="hold" grpId="3" nodeType="withEffect">
                                  <p:stCondLst>
                                    <p:cond delay="0"/>
                                  </p:stCondLst>
                                  <p:childTnLst>
                                    <p:animEffect transition="out" filter="blinds(horizontal)">
                                      <p:cBhvr>
                                        <p:cTn id="107" dur="500"/>
                                        <p:tgtEl>
                                          <p:spTgt spid="41"/>
                                        </p:tgtEl>
                                      </p:cBhvr>
                                    </p:animEffect>
                                    <p:set>
                                      <p:cBhvr>
                                        <p:cTn id="108" dur="1" fill="hold">
                                          <p:stCondLst>
                                            <p:cond delay="499"/>
                                          </p:stCondLst>
                                        </p:cTn>
                                        <p:tgtEl>
                                          <p:spTgt spid="41"/>
                                        </p:tgtEl>
                                        <p:attrNameLst>
                                          <p:attrName>style.visibility</p:attrName>
                                        </p:attrNameLst>
                                      </p:cBhvr>
                                      <p:to>
                                        <p:strVal val="hidden"/>
                                      </p:to>
                                    </p:set>
                                  </p:child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linds(horizontal)">
                                      <p:cBhvr>
                                        <p:cTn id="112" dur="500"/>
                                        <p:tgtEl>
                                          <p:spTgt spid="2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linds(horizontal)">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P spid="27" grpId="0" animBg="1"/>
      <p:bldP spid="30" grpId="0"/>
      <p:bldP spid="30" grpId="1"/>
      <p:bldP spid="31" grpId="0"/>
      <p:bldP spid="35" grpId="0"/>
      <p:bldP spid="35" grpId="1"/>
      <p:bldP spid="35" grpId="2"/>
      <p:bldP spid="35" grpId="3"/>
      <p:bldP spid="41" grpId="0"/>
      <p:bldP spid="41" grpId="1"/>
      <p:bldP spid="41" grpId="2"/>
      <p:bldP spid="41" grpId="3"/>
      <p:bldP spid="42" grpId="0"/>
      <p:bldP spid="42" grpId="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Observation 2: Inefficient Caching</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35</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Partial address translation data can be cached</a:t>
            </a:r>
          </a:p>
          <a:p>
            <a:pPr lvl="1"/>
            <a:r>
              <a:rPr lang="en-US" dirty="0" smtClean="0"/>
              <a:t>Not all TLB-related data are the same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Cache is unaware of the page walk depth</a:t>
            </a:r>
          </a:p>
        </p:txBody>
      </p:sp>
      <p:graphicFrame>
        <p:nvGraphicFramePr>
          <p:cNvPr id="8" name="Chart 7"/>
          <p:cNvGraphicFramePr/>
          <p:nvPr/>
        </p:nvGraphicFramePr>
        <p:xfrm>
          <a:off x="1479176" y="2169043"/>
          <a:ext cx="5676536" cy="35406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blinds(horizontal)">
                                      <p:cBhvr>
                                        <p:cTn id="13" dur="500"/>
                                        <p:tgtEl>
                                          <p:spTgt spid="8">
                                            <p:graphicEl>
                                              <a:chart seriesIdx="-3" categoryIdx="-3" bldStep="gridLegend"/>
                                            </p:graphicEl>
                                          </p:spTgt>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blinds(horizontal)">
                                      <p:cBhvr>
                                        <p:cTn id="17" dur="500"/>
                                        <p:tgtEl>
                                          <p:spTgt spid="8">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blinds(horizontal)">
                                      <p:cBhvr>
                                        <p:cTn id="22" dur="500"/>
                                        <p:tgtEl>
                                          <p:spTgt spid="8">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blinds(horizontal)">
                                      <p:cBhvr>
                                        <p:cTn id="27" dur="500"/>
                                        <p:tgtEl>
                                          <p:spTgt spid="8">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blinds(horizontal)">
                                      <p:cBhvr>
                                        <p:cTn id="32" dur="500"/>
                                        <p:tgtEl>
                                          <p:spTgt spid="8">
                                            <p:graphicEl>
                                              <a:chart seriesIdx="3"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uiExpand="1" build="p"/>
      <p:bldGraphic spid="8" grpId="0" uiExpand="1">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9093200" cy="847546"/>
          </a:xfrm>
        </p:spPr>
        <p:txBody>
          <a:bodyPr>
            <a:normAutofit/>
          </a:bodyPr>
          <a:lstStyle/>
          <a:p>
            <a:pPr algn="l"/>
            <a:r>
              <a:rPr lang="en-US" sz="3600" b="1" dirty="0" smtClean="0"/>
              <a:t>MASK: </a:t>
            </a:r>
            <a:r>
              <a:rPr lang="en-US" sz="3600" dirty="0" smtClean="0"/>
              <a:t>TLB-aware Shared L2 Cache Design</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36</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Bypass TLB-data with low hit rate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Rectangle 6"/>
          <p:cNvSpPr/>
          <p:nvPr/>
        </p:nvSpPr>
        <p:spPr>
          <a:xfrm>
            <a:off x="2762778" y="2042914"/>
            <a:ext cx="29972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1 Hit Rate</a:t>
            </a:r>
            <a:endParaRPr lang="en-US" b="1" i="1" dirty="0">
              <a:solidFill>
                <a:schemeClr val="tx1"/>
              </a:solidFill>
            </a:endParaRPr>
          </a:p>
        </p:txBody>
      </p:sp>
      <p:sp>
        <p:nvSpPr>
          <p:cNvPr id="8" name="Rectangle 7"/>
          <p:cNvSpPr/>
          <p:nvPr/>
        </p:nvSpPr>
        <p:spPr>
          <a:xfrm>
            <a:off x="2762778" y="2413754"/>
            <a:ext cx="29972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2 Hit Rate</a:t>
            </a:r>
            <a:endParaRPr lang="en-US" b="1" i="1" dirty="0">
              <a:solidFill>
                <a:schemeClr val="tx1"/>
              </a:solidFill>
            </a:endParaRPr>
          </a:p>
        </p:txBody>
      </p:sp>
      <p:sp>
        <p:nvSpPr>
          <p:cNvPr id="9" name="Rectangle 8"/>
          <p:cNvSpPr/>
          <p:nvPr/>
        </p:nvSpPr>
        <p:spPr>
          <a:xfrm>
            <a:off x="2762778" y="2784594"/>
            <a:ext cx="29972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3 Hit Rate</a:t>
            </a:r>
            <a:endParaRPr lang="en-US" b="1" i="1" dirty="0">
              <a:solidFill>
                <a:schemeClr val="tx1"/>
              </a:solidFill>
            </a:endParaRPr>
          </a:p>
        </p:txBody>
      </p:sp>
      <p:sp>
        <p:nvSpPr>
          <p:cNvPr id="10" name="Rectangle 9"/>
          <p:cNvSpPr/>
          <p:nvPr/>
        </p:nvSpPr>
        <p:spPr>
          <a:xfrm>
            <a:off x="2762778" y="3155434"/>
            <a:ext cx="29972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4 Hit Rate</a:t>
            </a:r>
            <a:endParaRPr lang="en-US" b="1" i="1" dirty="0">
              <a:solidFill>
                <a:schemeClr val="tx1"/>
              </a:solidFill>
            </a:endParaRPr>
          </a:p>
        </p:txBody>
      </p:sp>
      <p:sp>
        <p:nvSpPr>
          <p:cNvPr id="11" name="Rectangle 10"/>
          <p:cNvSpPr/>
          <p:nvPr/>
        </p:nvSpPr>
        <p:spPr>
          <a:xfrm>
            <a:off x="2762778" y="3525277"/>
            <a:ext cx="29972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L2 Data cache Hit Rate</a:t>
            </a:r>
            <a:endParaRPr lang="en-US" b="1" i="1" dirty="0">
              <a:solidFill>
                <a:schemeClr val="tx1"/>
              </a:solidFill>
            </a:endParaRPr>
          </a:p>
        </p:txBody>
      </p:sp>
      <p:sp>
        <p:nvSpPr>
          <p:cNvPr id="12" name="Rectangle 11"/>
          <p:cNvSpPr/>
          <p:nvPr/>
        </p:nvSpPr>
        <p:spPr>
          <a:xfrm>
            <a:off x="640977" y="24130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Level 2 TLB-</a:t>
            </a:r>
            <a:r>
              <a:rPr lang="en-US" b="1" i="1" dirty="0" err="1" smtClean="0">
                <a:solidFill>
                  <a:schemeClr val="tx1"/>
                </a:solidFill>
              </a:rPr>
              <a:t>Req</a:t>
            </a:r>
            <a:endParaRPr lang="en-US" b="1" i="1" dirty="0">
              <a:solidFill>
                <a:schemeClr val="tx1"/>
              </a:solidFill>
            </a:endParaRPr>
          </a:p>
        </p:txBody>
      </p:sp>
      <p:sp>
        <p:nvSpPr>
          <p:cNvPr id="13" name="Rectangle 12"/>
          <p:cNvSpPr/>
          <p:nvPr/>
        </p:nvSpPr>
        <p:spPr>
          <a:xfrm>
            <a:off x="2762778" y="2413754"/>
            <a:ext cx="2997200" cy="370840"/>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2 Hit Rate</a:t>
            </a:r>
            <a:endParaRPr lang="en-US" b="1" i="1" dirty="0">
              <a:solidFill>
                <a:schemeClr val="tx1"/>
              </a:solidFill>
            </a:endParaRPr>
          </a:p>
        </p:txBody>
      </p:sp>
      <p:sp>
        <p:nvSpPr>
          <p:cNvPr id="14" name="Rectangle 13"/>
          <p:cNvSpPr/>
          <p:nvPr/>
        </p:nvSpPr>
        <p:spPr>
          <a:xfrm>
            <a:off x="2762778" y="3525277"/>
            <a:ext cx="2997200" cy="370840"/>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L2 Data cache Hit Rate</a:t>
            </a:r>
            <a:endParaRPr lang="en-US" b="1" i="1" dirty="0">
              <a:solidFill>
                <a:schemeClr val="tx1"/>
              </a:solidFill>
            </a:endParaRPr>
          </a:p>
        </p:txBody>
      </p:sp>
      <p:sp>
        <p:nvSpPr>
          <p:cNvPr id="15" name="Rectangle 14"/>
          <p:cNvSpPr/>
          <p:nvPr/>
        </p:nvSpPr>
        <p:spPr>
          <a:xfrm>
            <a:off x="2762778" y="3155434"/>
            <a:ext cx="2997200" cy="370840"/>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Page Walk Level 4 Hit Rate</a:t>
            </a:r>
            <a:endParaRPr lang="en-US" b="1" i="1" dirty="0">
              <a:solidFill>
                <a:schemeClr val="tx1"/>
              </a:solidFill>
            </a:endParaRPr>
          </a:p>
        </p:txBody>
      </p:sp>
      <p:sp>
        <p:nvSpPr>
          <p:cNvPr id="16" name="Rectangle 15"/>
          <p:cNvSpPr/>
          <p:nvPr/>
        </p:nvSpPr>
        <p:spPr>
          <a:xfrm>
            <a:off x="640977" y="31546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Level 4 TLB-</a:t>
            </a:r>
            <a:r>
              <a:rPr lang="en-US" b="1" i="1" dirty="0" err="1" smtClean="0">
                <a:solidFill>
                  <a:schemeClr val="tx1"/>
                </a:solidFill>
              </a:rPr>
              <a:t>Req</a:t>
            </a:r>
            <a:endParaRPr lang="en-US" b="1" i="1" dirty="0">
              <a:solidFill>
                <a:schemeClr val="tx1"/>
              </a:solidFill>
            </a:endParaRPr>
          </a:p>
        </p:txBody>
      </p:sp>
      <p:sp>
        <p:nvSpPr>
          <p:cNvPr id="17" name="TextBox 16"/>
          <p:cNvSpPr txBox="1"/>
          <p:nvPr/>
        </p:nvSpPr>
        <p:spPr>
          <a:xfrm>
            <a:off x="5942116" y="2272749"/>
            <a:ext cx="2222148" cy="369332"/>
          </a:xfrm>
          <a:prstGeom prst="rect">
            <a:avLst/>
          </a:prstGeom>
          <a:noFill/>
        </p:spPr>
        <p:txBody>
          <a:bodyPr wrap="square" rtlCol="0">
            <a:spAutoFit/>
          </a:bodyPr>
          <a:lstStyle/>
          <a:p>
            <a:r>
              <a:rPr lang="en-US" b="1" dirty="0" smtClean="0">
                <a:solidFill>
                  <a:srgbClr val="2A85FF"/>
                </a:solidFill>
              </a:rPr>
              <a:t>Probe L2 Cache</a:t>
            </a:r>
            <a:endParaRPr lang="en-US" b="1" dirty="0">
              <a:solidFill>
                <a:srgbClr val="2A85FF"/>
              </a:solidFill>
            </a:endParaRPr>
          </a:p>
        </p:txBody>
      </p:sp>
      <p:sp>
        <p:nvSpPr>
          <p:cNvPr id="18" name="TextBox 17"/>
          <p:cNvSpPr txBox="1"/>
          <p:nvPr/>
        </p:nvSpPr>
        <p:spPr>
          <a:xfrm>
            <a:off x="5942116" y="2970768"/>
            <a:ext cx="2222148" cy="369332"/>
          </a:xfrm>
          <a:prstGeom prst="rect">
            <a:avLst/>
          </a:prstGeom>
          <a:noFill/>
        </p:spPr>
        <p:txBody>
          <a:bodyPr wrap="square" rtlCol="0">
            <a:spAutoFit/>
          </a:bodyPr>
          <a:lstStyle/>
          <a:p>
            <a:r>
              <a:rPr lang="en-US" b="1" dirty="0" smtClean="0">
                <a:solidFill>
                  <a:srgbClr val="FF0000"/>
                </a:solidFill>
              </a:rPr>
              <a:t>Skip L2 Cache</a:t>
            </a:r>
            <a:endParaRPr lang="en-US" b="1" dirty="0">
              <a:solidFill>
                <a:srgbClr val="FF0000"/>
              </a:solidFill>
            </a:endParaRPr>
          </a:p>
        </p:txBody>
      </p:sp>
      <p:sp>
        <p:nvSpPr>
          <p:cNvPr id="19" name="Rounded Rectangle 18"/>
          <p:cNvSpPr/>
          <p:nvPr/>
        </p:nvSpPr>
        <p:spPr>
          <a:xfrm>
            <a:off x="457200" y="4120153"/>
            <a:ext cx="8229600" cy="661397"/>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Benefit 1: </a:t>
            </a:r>
            <a:r>
              <a:rPr lang="en-US" sz="2600" b="1" dirty="0" smtClean="0">
                <a:solidFill>
                  <a:srgbClr val="2A85FF"/>
                </a:solidFill>
              </a:rPr>
              <a:t>Better L2 cache utilization </a:t>
            </a:r>
            <a:r>
              <a:rPr lang="en-US" sz="2600" dirty="0" smtClean="0">
                <a:solidFill>
                  <a:schemeClr val="tx1"/>
                </a:solidFill>
              </a:rPr>
              <a:t>for TLB-data</a:t>
            </a:r>
            <a:endParaRPr lang="en-US" sz="2600" dirty="0">
              <a:solidFill>
                <a:schemeClr val="tx1"/>
              </a:solidFill>
            </a:endParaRPr>
          </a:p>
        </p:txBody>
      </p:sp>
      <p:sp>
        <p:nvSpPr>
          <p:cNvPr id="20" name="Rounded Rectangle 19"/>
          <p:cNvSpPr/>
          <p:nvPr/>
        </p:nvSpPr>
        <p:spPr>
          <a:xfrm>
            <a:off x="294640" y="4928870"/>
            <a:ext cx="8618248" cy="1366520"/>
          </a:xfrm>
          <a:prstGeom prst="roundRect">
            <a:avLst>
              <a:gd name="adj" fmla="val 16753"/>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Benefit 2: </a:t>
            </a:r>
            <a:r>
              <a:rPr lang="en-US" sz="2600" dirty="0" smtClean="0">
                <a:solidFill>
                  <a:schemeClr val="tx1"/>
                </a:solidFill>
              </a:rPr>
              <a:t>TLB-data that is less likely to hit do not have to queue at L2 data cache, </a:t>
            </a:r>
            <a:r>
              <a:rPr lang="en-US" sz="2600" b="1" dirty="0" smtClean="0">
                <a:solidFill>
                  <a:srgbClr val="2A85FF"/>
                </a:solidFill>
              </a:rPr>
              <a:t>reducing the latency of a page walk </a:t>
            </a:r>
            <a:endParaRPr lang="en-US" sz="2600" b="1" dirty="0">
              <a:solidFill>
                <a:srgbClr val="2A85FF"/>
              </a:solidFill>
            </a:endParaRPr>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hidden"/>
                                      </p:to>
                                    </p:set>
                                  </p:childTnLst>
                                </p:cTn>
                              </p:par>
                            </p:childTnLst>
                          </p:cTn>
                        </p:par>
                        <p:par>
                          <p:cTn id="52" fill="hold">
                            <p:stCondLst>
                              <p:cond delay="0"/>
                            </p:stCondLst>
                            <p:childTnLst>
                              <p:par>
                                <p:cTn id="53" presetID="3"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par>
                                <p:cTn id="61" presetID="3" presetClass="entr" presetSubtype="10" fill="hold" grpId="2"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linds(horizontal)">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linds(horizontal)">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P spid="7" grpId="0" animBg="1"/>
      <p:bldP spid="8" grpId="0" animBg="1"/>
      <p:bldP spid="9" grpId="0" animBg="1"/>
      <p:bldP spid="10" grpId="0" animBg="1"/>
      <p:bldP spid="11" grpId="0" animBg="1"/>
      <p:bldP spid="12" grpId="0" animBg="1"/>
      <p:bldP spid="12" grpId="1" animBg="1"/>
      <p:bldP spid="13" grpId="0" animBg="1"/>
      <p:bldP spid="13" grpId="1" animBg="1"/>
      <p:bldP spid="14" grpId="0" animBg="1"/>
      <p:bldP spid="14" grpId="1" animBg="1"/>
      <p:bldP spid="14" grpId="2" animBg="1"/>
      <p:bldP spid="15" grpId="0" animBg="1"/>
      <p:bldP spid="16" grpId="0" animBg="1"/>
      <p:bldP spid="17" grpId="0"/>
      <p:bldP spid="17" grpId="1"/>
      <p:bldP spid="18" grpId="0"/>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sz="3600" dirty="0" smtClean="0"/>
              <a:t>Observation 3: TLB- and App-awareness</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37</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dirty="0" smtClean="0"/>
              <a:t>TLB requests are latency sensitive</a:t>
            </a:r>
          </a:p>
          <a:p>
            <a:r>
              <a:rPr lang="en-US" dirty="0" smtClean="0"/>
              <a:t>GPU memory controller is unaware of TLB-data</a:t>
            </a:r>
          </a:p>
          <a:p>
            <a:pPr lvl="1"/>
            <a:r>
              <a:rPr lang="en-US" dirty="0" smtClean="0"/>
              <a:t>Data requests can </a:t>
            </a:r>
            <a:r>
              <a:rPr lang="en-US" b="1" dirty="0" smtClean="0">
                <a:solidFill>
                  <a:srgbClr val="FF0000"/>
                </a:solidFill>
              </a:rPr>
              <a:t>starve TLB-related requests</a:t>
            </a:r>
          </a:p>
          <a:p>
            <a:r>
              <a:rPr lang="en-US" dirty="0" smtClean="0"/>
              <a:t>GPU memory controller is unaware of multiple GPU applications</a:t>
            </a:r>
          </a:p>
          <a:p>
            <a:pPr lvl="1"/>
            <a:r>
              <a:rPr lang="en-US" dirty="0" smtClean="0"/>
              <a:t>One application can starve others</a:t>
            </a:r>
          </a:p>
          <a:p>
            <a:endParaRPr lang="en-US" dirty="0" smtClean="0"/>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9093200" cy="847546"/>
          </a:xfrm>
        </p:spPr>
        <p:txBody>
          <a:bodyPr>
            <a:normAutofit/>
          </a:bodyPr>
          <a:lstStyle/>
          <a:p>
            <a:pPr algn="l"/>
            <a:r>
              <a:rPr lang="en-US" sz="3600" b="1" dirty="0" smtClean="0"/>
              <a:t>MASK: </a:t>
            </a:r>
            <a:r>
              <a:rPr lang="en-US" sz="3600" dirty="0" smtClean="0"/>
              <a:t>TLB-aware Memory Controller Design</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38</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120" name="Content Placeholder 2"/>
          <p:cNvSpPr>
            <a:spLocks noGrp="1"/>
          </p:cNvSpPr>
          <p:nvPr>
            <p:ph idx="1"/>
          </p:nvPr>
        </p:nvSpPr>
        <p:spPr>
          <a:xfrm>
            <a:off x="457200" y="1094944"/>
            <a:ext cx="8455688" cy="5517543"/>
          </a:xfrm>
        </p:spPr>
        <p:txBody>
          <a:bodyPr/>
          <a:lstStyle/>
          <a:p>
            <a:r>
              <a:rPr lang="en-US" b="1" dirty="0" smtClean="0"/>
              <a:t>Goals:</a:t>
            </a:r>
          </a:p>
          <a:p>
            <a:pPr lvl="1"/>
            <a:r>
              <a:rPr lang="en-US" b="1" dirty="0" smtClean="0">
                <a:solidFill>
                  <a:srgbClr val="2A85FF"/>
                </a:solidFill>
              </a:rPr>
              <a:t>Prioritize TLB-data</a:t>
            </a:r>
            <a:r>
              <a:rPr lang="en-US" dirty="0" smtClean="0"/>
              <a:t> over normal data</a:t>
            </a:r>
          </a:p>
          <a:p>
            <a:pPr lvl="1"/>
            <a:r>
              <a:rPr lang="en-US" b="1" dirty="0" smtClean="0">
                <a:solidFill>
                  <a:srgbClr val="2A85FF"/>
                </a:solidFill>
              </a:rPr>
              <a:t>Ensure fairness </a:t>
            </a:r>
            <a:r>
              <a:rPr lang="en-US" dirty="0" smtClean="0"/>
              <a:t>across all applications</a:t>
            </a:r>
          </a:p>
        </p:txBody>
      </p:sp>
      <p:grpSp>
        <p:nvGrpSpPr>
          <p:cNvPr id="77" name="Group 76"/>
          <p:cNvGrpSpPr/>
          <p:nvPr/>
        </p:nvGrpSpPr>
        <p:grpSpPr>
          <a:xfrm>
            <a:off x="3888897" y="2883063"/>
            <a:ext cx="4824508" cy="2948777"/>
            <a:chOff x="2672079" y="2936240"/>
            <a:chExt cx="4824508" cy="3577110"/>
          </a:xfrm>
        </p:grpSpPr>
        <p:sp>
          <p:nvSpPr>
            <p:cNvPr id="8" name="Rectangle 7"/>
            <p:cNvSpPr/>
            <p:nvPr/>
          </p:nvSpPr>
          <p:spPr>
            <a:xfrm>
              <a:off x="2672079" y="2936240"/>
              <a:ext cx="3743277" cy="2999593"/>
            </a:xfrm>
            <a:prstGeom prst="rect">
              <a:avLst/>
            </a:prstGeom>
            <a:solidFill>
              <a:schemeClr val="accent5">
                <a:lumMod val="60000"/>
                <a:lumOff val="4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solidFill>
                  <a:schemeClr val="tx1"/>
                </a:solidFill>
              </a:endParaRPr>
            </a:p>
          </p:txBody>
        </p:sp>
        <p:sp>
          <p:nvSpPr>
            <p:cNvPr id="9" name="Down Arrow 8"/>
            <p:cNvSpPr/>
            <p:nvPr/>
          </p:nvSpPr>
          <p:spPr>
            <a:xfrm rot="16200000">
              <a:off x="6717702" y="4308991"/>
              <a:ext cx="452435" cy="198910"/>
            </a:xfrm>
            <a:prstGeom prst="downArrow">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415357" y="4609451"/>
              <a:ext cx="1081230" cy="646331"/>
            </a:xfrm>
            <a:prstGeom prst="rect">
              <a:avLst/>
            </a:prstGeom>
            <a:noFill/>
          </p:spPr>
          <p:txBody>
            <a:bodyPr wrap="square" rtlCol="0">
              <a:spAutoFit/>
            </a:bodyPr>
            <a:lstStyle/>
            <a:p>
              <a:pPr algn="ctr"/>
              <a:r>
                <a:rPr lang="en-US" b="1" i="1" dirty="0" smtClean="0"/>
                <a:t>To </a:t>
              </a:r>
            </a:p>
            <a:p>
              <a:pPr algn="ctr"/>
              <a:r>
                <a:rPr lang="en-US" b="1" i="1" dirty="0" smtClean="0"/>
                <a:t>DRAM</a:t>
              </a:r>
              <a:endParaRPr lang="en-US" b="1" i="1" dirty="0"/>
            </a:p>
          </p:txBody>
        </p:sp>
        <p:sp>
          <p:nvSpPr>
            <p:cNvPr id="25" name="Trapezoid 24"/>
            <p:cNvSpPr/>
            <p:nvPr/>
          </p:nvSpPr>
          <p:spPr>
            <a:xfrm rot="5400000">
              <a:off x="4863753" y="4290618"/>
              <a:ext cx="2517177" cy="301107"/>
            </a:xfrm>
            <a:prstGeom prst="trapezoid">
              <a:avLst>
                <a:gd name="adj" fmla="val 102876"/>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032399" y="6144018"/>
              <a:ext cx="2037988" cy="369332"/>
            </a:xfrm>
            <a:prstGeom prst="rect">
              <a:avLst/>
            </a:prstGeom>
            <a:noFill/>
          </p:spPr>
          <p:txBody>
            <a:bodyPr wrap="none" rtlCol="0">
              <a:spAutoFit/>
            </a:bodyPr>
            <a:lstStyle/>
            <a:p>
              <a:r>
                <a:rPr lang="en-US" b="1" i="1" dirty="0"/>
                <a:t>Memory </a:t>
              </a:r>
              <a:r>
                <a:rPr lang="en-US" b="1" i="1" dirty="0" smtClean="0"/>
                <a:t>Scheduler</a:t>
              </a:r>
              <a:endParaRPr lang="en-US" b="1" i="1" dirty="0"/>
            </a:p>
          </p:txBody>
        </p:sp>
      </p:grpSp>
      <p:grpSp>
        <p:nvGrpSpPr>
          <p:cNvPr id="74" name="Group 73"/>
          <p:cNvGrpSpPr/>
          <p:nvPr/>
        </p:nvGrpSpPr>
        <p:grpSpPr>
          <a:xfrm>
            <a:off x="1754455" y="2883063"/>
            <a:ext cx="5446433" cy="735300"/>
            <a:chOff x="537637" y="3140960"/>
            <a:chExt cx="5446433" cy="735300"/>
          </a:xfrm>
        </p:grpSpPr>
        <p:sp>
          <p:nvSpPr>
            <p:cNvPr id="18" name="Rectangle 17"/>
            <p:cNvSpPr/>
            <p:nvPr/>
          </p:nvSpPr>
          <p:spPr>
            <a:xfrm>
              <a:off x="5523414" y="3463934"/>
              <a:ext cx="232654" cy="412326"/>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9" name="Rectangle 18"/>
            <p:cNvSpPr/>
            <p:nvPr/>
          </p:nvSpPr>
          <p:spPr>
            <a:xfrm>
              <a:off x="5290760" y="3463934"/>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0" name="Rectangle 19"/>
            <p:cNvSpPr/>
            <p:nvPr/>
          </p:nvSpPr>
          <p:spPr>
            <a:xfrm>
              <a:off x="5058106" y="3463934"/>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1" name="Rectangle 20"/>
            <p:cNvSpPr/>
            <p:nvPr/>
          </p:nvSpPr>
          <p:spPr>
            <a:xfrm>
              <a:off x="4825452" y="3463934"/>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2" name="Rectangle 21"/>
            <p:cNvSpPr/>
            <p:nvPr/>
          </p:nvSpPr>
          <p:spPr>
            <a:xfrm>
              <a:off x="4592798" y="3463934"/>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3" name="Rectangle 22"/>
            <p:cNvSpPr/>
            <p:nvPr/>
          </p:nvSpPr>
          <p:spPr>
            <a:xfrm>
              <a:off x="4360144" y="3463934"/>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9" name="TextBox 28"/>
            <p:cNvSpPr txBox="1"/>
            <p:nvPr/>
          </p:nvSpPr>
          <p:spPr>
            <a:xfrm>
              <a:off x="4260112" y="3140960"/>
              <a:ext cx="1548822" cy="369332"/>
            </a:xfrm>
            <a:prstGeom prst="rect">
              <a:avLst/>
            </a:prstGeom>
            <a:noFill/>
          </p:spPr>
          <p:txBody>
            <a:bodyPr wrap="none" rtlCol="0">
              <a:spAutoFit/>
            </a:bodyPr>
            <a:lstStyle/>
            <a:p>
              <a:r>
                <a:rPr lang="en-US" b="1" i="1" dirty="0" smtClean="0"/>
                <a:t>Golden Queue</a:t>
              </a:r>
              <a:endParaRPr lang="en-US" b="1" i="1" dirty="0"/>
            </a:p>
          </p:txBody>
        </p:sp>
        <p:cxnSp>
          <p:nvCxnSpPr>
            <p:cNvPr id="33" name="Straight Arrow Connector 32"/>
            <p:cNvCxnSpPr/>
            <p:nvPr/>
          </p:nvCxnSpPr>
          <p:spPr>
            <a:xfrm>
              <a:off x="5768349" y="3663325"/>
              <a:ext cx="215721"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541539" y="3674778"/>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130449"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8" name="Rectangle 47"/>
            <p:cNvSpPr/>
            <p:nvPr/>
          </p:nvSpPr>
          <p:spPr>
            <a:xfrm>
              <a:off x="3897795"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9" name="Rectangle 48"/>
            <p:cNvSpPr/>
            <p:nvPr/>
          </p:nvSpPr>
          <p:spPr>
            <a:xfrm>
              <a:off x="3665141"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0" name="Rectangle 49"/>
            <p:cNvSpPr/>
            <p:nvPr/>
          </p:nvSpPr>
          <p:spPr>
            <a:xfrm>
              <a:off x="3432487"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1" name="Rectangle 50"/>
            <p:cNvSpPr/>
            <p:nvPr/>
          </p:nvSpPr>
          <p:spPr>
            <a:xfrm>
              <a:off x="3199833"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2" name="Rectangle 51"/>
            <p:cNvSpPr/>
            <p:nvPr/>
          </p:nvSpPr>
          <p:spPr>
            <a:xfrm>
              <a:off x="2967179" y="3463853"/>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8" name="TextBox 67"/>
            <p:cNvSpPr txBox="1"/>
            <p:nvPr/>
          </p:nvSpPr>
          <p:spPr>
            <a:xfrm>
              <a:off x="537637" y="3480247"/>
              <a:ext cx="1883080" cy="369332"/>
            </a:xfrm>
            <a:prstGeom prst="rect">
              <a:avLst/>
            </a:prstGeom>
            <a:noFill/>
          </p:spPr>
          <p:txBody>
            <a:bodyPr wrap="none" rtlCol="0">
              <a:spAutoFit/>
            </a:bodyPr>
            <a:lstStyle/>
            <a:p>
              <a:r>
                <a:rPr lang="en-US" b="1" i="1" dirty="0" smtClean="0"/>
                <a:t>TLB-Data Request</a:t>
              </a:r>
              <a:endParaRPr lang="en-US" b="1" i="1" dirty="0"/>
            </a:p>
          </p:txBody>
        </p:sp>
      </p:grpSp>
      <p:grpSp>
        <p:nvGrpSpPr>
          <p:cNvPr id="75" name="Group 74"/>
          <p:cNvGrpSpPr/>
          <p:nvPr/>
        </p:nvGrpSpPr>
        <p:grpSpPr>
          <a:xfrm>
            <a:off x="1886535" y="3618363"/>
            <a:ext cx="5326634" cy="771608"/>
            <a:chOff x="669717" y="3876260"/>
            <a:chExt cx="5326634" cy="771608"/>
          </a:xfrm>
        </p:grpSpPr>
        <p:sp>
          <p:nvSpPr>
            <p:cNvPr id="11" name="Rectangle 10"/>
            <p:cNvSpPr/>
            <p:nvPr/>
          </p:nvSpPr>
          <p:spPr>
            <a:xfrm>
              <a:off x="5535695" y="4235542"/>
              <a:ext cx="232654" cy="412326"/>
            </a:xfrm>
            <a:prstGeom prst="rect">
              <a:avLst/>
            </a:prstGeom>
            <a:solidFill>
              <a:srgbClr val="00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2" name="Rectangle 11"/>
            <p:cNvSpPr/>
            <p:nvPr/>
          </p:nvSpPr>
          <p:spPr>
            <a:xfrm>
              <a:off x="5303041" y="4235542"/>
              <a:ext cx="232654" cy="412326"/>
            </a:xfrm>
            <a:prstGeom prst="rect">
              <a:avLst/>
            </a:prstGeom>
            <a:solidFill>
              <a:srgbClr val="00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3" name="Rectangle 12"/>
            <p:cNvSpPr/>
            <p:nvPr/>
          </p:nvSpPr>
          <p:spPr>
            <a:xfrm>
              <a:off x="5070387" y="4235542"/>
              <a:ext cx="232654" cy="412326"/>
            </a:xfrm>
            <a:prstGeom prst="rect">
              <a:avLst/>
            </a:prstGeom>
            <a:solidFill>
              <a:srgbClr val="00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4" name="Rectangle 13"/>
            <p:cNvSpPr/>
            <p:nvPr/>
          </p:nvSpPr>
          <p:spPr>
            <a:xfrm>
              <a:off x="4837733" y="4235542"/>
              <a:ext cx="232654" cy="412326"/>
            </a:xfrm>
            <a:prstGeom prst="rect">
              <a:avLst/>
            </a:prstGeom>
            <a:solidFill>
              <a:srgbClr val="00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5" name="Rectangle 14"/>
            <p:cNvSpPr/>
            <p:nvPr/>
          </p:nvSpPr>
          <p:spPr>
            <a:xfrm>
              <a:off x="4605079" y="4235542"/>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16" name="Rectangle 15"/>
            <p:cNvSpPr/>
            <p:nvPr/>
          </p:nvSpPr>
          <p:spPr>
            <a:xfrm>
              <a:off x="4372425" y="4235542"/>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28" name="TextBox 27"/>
            <p:cNvSpPr txBox="1"/>
            <p:nvPr/>
          </p:nvSpPr>
          <p:spPr>
            <a:xfrm>
              <a:off x="4402569" y="3876260"/>
              <a:ext cx="1390124" cy="369332"/>
            </a:xfrm>
            <a:prstGeom prst="rect">
              <a:avLst/>
            </a:prstGeom>
            <a:noFill/>
          </p:spPr>
          <p:txBody>
            <a:bodyPr wrap="none" rtlCol="0">
              <a:spAutoFit/>
            </a:bodyPr>
            <a:lstStyle/>
            <a:p>
              <a:r>
                <a:rPr lang="en-US" b="1" i="1" dirty="0" smtClean="0"/>
                <a:t>Silver Queue</a:t>
              </a:r>
              <a:endParaRPr lang="en-US" b="1" i="1" dirty="0"/>
            </a:p>
          </p:txBody>
        </p:sp>
        <p:cxnSp>
          <p:nvCxnSpPr>
            <p:cNvPr id="32" name="Straight Arrow Connector 31"/>
            <p:cNvCxnSpPr/>
            <p:nvPr/>
          </p:nvCxnSpPr>
          <p:spPr>
            <a:xfrm>
              <a:off x="5780630" y="4425407"/>
              <a:ext cx="215721"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543660" y="4441624"/>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42730"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1" name="Rectangle 40"/>
            <p:cNvSpPr/>
            <p:nvPr/>
          </p:nvSpPr>
          <p:spPr>
            <a:xfrm>
              <a:off x="3910076"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2" name="Rectangle 41"/>
            <p:cNvSpPr/>
            <p:nvPr/>
          </p:nvSpPr>
          <p:spPr>
            <a:xfrm>
              <a:off x="3677422"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3" name="Rectangle 42"/>
            <p:cNvSpPr/>
            <p:nvPr/>
          </p:nvSpPr>
          <p:spPr>
            <a:xfrm>
              <a:off x="3444768"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4" name="Rectangle 43"/>
            <p:cNvSpPr/>
            <p:nvPr/>
          </p:nvSpPr>
          <p:spPr>
            <a:xfrm>
              <a:off x="3212114"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45" name="Rectangle 44"/>
            <p:cNvSpPr/>
            <p:nvPr/>
          </p:nvSpPr>
          <p:spPr>
            <a:xfrm>
              <a:off x="2979460" y="4235461"/>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9" name="TextBox 68"/>
            <p:cNvSpPr txBox="1"/>
            <p:nvPr/>
          </p:nvSpPr>
          <p:spPr>
            <a:xfrm>
              <a:off x="669717" y="4235461"/>
              <a:ext cx="1723870" cy="369332"/>
            </a:xfrm>
            <a:prstGeom prst="rect">
              <a:avLst/>
            </a:prstGeom>
            <a:noFill/>
          </p:spPr>
          <p:txBody>
            <a:bodyPr wrap="none" rtlCol="0">
              <a:spAutoFit/>
            </a:bodyPr>
            <a:lstStyle/>
            <a:p>
              <a:r>
                <a:rPr lang="en-US" b="1" i="1" dirty="0" smtClean="0"/>
                <a:t>Normal Request</a:t>
              </a:r>
              <a:endParaRPr lang="en-US" b="1" i="1" dirty="0"/>
            </a:p>
          </p:txBody>
        </p:sp>
      </p:grpSp>
      <p:grpSp>
        <p:nvGrpSpPr>
          <p:cNvPr id="76" name="Group 75"/>
          <p:cNvGrpSpPr/>
          <p:nvPr/>
        </p:nvGrpSpPr>
        <p:grpSpPr>
          <a:xfrm>
            <a:off x="1886535" y="4432521"/>
            <a:ext cx="5323122" cy="771608"/>
            <a:chOff x="669717" y="4690418"/>
            <a:chExt cx="5323122" cy="771608"/>
          </a:xfrm>
        </p:grpSpPr>
        <p:sp>
          <p:nvSpPr>
            <p:cNvPr id="53" name="Rectangle 52"/>
            <p:cNvSpPr/>
            <p:nvPr/>
          </p:nvSpPr>
          <p:spPr>
            <a:xfrm>
              <a:off x="5532183" y="5049700"/>
              <a:ext cx="232654" cy="41232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4" name="Rectangle 53"/>
            <p:cNvSpPr/>
            <p:nvPr/>
          </p:nvSpPr>
          <p:spPr>
            <a:xfrm>
              <a:off x="5299529" y="5049700"/>
              <a:ext cx="232654" cy="41232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5" name="Rectangle 54"/>
            <p:cNvSpPr/>
            <p:nvPr/>
          </p:nvSpPr>
          <p:spPr>
            <a:xfrm>
              <a:off x="5066875" y="5049700"/>
              <a:ext cx="232654" cy="41232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6" name="Rectangle 55"/>
            <p:cNvSpPr/>
            <p:nvPr/>
          </p:nvSpPr>
          <p:spPr>
            <a:xfrm>
              <a:off x="4834221" y="5049700"/>
              <a:ext cx="232654" cy="41232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7" name="Rectangle 56"/>
            <p:cNvSpPr/>
            <p:nvPr/>
          </p:nvSpPr>
          <p:spPr>
            <a:xfrm>
              <a:off x="4601567" y="5049700"/>
              <a:ext cx="232654" cy="41232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8" name="Rectangle 57"/>
            <p:cNvSpPr/>
            <p:nvPr/>
          </p:nvSpPr>
          <p:spPr>
            <a:xfrm>
              <a:off x="4368913" y="5049700"/>
              <a:ext cx="232654" cy="41232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59" name="TextBox 58"/>
            <p:cNvSpPr txBox="1"/>
            <p:nvPr/>
          </p:nvSpPr>
          <p:spPr>
            <a:xfrm>
              <a:off x="4195857" y="4690418"/>
              <a:ext cx="1585690" cy="369332"/>
            </a:xfrm>
            <a:prstGeom prst="rect">
              <a:avLst/>
            </a:prstGeom>
            <a:noFill/>
          </p:spPr>
          <p:txBody>
            <a:bodyPr wrap="none" rtlCol="0">
              <a:spAutoFit/>
            </a:bodyPr>
            <a:lstStyle/>
            <a:p>
              <a:r>
                <a:rPr lang="en-US" b="1" i="1" dirty="0" smtClean="0"/>
                <a:t>Normal Queue</a:t>
              </a:r>
              <a:endParaRPr lang="en-US" b="1" i="1" dirty="0"/>
            </a:p>
          </p:txBody>
        </p:sp>
        <p:cxnSp>
          <p:nvCxnSpPr>
            <p:cNvPr id="60" name="Straight Arrow Connector 59"/>
            <p:cNvCxnSpPr/>
            <p:nvPr/>
          </p:nvCxnSpPr>
          <p:spPr>
            <a:xfrm>
              <a:off x="5777118" y="5239565"/>
              <a:ext cx="215721"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540148" y="5255782"/>
              <a:ext cx="419164"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139218" y="5049619"/>
              <a:ext cx="232654" cy="41232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3" name="Rectangle 62"/>
            <p:cNvSpPr/>
            <p:nvPr/>
          </p:nvSpPr>
          <p:spPr>
            <a:xfrm>
              <a:off x="3906564" y="5049619"/>
              <a:ext cx="232654" cy="41232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4" name="Rectangle 63"/>
            <p:cNvSpPr/>
            <p:nvPr/>
          </p:nvSpPr>
          <p:spPr>
            <a:xfrm>
              <a:off x="3673910" y="5049619"/>
              <a:ext cx="232654" cy="41232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5" name="Rectangle 64"/>
            <p:cNvSpPr/>
            <p:nvPr/>
          </p:nvSpPr>
          <p:spPr>
            <a:xfrm>
              <a:off x="3441256" y="5049619"/>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6" name="Rectangle 65"/>
            <p:cNvSpPr/>
            <p:nvPr/>
          </p:nvSpPr>
          <p:spPr>
            <a:xfrm>
              <a:off x="3208602" y="5049619"/>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67" name="Rectangle 66"/>
            <p:cNvSpPr/>
            <p:nvPr/>
          </p:nvSpPr>
          <p:spPr>
            <a:xfrm>
              <a:off x="2975948" y="5049619"/>
              <a:ext cx="232654" cy="4123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solidFill>
                  <a:schemeClr val="tx1"/>
                </a:solidFill>
              </a:endParaRPr>
            </a:p>
          </p:txBody>
        </p:sp>
        <p:sp>
          <p:nvSpPr>
            <p:cNvPr id="70" name="TextBox 69"/>
            <p:cNvSpPr txBox="1"/>
            <p:nvPr/>
          </p:nvSpPr>
          <p:spPr>
            <a:xfrm>
              <a:off x="669717" y="5049619"/>
              <a:ext cx="1723870" cy="369332"/>
            </a:xfrm>
            <a:prstGeom prst="rect">
              <a:avLst/>
            </a:prstGeom>
            <a:noFill/>
          </p:spPr>
          <p:txBody>
            <a:bodyPr wrap="none" rtlCol="0">
              <a:spAutoFit/>
            </a:bodyPr>
            <a:lstStyle/>
            <a:p>
              <a:r>
                <a:rPr lang="en-US" b="1" i="1" dirty="0" smtClean="0"/>
                <a:t>Normal Request</a:t>
              </a:r>
              <a:endParaRPr lang="en-US" b="1" i="1" dirty="0"/>
            </a:p>
          </p:txBody>
        </p:sp>
      </p:grpSp>
      <p:sp>
        <p:nvSpPr>
          <p:cNvPr id="78" name="Down Arrow 77"/>
          <p:cNvSpPr/>
          <p:nvPr/>
        </p:nvSpPr>
        <p:spPr>
          <a:xfrm>
            <a:off x="762000" y="3110906"/>
            <a:ext cx="518160" cy="2471980"/>
          </a:xfrm>
          <a:prstGeom prst="downArrow">
            <a:avLst/>
          </a:prstGeom>
          <a:solidFill>
            <a:srgbClr val="0066FF"/>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90647" y="2678343"/>
            <a:ext cx="1393330" cy="369332"/>
          </a:xfrm>
          <a:prstGeom prst="rect">
            <a:avLst/>
          </a:prstGeom>
          <a:noFill/>
        </p:spPr>
        <p:txBody>
          <a:bodyPr wrap="none" rtlCol="0">
            <a:spAutoFit/>
          </a:bodyPr>
          <a:lstStyle/>
          <a:p>
            <a:r>
              <a:rPr lang="en-US" b="1" i="1" dirty="0" smtClean="0"/>
              <a:t>High Priority</a:t>
            </a:r>
            <a:endParaRPr lang="en-US" b="1" i="1" dirty="0"/>
          </a:p>
        </p:txBody>
      </p:sp>
      <p:sp>
        <p:nvSpPr>
          <p:cNvPr id="80" name="TextBox 79"/>
          <p:cNvSpPr txBox="1"/>
          <p:nvPr/>
        </p:nvSpPr>
        <p:spPr>
          <a:xfrm>
            <a:off x="390647" y="5613366"/>
            <a:ext cx="1337802" cy="369332"/>
          </a:xfrm>
          <a:prstGeom prst="rect">
            <a:avLst/>
          </a:prstGeom>
          <a:noFill/>
        </p:spPr>
        <p:txBody>
          <a:bodyPr wrap="none" rtlCol="0">
            <a:spAutoFit/>
          </a:bodyPr>
          <a:lstStyle/>
          <a:p>
            <a:r>
              <a:rPr lang="en-US" b="1" i="1" dirty="0" smtClean="0"/>
              <a:t>Low Priority</a:t>
            </a:r>
            <a:endParaRPr lang="en-US" b="1" i="1" dirty="0"/>
          </a:p>
        </p:txBody>
      </p:sp>
      <p:sp>
        <p:nvSpPr>
          <p:cNvPr id="81" name="Rounded Rectangle 80"/>
          <p:cNvSpPr/>
          <p:nvPr/>
        </p:nvSpPr>
        <p:spPr>
          <a:xfrm>
            <a:off x="390647" y="5886042"/>
            <a:ext cx="8229600" cy="661397"/>
          </a:xfrm>
          <a:prstGeom prst="roundRect">
            <a:avLst>
              <a:gd name="adj" fmla="val 26418"/>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chemeClr val="tx1"/>
                </a:solidFill>
              </a:rPr>
              <a:t>Each application takes turn injecting into the silver queue</a:t>
            </a:r>
            <a:endParaRPr lang="en-US" sz="2600" dirty="0">
              <a:solidFill>
                <a:schemeClr val="tx1"/>
              </a:solidFill>
            </a:endParaRPr>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linds(horizontal)">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blinds(horizontal)">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linds(horizontal)">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blinds(horizontal)">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dissolve">
                                      <p:cBhvr>
                                        <p:cTn id="35" dur="500"/>
                                        <p:tgtEl>
                                          <p:spTgt spid="79"/>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dissolve">
                                      <p:cBhvr>
                                        <p:cTn id="39" dur="500"/>
                                        <p:tgtEl>
                                          <p:spTgt spid="78"/>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dissolve">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linds(horizontal)">
                                      <p:cBhvr>
                                        <p:cTn id="4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P spid="78" grpId="0" animBg="1"/>
      <p:bldP spid="79" grpId="0"/>
      <p:bldP spid="80" grpId="0"/>
      <p:bldP spid="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9093200" cy="847546"/>
          </a:xfrm>
        </p:spPr>
        <p:txBody>
          <a:bodyPr>
            <a:normAutofit/>
          </a:bodyPr>
          <a:lstStyle/>
          <a:p>
            <a:pPr algn="l"/>
            <a:r>
              <a:rPr lang="en-US" sz="3600" dirty="0" smtClean="0"/>
              <a:t>Results: Performance of MASK</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39</a:t>
            </a:fld>
            <a:endParaRPr lang="en-US"/>
          </a:p>
        </p:txBody>
      </p:sp>
      <p:pic>
        <p:nvPicPr>
          <p:cNvPr id="154" name="Picture 153"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7" name="Rectangle 6"/>
          <p:cNvSpPr/>
          <p:nvPr/>
        </p:nvSpPr>
        <p:spPr>
          <a:xfrm>
            <a:off x="311037" y="5370275"/>
            <a:ext cx="8557323" cy="105524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FF"/>
                </a:solidFill>
                <a:effectLst/>
              </a:rPr>
              <a:t>MASK is effective in reducing TLB contention and TLB-requests latency throughout the memory hierarchy</a:t>
            </a:r>
            <a:endParaRPr lang="en-US" sz="2800" b="1" dirty="0">
              <a:solidFill>
                <a:srgbClr val="0000FF"/>
              </a:solidFill>
              <a:effectLst/>
            </a:endParaRPr>
          </a:p>
        </p:txBody>
      </p:sp>
      <p:sp>
        <p:nvSpPr>
          <p:cNvPr id="8" name="TextBox 7"/>
          <p:cNvSpPr txBox="1"/>
          <p:nvPr/>
        </p:nvSpPr>
        <p:spPr>
          <a:xfrm>
            <a:off x="7758106" y="3017520"/>
            <a:ext cx="928694" cy="369332"/>
          </a:xfrm>
          <a:prstGeom prst="rect">
            <a:avLst/>
          </a:prstGeom>
          <a:noFill/>
        </p:spPr>
        <p:txBody>
          <a:bodyPr wrap="square" rtlCol="0">
            <a:spAutoFit/>
          </a:bodyPr>
          <a:lstStyle/>
          <a:p>
            <a:r>
              <a:rPr lang="en-US" b="1" i="1" dirty="0" smtClean="0">
                <a:solidFill>
                  <a:srgbClr val="0066FF"/>
                </a:solidFill>
              </a:rPr>
              <a:t>45.7%</a:t>
            </a:r>
            <a:endParaRPr lang="en-US" b="1" i="1" dirty="0">
              <a:solidFill>
                <a:srgbClr val="0066FF"/>
              </a:solidFill>
            </a:endParaRPr>
          </a:p>
        </p:txBody>
      </p:sp>
      <p:graphicFrame>
        <p:nvGraphicFramePr>
          <p:cNvPr id="9" name="Chart 8"/>
          <p:cNvGraphicFramePr/>
          <p:nvPr/>
        </p:nvGraphicFramePr>
        <p:xfrm>
          <a:off x="311037" y="1137683"/>
          <a:ext cx="8557323" cy="42325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blinds(horizontal)">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blinds(horizontal)">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blinds(horizontal)">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dirty="0" smtClean="0"/>
              <a:t>Intra-application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46" name="Group 45"/>
          <p:cNvGrpSpPr/>
          <p:nvPr/>
        </p:nvGrpSpPr>
        <p:grpSpPr>
          <a:xfrm>
            <a:off x="856552" y="1322496"/>
            <a:ext cx="2752922" cy="1497452"/>
            <a:chOff x="856552" y="1322496"/>
            <a:chExt cx="2752922" cy="1497452"/>
          </a:xfrm>
        </p:grpSpPr>
        <p:sp>
          <p:nvSpPr>
            <p:cNvPr id="9" name="Rectangle 8"/>
            <p:cNvSpPr/>
            <p:nvPr/>
          </p:nvSpPr>
          <p:spPr>
            <a:xfrm>
              <a:off x="856552"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6" name="Rectangle 15"/>
            <p:cNvSpPr/>
            <p:nvPr/>
          </p:nvSpPr>
          <p:spPr>
            <a:xfrm>
              <a:off x="1830404"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7" name="Rectangle 16"/>
            <p:cNvSpPr/>
            <p:nvPr/>
          </p:nvSpPr>
          <p:spPr>
            <a:xfrm>
              <a:off x="856552"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8" name="Rectangle 17"/>
            <p:cNvSpPr/>
            <p:nvPr/>
          </p:nvSpPr>
          <p:spPr>
            <a:xfrm>
              <a:off x="1830404"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4" name="Rectangle 23"/>
            <p:cNvSpPr/>
            <p:nvPr/>
          </p:nvSpPr>
          <p:spPr>
            <a:xfrm>
              <a:off x="2796139"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5" name="Rectangle 24"/>
            <p:cNvSpPr/>
            <p:nvPr/>
          </p:nvSpPr>
          <p:spPr>
            <a:xfrm>
              <a:off x="2796139"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grpSp>
      <p:sp>
        <p:nvSpPr>
          <p:cNvPr id="26" name="Rectangle 25"/>
          <p:cNvSpPr/>
          <p:nvPr/>
        </p:nvSpPr>
        <p:spPr>
          <a:xfrm>
            <a:off x="618804" y="3460178"/>
            <a:ext cx="3247436"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sp>
        <p:nvSpPr>
          <p:cNvPr id="51" name="Rectangle 50"/>
          <p:cNvSpPr/>
          <p:nvPr/>
        </p:nvSpPr>
        <p:spPr>
          <a:xfrm>
            <a:off x="764794" y="1615441"/>
            <a:ext cx="1065610" cy="379581"/>
          </a:xfrm>
          <a:prstGeom prst="rect">
            <a:avLst/>
          </a:prstGeom>
          <a:solidFill>
            <a:srgbClr val="FF45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32 Loads</a:t>
            </a:r>
            <a:endParaRPr lang="en-US" dirty="0"/>
          </a:p>
        </p:txBody>
      </p:sp>
      <p:sp>
        <p:nvSpPr>
          <p:cNvPr id="52" name="Rectangle 51"/>
          <p:cNvSpPr/>
          <p:nvPr/>
        </p:nvSpPr>
        <p:spPr>
          <a:xfrm>
            <a:off x="2796139" y="1615441"/>
            <a:ext cx="1070101" cy="37958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32 Loads</a:t>
            </a:r>
            <a:endParaRPr lang="en-US" dirty="0"/>
          </a:p>
        </p:txBody>
      </p:sp>
      <p:sp>
        <p:nvSpPr>
          <p:cNvPr id="19" name="Rectangle 18"/>
          <p:cNvSpPr/>
          <p:nvPr/>
        </p:nvSpPr>
        <p:spPr>
          <a:xfrm>
            <a:off x="618805" y="3460178"/>
            <a:ext cx="3247436" cy="320738"/>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sp>
        <p:nvSpPr>
          <p:cNvPr id="20" name="Down Arrow 19"/>
          <p:cNvSpPr/>
          <p:nvPr/>
        </p:nvSpPr>
        <p:spPr>
          <a:xfrm>
            <a:off x="4322891" y="4834931"/>
            <a:ext cx="411982" cy="321547"/>
          </a:xfrm>
          <a:prstGeom prst="down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76103" y="4479778"/>
            <a:ext cx="7913379" cy="292795"/>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Memory Controller</a:t>
            </a:r>
            <a:endParaRPr lang="en-US" sz="1400" dirty="0">
              <a:solidFill>
                <a:schemeClr val="tx1"/>
              </a:solidFill>
            </a:endParaRPr>
          </a:p>
        </p:txBody>
      </p:sp>
      <p:sp>
        <p:nvSpPr>
          <p:cNvPr id="22" name="Rectangle 21"/>
          <p:cNvSpPr/>
          <p:nvPr/>
        </p:nvSpPr>
        <p:spPr>
          <a:xfrm>
            <a:off x="576103" y="5283806"/>
            <a:ext cx="7917580" cy="996054"/>
          </a:xfrm>
          <a:prstGeom prst="rect">
            <a:avLst/>
          </a:prstGeom>
          <a:solidFill>
            <a:srgbClr val="7692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Main Memory</a:t>
            </a:r>
            <a:endParaRPr lang="en-US" sz="1400" dirty="0">
              <a:solidFill>
                <a:schemeClr val="tx1"/>
              </a:solidFill>
            </a:endParaRPr>
          </a:p>
        </p:txBody>
      </p:sp>
      <p:sp>
        <p:nvSpPr>
          <p:cNvPr id="23" name="Rectangle 22"/>
          <p:cNvSpPr/>
          <p:nvPr/>
        </p:nvSpPr>
        <p:spPr>
          <a:xfrm>
            <a:off x="576103" y="4479778"/>
            <a:ext cx="7913379" cy="292795"/>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Memory Controller</a:t>
            </a:r>
            <a:endParaRPr lang="en-US" sz="1400" dirty="0">
              <a:solidFill>
                <a:schemeClr val="tx1"/>
              </a:solidFill>
            </a:endParaRPr>
          </a:p>
        </p:txBody>
      </p:sp>
      <p:sp>
        <p:nvSpPr>
          <p:cNvPr id="27" name="Rectangle 26"/>
          <p:cNvSpPr/>
          <p:nvPr/>
        </p:nvSpPr>
        <p:spPr>
          <a:xfrm>
            <a:off x="581427" y="5283806"/>
            <a:ext cx="7917580" cy="996054"/>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Main Memory</a:t>
            </a:r>
            <a:endParaRPr lang="en-US" sz="1400" dirty="0">
              <a:solidFill>
                <a:schemeClr val="tx1"/>
              </a:solidFill>
            </a:endParaRPr>
          </a:p>
        </p:txBody>
      </p:sp>
      <p:sp>
        <p:nvSpPr>
          <p:cNvPr id="50" name="Rounded Rectangle 49"/>
          <p:cNvSpPr/>
          <p:nvPr/>
        </p:nvSpPr>
        <p:spPr>
          <a:xfrm>
            <a:off x="3206040" y="2147422"/>
            <a:ext cx="5795085" cy="1142491"/>
          </a:xfrm>
          <a:prstGeom prst="roundRect">
            <a:avLst>
              <a:gd name="adj" fmla="val 1954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Requests from GPU cores interfere at the cache and main memory</a:t>
            </a:r>
            <a:endParaRPr lang="en-US" sz="2600" dirty="0">
              <a:solidFill>
                <a:schemeClr val="tx1"/>
              </a:solidFill>
            </a:endParaRPr>
          </a:p>
        </p:txBody>
      </p:sp>
      <p:sp>
        <p:nvSpPr>
          <p:cNvPr id="29" name="Down Arrow 28"/>
          <p:cNvSpPr/>
          <p:nvPr/>
        </p:nvSpPr>
        <p:spPr>
          <a:xfrm>
            <a:off x="2080009" y="3949002"/>
            <a:ext cx="411982" cy="3215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wn Arrow 29"/>
          <p:cNvSpPr/>
          <p:nvPr/>
        </p:nvSpPr>
        <p:spPr>
          <a:xfrm>
            <a:off x="2080009" y="2993153"/>
            <a:ext cx="411982" cy="3215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27"/>
          <p:cNvSpPr>
            <a:spLocks noGrp="1"/>
          </p:cNvSpPr>
          <p:nvPr>
            <p:ph type="sldNum" sz="quarter" idx="12"/>
          </p:nvPr>
        </p:nvSpPr>
        <p:spPr/>
        <p:txBody>
          <a:bodyPr/>
          <a:lstStyle/>
          <a:p>
            <a:fld id="{9E8CE333-791E-B247-B0D8-81D7ACF2F196}" type="slidenum">
              <a:rPr lang="en-US" smtClean="0"/>
              <a:pPr/>
              <a:t>4</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linds(horizont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2.77778E-7 -0.00023 L 0.08507 0.26551 " pathEditMode="relative" rAng="0" ptsTypes="AA">
                                      <p:cBhvr>
                                        <p:cTn id="39" dur="2000" fill="hold"/>
                                        <p:tgtEl>
                                          <p:spTgt spid="51"/>
                                        </p:tgtEl>
                                        <p:attrNameLst>
                                          <p:attrName>ppt_x</p:attrName>
                                          <p:attrName>ppt_y</p:attrName>
                                        </p:attrNameLst>
                                      </p:cBhvr>
                                      <p:rCtr x="43" y="133"/>
                                    </p:animMotion>
                                  </p:childTnLst>
                                </p:cTn>
                              </p:par>
                              <p:par>
                                <p:cTn id="40" presetID="0" presetClass="path" presetSubtype="0" accel="50000" decel="50000" fill="hold" grpId="1" nodeType="withEffect">
                                  <p:stCondLst>
                                    <p:cond delay="0"/>
                                  </p:stCondLst>
                                  <p:childTnLst>
                                    <p:animMotion origin="layout" path="M 1.66667E-6 -0.00023 L -0.10295 0.26551 " pathEditMode="relative" rAng="0" ptsTypes="AA">
                                      <p:cBhvr>
                                        <p:cTn id="41" dur="2000" fill="hold"/>
                                        <p:tgtEl>
                                          <p:spTgt spid="52"/>
                                        </p:tgtEl>
                                        <p:attrNameLst>
                                          <p:attrName>ppt_x</p:attrName>
                                          <p:attrName>ppt_y</p:attrName>
                                        </p:attrNameLst>
                                      </p:cBhvr>
                                      <p:rCtr x="-52" y="133"/>
                                    </p:animMotion>
                                  </p:childTnLst>
                                </p:cTn>
                              </p:par>
                            </p:childTnLst>
                          </p:cTn>
                        </p:par>
                        <p:par>
                          <p:cTn id="42" fill="hold">
                            <p:stCondLst>
                              <p:cond delay="2000"/>
                            </p:stCondLst>
                            <p:childTnLst>
                              <p:par>
                                <p:cTn id="43" presetID="3" presetClass="exit" presetSubtype="10" fill="hold" grpId="2" nodeType="afterEffect">
                                  <p:stCondLst>
                                    <p:cond delay="0"/>
                                  </p:stCondLst>
                                  <p:childTnLst>
                                    <p:animEffect transition="out" filter="blinds(horizontal)">
                                      <p:cBhvr>
                                        <p:cTn id="44" dur="500"/>
                                        <p:tgtEl>
                                          <p:spTgt spid="51"/>
                                        </p:tgtEl>
                                      </p:cBhvr>
                                    </p:animEffect>
                                    <p:set>
                                      <p:cBhvr>
                                        <p:cTn id="45" dur="1" fill="hold">
                                          <p:stCondLst>
                                            <p:cond delay="499"/>
                                          </p:stCondLst>
                                        </p:cTn>
                                        <p:tgtEl>
                                          <p:spTgt spid="51"/>
                                        </p:tgtEl>
                                        <p:attrNameLst>
                                          <p:attrName>style.visibility</p:attrName>
                                        </p:attrNameLst>
                                      </p:cBhvr>
                                      <p:to>
                                        <p:strVal val="hidden"/>
                                      </p:to>
                                    </p:set>
                                  </p:childTnLst>
                                </p:cTn>
                              </p:par>
                              <p:par>
                                <p:cTn id="46" presetID="3" presetClass="exit" presetSubtype="10" fill="hold" grpId="2" nodeType="withEffect">
                                  <p:stCondLst>
                                    <p:cond delay="0"/>
                                  </p:stCondLst>
                                  <p:childTnLst>
                                    <p:animEffect transition="out" filter="blinds(horizontal)">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linds(horizontal)">
                                      <p:cBhvr>
                                        <p:cTn id="53" dur="500"/>
                                        <p:tgtEl>
                                          <p:spTgt spid="50"/>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par>
                                <p:cTn id="60" presetID="3" presetClass="entr" presetSubtype="10" fill="hold" grpId="1"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1" grpId="0" animBg="1"/>
      <p:bldP spid="51" grpId="1" animBg="1"/>
      <p:bldP spid="51" grpId="2" animBg="1"/>
      <p:bldP spid="52" grpId="0" animBg="1"/>
      <p:bldP spid="52" grpId="1" animBg="1"/>
      <p:bldP spid="52" grpId="2" animBg="1"/>
      <p:bldP spid="19" grpId="0" animBg="1"/>
      <p:bldP spid="20" grpId="0" animBg="1"/>
      <p:bldP spid="21" grpId="0" animBg="1"/>
      <p:bldP spid="22" grpId="0" animBg="1"/>
      <p:bldP spid="23" grpId="0" animBg="1"/>
      <p:bldP spid="27" grpId="1" animBg="1"/>
      <p:bldP spid="50" grpId="0" animBg="1"/>
      <p:bldP spid="50" grpId="1"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Our Approach</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t>Inter-application interference</a:t>
            </a:r>
          </a:p>
          <a:p>
            <a:pPr lvl="1"/>
            <a:r>
              <a:rPr lang="en-US" sz="2400" dirty="0" smtClean="0"/>
              <a:t>Staged Memory Scheduling: Achieving High Performance and Scalability in Heterogeneous Systems, ISCA 2012</a:t>
            </a:r>
          </a:p>
          <a:p>
            <a:r>
              <a:rPr lang="en-US" dirty="0" smtClean="0"/>
              <a:t>Inter-address-space interference</a:t>
            </a:r>
          </a:p>
          <a:p>
            <a:pPr lvl="1"/>
            <a:r>
              <a:rPr lang="en-US" sz="2400" dirty="0" smtClean="0"/>
              <a:t>Redesigning the GPU Memory Hierarchy to Support Multi-Application Concurrency, Submitted to MICRO 2017</a:t>
            </a:r>
          </a:p>
          <a:p>
            <a:pPr lvl="1"/>
            <a:r>
              <a:rPr lang="en-US" sz="2400" dirty="0" smtClean="0"/>
              <a:t>Mosaic: </a:t>
            </a:r>
            <a:r>
              <a:rPr lang="en-US" sz="2400" dirty="0" smtClean="0"/>
              <a:t>A Transparent Hardware-Software Cooperative Memory Management in GPU, Submitted to MICRO 2017</a:t>
            </a:r>
            <a:endParaRPr lang="en-US" sz="2600"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40</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Problems with Using Large Page</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41</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cxnSp>
        <p:nvCxnSpPr>
          <p:cNvPr id="7" name="Straight Connector 6"/>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grpSp>
        <p:nvGrpSpPr>
          <p:cNvPr id="8" name="Group 130"/>
          <p:cNvGrpSpPr/>
          <p:nvPr/>
        </p:nvGrpSpPr>
        <p:grpSpPr>
          <a:xfrm>
            <a:off x="623434" y="1581459"/>
            <a:ext cx="1518216" cy="177445"/>
            <a:chOff x="881277" y="1692166"/>
            <a:chExt cx="1518216" cy="177445"/>
          </a:xfrm>
        </p:grpSpPr>
        <p:sp>
          <p:nvSpPr>
            <p:cNvPr id="9" name="Rectangle 8"/>
            <p:cNvSpPr/>
            <p:nvPr/>
          </p:nvSpPr>
          <p:spPr>
            <a:xfrm>
              <a:off x="881277"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71054"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60831"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50608"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40385"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30162"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19939"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09716"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6671115" y="1427793"/>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671115" y="1789384"/>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671115" y="2144274"/>
            <a:ext cx="189777" cy="177445"/>
          </a:xfrm>
          <a:prstGeom prst="rect">
            <a:avLst/>
          </a:prstGeom>
          <a:solidFill>
            <a:srgbClr val="2A85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671115" y="2499164"/>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30"/>
          <p:cNvGrpSpPr/>
          <p:nvPr/>
        </p:nvGrpSpPr>
        <p:grpSpPr>
          <a:xfrm>
            <a:off x="623434" y="1936349"/>
            <a:ext cx="1518216" cy="177445"/>
            <a:chOff x="881277" y="1692166"/>
            <a:chExt cx="1518216" cy="177445"/>
          </a:xfrm>
          <a:solidFill>
            <a:srgbClr val="FFFF00"/>
          </a:solidFill>
        </p:grpSpPr>
        <p:sp>
          <p:nvSpPr>
            <p:cNvPr id="22" name="Rectangle 21"/>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130"/>
          <p:cNvGrpSpPr/>
          <p:nvPr/>
        </p:nvGrpSpPr>
        <p:grpSpPr>
          <a:xfrm>
            <a:off x="623434" y="2291239"/>
            <a:ext cx="1518216" cy="177445"/>
            <a:chOff x="881277" y="1692166"/>
            <a:chExt cx="1518216" cy="177445"/>
          </a:xfrm>
          <a:solidFill>
            <a:srgbClr val="00B050"/>
          </a:solidFill>
        </p:grpSpPr>
        <p:sp>
          <p:nvSpPr>
            <p:cNvPr id="31" name="Rectangle 30"/>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130"/>
          <p:cNvGrpSpPr/>
          <p:nvPr/>
        </p:nvGrpSpPr>
        <p:grpSpPr>
          <a:xfrm>
            <a:off x="623434" y="2646129"/>
            <a:ext cx="1518216" cy="177445"/>
            <a:chOff x="881277" y="1692166"/>
            <a:chExt cx="1518216" cy="177445"/>
          </a:xfrm>
          <a:solidFill>
            <a:srgbClr val="2A85FF"/>
          </a:solidFill>
        </p:grpSpPr>
        <p:sp>
          <p:nvSpPr>
            <p:cNvPr id="40" name="Rectangle 39"/>
            <p:cNvSpPr/>
            <p:nvPr/>
          </p:nvSpPr>
          <p:spPr>
            <a:xfrm>
              <a:off x="881277"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71054" y="1692166"/>
              <a:ext cx="189777" cy="177445"/>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130"/>
          <p:cNvGrpSpPr/>
          <p:nvPr/>
        </p:nvGrpSpPr>
        <p:grpSpPr>
          <a:xfrm>
            <a:off x="623434" y="3001019"/>
            <a:ext cx="1518216" cy="177445"/>
            <a:chOff x="881277" y="1692166"/>
            <a:chExt cx="1518216" cy="177445"/>
          </a:xfrm>
          <a:solidFill>
            <a:srgbClr val="2A85FF"/>
          </a:solidFill>
        </p:grpSpPr>
        <p:sp>
          <p:nvSpPr>
            <p:cNvPr id="49" name="Rectangle 48"/>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130"/>
          <p:cNvGrpSpPr/>
          <p:nvPr/>
        </p:nvGrpSpPr>
        <p:grpSpPr>
          <a:xfrm>
            <a:off x="623434" y="3355909"/>
            <a:ext cx="1518216" cy="177445"/>
            <a:chOff x="881277" y="1692166"/>
            <a:chExt cx="1518216" cy="177445"/>
          </a:xfrm>
          <a:solidFill>
            <a:srgbClr val="FFFF00"/>
          </a:solidFill>
        </p:grpSpPr>
        <p:sp>
          <p:nvSpPr>
            <p:cNvPr id="58" name="Rectangle 57"/>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130"/>
          <p:cNvGrpSpPr/>
          <p:nvPr/>
        </p:nvGrpSpPr>
        <p:grpSpPr>
          <a:xfrm>
            <a:off x="623434" y="3710799"/>
            <a:ext cx="1518216" cy="177445"/>
            <a:chOff x="881277" y="1692166"/>
            <a:chExt cx="1518216" cy="177445"/>
          </a:xfrm>
          <a:solidFill>
            <a:srgbClr val="FF0000"/>
          </a:solidFill>
        </p:grpSpPr>
        <p:sp>
          <p:nvSpPr>
            <p:cNvPr id="67" name="Rectangle 66"/>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130"/>
          <p:cNvGrpSpPr/>
          <p:nvPr/>
        </p:nvGrpSpPr>
        <p:grpSpPr>
          <a:xfrm>
            <a:off x="623434" y="4065689"/>
            <a:ext cx="1518216" cy="177445"/>
            <a:chOff x="881277" y="1692166"/>
            <a:chExt cx="1518216" cy="177445"/>
          </a:xfrm>
          <a:solidFill>
            <a:srgbClr val="FF0000"/>
          </a:solidFill>
        </p:grpSpPr>
        <p:sp>
          <p:nvSpPr>
            <p:cNvPr id="76" name="Rectangle 75"/>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019939"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209716" y="1692166"/>
              <a:ext cx="189777" cy="177445"/>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4" name="TextBox 83"/>
          <p:cNvSpPr txBox="1"/>
          <p:nvPr/>
        </p:nvSpPr>
        <p:spPr>
          <a:xfrm>
            <a:off x="6871052" y="1340768"/>
            <a:ext cx="928694" cy="369332"/>
          </a:xfrm>
          <a:prstGeom prst="rect">
            <a:avLst/>
          </a:prstGeom>
          <a:noFill/>
        </p:spPr>
        <p:txBody>
          <a:bodyPr wrap="square" rtlCol="0">
            <a:spAutoFit/>
          </a:bodyPr>
          <a:lstStyle/>
          <a:p>
            <a:r>
              <a:rPr lang="en-US" dirty="0" smtClean="0"/>
              <a:t>Page A</a:t>
            </a:r>
            <a:endParaRPr lang="en-US" dirty="0"/>
          </a:p>
        </p:txBody>
      </p:sp>
      <p:sp>
        <p:nvSpPr>
          <p:cNvPr id="85" name="TextBox 84"/>
          <p:cNvSpPr txBox="1"/>
          <p:nvPr/>
        </p:nvSpPr>
        <p:spPr>
          <a:xfrm>
            <a:off x="6871052" y="1696678"/>
            <a:ext cx="928694" cy="369332"/>
          </a:xfrm>
          <a:prstGeom prst="rect">
            <a:avLst/>
          </a:prstGeom>
          <a:noFill/>
        </p:spPr>
        <p:txBody>
          <a:bodyPr wrap="square" rtlCol="0">
            <a:spAutoFit/>
          </a:bodyPr>
          <a:lstStyle/>
          <a:p>
            <a:r>
              <a:rPr lang="en-US" dirty="0" smtClean="0"/>
              <a:t>Page B</a:t>
            </a:r>
          </a:p>
        </p:txBody>
      </p:sp>
      <p:sp>
        <p:nvSpPr>
          <p:cNvPr id="86" name="TextBox 85"/>
          <p:cNvSpPr txBox="1"/>
          <p:nvPr/>
        </p:nvSpPr>
        <p:spPr>
          <a:xfrm>
            <a:off x="6871052" y="2043904"/>
            <a:ext cx="928694" cy="369332"/>
          </a:xfrm>
          <a:prstGeom prst="rect">
            <a:avLst/>
          </a:prstGeom>
          <a:noFill/>
        </p:spPr>
        <p:txBody>
          <a:bodyPr wrap="square" rtlCol="0">
            <a:spAutoFit/>
          </a:bodyPr>
          <a:lstStyle/>
          <a:p>
            <a:r>
              <a:rPr lang="en-US" dirty="0" smtClean="0"/>
              <a:t>Page C</a:t>
            </a:r>
            <a:endParaRPr lang="en-US" dirty="0"/>
          </a:p>
        </p:txBody>
      </p:sp>
      <p:sp>
        <p:nvSpPr>
          <p:cNvPr id="87" name="TextBox 86"/>
          <p:cNvSpPr txBox="1"/>
          <p:nvPr/>
        </p:nvSpPr>
        <p:spPr>
          <a:xfrm>
            <a:off x="6871052" y="2399814"/>
            <a:ext cx="928694" cy="369332"/>
          </a:xfrm>
          <a:prstGeom prst="rect">
            <a:avLst/>
          </a:prstGeom>
          <a:noFill/>
        </p:spPr>
        <p:txBody>
          <a:bodyPr wrap="square" rtlCol="0">
            <a:spAutoFit/>
          </a:bodyPr>
          <a:lstStyle/>
          <a:p>
            <a:r>
              <a:rPr lang="en-US" dirty="0" smtClean="0"/>
              <a:t>Page D</a:t>
            </a:r>
            <a:endParaRPr lang="en-US" dirty="0"/>
          </a:p>
        </p:txBody>
      </p:sp>
      <p:grpSp>
        <p:nvGrpSpPr>
          <p:cNvPr id="92" name="Group 130"/>
          <p:cNvGrpSpPr/>
          <p:nvPr/>
        </p:nvGrpSpPr>
        <p:grpSpPr>
          <a:xfrm>
            <a:off x="623434" y="1581459"/>
            <a:ext cx="1518216" cy="177445"/>
            <a:chOff x="881277" y="1692166"/>
            <a:chExt cx="1518216" cy="177445"/>
          </a:xfrm>
          <a:solidFill>
            <a:srgbClr val="00B050"/>
          </a:solidFill>
        </p:grpSpPr>
        <p:sp>
          <p:nvSpPr>
            <p:cNvPr id="93" name="Rectangle 92"/>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30"/>
          <p:cNvGrpSpPr/>
          <p:nvPr/>
        </p:nvGrpSpPr>
        <p:grpSpPr>
          <a:xfrm>
            <a:off x="623434" y="1936349"/>
            <a:ext cx="1518216" cy="177445"/>
            <a:chOff x="881277" y="1692166"/>
            <a:chExt cx="1518216" cy="177445"/>
          </a:xfrm>
          <a:solidFill>
            <a:srgbClr val="00B050"/>
          </a:solidFill>
        </p:grpSpPr>
        <p:sp>
          <p:nvSpPr>
            <p:cNvPr id="102" name="Rectangle 101"/>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30"/>
          <p:cNvGrpSpPr/>
          <p:nvPr/>
        </p:nvGrpSpPr>
        <p:grpSpPr>
          <a:xfrm>
            <a:off x="623434" y="2291239"/>
            <a:ext cx="1518216" cy="177445"/>
            <a:chOff x="881277" y="1692166"/>
            <a:chExt cx="1518216" cy="177445"/>
          </a:xfrm>
          <a:solidFill>
            <a:srgbClr val="00B050"/>
          </a:solidFill>
        </p:grpSpPr>
        <p:sp>
          <p:nvSpPr>
            <p:cNvPr id="111" name="Rectangle 110"/>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30"/>
          <p:cNvGrpSpPr/>
          <p:nvPr/>
        </p:nvGrpSpPr>
        <p:grpSpPr>
          <a:xfrm>
            <a:off x="623434" y="2646129"/>
            <a:ext cx="1518216" cy="177445"/>
            <a:chOff x="881277" y="1692166"/>
            <a:chExt cx="1518216" cy="177445"/>
          </a:xfrm>
          <a:solidFill>
            <a:srgbClr val="00B050"/>
          </a:solidFill>
        </p:grpSpPr>
        <p:sp>
          <p:nvSpPr>
            <p:cNvPr id="120" name="Rectangle 119"/>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30"/>
          <p:cNvGrpSpPr/>
          <p:nvPr/>
        </p:nvGrpSpPr>
        <p:grpSpPr>
          <a:xfrm>
            <a:off x="623434" y="3001019"/>
            <a:ext cx="1518216" cy="177445"/>
            <a:chOff x="881277" y="1692166"/>
            <a:chExt cx="1518216" cy="177445"/>
          </a:xfrm>
          <a:solidFill>
            <a:srgbClr val="00B050"/>
          </a:solidFill>
        </p:grpSpPr>
        <p:sp>
          <p:nvSpPr>
            <p:cNvPr id="129" name="Rectangle 128"/>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0"/>
          <p:cNvGrpSpPr/>
          <p:nvPr/>
        </p:nvGrpSpPr>
        <p:grpSpPr>
          <a:xfrm>
            <a:off x="623434" y="3355909"/>
            <a:ext cx="1518216" cy="177445"/>
            <a:chOff x="881277" y="1692166"/>
            <a:chExt cx="1518216" cy="177445"/>
          </a:xfrm>
          <a:solidFill>
            <a:srgbClr val="00B050"/>
          </a:solidFill>
        </p:grpSpPr>
        <p:sp>
          <p:nvSpPr>
            <p:cNvPr id="138" name="Rectangle 137"/>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30"/>
          <p:cNvGrpSpPr/>
          <p:nvPr/>
        </p:nvGrpSpPr>
        <p:grpSpPr>
          <a:xfrm>
            <a:off x="623434" y="3710799"/>
            <a:ext cx="1518216" cy="177445"/>
            <a:chOff x="881277" y="1692166"/>
            <a:chExt cx="1518216" cy="177445"/>
          </a:xfrm>
          <a:solidFill>
            <a:srgbClr val="00B050"/>
          </a:solidFill>
        </p:grpSpPr>
        <p:sp>
          <p:nvSpPr>
            <p:cNvPr id="147" name="Rectangle 146"/>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5" name="Group 130"/>
          <p:cNvGrpSpPr/>
          <p:nvPr/>
        </p:nvGrpSpPr>
        <p:grpSpPr>
          <a:xfrm>
            <a:off x="623434" y="4065689"/>
            <a:ext cx="1518216" cy="177445"/>
            <a:chOff x="881277" y="1692166"/>
            <a:chExt cx="1518216" cy="177445"/>
          </a:xfrm>
          <a:solidFill>
            <a:srgbClr val="00B050"/>
          </a:solidFill>
        </p:grpSpPr>
        <p:sp>
          <p:nvSpPr>
            <p:cNvPr id="156" name="Rectangle 155"/>
            <p:cNvSpPr/>
            <p:nvPr/>
          </p:nvSpPr>
          <p:spPr>
            <a:xfrm>
              <a:off x="881277"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1071054"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1260831"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1450608"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640385"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830162"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019939"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209716" y="1692166"/>
              <a:ext cx="189777" cy="177445"/>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4" name="Rounded Rectangle 163"/>
          <p:cNvSpPr/>
          <p:nvPr/>
        </p:nvSpPr>
        <p:spPr>
          <a:xfrm>
            <a:off x="457200" y="4555264"/>
            <a:ext cx="8229600" cy="661397"/>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Problem: Paging large pages </a:t>
            </a:r>
            <a:r>
              <a:rPr lang="en-US" sz="2600" b="1" i="1" dirty="0" smtClean="0">
                <a:solidFill>
                  <a:srgbClr val="FF454C"/>
                </a:solidFill>
              </a:rPr>
              <a:t>incurs significant slowdown</a:t>
            </a:r>
            <a:endParaRPr lang="en-US" sz="2600" b="1" i="1" dirty="0">
              <a:solidFill>
                <a:srgbClr val="FF454C"/>
              </a:solidFill>
            </a:endParaRPr>
          </a:p>
        </p:txBody>
      </p:sp>
      <p:sp>
        <p:nvSpPr>
          <p:cNvPr id="165" name="Rounded Rectangle 164"/>
          <p:cNvSpPr/>
          <p:nvPr/>
        </p:nvSpPr>
        <p:spPr>
          <a:xfrm>
            <a:off x="457200" y="5527040"/>
            <a:ext cx="8229600" cy="661397"/>
          </a:xfrm>
          <a:prstGeom prst="roundRect">
            <a:avLst>
              <a:gd name="adj" fmla="val 26418"/>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For a 2MB page size </a:t>
            </a:r>
            <a:r>
              <a:rPr lang="en-US" sz="2600" b="1" dirty="0" smtClean="0">
                <a:solidFill>
                  <a:schemeClr val="tx1"/>
                </a:solidFill>
                <a:sym typeface="Wingdings" pitchFamily="2" charset="2"/>
              </a:rPr>
              <a:t></a:t>
            </a:r>
            <a:r>
              <a:rPr lang="en-US" sz="2600" dirty="0" smtClean="0">
                <a:solidFill>
                  <a:schemeClr val="tx1"/>
                </a:solidFill>
                <a:sym typeface="Wingdings" pitchFamily="2" charset="2"/>
              </a:rPr>
              <a:t> </a:t>
            </a:r>
            <a:r>
              <a:rPr lang="en-US" sz="2600" b="1" dirty="0" smtClean="0">
                <a:solidFill>
                  <a:srgbClr val="FF454C"/>
                </a:solidFill>
                <a:sym typeface="Wingdings" pitchFamily="2" charset="2"/>
              </a:rPr>
              <a:t>93% slowdown compared to 4KB</a:t>
            </a:r>
            <a:endParaRPr lang="en-US" sz="2600" b="1" dirty="0">
              <a:solidFill>
                <a:srgbClr val="FF454C"/>
              </a:solidFill>
            </a:endParaRPr>
          </a:p>
        </p:txBody>
      </p:sp>
      <p:sp>
        <p:nvSpPr>
          <p:cNvPr id="166" name="TextBox 165"/>
          <p:cNvSpPr txBox="1"/>
          <p:nvPr/>
        </p:nvSpPr>
        <p:spPr>
          <a:xfrm>
            <a:off x="514899" y="1048678"/>
            <a:ext cx="1653530" cy="523220"/>
          </a:xfrm>
          <a:prstGeom prst="rect">
            <a:avLst/>
          </a:prstGeom>
          <a:noFill/>
        </p:spPr>
        <p:txBody>
          <a:bodyPr wrap="none" rtlCol="0">
            <a:spAutoFit/>
          </a:bodyPr>
          <a:lstStyle/>
          <a:p>
            <a:pPr algn="ctr"/>
            <a:r>
              <a:rPr lang="en-US" sz="2800" b="1" dirty="0" err="1" smtClean="0"/>
              <a:t>WarpPool</a:t>
            </a:r>
            <a:endParaRPr lang="en-US" sz="2800" b="1" dirty="0"/>
          </a:p>
        </p:txBody>
      </p:sp>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par>
                                <p:cTn id="20" presetID="3" presetClass="entr" presetSubtype="1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par>
                                <p:cTn id="23" presetID="3" presetClass="entr" presetSubtype="1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linds(horizontal)">
                                      <p:cBhvr>
                                        <p:cTn id="25" dur="500"/>
                                        <p:tgtEl>
                                          <p:spTgt spid="66"/>
                                        </p:tgtEl>
                                      </p:cBhvr>
                                    </p:animEffect>
                                  </p:childTnLst>
                                </p:cTn>
                              </p:par>
                              <p:par>
                                <p:cTn id="26" presetID="3" presetClass="entr" presetSubtype="1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blinds(horizontal)">
                                      <p:cBhvr>
                                        <p:cTn id="28" dur="500"/>
                                        <p:tgtEl>
                                          <p:spTgt spid="7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blinds(horizontal)">
                                      <p:cBhvr>
                                        <p:cTn id="43" dur="500"/>
                                        <p:tgtEl>
                                          <p:spTgt spid="8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blinds(horizontal)">
                                      <p:cBhvr>
                                        <p:cTn id="46" dur="500"/>
                                        <p:tgtEl>
                                          <p:spTgt spid="8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blinds(horizontal)">
                                      <p:cBhvr>
                                        <p:cTn id="49" dur="500"/>
                                        <p:tgtEl>
                                          <p:spTgt spid="8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blinds(horizontal)">
                                      <p:cBhvr>
                                        <p:cTn id="52" dur="500"/>
                                        <p:tgtEl>
                                          <p:spTgt spid="8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blinds(horizontal)">
                                      <p:cBhvr>
                                        <p:cTn id="55" dur="500"/>
                                        <p:tgtEl>
                                          <p:spTgt spid="16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blinds(horizontal)">
                                      <p:cBhvr>
                                        <p:cTn id="60" dur="500"/>
                                        <p:tgtEl>
                                          <p:spTgt spid="92"/>
                                        </p:tgtEl>
                                      </p:cBhvr>
                                    </p:animEffect>
                                  </p:childTnLst>
                                </p:cTn>
                              </p:par>
                              <p:par>
                                <p:cTn id="61" presetID="3" presetClass="entr" presetSubtype="1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blinds(horizontal)">
                                      <p:cBhvr>
                                        <p:cTn id="63" dur="500"/>
                                        <p:tgtEl>
                                          <p:spTgt spid="101"/>
                                        </p:tgtEl>
                                      </p:cBhvr>
                                    </p:animEffect>
                                  </p:childTnLst>
                                </p:cTn>
                              </p:par>
                              <p:par>
                                <p:cTn id="64" presetID="3" presetClass="entr" presetSubtype="10" fill="hold"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blinds(horizontal)">
                                      <p:cBhvr>
                                        <p:cTn id="66" dur="500"/>
                                        <p:tgtEl>
                                          <p:spTgt spid="110"/>
                                        </p:tgtEl>
                                      </p:cBhvr>
                                    </p:animEffect>
                                  </p:childTnLst>
                                </p:cTn>
                              </p:par>
                              <p:par>
                                <p:cTn id="67" presetID="3" presetClass="entr" presetSubtype="10"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blinds(horizontal)">
                                      <p:cBhvr>
                                        <p:cTn id="69" dur="500"/>
                                        <p:tgtEl>
                                          <p:spTgt spid="119"/>
                                        </p:tgtEl>
                                      </p:cBhvr>
                                    </p:animEffect>
                                  </p:childTnLst>
                                </p:cTn>
                              </p:par>
                              <p:par>
                                <p:cTn id="70" presetID="3" presetClass="entr" presetSubtype="1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blinds(horizontal)">
                                      <p:cBhvr>
                                        <p:cTn id="72" dur="500"/>
                                        <p:tgtEl>
                                          <p:spTgt spid="128"/>
                                        </p:tgtEl>
                                      </p:cBhvr>
                                    </p:animEffect>
                                  </p:childTnLst>
                                </p:cTn>
                              </p:par>
                              <p:par>
                                <p:cTn id="73" presetID="3" presetClass="entr" presetSubtype="10" fill="hold" nodeType="with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blinds(horizontal)">
                                      <p:cBhvr>
                                        <p:cTn id="75" dur="500"/>
                                        <p:tgtEl>
                                          <p:spTgt spid="137"/>
                                        </p:tgtEl>
                                      </p:cBhvr>
                                    </p:animEffect>
                                  </p:childTnLst>
                                </p:cTn>
                              </p:par>
                              <p:par>
                                <p:cTn id="76" presetID="3" presetClass="entr" presetSubtype="10" fill="hold" nodeType="with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blinds(horizontal)">
                                      <p:cBhvr>
                                        <p:cTn id="78" dur="500"/>
                                        <p:tgtEl>
                                          <p:spTgt spid="146"/>
                                        </p:tgtEl>
                                      </p:cBhvr>
                                    </p:animEffect>
                                  </p:childTnLst>
                                </p:cTn>
                              </p:par>
                              <p:par>
                                <p:cTn id="79" presetID="3" presetClass="entr" presetSubtype="10" fill="hold" nodeType="withEffect">
                                  <p:stCondLst>
                                    <p:cond delay="0"/>
                                  </p:stCondLst>
                                  <p:childTnLst>
                                    <p:set>
                                      <p:cBhvr>
                                        <p:cTn id="80" dur="1" fill="hold">
                                          <p:stCondLst>
                                            <p:cond delay="0"/>
                                          </p:stCondLst>
                                        </p:cTn>
                                        <p:tgtEl>
                                          <p:spTgt spid="155"/>
                                        </p:tgtEl>
                                        <p:attrNameLst>
                                          <p:attrName>style.visibility</p:attrName>
                                        </p:attrNameLst>
                                      </p:cBhvr>
                                      <p:to>
                                        <p:strVal val="visible"/>
                                      </p:to>
                                    </p:set>
                                    <p:animEffect transition="in" filter="blinds(horizontal)">
                                      <p:cBhvr>
                                        <p:cTn id="81" dur="500"/>
                                        <p:tgtEl>
                                          <p:spTgt spid="155"/>
                                        </p:tgtEl>
                                      </p:cBhvr>
                                    </p:animEffect>
                                  </p:childTnLst>
                                </p:cTn>
                              </p:par>
                              <p:par>
                                <p:cTn id="82" presetID="3" presetClass="exit" presetSubtype="10" fill="hold" grpId="1" nodeType="withEffect">
                                  <p:stCondLst>
                                    <p:cond delay="0"/>
                                  </p:stCondLst>
                                  <p:childTnLst>
                                    <p:animEffect transition="out" filter="blinds(horizontal)">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85"/>
                                        </p:tgtEl>
                                      </p:cBhvr>
                                    </p:animEffect>
                                    <p:set>
                                      <p:cBhvr>
                                        <p:cTn id="93" dur="1" fill="hold">
                                          <p:stCondLst>
                                            <p:cond delay="499"/>
                                          </p:stCondLst>
                                        </p:cTn>
                                        <p:tgtEl>
                                          <p:spTgt spid="85"/>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86"/>
                                        </p:tgtEl>
                                      </p:cBhvr>
                                    </p:animEffect>
                                    <p:set>
                                      <p:cBhvr>
                                        <p:cTn id="96" dur="1" fill="hold">
                                          <p:stCondLst>
                                            <p:cond delay="499"/>
                                          </p:stCondLst>
                                        </p:cTn>
                                        <p:tgtEl>
                                          <p:spTgt spid="86"/>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87"/>
                                        </p:tgtEl>
                                      </p:cBhvr>
                                    </p:animEffect>
                                    <p:set>
                                      <p:cBhvr>
                                        <p:cTn id="99" dur="1" fill="hold">
                                          <p:stCondLst>
                                            <p:cond delay="499"/>
                                          </p:stCondLst>
                                        </p:cTn>
                                        <p:tgtEl>
                                          <p:spTgt spid="8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64"/>
                                        </p:tgtEl>
                                        <p:attrNameLst>
                                          <p:attrName>style.visibility</p:attrName>
                                        </p:attrNameLst>
                                      </p:cBhvr>
                                      <p:to>
                                        <p:strVal val="visible"/>
                                      </p:to>
                                    </p:set>
                                    <p:animEffect transition="in" filter="blinds(horizontal)">
                                      <p:cBhvr>
                                        <p:cTn id="104" dur="500"/>
                                        <p:tgtEl>
                                          <p:spTgt spid="16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65"/>
                                        </p:tgtEl>
                                        <p:attrNameLst>
                                          <p:attrName>style.visibility</p:attrName>
                                        </p:attrNameLst>
                                      </p:cBhvr>
                                      <p:to>
                                        <p:strVal val="visible"/>
                                      </p:to>
                                    </p:set>
                                    <p:animEffect transition="in" filter="blinds(horizontal)">
                                      <p:cBhvr>
                                        <p:cTn id="10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19" grpId="1" animBg="1"/>
      <p:bldP spid="20" grpId="0" animBg="1"/>
      <p:bldP spid="20" grpId="1" animBg="1"/>
      <p:bldP spid="84" grpId="0"/>
      <p:bldP spid="85" grpId="0"/>
      <p:bldP spid="85" grpId="1"/>
      <p:bldP spid="86" grpId="0"/>
      <p:bldP spid="86" grpId="1"/>
      <p:bldP spid="87" grpId="0"/>
      <p:bldP spid="87" grpId="1"/>
      <p:bldP spid="164" grpId="0" animBg="1"/>
      <p:bldP spid="1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Utilizing Multiple </a:t>
            </a:r>
            <a:r>
              <a:rPr lang="en-US" sz="3600" smtClean="0"/>
              <a:t>Page Sizes</a:t>
            </a:r>
            <a:endParaRPr lang="en-US" sz="3600" dirty="0"/>
          </a:p>
        </p:txBody>
      </p:sp>
      <p:sp>
        <p:nvSpPr>
          <p:cNvPr id="3" name="Content Placeholder 2"/>
          <p:cNvSpPr>
            <a:spLocks noGrp="1"/>
          </p:cNvSpPr>
          <p:nvPr>
            <p:ph idx="1"/>
          </p:nvPr>
        </p:nvSpPr>
        <p:spPr>
          <a:xfrm>
            <a:off x="457199" y="1094944"/>
            <a:ext cx="8568267" cy="5517543"/>
          </a:xfrm>
        </p:spPr>
        <p:txBody>
          <a:bodyPr>
            <a:normAutofit/>
          </a:bodyPr>
          <a:lstStyle/>
          <a:p>
            <a:r>
              <a:rPr lang="en-US" b="1" dirty="0" smtClean="0"/>
              <a:t>Goals: Multi-page-size support</a:t>
            </a:r>
          </a:p>
          <a:p>
            <a:pPr lvl="1"/>
            <a:r>
              <a:rPr lang="en-US" dirty="0" smtClean="0"/>
              <a:t>Allow demand paging using small page size</a:t>
            </a:r>
          </a:p>
          <a:p>
            <a:pPr lvl="1"/>
            <a:r>
              <a:rPr lang="en-US" dirty="0" smtClean="0"/>
              <a:t>Translate addresses using large page size</a:t>
            </a:r>
          </a:p>
          <a:p>
            <a:pPr lvl="1"/>
            <a:r>
              <a:rPr lang="en-US" dirty="0" smtClean="0"/>
              <a:t>Low-cost page coalescing and splintering</a:t>
            </a:r>
          </a:p>
          <a:p>
            <a:endParaRPr lang="en-US" b="1" dirty="0" smtClean="0">
              <a:solidFill>
                <a:srgbClr val="FF0000"/>
              </a:solidFill>
            </a:endParaRPr>
          </a:p>
          <a:p>
            <a:r>
              <a:rPr lang="en-US" b="1" dirty="0" smtClean="0">
                <a:solidFill>
                  <a:srgbClr val="FF0000"/>
                </a:solidFill>
              </a:rPr>
              <a:t>Key Constraint: </a:t>
            </a:r>
            <a:r>
              <a:rPr lang="en-US" dirty="0" smtClean="0"/>
              <a:t>No operating system support</a:t>
            </a: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42</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Performance Overhead of Coalescing</a:t>
            </a:r>
            <a:endParaRPr lang="en-US" sz="3600" dirty="0"/>
          </a:p>
        </p:txBody>
      </p:sp>
      <p:sp>
        <p:nvSpPr>
          <p:cNvPr id="3" name="Content Placeholder 2"/>
          <p:cNvSpPr>
            <a:spLocks noGrp="1"/>
          </p:cNvSpPr>
          <p:nvPr>
            <p:ph idx="1"/>
          </p:nvPr>
        </p:nvSpPr>
        <p:spPr>
          <a:xfrm>
            <a:off x="457199" y="1094944"/>
            <a:ext cx="8568267" cy="5517543"/>
          </a:xfrm>
        </p:spPr>
        <p:txBody>
          <a:bodyPr>
            <a:norm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pPr>
              <a:buNone/>
            </a:pPr>
            <a:r>
              <a:rPr lang="en-US" b="1" dirty="0" smtClean="0">
                <a:solidFill>
                  <a:srgbClr val="FF0000"/>
                </a:solidFill>
              </a:rPr>
              <a:t>			Significant performance overhead</a:t>
            </a:r>
          </a:p>
          <a:p>
            <a:endParaRPr lang="en-US"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43</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46" name="Group 45"/>
          <p:cNvGrpSpPr/>
          <p:nvPr/>
        </p:nvGrpSpPr>
        <p:grpSpPr>
          <a:xfrm>
            <a:off x="1321698" y="1363907"/>
            <a:ext cx="1676400" cy="2966720"/>
            <a:chOff x="1321697" y="3204210"/>
            <a:chExt cx="1676400" cy="2966720"/>
          </a:xfrm>
        </p:grpSpPr>
        <p:sp>
          <p:nvSpPr>
            <p:cNvPr id="7" name="Rectangle 6"/>
            <p:cNvSpPr/>
            <p:nvPr/>
          </p:nvSpPr>
          <p:spPr>
            <a:xfrm>
              <a:off x="1321697" y="320421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21697" y="357505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21697" y="394589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21697" y="431673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321697" y="468757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321697" y="505841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21697" y="542925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321697" y="580009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998097" y="1365415"/>
            <a:ext cx="1899024" cy="369332"/>
          </a:xfrm>
          <a:prstGeom prst="rect">
            <a:avLst/>
          </a:prstGeom>
          <a:noFill/>
        </p:spPr>
        <p:txBody>
          <a:bodyPr wrap="square" rtlCol="0">
            <a:spAutoFit/>
          </a:bodyPr>
          <a:lstStyle/>
          <a:p>
            <a:r>
              <a:rPr lang="en-US" dirty="0" smtClean="0"/>
              <a:t>Base (small) page</a:t>
            </a:r>
            <a:endParaRPr lang="en-US" dirty="0"/>
          </a:p>
        </p:txBody>
      </p:sp>
      <p:sp>
        <p:nvSpPr>
          <p:cNvPr id="20" name="Left Brace 19"/>
          <p:cNvSpPr/>
          <p:nvPr/>
        </p:nvSpPr>
        <p:spPr>
          <a:xfrm flipH="1">
            <a:off x="3200400" y="1363907"/>
            <a:ext cx="304801" cy="296672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3628017" y="2662601"/>
            <a:ext cx="1899024" cy="369332"/>
          </a:xfrm>
          <a:prstGeom prst="rect">
            <a:avLst/>
          </a:prstGeom>
          <a:noFill/>
        </p:spPr>
        <p:txBody>
          <a:bodyPr wrap="square" rtlCol="0">
            <a:spAutoFit/>
          </a:bodyPr>
          <a:lstStyle/>
          <a:p>
            <a:r>
              <a:rPr lang="en-US" dirty="0" smtClean="0"/>
              <a:t>Large page range</a:t>
            </a:r>
            <a:endParaRPr lang="en-US" dirty="0"/>
          </a:p>
        </p:txBody>
      </p:sp>
      <p:grpSp>
        <p:nvGrpSpPr>
          <p:cNvPr id="54" name="Group 53"/>
          <p:cNvGrpSpPr/>
          <p:nvPr/>
        </p:nvGrpSpPr>
        <p:grpSpPr>
          <a:xfrm>
            <a:off x="7315144" y="2211957"/>
            <a:ext cx="1513873" cy="1094574"/>
            <a:chOff x="7315143" y="4052260"/>
            <a:chExt cx="1513873" cy="1094574"/>
          </a:xfrm>
        </p:grpSpPr>
        <p:sp>
          <p:nvSpPr>
            <p:cNvPr id="16" name="Rectangle 15"/>
            <p:cNvSpPr/>
            <p:nvPr/>
          </p:nvSpPr>
          <p:spPr>
            <a:xfrm>
              <a:off x="7315143" y="4139285"/>
              <a:ext cx="189777" cy="177445"/>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15143" y="450087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515080" y="4052260"/>
              <a:ext cx="928694" cy="369332"/>
            </a:xfrm>
            <a:prstGeom prst="rect">
              <a:avLst/>
            </a:prstGeom>
            <a:noFill/>
          </p:spPr>
          <p:txBody>
            <a:bodyPr wrap="square" rtlCol="0">
              <a:spAutoFit/>
            </a:bodyPr>
            <a:lstStyle/>
            <a:p>
              <a:r>
                <a:rPr lang="en-US" dirty="0" smtClean="0"/>
                <a:t>App A</a:t>
              </a:r>
              <a:endParaRPr lang="en-US" dirty="0"/>
            </a:p>
          </p:txBody>
        </p:sp>
        <p:sp>
          <p:nvSpPr>
            <p:cNvPr id="19" name="TextBox 18"/>
            <p:cNvSpPr txBox="1"/>
            <p:nvPr/>
          </p:nvSpPr>
          <p:spPr>
            <a:xfrm>
              <a:off x="7515080" y="4408170"/>
              <a:ext cx="928694" cy="369332"/>
            </a:xfrm>
            <a:prstGeom prst="rect">
              <a:avLst/>
            </a:prstGeom>
            <a:noFill/>
          </p:spPr>
          <p:txBody>
            <a:bodyPr wrap="square" rtlCol="0">
              <a:spAutoFit/>
            </a:bodyPr>
            <a:lstStyle/>
            <a:p>
              <a:r>
                <a:rPr lang="en-US" dirty="0" smtClean="0"/>
                <a:t>App B</a:t>
              </a:r>
            </a:p>
          </p:txBody>
        </p:sp>
        <p:sp>
          <p:nvSpPr>
            <p:cNvPr id="22" name="Rectangle 21"/>
            <p:cNvSpPr/>
            <p:nvPr/>
          </p:nvSpPr>
          <p:spPr>
            <a:xfrm>
              <a:off x="7315143" y="4855766"/>
              <a:ext cx="189777" cy="17744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515080" y="4777502"/>
              <a:ext cx="1313936" cy="369332"/>
            </a:xfrm>
            <a:prstGeom prst="rect">
              <a:avLst/>
            </a:prstGeom>
            <a:noFill/>
          </p:spPr>
          <p:txBody>
            <a:bodyPr wrap="square" rtlCol="0">
              <a:spAutoFit/>
            </a:bodyPr>
            <a:lstStyle/>
            <a:p>
              <a:r>
                <a:rPr lang="en-US" dirty="0" smtClean="0"/>
                <a:t>Unallocated</a:t>
              </a:r>
            </a:p>
          </p:txBody>
        </p:sp>
      </p:grpSp>
      <p:grpSp>
        <p:nvGrpSpPr>
          <p:cNvPr id="50" name="Group 49"/>
          <p:cNvGrpSpPr/>
          <p:nvPr/>
        </p:nvGrpSpPr>
        <p:grpSpPr>
          <a:xfrm>
            <a:off x="1321697" y="1366923"/>
            <a:ext cx="1676400" cy="1483360"/>
            <a:chOff x="-674061" y="3205718"/>
            <a:chExt cx="1676400" cy="1483360"/>
          </a:xfrm>
        </p:grpSpPr>
        <p:sp>
          <p:nvSpPr>
            <p:cNvPr id="24" name="Rectangle 23"/>
            <p:cNvSpPr/>
            <p:nvPr/>
          </p:nvSpPr>
          <p:spPr>
            <a:xfrm>
              <a:off x="-674061" y="320571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74061" y="357655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74061" y="394739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74061" y="431823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321697" y="2850283"/>
            <a:ext cx="1676400" cy="741680"/>
            <a:chOff x="-674061" y="4689078"/>
            <a:chExt cx="1676400" cy="741680"/>
          </a:xfrm>
        </p:grpSpPr>
        <p:sp>
          <p:nvSpPr>
            <p:cNvPr id="28" name="Rectangle 27"/>
            <p:cNvSpPr/>
            <p:nvPr/>
          </p:nvSpPr>
          <p:spPr>
            <a:xfrm>
              <a:off x="-674061" y="4689078"/>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74061" y="5059918"/>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ight Arrow 31"/>
          <p:cNvSpPr/>
          <p:nvPr/>
        </p:nvSpPr>
        <p:spPr>
          <a:xfrm>
            <a:off x="3691815" y="2472657"/>
            <a:ext cx="656905" cy="373856"/>
          </a:xfrm>
          <a:prstGeom prst="rightArrow">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335410" y="2850283"/>
            <a:ext cx="1899024" cy="369332"/>
          </a:xfrm>
          <a:prstGeom prst="rect">
            <a:avLst/>
          </a:prstGeom>
          <a:noFill/>
        </p:spPr>
        <p:txBody>
          <a:bodyPr wrap="square" rtlCol="0">
            <a:spAutoFit/>
          </a:bodyPr>
          <a:lstStyle/>
          <a:p>
            <a:r>
              <a:rPr lang="en-US" dirty="0" smtClean="0"/>
              <a:t>Remap data</a:t>
            </a:r>
            <a:endParaRPr lang="en-US" dirty="0"/>
          </a:p>
        </p:txBody>
      </p:sp>
      <p:sp>
        <p:nvSpPr>
          <p:cNvPr id="34" name="TextBox 33"/>
          <p:cNvSpPr txBox="1"/>
          <p:nvPr/>
        </p:nvSpPr>
        <p:spPr>
          <a:xfrm>
            <a:off x="3042803" y="3221123"/>
            <a:ext cx="2191631" cy="369332"/>
          </a:xfrm>
          <a:prstGeom prst="rect">
            <a:avLst/>
          </a:prstGeom>
          <a:noFill/>
        </p:spPr>
        <p:txBody>
          <a:bodyPr wrap="square" rtlCol="0">
            <a:spAutoFit/>
          </a:bodyPr>
          <a:lstStyle/>
          <a:p>
            <a:r>
              <a:rPr lang="en-US" dirty="0" smtClean="0"/>
              <a:t>Update Page Table</a:t>
            </a:r>
            <a:endParaRPr lang="en-US" dirty="0"/>
          </a:p>
        </p:txBody>
      </p:sp>
      <p:sp>
        <p:nvSpPr>
          <p:cNvPr id="35" name="TextBox 34"/>
          <p:cNvSpPr txBox="1"/>
          <p:nvPr/>
        </p:nvSpPr>
        <p:spPr>
          <a:xfrm>
            <a:off x="3628017" y="3588947"/>
            <a:ext cx="2191631" cy="369332"/>
          </a:xfrm>
          <a:prstGeom prst="rect">
            <a:avLst/>
          </a:prstGeom>
          <a:noFill/>
        </p:spPr>
        <p:txBody>
          <a:bodyPr wrap="square" rtlCol="0">
            <a:spAutoFit/>
          </a:bodyPr>
          <a:lstStyle/>
          <a:p>
            <a:r>
              <a:rPr lang="en-US" dirty="0" smtClean="0"/>
              <a:t>Flush</a:t>
            </a:r>
            <a:endParaRPr lang="en-US" dirty="0"/>
          </a:p>
        </p:txBody>
      </p:sp>
      <p:grpSp>
        <p:nvGrpSpPr>
          <p:cNvPr id="47" name="Group 46"/>
          <p:cNvGrpSpPr/>
          <p:nvPr/>
        </p:nvGrpSpPr>
        <p:grpSpPr>
          <a:xfrm>
            <a:off x="4981448" y="1363153"/>
            <a:ext cx="1676400" cy="2966720"/>
            <a:chOff x="4981447" y="3203456"/>
            <a:chExt cx="1676400" cy="2966720"/>
          </a:xfrm>
        </p:grpSpPr>
        <p:sp>
          <p:nvSpPr>
            <p:cNvPr id="36" name="Rectangle 35"/>
            <p:cNvSpPr/>
            <p:nvPr/>
          </p:nvSpPr>
          <p:spPr>
            <a:xfrm>
              <a:off x="4981447" y="3203456"/>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981447" y="3574296"/>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981447" y="3945136"/>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981447" y="4315976"/>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981447" y="4686816"/>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81447" y="5057656"/>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981447" y="5428496"/>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981447" y="5799336"/>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ectangle 48"/>
          <p:cNvSpPr/>
          <p:nvPr/>
        </p:nvSpPr>
        <p:spPr>
          <a:xfrm>
            <a:off x="4981448" y="1366923"/>
            <a:ext cx="1676400" cy="2966719"/>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a:off x="4981448" y="2850283"/>
            <a:ext cx="1676400" cy="741680"/>
            <a:chOff x="8443774" y="2667876"/>
            <a:chExt cx="1676400" cy="741680"/>
          </a:xfrm>
        </p:grpSpPr>
        <p:sp>
          <p:nvSpPr>
            <p:cNvPr id="44" name="Rectangle 43"/>
            <p:cNvSpPr/>
            <p:nvPr/>
          </p:nvSpPr>
          <p:spPr>
            <a:xfrm>
              <a:off x="8443774" y="2667876"/>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8443774" y="3038716"/>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linds(horizont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linds(horizontal)">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linds(horizontal)">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blinds(horizontal)">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linds(horizontal)">
                                      <p:cBhvr>
                                        <p:cTn id="73" dur="500"/>
                                        <p:tgtEl>
                                          <p:spTgt spid="49"/>
                                        </p:tgtEl>
                                      </p:cBhvr>
                                    </p:animEffect>
                                  </p:childTnLst>
                                </p:cTn>
                              </p:par>
                              <p:par>
                                <p:cTn id="74" presetID="3" presetClass="exit" presetSubtype="10" fill="hold" nodeType="withEffect">
                                  <p:stCondLst>
                                    <p:cond delay="0"/>
                                  </p:stCondLst>
                                  <p:childTnLst>
                                    <p:animEffect transition="out" filter="blinds(horizontal)">
                                      <p:cBhvr>
                                        <p:cTn id="75" dur="500"/>
                                        <p:tgtEl>
                                          <p:spTgt spid="48"/>
                                        </p:tgtEl>
                                      </p:cBhvr>
                                    </p:animEffect>
                                    <p:set>
                                      <p:cBhvr>
                                        <p:cTn id="76" dur="1" fill="hold">
                                          <p:stCondLst>
                                            <p:cond delay="499"/>
                                          </p:stCondLst>
                                        </p:cTn>
                                        <p:tgtEl>
                                          <p:spTgt spid="4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blinds(horizontal)">
                                      <p:cBhvr>
                                        <p:cTn id="8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5" grpId="1"/>
      <p:bldP spid="20" grpId="0" animBg="1"/>
      <p:bldP spid="20" grpId="1" animBg="1"/>
      <p:bldP spid="21" grpId="0"/>
      <p:bldP spid="21" grpId="1"/>
      <p:bldP spid="32" grpId="0" animBg="1"/>
      <p:bldP spid="33" grpId="0"/>
      <p:bldP spid="34" grpId="0"/>
      <p:bldP spid="35" grpId="0"/>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GPGPU Allocation Patterns</a:t>
            </a:r>
            <a:endParaRPr lang="en-US" sz="3600" dirty="0"/>
          </a:p>
        </p:txBody>
      </p:sp>
      <p:sp>
        <p:nvSpPr>
          <p:cNvPr id="3" name="Content Placeholder 2"/>
          <p:cNvSpPr>
            <a:spLocks noGrp="1"/>
          </p:cNvSpPr>
          <p:nvPr>
            <p:ph idx="1"/>
          </p:nvPr>
        </p:nvSpPr>
        <p:spPr>
          <a:xfrm>
            <a:off x="457199" y="1094944"/>
            <a:ext cx="8568267" cy="5517543"/>
          </a:xfrm>
        </p:spPr>
        <p:txBody>
          <a:bodyPr>
            <a:normAutofit/>
          </a:bodyPr>
          <a:lstStyle/>
          <a:p>
            <a:r>
              <a:rPr lang="en-US" b="1" dirty="0" smtClean="0"/>
              <a:t>Observation 1: </a:t>
            </a:r>
            <a:r>
              <a:rPr lang="en-US" dirty="0" smtClean="0"/>
              <a:t>Allocations happen infrequently</a:t>
            </a:r>
          </a:p>
          <a:p>
            <a:pPr lvl="1"/>
            <a:r>
              <a:rPr lang="en-US" dirty="0" smtClean="0"/>
              <a:t>Allocation at the beginning of a kernel</a:t>
            </a:r>
          </a:p>
          <a:p>
            <a:pPr lvl="1"/>
            <a:r>
              <a:rPr lang="en-US" dirty="0" err="1" smtClean="0"/>
              <a:t>Deallocation</a:t>
            </a:r>
            <a:r>
              <a:rPr lang="en-US" dirty="0" smtClean="0"/>
              <a:t> at the end of a kernel</a:t>
            </a:r>
          </a:p>
          <a:p>
            <a:endParaRPr lang="en-US" dirty="0" smtClean="0"/>
          </a:p>
          <a:p>
            <a:r>
              <a:rPr lang="en-US" b="1" dirty="0" smtClean="0"/>
              <a:t>Observation 2: </a:t>
            </a:r>
            <a:r>
              <a:rPr lang="en-US" dirty="0" smtClean="0"/>
              <a:t>Allocations are typically for a large block of data</a:t>
            </a:r>
          </a:p>
          <a:p>
            <a:endParaRPr lang="en-US" dirty="0" smtClean="0"/>
          </a:p>
          <a:p>
            <a:r>
              <a:rPr lang="en-US" b="1" dirty="0" smtClean="0"/>
              <a:t>Mosaic utilizes these observations to provide transparent multi-page support</a:t>
            </a: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44</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643443" y="2672080"/>
            <a:ext cx="1676400" cy="2966720"/>
            <a:chOff x="640977" y="2672080"/>
            <a:chExt cx="1676400" cy="2966720"/>
          </a:xfrm>
        </p:grpSpPr>
        <p:sp>
          <p:nvSpPr>
            <p:cNvPr id="35" name="Rectangle 34"/>
            <p:cNvSpPr/>
            <p:nvPr/>
          </p:nvSpPr>
          <p:spPr>
            <a:xfrm>
              <a:off x="640977" y="2672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640977" y="3042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40977" y="34137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40977" y="37846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40977" y="41554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40977" y="45262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40977" y="48971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40977" y="52679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30604"/>
            <a:ext cx="8229600" cy="847546"/>
          </a:xfrm>
        </p:spPr>
        <p:txBody>
          <a:bodyPr>
            <a:normAutofit/>
          </a:bodyPr>
          <a:lstStyle/>
          <a:p>
            <a:pPr algn="l"/>
            <a:r>
              <a:rPr lang="en-US" sz="3600" b="1" dirty="0" smtClean="0"/>
              <a:t>Mosaic:</a:t>
            </a:r>
            <a:r>
              <a:rPr lang="en-US" sz="3600" dirty="0" smtClean="0"/>
              <a:t> Enforcing a Soft Guarantee</a:t>
            </a:r>
            <a:endParaRPr lang="en-US" sz="3600" dirty="0"/>
          </a:p>
        </p:txBody>
      </p:sp>
      <p:sp>
        <p:nvSpPr>
          <p:cNvPr id="3" name="Content Placeholder 2"/>
          <p:cNvSpPr>
            <a:spLocks noGrp="1"/>
          </p:cNvSpPr>
          <p:nvPr>
            <p:ph idx="1"/>
          </p:nvPr>
        </p:nvSpPr>
        <p:spPr>
          <a:xfrm>
            <a:off x="457199" y="1094944"/>
            <a:ext cx="8568267" cy="5517543"/>
          </a:xfrm>
        </p:spPr>
        <p:txBody>
          <a:bodyPr>
            <a:normAutofit/>
          </a:bodyPr>
          <a:lstStyle/>
          <a:p>
            <a:r>
              <a:rPr lang="en-US" dirty="0" smtClean="0"/>
              <a:t>Small pages from different applications never fall in the same large page range</a:t>
            </a: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45</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26" name="Group 25"/>
          <p:cNvGrpSpPr/>
          <p:nvPr/>
        </p:nvGrpSpPr>
        <p:grpSpPr>
          <a:xfrm>
            <a:off x="640977" y="2672080"/>
            <a:ext cx="1676400" cy="2966720"/>
            <a:chOff x="640977" y="2672080"/>
            <a:chExt cx="1676400" cy="2966720"/>
          </a:xfrm>
        </p:grpSpPr>
        <p:sp>
          <p:nvSpPr>
            <p:cNvPr id="7" name="Rectangle 6"/>
            <p:cNvSpPr/>
            <p:nvPr/>
          </p:nvSpPr>
          <p:spPr>
            <a:xfrm>
              <a:off x="640977" y="2672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0977" y="3042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0977" y="34137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0977" y="37846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0977" y="415544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0977" y="45262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40977" y="48971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0977" y="52679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82669" y="2672080"/>
            <a:ext cx="1676400" cy="1483360"/>
            <a:chOff x="-674061" y="3205718"/>
            <a:chExt cx="1676400" cy="1483360"/>
          </a:xfrm>
        </p:grpSpPr>
        <p:sp>
          <p:nvSpPr>
            <p:cNvPr id="16" name="Rectangle 15"/>
            <p:cNvSpPr/>
            <p:nvPr/>
          </p:nvSpPr>
          <p:spPr>
            <a:xfrm>
              <a:off x="-674061" y="320571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4061" y="357655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4061" y="394739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74061" y="4318238"/>
              <a:ext cx="1676400" cy="370840"/>
            </a:xfrm>
            <a:prstGeom prst="rect">
              <a:avLst/>
            </a:prstGeom>
            <a:solidFill>
              <a:srgbClr val="FFC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034753" y="2672080"/>
            <a:ext cx="1676400" cy="741680"/>
            <a:chOff x="-674061" y="4689078"/>
            <a:chExt cx="1676400" cy="741680"/>
          </a:xfrm>
        </p:grpSpPr>
        <p:sp>
          <p:nvSpPr>
            <p:cNvPr id="21" name="Rectangle 20"/>
            <p:cNvSpPr/>
            <p:nvPr/>
          </p:nvSpPr>
          <p:spPr>
            <a:xfrm>
              <a:off x="-674061" y="4689078"/>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74061" y="5059918"/>
              <a:ext cx="1676400" cy="370840"/>
            </a:xfrm>
            <a:prstGeom prst="rect">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315144" y="2211957"/>
            <a:ext cx="1513873" cy="1094574"/>
            <a:chOff x="7315143" y="4052260"/>
            <a:chExt cx="1513873" cy="1094574"/>
          </a:xfrm>
        </p:grpSpPr>
        <p:sp>
          <p:nvSpPr>
            <p:cNvPr id="28" name="Rectangle 27"/>
            <p:cNvSpPr/>
            <p:nvPr/>
          </p:nvSpPr>
          <p:spPr>
            <a:xfrm>
              <a:off x="7315143" y="4139285"/>
              <a:ext cx="189777" cy="177445"/>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315143" y="4500876"/>
              <a:ext cx="189777" cy="17744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515080" y="4052260"/>
              <a:ext cx="928694" cy="369332"/>
            </a:xfrm>
            <a:prstGeom prst="rect">
              <a:avLst/>
            </a:prstGeom>
            <a:noFill/>
          </p:spPr>
          <p:txBody>
            <a:bodyPr wrap="square" rtlCol="0">
              <a:spAutoFit/>
            </a:bodyPr>
            <a:lstStyle/>
            <a:p>
              <a:r>
                <a:rPr lang="en-US" dirty="0" smtClean="0"/>
                <a:t>App A</a:t>
              </a:r>
              <a:endParaRPr lang="en-US" dirty="0"/>
            </a:p>
          </p:txBody>
        </p:sp>
        <p:sp>
          <p:nvSpPr>
            <p:cNvPr id="31" name="TextBox 30"/>
            <p:cNvSpPr txBox="1"/>
            <p:nvPr/>
          </p:nvSpPr>
          <p:spPr>
            <a:xfrm>
              <a:off x="7515080" y="4408170"/>
              <a:ext cx="928694" cy="369332"/>
            </a:xfrm>
            <a:prstGeom prst="rect">
              <a:avLst/>
            </a:prstGeom>
            <a:noFill/>
          </p:spPr>
          <p:txBody>
            <a:bodyPr wrap="square" rtlCol="0">
              <a:spAutoFit/>
            </a:bodyPr>
            <a:lstStyle/>
            <a:p>
              <a:r>
                <a:rPr lang="en-US" dirty="0" smtClean="0"/>
                <a:t>App B</a:t>
              </a:r>
            </a:p>
          </p:txBody>
        </p:sp>
        <p:sp>
          <p:nvSpPr>
            <p:cNvPr id="32" name="Rectangle 31"/>
            <p:cNvSpPr/>
            <p:nvPr/>
          </p:nvSpPr>
          <p:spPr>
            <a:xfrm>
              <a:off x="7315143" y="4855766"/>
              <a:ext cx="189777" cy="17744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515080" y="4777502"/>
              <a:ext cx="1313936" cy="369332"/>
            </a:xfrm>
            <a:prstGeom prst="rect">
              <a:avLst/>
            </a:prstGeom>
            <a:noFill/>
          </p:spPr>
          <p:txBody>
            <a:bodyPr wrap="square" rtlCol="0">
              <a:spAutoFit/>
            </a:bodyPr>
            <a:lstStyle/>
            <a:p>
              <a:r>
                <a:rPr lang="en-US" dirty="0" smtClean="0"/>
                <a:t>Unallocated</a:t>
              </a:r>
            </a:p>
          </p:txBody>
        </p:sp>
      </p:grpSp>
      <p:sp>
        <p:nvSpPr>
          <p:cNvPr id="43" name="TextBox 42"/>
          <p:cNvSpPr txBox="1"/>
          <p:nvPr/>
        </p:nvSpPr>
        <p:spPr>
          <a:xfrm>
            <a:off x="640977" y="5638800"/>
            <a:ext cx="1676399" cy="369332"/>
          </a:xfrm>
          <a:prstGeom prst="rect">
            <a:avLst/>
          </a:prstGeom>
          <a:noFill/>
        </p:spPr>
        <p:txBody>
          <a:bodyPr wrap="square" rtlCol="0">
            <a:spAutoFit/>
          </a:bodyPr>
          <a:lstStyle/>
          <a:p>
            <a:pPr algn="ctr"/>
            <a:r>
              <a:rPr lang="en-US" dirty="0" smtClean="0"/>
              <a:t>Large Page 1</a:t>
            </a:r>
            <a:endParaRPr lang="en-US" dirty="0"/>
          </a:p>
        </p:txBody>
      </p:sp>
      <p:sp>
        <p:nvSpPr>
          <p:cNvPr id="44" name="TextBox 43"/>
          <p:cNvSpPr txBox="1"/>
          <p:nvPr/>
        </p:nvSpPr>
        <p:spPr>
          <a:xfrm>
            <a:off x="2643443" y="5638800"/>
            <a:ext cx="1676399" cy="369332"/>
          </a:xfrm>
          <a:prstGeom prst="rect">
            <a:avLst/>
          </a:prstGeom>
          <a:noFill/>
        </p:spPr>
        <p:txBody>
          <a:bodyPr wrap="square" rtlCol="0">
            <a:spAutoFit/>
          </a:bodyPr>
          <a:lstStyle/>
          <a:p>
            <a:pPr algn="ctr"/>
            <a:r>
              <a:rPr lang="en-US" dirty="0" smtClean="0"/>
              <a:t>Large Page 2</a:t>
            </a:r>
            <a:endParaRPr lang="en-US" dirty="0"/>
          </a:p>
        </p:txBody>
      </p:sp>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par>
                                <p:cTn id="12" presetID="3"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linds(horizontal)">
                                      <p:cBhvr>
                                        <p:cTn id="14" dur="500"/>
                                        <p:tgtEl>
                                          <p:spTgt spid="2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0.00608 4.81481E-6 L -0.25607 4.81481E-6 " pathEditMode="relative" rAng="0" ptsTypes="AA">
                                      <p:cBhvr>
                                        <p:cTn id="26" dur="2000" fill="hold"/>
                                        <p:tgtEl>
                                          <p:spTgt spid="15"/>
                                        </p:tgtEl>
                                        <p:attrNameLst>
                                          <p:attrName>ppt_x</p:attrName>
                                          <p:attrName>ppt_y</p:attrName>
                                        </p:attrNameLst>
                                      </p:cBhvr>
                                      <p:rCtr x="-131" y="0"/>
                                    </p:animMotion>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linds(horizontal)">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56" presetClass="path" presetSubtype="0" accel="50000" decel="50000" fill="hold" nodeType="clickEffect">
                                  <p:stCondLst>
                                    <p:cond delay="0"/>
                                  </p:stCondLst>
                                  <p:childTnLst>
                                    <p:animMotion origin="layout" path="M -0.00122 1.48148E-6 L -0.26077 1.48148E-6 " pathEditMode="relative" rAng="0" ptsTypes="AA">
                                      <p:cBhvr>
                                        <p:cTn id="43" dur="2000" fill="hold"/>
                                        <p:tgtEl>
                                          <p:spTgt spid="20"/>
                                        </p:tgtEl>
                                        <p:attrNameLst>
                                          <p:attrName>ppt_x</p:attrName>
                                          <p:attrName>ppt_y</p:attrName>
                                        </p:attrNameLst>
                                      </p:cBhvr>
                                      <p:rCtr x="-1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b="1" dirty="0" smtClean="0"/>
              <a:t>Mosaic:</a:t>
            </a:r>
            <a:r>
              <a:rPr lang="en-US" sz="3600" dirty="0" smtClean="0"/>
              <a:t> Low Overhead Coalescing</a:t>
            </a:r>
            <a:endParaRPr lang="en-US" sz="3600" dirty="0"/>
          </a:p>
        </p:txBody>
      </p:sp>
      <p:sp>
        <p:nvSpPr>
          <p:cNvPr id="3" name="Content Placeholder 2"/>
          <p:cNvSpPr>
            <a:spLocks noGrp="1"/>
          </p:cNvSpPr>
          <p:nvPr>
            <p:ph idx="1"/>
          </p:nvPr>
        </p:nvSpPr>
        <p:spPr>
          <a:xfrm>
            <a:off x="457199" y="1094944"/>
            <a:ext cx="9011921" cy="5517543"/>
          </a:xfrm>
        </p:spPr>
        <p:txBody>
          <a:bodyPr>
            <a:normAutofit/>
          </a:bodyPr>
          <a:lstStyle/>
          <a:p>
            <a:r>
              <a:rPr lang="en-US" b="1" dirty="0" smtClean="0"/>
              <a:t>Key assumption:</a:t>
            </a:r>
            <a:r>
              <a:rPr lang="en-US" dirty="0" smtClean="0"/>
              <a:t> Soft guarantee</a:t>
            </a:r>
          </a:p>
          <a:p>
            <a:pPr lvl="1"/>
            <a:r>
              <a:rPr lang="en-US" sz="2400" dirty="0" smtClean="0"/>
              <a:t>large page range always contains pages of the same application</a:t>
            </a:r>
            <a:r>
              <a:rPr lang="en-US" dirty="0" smtClean="0"/>
              <a:t>	</a:t>
            </a: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46</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7" name="TextBox 6"/>
          <p:cNvSpPr txBox="1"/>
          <p:nvPr/>
        </p:nvSpPr>
        <p:spPr>
          <a:xfrm>
            <a:off x="0" y="5854938"/>
            <a:ext cx="9144000" cy="523220"/>
          </a:xfrm>
          <a:prstGeom prst="rect">
            <a:avLst/>
          </a:prstGeom>
          <a:noFill/>
        </p:spPr>
        <p:txBody>
          <a:bodyPr wrap="square" rtlCol="0">
            <a:spAutoFit/>
          </a:bodyPr>
          <a:lstStyle/>
          <a:p>
            <a:pPr algn="ctr"/>
            <a:r>
              <a:rPr lang="en-US" sz="2800" b="1" dirty="0" smtClean="0">
                <a:solidFill>
                  <a:srgbClr val="2A85FF"/>
                </a:solidFill>
              </a:rPr>
              <a:t>Benefit: No flush, no data movement</a:t>
            </a:r>
            <a:endParaRPr lang="en-US" sz="2800" dirty="0"/>
          </a:p>
        </p:txBody>
      </p:sp>
      <p:grpSp>
        <p:nvGrpSpPr>
          <p:cNvPr id="8" name="Group 7"/>
          <p:cNvGrpSpPr/>
          <p:nvPr/>
        </p:nvGrpSpPr>
        <p:grpSpPr>
          <a:xfrm>
            <a:off x="1056640" y="2722880"/>
            <a:ext cx="2590801" cy="1483360"/>
            <a:chOff x="640977" y="2672080"/>
            <a:chExt cx="1676400" cy="1483360"/>
          </a:xfrm>
        </p:grpSpPr>
        <p:sp>
          <p:nvSpPr>
            <p:cNvPr id="9" name="Rectangle 8"/>
            <p:cNvSpPr/>
            <p:nvPr/>
          </p:nvSpPr>
          <p:spPr>
            <a:xfrm>
              <a:off x="640977" y="2672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0977" y="3042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0977" y="34137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40977" y="37846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TextBox 30"/>
          <p:cNvSpPr txBox="1"/>
          <p:nvPr/>
        </p:nvSpPr>
        <p:spPr>
          <a:xfrm>
            <a:off x="1479177" y="2355136"/>
            <a:ext cx="1676399" cy="369332"/>
          </a:xfrm>
          <a:prstGeom prst="rect">
            <a:avLst/>
          </a:prstGeom>
          <a:noFill/>
        </p:spPr>
        <p:txBody>
          <a:bodyPr wrap="square" rtlCol="0">
            <a:spAutoFit/>
          </a:bodyPr>
          <a:lstStyle/>
          <a:p>
            <a:pPr algn="ctr"/>
            <a:r>
              <a:rPr lang="en-US" dirty="0" smtClean="0"/>
              <a:t>L1 Page Table</a:t>
            </a:r>
            <a:endParaRPr lang="en-US" dirty="0"/>
          </a:p>
        </p:txBody>
      </p:sp>
      <p:sp>
        <p:nvSpPr>
          <p:cNvPr id="33" name="Rectangle 32"/>
          <p:cNvSpPr/>
          <p:nvPr/>
        </p:nvSpPr>
        <p:spPr>
          <a:xfrm>
            <a:off x="1056640" y="2722880"/>
            <a:ext cx="2590801"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Update PTE</a:t>
            </a:r>
            <a:endParaRPr lang="en-US" b="1" i="1" dirty="0">
              <a:solidFill>
                <a:schemeClr val="tx1"/>
              </a:solidFill>
            </a:endParaRPr>
          </a:p>
        </p:txBody>
      </p:sp>
      <p:sp>
        <p:nvSpPr>
          <p:cNvPr id="34" name="TextBox 33"/>
          <p:cNvSpPr txBox="1"/>
          <p:nvPr/>
        </p:nvSpPr>
        <p:spPr>
          <a:xfrm>
            <a:off x="7467602" y="3279894"/>
            <a:ext cx="1259839" cy="369332"/>
          </a:xfrm>
          <a:prstGeom prst="rect">
            <a:avLst/>
          </a:prstGeom>
          <a:noFill/>
        </p:spPr>
        <p:txBody>
          <a:bodyPr wrap="square" rtlCol="0">
            <a:spAutoFit/>
          </a:bodyPr>
          <a:lstStyle/>
          <a:p>
            <a:pPr algn="ctr"/>
            <a:r>
              <a:rPr lang="en-US" b="1" i="1" dirty="0" smtClean="0"/>
              <a:t>Coalesce</a:t>
            </a:r>
            <a:endParaRPr lang="en-US" b="1" i="1" dirty="0"/>
          </a:p>
        </p:txBody>
      </p:sp>
      <p:grpSp>
        <p:nvGrpSpPr>
          <p:cNvPr id="59" name="Group 58"/>
          <p:cNvGrpSpPr/>
          <p:nvPr/>
        </p:nvGrpSpPr>
        <p:grpSpPr>
          <a:xfrm>
            <a:off x="3647441" y="2355136"/>
            <a:ext cx="3820161" cy="3486864"/>
            <a:chOff x="3647441" y="2355136"/>
            <a:chExt cx="3820161" cy="3486864"/>
          </a:xfrm>
        </p:grpSpPr>
        <p:cxnSp>
          <p:nvCxnSpPr>
            <p:cNvPr id="28" name="Straight Arrow Connector 27"/>
            <p:cNvCxnSpPr/>
            <p:nvPr/>
          </p:nvCxnSpPr>
          <p:spPr>
            <a:xfrm>
              <a:off x="3647441" y="2908300"/>
              <a:ext cx="122936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3647441" y="3279140"/>
              <a:ext cx="1229360" cy="1264920"/>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344161" y="2355136"/>
              <a:ext cx="1676399" cy="369332"/>
            </a:xfrm>
            <a:prstGeom prst="rect">
              <a:avLst/>
            </a:prstGeom>
            <a:noFill/>
          </p:spPr>
          <p:txBody>
            <a:bodyPr wrap="square" rtlCol="0">
              <a:spAutoFit/>
            </a:bodyPr>
            <a:lstStyle/>
            <a:p>
              <a:pPr algn="ctr"/>
              <a:r>
                <a:rPr lang="en-US" dirty="0" smtClean="0"/>
                <a:t>L2 Page Table</a:t>
              </a:r>
              <a:endParaRPr lang="en-US" dirty="0"/>
            </a:p>
          </p:txBody>
        </p:sp>
        <p:grpSp>
          <p:nvGrpSpPr>
            <p:cNvPr id="39" name="Group 38"/>
            <p:cNvGrpSpPr/>
            <p:nvPr/>
          </p:nvGrpSpPr>
          <p:grpSpPr>
            <a:xfrm>
              <a:off x="4876801" y="2722880"/>
              <a:ext cx="2590801" cy="1483360"/>
              <a:chOff x="640977" y="2672080"/>
              <a:chExt cx="1676400" cy="1483360"/>
            </a:xfrm>
          </p:grpSpPr>
          <p:sp>
            <p:nvSpPr>
              <p:cNvPr id="40" name="Rectangle 39"/>
              <p:cNvSpPr/>
              <p:nvPr/>
            </p:nvSpPr>
            <p:spPr>
              <a:xfrm>
                <a:off x="640977" y="2672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40977" y="3042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40977" y="34137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40977" y="37846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876801" y="4358640"/>
              <a:ext cx="2590801" cy="1483360"/>
              <a:chOff x="640977" y="2672080"/>
              <a:chExt cx="1676400" cy="1483360"/>
            </a:xfrm>
          </p:grpSpPr>
          <p:sp>
            <p:nvSpPr>
              <p:cNvPr id="45" name="Rectangle 44"/>
              <p:cNvSpPr/>
              <p:nvPr/>
            </p:nvSpPr>
            <p:spPr>
              <a:xfrm>
                <a:off x="640977" y="267208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40977" y="304292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40977" y="341376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40977" y="3784600"/>
                <a:ext cx="1676400" cy="370840"/>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9" name="Rectangle 48"/>
          <p:cNvSpPr/>
          <p:nvPr/>
        </p:nvSpPr>
        <p:spPr>
          <a:xfrm>
            <a:off x="4876801" y="2725222"/>
            <a:ext cx="2590801"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Set Disabled Bit</a:t>
            </a:r>
            <a:endParaRPr lang="en-US" b="1" i="1" dirty="0">
              <a:solidFill>
                <a:schemeClr val="tx1"/>
              </a:solidFill>
            </a:endParaRPr>
          </a:p>
        </p:txBody>
      </p:sp>
      <p:sp>
        <p:nvSpPr>
          <p:cNvPr id="50" name="Rectangle 49"/>
          <p:cNvSpPr/>
          <p:nvPr/>
        </p:nvSpPr>
        <p:spPr>
          <a:xfrm>
            <a:off x="4876801" y="3096062"/>
            <a:ext cx="2590801"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Set Disabled Bit</a:t>
            </a:r>
            <a:endParaRPr lang="en-US" b="1" i="1" dirty="0">
              <a:solidFill>
                <a:schemeClr val="tx1"/>
              </a:solidFill>
            </a:endParaRPr>
          </a:p>
        </p:txBody>
      </p:sp>
      <p:sp>
        <p:nvSpPr>
          <p:cNvPr id="51" name="Rectangle 50"/>
          <p:cNvSpPr/>
          <p:nvPr/>
        </p:nvSpPr>
        <p:spPr>
          <a:xfrm>
            <a:off x="4876801" y="3464560"/>
            <a:ext cx="2590801"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Set Disabled Bit</a:t>
            </a:r>
            <a:endParaRPr lang="en-US" b="1" i="1" dirty="0">
              <a:solidFill>
                <a:schemeClr val="tx1"/>
              </a:solidFill>
            </a:endParaRPr>
          </a:p>
        </p:txBody>
      </p:sp>
      <p:sp>
        <p:nvSpPr>
          <p:cNvPr id="52" name="Rectangle 51"/>
          <p:cNvSpPr/>
          <p:nvPr/>
        </p:nvSpPr>
        <p:spPr>
          <a:xfrm>
            <a:off x="4876801" y="3835400"/>
            <a:ext cx="2590801"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Set Disabled Bit</a:t>
            </a:r>
            <a:endParaRPr lang="en-US" b="1" i="1" dirty="0">
              <a:solidFill>
                <a:schemeClr val="tx1"/>
              </a:solidFill>
            </a:endParaRPr>
          </a:p>
        </p:txBody>
      </p:sp>
      <p:grpSp>
        <p:nvGrpSpPr>
          <p:cNvPr id="58" name="Group 57"/>
          <p:cNvGrpSpPr/>
          <p:nvPr/>
        </p:nvGrpSpPr>
        <p:grpSpPr>
          <a:xfrm>
            <a:off x="447040" y="4914900"/>
            <a:ext cx="3307981" cy="370840"/>
            <a:chOff x="447040" y="4914900"/>
            <a:chExt cx="3307981" cy="370840"/>
          </a:xfrm>
        </p:grpSpPr>
        <p:sp>
          <p:nvSpPr>
            <p:cNvPr id="53" name="Rectangle 52"/>
            <p:cNvSpPr/>
            <p:nvPr/>
          </p:nvSpPr>
          <p:spPr>
            <a:xfrm>
              <a:off x="1011816" y="4914900"/>
              <a:ext cx="914402"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PD</a:t>
              </a:r>
              <a:endParaRPr lang="en-US" b="1" i="1" dirty="0">
                <a:solidFill>
                  <a:schemeClr val="tx1"/>
                </a:solidFill>
              </a:endParaRPr>
            </a:p>
          </p:txBody>
        </p:sp>
        <p:sp>
          <p:nvSpPr>
            <p:cNvPr id="54" name="Rectangle 53"/>
            <p:cNvSpPr/>
            <p:nvPr/>
          </p:nvSpPr>
          <p:spPr>
            <a:xfrm>
              <a:off x="1926217" y="4914900"/>
              <a:ext cx="914402"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PT</a:t>
              </a:r>
              <a:endParaRPr lang="en-US" b="1" i="1" dirty="0">
                <a:solidFill>
                  <a:schemeClr val="tx1"/>
                </a:solidFill>
              </a:endParaRPr>
            </a:p>
          </p:txBody>
        </p:sp>
        <p:sp>
          <p:nvSpPr>
            <p:cNvPr id="55" name="Rectangle 54"/>
            <p:cNvSpPr/>
            <p:nvPr/>
          </p:nvSpPr>
          <p:spPr>
            <a:xfrm>
              <a:off x="2840619" y="4914900"/>
              <a:ext cx="914402" cy="370840"/>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PO</a:t>
              </a:r>
              <a:endParaRPr lang="en-US" b="1" i="1" dirty="0">
                <a:solidFill>
                  <a:schemeClr val="tx1"/>
                </a:solidFill>
              </a:endParaRPr>
            </a:p>
          </p:txBody>
        </p:sp>
        <p:sp>
          <p:nvSpPr>
            <p:cNvPr id="56" name="TextBox 55"/>
            <p:cNvSpPr txBox="1"/>
            <p:nvPr/>
          </p:nvSpPr>
          <p:spPr>
            <a:xfrm>
              <a:off x="447040" y="4916408"/>
              <a:ext cx="457200" cy="369332"/>
            </a:xfrm>
            <a:prstGeom prst="rect">
              <a:avLst/>
            </a:prstGeom>
            <a:noFill/>
          </p:spPr>
          <p:txBody>
            <a:bodyPr wrap="square" rtlCol="0">
              <a:spAutoFit/>
            </a:bodyPr>
            <a:lstStyle/>
            <a:p>
              <a:pPr algn="ctr"/>
              <a:r>
                <a:rPr lang="en-US" b="1" i="1" dirty="0" smtClean="0"/>
                <a:t>VA</a:t>
              </a:r>
              <a:endParaRPr lang="en-US" b="1" i="1" dirty="0"/>
            </a:p>
          </p:txBody>
        </p:sp>
      </p:grpSp>
      <p:sp>
        <p:nvSpPr>
          <p:cNvPr id="57" name="Rectangle 56"/>
          <p:cNvSpPr/>
          <p:nvPr/>
        </p:nvSpPr>
        <p:spPr>
          <a:xfrm>
            <a:off x="1926218" y="4916408"/>
            <a:ext cx="1828804" cy="369332"/>
          </a:xfrm>
          <a:prstGeom prst="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PO</a:t>
            </a:r>
            <a:endParaRPr lang="en-US" b="1" i="1" dirty="0">
              <a:solidFill>
                <a:schemeClr val="tx1"/>
              </a:solidFill>
            </a:endParaRPr>
          </a:p>
        </p:txBody>
      </p:sp>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linds(horizontal)">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linds(horizontal)">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linds(horizontal)">
                                      <p:cBhvr>
                                        <p:cTn id="45" dur="500"/>
                                        <p:tgtEl>
                                          <p:spTgt spid="50"/>
                                        </p:tgtEl>
                                      </p:cBhvr>
                                    </p:animEffect>
                                  </p:childTnLst>
                                </p:cTn>
                              </p:par>
                            </p:childTnLst>
                          </p:cTn>
                        </p:par>
                        <p:par>
                          <p:cTn id="46" fill="hold">
                            <p:stCondLst>
                              <p:cond delay="1000"/>
                            </p:stCondLst>
                            <p:childTnLst>
                              <p:par>
                                <p:cTn id="47" presetID="3" presetClass="entr" presetSubtype="1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linds(horizontal)">
                                      <p:cBhvr>
                                        <p:cTn id="49" dur="500"/>
                                        <p:tgtEl>
                                          <p:spTgt spid="51"/>
                                        </p:tgtEl>
                                      </p:cBhvr>
                                    </p:animEffect>
                                  </p:childTnLst>
                                </p:cTn>
                              </p:par>
                            </p:childTnLst>
                          </p:cTn>
                        </p:par>
                        <p:par>
                          <p:cTn id="50" fill="hold">
                            <p:stCondLst>
                              <p:cond delay="1500"/>
                            </p:stCondLst>
                            <p:childTnLst>
                              <p:par>
                                <p:cTn id="51" presetID="3" presetClass="entr" presetSubtype="1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linds(horizontal)">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31" grpId="0"/>
      <p:bldP spid="33" grpId="0" animBg="1"/>
      <p:bldP spid="34" grpId="0"/>
      <p:bldP spid="49" grpId="0" animBg="1"/>
      <p:bldP spid="50" grpId="0" animBg="1"/>
      <p:bldP spid="51" grpId="0" animBg="1"/>
      <p:bldP spid="52" grpId="0" animBg="1"/>
      <p:bldP spid="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normAutofit/>
          </a:bodyPr>
          <a:lstStyle/>
          <a:p>
            <a:pPr algn="l"/>
            <a:r>
              <a:rPr lang="en-US" sz="3600" dirty="0" smtClean="0"/>
              <a:t>When to Coalesce/Splinter</a:t>
            </a:r>
            <a:endParaRPr lang="en-US" sz="3600" dirty="0"/>
          </a:p>
        </p:txBody>
      </p:sp>
      <p:sp>
        <p:nvSpPr>
          <p:cNvPr id="3" name="Content Placeholder 2"/>
          <p:cNvSpPr>
            <a:spLocks noGrp="1"/>
          </p:cNvSpPr>
          <p:nvPr>
            <p:ph idx="1"/>
          </p:nvPr>
        </p:nvSpPr>
        <p:spPr>
          <a:xfrm>
            <a:off x="457199" y="1094944"/>
            <a:ext cx="8568267" cy="5517543"/>
          </a:xfrm>
        </p:spPr>
        <p:txBody>
          <a:bodyPr>
            <a:normAutofit/>
          </a:bodyPr>
          <a:lstStyle/>
          <a:p>
            <a:r>
              <a:rPr lang="en-US" b="1" dirty="0" smtClean="0"/>
              <a:t>Coalesce: </a:t>
            </a:r>
          </a:p>
          <a:p>
            <a:pPr lvl="1"/>
            <a:r>
              <a:rPr lang="en-US" b="1" dirty="0" smtClean="0">
                <a:solidFill>
                  <a:srgbClr val="2A85FF"/>
                </a:solidFill>
              </a:rPr>
              <a:t>Proactively coalesce </a:t>
            </a:r>
            <a:r>
              <a:rPr lang="en-US" dirty="0" smtClean="0"/>
              <a:t>fully allocated large pages</a:t>
            </a:r>
          </a:p>
          <a:p>
            <a:pPr lvl="2"/>
            <a:r>
              <a:rPr lang="en-US" dirty="0" smtClean="0"/>
              <a:t>Once all data within a large page are transferred</a:t>
            </a:r>
          </a:p>
          <a:p>
            <a:pPr lvl="1"/>
            <a:r>
              <a:rPr lang="en-US" b="1" dirty="0" smtClean="0">
                <a:solidFill>
                  <a:srgbClr val="2A85FF"/>
                </a:solidFill>
              </a:rPr>
              <a:t>Keep translations at large page</a:t>
            </a:r>
            <a:r>
              <a:rPr lang="en-US" dirty="0" smtClean="0"/>
              <a:t> most of the time</a:t>
            </a:r>
            <a:endParaRPr lang="en-US" b="1" dirty="0" smtClean="0"/>
          </a:p>
          <a:p>
            <a:endParaRPr lang="en-US" b="1" dirty="0" smtClean="0"/>
          </a:p>
          <a:p>
            <a:r>
              <a:rPr lang="en-US" b="1" dirty="0" smtClean="0"/>
              <a:t>Splinter: </a:t>
            </a:r>
          </a:p>
          <a:p>
            <a:pPr lvl="1"/>
            <a:r>
              <a:rPr lang="en-US" dirty="0" smtClean="0"/>
              <a:t>Splinter </a:t>
            </a:r>
            <a:r>
              <a:rPr lang="en-US" b="1" dirty="0" smtClean="0">
                <a:solidFill>
                  <a:srgbClr val="2A85FF"/>
                </a:solidFill>
              </a:rPr>
              <a:t>when the page is evicted </a:t>
            </a:r>
            <a:r>
              <a:rPr lang="en-US" dirty="0" smtClean="0"/>
              <a:t>from the main memory</a:t>
            </a:r>
          </a:p>
          <a:p>
            <a:pPr lvl="2"/>
            <a:r>
              <a:rPr lang="en-US" dirty="0" smtClean="0"/>
              <a:t>Enforce demand paging to be done </a:t>
            </a:r>
            <a:r>
              <a:rPr lang="en-US" b="1" dirty="0" smtClean="0">
                <a:solidFill>
                  <a:srgbClr val="2A85FF"/>
                </a:solidFill>
              </a:rPr>
              <a:t>at small size</a:t>
            </a: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47</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608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243839" y="978151"/>
          <a:ext cx="8557323" cy="4959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30604"/>
            <a:ext cx="9093200" cy="847546"/>
          </a:xfrm>
        </p:spPr>
        <p:txBody>
          <a:bodyPr>
            <a:normAutofit/>
          </a:bodyPr>
          <a:lstStyle/>
          <a:p>
            <a:pPr algn="l"/>
            <a:r>
              <a:rPr lang="en-US" sz="3600" dirty="0" smtClean="0"/>
              <a:t>Results: Performance of Mosaic</a:t>
            </a:r>
            <a:endParaRPr lang="en-US" sz="3600"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48</a:t>
            </a:fld>
            <a:endParaRPr lang="en-US"/>
          </a:p>
        </p:txBody>
      </p:sp>
      <p:pic>
        <p:nvPicPr>
          <p:cNvPr id="154" name="Picture 153" descr="safari.png"/>
          <p:cNvPicPr>
            <a:picLocks noChangeAspect="1"/>
          </p:cNvPicPr>
          <p:nvPr/>
        </p:nvPicPr>
        <p:blipFill>
          <a:blip r:embed="rId4" cstate="print"/>
          <a:stretch>
            <a:fillRect/>
          </a:stretch>
        </p:blipFill>
        <p:spPr>
          <a:xfrm>
            <a:off x="164139" y="6425519"/>
            <a:ext cx="1315038" cy="380494"/>
          </a:xfrm>
          <a:prstGeom prst="rect">
            <a:avLst/>
          </a:prstGeom>
        </p:spPr>
      </p:pic>
      <p:sp>
        <p:nvSpPr>
          <p:cNvPr id="10" name="TextBox 9"/>
          <p:cNvSpPr txBox="1"/>
          <p:nvPr/>
        </p:nvSpPr>
        <p:spPr>
          <a:xfrm>
            <a:off x="7539601" y="2575010"/>
            <a:ext cx="928694" cy="369332"/>
          </a:xfrm>
          <a:prstGeom prst="rect">
            <a:avLst/>
          </a:prstGeom>
          <a:noFill/>
        </p:spPr>
        <p:txBody>
          <a:bodyPr wrap="square" rtlCol="0">
            <a:spAutoFit/>
          </a:bodyPr>
          <a:lstStyle/>
          <a:p>
            <a:r>
              <a:rPr lang="en-US" b="1" i="1" dirty="0" smtClean="0">
                <a:solidFill>
                  <a:srgbClr val="0066FF"/>
                </a:solidFill>
              </a:rPr>
              <a:t>46.7%</a:t>
            </a:r>
            <a:endParaRPr lang="en-US" b="1" i="1" dirty="0">
              <a:solidFill>
                <a:srgbClr val="0066FF"/>
              </a:solidFill>
            </a:endParaRPr>
          </a:p>
        </p:txBody>
      </p:sp>
      <p:sp>
        <p:nvSpPr>
          <p:cNvPr id="12" name="Rectangle 11"/>
          <p:cNvSpPr/>
          <p:nvPr/>
        </p:nvSpPr>
        <p:spPr>
          <a:xfrm>
            <a:off x="278563" y="5170826"/>
            <a:ext cx="8557323" cy="61836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FF"/>
                </a:solidFill>
                <a:effectLst/>
              </a:rPr>
              <a:t>Mosaic is effective at increasing TLB range</a:t>
            </a:r>
            <a:endParaRPr lang="en-US" sz="2800" b="1" dirty="0">
              <a:solidFill>
                <a:srgbClr val="0000FF"/>
              </a:solidFill>
              <a:effectLst/>
            </a:endParaRPr>
          </a:p>
        </p:txBody>
      </p:sp>
      <p:sp>
        <p:nvSpPr>
          <p:cNvPr id="13" name="TextBox 12"/>
          <p:cNvSpPr txBox="1"/>
          <p:nvPr/>
        </p:nvSpPr>
        <p:spPr>
          <a:xfrm>
            <a:off x="7692002" y="2576938"/>
            <a:ext cx="928694" cy="369332"/>
          </a:xfrm>
          <a:prstGeom prst="rect">
            <a:avLst/>
          </a:prstGeom>
          <a:noFill/>
        </p:spPr>
        <p:txBody>
          <a:bodyPr wrap="square" rtlCol="0">
            <a:spAutoFit/>
          </a:bodyPr>
          <a:lstStyle/>
          <a:p>
            <a:r>
              <a:rPr lang="en-US" b="1" i="1" dirty="0" smtClean="0">
                <a:solidFill>
                  <a:srgbClr val="0066FF"/>
                </a:solidFill>
              </a:rPr>
              <a:t>57.8%</a:t>
            </a:r>
            <a:endParaRPr lang="en-US" b="1" i="1" dirty="0">
              <a:solidFill>
                <a:srgbClr val="0066FF"/>
              </a:solidFill>
            </a:endParaRPr>
          </a:p>
        </p:txBody>
      </p:sp>
      <p:sp>
        <p:nvSpPr>
          <p:cNvPr id="14" name="TextBox 13"/>
          <p:cNvSpPr txBox="1"/>
          <p:nvPr/>
        </p:nvSpPr>
        <p:spPr>
          <a:xfrm>
            <a:off x="8099045" y="2567293"/>
            <a:ext cx="928694" cy="369332"/>
          </a:xfrm>
          <a:prstGeom prst="rect">
            <a:avLst/>
          </a:prstGeom>
          <a:noFill/>
        </p:spPr>
        <p:txBody>
          <a:bodyPr wrap="square" rtlCol="0">
            <a:spAutoFit/>
          </a:bodyPr>
          <a:lstStyle/>
          <a:p>
            <a:r>
              <a:rPr lang="en-US" b="1" i="1" dirty="0" smtClean="0">
                <a:solidFill>
                  <a:srgbClr val="0066FF"/>
                </a:solidFill>
              </a:rPr>
              <a:t>1.8%</a:t>
            </a:r>
            <a:endParaRPr lang="en-US" b="1" i="1" dirty="0">
              <a:solidFill>
                <a:srgbClr val="0066FF"/>
              </a:solidFill>
            </a:endParaRPr>
          </a:p>
        </p:txBody>
      </p:sp>
      <p:sp>
        <p:nvSpPr>
          <p:cNvPr id="15" name="Rectangle 14"/>
          <p:cNvSpPr/>
          <p:nvPr/>
        </p:nvSpPr>
        <p:spPr>
          <a:xfrm>
            <a:off x="303642" y="5867237"/>
            <a:ext cx="8557323" cy="618364"/>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FF"/>
                </a:solidFill>
                <a:effectLst/>
              </a:rPr>
              <a:t>MASK-Mosaic is effective in reducing </a:t>
            </a:r>
          </a:p>
          <a:p>
            <a:pPr algn="ctr"/>
            <a:r>
              <a:rPr lang="en-US" sz="2800" b="1" dirty="0" smtClean="0">
                <a:solidFill>
                  <a:srgbClr val="0000FF"/>
                </a:solidFill>
                <a:effectLst/>
              </a:rPr>
              <a:t>address translation overhead</a:t>
            </a:r>
            <a:endParaRPr lang="en-US" sz="2800" b="1" dirty="0">
              <a:solidFill>
                <a:srgbClr val="0000FF"/>
              </a:solidFill>
              <a:effectLst/>
            </a:endParaRPr>
          </a:p>
        </p:txBody>
      </p:sp>
    </p:spTree>
    <p:extLst>
      <p:ext uri="{BB962C8B-B14F-4D97-AF65-F5344CB8AC3E}">
        <p14:creationId xmlns="" xmlns:p14="http://schemas.microsoft.com/office/powerpoint/2010/main" val="23133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blinds(horizontal)">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blinds(horizontal)">
                                      <p:cBhvr>
                                        <p:cTn id="12" dur="5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blinds(horizontal)">
                                      <p:cBhvr>
                                        <p:cTn id="17" dur="500"/>
                                        <p:tgtEl>
                                          <p:spTgt spid="1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blinds(horizontal)">
                                      <p:cBhvr>
                                        <p:cTn id="31" dur="500"/>
                                        <p:tgtEl>
                                          <p:spTgt spid="11">
                                            <p:graphicEl>
                                              <a:chart seriesIdx="2"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blinds(horizontal)">
                                      <p:cBhvr>
                                        <p:cTn id="45" dur="500"/>
                                        <p:tgtEl>
                                          <p:spTgt spid="11">
                                            <p:graphicEl>
                                              <a:chart seriesIdx="3"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10" grpId="0"/>
      <p:bldP spid="10" grpId="1"/>
      <p:bldP spid="12" grpId="0"/>
      <p:bldP spid="13" grpId="0"/>
      <p:bldP spid="13" grpId="1"/>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Mitigating Memory Interference</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pPr lvl="1"/>
            <a:r>
              <a:rPr lang="en-US" sz="2400" dirty="0" smtClean="0"/>
              <a:t>Exploiting Inter-Warp Heterogeneity to Improve GPGPU Performance, PACT 2015</a:t>
            </a:r>
          </a:p>
          <a:p>
            <a:r>
              <a:rPr lang="en-US" dirty="0" smtClean="0"/>
              <a:t>Inter-application interference</a:t>
            </a:r>
          </a:p>
          <a:p>
            <a:pPr lvl="1"/>
            <a:r>
              <a:rPr lang="en-US" sz="2400" dirty="0" smtClean="0"/>
              <a:t>Staged Memory Scheduling: Achieving High Performance and Scalability in Heterogeneous Systems, ISCA 2012</a:t>
            </a:r>
          </a:p>
          <a:p>
            <a:r>
              <a:rPr lang="en-US" dirty="0" smtClean="0"/>
              <a:t>Inter-address-space interference</a:t>
            </a:r>
          </a:p>
          <a:p>
            <a:pPr lvl="1"/>
            <a:r>
              <a:rPr lang="en-US" sz="2400" dirty="0" smtClean="0"/>
              <a:t>Redesigning the GPU Memory Hierarchy to Support Multi-Application Concurrency, Submitted to MICRO 2017</a:t>
            </a:r>
          </a:p>
          <a:p>
            <a:pPr lvl="1"/>
            <a:r>
              <a:rPr lang="en-US" sz="2400" dirty="0" smtClean="0"/>
              <a:t>Mosaic: </a:t>
            </a:r>
            <a:r>
              <a:rPr lang="en-US" sz="2400" dirty="0" smtClean="0"/>
              <a:t>A Transparent Hardware-Software Cooperative Memory Management in GPU, Submitted to MICRO 2017</a:t>
            </a:r>
            <a:endParaRPr lang="en-US" sz="2600"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49</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dirty="0" smtClean="0"/>
              <a:t>Three Types of Memory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28"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endParaRPr lang="en-US" dirty="0" smtClean="0"/>
          </a:p>
          <a:p>
            <a:r>
              <a:rPr lang="en-US" dirty="0" smtClean="0"/>
              <a:t>Inter-application Interference</a:t>
            </a:r>
          </a:p>
        </p:txBody>
      </p:sp>
      <p:sp>
        <p:nvSpPr>
          <p:cNvPr id="6" name="Slide Number Placeholder 5"/>
          <p:cNvSpPr>
            <a:spLocks noGrp="1"/>
          </p:cNvSpPr>
          <p:nvPr>
            <p:ph type="sldNum" sz="quarter" idx="12"/>
          </p:nvPr>
        </p:nvSpPr>
        <p:spPr/>
        <p:txBody>
          <a:bodyPr/>
          <a:lstStyle/>
          <a:p>
            <a:fld id="{9E8CE333-791E-B247-B0D8-81D7ACF2F196}" type="slidenum">
              <a:rPr lang="en-US" smtClean="0"/>
              <a:pPr/>
              <a:t>5</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blinds(horizontal)">
                                      <p:cBhvr>
                                        <p:cTn id="7"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Summary</a:t>
            </a:r>
            <a:endParaRPr lang="en-US" dirty="0"/>
          </a:p>
        </p:txBody>
      </p:sp>
      <p:sp>
        <p:nvSpPr>
          <p:cNvPr id="3" name="Content Placeholder 2"/>
          <p:cNvSpPr>
            <a:spLocks noGrp="1"/>
          </p:cNvSpPr>
          <p:nvPr>
            <p:ph idx="1"/>
          </p:nvPr>
        </p:nvSpPr>
        <p:spPr>
          <a:xfrm>
            <a:off x="457200" y="1094944"/>
            <a:ext cx="8686800" cy="5517543"/>
          </a:xfrm>
        </p:spPr>
        <p:txBody>
          <a:bodyPr>
            <a:normAutofit fontScale="85000" lnSpcReduction="10000"/>
          </a:bodyPr>
          <a:lstStyle/>
          <a:p>
            <a:r>
              <a:rPr lang="en-US" sz="3000" b="1" dirty="0" smtClean="0"/>
              <a:t>Problem: </a:t>
            </a:r>
            <a:r>
              <a:rPr lang="en-US" sz="3000" dirty="0" smtClean="0"/>
              <a:t>Memory interference in GPU-based systems leads to </a:t>
            </a:r>
            <a:r>
              <a:rPr lang="en-US" sz="3000" b="1" dirty="0" smtClean="0">
                <a:solidFill>
                  <a:srgbClr val="FF0000"/>
                </a:solidFill>
              </a:rPr>
              <a:t>poor </a:t>
            </a:r>
            <a:r>
              <a:rPr lang="en-US" sz="3000" b="1" dirty="0" smtClean="0">
                <a:solidFill>
                  <a:srgbClr val="FF0000"/>
                </a:solidFill>
              </a:rPr>
              <a:t>performance</a:t>
            </a:r>
          </a:p>
          <a:p>
            <a:pPr lvl="1"/>
            <a:r>
              <a:rPr lang="en-US" sz="2600" dirty="0" smtClean="0"/>
              <a:t>Intra-application interference</a:t>
            </a:r>
          </a:p>
          <a:p>
            <a:pPr lvl="1"/>
            <a:r>
              <a:rPr lang="en-US" sz="2600" dirty="0" smtClean="0"/>
              <a:t>Inter-application interference</a:t>
            </a:r>
          </a:p>
          <a:p>
            <a:pPr lvl="1"/>
            <a:r>
              <a:rPr lang="en-US" sz="2600" dirty="0" smtClean="0"/>
              <a:t>Inter-address-space interference </a:t>
            </a:r>
            <a:endParaRPr lang="en-US" sz="200" dirty="0" smtClean="0"/>
          </a:p>
          <a:p>
            <a:r>
              <a:rPr lang="en-US" sz="3100" b="1" dirty="0" smtClean="0"/>
              <a:t>Thesis statement</a:t>
            </a:r>
            <a:r>
              <a:rPr lang="en-US" sz="3100" b="1" dirty="0" smtClean="0"/>
              <a:t>: </a:t>
            </a:r>
            <a:r>
              <a:rPr lang="en-US" sz="3100" dirty="0" smtClean="0"/>
              <a:t>A combination of GPU-aware cache </a:t>
            </a:r>
            <a:r>
              <a:rPr lang="en-US" sz="3100" dirty="0" smtClean="0"/>
              <a:t>and </a:t>
            </a:r>
            <a:r>
              <a:rPr lang="en-US" sz="3100" dirty="0" smtClean="0"/>
              <a:t>memory management techniques </a:t>
            </a:r>
            <a:r>
              <a:rPr lang="en-US" sz="3100" dirty="0" smtClean="0"/>
              <a:t>can </a:t>
            </a:r>
            <a:r>
              <a:rPr lang="en-US" sz="3100" dirty="0" smtClean="0"/>
              <a:t>mitigate interference</a:t>
            </a:r>
            <a:endParaRPr lang="en-US" sz="3100" dirty="0" smtClean="0"/>
          </a:p>
          <a:p>
            <a:r>
              <a:rPr lang="en-US" sz="3000" b="1" dirty="0" smtClean="0"/>
              <a:t>Approach: </a:t>
            </a:r>
            <a:r>
              <a:rPr lang="en-US" sz="3000" dirty="0" smtClean="0"/>
              <a:t>A holistic memory hierarchy design that is</a:t>
            </a:r>
            <a:endParaRPr lang="en-US" sz="3000" dirty="0" smtClean="0"/>
          </a:p>
          <a:p>
            <a:pPr lvl="1"/>
            <a:r>
              <a:rPr lang="en-US" sz="2600" dirty="0" smtClean="0"/>
              <a:t>GPU-aware</a:t>
            </a:r>
          </a:p>
          <a:p>
            <a:pPr lvl="1"/>
            <a:r>
              <a:rPr lang="en-US" sz="2600" dirty="0" smtClean="0"/>
              <a:t>Application-aware</a:t>
            </a:r>
          </a:p>
          <a:p>
            <a:pPr lvl="1"/>
            <a:r>
              <a:rPr lang="en-US" sz="2600" dirty="0" smtClean="0"/>
              <a:t>Divergence-aware </a:t>
            </a:r>
          </a:p>
          <a:p>
            <a:pPr lvl="1"/>
            <a:r>
              <a:rPr lang="en-US" sz="2600" dirty="0" smtClean="0"/>
              <a:t>Page-walk-aware</a:t>
            </a:r>
          </a:p>
          <a:p>
            <a:r>
              <a:rPr lang="en-US" sz="3000" b="1" dirty="0" smtClean="0"/>
              <a:t>Key Result: </a:t>
            </a:r>
            <a:r>
              <a:rPr lang="en-US" sz="3000" dirty="0" smtClean="0"/>
              <a:t>Our mechanisms </a:t>
            </a:r>
            <a:r>
              <a:rPr lang="en-US" sz="3000" b="1" dirty="0" smtClean="0">
                <a:solidFill>
                  <a:srgbClr val="0066FF"/>
                </a:solidFill>
              </a:rPr>
              <a:t>significantly reduce memory interference </a:t>
            </a:r>
            <a:r>
              <a:rPr lang="en-US" sz="3000" dirty="0" smtClean="0"/>
              <a:t>in multiple GPU-based systems</a:t>
            </a:r>
            <a:endParaRPr lang="en-US" sz="3000" b="1" dirty="0" smtClean="0"/>
          </a:p>
          <a:p>
            <a:pPr lvl="1"/>
            <a:endParaRPr lang="en-US"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50</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Thesis Contributions</a:t>
            </a:r>
            <a:endParaRPr lang="en-US" dirty="0"/>
          </a:p>
        </p:txBody>
      </p:sp>
      <p:sp>
        <p:nvSpPr>
          <p:cNvPr id="3" name="Content Placeholder 2"/>
          <p:cNvSpPr>
            <a:spLocks noGrp="1"/>
          </p:cNvSpPr>
          <p:nvPr>
            <p:ph idx="1"/>
          </p:nvPr>
        </p:nvSpPr>
        <p:spPr>
          <a:xfrm>
            <a:off x="457200" y="1094944"/>
            <a:ext cx="8466881" cy="5517543"/>
          </a:xfrm>
        </p:spPr>
        <p:txBody>
          <a:bodyPr>
            <a:normAutofit fontScale="92500"/>
          </a:bodyPr>
          <a:lstStyle/>
          <a:p>
            <a:r>
              <a:rPr lang="en-US" sz="2800" b="1" dirty="0" smtClean="0"/>
              <a:t>In-depth analysis</a:t>
            </a:r>
            <a:r>
              <a:rPr lang="en-US" sz="2800" dirty="0" smtClean="0"/>
              <a:t> of three types of memory interference </a:t>
            </a:r>
          </a:p>
          <a:p>
            <a:pPr>
              <a:buNone/>
            </a:pPr>
            <a:r>
              <a:rPr lang="en-US" sz="2800" dirty="0" smtClean="0"/>
              <a:t>	in GPU-based systems</a:t>
            </a:r>
          </a:p>
          <a:p>
            <a:endParaRPr lang="en-US" sz="1000" dirty="0" smtClean="0"/>
          </a:p>
          <a:p>
            <a:r>
              <a:rPr lang="en-US" sz="2800" b="1" dirty="0" err="1" smtClean="0"/>
              <a:t>MeDiC</a:t>
            </a:r>
            <a:r>
              <a:rPr lang="en-US" sz="2800" dirty="0" smtClean="0"/>
              <a:t> utilizes divergence heterogeneity to </a:t>
            </a:r>
            <a:r>
              <a:rPr lang="en-US" sz="2800" b="1" dirty="0" smtClean="0">
                <a:solidFill>
                  <a:srgbClr val="2A85FF"/>
                </a:solidFill>
              </a:rPr>
              <a:t>reduce </a:t>
            </a:r>
          </a:p>
          <a:p>
            <a:pPr>
              <a:buNone/>
            </a:pPr>
            <a:r>
              <a:rPr lang="en-US" sz="2800" b="1" dirty="0" smtClean="0">
                <a:solidFill>
                  <a:srgbClr val="2A85FF"/>
                </a:solidFill>
              </a:rPr>
              <a:t>	intra-application interference</a:t>
            </a:r>
          </a:p>
          <a:p>
            <a:endParaRPr lang="en-US" sz="1100" dirty="0" smtClean="0"/>
          </a:p>
          <a:p>
            <a:r>
              <a:rPr lang="en-US" sz="2800" b="1" dirty="0" smtClean="0"/>
              <a:t>SMS</a:t>
            </a:r>
            <a:r>
              <a:rPr lang="en-US" sz="2800" dirty="0" smtClean="0"/>
              <a:t> introduces CPU- and GPU-awareness memory controller design to </a:t>
            </a:r>
            <a:r>
              <a:rPr lang="en-US" sz="2800" b="1" dirty="0" smtClean="0">
                <a:solidFill>
                  <a:srgbClr val="2A85FF"/>
                </a:solidFill>
              </a:rPr>
              <a:t>reduce inter-application interference</a:t>
            </a:r>
          </a:p>
          <a:p>
            <a:endParaRPr lang="en-US" sz="1100" dirty="0" smtClean="0"/>
          </a:p>
          <a:p>
            <a:r>
              <a:rPr lang="en-US" sz="2800" b="1" dirty="0" smtClean="0"/>
              <a:t>MASK</a:t>
            </a:r>
            <a:r>
              <a:rPr lang="en-US" sz="2800" dirty="0" smtClean="0"/>
              <a:t> proposes a TLB-aware GPU memory hierarchy</a:t>
            </a:r>
          </a:p>
          <a:p>
            <a:pPr>
              <a:buNone/>
            </a:pPr>
            <a:r>
              <a:rPr lang="en-US" sz="2800" dirty="0" smtClean="0"/>
              <a:t>	to </a:t>
            </a:r>
            <a:r>
              <a:rPr lang="en-US" sz="2800" b="1" dirty="0" smtClean="0">
                <a:solidFill>
                  <a:srgbClr val="2A85FF"/>
                </a:solidFill>
              </a:rPr>
              <a:t>reduce the latency of page walks</a:t>
            </a:r>
          </a:p>
          <a:p>
            <a:endParaRPr lang="en-US" sz="1100" dirty="0" smtClean="0"/>
          </a:p>
          <a:p>
            <a:r>
              <a:rPr lang="en-US" sz="2800" b="1" dirty="0" smtClean="0"/>
              <a:t>Mosaic</a:t>
            </a:r>
            <a:r>
              <a:rPr lang="en-US" sz="2800" dirty="0" smtClean="0"/>
              <a:t> </a:t>
            </a:r>
            <a:r>
              <a:rPr lang="en-US" sz="2800" b="1" dirty="0" smtClean="0">
                <a:solidFill>
                  <a:srgbClr val="2A85FF"/>
                </a:solidFill>
              </a:rPr>
              <a:t>increases the TLB reach </a:t>
            </a:r>
            <a:r>
              <a:rPr lang="en-US" sz="2800" dirty="0" smtClean="0"/>
              <a:t>resulting in the reduction of TLB contention</a:t>
            </a:r>
            <a:endParaRPr lang="en-US" sz="2800" b="1" dirty="0" smtClean="0"/>
          </a:p>
          <a:p>
            <a:pPr lvl="1"/>
            <a:endParaRPr lang="en-US" b="1" dirty="0" smtClean="0"/>
          </a:p>
          <a:p>
            <a:pPr lvl="1"/>
            <a:endParaRPr lang="en-US"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51</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Future Research Directions</a:t>
            </a:r>
            <a:endParaRPr lang="en-US" dirty="0"/>
          </a:p>
        </p:txBody>
      </p:sp>
      <p:sp>
        <p:nvSpPr>
          <p:cNvPr id="3" name="Content Placeholder 2"/>
          <p:cNvSpPr>
            <a:spLocks noGrp="1"/>
          </p:cNvSpPr>
          <p:nvPr>
            <p:ph idx="1"/>
          </p:nvPr>
        </p:nvSpPr>
        <p:spPr>
          <a:xfrm>
            <a:off x="457199" y="1094944"/>
            <a:ext cx="9010891" cy="5517543"/>
          </a:xfrm>
        </p:spPr>
        <p:txBody>
          <a:bodyPr>
            <a:normAutofit/>
          </a:bodyPr>
          <a:lstStyle/>
          <a:p>
            <a:r>
              <a:rPr lang="en-US" b="1" dirty="0" smtClean="0"/>
              <a:t>GPU memory hierarchy design</a:t>
            </a:r>
          </a:p>
          <a:p>
            <a:pPr lvl="1"/>
            <a:r>
              <a:rPr lang="en-US" dirty="0" smtClean="0"/>
              <a:t>Integration of </a:t>
            </a:r>
            <a:r>
              <a:rPr lang="en-US" b="1" dirty="0" smtClean="0">
                <a:solidFill>
                  <a:srgbClr val="0066FF"/>
                </a:solidFill>
              </a:rPr>
              <a:t>high bandwidth 3D memory</a:t>
            </a:r>
          </a:p>
          <a:p>
            <a:pPr lvl="1"/>
            <a:r>
              <a:rPr lang="en-US" dirty="0" smtClean="0"/>
              <a:t>Other methods to </a:t>
            </a:r>
            <a:r>
              <a:rPr lang="en-US" b="1" dirty="0" smtClean="0">
                <a:solidFill>
                  <a:srgbClr val="0066FF"/>
                </a:solidFill>
              </a:rPr>
              <a:t>exploit divergence heterogeneity</a:t>
            </a:r>
          </a:p>
          <a:p>
            <a:r>
              <a:rPr lang="en-US" b="1" dirty="0" smtClean="0"/>
              <a:t>Low-overhead virtualization support for GPUs</a:t>
            </a:r>
          </a:p>
          <a:p>
            <a:pPr lvl="1"/>
            <a:r>
              <a:rPr lang="en-US" b="1" dirty="0" smtClean="0">
                <a:solidFill>
                  <a:srgbClr val="0066FF"/>
                </a:solidFill>
              </a:rPr>
              <a:t>Interference-aware and VM-aware </a:t>
            </a:r>
            <a:r>
              <a:rPr lang="en-US" dirty="0" smtClean="0"/>
              <a:t>designs</a:t>
            </a:r>
          </a:p>
          <a:p>
            <a:pPr lvl="1"/>
            <a:r>
              <a:rPr lang="en-US" dirty="0" smtClean="0"/>
              <a:t>Provide limited </a:t>
            </a:r>
            <a:r>
              <a:rPr lang="en-US" b="1" dirty="0" smtClean="0">
                <a:solidFill>
                  <a:srgbClr val="0066FF"/>
                </a:solidFill>
              </a:rPr>
              <a:t>operating system support</a:t>
            </a:r>
            <a:endParaRPr lang="en-US" b="1" dirty="0" smtClean="0">
              <a:solidFill>
                <a:srgbClr val="0066FF"/>
              </a:solidFill>
            </a:endParaRPr>
          </a:p>
          <a:p>
            <a:r>
              <a:rPr lang="en-US" b="1" dirty="0" smtClean="0"/>
              <a:t>Co-schedule multiple GPGPU applications</a:t>
            </a:r>
          </a:p>
          <a:p>
            <a:pPr lvl="1"/>
            <a:r>
              <a:rPr lang="en-US" dirty="0" smtClean="0"/>
              <a:t>Kernel </a:t>
            </a:r>
            <a:r>
              <a:rPr lang="en-US" b="1" dirty="0" smtClean="0">
                <a:solidFill>
                  <a:srgbClr val="0066FF"/>
                </a:solidFill>
              </a:rPr>
              <a:t>scheduling</a:t>
            </a:r>
            <a:r>
              <a:rPr lang="en-US" dirty="0" smtClean="0"/>
              <a:t> and GPU </a:t>
            </a:r>
            <a:r>
              <a:rPr lang="en-US" dirty="0" smtClean="0"/>
              <a:t>core </a:t>
            </a:r>
            <a:r>
              <a:rPr lang="en-US" b="1" dirty="0" smtClean="0">
                <a:solidFill>
                  <a:srgbClr val="0066FF"/>
                </a:solidFill>
              </a:rPr>
              <a:t>partitioning</a:t>
            </a:r>
          </a:p>
          <a:p>
            <a:r>
              <a:rPr lang="en-US" b="1" dirty="0" smtClean="0"/>
              <a:t>Sharing the GPUs for emerging applications</a:t>
            </a:r>
          </a:p>
          <a:p>
            <a:pPr lvl="1"/>
            <a:r>
              <a:rPr lang="en-US" dirty="0" smtClean="0"/>
              <a:t>Real-time embedded applications </a:t>
            </a:r>
            <a:r>
              <a:rPr lang="en-US" b="1" dirty="0" smtClean="0">
                <a:solidFill>
                  <a:srgbClr val="0066FF"/>
                </a:solidFill>
              </a:rPr>
              <a:t>with deadlines</a:t>
            </a:r>
            <a:endParaRPr lang="en-US" b="1" dirty="0" smtClean="0">
              <a:solidFill>
                <a:srgbClr val="0066FF"/>
              </a:solidFill>
            </a:endParaRPr>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52</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Other Contributions</a:t>
            </a:r>
            <a:endParaRPr lang="en-US" dirty="0"/>
          </a:p>
        </p:txBody>
      </p:sp>
      <p:sp>
        <p:nvSpPr>
          <p:cNvPr id="3" name="Content Placeholder 2"/>
          <p:cNvSpPr>
            <a:spLocks noGrp="1"/>
          </p:cNvSpPr>
          <p:nvPr>
            <p:ph idx="1"/>
          </p:nvPr>
        </p:nvSpPr>
        <p:spPr>
          <a:xfrm>
            <a:off x="457200" y="1094944"/>
            <a:ext cx="8686800" cy="5517543"/>
          </a:xfrm>
        </p:spPr>
        <p:txBody>
          <a:bodyPr>
            <a:normAutofit fontScale="92500" lnSpcReduction="10000"/>
          </a:bodyPr>
          <a:lstStyle/>
          <a:p>
            <a:r>
              <a:rPr lang="en-US" sz="3000" b="1" dirty="0" smtClean="0"/>
              <a:t>GPU Designs:</a:t>
            </a:r>
          </a:p>
          <a:p>
            <a:pPr lvl="1"/>
            <a:r>
              <a:rPr lang="en-US" sz="2600" dirty="0" smtClean="0"/>
              <a:t>Managing GPU </a:t>
            </a:r>
            <a:r>
              <a:rPr lang="en-US" sz="2600" dirty="0" smtClean="0"/>
              <a:t>concurrency</a:t>
            </a:r>
          </a:p>
          <a:p>
            <a:pPr lvl="2"/>
            <a:r>
              <a:rPr lang="en-US" sz="2600" i="1" dirty="0" err="1" smtClean="0"/>
              <a:t>Kayiran</a:t>
            </a:r>
            <a:r>
              <a:rPr lang="en-US" sz="2600" i="1" dirty="0" smtClean="0"/>
              <a:t> </a:t>
            </a:r>
            <a:r>
              <a:rPr lang="en-US" sz="2600" i="1" dirty="0" smtClean="0"/>
              <a:t>et al., </a:t>
            </a:r>
            <a:r>
              <a:rPr lang="en-US" sz="2600" i="1" dirty="0" smtClean="0"/>
              <a:t>MICRO’14</a:t>
            </a:r>
            <a:endParaRPr lang="en-US" sz="2600" i="1" dirty="0" smtClean="0"/>
          </a:p>
          <a:p>
            <a:pPr lvl="1"/>
            <a:r>
              <a:rPr lang="en-US" sz="2600" dirty="0" smtClean="0"/>
              <a:t>Improving GPU </a:t>
            </a:r>
            <a:r>
              <a:rPr lang="en-US" sz="2600" dirty="0" smtClean="0"/>
              <a:t>efficiency</a:t>
            </a:r>
          </a:p>
          <a:p>
            <a:pPr lvl="2"/>
            <a:r>
              <a:rPr lang="en-US" sz="2600" i="1" dirty="0" err="1" smtClean="0"/>
              <a:t>Vijaykumar</a:t>
            </a:r>
            <a:r>
              <a:rPr lang="en-US" sz="2600" i="1" dirty="0" smtClean="0"/>
              <a:t> </a:t>
            </a:r>
            <a:r>
              <a:rPr lang="en-US" sz="2600" i="1" dirty="0" smtClean="0"/>
              <a:t>et al. </a:t>
            </a:r>
            <a:r>
              <a:rPr lang="en-US" sz="2600" i="1" dirty="0" smtClean="0"/>
              <a:t>ISCA’15</a:t>
            </a:r>
          </a:p>
          <a:p>
            <a:pPr lvl="2"/>
            <a:r>
              <a:rPr lang="en-US" sz="2600" i="1" dirty="0" err="1" smtClean="0"/>
              <a:t>Kayiran</a:t>
            </a:r>
            <a:r>
              <a:rPr lang="en-US" sz="2600" i="1" dirty="0" smtClean="0"/>
              <a:t> </a:t>
            </a:r>
            <a:r>
              <a:rPr lang="en-US" sz="2600" i="1" dirty="0" smtClean="0"/>
              <a:t>et al., PACT ‘</a:t>
            </a:r>
            <a:r>
              <a:rPr lang="en-US" sz="2600" i="1" dirty="0" smtClean="0"/>
              <a:t>16</a:t>
            </a:r>
            <a:endParaRPr lang="en-US" sz="2600" i="1" dirty="0" smtClean="0"/>
          </a:p>
          <a:p>
            <a:r>
              <a:rPr lang="en-US" sz="3000" b="1" dirty="0" smtClean="0"/>
              <a:t>DRAM Designs:</a:t>
            </a:r>
          </a:p>
          <a:p>
            <a:pPr lvl="1"/>
            <a:r>
              <a:rPr lang="en-US" sz="2600" dirty="0" smtClean="0"/>
              <a:t>Low-latency </a:t>
            </a:r>
            <a:r>
              <a:rPr lang="en-US" sz="2600" dirty="0" smtClean="0"/>
              <a:t>DRAM</a:t>
            </a:r>
          </a:p>
          <a:p>
            <a:pPr lvl="2"/>
            <a:r>
              <a:rPr lang="en-US" sz="2600" i="1" dirty="0" err="1" smtClean="0"/>
              <a:t>Seshadri</a:t>
            </a:r>
            <a:r>
              <a:rPr lang="en-US" sz="2600" i="1" dirty="0" smtClean="0"/>
              <a:t> </a:t>
            </a:r>
            <a:r>
              <a:rPr lang="en-US" sz="2600" i="1" dirty="0" smtClean="0"/>
              <a:t>et al., MICRO </a:t>
            </a:r>
            <a:r>
              <a:rPr lang="en-US" sz="2600" i="1" dirty="0" smtClean="0"/>
              <a:t>’13</a:t>
            </a:r>
          </a:p>
          <a:p>
            <a:pPr lvl="2"/>
            <a:r>
              <a:rPr lang="en-US" sz="2600" i="1" dirty="0" smtClean="0"/>
              <a:t>Lee </a:t>
            </a:r>
            <a:r>
              <a:rPr lang="en-US" sz="2600" i="1" dirty="0" smtClean="0"/>
              <a:t>et al. PACT </a:t>
            </a:r>
            <a:r>
              <a:rPr lang="en-US" sz="2600" i="1" dirty="0" smtClean="0"/>
              <a:t>’15</a:t>
            </a:r>
          </a:p>
          <a:p>
            <a:pPr lvl="2"/>
            <a:r>
              <a:rPr lang="en-US" sz="2600" i="1" dirty="0" smtClean="0"/>
              <a:t>Lee </a:t>
            </a:r>
            <a:r>
              <a:rPr lang="en-US" sz="2600" i="1" dirty="0" smtClean="0"/>
              <a:t>et al., SIGMETRICS ‘</a:t>
            </a:r>
            <a:r>
              <a:rPr lang="en-US" sz="2600" i="1" dirty="0" smtClean="0"/>
              <a:t>17</a:t>
            </a:r>
            <a:endParaRPr lang="en-US" sz="2600" i="1" dirty="0" smtClean="0"/>
          </a:p>
          <a:p>
            <a:pPr lvl="1"/>
            <a:r>
              <a:rPr lang="en-US" sz="2600" dirty="0" smtClean="0"/>
              <a:t>Hybrid </a:t>
            </a:r>
            <a:r>
              <a:rPr lang="en-US" sz="2600" dirty="0" smtClean="0"/>
              <a:t>memory</a:t>
            </a:r>
          </a:p>
          <a:p>
            <a:pPr lvl="2"/>
            <a:r>
              <a:rPr lang="en-US" sz="2600" i="1" dirty="0" smtClean="0"/>
              <a:t>Yoon </a:t>
            </a:r>
            <a:r>
              <a:rPr lang="en-US" sz="2600" i="1" dirty="0" smtClean="0"/>
              <a:t>et al., </a:t>
            </a:r>
            <a:r>
              <a:rPr lang="en-US" sz="2600" i="1" dirty="0" smtClean="0"/>
              <a:t>ICCD’12</a:t>
            </a:r>
            <a:endParaRPr lang="en-US" sz="2600" i="1"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53</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Other Contributions</a:t>
            </a:r>
            <a:endParaRPr lang="en-US" dirty="0"/>
          </a:p>
        </p:txBody>
      </p:sp>
      <p:sp>
        <p:nvSpPr>
          <p:cNvPr id="3" name="Content Placeholder 2"/>
          <p:cNvSpPr>
            <a:spLocks noGrp="1"/>
          </p:cNvSpPr>
          <p:nvPr>
            <p:ph idx="1"/>
          </p:nvPr>
        </p:nvSpPr>
        <p:spPr>
          <a:xfrm>
            <a:off x="457200" y="1094944"/>
            <a:ext cx="8686800" cy="5517543"/>
          </a:xfrm>
        </p:spPr>
        <p:txBody>
          <a:bodyPr>
            <a:normAutofit lnSpcReduction="10000"/>
          </a:bodyPr>
          <a:lstStyle/>
          <a:p>
            <a:r>
              <a:rPr lang="en-US" sz="3000" b="1" dirty="0" smtClean="0"/>
              <a:t>Network-on-chip </a:t>
            </a:r>
            <a:r>
              <a:rPr lang="en-US" sz="3000" b="1" dirty="0" smtClean="0"/>
              <a:t>Designs:</a:t>
            </a:r>
            <a:endParaRPr lang="en-US" sz="3000" b="1" dirty="0" smtClean="0"/>
          </a:p>
          <a:p>
            <a:pPr lvl="1"/>
            <a:r>
              <a:rPr lang="en-US" sz="2600" dirty="0" smtClean="0"/>
              <a:t>Energy efficient on-chip network design </a:t>
            </a:r>
            <a:endParaRPr lang="en-US" sz="2600" dirty="0" smtClean="0"/>
          </a:p>
          <a:p>
            <a:pPr lvl="2"/>
            <a:r>
              <a:rPr lang="en-US" i="1" dirty="0" smtClean="0"/>
              <a:t>Chang </a:t>
            </a:r>
            <a:r>
              <a:rPr lang="en-US" i="1" dirty="0" smtClean="0"/>
              <a:t>et al.</a:t>
            </a:r>
            <a:r>
              <a:rPr lang="en-US" dirty="0" smtClean="0"/>
              <a:t>, </a:t>
            </a:r>
            <a:r>
              <a:rPr lang="en-US" i="1" dirty="0" smtClean="0"/>
              <a:t>SAFARI Tech Report </a:t>
            </a:r>
            <a:r>
              <a:rPr lang="en-US" i="1" dirty="0" smtClean="0"/>
              <a:t>2011-006</a:t>
            </a:r>
          </a:p>
          <a:p>
            <a:pPr lvl="2"/>
            <a:r>
              <a:rPr lang="en-US" i="1" dirty="0" err="1" smtClean="0"/>
              <a:t>Fallin</a:t>
            </a:r>
            <a:r>
              <a:rPr lang="en-US" i="1" dirty="0" smtClean="0"/>
              <a:t> </a:t>
            </a:r>
            <a:r>
              <a:rPr lang="en-US" i="1" dirty="0" smtClean="0"/>
              <a:t>et al., NOCs </a:t>
            </a:r>
            <a:r>
              <a:rPr lang="en-US" i="1" dirty="0" smtClean="0"/>
              <a:t>’12</a:t>
            </a:r>
          </a:p>
          <a:p>
            <a:pPr lvl="2"/>
            <a:r>
              <a:rPr lang="en-US" i="1" dirty="0" smtClean="0"/>
              <a:t>Chang </a:t>
            </a:r>
            <a:r>
              <a:rPr lang="en-US" i="1" dirty="0" smtClean="0"/>
              <a:t>et al., SBAC-PAD </a:t>
            </a:r>
            <a:r>
              <a:rPr lang="en-US" i="1" dirty="0" smtClean="0"/>
              <a:t>’12</a:t>
            </a:r>
          </a:p>
          <a:p>
            <a:pPr lvl="2"/>
            <a:r>
              <a:rPr lang="en-US" i="1" dirty="0" smtClean="0"/>
              <a:t>Das </a:t>
            </a:r>
            <a:r>
              <a:rPr lang="en-US" i="1" dirty="0" smtClean="0"/>
              <a:t>et al., </a:t>
            </a:r>
            <a:r>
              <a:rPr lang="en-US" i="1" dirty="0" smtClean="0"/>
              <a:t>HPCA’13</a:t>
            </a:r>
          </a:p>
          <a:p>
            <a:pPr lvl="2"/>
            <a:r>
              <a:rPr lang="en-US" i="1" dirty="0" err="1" smtClean="0"/>
              <a:t>Ausavarungnirun</a:t>
            </a:r>
            <a:r>
              <a:rPr lang="en-US" i="1" dirty="0" smtClean="0"/>
              <a:t> </a:t>
            </a:r>
            <a:r>
              <a:rPr lang="en-US" i="1" dirty="0" smtClean="0"/>
              <a:t>et al., </a:t>
            </a:r>
            <a:r>
              <a:rPr lang="en-US" i="1" dirty="0" smtClean="0"/>
              <a:t>SBAC-PAD’14,</a:t>
            </a:r>
          </a:p>
          <a:p>
            <a:pPr lvl="2"/>
            <a:r>
              <a:rPr lang="en-US" i="1" dirty="0" err="1" smtClean="0"/>
              <a:t>Ausavarungnirun</a:t>
            </a:r>
            <a:r>
              <a:rPr lang="en-US" i="1" dirty="0" smtClean="0"/>
              <a:t> </a:t>
            </a:r>
            <a:r>
              <a:rPr lang="en-US" i="1" dirty="0" smtClean="0"/>
              <a:t>et al., PARCO ‘</a:t>
            </a:r>
            <a:r>
              <a:rPr lang="en-US" i="1" dirty="0" smtClean="0"/>
              <a:t>16</a:t>
            </a:r>
            <a:endParaRPr lang="en-US" dirty="0" smtClean="0"/>
          </a:p>
          <a:p>
            <a:pPr lvl="1"/>
            <a:r>
              <a:rPr lang="en-US" sz="2600" dirty="0" smtClean="0"/>
              <a:t>Handling faults in on-chip network </a:t>
            </a:r>
            <a:endParaRPr lang="en-US" sz="2600" dirty="0" smtClean="0"/>
          </a:p>
          <a:p>
            <a:pPr lvl="2"/>
            <a:r>
              <a:rPr lang="en-US" i="1" dirty="0" smtClean="0"/>
              <a:t>Fattah </a:t>
            </a:r>
            <a:r>
              <a:rPr lang="en-US" i="1" dirty="0" smtClean="0"/>
              <a:t>et al.</a:t>
            </a:r>
            <a:r>
              <a:rPr lang="en-US" dirty="0" smtClean="0"/>
              <a:t>, </a:t>
            </a:r>
            <a:r>
              <a:rPr lang="en-US" i="1" dirty="0" err="1" smtClean="0"/>
              <a:t>NoCs</a:t>
            </a:r>
            <a:r>
              <a:rPr lang="en-US" i="1" dirty="0" smtClean="0"/>
              <a:t> ‘</a:t>
            </a:r>
            <a:r>
              <a:rPr lang="en-US" i="1" dirty="0" smtClean="0"/>
              <a:t>15</a:t>
            </a:r>
            <a:endParaRPr lang="en-US" dirty="0" smtClean="0"/>
          </a:p>
          <a:p>
            <a:pPr lvl="1">
              <a:buNone/>
            </a:pPr>
            <a:endParaRPr lang="en-US" sz="1000" dirty="0" smtClean="0"/>
          </a:p>
          <a:p>
            <a:r>
              <a:rPr lang="en-US" sz="3000" b="1" dirty="0" smtClean="0"/>
              <a:t>Data center power management </a:t>
            </a:r>
            <a:endParaRPr lang="en-US" sz="3000" b="1" dirty="0" smtClean="0"/>
          </a:p>
          <a:p>
            <a:pPr lvl="2"/>
            <a:r>
              <a:rPr lang="en-US" i="1" dirty="0" smtClean="0"/>
              <a:t>Li </a:t>
            </a:r>
            <a:r>
              <a:rPr lang="en-US" i="1" dirty="0" smtClean="0"/>
              <a:t>et al., HPCA </a:t>
            </a:r>
            <a:r>
              <a:rPr lang="en-US" i="1" dirty="0" smtClean="0"/>
              <a:t>’16</a:t>
            </a:r>
            <a:endParaRPr lang="en-US" i="1"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54</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229600" cy="847546"/>
          </a:xfrm>
        </p:spPr>
        <p:txBody>
          <a:bodyPr/>
          <a:lstStyle/>
          <a:p>
            <a:pPr algn="l"/>
            <a:r>
              <a:rPr lang="en-US" dirty="0" smtClean="0"/>
              <a:t>Acknowledgements</a:t>
            </a:r>
            <a:endParaRPr lang="en-US" dirty="0"/>
          </a:p>
        </p:txBody>
      </p:sp>
      <p:sp>
        <p:nvSpPr>
          <p:cNvPr id="3" name="Content Placeholder 2"/>
          <p:cNvSpPr>
            <a:spLocks noGrp="1"/>
          </p:cNvSpPr>
          <p:nvPr>
            <p:ph idx="1"/>
          </p:nvPr>
        </p:nvSpPr>
        <p:spPr>
          <a:xfrm>
            <a:off x="457200" y="1094944"/>
            <a:ext cx="8686800" cy="5517543"/>
          </a:xfrm>
        </p:spPr>
        <p:txBody>
          <a:bodyPr>
            <a:normAutofit/>
          </a:bodyPr>
          <a:lstStyle/>
          <a:p>
            <a:r>
              <a:rPr lang="en-US" sz="2600" dirty="0" smtClean="0"/>
              <a:t>My advisor: </a:t>
            </a:r>
            <a:r>
              <a:rPr lang="en-US" sz="2600" dirty="0" err="1" smtClean="0"/>
              <a:t>Onur</a:t>
            </a:r>
            <a:r>
              <a:rPr lang="en-US" sz="2600" dirty="0" smtClean="0"/>
              <a:t> </a:t>
            </a:r>
            <a:r>
              <a:rPr lang="en-US" sz="2600" dirty="0" err="1" smtClean="0"/>
              <a:t>Mutlu</a:t>
            </a:r>
            <a:endParaRPr lang="en-US" sz="2600" dirty="0" smtClean="0"/>
          </a:p>
          <a:p>
            <a:r>
              <a:rPr lang="en-US" sz="2600" dirty="0" smtClean="0"/>
              <a:t>James Hoe, Gabriel </a:t>
            </a:r>
            <a:r>
              <a:rPr lang="en-US" sz="2600" dirty="0" err="1" smtClean="0"/>
              <a:t>Loh</a:t>
            </a:r>
            <a:r>
              <a:rPr lang="en-US" sz="2600" dirty="0" smtClean="0"/>
              <a:t>, Chris </a:t>
            </a:r>
            <a:r>
              <a:rPr lang="en-US" sz="2600" dirty="0" err="1" smtClean="0"/>
              <a:t>Rossbach</a:t>
            </a:r>
            <a:r>
              <a:rPr lang="en-US" sz="2600" dirty="0" smtClean="0"/>
              <a:t>, </a:t>
            </a:r>
            <a:r>
              <a:rPr lang="en-US" sz="2600" dirty="0" err="1" smtClean="0"/>
              <a:t>Kayvon</a:t>
            </a:r>
            <a:r>
              <a:rPr lang="en-US" sz="2600" dirty="0" smtClean="0"/>
              <a:t> </a:t>
            </a:r>
            <a:r>
              <a:rPr lang="en-US" sz="2600" dirty="0" err="1" smtClean="0"/>
              <a:t>Fatahalian</a:t>
            </a:r>
            <a:endParaRPr lang="en-US" sz="2600" dirty="0" smtClean="0"/>
          </a:p>
          <a:p>
            <a:r>
              <a:rPr lang="en-US" sz="2600" dirty="0" smtClean="0"/>
              <a:t>SAFARI group members</a:t>
            </a:r>
          </a:p>
          <a:p>
            <a:endParaRPr lang="en-US" sz="2600" dirty="0" smtClean="0"/>
          </a:p>
          <a:p>
            <a:endParaRPr lang="en-US" sz="2600" dirty="0" smtClean="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8CE333-791E-B247-B0D8-81D7ACF2F196}" type="slidenum">
              <a:rPr lang="en-US" smtClean="0"/>
              <a:pPr/>
              <a:t>55</a:t>
            </a:fld>
            <a:endParaRPr lang="en-US"/>
          </a:p>
        </p:txBody>
      </p:sp>
      <p:pic>
        <p:nvPicPr>
          <p:cNvPr id="6" name="Picture 5" descr="safari.png"/>
          <p:cNvPicPr>
            <a:picLocks noChangeAspect="1"/>
          </p:cNvPicPr>
          <p:nvPr/>
        </p:nvPicPr>
        <p:blipFill>
          <a:blip r:embed="rId3" cstate="print"/>
          <a:stretch>
            <a:fillRect/>
          </a:stretch>
        </p:blipFill>
        <p:spPr>
          <a:xfrm>
            <a:off x="164139" y="6425519"/>
            <a:ext cx="1315038" cy="380494"/>
          </a:xfrm>
          <a:prstGeom prst="rect">
            <a:avLst/>
          </a:prstGeom>
        </p:spPr>
      </p:pic>
      <p:pic>
        <p:nvPicPr>
          <p:cNvPr id="2050" name="Picture 2" descr="Image result for penn state logo"/>
          <p:cNvPicPr>
            <a:picLocks noChangeAspect="1" noChangeArrowheads="1"/>
          </p:cNvPicPr>
          <p:nvPr/>
        </p:nvPicPr>
        <p:blipFill>
          <a:blip r:embed="rId4"/>
          <a:srcRect/>
          <a:stretch>
            <a:fillRect/>
          </a:stretch>
        </p:blipFill>
        <p:spPr bwMode="auto">
          <a:xfrm>
            <a:off x="2777981" y="4910326"/>
            <a:ext cx="1792545" cy="1058981"/>
          </a:xfrm>
          <a:prstGeom prst="rect">
            <a:avLst/>
          </a:prstGeom>
          <a:noFill/>
        </p:spPr>
      </p:pic>
      <p:pic>
        <p:nvPicPr>
          <p:cNvPr id="2052" name="Picture 4" descr="Image result for college of william and mary logo"/>
          <p:cNvPicPr>
            <a:picLocks noChangeAspect="1" noChangeArrowheads="1"/>
          </p:cNvPicPr>
          <p:nvPr/>
        </p:nvPicPr>
        <p:blipFill>
          <a:blip r:embed="rId5"/>
          <a:srcRect/>
          <a:stretch>
            <a:fillRect/>
          </a:stretch>
        </p:blipFill>
        <p:spPr bwMode="auto">
          <a:xfrm>
            <a:off x="6861808" y="4707611"/>
            <a:ext cx="1397369" cy="1410552"/>
          </a:xfrm>
          <a:prstGeom prst="rect">
            <a:avLst/>
          </a:prstGeom>
          <a:noFill/>
        </p:spPr>
      </p:pic>
      <p:pic>
        <p:nvPicPr>
          <p:cNvPr id="2054" name="Picture 6" descr="Image result for uva logo"/>
          <p:cNvPicPr>
            <a:picLocks noChangeAspect="1" noChangeArrowheads="1"/>
          </p:cNvPicPr>
          <p:nvPr/>
        </p:nvPicPr>
        <p:blipFill>
          <a:blip r:embed="rId6"/>
          <a:srcRect/>
          <a:stretch>
            <a:fillRect/>
          </a:stretch>
        </p:blipFill>
        <p:spPr bwMode="auto">
          <a:xfrm>
            <a:off x="5038999" y="4711761"/>
            <a:ext cx="1499189" cy="1499189"/>
          </a:xfrm>
          <a:prstGeom prst="rect">
            <a:avLst/>
          </a:prstGeom>
          <a:noFill/>
        </p:spPr>
      </p:pic>
      <p:pic>
        <p:nvPicPr>
          <p:cNvPr id="2056" name="Picture 8" descr="Image result for ut austin logo"/>
          <p:cNvPicPr>
            <a:picLocks noChangeAspect="1" noChangeArrowheads="1"/>
          </p:cNvPicPr>
          <p:nvPr/>
        </p:nvPicPr>
        <p:blipFill>
          <a:blip r:embed="rId7"/>
          <a:srcRect/>
          <a:stretch>
            <a:fillRect/>
          </a:stretch>
        </p:blipFill>
        <p:spPr bwMode="auto">
          <a:xfrm>
            <a:off x="841380" y="4711761"/>
            <a:ext cx="1499113" cy="1497114"/>
          </a:xfrm>
          <a:prstGeom prst="rect">
            <a:avLst/>
          </a:prstGeom>
          <a:noFill/>
        </p:spPr>
      </p:pic>
      <p:pic>
        <p:nvPicPr>
          <p:cNvPr id="2058" name="Picture 10" descr="Image result for amd logo"/>
          <p:cNvPicPr>
            <a:picLocks noChangeAspect="1" noChangeArrowheads="1"/>
          </p:cNvPicPr>
          <p:nvPr/>
        </p:nvPicPr>
        <p:blipFill>
          <a:blip r:embed="rId8"/>
          <a:srcRect/>
          <a:stretch>
            <a:fillRect/>
          </a:stretch>
        </p:blipFill>
        <p:spPr bwMode="auto">
          <a:xfrm>
            <a:off x="503498" y="2976117"/>
            <a:ext cx="1672080" cy="1254060"/>
          </a:xfrm>
          <a:prstGeom prst="rect">
            <a:avLst/>
          </a:prstGeom>
          <a:noFill/>
        </p:spPr>
      </p:pic>
      <p:pic>
        <p:nvPicPr>
          <p:cNvPr id="2062" name="Picture 14" descr="Image result for vmware logo"/>
          <p:cNvPicPr>
            <a:picLocks noChangeAspect="1" noChangeArrowheads="1"/>
          </p:cNvPicPr>
          <p:nvPr/>
        </p:nvPicPr>
        <p:blipFill>
          <a:blip r:embed="rId9"/>
          <a:srcRect/>
          <a:stretch>
            <a:fillRect/>
          </a:stretch>
        </p:blipFill>
        <p:spPr bwMode="auto">
          <a:xfrm>
            <a:off x="2175578" y="3082809"/>
            <a:ext cx="3032305" cy="1062304"/>
          </a:xfrm>
          <a:prstGeom prst="rect">
            <a:avLst/>
          </a:prstGeom>
          <a:noFill/>
        </p:spPr>
      </p:pic>
      <p:pic>
        <p:nvPicPr>
          <p:cNvPr id="2064" name="Picture 16" descr="Image result for nvidia logo"/>
          <p:cNvPicPr>
            <a:picLocks noChangeAspect="1" noChangeArrowheads="1"/>
          </p:cNvPicPr>
          <p:nvPr/>
        </p:nvPicPr>
        <p:blipFill>
          <a:blip r:embed="rId10"/>
          <a:srcRect/>
          <a:stretch>
            <a:fillRect/>
          </a:stretch>
        </p:blipFill>
        <p:spPr bwMode="auto">
          <a:xfrm>
            <a:off x="5343799" y="3176893"/>
            <a:ext cx="1309355" cy="968220"/>
          </a:xfrm>
          <a:prstGeom prst="rect">
            <a:avLst/>
          </a:prstGeom>
          <a:noFill/>
        </p:spPr>
      </p:pic>
      <p:pic>
        <p:nvPicPr>
          <p:cNvPr id="2066" name="Picture 18" descr="Image result for intel logo"/>
          <p:cNvPicPr>
            <a:picLocks noChangeAspect="1" noChangeArrowheads="1"/>
          </p:cNvPicPr>
          <p:nvPr/>
        </p:nvPicPr>
        <p:blipFill>
          <a:blip r:embed="rId11"/>
          <a:srcRect/>
          <a:stretch>
            <a:fillRect/>
          </a:stretch>
        </p:blipFill>
        <p:spPr bwMode="auto">
          <a:xfrm>
            <a:off x="6941442" y="3037519"/>
            <a:ext cx="1669321" cy="1107594"/>
          </a:xfrm>
          <a:prstGeom prst="rect">
            <a:avLst/>
          </a:prstGeom>
          <a:noFill/>
        </p:spPr>
      </p:pic>
    </p:spTree>
    <p:extLst>
      <p:ext uri="{BB962C8B-B14F-4D97-AF65-F5344CB8AC3E}">
        <p14:creationId xmlns="" xmlns:p14="http://schemas.microsoft.com/office/powerpoint/2010/main" val="104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1361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20" y="562930"/>
            <a:ext cx="9265920" cy="1470025"/>
          </a:xfrm>
          <a:effectLst/>
        </p:spPr>
        <p:txBody>
          <a:bodyPr>
            <a:normAutofit/>
          </a:bodyPr>
          <a:lstStyle/>
          <a:p>
            <a:r>
              <a:rPr lang="en-US" sz="3600" b="1" dirty="0" smtClean="0"/>
              <a:t>Techniques for Shared Resource Management in Systems with GPUs</a:t>
            </a:r>
            <a:endParaRPr lang="en-US" sz="3600" b="1" dirty="0"/>
          </a:p>
        </p:txBody>
      </p:sp>
      <p:sp>
        <p:nvSpPr>
          <p:cNvPr id="3" name="Subtitle 2"/>
          <p:cNvSpPr>
            <a:spLocks noGrp="1"/>
          </p:cNvSpPr>
          <p:nvPr>
            <p:ph type="subTitle" idx="1"/>
          </p:nvPr>
        </p:nvSpPr>
        <p:spPr>
          <a:xfrm>
            <a:off x="0" y="2247900"/>
            <a:ext cx="9143999" cy="1358900"/>
          </a:xfrm>
        </p:spPr>
        <p:txBody>
          <a:bodyPr>
            <a:normAutofit/>
          </a:bodyPr>
          <a:lstStyle/>
          <a:p>
            <a:r>
              <a:rPr lang="en-US" b="1" i="1" dirty="0" smtClean="0">
                <a:solidFill>
                  <a:schemeClr val="tx1"/>
                </a:solidFill>
              </a:rPr>
              <a:t>Thesis Defense</a:t>
            </a:r>
          </a:p>
          <a:p>
            <a:r>
              <a:rPr lang="en-US" b="1" i="1" dirty="0" err="1" smtClean="0">
                <a:solidFill>
                  <a:schemeClr val="tx1"/>
                </a:solidFill>
              </a:rPr>
              <a:t>Rachata</a:t>
            </a:r>
            <a:r>
              <a:rPr lang="en-US" b="1" i="1" dirty="0" smtClean="0">
                <a:solidFill>
                  <a:schemeClr val="tx1"/>
                </a:solidFill>
              </a:rPr>
              <a:t> </a:t>
            </a:r>
            <a:r>
              <a:rPr lang="en-US" b="1" i="1" dirty="0" err="1" smtClean="0">
                <a:solidFill>
                  <a:schemeClr val="tx1"/>
                </a:solidFill>
              </a:rPr>
              <a:t>Ausavarungnirun</a:t>
            </a:r>
            <a:endParaRPr lang="en-US" b="1" i="1" dirty="0" smtClean="0">
              <a:solidFill>
                <a:schemeClr val="tx1"/>
              </a:solidFill>
            </a:endParaRPr>
          </a:p>
        </p:txBody>
      </p:sp>
      <p:pic>
        <p:nvPicPr>
          <p:cNvPr id="4" name="Picture 3" descr="Burgundy_CMU_JPG_Logo.jpg"/>
          <p:cNvPicPr>
            <a:picLocks noChangeAspect="1"/>
          </p:cNvPicPr>
          <p:nvPr/>
        </p:nvPicPr>
        <p:blipFill rotWithShape="1">
          <a:blip r:embed="rId3" cstate="print"/>
          <a:srcRect t="26333" b="26267"/>
          <a:stretch/>
        </p:blipFill>
        <p:spPr>
          <a:xfrm>
            <a:off x="6084168" y="6309610"/>
            <a:ext cx="2987824" cy="511415"/>
          </a:xfrm>
          <a:prstGeom prst="rect">
            <a:avLst/>
          </a:prstGeom>
        </p:spPr>
      </p:pic>
      <p:pic>
        <p:nvPicPr>
          <p:cNvPr id="5" name="Picture 4" descr="safari.png"/>
          <p:cNvPicPr>
            <a:picLocks noChangeAspect="1"/>
          </p:cNvPicPr>
          <p:nvPr/>
        </p:nvPicPr>
        <p:blipFill>
          <a:blip r:embed="rId4" cstate="print"/>
          <a:stretch>
            <a:fillRect/>
          </a:stretch>
        </p:blipFill>
        <p:spPr>
          <a:xfrm>
            <a:off x="107504" y="6309320"/>
            <a:ext cx="1656184" cy="479200"/>
          </a:xfrm>
          <a:prstGeom prst="rect">
            <a:avLst/>
          </a:prstGeom>
        </p:spPr>
      </p:pic>
      <p:sp>
        <p:nvSpPr>
          <p:cNvPr id="6" name="TextBox 5"/>
          <p:cNvSpPr txBox="1"/>
          <p:nvPr/>
        </p:nvSpPr>
        <p:spPr>
          <a:xfrm>
            <a:off x="437949" y="3820160"/>
            <a:ext cx="6848798" cy="2554545"/>
          </a:xfrm>
          <a:prstGeom prst="rect">
            <a:avLst/>
          </a:prstGeom>
          <a:noFill/>
        </p:spPr>
        <p:txBody>
          <a:bodyPr wrap="none" rtlCol="0">
            <a:spAutoFit/>
          </a:bodyPr>
          <a:lstStyle/>
          <a:p>
            <a:r>
              <a:rPr lang="en-US" sz="2400" b="1" dirty="0" smtClean="0"/>
              <a:t>Committees:</a:t>
            </a:r>
          </a:p>
          <a:p>
            <a:r>
              <a:rPr lang="en-US" sz="2200" dirty="0" smtClean="0"/>
              <a:t>Advisor: </a:t>
            </a:r>
            <a:r>
              <a:rPr lang="en-US" sz="2200" dirty="0" err="1" smtClean="0"/>
              <a:t>Onur</a:t>
            </a:r>
            <a:r>
              <a:rPr lang="en-US" sz="2200" dirty="0" smtClean="0"/>
              <a:t> </a:t>
            </a:r>
            <a:r>
              <a:rPr lang="en-US" sz="2200" dirty="0" err="1" smtClean="0"/>
              <a:t>Mutlu</a:t>
            </a:r>
            <a:r>
              <a:rPr lang="en-US" sz="2200" dirty="0" smtClean="0"/>
              <a:t> (CMU and ETH Zürich)</a:t>
            </a:r>
          </a:p>
          <a:p>
            <a:r>
              <a:rPr lang="en-US" sz="2200" dirty="0" smtClean="0"/>
              <a:t>James C. Hoe (CMU)</a:t>
            </a:r>
          </a:p>
          <a:p>
            <a:r>
              <a:rPr lang="en-US" sz="2200" dirty="0" err="1" smtClean="0"/>
              <a:t>Kayvon</a:t>
            </a:r>
            <a:r>
              <a:rPr lang="en-US" sz="2200" dirty="0" smtClean="0"/>
              <a:t> </a:t>
            </a:r>
            <a:r>
              <a:rPr lang="en-US" sz="2200" dirty="0" err="1" smtClean="0"/>
              <a:t>Fatahalian</a:t>
            </a:r>
            <a:r>
              <a:rPr lang="en-US" sz="2200" dirty="0" smtClean="0"/>
              <a:t> (CMU)</a:t>
            </a:r>
          </a:p>
          <a:p>
            <a:r>
              <a:rPr lang="en-US" sz="2200" dirty="0" smtClean="0"/>
              <a:t>Gabriel H. </a:t>
            </a:r>
            <a:r>
              <a:rPr lang="en-US" sz="2200" dirty="0" err="1" smtClean="0"/>
              <a:t>Loh</a:t>
            </a:r>
            <a:r>
              <a:rPr lang="en-US" sz="2200" dirty="0" smtClean="0"/>
              <a:t> (AMD Research)</a:t>
            </a:r>
          </a:p>
          <a:p>
            <a:r>
              <a:rPr lang="en-US" sz="2200" dirty="0" smtClean="0"/>
              <a:t>Christopher J. </a:t>
            </a:r>
            <a:r>
              <a:rPr lang="en-US" sz="2200" dirty="0" err="1" smtClean="0"/>
              <a:t>Rossbach</a:t>
            </a:r>
            <a:r>
              <a:rPr lang="en-US" sz="2200" dirty="0" smtClean="0"/>
              <a:t> (UT Austin and VMware Research)</a:t>
            </a:r>
          </a:p>
          <a:p>
            <a:endParaRPr lang="en-US" sz="800" dirty="0" smtClean="0"/>
          </a:p>
          <a:p>
            <a:endParaRPr lang="en-US" dirty="0"/>
          </a:p>
        </p:txBody>
      </p:sp>
    </p:spTree>
    <p:extLst>
      <p:ext uri="{BB962C8B-B14F-4D97-AF65-F5344CB8AC3E}">
        <p14:creationId xmlns="" xmlns:p14="http://schemas.microsoft.com/office/powerpoint/2010/main" val="324356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4322891" y="4834931"/>
            <a:ext cx="411982" cy="321547"/>
          </a:xfrm>
          <a:prstGeom prst="down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30604"/>
            <a:ext cx="8686800" cy="847546"/>
          </a:xfrm>
        </p:spPr>
        <p:txBody>
          <a:bodyPr>
            <a:normAutofit/>
          </a:bodyPr>
          <a:lstStyle/>
          <a:p>
            <a:pPr algn="l"/>
            <a:r>
              <a:rPr lang="en-US" dirty="0" smtClean="0"/>
              <a:t>Inter-application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3" name="Group 45"/>
          <p:cNvGrpSpPr/>
          <p:nvPr/>
        </p:nvGrpSpPr>
        <p:grpSpPr>
          <a:xfrm>
            <a:off x="856552" y="1322496"/>
            <a:ext cx="2752922" cy="1497452"/>
            <a:chOff x="856552" y="1322496"/>
            <a:chExt cx="2752922" cy="1497452"/>
          </a:xfrm>
        </p:grpSpPr>
        <p:sp>
          <p:nvSpPr>
            <p:cNvPr id="9" name="Rectangle 8"/>
            <p:cNvSpPr/>
            <p:nvPr/>
          </p:nvSpPr>
          <p:spPr>
            <a:xfrm>
              <a:off x="856552"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6" name="Rectangle 15"/>
            <p:cNvSpPr/>
            <p:nvPr/>
          </p:nvSpPr>
          <p:spPr>
            <a:xfrm>
              <a:off x="1830404"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7" name="Rectangle 16"/>
            <p:cNvSpPr/>
            <p:nvPr/>
          </p:nvSpPr>
          <p:spPr>
            <a:xfrm>
              <a:off x="856552"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8" name="Rectangle 17"/>
            <p:cNvSpPr/>
            <p:nvPr/>
          </p:nvSpPr>
          <p:spPr>
            <a:xfrm>
              <a:off x="1830404"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4" name="Rectangle 23"/>
            <p:cNvSpPr/>
            <p:nvPr/>
          </p:nvSpPr>
          <p:spPr>
            <a:xfrm>
              <a:off x="2796139"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5" name="Rectangle 24"/>
            <p:cNvSpPr/>
            <p:nvPr/>
          </p:nvSpPr>
          <p:spPr>
            <a:xfrm>
              <a:off x="2796139"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grpSp>
      <p:sp>
        <p:nvSpPr>
          <p:cNvPr id="26" name="Rectangle 25"/>
          <p:cNvSpPr/>
          <p:nvPr/>
        </p:nvSpPr>
        <p:spPr>
          <a:xfrm>
            <a:off x="618804" y="3460178"/>
            <a:ext cx="3247436"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grpSp>
        <p:nvGrpSpPr>
          <p:cNvPr id="4" name="Group 47"/>
          <p:cNvGrpSpPr/>
          <p:nvPr/>
        </p:nvGrpSpPr>
        <p:grpSpPr>
          <a:xfrm>
            <a:off x="4483673" y="1743784"/>
            <a:ext cx="3741115" cy="1716394"/>
            <a:chOff x="4483673" y="1743784"/>
            <a:chExt cx="3741115" cy="1716394"/>
          </a:xfrm>
        </p:grpSpPr>
        <p:sp>
          <p:nvSpPr>
            <p:cNvPr id="19" name="Rectangle 18"/>
            <p:cNvSpPr/>
            <p:nvPr/>
          </p:nvSpPr>
          <p:spPr>
            <a:xfrm>
              <a:off x="4483673"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a:t>
              </a:r>
            </a:p>
            <a:p>
              <a:pPr algn="ctr"/>
              <a:r>
                <a:rPr lang="en-US" dirty="0" smtClean="0">
                  <a:solidFill>
                    <a:srgbClr val="FFFFFF"/>
                  </a:solidFill>
                </a:rPr>
                <a:t>Core</a:t>
              </a:r>
            </a:p>
          </p:txBody>
        </p:sp>
        <p:sp>
          <p:nvSpPr>
            <p:cNvPr id="20" name="Rectangle 19"/>
            <p:cNvSpPr/>
            <p:nvPr/>
          </p:nvSpPr>
          <p:spPr>
            <a:xfrm>
              <a:off x="5457525"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1" name="Rectangle 20"/>
            <p:cNvSpPr/>
            <p:nvPr/>
          </p:nvSpPr>
          <p:spPr>
            <a:xfrm>
              <a:off x="6437601"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2" name="Rectangle 21"/>
            <p:cNvSpPr/>
            <p:nvPr/>
          </p:nvSpPr>
          <p:spPr>
            <a:xfrm>
              <a:off x="7411453"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9" name="Rectangle 28"/>
            <p:cNvSpPr/>
            <p:nvPr/>
          </p:nvSpPr>
          <p:spPr>
            <a:xfrm>
              <a:off x="4483673" y="3139440"/>
              <a:ext cx="3726774"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grpSp>
      <p:sp>
        <p:nvSpPr>
          <p:cNvPr id="31" name="Rectangle 30"/>
          <p:cNvSpPr/>
          <p:nvPr/>
        </p:nvSpPr>
        <p:spPr>
          <a:xfrm>
            <a:off x="576103" y="4479778"/>
            <a:ext cx="7913379" cy="292795"/>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Memory Controller</a:t>
            </a:r>
            <a:endParaRPr lang="en-US" sz="1400" dirty="0">
              <a:solidFill>
                <a:schemeClr val="tx1"/>
              </a:solidFill>
            </a:endParaRPr>
          </a:p>
        </p:txBody>
      </p:sp>
      <p:sp>
        <p:nvSpPr>
          <p:cNvPr id="33" name="Rectangle 32"/>
          <p:cNvSpPr/>
          <p:nvPr/>
        </p:nvSpPr>
        <p:spPr>
          <a:xfrm>
            <a:off x="576103" y="5283806"/>
            <a:ext cx="7917580" cy="996054"/>
          </a:xfrm>
          <a:prstGeom prst="rect">
            <a:avLst/>
          </a:prstGeom>
          <a:solidFill>
            <a:srgbClr val="7692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Main Memory</a:t>
            </a:r>
            <a:endParaRPr lang="en-US" sz="1400" dirty="0">
              <a:solidFill>
                <a:schemeClr val="tx1"/>
              </a:solidFill>
            </a:endParaRPr>
          </a:p>
        </p:txBody>
      </p:sp>
      <p:sp>
        <p:nvSpPr>
          <p:cNvPr id="27" name="Down Arrow 26"/>
          <p:cNvSpPr/>
          <p:nvPr/>
        </p:nvSpPr>
        <p:spPr>
          <a:xfrm>
            <a:off x="2080009" y="3949002"/>
            <a:ext cx="411982" cy="3215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wn Arrow 27"/>
          <p:cNvSpPr/>
          <p:nvPr/>
        </p:nvSpPr>
        <p:spPr>
          <a:xfrm>
            <a:off x="6105061" y="3949002"/>
            <a:ext cx="411982" cy="321547"/>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235948" y="2416309"/>
            <a:ext cx="2039816" cy="403639"/>
          </a:xfrm>
          <a:prstGeom prst="rect">
            <a:avLst/>
          </a:prstGeom>
          <a:solidFill>
            <a:srgbClr val="FF45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100s Loads</a:t>
            </a:r>
            <a:endParaRPr lang="en-US" dirty="0"/>
          </a:p>
        </p:txBody>
      </p:sp>
      <p:sp>
        <p:nvSpPr>
          <p:cNvPr id="32" name="Rectangle 31"/>
          <p:cNvSpPr/>
          <p:nvPr/>
        </p:nvSpPr>
        <p:spPr>
          <a:xfrm>
            <a:off x="5818313" y="2213186"/>
            <a:ext cx="905093" cy="379581"/>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34" name="Rectangle 33"/>
          <p:cNvSpPr/>
          <p:nvPr/>
        </p:nvSpPr>
        <p:spPr>
          <a:xfrm>
            <a:off x="571902" y="4475461"/>
            <a:ext cx="7913379" cy="292795"/>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Memory Controller</a:t>
            </a:r>
            <a:endParaRPr lang="en-US" sz="1400" dirty="0">
              <a:solidFill>
                <a:schemeClr val="tx1"/>
              </a:solidFill>
            </a:endParaRPr>
          </a:p>
        </p:txBody>
      </p:sp>
      <p:sp>
        <p:nvSpPr>
          <p:cNvPr id="37" name="Rectangle 36"/>
          <p:cNvSpPr/>
          <p:nvPr/>
        </p:nvSpPr>
        <p:spPr>
          <a:xfrm>
            <a:off x="571902" y="5283806"/>
            <a:ext cx="7917580" cy="996054"/>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Main Memory</a:t>
            </a:r>
            <a:endParaRPr lang="en-US" sz="1400" dirty="0">
              <a:solidFill>
                <a:schemeClr val="tx1"/>
              </a:solidFill>
            </a:endParaRPr>
          </a:p>
        </p:txBody>
      </p:sp>
      <p:grpSp>
        <p:nvGrpSpPr>
          <p:cNvPr id="42" name="Group 41"/>
          <p:cNvGrpSpPr/>
          <p:nvPr/>
        </p:nvGrpSpPr>
        <p:grpSpPr>
          <a:xfrm>
            <a:off x="4483673" y="1743783"/>
            <a:ext cx="3741115" cy="672526"/>
            <a:chOff x="4483673" y="1743783"/>
            <a:chExt cx="3741115" cy="672526"/>
          </a:xfrm>
        </p:grpSpPr>
        <p:sp>
          <p:nvSpPr>
            <p:cNvPr id="38" name="Rectangle 37"/>
            <p:cNvSpPr/>
            <p:nvPr/>
          </p:nvSpPr>
          <p:spPr>
            <a:xfrm>
              <a:off x="4483673" y="1743783"/>
              <a:ext cx="813335" cy="672526"/>
            </a:xfrm>
            <a:prstGeom prst="rect">
              <a:avLst/>
            </a:prstGeom>
            <a:solidFill>
              <a:schemeClr val="tx1">
                <a:lumMod val="75000"/>
                <a:lumOff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a:t>
              </a:r>
            </a:p>
            <a:p>
              <a:pPr algn="ctr"/>
              <a:r>
                <a:rPr lang="en-US" dirty="0" smtClean="0">
                  <a:solidFill>
                    <a:srgbClr val="FFFFFF"/>
                  </a:solidFill>
                </a:rPr>
                <a:t>Core</a:t>
              </a:r>
            </a:p>
          </p:txBody>
        </p:sp>
        <p:sp>
          <p:nvSpPr>
            <p:cNvPr id="39" name="Rectangle 38"/>
            <p:cNvSpPr/>
            <p:nvPr/>
          </p:nvSpPr>
          <p:spPr>
            <a:xfrm>
              <a:off x="5457525" y="1743783"/>
              <a:ext cx="813335" cy="672526"/>
            </a:xfrm>
            <a:prstGeom prst="rect">
              <a:avLst/>
            </a:prstGeom>
            <a:solidFill>
              <a:schemeClr val="tx1">
                <a:lumMod val="75000"/>
                <a:lumOff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40" name="Rectangle 39"/>
            <p:cNvSpPr/>
            <p:nvPr/>
          </p:nvSpPr>
          <p:spPr>
            <a:xfrm>
              <a:off x="6437601" y="1743783"/>
              <a:ext cx="813335" cy="672526"/>
            </a:xfrm>
            <a:prstGeom prst="rect">
              <a:avLst/>
            </a:prstGeom>
            <a:solidFill>
              <a:schemeClr val="tx1">
                <a:lumMod val="75000"/>
                <a:lumOff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41" name="Rectangle 40"/>
            <p:cNvSpPr/>
            <p:nvPr/>
          </p:nvSpPr>
          <p:spPr>
            <a:xfrm>
              <a:off x="7411453" y="1743783"/>
              <a:ext cx="813335" cy="672526"/>
            </a:xfrm>
            <a:prstGeom prst="rect">
              <a:avLst/>
            </a:prstGeom>
            <a:solidFill>
              <a:schemeClr val="tx1">
                <a:lumMod val="75000"/>
                <a:lumOff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grpSp>
      <p:sp>
        <p:nvSpPr>
          <p:cNvPr id="35" name="Rounded Rectangle 34"/>
          <p:cNvSpPr/>
          <p:nvPr/>
        </p:nvSpPr>
        <p:spPr>
          <a:xfrm>
            <a:off x="856552" y="4772573"/>
            <a:ext cx="7353895" cy="831348"/>
          </a:xfrm>
          <a:prstGeom prst="roundRect">
            <a:avLst>
              <a:gd name="adj" fmla="val 19781"/>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Requests from CPU and GPU contend </a:t>
            </a:r>
          </a:p>
          <a:p>
            <a:pPr algn="ctr"/>
            <a:r>
              <a:rPr lang="en-US" sz="2600" dirty="0" smtClean="0">
                <a:solidFill>
                  <a:schemeClr val="tx1"/>
                </a:solidFill>
              </a:rPr>
              <a:t>and interfere at the main memory</a:t>
            </a:r>
            <a:endParaRPr lang="en-US" sz="2600" dirty="0">
              <a:solidFill>
                <a:schemeClr val="tx1"/>
              </a:solidFill>
            </a:endParaRPr>
          </a:p>
        </p:txBody>
      </p:sp>
      <p:sp>
        <p:nvSpPr>
          <p:cNvPr id="43" name="Down Arrow 42"/>
          <p:cNvSpPr/>
          <p:nvPr/>
        </p:nvSpPr>
        <p:spPr>
          <a:xfrm>
            <a:off x="2080009" y="2993153"/>
            <a:ext cx="411982" cy="3215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Slide Number Placeholder 43"/>
          <p:cNvSpPr>
            <a:spLocks noGrp="1"/>
          </p:cNvSpPr>
          <p:nvPr>
            <p:ph type="sldNum" sz="quarter" idx="12"/>
          </p:nvPr>
        </p:nvSpPr>
        <p:spPr/>
        <p:txBody>
          <a:bodyPr/>
          <a:lstStyle/>
          <a:p>
            <a:fld id="{9E8CE333-791E-B247-B0D8-81D7ACF2F196}" type="slidenum">
              <a:rPr lang="en-US" smtClean="0"/>
              <a:pPr/>
              <a:t>6</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2.77778E-6 -0.00023 L 0.21077 0.28452 " pathEditMode="relative" rAng="0" ptsTypes="AA">
                                      <p:cBhvr>
                                        <p:cTn id="19" dur="2000" fill="hold"/>
                                        <p:tgtEl>
                                          <p:spTgt spid="30"/>
                                        </p:tgtEl>
                                        <p:attrNameLst>
                                          <p:attrName>ppt_x</p:attrName>
                                          <p:attrName>ppt_y</p:attrName>
                                        </p:attrNameLst>
                                      </p:cBhvr>
                                      <p:rCtr x="105" y="142"/>
                                    </p:animMotion>
                                  </p:childTnLst>
                                </p:cTn>
                              </p:par>
                            </p:childTnLst>
                          </p:cTn>
                        </p:par>
                        <p:par>
                          <p:cTn id="20" fill="hold">
                            <p:stCondLst>
                              <p:cond delay="2000"/>
                            </p:stCondLst>
                            <p:childTnLst>
                              <p:par>
                                <p:cTn id="21" presetID="3" presetClass="exit" presetSubtype="10" fill="hold" grpId="2" nodeType="afterEffect">
                                  <p:stCondLst>
                                    <p:cond delay="0"/>
                                  </p:stCondLst>
                                  <p:childTnLst>
                                    <p:animEffect transition="out" filter="blinds(horizontal)">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3.88889E-6 -0.00023 L -0.18142 0.3176 " pathEditMode="relative" rAng="0" ptsTypes="AA">
                                      <p:cBhvr>
                                        <p:cTn id="32" dur="2000" fill="hold"/>
                                        <p:tgtEl>
                                          <p:spTgt spid="32"/>
                                        </p:tgtEl>
                                        <p:attrNameLst>
                                          <p:attrName>ppt_x</p:attrName>
                                          <p:attrName>ppt_y</p:attrName>
                                        </p:attrNameLst>
                                      </p:cBhvr>
                                      <p:rCtr x="-91" y="159"/>
                                    </p:animMotion>
                                  </p:childTnLst>
                                </p:cTn>
                              </p:par>
                            </p:childTnLst>
                          </p:cTn>
                        </p:par>
                        <p:par>
                          <p:cTn id="33" fill="hold">
                            <p:stCondLst>
                              <p:cond delay="2000"/>
                            </p:stCondLst>
                            <p:childTnLst>
                              <p:par>
                                <p:cTn id="34" presetID="3" presetClass="exit" presetSubtype="10" fill="hold" grpId="2" nodeType="afterEffect">
                                  <p:stCondLst>
                                    <p:cond delay="0"/>
                                  </p:stCondLst>
                                  <p:childTnLst>
                                    <p:animEffect transition="out" filter="blinds(horizontal)">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linds(horizontal)">
                                      <p:cBhvr>
                                        <p:cTn id="41" dur="500"/>
                                        <p:tgtEl>
                                          <p:spTgt spid="3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0" grpId="1" animBg="1"/>
      <p:bldP spid="30" grpId="2" animBg="1"/>
      <p:bldP spid="32" grpId="0" animBg="1"/>
      <p:bldP spid="32" grpId="1" animBg="1"/>
      <p:bldP spid="32" grpId="2" animBg="1"/>
      <p:bldP spid="34" grpId="0" animBg="1"/>
      <p:bldP spid="37"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dirty="0" smtClean="0"/>
              <a:t>Three Types of Memory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28" name="Content Placeholder 2"/>
          <p:cNvSpPr>
            <a:spLocks noGrp="1"/>
          </p:cNvSpPr>
          <p:nvPr>
            <p:ph idx="1"/>
          </p:nvPr>
        </p:nvSpPr>
        <p:spPr>
          <a:xfrm>
            <a:off x="457200" y="1094944"/>
            <a:ext cx="8686800" cy="5517543"/>
          </a:xfrm>
        </p:spPr>
        <p:txBody>
          <a:bodyPr>
            <a:normAutofit/>
          </a:bodyPr>
          <a:lstStyle/>
          <a:p>
            <a:r>
              <a:rPr lang="en-US" dirty="0" smtClean="0"/>
              <a:t>Intra-application Interference</a:t>
            </a:r>
          </a:p>
          <a:p>
            <a:endParaRPr lang="en-US" dirty="0" smtClean="0"/>
          </a:p>
          <a:p>
            <a:r>
              <a:rPr lang="en-US" dirty="0" smtClean="0"/>
              <a:t>Inter-application Interference</a:t>
            </a:r>
          </a:p>
          <a:p>
            <a:endParaRPr lang="en-US" dirty="0" smtClean="0"/>
          </a:p>
          <a:p>
            <a:r>
              <a:rPr lang="en-US" dirty="0" smtClean="0"/>
              <a:t>Inter-address-space Interference</a:t>
            </a:r>
          </a:p>
        </p:txBody>
      </p:sp>
      <p:sp>
        <p:nvSpPr>
          <p:cNvPr id="6" name="Slide Number Placeholder 5"/>
          <p:cNvSpPr>
            <a:spLocks noGrp="1"/>
          </p:cNvSpPr>
          <p:nvPr>
            <p:ph type="sldNum" sz="quarter" idx="12"/>
          </p:nvPr>
        </p:nvSpPr>
        <p:spPr/>
        <p:txBody>
          <a:bodyPr/>
          <a:lstStyle/>
          <a:p>
            <a:fld id="{9E8CE333-791E-B247-B0D8-81D7ACF2F196}" type="slidenum">
              <a:rPr lang="en-US" smtClean="0"/>
              <a:pPr/>
              <a:t>7</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xEl>
                                              <p:pRg st="4" end="4"/>
                                            </p:txEl>
                                          </p:spTgt>
                                        </p:tgtEl>
                                        <p:attrNameLst>
                                          <p:attrName>style.visibility</p:attrName>
                                        </p:attrNameLst>
                                      </p:cBhvr>
                                      <p:to>
                                        <p:strVal val="visible"/>
                                      </p:to>
                                    </p:set>
                                    <p:animEffect transition="in" filter="blinds(horizontal)">
                                      <p:cBhvr>
                                        <p:cTn id="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18804" y="2979071"/>
            <a:ext cx="3247436"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Address Translation &amp; TLB</a:t>
            </a:r>
            <a:endParaRPr lang="en-US" sz="1400" dirty="0">
              <a:solidFill>
                <a:schemeClr val="tx1"/>
              </a:solidFill>
            </a:endParaRPr>
          </a:p>
        </p:txBody>
      </p:sp>
      <p:sp>
        <p:nvSpPr>
          <p:cNvPr id="49" name="Rectangle 48"/>
          <p:cNvSpPr/>
          <p:nvPr/>
        </p:nvSpPr>
        <p:spPr>
          <a:xfrm>
            <a:off x="618804" y="2979071"/>
            <a:ext cx="3247436" cy="320738"/>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Address Translation &amp; TLB</a:t>
            </a:r>
            <a:endParaRPr lang="en-US" sz="1400" dirty="0">
              <a:solidFill>
                <a:schemeClr val="tx1"/>
              </a:solidFill>
            </a:endParaRPr>
          </a:p>
        </p:txBody>
      </p:sp>
      <p:sp>
        <p:nvSpPr>
          <p:cNvPr id="37" name="Down Arrow 36"/>
          <p:cNvSpPr/>
          <p:nvPr/>
        </p:nvSpPr>
        <p:spPr>
          <a:xfrm>
            <a:off x="4322891" y="4834931"/>
            <a:ext cx="411982" cy="321547"/>
          </a:xfrm>
          <a:prstGeom prst="down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30604"/>
            <a:ext cx="8686800" cy="847546"/>
          </a:xfrm>
        </p:spPr>
        <p:txBody>
          <a:bodyPr>
            <a:normAutofit/>
          </a:bodyPr>
          <a:lstStyle/>
          <a:p>
            <a:pPr algn="l"/>
            <a:r>
              <a:rPr lang="en-US" dirty="0" smtClean="0"/>
              <a:t>Inter-address-space Interference</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grpSp>
        <p:nvGrpSpPr>
          <p:cNvPr id="3" name="Group 45"/>
          <p:cNvGrpSpPr/>
          <p:nvPr/>
        </p:nvGrpSpPr>
        <p:grpSpPr>
          <a:xfrm>
            <a:off x="856552" y="1322496"/>
            <a:ext cx="2752922" cy="1497452"/>
            <a:chOff x="856552" y="1322496"/>
            <a:chExt cx="2752922" cy="1497452"/>
          </a:xfrm>
        </p:grpSpPr>
        <p:sp>
          <p:nvSpPr>
            <p:cNvPr id="9" name="Rectangle 8"/>
            <p:cNvSpPr/>
            <p:nvPr/>
          </p:nvSpPr>
          <p:spPr>
            <a:xfrm>
              <a:off x="856552"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6" name="Rectangle 15"/>
            <p:cNvSpPr/>
            <p:nvPr/>
          </p:nvSpPr>
          <p:spPr>
            <a:xfrm>
              <a:off x="1830404"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7" name="Rectangle 16"/>
            <p:cNvSpPr/>
            <p:nvPr/>
          </p:nvSpPr>
          <p:spPr>
            <a:xfrm>
              <a:off x="856552"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18" name="Rectangle 17"/>
            <p:cNvSpPr/>
            <p:nvPr/>
          </p:nvSpPr>
          <p:spPr>
            <a:xfrm>
              <a:off x="1830404"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4" name="Rectangle 23"/>
            <p:cNvSpPr/>
            <p:nvPr/>
          </p:nvSpPr>
          <p:spPr>
            <a:xfrm>
              <a:off x="2796139"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25" name="Rectangle 24"/>
            <p:cNvSpPr/>
            <p:nvPr/>
          </p:nvSpPr>
          <p:spPr>
            <a:xfrm>
              <a:off x="2796139"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grpSp>
      <p:grpSp>
        <p:nvGrpSpPr>
          <p:cNvPr id="4" name="Group 47"/>
          <p:cNvGrpSpPr/>
          <p:nvPr/>
        </p:nvGrpSpPr>
        <p:grpSpPr>
          <a:xfrm>
            <a:off x="4483673" y="1743784"/>
            <a:ext cx="3741115" cy="1716394"/>
            <a:chOff x="4483673" y="1743784"/>
            <a:chExt cx="3741115" cy="1716394"/>
          </a:xfrm>
        </p:grpSpPr>
        <p:sp>
          <p:nvSpPr>
            <p:cNvPr id="19" name="Rectangle 18"/>
            <p:cNvSpPr/>
            <p:nvPr/>
          </p:nvSpPr>
          <p:spPr>
            <a:xfrm>
              <a:off x="4483673"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a:t>
              </a:r>
            </a:p>
            <a:p>
              <a:pPr algn="ctr"/>
              <a:r>
                <a:rPr lang="en-US" dirty="0" smtClean="0">
                  <a:solidFill>
                    <a:srgbClr val="FFFFFF"/>
                  </a:solidFill>
                </a:rPr>
                <a:t>Core</a:t>
              </a:r>
            </a:p>
          </p:txBody>
        </p:sp>
        <p:sp>
          <p:nvSpPr>
            <p:cNvPr id="20" name="Rectangle 19"/>
            <p:cNvSpPr/>
            <p:nvPr/>
          </p:nvSpPr>
          <p:spPr>
            <a:xfrm>
              <a:off x="5457525"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1" name="Rectangle 20"/>
            <p:cNvSpPr/>
            <p:nvPr/>
          </p:nvSpPr>
          <p:spPr>
            <a:xfrm>
              <a:off x="6437601"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2" name="Rectangle 21"/>
            <p:cNvSpPr/>
            <p:nvPr/>
          </p:nvSpPr>
          <p:spPr>
            <a:xfrm>
              <a:off x="7411453" y="1743784"/>
              <a:ext cx="813335" cy="672526"/>
            </a:xfrm>
            <a:prstGeom prst="rect">
              <a:avLst/>
            </a:prstGeom>
            <a:solidFill>
              <a:srgbClr val="0070C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CPU Core</a:t>
              </a:r>
            </a:p>
          </p:txBody>
        </p:sp>
        <p:sp>
          <p:nvSpPr>
            <p:cNvPr id="29" name="Rectangle 28"/>
            <p:cNvSpPr/>
            <p:nvPr/>
          </p:nvSpPr>
          <p:spPr>
            <a:xfrm>
              <a:off x="4483673" y="3139440"/>
              <a:ext cx="3726774"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grpSp>
      <p:sp>
        <p:nvSpPr>
          <p:cNvPr id="31" name="Rectangle 30"/>
          <p:cNvSpPr/>
          <p:nvPr/>
        </p:nvSpPr>
        <p:spPr>
          <a:xfrm>
            <a:off x="576103" y="4479778"/>
            <a:ext cx="7913379" cy="292795"/>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Memory Controller</a:t>
            </a:r>
            <a:endParaRPr lang="en-US" sz="1400" dirty="0">
              <a:solidFill>
                <a:schemeClr val="tx1"/>
              </a:solidFill>
            </a:endParaRPr>
          </a:p>
        </p:txBody>
      </p:sp>
      <p:sp>
        <p:nvSpPr>
          <p:cNvPr id="33" name="Rectangle 32"/>
          <p:cNvSpPr/>
          <p:nvPr/>
        </p:nvSpPr>
        <p:spPr>
          <a:xfrm>
            <a:off x="576103" y="5283806"/>
            <a:ext cx="7917580" cy="996054"/>
          </a:xfrm>
          <a:prstGeom prst="rect">
            <a:avLst/>
          </a:prstGeom>
          <a:solidFill>
            <a:srgbClr val="7692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Main Memory</a:t>
            </a:r>
            <a:endParaRPr lang="en-US" sz="1400" dirty="0">
              <a:solidFill>
                <a:schemeClr val="tx1"/>
              </a:solidFill>
            </a:endParaRPr>
          </a:p>
        </p:txBody>
      </p:sp>
      <p:sp>
        <p:nvSpPr>
          <p:cNvPr id="27" name="Down Arrow 26"/>
          <p:cNvSpPr/>
          <p:nvPr/>
        </p:nvSpPr>
        <p:spPr>
          <a:xfrm>
            <a:off x="2080009" y="3949002"/>
            <a:ext cx="411982" cy="3215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wn Arrow 27"/>
          <p:cNvSpPr/>
          <p:nvPr/>
        </p:nvSpPr>
        <p:spPr>
          <a:xfrm>
            <a:off x="6105061" y="3949002"/>
            <a:ext cx="411982" cy="321547"/>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856552" y="4772573"/>
            <a:ext cx="7353895" cy="911732"/>
          </a:xfrm>
          <a:prstGeom prst="roundRect">
            <a:avLst>
              <a:gd name="adj" fmla="val 1837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Requests from </a:t>
            </a:r>
            <a:r>
              <a:rPr lang="en-US" sz="2600" b="1" dirty="0" smtClean="0">
                <a:solidFill>
                  <a:schemeClr val="tx1"/>
                </a:solidFill>
              </a:rPr>
              <a:t>multiple GPU applications</a:t>
            </a:r>
            <a:r>
              <a:rPr lang="en-US" sz="2600" dirty="0" smtClean="0">
                <a:solidFill>
                  <a:schemeClr val="tx1"/>
                </a:solidFill>
              </a:rPr>
              <a:t> interfere at the shared TLB</a:t>
            </a:r>
            <a:endParaRPr lang="en-US" sz="2600" dirty="0">
              <a:solidFill>
                <a:schemeClr val="tx1"/>
              </a:solidFill>
            </a:endParaRPr>
          </a:p>
        </p:txBody>
      </p:sp>
      <p:sp>
        <p:nvSpPr>
          <p:cNvPr id="34" name="Down Arrow 33"/>
          <p:cNvSpPr/>
          <p:nvPr/>
        </p:nvSpPr>
        <p:spPr>
          <a:xfrm>
            <a:off x="2755947" y="3949002"/>
            <a:ext cx="411982" cy="3215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wn Arrow 35"/>
          <p:cNvSpPr/>
          <p:nvPr/>
        </p:nvSpPr>
        <p:spPr>
          <a:xfrm>
            <a:off x="1418422" y="3949002"/>
            <a:ext cx="411982" cy="321547"/>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45"/>
          <p:cNvGrpSpPr/>
          <p:nvPr/>
        </p:nvGrpSpPr>
        <p:grpSpPr>
          <a:xfrm>
            <a:off x="856552" y="1322496"/>
            <a:ext cx="2752922" cy="1497452"/>
            <a:chOff x="856552" y="1322496"/>
            <a:chExt cx="2752922" cy="1497452"/>
          </a:xfrm>
        </p:grpSpPr>
        <p:sp>
          <p:nvSpPr>
            <p:cNvPr id="38" name="Rectangle 37"/>
            <p:cNvSpPr/>
            <p:nvPr/>
          </p:nvSpPr>
          <p:spPr>
            <a:xfrm>
              <a:off x="856552" y="1322496"/>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39" name="Rectangle 38"/>
            <p:cNvSpPr/>
            <p:nvPr/>
          </p:nvSpPr>
          <p:spPr>
            <a:xfrm>
              <a:off x="1830404" y="1322496"/>
              <a:ext cx="813335" cy="672526"/>
            </a:xfrm>
            <a:prstGeom prst="rect">
              <a:avLst/>
            </a:prstGeom>
            <a:solidFill>
              <a:schemeClr val="accent3">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40" name="Rectangle 39"/>
            <p:cNvSpPr/>
            <p:nvPr/>
          </p:nvSpPr>
          <p:spPr>
            <a:xfrm>
              <a:off x="856552"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41" name="Rectangle 40"/>
            <p:cNvSpPr/>
            <p:nvPr/>
          </p:nvSpPr>
          <p:spPr>
            <a:xfrm>
              <a:off x="1830404" y="2147422"/>
              <a:ext cx="813335" cy="672526"/>
            </a:xfrm>
            <a:prstGeom prst="rect">
              <a:avLst/>
            </a:prstGeom>
            <a:solidFill>
              <a:schemeClr val="accent3">
                <a:lumMod val="7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42" name="Rectangle 41"/>
            <p:cNvSpPr/>
            <p:nvPr/>
          </p:nvSpPr>
          <p:spPr>
            <a:xfrm>
              <a:off x="2796139" y="1322496"/>
              <a:ext cx="813335" cy="672526"/>
            </a:xfrm>
            <a:prstGeom prst="rect">
              <a:avLst/>
            </a:prstGeom>
            <a:solidFill>
              <a:srgbClr val="FFC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43" name="Rectangle 42"/>
            <p:cNvSpPr/>
            <p:nvPr/>
          </p:nvSpPr>
          <p:spPr>
            <a:xfrm>
              <a:off x="2796139" y="2147422"/>
              <a:ext cx="813335" cy="672526"/>
            </a:xfrm>
            <a:prstGeom prst="rect">
              <a:avLst/>
            </a:prstGeom>
            <a:solidFill>
              <a:srgbClr val="FF0000"/>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grpSp>
      <p:sp>
        <p:nvSpPr>
          <p:cNvPr id="44" name="Rectangle 43"/>
          <p:cNvSpPr/>
          <p:nvPr/>
        </p:nvSpPr>
        <p:spPr>
          <a:xfrm>
            <a:off x="4250453" y="1497203"/>
            <a:ext cx="4239029" cy="2803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p:cNvSpPr/>
          <p:nvPr/>
        </p:nvSpPr>
        <p:spPr>
          <a:xfrm>
            <a:off x="1217340" y="2226519"/>
            <a:ext cx="905093" cy="379581"/>
          </a:xfrm>
          <a:prstGeom prst="rect">
            <a:avLst/>
          </a:prstGeom>
          <a:solidFill>
            <a:srgbClr val="FF454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46" name="Rectangle 45"/>
          <p:cNvSpPr/>
          <p:nvPr/>
        </p:nvSpPr>
        <p:spPr>
          <a:xfrm>
            <a:off x="1738646" y="1846938"/>
            <a:ext cx="905093" cy="3795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47" name="Rectangle 46"/>
          <p:cNvSpPr/>
          <p:nvPr/>
        </p:nvSpPr>
        <p:spPr>
          <a:xfrm>
            <a:off x="2961147" y="1657147"/>
            <a:ext cx="905093" cy="3795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48" name="Rounded Rectangle 47"/>
          <p:cNvSpPr/>
          <p:nvPr/>
        </p:nvSpPr>
        <p:spPr>
          <a:xfrm>
            <a:off x="4219428" y="2606100"/>
            <a:ext cx="4640092" cy="1309756"/>
          </a:xfrm>
          <a:prstGeom prst="roundRect">
            <a:avLst>
              <a:gd name="adj" fmla="val 18377"/>
            </a:avLst>
          </a:prstGeom>
          <a:solidFill>
            <a:schemeClr val="bg1">
              <a:lumMod val="9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rPr>
              <a:t>Address translation </a:t>
            </a:r>
            <a:r>
              <a:rPr lang="en-US" sz="2600" b="1" dirty="0" smtClean="0">
                <a:solidFill>
                  <a:schemeClr val="tx1"/>
                </a:solidFill>
              </a:rPr>
              <a:t>is required </a:t>
            </a:r>
            <a:r>
              <a:rPr lang="en-US" sz="2600" dirty="0" smtClean="0">
                <a:solidFill>
                  <a:schemeClr val="tx1"/>
                </a:solidFill>
              </a:rPr>
              <a:t>to enforce memory protection</a:t>
            </a:r>
            <a:endParaRPr lang="en-US" sz="2600" dirty="0">
              <a:solidFill>
                <a:schemeClr val="tx1"/>
              </a:solidFill>
            </a:endParaRPr>
          </a:p>
        </p:txBody>
      </p:sp>
      <p:sp>
        <p:nvSpPr>
          <p:cNvPr id="50" name="Rectangle 49"/>
          <p:cNvSpPr/>
          <p:nvPr/>
        </p:nvSpPr>
        <p:spPr>
          <a:xfrm>
            <a:off x="618804" y="3460178"/>
            <a:ext cx="3247436" cy="3207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Last Level Cache</a:t>
            </a:r>
            <a:endParaRPr lang="en-US" sz="1400" dirty="0">
              <a:solidFill>
                <a:schemeClr val="tx1"/>
              </a:solidFill>
            </a:endParaRPr>
          </a:p>
        </p:txBody>
      </p:sp>
      <p:sp>
        <p:nvSpPr>
          <p:cNvPr id="51" name="Slide Number Placeholder 50"/>
          <p:cNvSpPr>
            <a:spLocks noGrp="1"/>
          </p:cNvSpPr>
          <p:nvPr>
            <p:ph type="sldNum" sz="quarter" idx="12"/>
          </p:nvPr>
        </p:nvSpPr>
        <p:spPr/>
        <p:txBody>
          <a:bodyPr/>
          <a:lstStyle/>
          <a:p>
            <a:fld id="{9E8CE333-791E-B247-B0D8-81D7ACF2F196}" type="slidenum">
              <a:rPr lang="en-US" smtClean="0"/>
              <a:pPr/>
              <a:t>8</a:t>
            </a:fld>
            <a:endParaRPr lang="en-US" dirty="0"/>
          </a:p>
        </p:txBody>
      </p:sp>
      <p:grpSp>
        <p:nvGrpSpPr>
          <p:cNvPr id="52" name="Group 45"/>
          <p:cNvGrpSpPr/>
          <p:nvPr/>
        </p:nvGrpSpPr>
        <p:grpSpPr>
          <a:xfrm>
            <a:off x="856552" y="1322496"/>
            <a:ext cx="2752922" cy="1497452"/>
            <a:chOff x="856552" y="1322496"/>
            <a:chExt cx="2752922" cy="1497452"/>
          </a:xfrm>
          <a:solidFill>
            <a:schemeClr val="tx1">
              <a:lumMod val="65000"/>
              <a:lumOff val="35000"/>
            </a:schemeClr>
          </a:solidFill>
        </p:grpSpPr>
        <p:sp>
          <p:nvSpPr>
            <p:cNvPr id="53" name="Rectangle 52"/>
            <p:cNvSpPr/>
            <p:nvPr/>
          </p:nvSpPr>
          <p:spPr>
            <a:xfrm>
              <a:off x="856552" y="1322496"/>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54" name="Rectangle 53"/>
            <p:cNvSpPr/>
            <p:nvPr/>
          </p:nvSpPr>
          <p:spPr>
            <a:xfrm>
              <a:off x="1830404" y="1322496"/>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55" name="Rectangle 54"/>
            <p:cNvSpPr/>
            <p:nvPr/>
          </p:nvSpPr>
          <p:spPr>
            <a:xfrm>
              <a:off x="856552" y="2147422"/>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56" name="Rectangle 55"/>
            <p:cNvSpPr/>
            <p:nvPr/>
          </p:nvSpPr>
          <p:spPr>
            <a:xfrm>
              <a:off x="1830404" y="2147422"/>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57" name="Rectangle 56"/>
            <p:cNvSpPr/>
            <p:nvPr/>
          </p:nvSpPr>
          <p:spPr>
            <a:xfrm>
              <a:off x="2796139" y="1322496"/>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sp>
          <p:nvSpPr>
            <p:cNvPr id="58" name="Rectangle 57"/>
            <p:cNvSpPr/>
            <p:nvPr/>
          </p:nvSpPr>
          <p:spPr>
            <a:xfrm>
              <a:off x="2796139" y="2147422"/>
              <a:ext cx="813335" cy="672526"/>
            </a:xfrm>
            <a:prstGeom prst="rect">
              <a:avLst/>
            </a:prstGeom>
            <a:grp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GPU Core</a:t>
              </a:r>
            </a:p>
          </p:txBody>
        </p:sp>
      </p:grpSp>
    </p:spTree>
    <p:extLst>
      <p:ext uri="{BB962C8B-B14F-4D97-AF65-F5344CB8AC3E}">
        <p14:creationId xmlns="" xmlns:p14="http://schemas.microsoft.com/office/powerpoint/2010/main" val="1625941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linds(horizontal)">
                                      <p:cBhvr>
                                        <p:cTn id="26" dur="500"/>
                                        <p:tgtEl>
                                          <p:spTgt spid="3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1.11111E-6 -0.00023 L 0.18003 0.32154 " pathEditMode="relative" rAng="0" ptsTypes="AA">
                                      <p:cBhvr>
                                        <p:cTn id="44" dur="2000" fill="hold"/>
                                        <p:tgtEl>
                                          <p:spTgt spid="45"/>
                                        </p:tgtEl>
                                        <p:attrNameLst>
                                          <p:attrName>ppt_x</p:attrName>
                                          <p:attrName>ppt_y</p:attrName>
                                        </p:attrNameLst>
                                      </p:cBhvr>
                                      <p:rCtr x="90" y="161"/>
                                    </p:animMotion>
                                  </p:childTnLst>
                                </p:cTn>
                              </p:par>
                              <p:par>
                                <p:cTn id="45" presetID="0" presetClass="path" presetSubtype="0" accel="50000" decel="50000" fill="hold" grpId="1" nodeType="withEffect">
                                  <p:stCondLst>
                                    <p:cond delay="0"/>
                                  </p:stCondLst>
                                  <p:childTnLst>
                                    <p:animMotion origin="layout" path="M -3.88889E-6 -0.00023 L 0.04879 0.38839 " pathEditMode="relative" rAng="0" ptsTypes="AA">
                                      <p:cBhvr>
                                        <p:cTn id="46" dur="2000" fill="hold"/>
                                        <p:tgtEl>
                                          <p:spTgt spid="46"/>
                                        </p:tgtEl>
                                        <p:attrNameLst>
                                          <p:attrName>ppt_x</p:attrName>
                                          <p:attrName>ppt_y</p:attrName>
                                        </p:attrNameLst>
                                      </p:cBhvr>
                                      <p:rCtr x="24" y="194"/>
                                    </p:animMotion>
                                  </p:childTnLst>
                                </p:cTn>
                              </p:par>
                              <p:par>
                                <p:cTn id="47" presetID="0" presetClass="path" presetSubtype="0" accel="50000" decel="50000" fill="hold" grpId="1" nodeType="withEffect">
                                  <p:stCondLst>
                                    <p:cond delay="0"/>
                                  </p:stCondLst>
                                  <p:childTnLst>
                                    <p:animMotion origin="layout" path="M -3.88889E-6 -0.00023 L -3.88889E-6 0.40463 " pathEditMode="relative" rAng="0" ptsTypes="AA">
                                      <p:cBhvr>
                                        <p:cTn id="48" dur="2000" fill="hold"/>
                                        <p:tgtEl>
                                          <p:spTgt spid="47"/>
                                        </p:tgtEl>
                                        <p:attrNameLst>
                                          <p:attrName>ppt_x</p:attrName>
                                          <p:attrName>ppt_y</p:attrName>
                                        </p:attrNameLst>
                                      </p:cBhvr>
                                      <p:rCtr x="0" y="202"/>
                                    </p:animMotion>
                                  </p:childTnLst>
                                </p:cTn>
                              </p:par>
                            </p:childTnLst>
                          </p:cTn>
                        </p:par>
                        <p:par>
                          <p:cTn id="49" fill="hold">
                            <p:stCondLst>
                              <p:cond delay="2000"/>
                            </p:stCondLst>
                            <p:childTnLst>
                              <p:par>
                                <p:cTn id="50" presetID="3" presetClass="exit" presetSubtype="10" fill="hold" grpId="2" nodeType="afterEffect">
                                  <p:stCondLst>
                                    <p:cond delay="0"/>
                                  </p:stCondLst>
                                  <p:childTnLst>
                                    <p:animEffect transition="out" filter="blinds(horizontal)">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par>
                                <p:cTn id="53" presetID="3" presetClass="exit" presetSubtype="10" fill="hold" grpId="2" nodeType="withEffect">
                                  <p:stCondLst>
                                    <p:cond delay="0"/>
                                  </p:stCondLst>
                                  <p:childTnLst>
                                    <p:animEffect transition="out" filter="blinds(horizontal)">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par>
                                <p:cTn id="56" presetID="3" presetClass="exit" presetSubtype="10" fill="hold" grpId="2" nodeType="withEffect">
                                  <p:stCondLst>
                                    <p:cond delay="0"/>
                                  </p:stCondLst>
                                  <p:childTnLst>
                                    <p:animEffect transition="out" filter="blinds(horizontal)">
                                      <p:cBhvr>
                                        <p:cTn id="57" dur="500"/>
                                        <p:tgtEl>
                                          <p:spTgt spid="47"/>
                                        </p:tgtEl>
                                      </p:cBhvr>
                                    </p:animEffect>
                                    <p:set>
                                      <p:cBhvr>
                                        <p:cTn id="58" dur="1" fill="hold">
                                          <p:stCondLst>
                                            <p:cond delay="499"/>
                                          </p:stCondLst>
                                        </p:cTn>
                                        <p:tgtEl>
                                          <p:spTgt spid="4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linds(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blinds(horizontal)">
                                      <p:cBhvr>
                                        <p:cTn id="68" dur="500"/>
                                        <p:tgtEl>
                                          <p:spTgt spid="49"/>
                                        </p:tgtEl>
                                      </p:cBhvr>
                                    </p:animEffect>
                                  </p:childTnLst>
                                </p:cTn>
                              </p:par>
                            </p:childTnLst>
                          </p:cTn>
                        </p:par>
                        <p:par>
                          <p:cTn id="69" fill="hold">
                            <p:stCondLst>
                              <p:cond delay="500"/>
                            </p:stCondLst>
                            <p:childTnLst>
                              <p:par>
                                <p:cTn id="70" presetID="3" presetClass="entr" presetSubtype="10" fill="hold"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9" grpId="0" animBg="1"/>
      <p:bldP spid="35" grpId="0" animBg="1"/>
      <p:bldP spid="34" grpId="0" animBg="1"/>
      <p:bldP spid="36" grpId="0" animBg="1"/>
      <p:bldP spid="44" grpId="0"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04"/>
            <a:ext cx="8686800" cy="847546"/>
          </a:xfrm>
        </p:spPr>
        <p:txBody>
          <a:bodyPr>
            <a:normAutofit/>
          </a:bodyPr>
          <a:lstStyle/>
          <a:p>
            <a:pPr algn="l"/>
            <a:r>
              <a:rPr lang="en-US" dirty="0" smtClean="0"/>
              <a:t>Previous Works</a:t>
            </a:r>
            <a:endParaRPr lang="en-US" dirty="0"/>
          </a:p>
        </p:txBody>
      </p:sp>
      <p:cxnSp>
        <p:nvCxnSpPr>
          <p:cNvPr id="5" name="Straight Connector 4"/>
          <p:cNvCxnSpPr/>
          <p:nvPr/>
        </p:nvCxnSpPr>
        <p:spPr>
          <a:xfrm>
            <a:off x="457200" y="979365"/>
            <a:ext cx="8229600" cy="0"/>
          </a:xfrm>
          <a:prstGeom prst="line">
            <a:avLst/>
          </a:prstGeom>
          <a:ln w="38100" cmpd="sng">
            <a:solidFill>
              <a:schemeClr val="tx1"/>
            </a:solidFill>
            <a:bevel/>
          </a:ln>
        </p:spPr>
        <p:style>
          <a:lnRef idx="2">
            <a:schemeClr val="accent1"/>
          </a:lnRef>
          <a:fillRef idx="0">
            <a:schemeClr val="accent1"/>
          </a:fillRef>
          <a:effectRef idx="1">
            <a:schemeClr val="accent1"/>
          </a:effectRef>
          <a:fontRef idx="minor">
            <a:schemeClr val="tx1"/>
          </a:fontRef>
        </p:style>
      </p:cxnSp>
      <p:pic>
        <p:nvPicPr>
          <p:cNvPr id="7" name="Picture 6" descr="safari.png"/>
          <p:cNvPicPr>
            <a:picLocks noChangeAspect="1"/>
          </p:cNvPicPr>
          <p:nvPr/>
        </p:nvPicPr>
        <p:blipFill>
          <a:blip r:embed="rId3" cstate="print"/>
          <a:stretch>
            <a:fillRect/>
          </a:stretch>
        </p:blipFill>
        <p:spPr>
          <a:xfrm>
            <a:off x="164139" y="6425519"/>
            <a:ext cx="1315038" cy="380494"/>
          </a:xfrm>
          <a:prstGeom prst="rect">
            <a:avLst/>
          </a:prstGeom>
        </p:spPr>
      </p:pic>
      <p:sp>
        <p:nvSpPr>
          <p:cNvPr id="28" name="Content Placeholder 2"/>
          <p:cNvSpPr>
            <a:spLocks noGrp="1"/>
          </p:cNvSpPr>
          <p:nvPr>
            <p:ph idx="1"/>
          </p:nvPr>
        </p:nvSpPr>
        <p:spPr>
          <a:xfrm>
            <a:off x="457200" y="1094944"/>
            <a:ext cx="8478456" cy="5517543"/>
          </a:xfrm>
        </p:spPr>
        <p:txBody>
          <a:bodyPr>
            <a:noAutofit/>
          </a:bodyPr>
          <a:lstStyle/>
          <a:p>
            <a:r>
              <a:rPr lang="en-US" sz="2600" dirty="0" smtClean="0"/>
              <a:t>Cache management schemes</a:t>
            </a:r>
          </a:p>
          <a:p>
            <a:pPr lvl="1"/>
            <a:r>
              <a:rPr lang="en-US" sz="2000" dirty="0" smtClean="0"/>
              <a:t>Li et al. (HPCA’15), Li et al. (ICS’15), </a:t>
            </a:r>
            <a:r>
              <a:rPr lang="en-US" sz="2000" dirty="0" err="1" smtClean="0"/>
              <a:t>Jia</a:t>
            </a:r>
            <a:r>
              <a:rPr lang="en-US" sz="2000" dirty="0" smtClean="0"/>
              <a:t> et al. (HPCA’14), Chen et al. (MICRO’14, MES’14), Rogers et al. (MICRO’12), </a:t>
            </a:r>
            <a:r>
              <a:rPr lang="en-US" sz="2000" dirty="0" err="1" smtClean="0"/>
              <a:t>Seshadri</a:t>
            </a:r>
            <a:r>
              <a:rPr lang="en-US" sz="2000" dirty="0" smtClean="0"/>
              <a:t> et al. (PACT’12), </a:t>
            </a:r>
            <a:r>
              <a:rPr lang="en-US" sz="2000" dirty="0" err="1" smtClean="0"/>
              <a:t>Jaleel</a:t>
            </a:r>
            <a:r>
              <a:rPr lang="en-US" sz="2000" dirty="0" smtClean="0"/>
              <a:t> et al. (PACT’08), </a:t>
            </a:r>
            <a:r>
              <a:rPr lang="en-US" sz="2000" dirty="0" err="1" smtClean="0"/>
              <a:t>Jaleel</a:t>
            </a:r>
            <a:r>
              <a:rPr lang="en-US" sz="2000" dirty="0" smtClean="0"/>
              <a:t> et al. (ISCA’10)</a:t>
            </a:r>
          </a:p>
          <a:p>
            <a:pPr lvl="1"/>
            <a:r>
              <a:rPr lang="en-US" sz="2000" b="1" dirty="0" smtClean="0">
                <a:solidFill>
                  <a:srgbClr val="FF0000"/>
                </a:solidFill>
              </a:rPr>
              <a:t>Does not take GPU’s memory divergence into account</a:t>
            </a:r>
            <a:endParaRPr lang="en-US" sz="2000" dirty="0" smtClean="0"/>
          </a:p>
          <a:p>
            <a:r>
              <a:rPr lang="en-US" sz="2600" dirty="0" smtClean="0"/>
              <a:t>Memory Scheduling</a:t>
            </a:r>
          </a:p>
          <a:p>
            <a:pPr lvl="1"/>
            <a:r>
              <a:rPr lang="en-US" sz="2000" dirty="0" err="1" smtClean="0"/>
              <a:t>Rixner</a:t>
            </a:r>
            <a:r>
              <a:rPr lang="en-US" sz="2000" dirty="0" smtClean="0"/>
              <a:t> et al. (ISCA’00), Yuan et al. (MICRO’09), Kim et al. (HPCA’10), Kim et al. (MICRO’10), </a:t>
            </a:r>
            <a:r>
              <a:rPr lang="en-US" sz="2000" dirty="0" err="1" smtClean="0"/>
              <a:t>Mutlu</a:t>
            </a:r>
            <a:r>
              <a:rPr lang="en-US" sz="2000" dirty="0" smtClean="0"/>
              <a:t> et al. (MICRO’07), Kim et al. (MICRO’10)</a:t>
            </a:r>
          </a:p>
          <a:p>
            <a:pPr lvl="1"/>
            <a:r>
              <a:rPr lang="en-US" sz="2000" b="1" dirty="0" smtClean="0">
                <a:solidFill>
                  <a:srgbClr val="FF0000"/>
                </a:solidFill>
              </a:rPr>
              <a:t>Does not take GPU’s traffic into account</a:t>
            </a:r>
            <a:endParaRPr lang="en-US" sz="2000" dirty="0" smtClean="0"/>
          </a:p>
          <a:p>
            <a:r>
              <a:rPr lang="en-US" sz="2600" dirty="0" smtClean="0"/>
              <a:t>TLB designs</a:t>
            </a:r>
          </a:p>
          <a:p>
            <a:pPr lvl="1"/>
            <a:r>
              <a:rPr lang="en-US" sz="2000" dirty="0" smtClean="0"/>
              <a:t>Power et al. (HPCA’14), Cong et al. (HPCA’16)</a:t>
            </a:r>
          </a:p>
          <a:p>
            <a:pPr lvl="1"/>
            <a:r>
              <a:rPr lang="en-US" sz="2000" b="1" dirty="0" smtClean="0">
                <a:solidFill>
                  <a:srgbClr val="FF0000"/>
                </a:solidFill>
              </a:rPr>
              <a:t>Only works for CPU-GPU heterogeneous systems</a:t>
            </a:r>
            <a:endParaRPr lang="en-US" sz="2000" dirty="0" smtClean="0"/>
          </a:p>
          <a:p>
            <a:r>
              <a:rPr lang="en-US" sz="2600" dirty="0" smtClean="0"/>
              <a:t>There is </a:t>
            </a:r>
            <a:r>
              <a:rPr lang="en-US" sz="2600" b="1" dirty="0" smtClean="0">
                <a:solidFill>
                  <a:srgbClr val="FF0000"/>
                </a:solidFill>
              </a:rPr>
              <a:t>no previous work </a:t>
            </a:r>
            <a:r>
              <a:rPr lang="en-US" sz="2600" dirty="0" smtClean="0"/>
              <a:t>that holistically aims to solve all three types of interference </a:t>
            </a:r>
            <a:r>
              <a:rPr lang="en-US" sz="2600" b="1" dirty="0" smtClean="0">
                <a:solidFill>
                  <a:srgbClr val="FF0000"/>
                </a:solidFill>
              </a:rPr>
              <a:t>in GPU-based systems</a:t>
            </a:r>
          </a:p>
        </p:txBody>
      </p:sp>
      <p:sp>
        <p:nvSpPr>
          <p:cNvPr id="6" name="Slide Number Placeholder 5"/>
          <p:cNvSpPr>
            <a:spLocks noGrp="1"/>
          </p:cNvSpPr>
          <p:nvPr>
            <p:ph type="sldNum" sz="quarter" idx="12"/>
          </p:nvPr>
        </p:nvSpPr>
        <p:spPr/>
        <p:txBody>
          <a:bodyPr/>
          <a:lstStyle/>
          <a:p>
            <a:fld id="{9E8CE333-791E-B247-B0D8-81D7ACF2F196}" type="slidenum">
              <a:rPr lang="en-US" smtClean="0"/>
              <a:pPr/>
              <a:t>9</a:t>
            </a:fld>
            <a:endParaRPr lang="en-US" dirty="0"/>
          </a:p>
        </p:txBody>
      </p:sp>
    </p:spTree>
    <p:extLst>
      <p:ext uri="{BB962C8B-B14F-4D97-AF65-F5344CB8AC3E}">
        <p14:creationId xmlns="" xmlns:p14="http://schemas.microsoft.com/office/powerpoint/2010/main" val="1625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blinds(horizontal)">
                                      <p:cBhvr>
                                        <p:cTn id="10" dur="500"/>
                                        <p:tgtEl>
                                          <p:spTgt spid="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Effect transition="in" filter="blinds(horizontal)">
                                      <p:cBhvr>
                                        <p:cTn id="15" dur="500"/>
                                        <p:tgtEl>
                                          <p:spTgt spid="2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8">
                                            <p:txEl>
                                              <p:pRg st="3" end="3"/>
                                            </p:txEl>
                                          </p:spTgt>
                                        </p:tgtEl>
                                        <p:attrNameLst>
                                          <p:attrName>style.visibility</p:attrName>
                                        </p:attrNameLst>
                                      </p:cBhvr>
                                      <p:to>
                                        <p:strVal val="visible"/>
                                      </p:to>
                                    </p:set>
                                    <p:animEffect transition="in" filter="blinds(horizontal)">
                                      <p:cBhvr>
                                        <p:cTn id="20" dur="500"/>
                                        <p:tgtEl>
                                          <p:spTgt spid="28">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blinds(horizontal)">
                                      <p:cBhvr>
                                        <p:cTn id="23" dur="500"/>
                                        <p:tgtEl>
                                          <p:spTgt spid="2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xEl>
                                              <p:pRg st="5" end="5"/>
                                            </p:txEl>
                                          </p:spTgt>
                                        </p:tgtEl>
                                        <p:attrNameLst>
                                          <p:attrName>style.visibility</p:attrName>
                                        </p:attrNameLst>
                                      </p:cBhvr>
                                      <p:to>
                                        <p:strVal val="visible"/>
                                      </p:to>
                                    </p:set>
                                    <p:animEffect transition="in" filter="blinds(horizontal)">
                                      <p:cBhvr>
                                        <p:cTn id="28" dur="500"/>
                                        <p:tgtEl>
                                          <p:spTgt spid="2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8">
                                            <p:txEl>
                                              <p:pRg st="6" end="6"/>
                                            </p:txEl>
                                          </p:spTgt>
                                        </p:tgtEl>
                                        <p:attrNameLst>
                                          <p:attrName>style.visibility</p:attrName>
                                        </p:attrNameLst>
                                      </p:cBhvr>
                                      <p:to>
                                        <p:strVal val="visible"/>
                                      </p:to>
                                    </p:set>
                                    <p:animEffect transition="in" filter="blinds(horizontal)">
                                      <p:cBhvr>
                                        <p:cTn id="33" dur="500"/>
                                        <p:tgtEl>
                                          <p:spTgt spid="28">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8">
                                            <p:txEl>
                                              <p:pRg st="7" end="7"/>
                                            </p:txEl>
                                          </p:spTgt>
                                        </p:tgtEl>
                                        <p:attrNameLst>
                                          <p:attrName>style.visibility</p:attrName>
                                        </p:attrNameLst>
                                      </p:cBhvr>
                                      <p:to>
                                        <p:strVal val="visible"/>
                                      </p:to>
                                    </p:set>
                                    <p:animEffect transition="in" filter="blinds(horizontal)">
                                      <p:cBhvr>
                                        <p:cTn id="36" dur="500"/>
                                        <p:tgtEl>
                                          <p:spTgt spid="2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8">
                                            <p:txEl>
                                              <p:pRg st="8" end="8"/>
                                            </p:txEl>
                                          </p:spTgt>
                                        </p:tgtEl>
                                        <p:attrNameLst>
                                          <p:attrName>style.visibility</p:attrName>
                                        </p:attrNameLst>
                                      </p:cBhvr>
                                      <p:to>
                                        <p:strVal val="visible"/>
                                      </p:to>
                                    </p:set>
                                    <p:animEffect transition="in" filter="blinds(horizontal)">
                                      <p:cBhvr>
                                        <p:cTn id="41" dur="500"/>
                                        <p:tgtEl>
                                          <p:spTgt spid="28">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8">
                                            <p:txEl>
                                              <p:pRg st="9" end="9"/>
                                            </p:txEl>
                                          </p:spTgt>
                                        </p:tgtEl>
                                        <p:attrNameLst>
                                          <p:attrName>style.visibility</p:attrName>
                                        </p:attrNameLst>
                                      </p:cBhvr>
                                      <p:to>
                                        <p:strVal val="visible"/>
                                      </p:to>
                                    </p:set>
                                    <p:animEffect transition="in" filter="blinds(horizontal)">
                                      <p:cBhvr>
                                        <p:cTn id="46" dur="500"/>
                                        <p:tgtEl>
                                          <p:spTgt spid="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28923</TotalTime>
  <Words>4306</Words>
  <Application>Microsoft Macintosh PowerPoint</Application>
  <PresentationFormat>On-screen Show (4:3)</PresentationFormat>
  <Paragraphs>1060</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Techniques for Shared Resource Management in Systems with GPUs</vt:lpstr>
      <vt:lpstr>Parallelism in GPU</vt:lpstr>
      <vt:lpstr>Three Types of Memory Interference</vt:lpstr>
      <vt:lpstr>Intra-application Interference</vt:lpstr>
      <vt:lpstr>Three Types of Memory Interference</vt:lpstr>
      <vt:lpstr>Inter-application Interference</vt:lpstr>
      <vt:lpstr>Three Types of Memory Interference</vt:lpstr>
      <vt:lpstr>Inter-address-space Interference</vt:lpstr>
      <vt:lpstr>Previous Works</vt:lpstr>
      <vt:lpstr>Thesis Statement</vt:lpstr>
      <vt:lpstr>Our Approach</vt:lpstr>
      <vt:lpstr>Our Approach</vt:lpstr>
      <vt:lpstr>Inefficiency: Memory Divergence</vt:lpstr>
      <vt:lpstr>Observation 1: Divergence Heterogeneity</vt:lpstr>
      <vt:lpstr>Observation 2: Stable Divergence Char.</vt:lpstr>
      <vt:lpstr>Observation 3: Queuing at L2 Banks</vt:lpstr>
      <vt:lpstr>Memory Divergence Correction</vt:lpstr>
      <vt:lpstr>Results: Performance of MeDiC</vt:lpstr>
      <vt:lpstr>Our Approach</vt:lpstr>
      <vt:lpstr>Slide 20</vt:lpstr>
      <vt:lpstr>Slide 21</vt:lpstr>
      <vt:lpstr>Slide 22</vt:lpstr>
      <vt:lpstr>Slide 23</vt:lpstr>
      <vt:lpstr>Slide 24</vt:lpstr>
      <vt:lpstr>Slide 25</vt:lpstr>
      <vt:lpstr>Slide 26</vt:lpstr>
      <vt:lpstr>Slide 27</vt:lpstr>
      <vt:lpstr>Slide 28</vt:lpstr>
      <vt:lpstr>Slide 29</vt:lpstr>
      <vt:lpstr>Our Approach</vt:lpstr>
      <vt:lpstr>Bottleneck from GPU Address Translation</vt:lpstr>
      <vt:lpstr>Limited Latency Hiding Capability</vt:lpstr>
      <vt:lpstr>Observation 1: Thrashing at the Shared TLB</vt:lpstr>
      <vt:lpstr>MASK: TLB-fill Bypassing</vt:lpstr>
      <vt:lpstr>Observation 2: Inefficient Caching</vt:lpstr>
      <vt:lpstr>MASK: TLB-aware Shared L2 Cache Design</vt:lpstr>
      <vt:lpstr>Observation 3: TLB- and App-awareness</vt:lpstr>
      <vt:lpstr>MASK: TLB-aware Memory Controller Design</vt:lpstr>
      <vt:lpstr>Results: Performance of MASK</vt:lpstr>
      <vt:lpstr>Our Approach</vt:lpstr>
      <vt:lpstr>Problems with Using Large Page</vt:lpstr>
      <vt:lpstr>Utilizing Multiple Page Sizes</vt:lpstr>
      <vt:lpstr>Performance Overhead of Coalescing</vt:lpstr>
      <vt:lpstr>GPGPU Allocation Patterns</vt:lpstr>
      <vt:lpstr>Mosaic: Enforcing a Soft Guarantee</vt:lpstr>
      <vt:lpstr>Mosaic: Low Overhead Coalescing</vt:lpstr>
      <vt:lpstr>When to Coalesce/Splinter</vt:lpstr>
      <vt:lpstr>Results: Performance of Mosaic</vt:lpstr>
      <vt:lpstr>Mitigating Memory Interference</vt:lpstr>
      <vt:lpstr>Summary</vt:lpstr>
      <vt:lpstr>Thesis Contributions</vt:lpstr>
      <vt:lpstr>Future Research Directions</vt:lpstr>
      <vt:lpstr>Other Contributions</vt:lpstr>
      <vt:lpstr>Other Contributions</vt:lpstr>
      <vt:lpstr>Acknowledgements</vt:lpstr>
      <vt:lpstr>Techniques for Shared Resource Management in Systems with GPUs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Supports for Virtualizing GPUs</dc:title>
  <dc:creator>Rachata Ausavarungnirun</dc:creator>
  <cp:lastModifiedBy>Rachata</cp:lastModifiedBy>
  <cp:revision>3088</cp:revision>
  <dcterms:created xsi:type="dcterms:W3CDTF">2015-08-14T15:29:36Z</dcterms:created>
  <dcterms:modified xsi:type="dcterms:W3CDTF">2017-05-02T01:22:04Z</dcterms:modified>
</cp:coreProperties>
</file>