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Override PartName="/ppt/notesSlides/notesSlide3.xml" ContentType="application/vnd.openxmlformats-officedocument.presentationml.notesSlide+xml"/>
  <Override PartName="/ppt/media/image3.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media/image4.jpeg" ContentType="image/jpeg"/>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media/image5.jpeg" ContentType="image/jpeg"/>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 id="392" r:id="rId144"/>
    <p:sldId id="393" r:id="rId145"/>
    <p:sldId id="394" r:id="rId146"/>
    <p:sldId id="395" r:id="rId147"/>
    <p:sldId id="396" r:id="rId148"/>
    <p:sldId id="397" r:id="rId149"/>
    <p:sldId id="398" r:id="rId150"/>
    <p:sldId id="399" r:id="rId151"/>
    <p:sldId id="400" r:id="rId152"/>
    <p:sldId id="401" r:id="rId153"/>
    <p:sldId id="402" r:id="rId154"/>
    <p:sldId id="403" r:id="rId155"/>
    <p:sldId id="404" r:id="rId156"/>
    <p:sldId id="405" r:id="rId157"/>
    <p:sldId id="406" r:id="rId158"/>
    <p:sldId id="407" r:id="rId159"/>
    <p:sldId id="408" r:id="rId160"/>
    <p:sldId id="409" r:id="rId161"/>
    <p:sldId id="410" r:id="rId162"/>
    <p:sldId id="411" r:id="rId163"/>
    <p:sldId id="412" r:id="rId164"/>
    <p:sldId id="413" r:id="rId165"/>
    <p:sldId id="414" r:id="rId166"/>
    <p:sldId id="415" r:id="rId167"/>
    <p:sldId id="416" r:id="rId168"/>
    <p:sldId id="417" r:id="rId169"/>
    <p:sldId id="418" r:id="rId170"/>
    <p:sldId id="419" r:id="rId171"/>
    <p:sldId id="420" r:id="rId172"/>
    <p:sldId id="421" r:id="rId173"/>
    <p:sldId id="422" r:id="rId174"/>
    <p:sldId id="423" r:id="rId175"/>
    <p:sldId id="424" r:id="rId176"/>
    <p:sldId id="425" r:id="rId17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 Id="rId114" Type="http://schemas.openxmlformats.org/officeDocument/2006/relationships/slide" Target="slides/slide107.xml"/><Relationship Id="rId115" Type="http://schemas.openxmlformats.org/officeDocument/2006/relationships/slide" Target="slides/slide108.xml"/><Relationship Id="rId116" Type="http://schemas.openxmlformats.org/officeDocument/2006/relationships/slide" Target="slides/slide109.xml"/><Relationship Id="rId117" Type="http://schemas.openxmlformats.org/officeDocument/2006/relationships/slide" Target="slides/slide110.xml"/><Relationship Id="rId118" Type="http://schemas.openxmlformats.org/officeDocument/2006/relationships/slide" Target="slides/slide111.xml"/><Relationship Id="rId119" Type="http://schemas.openxmlformats.org/officeDocument/2006/relationships/slide" Target="slides/slide112.xml"/><Relationship Id="rId120" Type="http://schemas.openxmlformats.org/officeDocument/2006/relationships/slide" Target="slides/slide113.xml"/><Relationship Id="rId121" Type="http://schemas.openxmlformats.org/officeDocument/2006/relationships/slide" Target="slides/slide114.xml"/><Relationship Id="rId122" Type="http://schemas.openxmlformats.org/officeDocument/2006/relationships/slide" Target="slides/slide115.xml"/><Relationship Id="rId123" Type="http://schemas.openxmlformats.org/officeDocument/2006/relationships/slide" Target="slides/slide116.xml"/><Relationship Id="rId124" Type="http://schemas.openxmlformats.org/officeDocument/2006/relationships/slide" Target="slides/slide117.xml"/><Relationship Id="rId125" Type="http://schemas.openxmlformats.org/officeDocument/2006/relationships/slide" Target="slides/slide118.xml"/><Relationship Id="rId126" Type="http://schemas.openxmlformats.org/officeDocument/2006/relationships/slide" Target="slides/slide119.xml"/><Relationship Id="rId127" Type="http://schemas.openxmlformats.org/officeDocument/2006/relationships/slide" Target="slides/slide120.xml"/><Relationship Id="rId128" Type="http://schemas.openxmlformats.org/officeDocument/2006/relationships/slide" Target="slides/slide121.xml"/><Relationship Id="rId129" Type="http://schemas.openxmlformats.org/officeDocument/2006/relationships/slide" Target="slides/slide122.xml"/><Relationship Id="rId130" Type="http://schemas.openxmlformats.org/officeDocument/2006/relationships/slide" Target="slides/slide123.xml"/><Relationship Id="rId131" Type="http://schemas.openxmlformats.org/officeDocument/2006/relationships/slide" Target="slides/slide124.xml"/><Relationship Id="rId132" Type="http://schemas.openxmlformats.org/officeDocument/2006/relationships/slide" Target="slides/slide125.xml"/><Relationship Id="rId133" Type="http://schemas.openxmlformats.org/officeDocument/2006/relationships/slide" Target="slides/slide126.xml"/><Relationship Id="rId134" Type="http://schemas.openxmlformats.org/officeDocument/2006/relationships/slide" Target="slides/slide127.xml"/><Relationship Id="rId135" Type="http://schemas.openxmlformats.org/officeDocument/2006/relationships/slide" Target="slides/slide128.xml"/><Relationship Id="rId136" Type="http://schemas.openxmlformats.org/officeDocument/2006/relationships/slide" Target="slides/slide129.xml"/><Relationship Id="rId137" Type="http://schemas.openxmlformats.org/officeDocument/2006/relationships/slide" Target="slides/slide130.xml"/><Relationship Id="rId138" Type="http://schemas.openxmlformats.org/officeDocument/2006/relationships/slide" Target="slides/slide131.xml"/><Relationship Id="rId139" Type="http://schemas.openxmlformats.org/officeDocument/2006/relationships/slide" Target="slides/slide132.xml"/><Relationship Id="rId140" Type="http://schemas.openxmlformats.org/officeDocument/2006/relationships/slide" Target="slides/slide133.xml"/><Relationship Id="rId141" Type="http://schemas.openxmlformats.org/officeDocument/2006/relationships/slide" Target="slides/slide134.xml"/><Relationship Id="rId142" Type="http://schemas.openxmlformats.org/officeDocument/2006/relationships/slide" Target="slides/slide135.xml"/><Relationship Id="rId143" Type="http://schemas.openxmlformats.org/officeDocument/2006/relationships/slide" Target="slides/slide136.xml"/><Relationship Id="rId144" Type="http://schemas.openxmlformats.org/officeDocument/2006/relationships/slide" Target="slides/slide137.xml"/><Relationship Id="rId145" Type="http://schemas.openxmlformats.org/officeDocument/2006/relationships/slide" Target="slides/slide138.xml"/><Relationship Id="rId146" Type="http://schemas.openxmlformats.org/officeDocument/2006/relationships/slide" Target="slides/slide139.xml"/><Relationship Id="rId147" Type="http://schemas.openxmlformats.org/officeDocument/2006/relationships/slide" Target="slides/slide140.xml"/><Relationship Id="rId148" Type="http://schemas.openxmlformats.org/officeDocument/2006/relationships/slide" Target="slides/slide141.xml"/><Relationship Id="rId149" Type="http://schemas.openxmlformats.org/officeDocument/2006/relationships/slide" Target="slides/slide142.xml"/><Relationship Id="rId150" Type="http://schemas.openxmlformats.org/officeDocument/2006/relationships/slide" Target="slides/slide143.xml"/><Relationship Id="rId151" Type="http://schemas.openxmlformats.org/officeDocument/2006/relationships/slide" Target="slides/slide144.xml"/><Relationship Id="rId152" Type="http://schemas.openxmlformats.org/officeDocument/2006/relationships/slide" Target="slides/slide145.xml"/><Relationship Id="rId153" Type="http://schemas.openxmlformats.org/officeDocument/2006/relationships/slide" Target="slides/slide146.xml"/><Relationship Id="rId154" Type="http://schemas.openxmlformats.org/officeDocument/2006/relationships/slide" Target="slides/slide147.xml"/><Relationship Id="rId155" Type="http://schemas.openxmlformats.org/officeDocument/2006/relationships/slide" Target="slides/slide148.xml"/><Relationship Id="rId156" Type="http://schemas.openxmlformats.org/officeDocument/2006/relationships/slide" Target="slides/slide149.xml"/><Relationship Id="rId157" Type="http://schemas.openxmlformats.org/officeDocument/2006/relationships/slide" Target="slides/slide150.xml"/><Relationship Id="rId158" Type="http://schemas.openxmlformats.org/officeDocument/2006/relationships/slide" Target="slides/slide151.xml"/><Relationship Id="rId159" Type="http://schemas.openxmlformats.org/officeDocument/2006/relationships/slide" Target="slides/slide152.xml"/><Relationship Id="rId160" Type="http://schemas.openxmlformats.org/officeDocument/2006/relationships/slide" Target="slides/slide153.xml"/><Relationship Id="rId161" Type="http://schemas.openxmlformats.org/officeDocument/2006/relationships/slide" Target="slides/slide154.xml"/><Relationship Id="rId162" Type="http://schemas.openxmlformats.org/officeDocument/2006/relationships/slide" Target="slides/slide155.xml"/><Relationship Id="rId163" Type="http://schemas.openxmlformats.org/officeDocument/2006/relationships/slide" Target="slides/slide156.xml"/><Relationship Id="rId164" Type="http://schemas.openxmlformats.org/officeDocument/2006/relationships/slide" Target="slides/slide157.xml"/><Relationship Id="rId165" Type="http://schemas.openxmlformats.org/officeDocument/2006/relationships/slide" Target="slides/slide158.xml"/><Relationship Id="rId166" Type="http://schemas.openxmlformats.org/officeDocument/2006/relationships/slide" Target="slides/slide159.xml"/><Relationship Id="rId167" Type="http://schemas.openxmlformats.org/officeDocument/2006/relationships/slide" Target="slides/slide160.xml"/><Relationship Id="rId168" Type="http://schemas.openxmlformats.org/officeDocument/2006/relationships/slide" Target="slides/slide161.xml"/><Relationship Id="rId169" Type="http://schemas.openxmlformats.org/officeDocument/2006/relationships/slide" Target="slides/slide162.xml"/><Relationship Id="rId170" Type="http://schemas.openxmlformats.org/officeDocument/2006/relationships/slide" Target="slides/slide163.xml"/><Relationship Id="rId171" Type="http://schemas.openxmlformats.org/officeDocument/2006/relationships/slide" Target="slides/slide164.xml"/><Relationship Id="rId172" Type="http://schemas.openxmlformats.org/officeDocument/2006/relationships/slide" Target="slides/slide165.xml"/><Relationship Id="rId173" Type="http://schemas.openxmlformats.org/officeDocument/2006/relationships/slide" Target="slides/slide166.xml"/><Relationship Id="rId174" Type="http://schemas.openxmlformats.org/officeDocument/2006/relationships/slide" Target="slides/slide167.xml"/><Relationship Id="rId175" Type="http://schemas.openxmlformats.org/officeDocument/2006/relationships/slide" Target="slides/slide168.xml"/><Relationship Id="rId176" Type="http://schemas.openxmlformats.org/officeDocument/2006/relationships/slide" Target="slides/slide169.xml"/><Relationship Id="rId177" Type="http://schemas.openxmlformats.org/officeDocument/2006/relationships/slide" Target="slides/slide17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0" name="Shape 150"/>
          <p:cNvSpPr/>
          <p:nvPr>
            <p:ph type="sldImg"/>
          </p:nvPr>
        </p:nvSpPr>
        <p:spPr>
          <a:xfrm>
            <a:off x="1143000" y="685800"/>
            <a:ext cx="4572000" cy="3429000"/>
          </a:xfrm>
          <a:prstGeom prst="rect">
            <a:avLst/>
          </a:prstGeom>
        </p:spPr>
        <p:txBody>
          <a:bodyPr/>
          <a:lstStyle/>
          <a:p>
            <a:pPr/>
          </a:p>
        </p:txBody>
      </p:sp>
      <p:sp>
        <p:nvSpPr>
          <p:cNvPr id="151" name="Shape 15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76.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79.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81.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8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86.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102.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118.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119.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121.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123.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124.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125.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127.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128.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130.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131.xml"/><Relationship Id="rId2" Type="http://schemas.openxmlformats.org/officeDocument/2006/relationships/notesMaster" Target="../notesMasters/notesMaster1.xml"/></Relationships>

</file>

<file path=ppt/notesSlides/_rels/notesSlide42.xml.rels><?xml version="1.0" encoding="UTF-8"?>
<Relationships xmlns="http://schemas.openxmlformats.org/package/2006/relationships"><Relationship Id="rId1" Type="http://schemas.openxmlformats.org/officeDocument/2006/relationships/slide" Target="../slides/slide132.xml"/><Relationship Id="rId2" Type="http://schemas.openxmlformats.org/officeDocument/2006/relationships/notesMaster" Target="../notesMasters/notesMaster1.xml"/></Relationships>

</file>

<file path=ppt/notesSlides/_rels/notesSlide43.xml.rels><?xml version="1.0" encoding="UTF-8"?>
<Relationships xmlns="http://schemas.openxmlformats.org/package/2006/relationships"><Relationship Id="rId1" Type="http://schemas.openxmlformats.org/officeDocument/2006/relationships/slide" Target="../slides/slide133.xml"/><Relationship Id="rId2" Type="http://schemas.openxmlformats.org/officeDocument/2006/relationships/notesMaster" Target="../notesMasters/notesMaster1.xml"/></Relationships>

</file>

<file path=ppt/notesSlides/_rels/notesSlide44.xml.rels><?xml version="1.0" encoding="UTF-8"?>
<Relationships xmlns="http://schemas.openxmlformats.org/package/2006/relationships"><Relationship Id="rId1" Type="http://schemas.openxmlformats.org/officeDocument/2006/relationships/slide" Target="../slides/slide134.xml"/><Relationship Id="rId2" Type="http://schemas.openxmlformats.org/officeDocument/2006/relationships/notesMaster" Target="../notesMasters/notesMaster1.xml"/></Relationships>

</file>

<file path=ppt/notesSlides/_rels/notesSlide45.xml.rels><?xml version="1.0" encoding="UTF-8"?>
<Relationships xmlns="http://schemas.openxmlformats.org/package/2006/relationships"><Relationship Id="rId1" Type="http://schemas.openxmlformats.org/officeDocument/2006/relationships/slide" Target="../slides/slide135.xml"/><Relationship Id="rId2" Type="http://schemas.openxmlformats.org/officeDocument/2006/relationships/notesMaster" Target="../notesMasters/notesMaster1.xml"/></Relationships>

</file>

<file path=ppt/notesSlides/_rels/notesSlide46.xml.rels><?xml version="1.0" encoding="UTF-8"?>
<Relationships xmlns="http://schemas.openxmlformats.org/package/2006/relationships"><Relationship Id="rId1" Type="http://schemas.openxmlformats.org/officeDocument/2006/relationships/slide" Target="../slides/slide140.xml"/><Relationship Id="rId2" Type="http://schemas.openxmlformats.org/officeDocument/2006/relationships/notesMaster" Target="../notesMasters/notesMaster1.xml"/></Relationships>

</file>

<file path=ppt/notesSlides/_rels/notesSlide47.xml.rels><?xml version="1.0" encoding="UTF-8"?>
<Relationships xmlns="http://schemas.openxmlformats.org/package/2006/relationships"><Relationship Id="rId1" Type="http://schemas.openxmlformats.org/officeDocument/2006/relationships/slide" Target="../slides/slide153.xml"/><Relationship Id="rId2" Type="http://schemas.openxmlformats.org/officeDocument/2006/relationships/notesMaster" Target="../notesMasters/notesMaster1.xml"/></Relationships>

</file>

<file path=ppt/notesSlides/_rels/notesSlide48.xml.rels><?xml version="1.0" encoding="UTF-8"?>
<Relationships xmlns="http://schemas.openxmlformats.org/package/2006/relationships"><Relationship Id="rId1" Type="http://schemas.openxmlformats.org/officeDocument/2006/relationships/slide" Target="../slides/slide164.xml"/><Relationship Id="rId2" Type="http://schemas.openxmlformats.org/officeDocument/2006/relationships/notesMaster" Target="../notesMasters/notesMaster1.xml"/></Relationships>

</file>

<file path=ppt/notesSlides/_rels/notesSlide49.xml.rels><?xml version="1.0" encoding="UTF-8"?>
<Relationships xmlns="http://schemas.openxmlformats.org/package/2006/relationships"><Relationship Id="rId1" Type="http://schemas.openxmlformats.org/officeDocument/2006/relationships/slide" Target="../slides/slide16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50.xml.rels><?xml version="1.0" encoding="UTF-8"?>
<Relationships xmlns="http://schemas.openxmlformats.org/package/2006/relationships"><Relationship Id="rId1" Type="http://schemas.openxmlformats.org/officeDocument/2006/relationships/slide" Target="../slides/slide166.xml"/><Relationship Id="rId2" Type="http://schemas.openxmlformats.org/officeDocument/2006/relationships/notesMaster" Target="../notesMasters/notesMaster1.xml"/></Relationships>

</file>

<file path=ppt/notesSlides/_rels/notesSlide51.xml.rels><?xml version="1.0" encoding="UTF-8"?>
<Relationships xmlns="http://schemas.openxmlformats.org/package/2006/relationships"><Relationship Id="rId1" Type="http://schemas.openxmlformats.org/officeDocument/2006/relationships/slide" Target="../slides/slide167.xml"/><Relationship Id="rId2" Type="http://schemas.openxmlformats.org/officeDocument/2006/relationships/notesMaster" Target="../notesMasters/notesMaster1.xml"/></Relationships>

</file>

<file path=ppt/notesSlides/_rels/notesSlide52.xml.rels><?xml version="1.0" encoding="UTF-8"?>
<Relationships xmlns="http://schemas.openxmlformats.org/package/2006/relationships"><Relationship Id="rId1" Type="http://schemas.openxmlformats.org/officeDocument/2006/relationships/slide" Target="../slides/slide168.xml"/><Relationship Id="rId2" Type="http://schemas.openxmlformats.org/officeDocument/2006/relationships/notesMaster" Target="../notesMasters/notesMaster1.xml"/></Relationships>

</file>

<file path=ppt/notesSlides/_rels/notesSlide53.xml.rels><?xml version="1.0" encoding="UTF-8"?>
<Relationships xmlns="http://schemas.openxmlformats.org/package/2006/relationships"><Relationship Id="rId1" Type="http://schemas.openxmlformats.org/officeDocument/2006/relationships/slide" Target="../slides/slide169.xml"/><Relationship Id="rId2" Type="http://schemas.openxmlformats.org/officeDocument/2006/relationships/notesMaster" Target="../notesMasters/notesMaster1.xml"/></Relationships>

</file>

<file path=ppt/notesSlides/_rels/notesSlide54.xml.rels><?xml version="1.0" encoding="UTF-8"?>
<Relationships xmlns="http://schemas.openxmlformats.org/package/2006/relationships"><Relationship Id="rId1" Type="http://schemas.openxmlformats.org/officeDocument/2006/relationships/slide" Target="../slides/slide170.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Shape 162"/>
          <p:cNvSpPr/>
          <p:nvPr>
            <p:ph type="sldImg"/>
          </p:nvPr>
        </p:nvSpPr>
        <p:spPr>
          <a:prstGeom prst="rect">
            <a:avLst/>
          </a:prstGeom>
        </p:spPr>
        <p:txBody>
          <a:bodyPr/>
          <a:lstStyle/>
          <a:p>
            <a:pPr/>
          </a:p>
        </p:txBody>
      </p:sp>
      <p:sp>
        <p:nvSpPr>
          <p:cNvPr id="163" name="Shape 163"/>
          <p:cNvSpPr/>
          <p:nvPr>
            <p:ph type="body" sz="quarter" idx="1"/>
          </p:nvPr>
        </p:nvSpPr>
        <p:spPr>
          <a:prstGeom prst="rect">
            <a:avLst/>
          </a:prstGeom>
        </p:spPr>
        <p:txBody>
          <a:bodyPr/>
          <a:lstStyle/>
          <a:p>
            <a:pPr/>
            <a:r>
              <a:t>Every day we interact with modern data centers. Modern data centers form the central nervous system for our society, powering how we communicate, shop, and entertain ourselves. But it's often a mystery what goes on inside of them. So let's start by taking a look at modern data centers by the numbers.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5" name="Shape 345"/>
          <p:cNvSpPr/>
          <p:nvPr>
            <p:ph type="sldImg"/>
          </p:nvPr>
        </p:nvSpPr>
        <p:spPr>
          <a:prstGeom prst="rect">
            <a:avLst/>
          </a:prstGeom>
        </p:spPr>
        <p:txBody>
          <a:bodyPr/>
          <a:lstStyle/>
          <a:p>
            <a:pPr/>
          </a:p>
        </p:txBody>
      </p:sp>
      <p:sp>
        <p:nvSpPr>
          <p:cNvPr id="346" name="Shape 346"/>
          <p:cNvSpPr/>
          <p:nvPr>
            <p:ph type="body" sz="quarter" idx="1"/>
          </p:nvPr>
        </p:nvSpPr>
        <p:spPr>
          <a:prstGeom prst="rect">
            <a:avLst/>
          </a:prstGeom>
        </p:spPr>
        <p:txBody>
          <a:bodyPr/>
          <a:lstStyle/>
          <a:p>
            <a:pPr/>
            <a:r>
              <a:t>Failures in one can affect the others.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9" name="Shape 459"/>
          <p:cNvSpPr/>
          <p:nvPr>
            <p:ph type="sldImg"/>
          </p:nvPr>
        </p:nvSpPr>
        <p:spPr>
          <a:prstGeom prst="rect">
            <a:avLst/>
          </a:prstGeom>
        </p:spPr>
        <p:txBody>
          <a:bodyPr/>
          <a:lstStyle/>
          <a:p>
            <a:pPr/>
          </a:p>
        </p:txBody>
      </p:sp>
      <p:sp>
        <p:nvSpPr>
          <p:cNvPr id="460" name="Shape 460"/>
          <p:cNvSpPr/>
          <p:nvPr>
            <p:ph type="body" sz="quarter" idx="1"/>
          </p:nvPr>
        </p:nvSpPr>
        <p:spPr>
          <a:prstGeom prst="rect">
            <a:avLst/>
          </a:prstGeom>
        </p:spPr>
        <p:txBody>
          <a:bodyPr/>
          <a:lstStyle/>
          <a:p>
            <a:pPr/>
            <a:r>
              <a:t>We see these types of incidents all the time and you may have even been affected by them.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8" name="Shape 468"/>
          <p:cNvSpPr/>
          <p:nvPr>
            <p:ph type="sldImg"/>
          </p:nvPr>
        </p:nvSpPr>
        <p:spPr>
          <a:prstGeom prst="rect">
            <a:avLst/>
          </a:prstGeom>
        </p:spPr>
        <p:txBody>
          <a:bodyPr/>
          <a:lstStyle/>
          <a:p>
            <a:pPr/>
          </a:p>
        </p:txBody>
      </p:sp>
      <p:sp>
        <p:nvSpPr>
          <p:cNvPr id="469" name="Shape 469"/>
          <p:cNvSpPr/>
          <p:nvPr>
            <p:ph type="body" sz="quarter" idx="1"/>
          </p:nvPr>
        </p:nvSpPr>
        <p:spPr>
          <a:prstGeom prst="rect">
            <a:avLst/>
          </a:prstGeom>
        </p:spPr>
        <p:txBody>
          <a:bodyPr/>
          <a:lstStyle/>
          <a:p>
            <a:pPr/>
            <a:r>
              <a:t>In fact, a recent paper in FAST 2018 showed examples of slow hardware devices in industry, government, and academic data centers could cause cascading failures when they become unresponsive and load shifts to other machines. Device reliability is a real problem.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9" name="Shape 479"/>
          <p:cNvSpPr/>
          <p:nvPr>
            <p:ph type="sldImg"/>
          </p:nvPr>
        </p:nvSpPr>
        <p:spPr>
          <a:prstGeom prst="rect">
            <a:avLst/>
          </a:prstGeom>
        </p:spPr>
        <p:txBody>
          <a:bodyPr/>
          <a:lstStyle/>
          <a:p>
            <a:pPr/>
          </a:p>
        </p:txBody>
      </p:sp>
      <p:sp>
        <p:nvSpPr>
          <p:cNvPr id="480" name="Shape 480"/>
          <p:cNvSpPr/>
          <p:nvPr>
            <p:ph type="body" sz="quarter" idx="1"/>
          </p:nvPr>
        </p:nvSpPr>
        <p:spPr>
          <a:prstGeom prst="rect">
            <a:avLst/>
          </a:prstGeom>
        </p:spPr>
        <p:txBody>
          <a:bodyPr/>
          <a:lstStyle/>
          <a:p>
            <a:pPr/>
            <a:r>
              <a:t>Hard to ask "what-if" questions.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5" name="Shape 495"/>
          <p:cNvSpPr/>
          <p:nvPr>
            <p:ph type="sldImg"/>
          </p:nvPr>
        </p:nvSpPr>
        <p:spPr>
          <a:prstGeom prst="rect">
            <a:avLst/>
          </a:prstGeom>
        </p:spPr>
        <p:txBody>
          <a:bodyPr/>
          <a:lstStyle/>
          <a:p>
            <a:pPr/>
          </a:p>
        </p:txBody>
      </p:sp>
      <p:sp>
        <p:nvSpPr>
          <p:cNvPr id="496" name="Shape 496"/>
          <p:cNvSpPr/>
          <p:nvPr>
            <p:ph type="body" sz="quarter" idx="1"/>
          </p:nvPr>
        </p:nvSpPr>
        <p:spPr>
          <a:prstGeom prst="rect">
            <a:avLst/>
          </a:prstGeom>
        </p:spPr>
        <p:txBody>
          <a:bodyPr/>
          <a:lstStyle/>
          <a:p>
            <a:pPr/>
            <a:r>
              <a:t>If we break this thesis down, it consists of three areas of focus: measuring device failures, using them to develop statistical models, and then using those models to suggest improvements for data center reliability.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8" name="Shape 548"/>
          <p:cNvSpPr/>
          <p:nvPr>
            <p:ph type="sldImg"/>
          </p:nvPr>
        </p:nvSpPr>
        <p:spPr>
          <a:prstGeom prst="rect">
            <a:avLst/>
          </a:prstGeom>
        </p:spPr>
        <p:txBody>
          <a:bodyPr/>
          <a:lstStyle/>
          <a:p>
            <a:pPr/>
          </a:p>
        </p:txBody>
      </p:sp>
      <p:sp>
        <p:nvSpPr>
          <p:cNvPr id="549" name="Shape 549"/>
          <p:cNvSpPr/>
          <p:nvPr>
            <p:ph type="body" sz="quarter" idx="1"/>
          </p:nvPr>
        </p:nvSpPr>
        <p:spPr>
          <a:prstGeom prst="rect">
            <a:avLst/>
          </a:prstGeom>
        </p:spPr>
        <p:txBody>
          <a:bodyPr/>
          <a:lstStyle/>
          <a:p>
            <a:pPr defTabSz="546100">
              <a:lnSpc>
                <a:spcPct val="100000"/>
              </a:lnSpc>
              <a:defRPr sz="3000">
                <a:latin typeface="FreightSansLFPro"/>
                <a:ea typeface="FreightSansLFPro"/>
                <a:cs typeface="FreightSansLFPro"/>
                <a:sym typeface="FreightSansLFPro"/>
              </a:defRPr>
            </a:pPr>
            <a:r>
              <a:t>So let’s take a quick look at what happens I take out my mobile phone </a:t>
            </a:r>
            <a:r>
              <a:rPr>
                <a:solidFill>
                  <a:srgbClr val="A74545"/>
                </a:solidFill>
              </a:rPr>
              <a:t>&lt;CLICK&gt;</a:t>
            </a:r>
            <a:r>
              <a:t> and open up an app. First, ... </a:t>
            </a:r>
            <a:r>
              <a:rPr>
                <a:solidFill>
                  <a:srgbClr val="A74545"/>
                </a:solidFill>
              </a:rPr>
              <a:t>&lt;CLICK&gt;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6" name="Shape 566"/>
          <p:cNvSpPr/>
          <p:nvPr>
            <p:ph type="sldImg"/>
          </p:nvPr>
        </p:nvSpPr>
        <p:spPr>
          <a:prstGeom prst="rect">
            <a:avLst/>
          </a:prstGeom>
        </p:spPr>
        <p:txBody>
          <a:bodyPr/>
          <a:lstStyle/>
          <a:p>
            <a:pPr/>
          </a:p>
        </p:txBody>
      </p:sp>
      <p:sp>
        <p:nvSpPr>
          <p:cNvPr id="567" name="Shape 567"/>
          <p:cNvSpPr/>
          <p:nvPr>
            <p:ph type="body" sz="quarter" idx="1"/>
          </p:nvPr>
        </p:nvSpPr>
        <p:spPr>
          <a:prstGeom prst="rect">
            <a:avLst/>
          </a:prstGeom>
        </p:spPr>
        <p:txBody>
          <a:bodyPr/>
          <a:lstStyle>
            <a:lvl1pPr defTabSz="546100">
              <a:lnSpc>
                <a:spcPct val="100000"/>
              </a:lnSpc>
              <a:defRPr sz="3000">
                <a:solidFill>
                  <a:srgbClr val="A74545"/>
                </a:solidFill>
                <a:latin typeface="FreightSansLFPro"/>
                <a:ea typeface="FreightSansLFPro"/>
                <a:cs typeface="FreightSansLFPro"/>
                <a:sym typeface="FreightSansLFPro"/>
              </a:defRPr>
            </a:lvl1pPr>
          </a:lstStyle>
          <a:p>
            <a:pPr>
              <a:defRPr>
                <a:solidFill>
                  <a:srgbClr val="000000"/>
                </a:solidFill>
              </a:defRPr>
            </a:pPr>
            <a:r>
              <a:rPr>
                <a:solidFill>
                  <a:srgbClr val="A74545"/>
                </a:solidFill>
              </a:rPr>
              <a:t>&lt;CLICK&gt;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4" name="Shape 584"/>
          <p:cNvSpPr/>
          <p:nvPr>
            <p:ph type="sldImg"/>
          </p:nvPr>
        </p:nvSpPr>
        <p:spPr>
          <a:prstGeom prst="rect">
            <a:avLst/>
          </a:prstGeom>
        </p:spPr>
        <p:txBody>
          <a:bodyPr/>
          <a:lstStyle/>
          <a:p>
            <a:pPr/>
          </a:p>
        </p:txBody>
      </p:sp>
      <p:sp>
        <p:nvSpPr>
          <p:cNvPr id="585" name="Shape 585"/>
          <p:cNvSpPr/>
          <p:nvPr>
            <p:ph type="body" sz="quarter" idx="1"/>
          </p:nvPr>
        </p:nvSpPr>
        <p:spPr>
          <a:prstGeom prst="rect">
            <a:avLst/>
          </a:prstGeom>
        </p:spPr>
        <p:txBody>
          <a:bodyPr/>
          <a:lstStyle/>
          <a:p>
            <a:pPr defTabSz="546100">
              <a:lnSpc>
                <a:spcPct val="100000"/>
              </a:lnSpc>
              <a:defRPr sz="3000">
                <a:latin typeface="FreightSansLFPro"/>
                <a:ea typeface="FreightSansLFPro"/>
                <a:cs typeface="FreightSansLFPro"/>
                <a:sym typeface="FreightSansLFPro"/>
              </a:defRPr>
            </a:pPr>
            <a:r>
              <a:t>... a request is sent to a server in one of several datacenters around the world. To get to the data center, ... </a:t>
            </a:r>
            <a:r>
              <a:rPr>
                <a:solidFill>
                  <a:srgbClr val="A74545"/>
                </a:solidFill>
              </a:rPr>
              <a:t>&lt;CLICK&gt;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8" name="Shape 608"/>
          <p:cNvSpPr/>
          <p:nvPr>
            <p:ph type="sldImg"/>
          </p:nvPr>
        </p:nvSpPr>
        <p:spPr>
          <a:prstGeom prst="rect">
            <a:avLst/>
          </a:prstGeom>
        </p:spPr>
        <p:txBody>
          <a:bodyPr/>
          <a:lstStyle/>
          <a:p>
            <a:pPr/>
          </a:p>
        </p:txBody>
      </p:sp>
      <p:sp>
        <p:nvSpPr>
          <p:cNvPr id="609" name="Shape 609"/>
          <p:cNvSpPr/>
          <p:nvPr>
            <p:ph type="body" sz="quarter" idx="1"/>
          </p:nvPr>
        </p:nvSpPr>
        <p:spPr>
          <a:prstGeom prst="rect">
            <a:avLst/>
          </a:prstGeom>
        </p:spPr>
        <p:txBody>
          <a:bodyPr/>
          <a:lstStyle/>
          <a:p>
            <a:pPr defTabSz="546100">
              <a:lnSpc>
                <a:spcPct val="100000"/>
              </a:lnSpc>
              <a:defRPr sz="3000">
                <a:latin typeface="FreightSansLFPro"/>
                <a:ea typeface="FreightSansLFPro"/>
                <a:cs typeface="FreightSansLFPro"/>
                <a:sym typeface="FreightSansLFPro"/>
              </a:defRPr>
            </a:pPr>
            <a:r>
              <a:t>... the request travels over the Internet, to an Internet Service Provider that peers with a Wide Area Network backbone. The request traverses the WAN backbone to get to an Edge Node that runs network load balancing software, typically located in ISPs or colation facilities, and then... </a:t>
            </a:r>
            <a:r>
              <a:rPr>
                <a:solidFill>
                  <a:srgbClr val="A74545"/>
                </a:solidFill>
              </a:rPr>
              <a:t>&lt;CLICK&gt;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2" name="Shape 632"/>
          <p:cNvSpPr/>
          <p:nvPr>
            <p:ph type="sldImg"/>
          </p:nvPr>
        </p:nvSpPr>
        <p:spPr>
          <a:prstGeom prst="rect">
            <a:avLst/>
          </a:prstGeom>
        </p:spPr>
        <p:txBody>
          <a:bodyPr/>
          <a:lstStyle/>
          <a:p>
            <a:pPr/>
          </a:p>
        </p:txBody>
      </p:sp>
      <p:sp>
        <p:nvSpPr>
          <p:cNvPr id="633" name="Shape 633"/>
          <p:cNvSpPr/>
          <p:nvPr>
            <p:ph type="body" sz="quarter" idx="1"/>
          </p:nvPr>
        </p:nvSpPr>
        <p:spPr>
          <a:prstGeom prst="rect">
            <a:avLst/>
          </a:prstGeom>
        </p:spPr>
        <p:txBody>
          <a:bodyPr/>
          <a:lstStyle/>
          <a:p>
            <a:pPr defTabSz="546100">
              <a:lnSpc>
                <a:spcPct val="100000"/>
              </a:lnSpc>
              <a:defRPr sz="3000">
                <a:latin typeface="FreightSansLFPro"/>
                <a:ea typeface="FreightSansLFPro"/>
                <a:cs typeface="FreightSansLFPro"/>
                <a:sym typeface="FreightSansLFPro"/>
              </a:defRPr>
            </a:pPr>
            <a:r>
              <a:t>... the request is routed to a data center. The request first arrives at a set of Core switches that provide cross data center connectivity, and, in modern data centers, traverses through a mesh of switches that form a software-based fabric. The data center fabric is a software-managed hierarchy of switches that provides reliable connectivity within a data center. The edge of the fabric connects to top of rack switches, which then forward the request to a server running the rack. </a:t>
            </a:r>
            <a:r>
              <a:rPr>
                <a:solidFill>
                  <a:srgbClr val="A74545"/>
                </a:solidFill>
              </a:rPr>
              <a:t>&lt;CLICK&gt;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Shape 183"/>
          <p:cNvSpPr/>
          <p:nvPr>
            <p:ph type="sldImg"/>
          </p:nvPr>
        </p:nvSpPr>
        <p:spPr>
          <a:prstGeom prst="rect">
            <a:avLst/>
          </a:prstGeom>
        </p:spPr>
        <p:txBody>
          <a:bodyPr/>
          <a:lstStyle/>
          <a:p>
            <a:pPr/>
          </a:p>
        </p:txBody>
      </p:sp>
      <p:sp>
        <p:nvSpPr>
          <p:cNvPr id="184" name="Shape 184"/>
          <p:cNvSpPr/>
          <p:nvPr>
            <p:ph type="body" sz="quarter" idx="1"/>
          </p:nvPr>
        </p:nvSpPr>
        <p:spPr>
          <a:prstGeom prst="rect">
            <a:avLst/>
          </a:prstGeom>
        </p:spPr>
        <p:txBody>
          <a:bodyPr/>
          <a:lstStyle/>
          <a:p>
            <a:pPr/>
            <a:r>
              <a:t>So, it's no wonder that with so much at stake, we want to ensure that modern data centers have high reliability.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4" name="Shape 684"/>
          <p:cNvSpPr/>
          <p:nvPr>
            <p:ph type="sldImg"/>
          </p:nvPr>
        </p:nvSpPr>
        <p:spPr>
          <a:prstGeom prst="rect">
            <a:avLst/>
          </a:prstGeom>
        </p:spPr>
        <p:txBody>
          <a:bodyPr/>
          <a:lstStyle/>
          <a:p>
            <a:pPr/>
          </a:p>
        </p:txBody>
      </p:sp>
      <p:sp>
        <p:nvSpPr>
          <p:cNvPr id="685" name="Shape 685"/>
          <p:cNvSpPr/>
          <p:nvPr>
            <p:ph type="body" sz="quarter" idx="1"/>
          </p:nvPr>
        </p:nvSpPr>
        <p:spPr>
          <a:prstGeom prst="rect">
            <a:avLst/>
          </a:prstGeom>
        </p:spPr>
        <p:txBody>
          <a:bodyPr/>
          <a:lstStyle/>
          <a:p>
            <a:pPr/>
            <a:r>
              <a:t>There's a wealth of controlled experimental data from the field, which we detail in our work. But to summarize...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0" name="Shape 690"/>
          <p:cNvSpPr/>
          <p:nvPr>
            <p:ph type="sldImg"/>
          </p:nvPr>
        </p:nvSpPr>
        <p:spPr>
          <a:prstGeom prst="rect">
            <a:avLst/>
          </a:prstGeom>
        </p:spPr>
        <p:txBody>
          <a:bodyPr/>
          <a:lstStyle/>
          <a:p>
            <a:pPr/>
          </a:p>
        </p:txBody>
      </p:sp>
      <p:sp>
        <p:nvSpPr>
          <p:cNvPr id="691" name="Shape 691"/>
          <p:cNvSpPr/>
          <p:nvPr>
            <p:ph type="body" sz="quarter" idx="1"/>
          </p:nvPr>
        </p:nvSpPr>
        <p:spPr>
          <a:prstGeom prst="rect">
            <a:avLst/>
          </a:prstGeom>
        </p:spPr>
        <p:txBody>
          <a:bodyPr/>
          <a:lstStyle>
            <a:lvl1pPr defTabSz="482600">
              <a:lnSpc>
                <a:spcPct val="100000"/>
              </a:lnSpc>
              <a:defRPr sz="1800">
                <a:latin typeface="Vista Sans OT Reg"/>
                <a:ea typeface="Vista Sans OT Reg"/>
                <a:cs typeface="Vista Sans OT Reg"/>
                <a:sym typeface="Vista Sans OT Reg"/>
              </a:defRPr>
            </a:lvl1pPr>
          </a:lstStyle>
          <a:p>
            <a:pPr/>
            <a:r>
              <a:t>Modern data centers are diverse.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6" name="Shape 696"/>
          <p:cNvSpPr/>
          <p:nvPr>
            <p:ph type="sldImg"/>
          </p:nvPr>
        </p:nvSpPr>
        <p:spPr>
          <a:prstGeom prst="rect">
            <a:avLst/>
          </a:prstGeom>
        </p:spPr>
        <p:txBody>
          <a:bodyPr/>
          <a:lstStyle/>
          <a:p>
            <a:pPr/>
          </a:p>
        </p:txBody>
      </p:sp>
      <p:sp>
        <p:nvSpPr>
          <p:cNvPr id="697" name="Shape 697"/>
          <p:cNvSpPr/>
          <p:nvPr>
            <p:ph type="body" sz="quarter" idx="1"/>
          </p:nvPr>
        </p:nvSpPr>
        <p:spPr>
          <a:prstGeom prst="rect">
            <a:avLst/>
          </a:prstGeom>
        </p:spPr>
        <p:txBody>
          <a:bodyPr/>
          <a:lstStyle/>
          <a:p>
            <a:pPr/>
            <a:r>
              <a:t>17 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7" name="Shape 717"/>
          <p:cNvSpPr/>
          <p:nvPr>
            <p:ph type="sldImg"/>
          </p:nvPr>
        </p:nvSpPr>
        <p:spPr>
          <a:prstGeom prst="rect">
            <a:avLst/>
          </a:prstGeom>
        </p:spPr>
        <p:txBody>
          <a:bodyPr/>
          <a:lstStyle/>
          <a:p>
            <a:pPr/>
          </a:p>
        </p:txBody>
      </p:sp>
      <p:sp>
        <p:nvSpPr>
          <p:cNvPr id="718" name="Shape 718"/>
          <p:cNvSpPr/>
          <p:nvPr>
            <p:ph type="body" sz="quarter" idx="1"/>
          </p:nvPr>
        </p:nvSpPr>
        <p:spPr>
          <a:prstGeom prst="rect">
            <a:avLst/>
          </a:prstGeom>
        </p:spPr>
        <p:txBody>
          <a:bodyPr/>
          <a:lstStyle/>
          <a:p>
            <a:pPr/>
            <a:r>
              <a:t>This study was interesting to perform as the next-most-recent similar study was performed several years prior on much older devices and technologies.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9" name="Shape 869"/>
          <p:cNvSpPr/>
          <p:nvPr>
            <p:ph type="sldImg"/>
          </p:nvPr>
        </p:nvSpPr>
        <p:spPr>
          <a:prstGeom prst="rect">
            <a:avLst/>
          </a:prstGeom>
        </p:spPr>
        <p:txBody>
          <a:bodyPr/>
          <a:lstStyle/>
          <a:p>
            <a:pPr/>
          </a:p>
        </p:txBody>
      </p:sp>
      <p:sp>
        <p:nvSpPr>
          <p:cNvPr id="870" name="Shape 870"/>
          <p:cNvSpPr/>
          <p:nvPr>
            <p:ph type="body" sz="quarter" idx="1"/>
          </p:nvPr>
        </p:nvSpPr>
        <p:spPr>
          <a:prstGeom prst="rect">
            <a:avLst/>
          </a:prstGeom>
        </p:spPr>
        <p:txBody>
          <a:bodyPr/>
          <a:lstStyle>
            <a:lvl1pPr defTabSz="482600">
              <a:lnSpc>
                <a:spcPct val="100000"/>
              </a:lnSpc>
              <a:defRPr sz="1800">
                <a:latin typeface="Vista Sans OT Reg"/>
                <a:ea typeface="Vista Sans OT Reg"/>
                <a:cs typeface="Vista Sans OT Reg"/>
                <a:sym typeface="Vista Sans OT Reg"/>
              </a:defRPr>
            </a:lvl1pPr>
          </a:lstStyle>
          <a:p>
            <a:pPr/>
            <a:r>
              <a:t>We provided several novel contributions in this study.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6" name="Shape 916"/>
          <p:cNvSpPr/>
          <p:nvPr>
            <p:ph type="sldImg"/>
          </p:nvPr>
        </p:nvSpPr>
        <p:spPr>
          <a:prstGeom prst="rect">
            <a:avLst/>
          </a:prstGeom>
        </p:spPr>
        <p:txBody>
          <a:bodyPr/>
          <a:lstStyle/>
          <a:p>
            <a:pPr/>
          </a:p>
        </p:txBody>
      </p:sp>
      <p:sp>
        <p:nvSpPr>
          <p:cNvPr id="917" name="Shape 917"/>
          <p:cNvSpPr/>
          <p:nvPr>
            <p:ph type="body" sz="quarter" idx="1"/>
          </p:nvPr>
        </p:nvSpPr>
        <p:spPr>
          <a:prstGeom prst="rect">
            <a:avLst/>
          </a:prstGeom>
        </p:spPr>
        <p:txBody>
          <a:bodyPr/>
          <a:lstStyle>
            <a:lvl1pPr defTabSz="482600">
              <a:lnSpc>
                <a:spcPct val="100000"/>
              </a:lnSpc>
              <a:defRPr sz="1800">
                <a:latin typeface="Vista Sans OT Reg"/>
                <a:ea typeface="Vista Sans OT Reg"/>
                <a:cs typeface="Vista Sans OT Reg"/>
                <a:sym typeface="Vista Sans OT Reg"/>
              </a:defRPr>
            </a:lvl1pPr>
          </a:lstStyle>
          <a:p>
            <a:pPr/>
            <a:r>
              <a:t>Need to add info on relative server failure rate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3" name="Shape 1043"/>
          <p:cNvSpPr/>
          <p:nvPr>
            <p:ph type="sldImg"/>
          </p:nvPr>
        </p:nvSpPr>
        <p:spPr>
          <a:prstGeom prst="rect">
            <a:avLst/>
          </a:prstGeom>
        </p:spPr>
        <p:txBody>
          <a:bodyPr/>
          <a:lstStyle/>
          <a:p>
            <a:pPr/>
          </a:p>
        </p:txBody>
      </p:sp>
      <p:sp>
        <p:nvSpPr>
          <p:cNvPr id="1044" name="Shape 1044"/>
          <p:cNvSpPr/>
          <p:nvPr>
            <p:ph type="body" sz="quarter" idx="1"/>
          </p:nvPr>
        </p:nvSpPr>
        <p:spPr>
          <a:prstGeom prst="rect">
            <a:avLst/>
          </a:prstGeom>
        </p:spPr>
        <p:txBody>
          <a:bodyPr/>
          <a:lstStyle>
            <a:lvl1pPr defTabSz="482600">
              <a:lnSpc>
                <a:spcPct val="100000"/>
              </a:lnSpc>
              <a:defRPr sz="1800">
                <a:latin typeface="Vista Sans OT Reg"/>
                <a:ea typeface="Vista Sans OT Reg"/>
                <a:cs typeface="Vista Sans OT Reg"/>
                <a:sym typeface="Vista Sans OT Reg"/>
              </a:defRPr>
            </a:lvl1pPr>
          </a:lstStyle>
          <a:p>
            <a:pPr/>
            <a:r>
              <a:t>- Add this conclusion to the thesis and add as a limitation of the study.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1" name="Shape 1061"/>
          <p:cNvSpPr/>
          <p:nvPr>
            <p:ph type="sldImg"/>
          </p:nvPr>
        </p:nvSpPr>
        <p:spPr>
          <a:prstGeom prst="rect">
            <a:avLst/>
          </a:prstGeom>
        </p:spPr>
        <p:txBody>
          <a:bodyPr/>
          <a:lstStyle/>
          <a:p>
            <a:pPr/>
          </a:p>
        </p:txBody>
      </p:sp>
      <p:sp>
        <p:nvSpPr>
          <p:cNvPr id="1062" name="Shape 1062"/>
          <p:cNvSpPr/>
          <p:nvPr>
            <p:ph type="body" sz="quarter" idx="1"/>
          </p:nvPr>
        </p:nvSpPr>
        <p:spPr>
          <a:prstGeom prst="rect">
            <a:avLst/>
          </a:prstGeom>
        </p:spPr>
        <p:txBody>
          <a:bodyPr/>
          <a:lstStyle>
            <a:lvl1pPr defTabSz="482600">
              <a:lnSpc>
                <a:spcPct val="100000"/>
              </a:lnSpc>
              <a:defRPr sz="1800">
                <a:latin typeface="Vista Sans OT Reg"/>
                <a:ea typeface="Vista Sans OT Reg"/>
                <a:cs typeface="Vista Sans OT Reg"/>
                <a:sym typeface="Vista Sans OT Reg"/>
              </a:defRPr>
            </a:lvl1pPr>
          </a:lstStyle>
          <a:p>
            <a:pPr/>
            <a:r>
              <a:t>38 m</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9" name="Shape 1079"/>
          <p:cNvSpPr/>
          <p:nvPr>
            <p:ph type="sldImg"/>
          </p:nvPr>
        </p:nvSpPr>
        <p:spPr>
          <a:prstGeom prst="rect">
            <a:avLst/>
          </a:prstGeom>
        </p:spPr>
        <p:txBody>
          <a:bodyPr/>
          <a:lstStyle/>
          <a:p>
            <a:pPr/>
          </a:p>
        </p:txBody>
      </p:sp>
      <p:sp>
        <p:nvSpPr>
          <p:cNvPr id="1080" name="Shape 1080"/>
          <p:cNvSpPr/>
          <p:nvPr>
            <p:ph type="body" sz="quarter" idx="1"/>
          </p:nvPr>
        </p:nvSpPr>
        <p:spPr>
          <a:prstGeom prst="rect">
            <a:avLst/>
          </a:prstGeom>
        </p:spPr>
        <p:txBody>
          <a:bodyPr/>
          <a:lstStyle/>
          <a:p>
            <a:pPr/>
            <a:r>
              <a:t>This study was exciting to perform because it was a very early work in the field to examine SSD failures at a large scale.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4" name="Shape 1084"/>
          <p:cNvSpPr/>
          <p:nvPr>
            <p:ph type="sldImg"/>
          </p:nvPr>
        </p:nvSpPr>
        <p:spPr>
          <a:prstGeom prst="rect">
            <a:avLst/>
          </a:prstGeom>
        </p:spPr>
        <p:txBody>
          <a:bodyPr/>
          <a:lstStyle/>
          <a:p>
            <a:pPr/>
          </a:p>
        </p:txBody>
      </p:sp>
      <p:sp>
        <p:nvSpPr>
          <p:cNvPr id="1085" name="Shape 1085"/>
          <p:cNvSpPr/>
          <p:nvPr>
            <p:ph type="body" sz="quarter" idx="1"/>
          </p:nvPr>
        </p:nvSpPr>
        <p:spPr>
          <a:prstGeom prst="rect">
            <a:avLst/>
          </a:prstGeom>
        </p:spPr>
        <p:txBody>
          <a:bodyPr/>
          <a:lstStyle>
            <a:lvl1pPr defTabSz="482600">
              <a:lnSpc>
                <a:spcPct val="100000"/>
              </a:lnSpc>
              <a:defRPr sz="1800">
                <a:latin typeface="Vista Sans OT Reg"/>
                <a:ea typeface="Vista Sans OT Reg"/>
                <a:cs typeface="Vista Sans OT Reg"/>
                <a:sym typeface="Vista Sans OT Reg"/>
              </a:defRPr>
            </a:lvl1pPr>
          </a:lstStyle>
          <a:p>
            <a:pPr/>
            <a:r>
              <a:t>Here is a schematic of a server SSD.  Unlike the SSD in your computer, server SSDs are connected over PCIe to enable high bandwidth.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Shape 188"/>
          <p:cNvSpPr/>
          <p:nvPr>
            <p:ph type="sldImg"/>
          </p:nvPr>
        </p:nvSpPr>
        <p:spPr>
          <a:prstGeom prst="rect">
            <a:avLst/>
          </a:prstGeom>
        </p:spPr>
        <p:txBody>
          <a:bodyPr/>
          <a:lstStyle/>
          <a:p>
            <a:pPr/>
          </a:p>
        </p:txBody>
      </p:sp>
      <p:sp>
        <p:nvSpPr>
          <p:cNvPr id="189" name="Shape 189"/>
          <p:cNvSpPr/>
          <p:nvPr>
            <p:ph type="body" sz="quarter" idx="1"/>
          </p:nvPr>
        </p:nvSpPr>
        <p:spPr>
          <a:prstGeom prst="rect">
            <a:avLst/>
          </a:prstGeom>
        </p:spPr>
        <p:txBody>
          <a:bodyPr/>
          <a:lstStyle/>
          <a:p>
            <a:pPr/>
            <a:r>
              <a:t>And I would like to argue today that three properties of the workloads running in modern data centers make them the perfect storm for device failures to reduce the reliability of workloads.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4" name="Shape 1114"/>
          <p:cNvSpPr/>
          <p:nvPr>
            <p:ph type="sldImg"/>
          </p:nvPr>
        </p:nvSpPr>
        <p:spPr>
          <a:prstGeom prst="rect">
            <a:avLst/>
          </a:prstGeom>
        </p:spPr>
        <p:txBody>
          <a:bodyPr/>
          <a:lstStyle/>
          <a:p>
            <a:pPr/>
          </a:p>
        </p:txBody>
      </p:sp>
      <p:sp>
        <p:nvSpPr>
          <p:cNvPr id="1115" name="Shape 1115"/>
          <p:cNvSpPr/>
          <p:nvPr>
            <p:ph type="body" sz="quarter" idx="1"/>
          </p:nvPr>
        </p:nvSpPr>
        <p:spPr>
          <a:prstGeom prst="rect">
            <a:avLst/>
          </a:prstGeom>
        </p:spPr>
        <p:txBody>
          <a:bodyPr/>
          <a:lstStyle>
            <a:lvl1pPr defTabSz="482600">
              <a:lnSpc>
                <a:spcPct val="100000"/>
              </a:lnSpc>
              <a:defRPr sz="1800">
                <a:latin typeface="Vista Sans OT Reg"/>
                <a:ea typeface="Vista Sans OT Reg"/>
                <a:cs typeface="Vista Sans OT Reg"/>
                <a:sym typeface="Vista Sans OT Reg"/>
              </a:defRPr>
            </a:lvl1pPr>
          </a:lstStyle>
          <a:p>
            <a:pPr/>
            <a:r>
              <a:t>Because bit flips are common in flash memory, the SSD controller stores error correcting code metadata alongside user data on the flash chips.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9" name="Shape 1309"/>
          <p:cNvSpPr/>
          <p:nvPr>
            <p:ph type="sldImg"/>
          </p:nvPr>
        </p:nvSpPr>
        <p:spPr>
          <a:prstGeom prst="rect">
            <a:avLst/>
          </a:prstGeom>
        </p:spPr>
        <p:txBody>
          <a:bodyPr/>
          <a:lstStyle/>
          <a:p>
            <a:pPr/>
          </a:p>
        </p:txBody>
      </p:sp>
      <p:sp>
        <p:nvSpPr>
          <p:cNvPr id="1310" name="Shape 1310"/>
          <p:cNvSpPr/>
          <p:nvPr>
            <p:ph type="body" sz="quarter" idx="1"/>
          </p:nvPr>
        </p:nvSpPr>
        <p:spPr>
          <a:prstGeom prst="rect">
            <a:avLst/>
          </a:prstGeom>
        </p:spPr>
        <p:txBody>
          <a:bodyPr/>
          <a:lstStyle/>
          <a:p>
            <a:pPr marL="238125" indent="-238125" defTabSz="482600">
              <a:lnSpc>
                <a:spcPct val="100000"/>
              </a:lnSpc>
              <a:buSzPct val="125000"/>
              <a:buChar char="-"/>
              <a:defRPr sz="1800">
                <a:latin typeface="Vista Sans OT Reg"/>
                <a:ea typeface="Vista Sans OT Reg"/>
                <a:cs typeface="Vista Sans OT Reg"/>
                <a:sym typeface="Vista Sans OT Reg"/>
              </a:defRPr>
            </a:pPr>
            <a:r>
              <a:t>Call out limitation of bath SSD; limitations andopportunities for further study</a:t>
            </a:r>
          </a:p>
          <a:p>
            <a:pPr marL="238125" indent="-238125" defTabSz="482600">
              <a:lnSpc>
                <a:spcPct val="100000"/>
              </a:lnSpc>
              <a:buSzPct val="125000"/>
              <a:buChar char="-"/>
              <a:defRPr sz="1800">
                <a:latin typeface="Vista Sans OT Reg"/>
                <a:ea typeface="Vista Sans OT Reg"/>
                <a:cs typeface="Vista Sans OT Reg"/>
                <a:sym typeface="Vista Sans OT Reg"/>
              </a:defRPr>
            </a:pPr>
            <a:r>
              <a:t>  - Questions: Wearout period may just be different; could be a completely new finding</a:t>
            </a:r>
          </a:p>
          <a:p>
            <a:pPr marL="238125" indent="-238125" defTabSz="482600">
              <a:lnSpc>
                <a:spcPct val="100000"/>
              </a:lnSpc>
              <a:buSzPct val="125000"/>
              <a:buChar char="-"/>
              <a:defRPr sz="1800">
                <a:latin typeface="Vista Sans OT Reg"/>
                <a:ea typeface="Vista Sans OT Reg"/>
                <a:cs typeface="Vista Sans OT Reg"/>
                <a:sym typeface="Vista Sans OT Reg"/>
              </a:defRPr>
            </a:pPr>
            <a:r>
              <a:t>  - Firmware issues</a:t>
            </a:r>
          </a:p>
          <a:p>
            <a:pPr marL="238125" indent="-238125" defTabSz="482600">
              <a:lnSpc>
                <a:spcPct val="100000"/>
              </a:lnSpc>
              <a:buSzPct val="125000"/>
              <a:buChar char="-"/>
              <a:defRPr sz="1800">
                <a:latin typeface="Vista Sans OT Reg"/>
                <a:ea typeface="Vista Sans OT Reg"/>
                <a:cs typeface="Vista Sans OT Reg"/>
                <a:sym typeface="Vista Sans OT Reg"/>
              </a:defRPr>
            </a:pPr>
            <a:r>
              <a:t>  - System provisioning could play a factor -&gt; fewer devices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2" name="Shape 1472"/>
          <p:cNvSpPr/>
          <p:nvPr>
            <p:ph type="sldImg"/>
          </p:nvPr>
        </p:nvSpPr>
        <p:spPr>
          <a:prstGeom prst="rect">
            <a:avLst/>
          </a:prstGeom>
        </p:spPr>
        <p:txBody>
          <a:bodyPr/>
          <a:lstStyle/>
          <a:p>
            <a:pPr/>
          </a:p>
        </p:txBody>
      </p:sp>
      <p:sp>
        <p:nvSpPr>
          <p:cNvPr id="1473" name="Shape 1473"/>
          <p:cNvSpPr/>
          <p:nvPr>
            <p:ph type="body" sz="quarter" idx="1"/>
          </p:nvPr>
        </p:nvSpPr>
        <p:spPr>
          <a:prstGeom prst="rect">
            <a:avLst/>
          </a:prstGeom>
        </p:spPr>
        <p:txBody>
          <a:bodyPr/>
          <a:lstStyle>
            <a:lvl1pPr defTabSz="482600">
              <a:lnSpc>
                <a:spcPct val="100000"/>
              </a:lnSpc>
              <a:defRPr sz="1800">
                <a:latin typeface="Vista Sans OT Reg"/>
                <a:ea typeface="Vista Sans OT Reg"/>
                <a:cs typeface="Vista Sans OT Reg"/>
                <a:sym typeface="Vista Sans OT Reg"/>
              </a:defRPr>
            </a:lvl1pPr>
          </a:lstStyle>
          <a:p>
            <a:pPr/>
            <a:r>
              <a:t>Example: reading/writing a large number of small files.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6" name="Shape 1486"/>
          <p:cNvSpPr/>
          <p:nvPr>
            <p:ph type="sldImg"/>
          </p:nvPr>
        </p:nvSpPr>
        <p:spPr>
          <a:prstGeom prst="rect">
            <a:avLst/>
          </a:prstGeom>
        </p:spPr>
        <p:txBody>
          <a:bodyPr/>
          <a:lstStyle/>
          <a:p>
            <a:pPr/>
          </a:p>
        </p:txBody>
      </p:sp>
      <p:sp>
        <p:nvSpPr>
          <p:cNvPr id="1487" name="Shape 1487"/>
          <p:cNvSpPr/>
          <p:nvPr>
            <p:ph type="body" sz="quarter" idx="1"/>
          </p:nvPr>
        </p:nvSpPr>
        <p:spPr>
          <a:prstGeom prst="rect">
            <a:avLst/>
          </a:prstGeom>
        </p:spPr>
        <p:txBody>
          <a:bodyPr/>
          <a:lstStyle>
            <a:lvl1pPr defTabSz="482600">
              <a:lnSpc>
                <a:spcPct val="100000"/>
              </a:lnSpc>
              <a:defRPr sz="1800">
                <a:latin typeface="Vista Sans OT Reg"/>
                <a:ea typeface="Vista Sans OT Reg"/>
                <a:cs typeface="Vista Sans OT Reg"/>
                <a:sym typeface="Vista Sans OT Reg"/>
              </a:defRPr>
            </a:lvl1pPr>
          </a:lstStyle>
          <a:p>
            <a:pPr/>
            <a:r>
              <a:t>Example: reading/writing a large file.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7" name="Shape 1507"/>
          <p:cNvSpPr/>
          <p:nvPr>
            <p:ph type="sldImg"/>
          </p:nvPr>
        </p:nvSpPr>
        <p:spPr>
          <a:prstGeom prst="rect">
            <a:avLst/>
          </a:prstGeom>
        </p:spPr>
        <p:txBody>
          <a:bodyPr/>
          <a:lstStyle/>
          <a:p>
            <a:pPr/>
          </a:p>
        </p:txBody>
      </p:sp>
      <p:sp>
        <p:nvSpPr>
          <p:cNvPr id="1508" name="Shape 1508"/>
          <p:cNvSpPr/>
          <p:nvPr>
            <p:ph type="body" sz="quarter" idx="1"/>
          </p:nvPr>
        </p:nvSpPr>
        <p:spPr>
          <a:prstGeom prst="rect">
            <a:avLst/>
          </a:prstGeom>
        </p:spPr>
        <p:txBody>
          <a:bodyPr/>
          <a:lstStyle>
            <a:lvl1pPr defTabSz="482600">
              <a:lnSpc>
                <a:spcPct val="100000"/>
              </a:lnSpc>
              <a:defRPr sz="1800">
                <a:latin typeface="Vista Sans OT Reg"/>
                <a:ea typeface="Vista Sans OT Reg"/>
                <a:cs typeface="Vista Sans OT Reg"/>
                <a:sym typeface="Vista Sans OT Reg"/>
              </a:defRPr>
            </a:lvl1pPr>
          </a:lstStyle>
          <a:p>
            <a:pPr/>
            <a:r>
              <a:t>51 m</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5" name="Shape 1525"/>
          <p:cNvSpPr/>
          <p:nvPr>
            <p:ph type="sldImg"/>
          </p:nvPr>
        </p:nvSpPr>
        <p:spPr>
          <a:prstGeom prst="rect">
            <a:avLst/>
          </a:prstGeom>
        </p:spPr>
        <p:txBody>
          <a:bodyPr/>
          <a:lstStyle/>
          <a:p>
            <a:pPr/>
          </a:p>
        </p:txBody>
      </p:sp>
      <p:sp>
        <p:nvSpPr>
          <p:cNvPr id="1526" name="Shape 1526"/>
          <p:cNvSpPr/>
          <p:nvPr>
            <p:ph type="body" sz="quarter" idx="1"/>
          </p:nvPr>
        </p:nvSpPr>
        <p:spPr>
          <a:prstGeom prst="rect">
            <a:avLst/>
          </a:prstGeom>
        </p:spPr>
        <p:txBody>
          <a:bodyPr/>
          <a:lstStyle/>
          <a:p>
            <a:pPr/>
            <a:r>
              <a:t>This study was interesting in that it was the first to study the entire network hierarchy, from the devices within data centers all the way to the devices that connect data centers around the world.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8" name="Shape 1548"/>
          <p:cNvSpPr/>
          <p:nvPr>
            <p:ph type="sldImg"/>
          </p:nvPr>
        </p:nvSpPr>
        <p:spPr>
          <a:prstGeom prst="rect">
            <a:avLst/>
          </a:prstGeom>
        </p:spPr>
        <p:txBody>
          <a:bodyPr/>
          <a:lstStyle/>
          <a:p>
            <a:pPr/>
          </a:p>
        </p:txBody>
      </p:sp>
      <p:sp>
        <p:nvSpPr>
          <p:cNvPr id="1549" name="Shape 1549"/>
          <p:cNvSpPr/>
          <p:nvPr>
            <p:ph type="body" sz="quarter" idx="1"/>
          </p:nvPr>
        </p:nvSpPr>
        <p:spPr>
          <a:prstGeom prst="rect">
            <a:avLst/>
          </a:prstGeom>
        </p:spPr>
        <p:txBody>
          <a:bodyPr/>
          <a:lstStyle/>
          <a:p>
            <a:pPr defTabSz="546100">
              <a:lnSpc>
                <a:spcPct val="100000"/>
              </a:lnSpc>
              <a:defRPr sz="3000">
                <a:latin typeface="FreightSansLFPro"/>
                <a:ea typeface="FreightSansLFPro"/>
                <a:cs typeface="FreightSansLFPro"/>
                <a:sym typeface="FreightSansLFPro"/>
              </a:defRPr>
            </a:pPr>
            <a:r>
              <a:t>Just a reminder of the network architecture in modern data centers. </a:t>
            </a:r>
          </a:p>
          <a:p>
            <a:pPr defTabSz="546100">
              <a:lnSpc>
                <a:spcPct val="100000"/>
              </a:lnSpc>
              <a:defRPr sz="3000">
                <a:latin typeface="FreightSansLFPro"/>
                <a:ea typeface="FreightSansLFPro"/>
                <a:cs typeface="FreightSansLFPro"/>
                <a:sym typeface="FreightSansLFPro"/>
              </a:defRPr>
            </a:pPr>
            <a:r>
              <a:t>(Show which parts are intra versus inter.)</a:t>
            </a:r>
          </a:p>
          <a:p>
            <a:pPr defTabSz="546100">
              <a:lnSpc>
                <a:spcPct val="100000"/>
              </a:lnSpc>
              <a:defRPr sz="3000">
                <a:latin typeface="FreightSansLFPro"/>
                <a:ea typeface="FreightSansLFPro"/>
                <a:cs typeface="FreightSansLFPro"/>
                <a:sym typeface="FreightSansLFPro"/>
              </a:defRPr>
            </a:pPr>
            <a:r>
              <a:t>Understanding and managing the reliability of large scale networks -- both between data centers and within data centers -- can be challenging. Especially because failure in a portion of the network in one place can affect software systems running on the other side of the globe. In a large scale web service, for example, we'd like to answer questions such as, "Which devices and links pose the biggest risk to reliability?" "How severe are network failures to site reliablity when they occur?", and "How can we plan our network to minimize reliability risk?" </a:t>
            </a:r>
            <a:r>
              <a:rPr>
                <a:solidFill>
                  <a:srgbClr val="A74545"/>
                </a:solidFill>
              </a:rPr>
              <a:t>&lt;CLICK&gt;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5" name="Shape 1555"/>
          <p:cNvSpPr/>
          <p:nvPr>
            <p:ph type="sldImg"/>
          </p:nvPr>
        </p:nvSpPr>
        <p:spPr>
          <a:prstGeom prst="rect">
            <a:avLst/>
          </a:prstGeom>
        </p:spPr>
        <p:txBody>
          <a:bodyPr/>
          <a:lstStyle/>
          <a:p>
            <a:pPr/>
          </a:p>
        </p:txBody>
      </p:sp>
      <p:sp>
        <p:nvSpPr>
          <p:cNvPr id="1556" name="Shape 1556"/>
          <p:cNvSpPr/>
          <p:nvPr>
            <p:ph type="body" sz="quarter" idx="1"/>
          </p:nvPr>
        </p:nvSpPr>
        <p:spPr>
          <a:prstGeom prst="rect">
            <a:avLst/>
          </a:prstGeom>
        </p:spPr>
        <p:txBody>
          <a:bodyPr/>
          <a:lstStyle/>
          <a:p>
            <a:pPr defTabSz="546100">
              <a:lnSpc>
                <a:spcPct val="100000"/>
              </a:lnSpc>
              <a:defRPr sz="3000">
                <a:latin typeface="FreightSansLFPro"/>
                <a:ea typeface="FreightSansLFPro"/>
                <a:cs typeface="FreightSansLFPro"/>
                <a:sym typeface="FreightSansLFPro"/>
              </a:defRPr>
            </a:pPr>
            <a:r>
              <a:t>In the last few years there has been a shift from using big vendor devices with priopriatary firmware and software toward using simple switches built from commodity network chips and connecting those simple switches into a software-based fabric of devices. Devices in the fabric are fungible, meaning that when they go away, software orchestration kicks in to replace them. On top of that, software-based automated repair systems handle the most common failure modes. </a:t>
            </a:r>
            <a:r>
              <a:rPr>
                <a:solidFill>
                  <a:srgbClr val="A74545"/>
                </a:solidFill>
              </a:rPr>
              <a:t>&lt;CLICK&gt;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1" name="Shape 1571"/>
          <p:cNvSpPr/>
          <p:nvPr>
            <p:ph type="sldImg"/>
          </p:nvPr>
        </p:nvSpPr>
        <p:spPr>
          <a:prstGeom prst="rect">
            <a:avLst/>
          </a:prstGeom>
        </p:spPr>
        <p:txBody>
          <a:bodyPr/>
          <a:lstStyle/>
          <a:p>
            <a:pPr/>
          </a:p>
        </p:txBody>
      </p:sp>
      <p:sp>
        <p:nvSpPr>
          <p:cNvPr id="1572" name="Shape 1572"/>
          <p:cNvSpPr/>
          <p:nvPr>
            <p:ph type="body" sz="quarter" idx="1"/>
          </p:nvPr>
        </p:nvSpPr>
        <p:spPr>
          <a:prstGeom prst="rect">
            <a:avLst/>
          </a:prstGeom>
        </p:spPr>
        <p:txBody>
          <a:bodyPr/>
          <a:lstStyle/>
          <a:p>
            <a:pPr defTabSz="546100">
              <a:lnSpc>
                <a:spcPct val="100000"/>
              </a:lnSpc>
              <a:defRPr sz="3000">
                <a:latin typeface="FreightSansLFPro"/>
                <a:ea typeface="FreightSansLFPro"/>
                <a:cs typeface="FreightSansLFPro"/>
                <a:sym typeface="FreightSansLFPro"/>
              </a:defRPr>
            </a:pPr>
            <a:r>
              <a:t>It's important that I introduce some terminology, as our work differs from some prior large scale data center network studies. At Facebook, network issues are a common occurrence, but not all network issues affect software systems. In our paper, we say that a Network Incident is any event in the network that causes software to fail. A network incident might be an unresponsive port or a bad configuration change, for example. Software failures result in Site Events, or SEVs for short. SEVs can range from small events that impact user experience only briefly, to widespread site outages. I'll refer to network incidents and SEVs interchangeably throughout this talk. </a:t>
            </a:r>
            <a:r>
              <a:rPr>
                <a:solidFill>
                  <a:srgbClr val="A74545"/>
                </a:solidFill>
              </a:rPr>
              <a:t>&lt;CLICK&gt;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7" name="Shape 1577"/>
          <p:cNvSpPr/>
          <p:nvPr>
            <p:ph type="sldImg"/>
          </p:nvPr>
        </p:nvSpPr>
        <p:spPr>
          <a:prstGeom prst="rect">
            <a:avLst/>
          </a:prstGeom>
        </p:spPr>
        <p:txBody>
          <a:bodyPr/>
          <a:lstStyle/>
          <a:p>
            <a:pPr/>
          </a:p>
        </p:txBody>
      </p:sp>
      <p:sp>
        <p:nvSpPr>
          <p:cNvPr id="1578" name="Shape 1578"/>
          <p:cNvSpPr/>
          <p:nvPr>
            <p:ph type="body" sz="quarter" idx="1"/>
          </p:nvPr>
        </p:nvSpPr>
        <p:spPr>
          <a:prstGeom prst="rect">
            <a:avLst/>
          </a:prstGeom>
        </p:spPr>
        <p:txBody>
          <a:bodyPr/>
          <a:lstStyle>
            <a:lvl1pPr defTabSz="482600">
              <a:lnSpc>
                <a:spcPct val="100000"/>
              </a:lnSpc>
              <a:defRPr sz="1800">
                <a:latin typeface="Vista Sans OT Reg"/>
                <a:ea typeface="Vista Sans OT Reg"/>
                <a:cs typeface="Vista Sans OT Reg"/>
                <a:sym typeface="Vista Sans OT Reg"/>
              </a:defRPr>
            </a:lvl1pPr>
          </a:lstStyle>
          <a:p>
            <a:pPr/>
            <a:r>
              <a:t>Quantifying how...</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a:p>
        </p:txBody>
      </p:sp>
      <p:sp>
        <p:nvSpPr>
          <p:cNvPr id="208" name="Shape 208"/>
          <p:cNvSpPr/>
          <p:nvPr>
            <p:ph type="body" sz="quarter" idx="1"/>
          </p:nvPr>
        </p:nvSpPr>
        <p:spPr>
          <a:prstGeom prst="rect">
            <a:avLst/>
          </a:prstGeom>
        </p:spPr>
        <p:txBody>
          <a:bodyPr/>
          <a:lstStyle/>
          <a:p>
            <a:pPr/>
            <a:r>
              <a:t>Failures in one can affect the others.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0" name="Shape 1600"/>
          <p:cNvSpPr/>
          <p:nvPr>
            <p:ph type="sldImg"/>
          </p:nvPr>
        </p:nvSpPr>
        <p:spPr>
          <a:prstGeom prst="rect">
            <a:avLst/>
          </a:prstGeom>
        </p:spPr>
        <p:txBody>
          <a:bodyPr/>
          <a:lstStyle/>
          <a:p>
            <a:pPr/>
          </a:p>
        </p:txBody>
      </p:sp>
      <p:sp>
        <p:nvSpPr>
          <p:cNvPr id="1601" name="Shape 1601"/>
          <p:cNvSpPr/>
          <p:nvPr>
            <p:ph type="body" sz="quarter" idx="1"/>
          </p:nvPr>
        </p:nvSpPr>
        <p:spPr>
          <a:prstGeom prst="rect">
            <a:avLst/>
          </a:prstGeom>
        </p:spPr>
        <p:txBody>
          <a:bodyPr/>
          <a:lstStyle/>
          <a:p>
            <a:pPr/>
            <a:r>
              <a:t>2.8 = 2 / 0.6</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2" name="Shape 1612"/>
          <p:cNvSpPr/>
          <p:nvPr>
            <p:ph type="sldImg"/>
          </p:nvPr>
        </p:nvSpPr>
        <p:spPr>
          <a:prstGeom prst="rect">
            <a:avLst/>
          </a:prstGeom>
        </p:spPr>
        <p:txBody>
          <a:bodyPr/>
          <a:lstStyle/>
          <a:p>
            <a:pPr/>
          </a:p>
        </p:txBody>
      </p:sp>
      <p:sp>
        <p:nvSpPr>
          <p:cNvPr id="1613" name="Shape 1613"/>
          <p:cNvSpPr/>
          <p:nvPr>
            <p:ph type="body" sz="quarter" idx="1"/>
          </p:nvPr>
        </p:nvSpPr>
        <p:spPr>
          <a:prstGeom prst="rect">
            <a:avLst/>
          </a:prstGeom>
        </p:spPr>
        <p:txBody>
          <a:bodyPr/>
          <a:lstStyle>
            <a:lvl1pPr defTabSz="546100">
              <a:lnSpc>
                <a:spcPct val="100000"/>
              </a:lnSpc>
              <a:defRPr sz="3000">
                <a:latin typeface="FreightSansLFPro"/>
                <a:ea typeface="FreightSansLFPro"/>
                <a:cs typeface="FreightSansLFPro"/>
                <a:sym typeface="FreightSansLFPro"/>
              </a:defRPr>
            </a:lvl1pPr>
          </a:lstStyle>
          <a:p>
            <a:pPr/>
            <a:r>
              <a:t>Since the adoption of fabric networks in 2015, the predominant source of SEVs has shifted from switches that make up the middle layers of the data center network, shown in red and blue on this graph, to the switches that perform the first and last hop in the data center network: the core switches and the rack switches, shown in gray.</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6" name="Shape 1626"/>
          <p:cNvSpPr/>
          <p:nvPr>
            <p:ph type="sldImg"/>
          </p:nvPr>
        </p:nvSpPr>
        <p:spPr>
          <a:prstGeom prst="rect">
            <a:avLst/>
          </a:prstGeom>
        </p:spPr>
        <p:txBody>
          <a:bodyPr/>
          <a:lstStyle/>
          <a:p>
            <a:pPr/>
          </a:p>
        </p:txBody>
      </p:sp>
      <p:sp>
        <p:nvSpPr>
          <p:cNvPr id="1627" name="Shape 1627"/>
          <p:cNvSpPr/>
          <p:nvPr>
            <p:ph type="body" sz="quarter" idx="1"/>
          </p:nvPr>
        </p:nvSpPr>
        <p:spPr>
          <a:prstGeom prst="rect">
            <a:avLst/>
          </a:prstGeom>
        </p:spPr>
        <p:txBody>
          <a:bodyPr/>
          <a:lstStyle/>
          <a:p>
            <a:pPr defTabSz="546100">
              <a:lnSpc>
                <a:spcPct val="100000"/>
              </a:lnSpc>
              <a:defRPr sz="3000">
                <a:latin typeface="FreightSansLFPro"/>
                <a:ea typeface="FreightSansLFPro"/>
                <a:cs typeface="FreightSansLFPro"/>
                <a:sym typeface="FreightSansLFPro"/>
              </a:defRPr>
            </a:pPr>
            <a:r>
              <a:t>The core devices are still built based on vendor hardware, making them challenging to maintain and customize. Compared to software, humans perform slow repairs, and slow repairs mean fewer switches to route requests, more traffic on the remaining switches, and more congestion in the network. </a:t>
            </a:r>
            <a:r>
              <a:rPr>
                <a:solidFill>
                  <a:srgbClr val="A74545"/>
                </a:solidFill>
              </a:rPr>
              <a:t>&lt;CLICK&gt;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0" name="Shape 1640"/>
          <p:cNvSpPr/>
          <p:nvPr>
            <p:ph type="sldImg"/>
          </p:nvPr>
        </p:nvSpPr>
        <p:spPr>
          <a:prstGeom prst="rect">
            <a:avLst/>
          </a:prstGeom>
        </p:spPr>
        <p:txBody>
          <a:bodyPr/>
          <a:lstStyle/>
          <a:p>
            <a:pPr/>
          </a:p>
        </p:txBody>
      </p:sp>
      <p:sp>
        <p:nvSpPr>
          <p:cNvPr id="1641" name="Shape 1641"/>
          <p:cNvSpPr/>
          <p:nvPr>
            <p:ph type="body" sz="quarter" idx="1"/>
          </p:nvPr>
        </p:nvSpPr>
        <p:spPr>
          <a:prstGeom prst="rect">
            <a:avLst/>
          </a:prstGeom>
        </p:spPr>
        <p:txBody>
          <a:bodyPr/>
          <a:lstStyle/>
          <a:p>
            <a:pPr defTabSz="546100">
              <a:lnSpc>
                <a:spcPct val="100000"/>
              </a:lnSpc>
              <a:defRPr sz="3000">
                <a:latin typeface="FreightSansLFPro"/>
                <a:ea typeface="FreightSansLFPro"/>
                <a:cs typeface="FreightSansLFPro"/>
                <a:sym typeface="FreightSansLFPro"/>
              </a:defRPr>
            </a:pPr>
            <a:r>
              <a:t>On the other hand, rack switches run Facebook's fully customized hardware and software. So what makes them so error prone? </a:t>
            </a:r>
            <a:r>
              <a:rPr>
                <a:solidFill>
                  <a:srgbClr val="A74545"/>
                </a:solidFill>
              </a:rPr>
              <a:t>&lt;CLICK&gt;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7" name="Shape 1647"/>
          <p:cNvSpPr/>
          <p:nvPr>
            <p:ph type="sldImg"/>
          </p:nvPr>
        </p:nvSpPr>
        <p:spPr>
          <a:prstGeom prst="rect">
            <a:avLst/>
          </a:prstGeom>
        </p:spPr>
        <p:txBody>
          <a:bodyPr/>
          <a:lstStyle/>
          <a:p>
            <a:pPr/>
          </a:p>
        </p:txBody>
      </p:sp>
      <p:sp>
        <p:nvSpPr>
          <p:cNvPr id="1648" name="Shape 1648"/>
          <p:cNvSpPr/>
          <p:nvPr>
            <p:ph type="body" sz="quarter" idx="1"/>
          </p:nvPr>
        </p:nvSpPr>
        <p:spPr>
          <a:prstGeom prst="rect">
            <a:avLst/>
          </a:prstGeom>
        </p:spPr>
        <p:txBody>
          <a:bodyPr/>
          <a:lstStyle/>
          <a:p>
            <a:pPr defTabSz="546100">
              <a:lnSpc>
                <a:spcPct val="100000"/>
              </a:lnSpc>
              <a:defRPr sz="3000">
                <a:latin typeface="FreightSansLFPro"/>
                <a:ea typeface="FreightSansLFPro"/>
                <a:cs typeface="FreightSansLFPro"/>
                <a:sym typeface="FreightSansLFPro"/>
              </a:defRPr>
            </a:pPr>
            <a:r>
              <a:t>The answer is their sheer volume. At Facebook, nearly 82% of network devices are rack switches, and rack switch incident rates are increasing over time. So how problematic are core switches and rack switches when they fail? Well, throughout 2017... </a:t>
            </a:r>
            <a:r>
              <a:rPr>
                <a:solidFill>
                  <a:srgbClr val="A74545"/>
                </a:solidFill>
              </a:rPr>
              <a:t>&lt;CLICK&gt;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5" name="Shape 1655"/>
          <p:cNvSpPr/>
          <p:nvPr>
            <p:ph type="sldImg"/>
          </p:nvPr>
        </p:nvSpPr>
        <p:spPr>
          <a:prstGeom prst="rect">
            <a:avLst/>
          </a:prstGeom>
        </p:spPr>
        <p:txBody>
          <a:bodyPr/>
          <a:lstStyle/>
          <a:p>
            <a:pPr/>
          </a:p>
        </p:txBody>
      </p:sp>
      <p:sp>
        <p:nvSpPr>
          <p:cNvPr id="1656" name="Shape 1656"/>
          <p:cNvSpPr/>
          <p:nvPr>
            <p:ph type="body" sz="quarter" idx="1"/>
          </p:nvPr>
        </p:nvSpPr>
        <p:spPr>
          <a:prstGeom prst="rect">
            <a:avLst/>
          </a:prstGeom>
        </p:spPr>
        <p:txBody>
          <a:bodyPr/>
          <a:lstStyle/>
          <a:p>
            <a:pPr defTabSz="546100">
              <a:lnSpc>
                <a:spcPct val="100000"/>
              </a:lnSpc>
              <a:defRPr sz="3000">
                <a:latin typeface="FreightSansLFPro"/>
                <a:ea typeface="FreightSansLFPro"/>
                <a:cs typeface="FreightSansLFPro"/>
                <a:sym typeface="FreightSansLFPro"/>
              </a:defRPr>
            </a:pPr>
            <a:r>
              <a:t>Take a look at this normalized graph, which compares, over the last few years, the amount of traffic on Facebook's backbone coming from "Internal" server-to-server communication across data centers, in red, versus the amount of "Egress" that goes back into the Internet and to users, in green. You can see that Internal traffic is growing at a much faster rate than Egress. So what does this imply for how we manage our backbone? </a:t>
            </a:r>
            <a:r>
              <a:rPr>
                <a:solidFill>
                  <a:srgbClr val="A74545"/>
                </a:solidFill>
              </a:rPr>
              <a:t>&lt;CLICK&gt;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4" name="Shape 1704"/>
          <p:cNvSpPr/>
          <p:nvPr>
            <p:ph type="sldImg"/>
          </p:nvPr>
        </p:nvSpPr>
        <p:spPr>
          <a:prstGeom prst="rect">
            <a:avLst/>
          </a:prstGeom>
        </p:spPr>
        <p:txBody>
          <a:bodyPr/>
          <a:lstStyle/>
          <a:p>
            <a:pPr/>
          </a:p>
        </p:txBody>
      </p:sp>
      <p:sp>
        <p:nvSpPr>
          <p:cNvPr id="1705" name="Shape 1705"/>
          <p:cNvSpPr/>
          <p:nvPr>
            <p:ph type="body" sz="quarter" idx="1"/>
          </p:nvPr>
        </p:nvSpPr>
        <p:spPr>
          <a:prstGeom prst="rect">
            <a:avLst/>
          </a:prstGeom>
        </p:spPr>
        <p:txBody>
          <a:bodyPr/>
          <a:lstStyle/>
          <a:p>
            <a:pPr defTabSz="482600">
              <a:lnSpc>
                <a:spcPct val="100000"/>
              </a:lnSpc>
              <a:defRPr sz="1800">
                <a:latin typeface="Vista Sans OT Reg"/>
                <a:ea typeface="Vista Sans OT Reg"/>
                <a:cs typeface="Vista Sans OT Reg"/>
                <a:sym typeface="Vista Sans OT Reg"/>
              </a:defRPr>
            </a:pPr>
            <a:r>
              <a:t>Focus on software-level effects</a:t>
            </a:r>
          </a:p>
          <a:p>
            <a:pPr defTabSz="482600">
              <a:lnSpc>
                <a:spcPct val="100000"/>
              </a:lnSpc>
              <a:defRPr sz="1800">
                <a:latin typeface="Vista Sans OT Reg"/>
                <a:ea typeface="Vista Sans OT Reg"/>
                <a:cs typeface="Vista Sans OT Reg"/>
                <a:sym typeface="Vista Sans OT Reg"/>
              </a:defRPr>
            </a:pPr>
          </a:p>
          <a:p>
            <a:pPr defTabSz="482600">
              <a:lnSpc>
                <a:spcPct val="100000"/>
              </a:lnSpc>
              <a:defRPr sz="1800">
                <a:latin typeface="Vista Sans OT Reg"/>
                <a:ea typeface="Vista Sans OT Reg"/>
                <a:cs typeface="Vista Sans OT Reg"/>
                <a:sym typeface="Vista Sans OT Reg"/>
              </a:defRPr>
            </a:pPr>
            <a:r>
              <a:t>1:01</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7" name="Shape 1787"/>
          <p:cNvSpPr/>
          <p:nvPr>
            <p:ph type="sldImg"/>
          </p:nvPr>
        </p:nvSpPr>
        <p:spPr>
          <a:prstGeom prst="rect">
            <a:avLst/>
          </a:prstGeom>
        </p:spPr>
        <p:txBody>
          <a:bodyPr/>
          <a:lstStyle/>
          <a:p>
            <a:pPr/>
          </a:p>
        </p:txBody>
      </p:sp>
      <p:sp>
        <p:nvSpPr>
          <p:cNvPr id="1788" name="Shape 1788"/>
          <p:cNvSpPr/>
          <p:nvPr>
            <p:ph type="body" sz="quarter" idx="1"/>
          </p:nvPr>
        </p:nvSpPr>
        <p:spPr>
          <a:prstGeom prst="rect">
            <a:avLst/>
          </a:prstGeom>
        </p:spPr>
        <p:txBody>
          <a:bodyPr/>
          <a:lstStyle/>
          <a:p>
            <a:pPr/>
            <a:r>
              <a:t>1:08</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4" name="Shape 1854"/>
          <p:cNvSpPr/>
          <p:nvPr>
            <p:ph type="sldImg"/>
          </p:nvPr>
        </p:nvSpPr>
        <p:spPr>
          <a:prstGeom prst="rect">
            <a:avLst/>
          </a:prstGeom>
        </p:spPr>
        <p:txBody>
          <a:bodyPr/>
          <a:lstStyle/>
          <a:p>
            <a:pPr/>
          </a:p>
        </p:txBody>
      </p:sp>
      <p:sp>
        <p:nvSpPr>
          <p:cNvPr id="1855" name="Shape 1855"/>
          <p:cNvSpPr/>
          <p:nvPr>
            <p:ph type="body" sz="quarter" idx="1"/>
          </p:nvPr>
        </p:nvSpPr>
        <p:spPr>
          <a:prstGeom prst="rect">
            <a:avLst/>
          </a:prstGeom>
        </p:spPr>
        <p:txBody>
          <a:bodyPr/>
          <a:lstStyle/>
          <a:p>
            <a:pPr defTabSz="546100">
              <a:lnSpc>
                <a:spcPct val="100000"/>
              </a:lnSpc>
              <a:defRPr sz="3000">
                <a:latin typeface="FreightSansLFPro"/>
                <a:ea typeface="FreightSansLFPro"/>
                <a:cs typeface="FreightSansLFPro"/>
                <a:sym typeface="FreightSansLFPro"/>
              </a:defRPr>
            </a:pPr>
            <a:r>
              <a:t>What's also interesting is that if we look at the top-line reliability of the site, measured using the number of SEVs over time, we can see a corresponding inflecton point in incidents corresponding to when we deployed our fabric design, effectively reversing the negative software-level reliability trend of cluster networks. Here, we're showing the number of SEVs of different severity levels, from the least severe SEVs, at the top, to the most severe SEVs at the bottom. So, with fabric networks being deployed, you might be asking yourself, as my team did, what network events still cause SEVs in Facebook data centers? Well... </a:t>
            </a:r>
            <a:r>
              <a:rPr>
                <a:solidFill>
                  <a:srgbClr val="A74545"/>
                </a:solidFill>
              </a:rPr>
              <a:t>&lt;CLICK&gt;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0" name="Shape 1860"/>
          <p:cNvSpPr/>
          <p:nvPr>
            <p:ph type="sldImg"/>
          </p:nvPr>
        </p:nvSpPr>
        <p:spPr>
          <a:prstGeom prst="rect">
            <a:avLst/>
          </a:prstGeom>
        </p:spPr>
        <p:txBody>
          <a:bodyPr/>
          <a:lstStyle/>
          <a:p>
            <a:pPr/>
          </a:p>
        </p:txBody>
      </p:sp>
      <p:sp>
        <p:nvSpPr>
          <p:cNvPr id="1861" name="Shape 1861"/>
          <p:cNvSpPr/>
          <p:nvPr>
            <p:ph type="body" sz="quarter" idx="1"/>
          </p:nvPr>
        </p:nvSpPr>
        <p:spPr>
          <a:prstGeom prst="rect">
            <a:avLst/>
          </a:prstGeom>
        </p:spPr>
        <p:txBody>
          <a:bodyPr/>
          <a:lstStyle/>
          <a:p>
            <a:pPr defTabSz="546100">
              <a:lnSpc>
                <a:spcPct val="100000"/>
              </a:lnSpc>
              <a:defRPr sz="3000">
                <a:latin typeface="FreightSansLFPro"/>
                <a:ea typeface="FreightSansLFPro"/>
                <a:cs typeface="FreightSansLFPro"/>
                <a:sym typeface="FreightSansLFPro"/>
              </a:defRPr>
            </a:pPr>
            <a:r>
              <a:t>Core switch and rack switch failure rates dominated nearly all categories of software incident severity, from small failures, shown at the top, all the way to widespread service outages, shown at the bottom. </a:t>
            </a:r>
            <a:r>
              <a:rPr>
                <a:solidFill>
                  <a:srgbClr val="A74545"/>
                </a:solidFill>
              </a:rPr>
              <a:t>&lt;CLICK&gt;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Shape 229"/>
          <p:cNvSpPr/>
          <p:nvPr>
            <p:ph type="sldImg"/>
          </p:nvPr>
        </p:nvSpPr>
        <p:spPr>
          <a:prstGeom prst="rect">
            <a:avLst/>
          </a:prstGeom>
        </p:spPr>
        <p:txBody>
          <a:bodyPr/>
          <a:lstStyle/>
          <a:p>
            <a:pPr/>
          </a:p>
        </p:txBody>
      </p:sp>
      <p:sp>
        <p:nvSpPr>
          <p:cNvPr id="230" name="Shape 230"/>
          <p:cNvSpPr/>
          <p:nvPr>
            <p:ph type="body" sz="quarter" idx="1"/>
          </p:nvPr>
        </p:nvSpPr>
        <p:spPr>
          <a:prstGeom prst="rect">
            <a:avLst/>
          </a:prstGeom>
        </p:spPr>
        <p:txBody>
          <a:bodyPr/>
          <a:lstStyle/>
          <a:p>
            <a:pPr/>
            <a:r>
              <a:t>Failures in one can affect the others.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7" name="Shape 1867"/>
          <p:cNvSpPr/>
          <p:nvPr>
            <p:ph type="sldImg"/>
          </p:nvPr>
        </p:nvSpPr>
        <p:spPr>
          <a:prstGeom prst="rect">
            <a:avLst/>
          </a:prstGeom>
        </p:spPr>
        <p:txBody>
          <a:bodyPr/>
          <a:lstStyle/>
          <a:p>
            <a:pPr/>
          </a:p>
        </p:txBody>
      </p:sp>
      <p:sp>
        <p:nvSpPr>
          <p:cNvPr id="1868" name="Shape 1868"/>
          <p:cNvSpPr/>
          <p:nvPr>
            <p:ph type="body" sz="quarter" idx="1"/>
          </p:nvPr>
        </p:nvSpPr>
        <p:spPr>
          <a:prstGeom prst="rect">
            <a:avLst/>
          </a:prstGeom>
        </p:spPr>
        <p:txBody>
          <a:bodyPr/>
          <a:lstStyle/>
          <a:p>
            <a:pPr defTabSz="546100">
              <a:lnSpc>
                <a:spcPct val="100000"/>
              </a:lnSpc>
              <a:defRPr sz="3000">
                <a:latin typeface="FreightSansLFPro"/>
                <a:ea typeface="FreightSansLFPro"/>
                <a:cs typeface="FreightSansLFPro"/>
                <a:sym typeface="FreightSansLFPro"/>
              </a:defRPr>
            </a:pPr>
            <a:r>
              <a:t>For example, this graph shows the distribution of mean time between failures, in hours, for all of Facebook's edge nodes. Note that the y axis is in log scale. You can see that typical edge node failure rate is on the order of months. We also build models from this data, shown in red. And we can do the same thing for mean time to repair... </a:t>
            </a:r>
            <a:r>
              <a:rPr>
                <a:solidFill>
                  <a:srgbClr val="A74545"/>
                </a:solidFill>
              </a:rPr>
              <a:t>&lt;CLICK&gt;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4" name="Shape 1874"/>
          <p:cNvSpPr/>
          <p:nvPr>
            <p:ph type="sldImg"/>
          </p:nvPr>
        </p:nvSpPr>
        <p:spPr>
          <a:prstGeom prst="rect">
            <a:avLst/>
          </a:prstGeom>
        </p:spPr>
        <p:txBody>
          <a:bodyPr/>
          <a:lstStyle/>
          <a:p>
            <a:pPr/>
          </a:p>
        </p:txBody>
      </p:sp>
      <p:sp>
        <p:nvSpPr>
          <p:cNvPr id="1875" name="Shape 1875"/>
          <p:cNvSpPr/>
          <p:nvPr>
            <p:ph type="body" sz="quarter" idx="1"/>
          </p:nvPr>
        </p:nvSpPr>
        <p:spPr>
          <a:prstGeom prst="rect">
            <a:avLst/>
          </a:prstGeom>
        </p:spPr>
        <p:txBody>
          <a:bodyPr/>
          <a:lstStyle/>
          <a:p>
            <a:pPr defTabSz="546100">
              <a:lnSpc>
                <a:spcPct val="100000"/>
              </a:lnSpc>
              <a:defRPr sz="3000">
                <a:latin typeface="FreightSansLFPro"/>
                <a:ea typeface="FreightSansLFPro"/>
                <a:cs typeface="FreightSansLFPro"/>
                <a:sym typeface="FreightSansLFPro"/>
              </a:defRPr>
            </a:pPr>
            <a:r>
              <a:t>Here you can see the distribution for mean times to repair for edge nodes, which are typically on the order of hours. Again, we can model this distribution. We can look at the data in other ways, too, for example... </a:t>
            </a:r>
            <a:r>
              <a:rPr>
                <a:solidFill>
                  <a:srgbClr val="A74545"/>
                </a:solidFill>
              </a:rPr>
              <a:t>&lt;CLICK&gt;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1" name="Shape 1881"/>
          <p:cNvSpPr/>
          <p:nvPr>
            <p:ph type="sldImg"/>
          </p:nvPr>
        </p:nvSpPr>
        <p:spPr>
          <a:prstGeom prst="rect">
            <a:avLst/>
          </a:prstGeom>
        </p:spPr>
        <p:txBody>
          <a:bodyPr/>
          <a:lstStyle/>
          <a:p>
            <a:pPr/>
          </a:p>
        </p:txBody>
      </p:sp>
      <p:sp>
        <p:nvSpPr>
          <p:cNvPr id="1882" name="Shape 1882"/>
          <p:cNvSpPr/>
          <p:nvPr>
            <p:ph type="body" sz="quarter" idx="1"/>
          </p:nvPr>
        </p:nvSpPr>
        <p:spPr>
          <a:prstGeom prst="rect">
            <a:avLst/>
          </a:prstGeom>
        </p:spPr>
        <p:txBody>
          <a:bodyPr/>
          <a:lstStyle/>
          <a:p>
            <a:pPr defTabSz="546100">
              <a:lnSpc>
                <a:spcPct val="100000"/>
              </a:lnSpc>
              <a:defRPr sz="3000">
                <a:latin typeface="FreightSansLFPro"/>
                <a:ea typeface="FreightSansLFPro"/>
                <a:cs typeface="FreightSansLFPro"/>
                <a:sym typeface="FreightSansLFPro"/>
              </a:defRPr>
            </a:pPr>
            <a:r>
              <a:t>We can slice the data by the vendors that supply fiber links, again showing MTBF in log scale. The first thing to notice here is that most links supplied by vendors fail on the order of months. We also noticed some vendors with very high MTBFs. What was going on here? Upon closer inspection, we found that these vendors tend to operate in large metropolitan areas, which reflects how fiber in densely populated areas is easier to maintain than in more rural other areas. </a:t>
            </a:r>
            <a:r>
              <a:rPr>
                <a:solidFill>
                  <a:srgbClr val="A74545"/>
                </a:solidFill>
              </a:rPr>
              <a:t>&lt;CLICK&gt;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7" name="Shape 1887"/>
          <p:cNvSpPr/>
          <p:nvPr>
            <p:ph type="sldImg"/>
          </p:nvPr>
        </p:nvSpPr>
        <p:spPr>
          <a:prstGeom prst="rect">
            <a:avLst/>
          </a:prstGeom>
        </p:spPr>
        <p:txBody>
          <a:bodyPr/>
          <a:lstStyle/>
          <a:p>
            <a:pPr/>
          </a:p>
        </p:txBody>
      </p:sp>
      <p:sp>
        <p:nvSpPr>
          <p:cNvPr id="1888" name="Shape 1888"/>
          <p:cNvSpPr/>
          <p:nvPr>
            <p:ph type="body" sz="quarter" idx="1"/>
          </p:nvPr>
        </p:nvSpPr>
        <p:spPr>
          <a:prstGeom prst="rect">
            <a:avLst/>
          </a:prstGeom>
        </p:spPr>
        <p:txBody>
          <a:bodyPr/>
          <a:lstStyle/>
          <a:p>
            <a:pPr defTabSz="546100">
              <a:lnSpc>
                <a:spcPct val="100000"/>
              </a:lnSpc>
              <a:defRPr sz="3000">
                <a:latin typeface="FreightSansLFPro"/>
                <a:ea typeface="FreightSansLFPro"/>
                <a:cs typeface="FreightSansLFPro"/>
                <a:sym typeface="FreightSansLFPro"/>
              </a:defRPr>
            </a:pPr>
            <a:r>
              <a:t>We can also study the mean time to recovery for links supplied by vendors. Most links recover relatively quickly, in hours, but we now see a trend emerge: Across all the vendors, we find multiple orders of magnitude between the vendors with the most reliable links and vendors with the least reliable links. This illustrates the significant, yet not well studied in the literature, role fiber vendors play in backbone reliability. </a:t>
            </a:r>
            <a:r>
              <a:rPr>
                <a:solidFill>
                  <a:srgbClr val="A74545"/>
                </a:solidFill>
              </a:rPr>
              <a:t>&lt;CLICK&gt;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6" name="Shape 1906"/>
          <p:cNvSpPr/>
          <p:nvPr>
            <p:ph type="sldImg"/>
          </p:nvPr>
        </p:nvSpPr>
        <p:spPr>
          <a:prstGeom prst="rect">
            <a:avLst/>
          </a:prstGeom>
        </p:spPr>
        <p:txBody>
          <a:bodyPr/>
          <a:lstStyle/>
          <a:p>
            <a:pPr/>
          </a:p>
        </p:txBody>
      </p:sp>
      <p:sp>
        <p:nvSpPr>
          <p:cNvPr id="1907" name="Shape 1907"/>
          <p:cNvSpPr/>
          <p:nvPr>
            <p:ph type="body" sz="quarter" idx="1"/>
          </p:nvPr>
        </p:nvSpPr>
        <p:spPr>
          <a:prstGeom prst="rect">
            <a:avLst/>
          </a:prstGeom>
        </p:spPr>
        <p:txBody>
          <a:bodyPr/>
          <a:lstStyle/>
          <a:p>
            <a:pPr defTabSz="546100">
              <a:lnSpc>
                <a:spcPct val="100000"/>
              </a:lnSpc>
              <a:defRPr sz="3000">
                <a:latin typeface="FreightSansLFPro"/>
                <a:ea typeface="FreightSansLFPro"/>
                <a:cs typeface="FreightSansLFPro"/>
                <a:sym typeface="FreightSansLFPro"/>
              </a:defRPr>
            </a:pPr>
            <a:r>
              <a:t>Once we have models to describe backbone reliability, we can begin to simulate the reliability of the network. The simulation takes into account similar models to what we present in the paper, in addition to forecasts of backbone network demand. </a:t>
            </a:r>
            <a:r>
              <a:rPr>
                <a:solidFill>
                  <a:srgbClr val="A74545"/>
                </a:solidFill>
              </a:rPr>
              <a:t>&lt;CLICK&gt;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Shape 252"/>
          <p:cNvSpPr/>
          <p:nvPr>
            <p:ph type="sldImg"/>
          </p:nvPr>
        </p:nvSpPr>
        <p:spPr>
          <a:prstGeom prst="rect">
            <a:avLst/>
          </a:prstGeom>
        </p:spPr>
        <p:txBody>
          <a:bodyPr/>
          <a:lstStyle/>
          <a:p>
            <a:pPr/>
          </a:p>
        </p:txBody>
      </p:sp>
      <p:sp>
        <p:nvSpPr>
          <p:cNvPr id="253" name="Shape 253"/>
          <p:cNvSpPr/>
          <p:nvPr>
            <p:ph type="body" sz="quarter" idx="1"/>
          </p:nvPr>
        </p:nvSpPr>
        <p:spPr>
          <a:prstGeom prst="rect">
            <a:avLst/>
          </a:prstGeom>
        </p:spPr>
        <p:txBody>
          <a:bodyPr/>
          <a:lstStyle/>
          <a:p>
            <a:pPr/>
            <a:r>
              <a:t>Failures in one can affect the others.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Shape 277"/>
          <p:cNvSpPr/>
          <p:nvPr>
            <p:ph type="sldImg"/>
          </p:nvPr>
        </p:nvSpPr>
        <p:spPr>
          <a:prstGeom prst="rect">
            <a:avLst/>
          </a:prstGeom>
        </p:spPr>
        <p:txBody>
          <a:bodyPr/>
          <a:lstStyle/>
          <a:p>
            <a:pPr/>
          </a:p>
        </p:txBody>
      </p:sp>
      <p:sp>
        <p:nvSpPr>
          <p:cNvPr id="278" name="Shape 278"/>
          <p:cNvSpPr/>
          <p:nvPr>
            <p:ph type="body" sz="quarter" idx="1"/>
          </p:nvPr>
        </p:nvSpPr>
        <p:spPr>
          <a:prstGeom prst="rect">
            <a:avLst/>
          </a:prstGeom>
        </p:spPr>
        <p:txBody>
          <a:bodyPr/>
          <a:lstStyle/>
          <a:p>
            <a:pPr/>
            <a:r>
              <a:t>Failures in one can affect the others.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Shape 298"/>
          <p:cNvSpPr/>
          <p:nvPr>
            <p:ph type="sldImg"/>
          </p:nvPr>
        </p:nvSpPr>
        <p:spPr>
          <a:prstGeom prst="rect">
            <a:avLst/>
          </a:prstGeom>
        </p:spPr>
        <p:txBody>
          <a:bodyPr/>
          <a:lstStyle/>
          <a:p>
            <a:pPr/>
          </a:p>
        </p:txBody>
      </p:sp>
      <p:sp>
        <p:nvSpPr>
          <p:cNvPr id="299" name="Shape 299"/>
          <p:cNvSpPr/>
          <p:nvPr>
            <p:ph type="body" sz="quarter" idx="1"/>
          </p:nvPr>
        </p:nvSpPr>
        <p:spPr>
          <a:prstGeom prst="rect">
            <a:avLst/>
          </a:prstGeom>
        </p:spPr>
        <p:txBody>
          <a:bodyPr/>
          <a:lstStyle/>
          <a:p>
            <a:pPr/>
            <a:r>
              <a:t>Failures in one can affect the others.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Shape 320"/>
          <p:cNvSpPr/>
          <p:nvPr>
            <p:ph type="sldImg"/>
          </p:nvPr>
        </p:nvSpPr>
        <p:spPr>
          <a:prstGeom prst="rect">
            <a:avLst/>
          </a:prstGeom>
        </p:spPr>
        <p:txBody>
          <a:bodyPr/>
          <a:lstStyle/>
          <a:p>
            <a:pPr/>
          </a:p>
        </p:txBody>
      </p:sp>
      <p:sp>
        <p:nvSpPr>
          <p:cNvPr id="321" name="Shape 321"/>
          <p:cNvSpPr/>
          <p:nvPr>
            <p:ph type="body" sz="quarter" idx="1"/>
          </p:nvPr>
        </p:nvSpPr>
        <p:spPr>
          <a:prstGeom prst="rect">
            <a:avLst/>
          </a:prstGeom>
        </p:spPr>
        <p:txBody>
          <a:bodyPr/>
          <a:lstStyle/>
          <a:p>
            <a:pPr/>
            <a:r>
              <a:t>Failures in one can affect the others.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778000" y="2298700"/>
            <a:ext cx="20828000" cy="4648200"/>
          </a:xfrm>
          <a:prstGeom prst="rect">
            <a:avLst/>
          </a:prstGeom>
        </p:spPr>
        <p:txBody>
          <a:bodyPr anchor="b"/>
          <a:lstStyle/>
          <a:p>
            <a:pPr/>
            <a:r>
              <a:t>Title Text</a:t>
            </a:r>
          </a:p>
        </p:txBody>
      </p:sp>
      <p:sp>
        <p:nvSpPr>
          <p:cNvPr id="12"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4" name="“Type a quote here.”"/>
          <p:cNvSpPr txBox="1"/>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E8EAED"/>
        </a:solidFill>
      </p:bgPr>
    </p:bg>
    <p:spTree>
      <p:nvGrpSpPr>
        <p:cNvPr id="1" name=""/>
        <p:cNvGrpSpPr/>
        <p:nvPr/>
      </p:nvGrpSpPr>
      <p:grpSpPr>
        <a:xfrm>
          <a:off x="0" y="0"/>
          <a:ext cx="0" cy="0"/>
          <a:chOff x="0" y="0"/>
          <a:chExt cx="0" cy="0"/>
        </a:xfrm>
      </p:grpSpPr>
      <p:sp>
        <p:nvSpPr>
          <p:cNvPr id="117" name="Slide Number"/>
          <p:cNvSpPr/>
          <p:nvPr>
            <p:ph type="sldNum" sz="quarter" idx="2"/>
          </p:nvPr>
        </p:nvSpPr>
        <p:spPr>
          <a:xfrm>
            <a:off x="12020550" y="13030200"/>
            <a:ext cx="317500" cy="300736"/>
          </a:xfrm>
          <a:prstGeom prst="rect">
            <a:avLst/>
          </a:prstGeom>
        </p:spPr>
        <p:txBody>
          <a:bodyPr lIns="0" tIns="0" rIns="0" bIns="0"/>
          <a:lstStyle>
            <a:lvl1pPr defTabSz="546100">
              <a:defRPr>
                <a:latin typeface="FreightSansLFPro"/>
                <a:ea typeface="FreightSansLFPro"/>
                <a:cs typeface="FreightSansLFPro"/>
                <a:sym typeface="FreightSansLF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hite">
    <p:spTree>
      <p:nvGrpSpPr>
        <p:cNvPr id="1" name=""/>
        <p:cNvGrpSpPr/>
        <p:nvPr/>
      </p:nvGrpSpPr>
      <p:grpSpPr>
        <a:xfrm>
          <a:off x="0" y="0"/>
          <a:ext cx="0" cy="0"/>
          <a:chOff x="0" y="0"/>
          <a:chExt cx="0" cy="0"/>
        </a:xfrm>
      </p:grpSpPr>
      <p:sp>
        <p:nvSpPr>
          <p:cNvPr id="124" name="Text"/>
          <p:cNvSpPr txBox="1"/>
          <p:nvPr>
            <p:ph type="body" sz="quarter" idx="13"/>
          </p:nvPr>
        </p:nvSpPr>
        <p:spPr>
          <a:xfrm>
            <a:off x="95095863" y="58293000"/>
            <a:ext cx="22072601" cy="859790"/>
          </a:xfrm>
          <a:prstGeom prst="rect">
            <a:avLst/>
          </a:prstGeom>
        </p:spPr>
        <p:txBody>
          <a:bodyPr anchor="t">
            <a:spAutoFit/>
          </a:bodyPr>
          <a:lstStyle/>
          <a:p>
            <a:pPr marL="0" indent="0">
              <a:spcBef>
                <a:spcPts val="6800"/>
              </a:spcBef>
              <a:buSzTx/>
              <a:buNone/>
              <a:defRPr b="1" sz="6000">
                <a:solidFill>
                  <a:srgbClr val="94A8B2"/>
                </a:solidFill>
                <a:latin typeface="FreightSansLFPro"/>
                <a:ea typeface="FreightSansLFPro"/>
                <a:cs typeface="FreightSansLFPro"/>
                <a:sym typeface="FreightSansLFPro"/>
              </a:defRPr>
            </a:pPr>
          </a:p>
        </p:txBody>
      </p:sp>
      <p:sp>
        <p:nvSpPr>
          <p:cNvPr id="125" name="Slide Number"/>
          <p:cNvSpPr txBox="1"/>
          <p:nvPr>
            <p:ph type="sldNum" sz="quarter" idx="2"/>
          </p:nvPr>
        </p:nvSpPr>
        <p:spPr>
          <a:xfrm>
            <a:off x="23380699" y="12827000"/>
            <a:ext cx="393701" cy="398145"/>
          </a:xfrm>
          <a:prstGeom prst="rect">
            <a:avLst/>
          </a:prstGeom>
        </p:spPr>
        <p:txBody>
          <a:bodyPr lIns="0" tIns="0" rIns="0" bIns="0"/>
          <a:lstStyle>
            <a:lvl1pPr>
              <a:tabLst>
                <a:tab pos="914400" algn="l"/>
              </a:tabLst>
              <a:defRPr b="1" sz="3000">
                <a:solidFill>
                  <a:srgbClr val="454D52"/>
                </a:solidFill>
                <a:latin typeface="FreightSansLFPro"/>
                <a:ea typeface="FreightSansLFPro"/>
                <a:cs typeface="FreightSansLFPro"/>
                <a:sym typeface="FreightSansLFPro"/>
              </a:defRPr>
            </a:lvl1pPr>
          </a:lstStyle>
          <a:p>
            <a:pPr defTabSz="914400"/>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
    <p:spTree>
      <p:nvGrpSpPr>
        <p:cNvPr id="1" name=""/>
        <p:cNvGrpSpPr/>
        <p:nvPr/>
      </p:nvGrpSpPr>
      <p:grpSpPr>
        <a:xfrm>
          <a:off x="0" y="0"/>
          <a:ext cx="0" cy="0"/>
          <a:chOff x="0" y="0"/>
          <a:chExt cx="0" cy="0"/>
        </a:xfrm>
      </p:grpSpPr>
      <p:sp>
        <p:nvSpPr>
          <p:cNvPr id="132" name="Title Text"/>
          <p:cNvSpPr txBox="1"/>
          <p:nvPr>
            <p:ph type="title"/>
          </p:nvPr>
        </p:nvSpPr>
        <p:spPr>
          <a:xfrm>
            <a:off x="2547937" y="1092993"/>
            <a:ext cx="19266695" cy="1114426"/>
          </a:xfrm>
          <a:prstGeom prst="rect">
            <a:avLst/>
          </a:prstGeom>
        </p:spPr>
        <p:txBody>
          <a:bodyPr lIns="0" tIns="0" rIns="0" bIns="0" anchor="t">
            <a:noAutofit/>
          </a:bodyPr>
          <a:lstStyle>
            <a:lvl1pPr algn="l" defTabSz="814387">
              <a:lnSpc>
                <a:spcPct val="90000"/>
              </a:lnSpc>
              <a:defRPr spc="-76" sz="7600">
                <a:latin typeface="Vista Sans OT Medium"/>
                <a:ea typeface="Vista Sans OT Medium"/>
                <a:cs typeface="Vista Sans OT Medium"/>
                <a:sym typeface="Vista Sans OT Medium"/>
              </a:defRPr>
            </a:lvl1pPr>
          </a:lstStyle>
          <a:p>
            <a:pPr/>
            <a:r>
              <a:t>Title Text</a:t>
            </a:r>
          </a:p>
        </p:txBody>
      </p:sp>
      <p:sp>
        <p:nvSpPr>
          <p:cNvPr id="133" name="Body Level One…"/>
          <p:cNvSpPr txBox="1"/>
          <p:nvPr>
            <p:ph type="body" idx="1"/>
          </p:nvPr>
        </p:nvSpPr>
        <p:spPr>
          <a:xfrm>
            <a:off x="2547937" y="2721768"/>
            <a:ext cx="19266695" cy="10051257"/>
          </a:xfrm>
          <a:prstGeom prst="rect">
            <a:avLst/>
          </a:prstGeom>
        </p:spPr>
        <p:txBody>
          <a:bodyPr lIns="0" tIns="0" rIns="0" bIns="0" anchor="t">
            <a:noAutofit/>
          </a:bodyPr>
          <a:lstStyle>
            <a:lvl1pPr marL="352740" indent="-352740" defTabSz="814387">
              <a:lnSpc>
                <a:spcPct val="110000"/>
              </a:lnSpc>
              <a:spcBef>
                <a:spcPts val="2800"/>
              </a:spcBef>
              <a:buClr>
                <a:srgbClr val="3B5998"/>
              </a:buClr>
              <a:buSzPct val="65000"/>
              <a:buFont typeface="Lucida Grande"/>
              <a:buChar char="▪"/>
              <a:defRPr spc="-138" sz="4600">
                <a:latin typeface="Vista Sans OT Reg"/>
                <a:ea typeface="Vista Sans OT Reg"/>
                <a:cs typeface="Vista Sans OT Reg"/>
                <a:sym typeface="Vista Sans OT Reg"/>
              </a:defRPr>
            </a:lvl1pPr>
            <a:lvl2pPr marL="634180" indent="-392880" defTabSz="814387">
              <a:lnSpc>
                <a:spcPct val="110000"/>
              </a:lnSpc>
              <a:spcBef>
                <a:spcPts val="2300"/>
              </a:spcBef>
              <a:buClr>
                <a:srgbClr val="9A9A9A"/>
              </a:buClr>
              <a:buSzPct val="65000"/>
              <a:buFont typeface="Lucida Grande"/>
              <a:buChar char="▪"/>
              <a:defRPr spc="-138" sz="4600">
                <a:latin typeface="Vista Sans OT Reg"/>
                <a:ea typeface="Vista Sans OT Reg"/>
                <a:cs typeface="Vista Sans OT Reg"/>
                <a:sym typeface="Vista Sans OT Reg"/>
              </a:defRPr>
            </a:lvl2pPr>
            <a:lvl3pPr marL="804449" indent="-283749" defTabSz="814387">
              <a:lnSpc>
                <a:spcPct val="110000"/>
              </a:lnSpc>
              <a:spcBef>
                <a:spcPts val="2300"/>
              </a:spcBef>
              <a:buClr>
                <a:srgbClr val="9A9A9A"/>
              </a:buClr>
              <a:buSzPct val="54999"/>
              <a:buFont typeface="Lucida Grande"/>
              <a:buChar char="▪"/>
              <a:defRPr spc="-126" sz="4200">
                <a:latin typeface="Vista Sans OT Reg"/>
                <a:ea typeface="Vista Sans OT Reg"/>
                <a:cs typeface="Vista Sans OT Reg"/>
                <a:sym typeface="Vista Sans OT Reg"/>
              </a:defRPr>
            </a:lvl3pPr>
            <a:lvl4pPr marL="1041596" indent="-292296" defTabSz="814387">
              <a:lnSpc>
                <a:spcPct val="110000"/>
              </a:lnSpc>
              <a:spcBef>
                <a:spcPts val="2300"/>
              </a:spcBef>
              <a:buClr>
                <a:srgbClr val="9A9A9A"/>
              </a:buClr>
              <a:buSzPct val="45000"/>
              <a:buFont typeface="Lucida Grande"/>
              <a:buChar char="▪"/>
              <a:defRPr spc="-126" sz="4200">
                <a:latin typeface="Vista Sans OT Reg"/>
                <a:ea typeface="Vista Sans OT Reg"/>
                <a:cs typeface="Vista Sans OT Reg"/>
                <a:sym typeface="Vista Sans OT Reg"/>
              </a:defRPr>
            </a:lvl4pPr>
            <a:lvl5pPr marL="1266266" indent="-266303" defTabSz="814387">
              <a:lnSpc>
                <a:spcPct val="110000"/>
              </a:lnSpc>
              <a:spcBef>
                <a:spcPts val="2300"/>
              </a:spcBef>
              <a:buClr>
                <a:srgbClr val="9A9A9A"/>
              </a:buClr>
              <a:buSzPct val="45000"/>
              <a:buFont typeface="Lucida Grande"/>
              <a:buChar char="▪"/>
              <a:defRPr spc="-119" sz="4000">
                <a:latin typeface="Vista Sans OT Reg"/>
                <a:ea typeface="Vista Sans OT Reg"/>
                <a:cs typeface="Vista Sans OT Reg"/>
                <a:sym typeface="Vista Sans OT Reg"/>
              </a:defRPr>
            </a:lvl5pPr>
          </a:lstStyle>
          <a:p>
            <a:pPr/>
            <a:r>
              <a:t>Body Level One</a:t>
            </a:r>
          </a:p>
          <a:p>
            <a:pPr lvl="1"/>
            <a:r>
              <a:t>Body Level Two</a:t>
            </a:r>
          </a:p>
          <a:p>
            <a:pPr lvl="2"/>
            <a:r>
              <a:t>Body Level Three</a:t>
            </a:r>
          </a:p>
          <a:p>
            <a:pPr lvl="3"/>
            <a:r>
              <a:t>Body Level Four</a:t>
            </a:r>
          </a:p>
          <a:p>
            <a:pPr lvl="4"/>
            <a:r>
              <a:t>Body Level Five</a:t>
            </a:r>
          </a:p>
        </p:txBody>
      </p:sp>
      <p:sp>
        <p:nvSpPr>
          <p:cNvPr id="134" name="Slide Number"/>
          <p:cNvSpPr txBox="1"/>
          <p:nvPr>
            <p:ph type="sldNum" sz="quarter" idx="2"/>
          </p:nvPr>
        </p:nvSpPr>
        <p:spPr>
          <a:xfrm>
            <a:off x="21278688" y="12774542"/>
            <a:ext cx="439739" cy="560389"/>
          </a:xfrm>
          <a:prstGeom prst="rect">
            <a:avLst/>
          </a:prstGeom>
        </p:spPr>
        <p:txBody>
          <a:bodyPr lIns="64293" tIns="64293" rIns="64293" bIns="64293" anchor="b"/>
          <a:lstStyle>
            <a:lvl1pPr algn="r" defTabSz="814387">
              <a:defRPr sz="2500">
                <a:solidFill>
                  <a:srgbClr val="A6B0C0"/>
                </a:solidFill>
                <a:latin typeface="Avenir Next Condensed"/>
                <a:ea typeface="Avenir Next Condensed"/>
                <a:cs typeface="Avenir Next Condensed"/>
                <a:sym typeface="Avenir Next Condense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bg>
      <p:bgPr>
        <a:solidFill>
          <a:srgbClr val="E8EAED"/>
        </a:solidFill>
      </p:bgPr>
    </p:bg>
    <p:spTree>
      <p:nvGrpSpPr>
        <p:cNvPr id="1" name=""/>
        <p:cNvGrpSpPr/>
        <p:nvPr/>
      </p:nvGrpSpPr>
      <p:grpSpPr>
        <a:xfrm>
          <a:off x="0" y="0"/>
          <a:ext cx="0" cy="0"/>
          <a:chOff x="0" y="0"/>
          <a:chExt cx="0" cy="0"/>
        </a:xfrm>
      </p:grpSpPr>
      <p:sp>
        <p:nvSpPr>
          <p:cNvPr id="141" name="Lorem ipsum dolor sit amet, consectetur.…"/>
          <p:cNvSpPr/>
          <p:nvPr>
            <p:ph type="body" idx="13"/>
          </p:nvPr>
        </p:nvSpPr>
        <p:spPr>
          <a:xfrm>
            <a:off x="1529388" y="4834831"/>
            <a:ext cx="21337926" cy="6919723"/>
          </a:xfrm>
          <a:prstGeom prst="rect">
            <a:avLst/>
          </a:prstGeom>
        </p:spPr>
        <p:txBody>
          <a:bodyPr lIns="0" tIns="0" rIns="0" bIns="0" anchor="t">
            <a:spAutoFit/>
          </a:bodyPr>
          <a:lstStyle/>
          <a:p>
            <a:pPr marL="939800" indent="-939800" defTabSz="457200">
              <a:lnSpc>
                <a:spcPct val="120000"/>
              </a:lnSpc>
              <a:spcBef>
                <a:spcPts val="0"/>
              </a:spcBef>
              <a:buClr>
                <a:srgbClr val="5890FF"/>
              </a:buClr>
              <a:buSzPct val="50000"/>
              <a:defRPr sz="7400">
                <a:solidFill>
                  <a:srgbClr val="6A717D"/>
                </a:solidFill>
                <a:latin typeface="FreightSansLFPro"/>
                <a:ea typeface="FreightSansLFPro"/>
                <a:cs typeface="FreightSansLFPro"/>
                <a:sym typeface="FreightSansLFPro"/>
              </a:defRPr>
            </a:pPr>
            <a:r>
              <a:t>Lorem ipsum dolor sit amet, consectetur.</a:t>
            </a:r>
          </a:p>
          <a:p>
            <a:pPr marL="939800" indent="-939800" defTabSz="457200">
              <a:lnSpc>
                <a:spcPct val="120000"/>
              </a:lnSpc>
              <a:spcBef>
                <a:spcPts val="0"/>
              </a:spcBef>
              <a:buClr>
                <a:srgbClr val="5890FF"/>
              </a:buClr>
              <a:buSzPct val="50000"/>
              <a:defRPr sz="7400">
                <a:solidFill>
                  <a:srgbClr val="6A717D"/>
                </a:solidFill>
                <a:latin typeface="FreightSansLFPro"/>
                <a:ea typeface="FreightSansLFPro"/>
                <a:cs typeface="FreightSansLFPro"/>
                <a:sym typeface="FreightSansLFPro"/>
              </a:defRPr>
            </a:pPr>
            <a:r>
              <a:t>Donec vitae ipsum quis elit ultricies aliquam</a:t>
            </a:r>
          </a:p>
          <a:p>
            <a:pPr marL="939800" indent="-939800" defTabSz="457200">
              <a:lnSpc>
                <a:spcPct val="120000"/>
              </a:lnSpc>
              <a:spcBef>
                <a:spcPts val="0"/>
              </a:spcBef>
              <a:buClr>
                <a:srgbClr val="5890FF"/>
              </a:buClr>
              <a:buSzPct val="50000"/>
              <a:defRPr sz="7400">
                <a:solidFill>
                  <a:srgbClr val="6A717D"/>
                </a:solidFill>
                <a:latin typeface="FreightSansLFPro"/>
                <a:ea typeface="FreightSansLFPro"/>
                <a:cs typeface="FreightSansLFPro"/>
                <a:sym typeface="FreightSansLFPro"/>
              </a:defRPr>
            </a:pPr>
            <a:r>
              <a:t>Pellentesque in nibh quis est cursus fermentum.</a:t>
            </a:r>
          </a:p>
          <a:p>
            <a:pPr marL="939800" indent="-939800" defTabSz="457200">
              <a:lnSpc>
                <a:spcPct val="120000"/>
              </a:lnSpc>
              <a:spcBef>
                <a:spcPts val="0"/>
              </a:spcBef>
              <a:buClr>
                <a:srgbClr val="5890FF"/>
              </a:buClr>
              <a:buSzPct val="50000"/>
              <a:defRPr sz="7400">
                <a:solidFill>
                  <a:srgbClr val="6A717D"/>
                </a:solidFill>
                <a:latin typeface="FreightSansLFPro"/>
                <a:ea typeface="FreightSansLFPro"/>
                <a:cs typeface="FreightSansLFPro"/>
                <a:sym typeface="FreightSansLFPro"/>
              </a:defRPr>
            </a:pPr>
            <a:r>
              <a:t>Donec vel justo ut erat hendrerit nec non leo.</a:t>
            </a:r>
          </a:p>
          <a:p>
            <a:pPr marL="939800" indent="-939800" defTabSz="457200">
              <a:lnSpc>
                <a:spcPct val="120000"/>
              </a:lnSpc>
              <a:spcBef>
                <a:spcPts val="0"/>
              </a:spcBef>
              <a:buClr>
                <a:srgbClr val="5890FF"/>
              </a:buClr>
              <a:buSzPct val="50000"/>
              <a:defRPr sz="7400">
                <a:solidFill>
                  <a:srgbClr val="6A717D"/>
                </a:solidFill>
                <a:latin typeface="FreightSansLFPro"/>
                <a:ea typeface="FreightSansLFPro"/>
                <a:cs typeface="FreightSansLFPro"/>
                <a:sym typeface="FreightSansLFPro"/>
              </a:defRPr>
            </a:pPr>
            <a:r>
              <a:t>Lorem ipsum dolor sit amet, consectetur.</a:t>
            </a:r>
          </a:p>
          <a:p>
            <a:pPr marL="939800" indent="-939800" defTabSz="457200">
              <a:lnSpc>
                <a:spcPct val="120000"/>
              </a:lnSpc>
              <a:spcBef>
                <a:spcPts val="0"/>
              </a:spcBef>
              <a:buClr>
                <a:srgbClr val="5890FF"/>
              </a:buClr>
              <a:buSzPct val="50000"/>
              <a:defRPr sz="7400">
                <a:solidFill>
                  <a:srgbClr val="6A717D"/>
                </a:solidFill>
                <a:latin typeface="FreightSansLFPro"/>
                <a:ea typeface="FreightSansLFPro"/>
                <a:cs typeface="FreightSansLFPro"/>
                <a:sym typeface="FreightSansLFPro"/>
              </a:defRPr>
            </a:pPr>
            <a:r>
              <a:t>Donec vitae ipsum quis elit ultricies aliquam</a:t>
            </a:r>
          </a:p>
        </p:txBody>
      </p:sp>
      <p:sp>
        <p:nvSpPr>
          <p:cNvPr id="142" name="Slide Title"/>
          <p:cNvSpPr/>
          <p:nvPr>
            <p:ph type="body" sz="quarter" idx="14"/>
          </p:nvPr>
        </p:nvSpPr>
        <p:spPr>
          <a:xfrm>
            <a:off x="1491288" y="1452809"/>
            <a:ext cx="21337925" cy="1409066"/>
          </a:xfrm>
          <a:prstGeom prst="rect">
            <a:avLst/>
          </a:prstGeom>
        </p:spPr>
        <p:txBody>
          <a:bodyPr lIns="0" tIns="0" rIns="0" bIns="0" anchor="t">
            <a:spAutoFit/>
          </a:bodyPr>
          <a:lstStyle>
            <a:lvl1pPr marL="0" indent="0" defTabSz="457200">
              <a:lnSpc>
                <a:spcPct val="80000"/>
              </a:lnSpc>
              <a:spcBef>
                <a:spcPts val="0"/>
              </a:spcBef>
              <a:buSzTx/>
              <a:buNone/>
              <a:defRPr sz="11000">
                <a:solidFill>
                  <a:srgbClr val="3A5998"/>
                </a:solidFill>
                <a:latin typeface="FreightSansLFPro Semibold"/>
                <a:ea typeface="FreightSansLFPro Semibold"/>
                <a:cs typeface="FreightSansLFPro Semibold"/>
                <a:sym typeface="FreightSansLFPro Semibold"/>
              </a:defRPr>
            </a:lvl1pPr>
          </a:lstStyle>
          <a:p>
            <a:pPr/>
            <a:r>
              <a:t>Slide Title </a:t>
            </a:r>
          </a:p>
        </p:txBody>
      </p:sp>
      <p:sp>
        <p:nvSpPr>
          <p:cNvPr id="143" name="Slide Subtitle"/>
          <p:cNvSpPr/>
          <p:nvPr>
            <p:ph type="body" sz="quarter" idx="15"/>
          </p:nvPr>
        </p:nvSpPr>
        <p:spPr>
          <a:xfrm>
            <a:off x="1491288" y="2921087"/>
            <a:ext cx="21337925" cy="813512"/>
          </a:xfrm>
          <a:prstGeom prst="rect">
            <a:avLst/>
          </a:prstGeom>
        </p:spPr>
        <p:txBody>
          <a:bodyPr lIns="0" tIns="0" rIns="0" bIns="0" anchor="t">
            <a:spAutoFit/>
          </a:bodyPr>
          <a:lstStyle>
            <a:lvl1pPr marL="0" indent="0" defTabSz="457200">
              <a:lnSpc>
                <a:spcPct val="80000"/>
              </a:lnSpc>
              <a:spcBef>
                <a:spcPts val="0"/>
              </a:spcBef>
              <a:buSzTx/>
              <a:buNone/>
              <a:defRPr sz="6400">
                <a:solidFill>
                  <a:srgbClr val="5890FF"/>
                </a:solidFill>
                <a:latin typeface="FreightSansLFPro Medium"/>
                <a:ea typeface="FreightSansLFPro Medium"/>
                <a:cs typeface="FreightSansLFPro Medium"/>
                <a:sym typeface="FreightSansLFPro Medium"/>
              </a:defRPr>
            </a:lvl1pPr>
          </a:lstStyle>
          <a:p>
            <a:pPr/>
            <a:r>
              <a:t>Slide Subtitle</a:t>
            </a:r>
          </a:p>
        </p:txBody>
      </p:sp>
      <p:sp>
        <p:nvSpPr>
          <p:cNvPr id="144" name="Slide Number"/>
          <p:cNvSpPr/>
          <p:nvPr>
            <p:ph type="sldNum" sz="quarter" idx="2"/>
          </p:nvPr>
        </p:nvSpPr>
        <p:spPr>
          <a:xfrm>
            <a:off x="23375337" y="12831127"/>
            <a:ext cx="393701" cy="398146"/>
          </a:xfrm>
          <a:prstGeom prst="rect">
            <a:avLst/>
          </a:prstGeom>
        </p:spPr>
        <p:txBody>
          <a:bodyPr lIns="0" tIns="0" rIns="0" bIns="0" anchor="ctr"/>
          <a:lstStyle>
            <a:lvl1pPr defTabSz="546100">
              <a:defRPr b="1" sz="3000">
                <a:solidFill>
                  <a:srgbClr val="A6AAA9"/>
                </a:solidFill>
                <a:latin typeface="FreightSansLFPro"/>
                <a:ea typeface="FreightSansLFPro"/>
                <a:cs typeface="FreightSansLFPro"/>
                <a:sym typeface="FreightSansLF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3125968" y="673100"/>
            <a:ext cx="18135601" cy="8737600"/>
          </a:xfrm>
          <a:prstGeom prst="rect">
            <a:avLst/>
          </a:prstGeom>
        </p:spPr>
        <p:txBody>
          <a:bodyPr lIns="91439" tIns="45719" rIns="91439" bIns="45719" anchor="t">
            <a:noAutofit/>
          </a:bodyPr>
          <a:lstStyle/>
          <a:p>
            <a:pPr/>
          </a:p>
        </p:txBody>
      </p:sp>
      <p:sp>
        <p:nvSpPr>
          <p:cNvPr id="21" name="Title Text"/>
          <p:cNvSpPr txBox="1"/>
          <p:nvPr>
            <p:ph type="title"/>
          </p:nvPr>
        </p:nvSpPr>
        <p:spPr>
          <a:xfrm>
            <a:off x="635000" y="9512300"/>
            <a:ext cx="23114000" cy="2006600"/>
          </a:xfrm>
          <a:prstGeom prst="rect">
            <a:avLst/>
          </a:prstGeom>
        </p:spPr>
        <p:txBody>
          <a:bodyPr anchor="b"/>
          <a:lstStyle/>
          <a:p>
            <a:pPr/>
            <a:r>
              <a:t>Title Text</a:t>
            </a:r>
          </a:p>
        </p:txBody>
      </p:sp>
      <p:sp>
        <p:nvSpPr>
          <p:cNvPr id="22"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778000" y="4533900"/>
            <a:ext cx="208280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13165980" y="952500"/>
            <a:ext cx="9525001" cy="11468100"/>
          </a:xfrm>
          <a:prstGeom prst="rect">
            <a:avLst/>
          </a:prstGeom>
        </p:spPr>
        <p:txBody>
          <a:bodyPr lIns="91439" tIns="45719" rIns="91439" bIns="45719" anchor="t">
            <a:noAutofit/>
          </a:bodyPr>
          <a:lstStyle/>
          <a:p>
            <a:pPr/>
          </a:p>
        </p:txBody>
      </p:sp>
      <p:sp>
        <p:nvSpPr>
          <p:cNvPr id="39" name="Title Text"/>
          <p:cNvSpPr txBox="1"/>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13169900" y="3149600"/>
            <a:ext cx="9525000" cy="92964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15760700" y="7048500"/>
            <a:ext cx="7404100" cy="5549900"/>
          </a:xfrm>
          <a:prstGeom prst="rect">
            <a:avLst/>
          </a:prstGeom>
        </p:spPr>
        <p:txBody>
          <a:bodyPr lIns="91439" tIns="45719" rIns="91439" bIns="45719" anchor="t">
            <a:noAutofit/>
          </a:bodyPr>
          <a:lstStyle/>
          <a:p>
            <a:pPr/>
          </a:p>
        </p:txBody>
      </p:sp>
      <p:sp>
        <p:nvSpPr>
          <p:cNvPr id="84" name="Image"/>
          <p:cNvSpPr/>
          <p:nvPr>
            <p:ph type="pic" sz="quarter" idx="14"/>
          </p:nvPr>
        </p:nvSpPr>
        <p:spPr>
          <a:xfrm>
            <a:off x="15760700" y="1130300"/>
            <a:ext cx="7404100" cy="5549900"/>
          </a:xfrm>
          <a:prstGeom prst="rect">
            <a:avLst/>
          </a:prstGeom>
        </p:spPr>
        <p:txBody>
          <a:bodyPr lIns="91439" tIns="45719" rIns="91439" bIns="45719" anchor="t">
            <a:noAutofit/>
          </a:bodyPr>
          <a:lstStyle/>
          <a:p>
            <a:pPr/>
          </a:p>
        </p:txBody>
      </p:sp>
      <p:sp>
        <p:nvSpPr>
          <p:cNvPr id="85" name="Image"/>
          <p:cNvSpPr/>
          <p:nvPr>
            <p:ph type="pic" idx="15"/>
          </p:nvPr>
        </p:nvSpPr>
        <p:spPr>
          <a:xfrm>
            <a:off x="1206500" y="1130300"/>
            <a:ext cx="14173200" cy="114681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
        <p:nvSpPr>
          <p:cNvPr id="4"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0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3.png"/></Relationships>

</file>

<file path=ppt/slides/_rels/slide10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s>

</file>

<file path=ppt/slides/_rels/slide10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 Id="rId3" Type="http://schemas.openxmlformats.org/officeDocument/2006/relationships/image" Target="../media/image43.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4.png"/></Relationships>

</file>

<file path=ppt/slides/_rels/slide103.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04.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0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8.png"/><Relationship Id="rId3" Type="http://schemas.openxmlformats.org/officeDocument/2006/relationships/image" Target="../media/image49.png"/></Relationships>

</file>

<file path=ppt/slides/_rels/slide10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8.png"/><Relationship Id="rId3" Type="http://schemas.openxmlformats.org/officeDocument/2006/relationships/image" Target="../media/image49.png"/></Relationships>

</file>

<file path=ppt/slides/_rels/slide10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s>

</file>

<file path=ppt/slides/_rels/slide10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s>

</file>

<file path=ppt/slides/_rels/slide10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0.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1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s>

</file>

<file path=ppt/slides/_rels/slide11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1.png"/></Relationships>

</file>

<file path=ppt/slides/_rels/slide11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1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2.png"/><Relationship Id="rId3" Type="http://schemas.openxmlformats.org/officeDocument/2006/relationships/image" Target="../media/image4.png"/></Relationships>

</file>

<file path=ppt/slides/_rels/slide11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3.png"/></Relationships>

</file>

<file path=ppt/slides/_rels/slide11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4.png"/></Relationships>

</file>

<file path=ppt/slides/_rels/slide11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s>

</file>

<file path=ppt/slides/_rels/slide11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s>

</file>

<file path=ppt/slides/_rels/slide11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s>

</file>

<file path=ppt/slides/_rels/slide11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2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5.png"/></Relationships>

</file>

<file path=ppt/slides/_rels/slide12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s>

</file>

<file path=ppt/slides/_rels/slide12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6.png"/><Relationship Id="rId6" Type="http://schemas.openxmlformats.org/officeDocument/2006/relationships/image" Target="../media/image2.png"/></Relationships>

</file>

<file path=ppt/slides/_rels/slide12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16.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png"/></Relationships>

</file>

<file path=ppt/slides/_rels/slide12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 Id="rId3" Type="http://schemas.openxmlformats.org/officeDocument/2006/relationships/image" Target="../media/image4.jpeg"/></Relationships>

</file>

<file path=ppt/slides/_rels/slide12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6.png"/><Relationship Id="rId3" Type="http://schemas.openxmlformats.org/officeDocument/2006/relationships/image" Target="../media/image2.png"/></Relationships>

</file>

<file path=ppt/slides/_rels/slide12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12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s>

</file>

<file path=ppt/slides/_rels/slide12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6.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13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 Id="rId3" Type="http://schemas.openxmlformats.org/officeDocument/2006/relationships/image" Target="../media/image56.png"/></Relationships>

</file>

<file path=ppt/slides/_rels/slide13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 Id="rId3" Type="http://schemas.openxmlformats.org/officeDocument/2006/relationships/image" Target="../media/image57.png"/></Relationships>

</file>

<file path=ppt/slides/_rels/slide13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 Id="rId3" Type="http://schemas.openxmlformats.org/officeDocument/2006/relationships/image" Target="../media/image57.png"/></Relationships>

</file>

<file path=ppt/slides/_rels/slide13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3.xml"/><Relationship Id="rId3" Type="http://schemas.openxmlformats.org/officeDocument/2006/relationships/image" Target="../media/image57.png"/></Relationships>

</file>

<file path=ppt/slides/_rels/slide13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4.xml"/></Relationships>

</file>

<file path=ppt/slides/_rels/slide135.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5.xml"/><Relationship Id="rId3" Type="http://schemas.openxmlformats.org/officeDocument/2006/relationships/image" Target="../media/image5.jpeg"/></Relationships>

</file>

<file path=ppt/slides/_rels/slide136.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3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38.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3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7.png"/><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14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6.xml"/></Relationships>

</file>

<file path=ppt/slides/_rels/slide14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2.png"/></Relationships>

</file>

<file path=ppt/slides/_rels/slide14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5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png"/></Relationships>

</file>

<file path=ppt/slides/_rels/slide15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61.png"/></Relationships>

</file>

<file path=ppt/slides/_rels/slide15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tif"/></Relationships>

</file>

<file path=ppt/slides/_rels/slide16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2.png"/></Relationships>

</file>

<file path=ppt/slides/_rels/slide16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3.png"/><Relationship Id="rId3" Type="http://schemas.openxmlformats.org/officeDocument/2006/relationships/image" Target="../media/image64.png"/></Relationships>

</file>

<file path=ppt/slides/_rels/slide16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5.png"/><Relationship Id="rId3" Type="http://schemas.openxmlformats.org/officeDocument/2006/relationships/image" Target="../media/image66.png"/></Relationships>

</file>

<file path=ppt/slides/_rels/slide16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8.xml"/><Relationship Id="rId3" Type="http://schemas.openxmlformats.org/officeDocument/2006/relationships/image" Target="../media/image67.png"/></Relationships>

</file>

<file path=ppt/slides/_rels/slide165.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9.xml"/><Relationship Id="rId3" Type="http://schemas.openxmlformats.org/officeDocument/2006/relationships/image" Target="../media/image68.png"/></Relationships>

</file>

<file path=ppt/slides/_rels/slide166.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0.xml"/><Relationship Id="rId3" Type="http://schemas.openxmlformats.org/officeDocument/2006/relationships/image" Target="../media/image17.png"/></Relationships>

</file>

<file path=ppt/slides/_rels/slide16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1.xml"/><Relationship Id="rId3" Type="http://schemas.openxmlformats.org/officeDocument/2006/relationships/image" Target="../media/image58.png"/></Relationships>

</file>

<file path=ppt/slides/_rels/slide168.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2.xml"/><Relationship Id="rId3" Type="http://schemas.openxmlformats.org/officeDocument/2006/relationships/image" Target="../media/image59.png"/></Relationships>

</file>

<file path=ppt/slides/_rels/slide169.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3.xml"/><Relationship Id="rId3" Type="http://schemas.openxmlformats.org/officeDocument/2006/relationships/image" Target="../media/image60.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tif"/></Relationships>

</file>

<file path=ppt/slides/_rels/slide170.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4.xml"/><Relationship Id="rId3" Type="http://schemas.openxmlformats.org/officeDocument/2006/relationships/image" Target="../media/image17.png"/><Relationship Id="rId4" Type="http://schemas.openxmlformats.org/officeDocument/2006/relationships/image" Target="../media/image58.png"/><Relationship Id="rId5" Type="http://schemas.openxmlformats.org/officeDocument/2006/relationships/image" Target="../media/image59.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tif"/></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4.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4.png"/><Relationship Id="rId5" Type="http://schemas.openxmlformats.org/officeDocument/2006/relationships/image" Target="../media/image1.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2.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5.png"/><Relationship Id="rId4" Type="http://schemas.openxmlformats.org/officeDocument/2006/relationships/image" Target="../media/image18.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image" Target="../media/image16.png"/><Relationship Id="rId6" Type="http://schemas.openxmlformats.org/officeDocument/2006/relationships/image" Target="../media/image2.png"/><Relationship Id="rId7" Type="http://schemas.openxmlformats.org/officeDocument/2006/relationships/image" Target="../media/image17.png"/><Relationship Id="rId8" Type="http://schemas.openxmlformats.org/officeDocument/2006/relationships/image" Target="../media/image15.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19.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19.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 Id="rId3" Type="http://schemas.openxmlformats.org/officeDocument/2006/relationships/image" Target="../media/image2.tif"/><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tif"/></Relationships>

</file>

<file path=ppt/slides/_rels/slide3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6.png"/><Relationship Id="rId3" Type="http://schemas.openxmlformats.org/officeDocument/2006/relationships/image" Target="../media/image2.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6.png"/><Relationship Id="rId6"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6.png"/><Relationship Id="rId6" Type="http://schemas.openxmlformats.org/officeDocument/2006/relationships/image" Target="../media/image2.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6.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6.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6.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7.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7.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7.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7.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7.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7.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8.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8.png"/></Relationships>

</file>

<file path=ppt/slides/_rels/slide5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9.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0.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6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1.png"/><Relationship Id="rId3" Type="http://schemas.openxmlformats.org/officeDocument/2006/relationships/image" Target="../media/image30.png"/></Relationships>

</file>

<file path=ppt/slides/_rels/slide6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32.png"/></Relationships>

</file>

<file path=ppt/slides/_rels/slide6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3.png"/></Relationships>

</file>

<file path=ppt/slides/_rels/slide6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7.png"/></Relationships>

</file>

<file path=ppt/slides/_rels/slide6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4.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4.png"/></Relationships>

</file>

<file path=ppt/slides/_rels/slide6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5.png"/></Relationships>

</file>

<file path=ppt/slides/_rels/slide6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7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7.png"/></Relationships>

</file>

<file path=ppt/slides/_rels/slide7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8.png"/><Relationship Id="rId3" Type="http://schemas.openxmlformats.org/officeDocument/2006/relationships/hyperlink" Target="http://www.ece.cmu.edu/~safari/tools/memerr/" TargetMode="External"/></Relationships>

</file>

<file path=ppt/slides/_rels/slide7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8.png"/></Relationships>

</file>

<file path=ppt/slides/_rels/slide7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8.png"/></Relationships>

</file>

<file path=ppt/slides/_rels/slide7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8.png"/></Relationships>

</file>

<file path=ppt/slides/_rels/slide7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39.png"/></Relationships>

</file>

<file path=ppt/slides/_rels/slide7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0.png"/></Relationships>

</file>

<file path=ppt/slides/_rels/slide7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1.png"/></Relationships>

</file>

<file path=ppt/slides/_rels/slide7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8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6.png"/><Relationship Id="rId6" Type="http://schemas.openxmlformats.org/officeDocument/2006/relationships/image" Target="../media/image2.png"/></Relationships>

</file>

<file path=ppt/slides/_rels/slide8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8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s>

</file>

<file path=ppt/slides/_rels/slide8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s>

</file>

<file path=ppt/slides/_rels/slide8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s>

</file>

<file path=ppt/slides/_rels/slide8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8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88.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8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9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2.png"/></Relationships>

</file>

<file path=ppt/slides/_rels/slide9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2.png"/></Relationships>

</file>

<file path=ppt/slides/_rels/slide9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2.png"/></Relationships>

</file>

<file path=ppt/slides/_rels/slide9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2.png"/></Relationships>

</file>

<file path=ppt/slides/_rels/slide9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2.png"/></Relationships>

</file>

<file path=ppt/slides/_rels/slide9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2.png"/></Relationships>

</file>

<file path=ppt/slides/_rels/slide96.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9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5.png"/></Relationships>

</file>

<file path=ppt/slides/_rels/slide98.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99.xml.rels><?xml version="1.0" encoding="UTF-8"?>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Committee…"/>
          <p:cNvSpPr txBox="1"/>
          <p:nvPr/>
        </p:nvSpPr>
        <p:spPr>
          <a:xfrm>
            <a:off x="588880" y="8858814"/>
            <a:ext cx="11469625" cy="44754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lnSpc>
                <a:spcPct val="80000"/>
              </a:lnSpc>
              <a:defRPr sz="6000">
                <a:latin typeface="Avenir Next Condensed"/>
                <a:ea typeface="Avenir Next Condensed"/>
                <a:cs typeface="Avenir Next Condensed"/>
                <a:sym typeface="Avenir Next Condensed"/>
              </a:defRPr>
            </a:pPr>
            <a:r>
              <a:t>Committee</a:t>
            </a:r>
          </a:p>
          <a:p>
            <a:pPr algn="l">
              <a:lnSpc>
                <a:spcPct val="80000"/>
              </a:lnSpc>
              <a:defRPr b="0" sz="6000">
                <a:latin typeface="Avenir Next Condensed"/>
                <a:ea typeface="Avenir Next Condensed"/>
                <a:cs typeface="Avenir Next Condensed"/>
                <a:sym typeface="Avenir Next Condensed"/>
              </a:defRPr>
            </a:pPr>
            <a:r>
              <a:t>Prof. Onur Mutlu (Chair)</a:t>
            </a:r>
          </a:p>
          <a:p>
            <a:pPr algn="l">
              <a:lnSpc>
                <a:spcPct val="80000"/>
              </a:lnSpc>
              <a:defRPr b="0" sz="6000">
                <a:latin typeface="Avenir Next Condensed"/>
                <a:ea typeface="Avenir Next Condensed"/>
                <a:cs typeface="Avenir Next Condensed"/>
                <a:sym typeface="Avenir Next Condensed"/>
              </a:defRPr>
            </a:pPr>
            <a:r>
              <a:t>Prof. Greg Ganger</a:t>
            </a:r>
          </a:p>
          <a:p>
            <a:pPr algn="l">
              <a:lnSpc>
                <a:spcPct val="80000"/>
              </a:lnSpc>
              <a:defRPr b="0" sz="6000">
                <a:latin typeface="Avenir Next Condensed"/>
                <a:ea typeface="Avenir Next Condensed"/>
                <a:cs typeface="Avenir Next Condensed"/>
                <a:sym typeface="Avenir Next Condensed"/>
              </a:defRPr>
            </a:pPr>
            <a:r>
              <a:t>Prof. James Hoe</a:t>
            </a:r>
          </a:p>
          <a:p>
            <a:pPr algn="l">
              <a:lnSpc>
                <a:spcPct val="80000"/>
              </a:lnSpc>
              <a:defRPr b="0" sz="6000">
                <a:latin typeface="Avenir Next Condensed"/>
                <a:ea typeface="Avenir Next Condensed"/>
                <a:cs typeface="Avenir Next Condensed"/>
                <a:sym typeface="Avenir Next Condensed"/>
              </a:defRPr>
            </a:pPr>
            <a:r>
              <a:t>Dr. Kaushik Veeraraghavan (Facebook, Inc.)</a:t>
            </a:r>
          </a:p>
        </p:txBody>
      </p:sp>
      <p:sp>
        <p:nvSpPr>
          <p:cNvPr id="154" name="Rectangle"/>
          <p:cNvSpPr/>
          <p:nvPr/>
        </p:nvSpPr>
        <p:spPr>
          <a:xfrm>
            <a:off x="-116496" y="-101511"/>
            <a:ext cx="24623528" cy="6952271"/>
          </a:xfrm>
          <a:prstGeom prst="rect">
            <a:avLst/>
          </a:prstGeom>
          <a:solidFill>
            <a:srgbClr val="A12D37"/>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55" name="Large Scale Studies of…"/>
          <p:cNvSpPr txBox="1"/>
          <p:nvPr/>
        </p:nvSpPr>
        <p:spPr>
          <a:xfrm>
            <a:off x="1255341" y="1235944"/>
            <a:ext cx="21873318" cy="42773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70000"/>
              </a:lnSpc>
              <a:defRPr cap="all" sz="10000">
                <a:solidFill>
                  <a:srgbClr val="FFFFFF"/>
                </a:solidFill>
                <a:latin typeface="Avenir Next Condensed"/>
                <a:ea typeface="Avenir Next Condensed"/>
                <a:cs typeface="Avenir Next Condensed"/>
                <a:sym typeface="Avenir Next Condensed"/>
              </a:defRPr>
            </a:pPr>
            <a:r>
              <a:t>Large Scale Studies of</a:t>
            </a:r>
          </a:p>
          <a:p>
            <a:pPr algn="l" defTabSz="457200">
              <a:lnSpc>
                <a:spcPct val="70000"/>
              </a:lnSpc>
              <a:defRPr cap="all" sz="10000">
                <a:solidFill>
                  <a:srgbClr val="FFFFFF"/>
                </a:solidFill>
                <a:latin typeface="Avenir Next Condensed"/>
                <a:ea typeface="Avenir Next Condensed"/>
                <a:cs typeface="Avenir Next Condensed"/>
                <a:sym typeface="Avenir Next Condensed"/>
              </a:defRPr>
            </a:pPr>
            <a:r>
              <a:t>Memory, Storage, and Network Failures in a Modern Data Center</a:t>
            </a:r>
          </a:p>
        </p:txBody>
      </p:sp>
      <p:sp>
        <p:nvSpPr>
          <p:cNvPr id="156" name="Thesis Oral…"/>
          <p:cNvSpPr txBox="1"/>
          <p:nvPr/>
        </p:nvSpPr>
        <p:spPr>
          <a:xfrm>
            <a:off x="10440161" y="5739764"/>
            <a:ext cx="3503678" cy="223647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70000"/>
              </a:lnSpc>
              <a:defRPr b="0" cap="small" sz="6000">
                <a:solidFill>
                  <a:srgbClr val="D5D5D5"/>
                </a:solidFill>
                <a:latin typeface="Avenir Next Condensed"/>
                <a:ea typeface="Avenir Next Condensed"/>
                <a:cs typeface="Avenir Next Condensed"/>
                <a:sym typeface="Avenir Next Condensed"/>
              </a:defRPr>
            </a:pPr>
            <a:r>
              <a:t>Thesis Oral</a:t>
            </a:r>
          </a:p>
          <a:p>
            <a:pPr>
              <a:lnSpc>
                <a:spcPct val="70000"/>
              </a:lnSpc>
              <a:defRPr cap="small">
                <a:latin typeface="Avenir Next Condensed"/>
                <a:ea typeface="Avenir Next Condensed"/>
                <a:cs typeface="Avenir Next Condensed"/>
                <a:sym typeface="Avenir Next Condensed"/>
              </a:defRPr>
            </a:pPr>
          </a:p>
          <a:p>
            <a:pPr>
              <a:lnSpc>
                <a:spcPct val="70000"/>
              </a:lnSpc>
              <a:defRPr cap="small" sz="6000">
                <a:latin typeface="Avenir Next Condensed"/>
                <a:ea typeface="Avenir Next Condensed"/>
                <a:cs typeface="Avenir Next Condensed"/>
                <a:sym typeface="Avenir Next Condensed"/>
              </a:defRPr>
            </a:pPr>
            <a:r>
              <a:t>Justin Meza</a:t>
            </a:r>
          </a:p>
        </p:txBody>
      </p:sp>
      <p:pic>
        <p:nvPicPr>
          <p:cNvPr id="157" name="Image" descr="Image"/>
          <p:cNvPicPr>
            <a:picLocks noChangeAspect="1"/>
          </p:cNvPicPr>
          <p:nvPr/>
        </p:nvPicPr>
        <p:blipFill>
          <a:blip r:embed="rId2">
            <a:extLst/>
          </a:blip>
          <a:stretch>
            <a:fillRect/>
          </a:stretch>
        </p:blipFill>
        <p:spPr>
          <a:xfrm>
            <a:off x="18674674" y="9945229"/>
            <a:ext cx="5030232" cy="3196004"/>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PROBLEM 1: INTERDEPENDENCE"/>
          <p:cNvSpPr txBox="1"/>
          <p:nvPr/>
        </p:nvSpPr>
        <p:spPr>
          <a:xfrm>
            <a:off x="140969" y="146049"/>
            <a:ext cx="2410206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PROBLEM 1: INTERDEPENDENCE</a:t>
            </a:r>
          </a:p>
        </p:txBody>
      </p:sp>
      <p:sp>
        <p:nvSpPr>
          <p:cNvPr id="211" name="Slide Number"/>
          <p:cNvSpPr txBox="1"/>
          <p:nvPr>
            <p:ph type="sldNum" sz="quarter" idx="2"/>
          </p:nvPr>
        </p:nvSpPr>
        <p:spPr>
          <a:xfrm>
            <a:off x="11985243" y="13081000"/>
            <a:ext cx="400813" cy="520700"/>
          </a:xfrm>
          <a:prstGeom prst="rect">
            <a:avLst/>
          </a:prstGeom>
          <a:extLst>
            <a:ext uri="{C572A759-6A51-4108-AA02-DFA0A04FC94B}">
              <ma14:wrappingTextBoxFlag xmlns:ma14="http://schemas.microsoft.com/office/mac/drawingml/2011/main" val="1"/>
            </a:ext>
          </a:extLst>
        </p:spPr>
        <p:txBody>
          <a:bodyPr/>
          <a:lstStyle>
            <a:lvl1pPr>
              <a:defRPr>
                <a:latin typeface="Avenir Next Condensed"/>
                <a:ea typeface="Avenir Next Condensed"/>
                <a:cs typeface="Avenir Next Condensed"/>
                <a:sym typeface="Avenir Next Condensed"/>
              </a:defRPr>
            </a:lvl1pPr>
          </a:lstStyle>
          <a:p>
            <a:pPr/>
            <a:fld id="{86CB4B4D-7CA3-9044-876B-883B54F8677D}" type="slidenum"/>
          </a:p>
        </p:txBody>
      </p:sp>
      <p:sp>
        <p:nvSpPr>
          <p:cNvPr id="212" name="The programs running in modern data centers…"/>
          <p:cNvSpPr txBox="1"/>
          <p:nvPr/>
        </p:nvSpPr>
        <p:spPr>
          <a:xfrm>
            <a:off x="1952625" y="9491216"/>
            <a:ext cx="20478751" cy="28854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60000"/>
              </a:lnSpc>
              <a:defRPr b="0" i="1" sz="10000">
                <a:solidFill>
                  <a:schemeClr val="accent5">
                    <a:lumOff val="-29866"/>
                  </a:schemeClr>
                </a:solidFill>
                <a:latin typeface="Avenir Next Condensed"/>
                <a:ea typeface="Avenir Next Condensed"/>
                <a:cs typeface="Avenir Next Condensed"/>
                <a:sym typeface="Avenir Next Condensed"/>
              </a:defRPr>
            </a:pPr>
            <a:r>
              <a:t>The programs running in modern data centers</a:t>
            </a:r>
          </a:p>
          <a:p>
            <a:pPr defTabSz="457200">
              <a:lnSpc>
                <a:spcPct val="60000"/>
              </a:lnSpc>
              <a:defRPr b="0" i="1" sz="10000">
                <a:solidFill>
                  <a:schemeClr val="accent5">
                    <a:lumOff val="-29866"/>
                  </a:schemeClr>
                </a:solidFill>
                <a:latin typeface="Avenir Next Condensed"/>
                <a:ea typeface="Avenir Next Condensed"/>
                <a:cs typeface="Avenir Next Condensed"/>
                <a:sym typeface="Avenir Next Condensed"/>
              </a:defRPr>
            </a:pPr>
            <a:r>
              <a:t>make up larger workloads.</a:t>
            </a:r>
          </a:p>
        </p:txBody>
      </p:sp>
      <p:sp>
        <p:nvSpPr>
          <p:cNvPr id="213" name="Rectangle"/>
          <p:cNvSpPr/>
          <p:nvPr/>
        </p:nvSpPr>
        <p:spPr>
          <a:xfrm>
            <a:off x="-20914" y="3190903"/>
            <a:ext cx="24425829" cy="5960560"/>
          </a:xfrm>
          <a:prstGeom prst="rect">
            <a:avLst/>
          </a:prstGeom>
          <a:solidFill>
            <a:schemeClr val="accent5">
              <a:hueOff val="-82419"/>
              <a:satOff val="-9513"/>
              <a:lumOff val="-16343"/>
              <a:alpha val="10000"/>
            </a:schemeClr>
          </a:solidFill>
          <a:ln w="12700">
            <a:miter lim="400000"/>
          </a:ln>
        </p:spPr>
        <p:txBody>
          <a:bodyPr lIns="0" tIns="0" rIns="0" bIns="0" anchor="ctr"/>
          <a:lstStyle/>
          <a:p>
            <a:pPr>
              <a:defRPr b="0" sz="3200">
                <a:solidFill>
                  <a:srgbClr val="FFFFFF"/>
                </a:solidFill>
                <a:latin typeface="Avenir Next Condensed"/>
                <a:ea typeface="Avenir Next Condensed"/>
                <a:cs typeface="Avenir Next Condensed"/>
                <a:sym typeface="Avenir Next Condensed"/>
              </a:defRPr>
            </a:pPr>
          </a:p>
        </p:txBody>
      </p:sp>
      <p:sp>
        <p:nvSpPr>
          <p:cNvPr id="214" name="Line"/>
          <p:cNvSpPr/>
          <p:nvPr/>
        </p:nvSpPr>
        <p:spPr>
          <a:xfrm>
            <a:off x="6315042" y="5991724"/>
            <a:ext cx="3329386" cy="1"/>
          </a:xfrm>
          <a:prstGeom prst="line">
            <a:avLst/>
          </a:prstGeom>
          <a:ln w="127000">
            <a:solidFill>
              <a:schemeClr val="accent1">
                <a:lumOff val="-13575"/>
              </a:schemeClr>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215" name="Line"/>
          <p:cNvSpPr/>
          <p:nvPr/>
        </p:nvSpPr>
        <p:spPr>
          <a:xfrm>
            <a:off x="14202441" y="5991724"/>
            <a:ext cx="3329385" cy="1"/>
          </a:xfrm>
          <a:prstGeom prst="line">
            <a:avLst/>
          </a:prstGeom>
          <a:ln w="127000">
            <a:solidFill>
              <a:schemeClr val="accent1">
                <a:lumOff val="-13575"/>
              </a:schemeClr>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216" name="Line"/>
          <p:cNvSpPr/>
          <p:nvPr/>
        </p:nvSpPr>
        <p:spPr>
          <a:xfrm flipH="1">
            <a:off x="6315042" y="7020786"/>
            <a:ext cx="3329386" cy="1"/>
          </a:xfrm>
          <a:prstGeom prst="line">
            <a:avLst/>
          </a:prstGeom>
          <a:ln w="127000">
            <a:solidFill>
              <a:schemeClr val="accent3">
                <a:hueOff val="362282"/>
                <a:satOff val="31803"/>
                <a:lumOff val="-18242"/>
              </a:schemeClr>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217" name="Line"/>
          <p:cNvSpPr/>
          <p:nvPr/>
        </p:nvSpPr>
        <p:spPr>
          <a:xfrm flipH="1">
            <a:off x="14202441" y="7020786"/>
            <a:ext cx="3329386" cy="1"/>
          </a:xfrm>
          <a:prstGeom prst="line">
            <a:avLst/>
          </a:prstGeom>
          <a:ln w="127000">
            <a:solidFill>
              <a:schemeClr val="accent3">
                <a:hueOff val="362282"/>
                <a:satOff val="31803"/>
                <a:lumOff val="-18242"/>
              </a:schemeClr>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218" name="Request"/>
          <p:cNvSpPr txBox="1"/>
          <p:nvPr/>
        </p:nvSpPr>
        <p:spPr>
          <a:xfrm>
            <a:off x="7030727" y="4805984"/>
            <a:ext cx="189801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sz="5000">
                <a:solidFill>
                  <a:schemeClr val="accent1">
                    <a:lumOff val="-13575"/>
                  </a:schemeClr>
                </a:solidFill>
                <a:latin typeface="Avenir Next Condensed"/>
                <a:ea typeface="Avenir Next Condensed"/>
                <a:cs typeface="Avenir Next Condensed"/>
                <a:sym typeface="Avenir Next Condensed"/>
              </a:defRPr>
            </a:lvl1pPr>
          </a:lstStyle>
          <a:p>
            <a:pPr/>
            <a:r>
              <a:t>Request</a:t>
            </a:r>
          </a:p>
        </p:txBody>
      </p:sp>
      <p:sp>
        <p:nvSpPr>
          <p:cNvPr id="219" name="Request"/>
          <p:cNvSpPr txBox="1"/>
          <p:nvPr/>
        </p:nvSpPr>
        <p:spPr>
          <a:xfrm>
            <a:off x="14918126" y="4805984"/>
            <a:ext cx="189801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sz="5000">
                <a:solidFill>
                  <a:schemeClr val="accent1">
                    <a:lumOff val="-13575"/>
                  </a:schemeClr>
                </a:solidFill>
                <a:latin typeface="Avenir Next Condensed"/>
                <a:ea typeface="Avenir Next Condensed"/>
                <a:cs typeface="Avenir Next Condensed"/>
                <a:sym typeface="Avenir Next Condensed"/>
              </a:defRPr>
            </a:lvl1pPr>
          </a:lstStyle>
          <a:p>
            <a:pPr/>
            <a:r>
              <a:t>Request</a:t>
            </a:r>
          </a:p>
        </p:txBody>
      </p:sp>
      <p:sp>
        <p:nvSpPr>
          <p:cNvPr id="220" name="Response"/>
          <p:cNvSpPr txBox="1"/>
          <p:nvPr/>
        </p:nvSpPr>
        <p:spPr>
          <a:xfrm>
            <a:off x="6862452" y="7266755"/>
            <a:ext cx="223456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sz="5000">
                <a:solidFill>
                  <a:schemeClr val="accent3">
                    <a:hueOff val="362282"/>
                    <a:satOff val="31803"/>
                    <a:lumOff val="-18242"/>
                  </a:schemeClr>
                </a:solidFill>
                <a:latin typeface="Avenir Next Condensed"/>
                <a:ea typeface="Avenir Next Condensed"/>
                <a:cs typeface="Avenir Next Condensed"/>
                <a:sym typeface="Avenir Next Condensed"/>
              </a:defRPr>
            </a:lvl1pPr>
          </a:lstStyle>
          <a:p>
            <a:pPr/>
            <a:r>
              <a:t>Response</a:t>
            </a:r>
          </a:p>
        </p:txBody>
      </p:sp>
      <p:sp>
        <p:nvSpPr>
          <p:cNvPr id="221" name="Response"/>
          <p:cNvSpPr txBox="1"/>
          <p:nvPr/>
        </p:nvSpPr>
        <p:spPr>
          <a:xfrm>
            <a:off x="14749851" y="7266755"/>
            <a:ext cx="223456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sz="5000">
                <a:solidFill>
                  <a:schemeClr val="accent3">
                    <a:hueOff val="362282"/>
                    <a:satOff val="31803"/>
                    <a:lumOff val="-18242"/>
                  </a:schemeClr>
                </a:solidFill>
                <a:latin typeface="Avenir Next Condensed"/>
                <a:ea typeface="Avenir Next Condensed"/>
                <a:cs typeface="Avenir Next Condensed"/>
                <a:sym typeface="Avenir Next Condensed"/>
              </a:defRPr>
            </a:lvl1pPr>
          </a:lstStyle>
          <a:p>
            <a:pPr/>
            <a:r>
              <a:t>Response</a:t>
            </a:r>
          </a:p>
        </p:txBody>
      </p:sp>
      <p:sp>
        <p:nvSpPr>
          <p:cNvPr id="222" name="WEB…"/>
          <p:cNvSpPr txBox="1"/>
          <p:nvPr/>
        </p:nvSpPr>
        <p:spPr>
          <a:xfrm>
            <a:off x="1812900" y="5043486"/>
            <a:ext cx="3905251" cy="28854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60000"/>
              </a:lnSpc>
              <a:defRPr sz="10000">
                <a:latin typeface="Avenir Next Condensed"/>
                <a:ea typeface="Avenir Next Condensed"/>
                <a:cs typeface="Avenir Next Condensed"/>
                <a:sym typeface="Avenir Next Condensed"/>
              </a:defRPr>
            </a:pPr>
            <a:r>
              <a:t>WEB</a:t>
            </a:r>
          </a:p>
          <a:p>
            <a:pPr>
              <a:lnSpc>
                <a:spcPct val="60000"/>
              </a:lnSpc>
              <a:defRPr sz="10000">
                <a:latin typeface="Avenir Next Condensed"/>
                <a:ea typeface="Avenir Next Condensed"/>
                <a:cs typeface="Avenir Next Condensed"/>
                <a:sym typeface="Avenir Next Condensed"/>
              </a:defRPr>
            </a:pPr>
            <a:r>
              <a:t>SERVER</a:t>
            </a:r>
          </a:p>
        </p:txBody>
      </p:sp>
      <p:sp>
        <p:nvSpPr>
          <p:cNvPr id="223" name="CACHE"/>
          <p:cNvSpPr txBox="1"/>
          <p:nvPr/>
        </p:nvSpPr>
        <p:spPr>
          <a:xfrm>
            <a:off x="10211474" y="5565456"/>
            <a:ext cx="342392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latin typeface="Avenir Next Condensed"/>
                <a:ea typeface="Avenir Next Condensed"/>
                <a:cs typeface="Avenir Next Condensed"/>
                <a:sym typeface="Avenir Next Condensed"/>
              </a:defRPr>
            </a:lvl1pPr>
          </a:lstStyle>
          <a:p>
            <a:pPr/>
            <a:r>
              <a:t>CACHE</a:t>
            </a:r>
          </a:p>
        </p:txBody>
      </p:sp>
      <p:sp>
        <p:nvSpPr>
          <p:cNvPr id="224" name="DATABASE"/>
          <p:cNvSpPr txBox="1"/>
          <p:nvPr/>
        </p:nvSpPr>
        <p:spPr>
          <a:xfrm>
            <a:off x="18281753" y="5565456"/>
            <a:ext cx="522859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latin typeface="Avenir Next Condensed"/>
                <a:ea typeface="Avenir Next Condensed"/>
                <a:cs typeface="Avenir Next Condensed"/>
                <a:sym typeface="Avenir Next Condensed"/>
              </a:defRPr>
            </a:lvl1pPr>
          </a:lstStyle>
          <a:p>
            <a:pPr/>
            <a:r>
              <a:t>DATABASE</a:t>
            </a:r>
          </a:p>
        </p:txBody>
      </p:sp>
      <p:sp>
        <p:nvSpPr>
          <p:cNvPr id="225" name="Workload"/>
          <p:cNvSpPr txBox="1"/>
          <p:nvPr/>
        </p:nvSpPr>
        <p:spPr>
          <a:xfrm>
            <a:off x="9627274" y="3436155"/>
            <a:ext cx="459232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cap="small" i="1" sz="10000">
                <a:solidFill>
                  <a:schemeClr val="accent5">
                    <a:lumOff val="-29866"/>
                  </a:schemeClr>
                </a:solidFill>
                <a:latin typeface="Avenir Next Condensed Medium"/>
                <a:ea typeface="Avenir Next Condensed Medium"/>
                <a:cs typeface="Avenir Next Condensed Medium"/>
                <a:sym typeface="Avenir Next Condensed Medium"/>
              </a:defRPr>
            </a:lvl1pPr>
          </a:lstStyle>
          <a:p>
            <a:pPr/>
            <a:r>
              <a:t>Workload</a:t>
            </a:r>
          </a:p>
        </p:txBody>
      </p:sp>
      <p:sp>
        <p:nvSpPr>
          <p:cNvPr id="226" name="Program"/>
          <p:cNvSpPr txBox="1"/>
          <p:nvPr/>
        </p:nvSpPr>
        <p:spPr>
          <a:xfrm>
            <a:off x="2725268" y="7723663"/>
            <a:ext cx="2080515"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cap="small" i="1" sz="5000">
                <a:solidFill>
                  <a:schemeClr val="accent5">
                    <a:lumOff val="-29866"/>
                  </a:schemeClr>
                </a:solidFill>
                <a:latin typeface="Avenir Next Condensed Medium"/>
                <a:ea typeface="Avenir Next Condensed Medium"/>
                <a:cs typeface="Avenir Next Condensed Medium"/>
                <a:sym typeface="Avenir Next Condensed Medium"/>
              </a:defRPr>
            </a:lvl1pPr>
          </a:lstStyle>
          <a:p>
            <a:pPr/>
            <a:r>
              <a:t>Program</a:t>
            </a:r>
          </a:p>
        </p:txBody>
      </p:sp>
      <p:sp>
        <p:nvSpPr>
          <p:cNvPr id="227" name="Program"/>
          <p:cNvSpPr txBox="1"/>
          <p:nvPr/>
        </p:nvSpPr>
        <p:spPr>
          <a:xfrm>
            <a:off x="10883177" y="7723663"/>
            <a:ext cx="2080515"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cap="small" i="1" sz="5000">
                <a:solidFill>
                  <a:schemeClr val="accent5">
                    <a:lumOff val="-29866"/>
                  </a:schemeClr>
                </a:solidFill>
                <a:latin typeface="Avenir Next Condensed Medium"/>
                <a:ea typeface="Avenir Next Condensed Medium"/>
                <a:cs typeface="Avenir Next Condensed Medium"/>
                <a:sym typeface="Avenir Next Condensed Medium"/>
              </a:defRPr>
            </a:lvl1pPr>
          </a:lstStyle>
          <a:p>
            <a:pPr/>
            <a:r>
              <a:t>Program</a:t>
            </a:r>
          </a:p>
        </p:txBody>
      </p:sp>
      <p:sp>
        <p:nvSpPr>
          <p:cNvPr id="228" name="Program"/>
          <p:cNvSpPr txBox="1"/>
          <p:nvPr/>
        </p:nvSpPr>
        <p:spPr>
          <a:xfrm>
            <a:off x="19855791" y="7723663"/>
            <a:ext cx="2080515"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cap="small" i="1" sz="5000">
                <a:solidFill>
                  <a:schemeClr val="accent5">
                    <a:lumOff val="-29866"/>
                  </a:schemeClr>
                </a:solidFill>
                <a:latin typeface="Avenir Next Condensed Medium"/>
                <a:ea typeface="Avenir Next Condensed Medium"/>
                <a:cs typeface="Avenir Next Condensed Medium"/>
                <a:sym typeface="Avenir Next Condensed Medium"/>
              </a:defRPr>
            </a:lvl1pPr>
          </a:lstStyle>
          <a:p>
            <a:pPr/>
            <a:r>
              <a:t>Program</a:t>
            </a:r>
          </a:p>
        </p:txBody>
      </p:sp>
    </p:spTree>
  </p:cSld>
  <p:clrMapOvr>
    <a:masterClrMapping/>
  </p:clrMapOvr>
  <p:transition xmlns:p14="http://schemas.microsoft.com/office/powerpoint/2010/main" spd="med" advClick="1"/>
</p:sld>
</file>

<file path=ppt/slides/slide1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60" name="written-AB-nolines.pdf" descr="written-AB-nolines.pdf"/>
          <p:cNvPicPr>
            <a:picLocks noChangeAspect="1"/>
          </p:cNvPicPr>
          <p:nvPr/>
        </p:nvPicPr>
        <p:blipFill>
          <a:blip r:embed="rId2">
            <a:extLst/>
          </a:blip>
          <a:srcRect l="0" t="7148" r="0" b="0"/>
          <a:stretch>
            <a:fillRect/>
          </a:stretch>
        </p:blipFill>
        <p:spPr>
          <a:xfrm>
            <a:off x="6188287" y="2981550"/>
            <a:ext cx="10785947" cy="10014905"/>
          </a:xfrm>
          <a:prstGeom prst="rect">
            <a:avLst/>
          </a:prstGeom>
          <a:ln w="12700">
            <a:miter lim="400000"/>
          </a:ln>
        </p:spPr>
      </p:pic>
      <p:sp>
        <p:nvSpPr>
          <p:cNvPr id="1261" name="720GB, 1 SSD"/>
          <p:cNvSpPr txBox="1"/>
          <p:nvPr/>
        </p:nvSpPr>
        <p:spPr>
          <a:xfrm>
            <a:off x="11498667" y="7490637"/>
            <a:ext cx="4163086"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66" sz="6600">
                <a:solidFill>
                  <a:srgbClr val="E4211C"/>
                </a:solidFill>
                <a:latin typeface="Avenir Next Condensed"/>
                <a:ea typeface="Avenir Next Condensed"/>
                <a:cs typeface="Avenir Next Condensed"/>
                <a:sym typeface="Avenir Next Condensed"/>
              </a:defRPr>
            </a:lvl1pPr>
          </a:lstStyle>
          <a:p>
            <a:pPr/>
            <a:r>
              <a:t>720GB, 1 SSD</a:t>
            </a:r>
          </a:p>
        </p:txBody>
      </p:sp>
      <p:sp>
        <p:nvSpPr>
          <p:cNvPr id="1262" name="720GB, 2 SSDs"/>
          <p:cNvSpPr txBox="1"/>
          <p:nvPr/>
        </p:nvSpPr>
        <p:spPr>
          <a:xfrm>
            <a:off x="11517391" y="8769282"/>
            <a:ext cx="4439693"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66" sz="6600">
                <a:solidFill>
                  <a:srgbClr val="377EB8"/>
                </a:solidFill>
                <a:latin typeface="Avenir Next Condensed"/>
                <a:ea typeface="Avenir Next Condensed"/>
                <a:cs typeface="Avenir Next Condensed"/>
                <a:sym typeface="Avenir Next Condensed"/>
              </a:defRPr>
            </a:lvl1pPr>
          </a:lstStyle>
          <a:p>
            <a:pPr/>
            <a:r>
              <a:t>720GB, 2 SSDs</a:t>
            </a:r>
          </a:p>
        </p:txBody>
      </p:sp>
      <p:sp>
        <p:nvSpPr>
          <p:cNvPr id="1263" name="Rectangle"/>
          <p:cNvSpPr/>
          <p:nvPr/>
        </p:nvSpPr>
        <p:spPr>
          <a:xfrm>
            <a:off x="7842711" y="10748540"/>
            <a:ext cx="9178684" cy="2590311"/>
          </a:xfrm>
          <a:prstGeom prst="rect">
            <a:avLst/>
          </a:prstGeom>
          <a:solidFill>
            <a:srgbClr val="FFFFFF"/>
          </a:solidFill>
          <a:ln w="12700">
            <a:miter lim="400000"/>
          </a:ln>
        </p:spPr>
        <p:txBody>
          <a:bodyPr lIns="42862" tIns="42862" rIns="42862" bIns="42862" anchor="ctr"/>
          <a:lstStyle/>
          <a:p>
            <a:pPr defTabSz="578643">
              <a:defRPr b="0" sz="3200">
                <a:solidFill>
                  <a:srgbClr val="FFFFFF"/>
                </a:solidFill>
                <a:latin typeface="Vista Sans OT Medium"/>
                <a:ea typeface="Vista Sans OT Medium"/>
                <a:cs typeface="Vista Sans OT Medium"/>
                <a:sym typeface="Vista Sans OT Medium"/>
              </a:defRPr>
            </a:pPr>
          </a:p>
        </p:txBody>
      </p:sp>
      <p:sp>
        <p:nvSpPr>
          <p:cNvPr id="1264" name="0"/>
          <p:cNvSpPr txBox="1"/>
          <p:nvPr/>
        </p:nvSpPr>
        <p:spPr>
          <a:xfrm>
            <a:off x="9053255" y="10435788"/>
            <a:ext cx="579782"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66" sz="6600">
                <a:latin typeface="Avenir Next Condensed Medium"/>
                <a:ea typeface="Avenir Next Condensed Medium"/>
                <a:cs typeface="Avenir Next Condensed Medium"/>
                <a:sym typeface="Avenir Next Condensed Medium"/>
              </a:defRPr>
            </a:lvl1pPr>
          </a:lstStyle>
          <a:p>
            <a:pPr/>
            <a:r>
              <a:t>0</a:t>
            </a:r>
          </a:p>
        </p:txBody>
      </p:sp>
      <p:sp>
        <p:nvSpPr>
          <p:cNvPr id="1265" name="40"/>
          <p:cNvSpPr txBox="1"/>
          <p:nvPr/>
        </p:nvSpPr>
        <p:spPr>
          <a:xfrm>
            <a:off x="11416292" y="10435788"/>
            <a:ext cx="975411"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66" sz="6600">
                <a:latin typeface="Avenir Next Condensed Medium"/>
                <a:ea typeface="Avenir Next Condensed Medium"/>
                <a:cs typeface="Avenir Next Condensed Medium"/>
                <a:sym typeface="Avenir Next Condensed Medium"/>
              </a:defRPr>
            </a:lvl1pPr>
          </a:lstStyle>
          <a:p>
            <a:pPr/>
            <a:r>
              <a:t>40</a:t>
            </a:r>
          </a:p>
        </p:txBody>
      </p:sp>
      <p:sp>
        <p:nvSpPr>
          <p:cNvPr id="1266" name="80"/>
          <p:cNvSpPr txBox="1"/>
          <p:nvPr/>
        </p:nvSpPr>
        <p:spPr>
          <a:xfrm>
            <a:off x="14058581" y="10435788"/>
            <a:ext cx="975412"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66" sz="6600">
                <a:latin typeface="Avenir Next Condensed Medium"/>
                <a:ea typeface="Avenir Next Condensed Medium"/>
                <a:cs typeface="Avenir Next Condensed Medium"/>
                <a:sym typeface="Avenir Next Condensed Medium"/>
              </a:defRPr>
            </a:lvl1pPr>
          </a:lstStyle>
          <a:p>
            <a:pPr/>
            <a:r>
              <a:t>80</a:t>
            </a:r>
          </a:p>
        </p:txBody>
      </p:sp>
      <p:sp>
        <p:nvSpPr>
          <p:cNvPr id="1267" name="Data written (TB)"/>
          <p:cNvSpPr txBox="1"/>
          <p:nvPr/>
        </p:nvSpPr>
        <p:spPr>
          <a:xfrm>
            <a:off x="10377239" y="11799887"/>
            <a:ext cx="4443909" cy="11747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58" sz="5800">
                <a:latin typeface="Avenir Next Condensed Medium"/>
                <a:ea typeface="Avenir Next Condensed Medium"/>
                <a:cs typeface="Avenir Next Condensed Medium"/>
                <a:sym typeface="Avenir Next Condensed Medium"/>
              </a:defRPr>
            </a:lvl1pPr>
          </a:lstStyle>
          <a:p>
            <a:pPr/>
            <a:r>
              <a:t>Data written (TB)</a:t>
            </a:r>
          </a:p>
        </p:txBody>
      </p:sp>
      <p:sp>
        <p:nvSpPr>
          <p:cNvPr id="1268" name="SSD LIFECYCLE PERIODS"/>
          <p:cNvSpPr txBox="1"/>
          <p:nvPr/>
        </p:nvSpPr>
        <p:spPr>
          <a:xfrm>
            <a:off x="3246119" y="146049"/>
            <a:ext cx="1789176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SSD LIFECYCLE PERIODS</a:t>
            </a:r>
          </a:p>
        </p:txBody>
      </p:sp>
      <p:sp>
        <p:nvSpPr>
          <p:cNvPr id="1269"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71" name="written-AB-nolines.pdf" descr="written-AB-nolines.pdf"/>
          <p:cNvPicPr>
            <a:picLocks noChangeAspect="1"/>
          </p:cNvPicPr>
          <p:nvPr/>
        </p:nvPicPr>
        <p:blipFill>
          <a:blip r:embed="rId2">
            <a:extLst/>
          </a:blip>
          <a:srcRect l="0" t="7148" r="0" b="0"/>
          <a:stretch>
            <a:fillRect/>
          </a:stretch>
        </p:blipFill>
        <p:spPr>
          <a:xfrm>
            <a:off x="6188287" y="2981550"/>
            <a:ext cx="10785947" cy="10014905"/>
          </a:xfrm>
          <a:prstGeom prst="rect">
            <a:avLst/>
          </a:prstGeom>
          <a:ln w="12700">
            <a:miter lim="400000"/>
          </a:ln>
        </p:spPr>
      </p:pic>
      <p:pic>
        <p:nvPicPr>
          <p:cNvPr id="1272" name="Early failure period" descr="Early failure period"/>
          <p:cNvPicPr>
            <a:picLocks noChangeAspect="0"/>
          </p:cNvPicPr>
          <p:nvPr/>
        </p:nvPicPr>
        <p:blipFill>
          <a:blip r:embed="rId3">
            <a:extLst/>
          </a:blip>
          <a:stretch>
            <a:fillRect/>
          </a:stretch>
        </p:blipFill>
        <p:spPr>
          <a:xfrm>
            <a:off x="10631236" y="8772780"/>
            <a:ext cx="6325896" cy="1327151"/>
          </a:xfrm>
          <a:prstGeom prst="rect">
            <a:avLst/>
          </a:prstGeom>
        </p:spPr>
      </p:pic>
      <p:sp>
        <p:nvSpPr>
          <p:cNvPr id="1273" name="Rectangle"/>
          <p:cNvSpPr/>
          <p:nvPr/>
        </p:nvSpPr>
        <p:spPr>
          <a:xfrm>
            <a:off x="7842711" y="10748540"/>
            <a:ext cx="9178684" cy="2590311"/>
          </a:xfrm>
          <a:prstGeom prst="rect">
            <a:avLst/>
          </a:prstGeom>
          <a:solidFill>
            <a:srgbClr val="FFFFFF"/>
          </a:solidFill>
          <a:ln w="12700">
            <a:miter lim="400000"/>
          </a:ln>
        </p:spPr>
        <p:txBody>
          <a:bodyPr lIns="42862" tIns="42862" rIns="42862" bIns="42862" anchor="ctr"/>
          <a:lstStyle/>
          <a:p>
            <a:pPr defTabSz="578643">
              <a:defRPr b="0" sz="3200">
                <a:solidFill>
                  <a:srgbClr val="FFFFFF"/>
                </a:solidFill>
                <a:latin typeface="Vista Sans OT Medium"/>
                <a:ea typeface="Vista Sans OT Medium"/>
                <a:cs typeface="Vista Sans OT Medium"/>
                <a:sym typeface="Vista Sans OT Medium"/>
              </a:defRPr>
            </a:pPr>
          </a:p>
        </p:txBody>
      </p:sp>
      <p:sp>
        <p:nvSpPr>
          <p:cNvPr id="1274" name="0"/>
          <p:cNvSpPr txBox="1"/>
          <p:nvPr/>
        </p:nvSpPr>
        <p:spPr>
          <a:xfrm>
            <a:off x="9053255" y="10435788"/>
            <a:ext cx="579782"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66" sz="6600">
                <a:latin typeface="Avenir Next Condensed Medium"/>
                <a:ea typeface="Avenir Next Condensed Medium"/>
                <a:cs typeface="Avenir Next Condensed Medium"/>
                <a:sym typeface="Avenir Next Condensed Medium"/>
              </a:defRPr>
            </a:lvl1pPr>
          </a:lstStyle>
          <a:p>
            <a:pPr/>
            <a:r>
              <a:t>0</a:t>
            </a:r>
          </a:p>
        </p:txBody>
      </p:sp>
      <p:sp>
        <p:nvSpPr>
          <p:cNvPr id="1275" name="40"/>
          <p:cNvSpPr txBox="1"/>
          <p:nvPr/>
        </p:nvSpPr>
        <p:spPr>
          <a:xfrm>
            <a:off x="11416292" y="10435788"/>
            <a:ext cx="975411"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66" sz="6600">
                <a:latin typeface="Avenir Next Condensed Medium"/>
                <a:ea typeface="Avenir Next Condensed Medium"/>
                <a:cs typeface="Avenir Next Condensed Medium"/>
                <a:sym typeface="Avenir Next Condensed Medium"/>
              </a:defRPr>
            </a:lvl1pPr>
          </a:lstStyle>
          <a:p>
            <a:pPr/>
            <a:r>
              <a:t>40</a:t>
            </a:r>
          </a:p>
        </p:txBody>
      </p:sp>
      <p:sp>
        <p:nvSpPr>
          <p:cNvPr id="1276" name="80"/>
          <p:cNvSpPr txBox="1"/>
          <p:nvPr/>
        </p:nvSpPr>
        <p:spPr>
          <a:xfrm>
            <a:off x="14058581" y="10435788"/>
            <a:ext cx="975412"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66" sz="6600">
                <a:latin typeface="Avenir Next Condensed Medium"/>
                <a:ea typeface="Avenir Next Condensed Medium"/>
                <a:cs typeface="Avenir Next Condensed Medium"/>
                <a:sym typeface="Avenir Next Condensed Medium"/>
              </a:defRPr>
            </a:lvl1pPr>
          </a:lstStyle>
          <a:p>
            <a:pPr/>
            <a:r>
              <a:t>80</a:t>
            </a:r>
          </a:p>
        </p:txBody>
      </p:sp>
      <p:sp>
        <p:nvSpPr>
          <p:cNvPr id="1277" name="Data written (TB)"/>
          <p:cNvSpPr txBox="1"/>
          <p:nvPr/>
        </p:nvSpPr>
        <p:spPr>
          <a:xfrm>
            <a:off x="10377239" y="11799887"/>
            <a:ext cx="4443909" cy="11747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58" sz="5800">
                <a:latin typeface="Avenir Next Condensed Medium"/>
                <a:ea typeface="Avenir Next Condensed Medium"/>
                <a:cs typeface="Avenir Next Condensed Medium"/>
                <a:sym typeface="Avenir Next Condensed Medium"/>
              </a:defRPr>
            </a:lvl1pPr>
          </a:lstStyle>
          <a:p>
            <a:pPr/>
            <a:r>
              <a:t>Data written (TB)</a:t>
            </a:r>
          </a:p>
        </p:txBody>
      </p:sp>
      <p:sp>
        <p:nvSpPr>
          <p:cNvPr id="1278" name="SSD LIFECYCLE PERIODS"/>
          <p:cNvSpPr txBox="1"/>
          <p:nvPr/>
        </p:nvSpPr>
        <p:spPr>
          <a:xfrm>
            <a:off x="3246119" y="146049"/>
            <a:ext cx="1789176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SSD LIFECYCLE PERIODS</a:t>
            </a:r>
          </a:p>
        </p:txBody>
      </p:sp>
      <p:sp>
        <p:nvSpPr>
          <p:cNvPr id="1279" name="Line"/>
          <p:cNvSpPr/>
          <p:nvPr/>
        </p:nvSpPr>
        <p:spPr>
          <a:xfrm flipH="1" flipV="1">
            <a:off x="10143723" y="6435994"/>
            <a:ext cx="551110" cy="1493569"/>
          </a:xfrm>
          <a:prstGeom prst="line">
            <a:avLst/>
          </a:prstGeom>
          <a:ln w="203200">
            <a:solidFill>
              <a:srgbClr val="000000"/>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280" name="Line"/>
          <p:cNvSpPr/>
          <p:nvPr/>
        </p:nvSpPr>
        <p:spPr>
          <a:xfrm flipH="1">
            <a:off x="10610325" y="5392170"/>
            <a:ext cx="1389817" cy="2484187"/>
          </a:xfrm>
          <a:prstGeom prst="line">
            <a:avLst/>
          </a:prstGeom>
          <a:ln w="203200">
            <a:solidFill>
              <a:srgbClr val="000000"/>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281" name="Line"/>
          <p:cNvSpPr/>
          <p:nvPr/>
        </p:nvSpPr>
        <p:spPr>
          <a:xfrm flipV="1">
            <a:off x="11931586" y="4861505"/>
            <a:ext cx="3660347" cy="595544"/>
          </a:xfrm>
          <a:prstGeom prst="line">
            <a:avLst/>
          </a:prstGeom>
          <a:ln w="203200">
            <a:solidFill>
              <a:srgbClr val="000000"/>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pic>
        <p:nvPicPr>
          <p:cNvPr id="1282" name="Useful life period" descr="Useful life period"/>
          <p:cNvPicPr>
            <a:picLocks noChangeAspect="0"/>
          </p:cNvPicPr>
          <p:nvPr/>
        </p:nvPicPr>
        <p:blipFill>
          <a:blip r:embed="rId4">
            <a:extLst/>
          </a:blip>
          <a:stretch>
            <a:fillRect/>
          </a:stretch>
        </p:blipFill>
        <p:spPr>
          <a:xfrm>
            <a:off x="13792640" y="6289809"/>
            <a:ext cx="5734965" cy="1327151"/>
          </a:xfrm>
          <a:prstGeom prst="rect">
            <a:avLst/>
          </a:prstGeom>
        </p:spPr>
      </p:pic>
      <p:pic>
        <p:nvPicPr>
          <p:cNvPr id="1283" name="Wearout period" descr="Wearout period"/>
          <p:cNvPicPr>
            <a:picLocks noChangeAspect="0"/>
          </p:cNvPicPr>
          <p:nvPr/>
        </p:nvPicPr>
        <p:blipFill>
          <a:blip r:embed="rId5">
            <a:extLst/>
          </a:blip>
          <a:stretch>
            <a:fillRect/>
          </a:stretch>
        </p:blipFill>
        <p:spPr>
          <a:xfrm>
            <a:off x="16403026" y="2828525"/>
            <a:ext cx="5210252" cy="1327150"/>
          </a:xfrm>
          <a:prstGeom prst="rect">
            <a:avLst/>
          </a:prstGeom>
        </p:spPr>
      </p:pic>
      <p:sp>
        <p:nvSpPr>
          <p:cNvPr id="1284" name="Line"/>
          <p:cNvSpPr/>
          <p:nvPr/>
        </p:nvSpPr>
        <p:spPr>
          <a:xfrm flipH="1" flipV="1">
            <a:off x="10358035" y="7696774"/>
            <a:ext cx="269026" cy="1405031"/>
          </a:xfrm>
          <a:prstGeom prst="line">
            <a:avLst/>
          </a:prstGeom>
          <a:ln w="139700">
            <a:solidFill>
              <a:srgbClr val="A74545"/>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285" name="Line"/>
          <p:cNvSpPr/>
          <p:nvPr/>
        </p:nvSpPr>
        <p:spPr>
          <a:xfrm flipH="1">
            <a:off x="11569386" y="6751975"/>
            <a:ext cx="2059617" cy="1"/>
          </a:xfrm>
          <a:prstGeom prst="line">
            <a:avLst/>
          </a:prstGeom>
          <a:ln w="139700">
            <a:solidFill>
              <a:srgbClr val="3D8382"/>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286" name="Line"/>
          <p:cNvSpPr/>
          <p:nvPr/>
        </p:nvSpPr>
        <p:spPr>
          <a:xfrm flipH="1">
            <a:off x="13575400" y="3566579"/>
            <a:ext cx="2778330" cy="1100336"/>
          </a:xfrm>
          <a:prstGeom prst="line">
            <a:avLst/>
          </a:prstGeom>
          <a:ln w="139700">
            <a:solidFill>
              <a:srgbClr val="CB733E"/>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287"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89" name="written-AB-nolines.pdf" descr="written-AB-nolines.pdf"/>
          <p:cNvPicPr>
            <a:picLocks noChangeAspect="1"/>
          </p:cNvPicPr>
          <p:nvPr/>
        </p:nvPicPr>
        <p:blipFill>
          <a:blip r:embed="rId3">
            <a:extLst/>
          </a:blip>
          <a:srcRect l="0" t="7148" r="0" b="0"/>
          <a:stretch>
            <a:fillRect/>
          </a:stretch>
        </p:blipFill>
        <p:spPr>
          <a:xfrm>
            <a:off x="6188287" y="2981550"/>
            <a:ext cx="10785947" cy="10014905"/>
          </a:xfrm>
          <a:prstGeom prst="rect">
            <a:avLst/>
          </a:prstGeom>
          <a:ln w="12700">
            <a:miter lim="400000"/>
          </a:ln>
        </p:spPr>
      </p:pic>
      <p:sp>
        <p:nvSpPr>
          <p:cNvPr id="1290" name="Rectangle"/>
          <p:cNvSpPr/>
          <p:nvPr/>
        </p:nvSpPr>
        <p:spPr>
          <a:xfrm>
            <a:off x="7842711" y="10748540"/>
            <a:ext cx="9178684" cy="2590311"/>
          </a:xfrm>
          <a:prstGeom prst="rect">
            <a:avLst/>
          </a:prstGeom>
          <a:solidFill>
            <a:srgbClr val="FFFFFF"/>
          </a:solidFill>
          <a:ln w="12700">
            <a:miter lim="400000"/>
          </a:ln>
        </p:spPr>
        <p:txBody>
          <a:bodyPr lIns="42862" tIns="42862" rIns="42862" bIns="42862" anchor="ctr"/>
          <a:lstStyle/>
          <a:p>
            <a:pPr defTabSz="578643">
              <a:defRPr b="0" sz="3200">
                <a:solidFill>
                  <a:srgbClr val="FFFFFF"/>
                </a:solidFill>
                <a:latin typeface="Vista Sans OT Medium"/>
                <a:ea typeface="Vista Sans OT Medium"/>
                <a:cs typeface="Vista Sans OT Medium"/>
                <a:sym typeface="Vista Sans OT Medium"/>
              </a:defRPr>
            </a:pPr>
          </a:p>
        </p:txBody>
      </p:sp>
      <p:sp>
        <p:nvSpPr>
          <p:cNvPr id="1291" name="0"/>
          <p:cNvSpPr txBox="1"/>
          <p:nvPr/>
        </p:nvSpPr>
        <p:spPr>
          <a:xfrm>
            <a:off x="9053255" y="10435788"/>
            <a:ext cx="579782"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66" sz="6600">
                <a:latin typeface="Avenir Next Condensed Medium"/>
                <a:ea typeface="Avenir Next Condensed Medium"/>
                <a:cs typeface="Avenir Next Condensed Medium"/>
                <a:sym typeface="Avenir Next Condensed Medium"/>
              </a:defRPr>
            </a:lvl1pPr>
          </a:lstStyle>
          <a:p>
            <a:pPr/>
            <a:r>
              <a:t>0</a:t>
            </a:r>
          </a:p>
        </p:txBody>
      </p:sp>
      <p:sp>
        <p:nvSpPr>
          <p:cNvPr id="1292" name="40"/>
          <p:cNvSpPr txBox="1"/>
          <p:nvPr/>
        </p:nvSpPr>
        <p:spPr>
          <a:xfrm>
            <a:off x="11416292" y="10435788"/>
            <a:ext cx="975411"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66" sz="6600">
                <a:latin typeface="Avenir Next Condensed Medium"/>
                <a:ea typeface="Avenir Next Condensed Medium"/>
                <a:cs typeface="Avenir Next Condensed Medium"/>
                <a:sym typeface="Avenir Next Condensed Medium"/>
              </a:defRPr>
            </a:lvl1pPr>
          </a:lstStyle>
          <a:p>
            <a:pPr/>
            <a:r>
              <a:t>40</a:t>
            </a:r>
          </a:p>
        </p:txBody>
      </p:sp>
      <p:sp>
        <p:nvSpPr>
          <p:cNvPr id="1293" name="80"/>
          <p:cNvSpPr txBox="1"/>
          <p:nvPr/>
        </p:nvSpPr>
        <p:spPr>
          <a:xfrm>
            <a:off x="14058581" y="10435788"/>
            <a:ext cx="975412"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66" sz="6600">
                <a:latin typeface="Avenir Next Condensed Medium"/>
                <a:ea typeface="Avenir Next Condensed Medium"/>
                <a:cs typeface="Avenir Next Condensed Medium"/>
                <a:sym typeface="Avenir Next Condensed Medium"/>
              </a:defRPr>
            </a:lvl1pPr>
          </a:lstStyle>
          <a:p>
            <a:pPr/>
            <a:r>
              <a:t>80</a:t>
            </a:r>
          </a:p>
        </p:txBody>
      </p:sp>
      <p:sp>
        <p:nvSpPr>
          <p:cNvPr id="1294" name="Data written (TB)"/>
          <p:cNvSpPr txBox="1"/>
          <p:nvPr/>
        </p:nvSpPr>
        <p:spPr>
          <a:xfrm>
            <a:off x="10377239" y="11799887"/>
            <a:ext cx="4443909" cy="11747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58" sz="5800">
                <a:latin typeface="Avenir Next Condensed Medium"/>
                <a:ea typeface="Avenir Next Condensed Medium"/>
                <a:cs typeface="Avenir Next Condensed Medium"/>
                <a:sym typeface="Avenir Next Condensed Medium"/>
              </a:defRPr>
            </a:lvl1pPr>
          </a:lstStyle>
          <a:p>
            <a:pPr/>
            <a:r>
              <a:t>Data written (TB)</a:t>
            </a:r>
          </a:p>
        </p:txBody>
      </p:sp>
      <p:sp>
        <p:nvSpPr>
          <p:cNvPr id="1295" name="SSD LIFECYCLE PERIODS"/>
          <p:cNvSpPr txBox="1"/>
          <p:nvPr/>
        </p:nvSpPr>
        <p:spPr>
          <a:xfrm>
            <a:off x="3246119" y="146049"/>
            <a:ext cx="1789176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SSD LIFECYCLE PERIODS</a:t>
            </a:r>
          </a:p>
        </p:txBody>
      </p:sp>
      <p:sp>
        <p:nvSpPr>
          <p:cNvPr id="1296" name="Line"/>
          <p:cNvSpPr/>
          <p:nvPr/>
        </p:nvSpPr>
        <p:spPr>
          <a:xfrm flipH="1" flipV="1">
            <a:off x="10143723" y="6435994"/>
            <a:ext cx="551110" cy="1493569"/>
          </a:xfrm>
          <a:prstGeom prst="line">
            <a:avLst/>
          </a:prstGeom>
          <a:ln w="203200">
            <a:solidFill>
              <a:srgbClr val="000000"/>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297" name="Line"/>
          <p:cNvSpPr/>
          <p:nvPr/>
        </p:nvSpPr>
        <p:spPr>
          <a:xfrm flipH="1">
            <a:off x="10610325" y="5392170"/>
            <a:ext cx="1389817" cy="2484187"/>
          </a:xfrm>
          <a:prstGeom prst="line">
            <a:avLst/>
          </a:prstGeom>
          <a:ln w="203200">
            <a:solidFill>
              <a:srgbClr val="000000"/>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298" name="Line"/>
          <p:cNvSpPr/>
          <p:nvPr/>
        </p:nvSpPr>
        <p:spPr>
          <a:xfrm flipV="1">
            <a:off x="11931586" y="4861505"/>
            <a:ext cx="3660347" cy="595544"/>
          </a:xfrm>
          <a:prstGeom prst="line">
            <a:avLst/>
          </a:prstGeom>
          <a:ln w="203200">
            <a:solidFill>
              <a:srgbClr val="000000"/>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pic>
        <p:nvPicPr>
          <p:cNvPr id="1299" name="Useful life period" descr="Useful life period"/>
          <p:cNvPicPr>
            <a:picLocks noChangeAspect="0"/>
          </p:cNvPicPr>
          <p:nvPr/>
        </p:nvPicPr>
        <p:blipFill>
          <a:blip r:embed="rId4">
            <a:extLst/>
          </a:blip>
          <a:stretch>
            <a:fillRect/>
          </a:stretch>
        </p:blipFill>
        <p:spPr>
          <a:xfrm>
            <a:off x="13792640" y="6289809"/>
            <a:ext cx="5734965" cy="1327151"/>
          </a:xfrm>
          <a:prstGeom prst="rect">
            <a:avLst/>
          </a:prstGeom>
        </p:spPr>
      </p:pic>
      <p:pic>
        <p:nvPicPr>
          <p:cNvPr id="1300" name="Wearout period" descr="Wearout period"/>
          <p:cNvPicPr>
            <a:picLocks noChangeAspect="0"/>
          </p:cNvPicPr>
          <p:nvPr/>
        </p:nvPicPr>
        <p:blipFill>
          <a:blip r:embed="rId5">
            <a:extLst/>
          </a:blip>
          <a:stretch>
            <a:fillRect/>
          </a:stretch>
        </p:blipFill>
        <p:spPr>
          <a:xfrm>
            <a:off x="16403026" y="2828525"/>
            <a:ext cx="5210252" cy="1327150"/>
          </a:xfrm>
          <a:prstGeom prst="rect">
            <a:avLst/>
          </a:prstGeom>
        </p:spPr>
      </p:pic>
      <p:sp>
        <p:nvSpPr>
          <p:cNvPr id="1301" name="Line"/>
          <p:cNvSpPr/>
          <p:nvPr/>
        </p:nvSpPr>
        <p:spPr>
          <a:xfrm flipH="1" flipV="1">
            <a:off x="10358035" y="7696774"/>
            <a:ext cx="269026" cy="1405031"/>
          </a:xfrm>
          <a:prstGeom prst="line">
            <a:avLst/>
          </a:prstGeom>
          <a:ln w="139700">
            <a:solidFill>
              <a:srgbClr val="A74545"/>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302" name="Line"/>
          <p:cNvSpPr/>
          <p:nvPr/>
        </p:nvSpPr>
        <p:spPr>
          <a:xfrm flipH="1">
            <a:off x="11569386" y="6751975"/>
            <a:ext cx="2059617" cy="1"/>
          </a:xfrm>
          <a:prstGeom prst="line">
            <a:avLst/>
          </a:prstGeom>
          <a:ln w="139700">
            <a:solidFill>
              <a:srgbClr val="3D8382"/>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303" name="Line"/>
          <p:cNvSpPr/>
          <p:nvPr/>
        </p:nvSpPr>
        <p:spPr>
          <a:xfrm flipH="1">
            <a:off x="13575400" y="3566579"/>
            <a:ext cx="2778330" cy="1100336"/>
          </a:xfrm>
          <a:prstGeom prst="line">
            <a:avLst/>
          </a:prstGeom>
          <a:ln w="139700">
            <a:solidFill>
              <a:srgbClr val="CB733E"/>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pic>
        <p:nvPicPr>
          <p:cNvPr id="1304" name="Early detection period" descr="Early detection period"/>
          <p:cNvPicPr>
            <a:picLocks noChangeAspect="0"/>
          </p:cNvPicPr>
          <p:nvPr/>
        </p:nvPicPr>
        <p:blipFill>
          <a:blip r:embed="rId6">
            <a:extLst/>
          </a:blip>
          <a:stretch>
            <a:fillRect/>
          </a:stretch>
        </p:blipFill>
        <p:spPr>
          <a:xfrm>
            <a:off x="2765703" y="6067426"/>
            <a:ext cx="3215337" cy="3384551"/>
          </a:xfrm>
          <a:prstGeom prst="rect">
            <a:avLst/>
          </a:prstGeom>
        </p:spPr>
      </p:pic>
      <p:sp>
        <p:nvSpPr>
          <p:cNvPr id="1305" name="Line"/>
          <p:cNvSpPr/>
          <p:nvPr/>
        </p:nvSpPr>
        <p:spPr>
          <a:xfrm flipV="1">
            <a:off x="9298145" y="6428193"/>
            <a:ext cx="826838" cy="2899691"/>
          </a:xfrm>
          <a:prstGeom prst="line">
            <a:avLst/>
          </a:prstGeom>
          <a:ln w="203200">
            <a:solidFill>
              <a:schemeClr val="accent3">
                <a:hueOff val="362282"/>
                <a:satOff val="31803"/>
                <a:lumOff val="-18242"/>
              </a:schemeClr>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306" name="Line"/>
          <p:cNvSpPr/>
          <p:nvPr/>
        </p:nvSpPr>
        <p:spPr>
          <a:xfrm>
            <a:off x="7240772" y="7670906"/>
            <a:ext cx="2028397" cy="1"/>
          </a:xfrm>
          <a:prstGeom prst="line">
            <a:avLst/>
          </a:prstGeom>
          <a:ln w="139700">
            <a:solidFill>
              <a:schemeClr val="accent3">
                <a:hueOff val="362282"/>
                <a:satOff val="31803"/>
                <a:lumOff val="-18242"/>
              </a:schemeClr>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pic>
        <p:nvPicPr>
          <p:cNvPr id="1307" name="Early failure period" descr="Early failure period"/>
          <p:cNvPicPr>
            <a:picLocks noChangeAspect="0"/>
          </p:cNvPicPr>
          <p:nvPr/>
        </p:nvPicPr>
        <p:blipFill>
          <a:blip r:embed="rId7">
            <a:extLst/>
          </a:blip>
          <a:stretch>
            <a:fillRect/>
          </a:stretch>
        </p:blipFill>
        <p:spPr>
          <a:xfrm>
            <a:off x="10631236" y="8772780"/>
            <a:ext cx="6325896" cy="1327151"/>
          </a:xfrm>
          <a:prstGeom prst="rect">
            <a:avLst/>
          </a:prstGeom>
        </p:spPr>
      </p:pic>
      <p:sp>
        <p:nvSpPr>
          <p:cNvPr id="1308"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2" name="SSD LIFECYCLE PERIODS"/>
          <p:cNvSpPr txBox="1"/>
          <p:nvPr/>
        </p:nvSpPr>
        <p:spPr>
          <a:xfrm>
            <a:off x="3246119" y="146049"/>
            <a:ext cx="1789176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SSD LIFECYCLE PERIODS</a:t>
            </a:r>
          </a:p>
        </p:txBody>
      </p:sp>
      <p:sp>
        <p:nvSpPr>
          <p:cNvPr id="1313" name="We believe there are two distinct pools of flash cells…"/>
          <p:cNvSpPr txBox="1"/>
          <p:nvPr/>
        </p:nvSpPr>
        <p:spPr>
          <a:xfrm>
            <a:off x="2133066" y="3648101"/>
            <a:ext cx="20168668" cy="7473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latin typeface="Avenir Next Condensed"/>
                <a:ea typeface="Avenir Next Condensed"/>
                <a:cs typeface="Avenir Next Condensed"/>
                <a:sym typeface="Avenir Next Condensed"/>
              </a:defRPr>
            </a:pPr>
            <a:r>
              <a:t>We believe there are two distinct pools of flash cells</a:t>
            </a:r>
          </a:p>
          <a:p>
            <a:pPr lvl="2" marL="2381250" indent="-1111250" algn="l" defTabSz="814387">
              <a:buSzPct val="125000"/>
              <a:buChar char="•"/>
              <a:defRPr b="0" spc="-84" sz="8400">
                <a:latin typeface="Avenir Next Condensed"/>
                <a:ea typeface="Avenir Next Condensed"/>
                <a:cs typeface="Avenir Next Condensed"/>
                <a:sym typeface="Avenir Next Condensed"/>
              </a:defRPr>
            </a:pPr>
            <a:r>
              <a:t>The "weak" pool fails first, during early detection</a:t>
            </a:r>
          </a:p>
          <a:p>
            <a:pPr lvl="2" marL="2381250" indent="-1111250" algn="l" defTabSz="814387">
              <a:buSzPct val="125000"/>
              <a:buChar char="•"/>
              <a:defRPr b="0" spc="-84" sz="8400">
                <a:latin typeface="Avenir Next Condensed"/>
                <a:ea typeface="Avenir Next Condensed"/>
                <a:cs typeface="Avenir Next Condensed"/>
                <a:sym typeface="Avenir Next Condensed"/>
              </a:defRPr>
            </a:pPr>
            <a:r>
              <a:t>The "strong" pool follows the bathtub curve</a:t>
            </a:r>
          </a:p>
          <a:p>
            <a:pPr marL="1111250" indent="-1111250" algn="l" defTabSz="814387">
              <a:buSzPct val="125000"/>
              <a:buChar char="•"/>
              <a:defRPr b="0" spc="-84" sz="8400">
                <a:latin typeface="Avenir Next Condensed"/>
                <a:ea typeface="Avenir Next Condensed"/>
                <a:cs typeface="Avenir Next Condensed"/>
                <a:sym typeface="Avenir Next Condensed"/>
              </a:defRPr>
            </a:pPr>
            <a:r>
              <a:t>Burn-in testing is important to help the SSD identify</a:t>
            </a:r>
            <a:br/>
            <a:r>
              <a:t>the weak pool of cells</a:t>
            </a:r>
          </a:p>
        </p:txBody>
      </p:sp>
      <p:sp>
        <p:nvSpPr>
          <p:cNvPr id="1314"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6" name="Read disturbance errors"/>
          <p:cNvSpPr txBox="1"/>
          <p:nvPr/>
        </p:nvSpPr>
        <p:spPr>
          <a:xfrm>
            <a:off x="2417292" y="2085465"/>
            <a:ext cx="16060243" cy="24955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defRPr spc="-133" sz="13400">
                <a:latin typeface="Avenir Next Condensed"/>
                <a:ea typeface="Avenir Next Condensed"/>
                <a:cs typeface="Avenir Next Condensed"/>
                <a:sym typeface="Avenir Next Condensed"/>
              </a:defRPr>
            </a:lvl1pPr>
          </a:lstStyle>
          <a:p>
            <a:pPr/>
            <a:r>
              <a:t>Read disturbance errors</a:t>
            </a:r>
          </a:p>
        </p:txBody>
      </p:sp>
      <p:sp>
        <p:nvSpPr>
          <p:cNvPr id="1317" name="Charge drift from reads to neighboring cells…"/>
          <p:cNvSpPr txBox="1"/>
          <p:nvPr/>
        </p:nvSpPr>
        <p:spPr>
          <a:xfrm>
            <a:off x="3253852" y="4926747"/>
            <a:ext cx="18702376" cy="3092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latin typeface="Avenir Next Condensed"/>
                <a:ea typeface="Avenir Next Condensed"/>
                <a:cs typeface="Avenir Next Condensed"/>
                <a:sym typeface="Avenir Next Condensed"/>
              </a:defRPr>
            </a:pPr>
            <a:r>
              <a:t>Charge drift from reads to neighboring cells</a:t>
            </a:r>
          </a:p>
          <a:p>
            <a:pPr marL="1111250" indent="-1111250" algn="l" defTabSz="814387">
              <a:buSzPct val="125000"/>
              <a:buChar char="•"/>
              <a:defRPr b="0" spc="-84" sz="8400">
                <a:latin typeface="Avenir Next Condensed"/>
                <a:ea typeface="Avenir Next Condensed"/>
                <a:cs typeface="Avenir Next Condensed"/>
                <a:sym typeface="Avenir Next Condensed"/>
              </a:defRPr>
            </a:pPr>
            <a:r>
              <a:t>Documented in prior controlled studies on chips</a:t>
            </a:r>
          </a:p>
        </p:txBody>
      </p:sp>
      <p:sp>
        <p:nvSpPr>
          <p:cNvPr id="1318"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0" name="READ DISTURBANCE ERRORS"/>
          <p:cNvSpPr txBox="1"/>
          <p:nvPr/>
        </p:nvSpPr>
        <p:spPr>
          <a:xfrm>
            <a:off x="1481137" y="146049"/>
            <a:ext cx="2142172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READ DISTURBANCE ERRORS</a:t>
            </a:r>
          </a:p>
        </p:txBody>
      </p:sp>
      <p:sp>
        <p:nvSpPr>
          <p:cNvPr id="1321" name="3.2TB, 1 SSD…"/>
          <p:cNvSpPr txBox="1"/>
          <p:nvPr/>
        </p:nvSpPr>
        <p:spPr>
          <a:xfrm>
            <a:off x="5438641" y="3509957"/>
            <a:ext cx="2667509" cy="14287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82600">
              <a:lnSpc>
                <a:spcPct val="90000"/>
              </a:lnSpc>
              <a:defRPr spc="-39" sz="4000">
                <a:solidFill>
                  <a:srgbClr val="E4211C"/>
                </a:solidFill>
                <a:latin typeface="Avenir Next Condensed"/>
                <a:ea typeface="Avenir Next Condensed"/>
                <a:cs typeface="Avenir Next Condensed"/>
                <a:sym typeface="Avenir Next Condensed"/>
              </a:defRPr>
            </a:pPr>
            <a:r>
              <a:t>3.2TB, 1 SSD</a:t>
            </a:r>
          </a:p>
          <a:p>
            <a:pPr defTabSz="482600">
              <a:lnSpc>
                <a:spcPct val="90000"/>
              </a:lnSpc>
              <a:defRPr spc="-39" sz="4000">
                <a:solidFill>
                  <a:srgbClr val="E4211C"/>
                </a:solidFill>
                <a:latin typeface="Avenir Next Condensed"/>
                <a:ea typeface="Avenir Next Condensed"/>
                <a:cs typeface="Avenir Next Condensed"/>
                <a:sym typeface="Avenir Next Condensed"/>
              </a:defRPr>
            </a:pPr>
            <a:r>
              <a:t>(R/W = 2.14)</a:t>
            </a:r>
          </a:p>
        </p:txBody>
      </p:sp>
      <p:pic>
        <p:nvPicPr>
          <p:cNvPr id="1322" name="read-E-noline.pdf" descr="read-E-noline.pdf"/>
          <p:cNvPicPr>
            <a:picLocks noChangeAspect="1"/>
          </p:cNvPicPr>
          <p:nvPr/>
        </p:nvPicPr>
        <p:blipFill>
          <a:blip r:embed="rId2">
            <a:extLst/>
          </a:blip>
          <a:srcRect l="0" t="0" r="0" b="12106"/>
          <a:stretch>
            <a:fillRect/>
          </a:stretch>
        </p:blipFill>
        <p:spPr>
          <a:xfrm>
            <a:off x="3079230" y="2052865"/>
            <a:ext cx="6268472" cy="5509574"/>
          </a:xfrm>
          <a:prstGeom prst="rect">
            <a:avLst/>
          </a:prstGeom>
          <a:ln w="12700">
            <a:miter lim="400000"/>
          </a:ln>
        </p:spPr>
      </p:pic>
      <p:pic>
        <p:nvPicPr>
          <p:cNvPr id="1323" name="read-C-noline.pdf" descr="read-C-noline.pdf"/>
          <p:cNvPicPr>
            <a:picLocks noChangeAspect="1"/>
          </p:cNvPicPr>
          <p:nvPr/>
        </p:nvPicPr>
        <p:blipFill>
          <a:blip r:embed="rId3">
            <a:extLst/>
          </a:blip>
          <a:stretch>
            <a:fillRect/>
          </a:stretch>
        </p:blipFill>
        <p:spPr>
          <a:xfrm>
            <a:off x="3079162" y="6869597"/>
            <a:ext cx="6268472" cy="6268472"/>
          </a:xfrm>
          <a:prstGeom prst="rect">
            <a:avLst/>
          </a:prstGeom>
          <a:ln w="12700">
            <a:miter lim="400000"/>
          </a:ln>
        </p:spPr>
      </p:pic>
      <p:sp>
        <p:nvSpPr>
          <p:cNvPr id="1324" name="1.2TB, 1 SSD…"/>
          <p:cNvSpPr txBox="1"/>
          <p:nvPr/>
        </p:nvSpPr>
        <p:spPr>
          <a:xfrm>
            <a:off x="5438641" y="8340733"/>
            <a:ext cx="2667509" cy="14287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82600">
              <a:lnSpc>
                <a:spcPct val="90000"/>
              </a:lnSpc>
              <a:defRPr spc="-39" sz="4000">
                <a:solidFill>
                  <a:srgbClr val="E4211C"/>
                </a:solidFill>
                <a:latin typeface="Avenir Next Condensed"/>
                <a:ea typeface="Avenir Next Condensed"/>
                <a:cs typeface="Avenir Next Condensed"/>
                <a:sym typeface="Avenir Next Condensed"/>
              </a:defRPr>
            </a:pPr>
            <a:r>
              <a:t>1.2TB, 1 SSD</a:t>
            </a:r>
          </a:p>
          <a:p>
            <a:pPr defTabSz="482600">
              <a:lnSpc>
                <a:spcPct val="90000"/>
              </a:lnSpc>
              <a:defRPr spc="-39" sz="4000">
                <a:solidFill>
                  <a:srgbClr val="E4211C"/>
                </a:solidFill>
                <a:latin typeface="Avenir Next Condensed"/>
                <a:ea typeface="Avenir Next Condensed"/>
                <a:cs typeface="Avenir Next Condensed"/>
                <a:sym typeface="Avenir Next Condensed"/>
              </a:defRPr>
            </a:pPr>
            <a:r>
              <a:t>(R/W = 1.15)</a:t>
            </a:r>
          </a:p>
        </p:txBody>
      </p:sp>
      <p:sp>
        <p:nvSpPr>
          <p:cNvPr id="1325" name="SSDs with the most reads"/>
          <p:cNvSpPr txBox="1"/>
          <p:nvPr/>
        </p:nvSpPr>
        <p:spPr>
          <a:xfrm>
            <a:off x="11991135" y="3149771"/>
            <a:ext cx="10404806" cy="1631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lvl1pPr marL="1111250" indent="-1111250" algn="l" defTabSz="814387">
              <a:buSzPct val="125000"/>
              <a:buChar char="•"/>
              <a:defRPr b="0" spc="-84" sz="8400">
                <a:latin typeface="Avenir Next Condensed"/>
                <a:ea typeface="Avenir Next Condensed"/>
                <a:cs typeface="Avenir Next Condensed"/>
                <a:sym typeface="Avenir Next Condensed"/>
              </a:defRPr>
            </a:lvl1pPr>
          </a:lstStyle>
          <a:p>
            <a:pPr/>
            <a:r>
              <a:t>SSDs with the most reads</a:t>
            </a:r>
          </a:p>
        </p:txBody>
      </p:sp>
      <p:sp>
        <p:nvSpPr>
          <p:cNvPr id="1326"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8" name="READ DISTURBANCE ERRORS"/>
          <p:cNvSpPr txBox="1"/>
          <p:nvPr/>
        </p:nvSpPr>
        <p:spPr>
          <a:xfrm>
            <a:off x="1481137" y="146049"/>
            <a:ext cx="2142172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READ DISTURBANCE ERRORS</a:t>
            </a:r>
          </a:p>
        </p:txBody>
      </p:sp>
      <p:sp>
        <p:nvSpPr>
          <p:cNvPr id="1329" name="3.2TB, 1 SSD…"/>
          <p:cNvSpPr txBox="1"/>
          <p:nvPr/>
        </p:nvSpPr>
        <p:spPr>
          <a:xfrm>
            <a:off x="5438641" y="3509957"/>
            <a:ext cx="2667509" cy="14287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82600">
              <a:lnSpc>
                <a:spcPct val="90000"/>
              </a:lnSpc>
              <a:defRPr spc="-39" sz="4000">
                <a:solidFill>
                  <a:srgbClr val="E4211C"/>
                </a:solidFill>
                <a:latin typeface="Avenir Next Condensed"/>
                <a:ea typeface="Avenir Next Condensed"/>
                <a:cs typeface="Avenir Next Condensed"/>
                <a:sym typeface="Avenir Next Condensed"/>
              </a:defRPr>
            </a:pPr>
            <a:r>
              <a:t>3.2TB, 1 SSD</a:t>
            </a:r>
          </a:p>
          <a:p>
            <a:pPr defTabSz="482600">
              <a:lnSpc>
                <a:spcPct val="90000"/>
              </a:lnSpc>
              <a:defRPr spc="-39" sz="4000">
                <a:solidFill>
                  <a:srgbClr val="E4211C"/>
                </a:solidFill>
                <a:latin typeface="Avenir Next Condensed"/>
                <a:ea typeface="Avenir Next Condensed"/>
                <a:cs typeface="Avenir Next Condensed"/>
                <a:sym typeface="Avenir Next Condensed"/>
              </a:defRPr>
            </a:pPr>
            <a:r>
              <a:t>(R/W = 2.14)</a:t>
            </a:r>
          </a:p>
        </p:txBody>
      </p:sp>
      <p:pic>
        <p:nvPicPr>
          <p:cNvPr id="1330" name="read-E-noline.pdf" descr="read-E-noline.pdf"/>
          <p:cNvPicPr>
            <a:picLocks noChangeAspect="1"/>
          </p:cNvPicPr>
          <p:nvPr/>
        </p:nvPicPr>
        <p:blipFill>
          <a:blip r:embed="rId2">
            <a:extLst/>
          </a:blip>
          <a:srcRect l="0" t="0" r="0" b="12106"/>
          <a:stretch>
            <a:fillRect/>
          </a:stretch>
        </p:blipFill>
        <p:spPr>
          <a:xfrm>
            <a:off x="3079230" y="2052865"/>
            <a:ext cx="6268472" cy="5509574"/>
          </a:xfrm>
          <a:prstGeom prst="rect">
            <a:avLst/>
          </a:prstGeom>
          <a:ln w="12700">
            <a:miter lim="400000"/>
          </a:ln>
        </p:spPr>
      </p:pic>
      <p:pic>
        <p:nvPicPr>
          <p:cNvPr id="1331" name="read-C-noline.pdf" descr="read-C-noline.pdf"/>
          <p:cNvPicPr>
            <a:picLocks noChangeAspect="1"/>
          </p:cNvPicPr>
          <p:nvPr/>
        </p:nvPicPr>
        <p:blipFill>
          <a:blip r:embed="rId3">
            <a:extLst/>
          </a:blip>
          <a:stretch>
            <a:fillRect/>
          </a:stretch>
        </p:blipFill>
        <p:spPr>
          <a:xfrm>
            <a:off x="3079162" y="6869597"/>
            <a:ext cx="6268472" cy="6268472"/>
          </a:xfrm>
          <a:prstGeom prst="rect">
            <a:avLst/>
          </a:prstGeom>
          <a:ln w="12700">
            <a:miter lim="400000"/>
          </a:ln>
        </p:spPr>
      </p:pic>
      <p:sp>
        <p:nvSpPr>
          <p:cNvPr id="1332" name="1.2TB, 1 SSD…"/>
          <p:cNvSpPr txBox="1"/>
          <p:nvPr/>
        </p:nvSpPr>
        <p:spPr>
          <a:xfrm>
            <a:off x="5438641" y="8340733"/>
            <a:ext cx="2667509" cy="14287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82600">
              <a:lnSpc>
                <a:spcPct val="90000"/>
              </a:lnSpc>
              <a:defRPr spc="-39" sz="4000">
                <a:solidFill>
                  <a:srgbClr val="E4211C"/>
                </a:solidFill>
                <a:latin typeface="Avenir Next Condensed"/>
                <a:ea typeface="Avenir Next Condensed"/>
                <a:cs typeface="Avenir Next Condensed"/>
                <a:sym typeface="Avenir Next Condensed"/>
              </a:defRPr>
            </a:pPr>
            <a:r>
              <a:t>1.2TB, 1 SSD</a:t>
            </a:r>
          </a:p>
          <a:p>
            <a:pPr defTabSz="482600">
              <a:lnSpc>
                <a:spcPct val="90000"/>
              </a:lnSpc>
              <a:defRPr spc="-39" sz="4000">
                <a:solidFill>
                  <a:srgbClr val="E4211C"/>
                </a:solidFill>
                <a:latin typeface="Avenir Next Condensed"/>
                <a:ea typeface="Avenir Next Condensed"/>
                <a:cs typeface="Avenir Next Condensed"/>
                <a:sym typeface="Avenir Next Condensed"/>
              </a:defRPr>
            </a:pPr>
            <a:r>
              <a:t>(R/W = 1.15)</a:t>
            </a:r>
          </a:p>
        </p:txBody>
      </p:sp>
      <p:sp>
        <p:nvSpPr>
          <p:cNvPr id="1333" name="SSDs with the most reads…"/>
          <p:cNvSpPr txBox="1"/>
          <p:nvPr/>
        </p:nvSpPr>
        <p:spPr>
          <a:xfrm>
            <a:off x="11991135" y="3149771"/>
            <a:ext cx="10810190" cy="6013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latin typeface="Avenir Next Condensed"/>
                <a:ea typeface="Avenir Next Condensed"/>
                <a:cs typeface="Avenir Next Condensed"/>
                <a:sym typeface="Avenir Next Condensed"/>
              </a:defRPr>
            </a:pPr>
            <a:r>
              <a:t>SSDs with the most reads</a:t>
            </a:r>
          </a:p>
          <a:p>
            <a:pPr marL="1111250" indent="-1111250" algn="l" defTabSz="814387">
              <a:buSzPct val="125000"/>
              <a:buChar char="•"/>
              <a:defRPr b="0" spc="-84" sz="8400">
                <a:latin typeface="Avenir Next Condensed"/>
                <a:ea typeface="Avenir Next Condensed"/>
                <a:cs typeface="Avenir Next Condensed"/>
                <a:sym typeface="Avenir Next Condensed"/>
              </a:defRPr>
            </a:pPr>
            <a:r>
              <a:t>No statistically significant</a:t>
            </a:r>
            <a:br/>
            <a:r>
              <a:t>difference at low data read</a:t>
            </a:r>
            <a:br/>
            <a:r>
              <a:t>versus high data read</a:t>
            </a:r>
          </a:p>
        </p:txBody>
      </p:sp>
      <p:sp>
        <p:nvSpPr>
          <p:cNvPr id="1334" name="Rectangle"/>
          <p:cNvSpPr/>
          <p:nvPr/>
        </p:nvSpPr>
        <p:spPr>
          <a:xfrm>
            <a:off x="4626342" y="6015578"/>
            <a:ext cx="4292108" cy="643560"/>
          </a:xfrm>
          <a:prstGeom prst="rect">
            <a:avLst/>
          </a:prstGeom>
          <a:solidFill>
            <a:schemeClr val="accent3">
              <a:hueOff val="362282"/>
              <a:satOff val="31803"/>
              <a:lumOff val="-18242"/>
              <a:alpha val="50000"/>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335" name="Rectangle"/>
          <p:cNvSpPr/>
          <p:nvPr/>
        </p:nvSpPr>
        <p:spPr>
          <a:xfrm>
            <a:off x="4626342" y="10786081"/>
            <a:ext cx="4292108" cy="643560"/>
          </a:xfrm>
          <a:prstGeom prst="rect">
            <a:avLst/>
          </a:prstGeom>
          <a:solidFill>
            <a:schemeClr val="accent3">
              <a:hueOff val="362282"/>
              <a:satOff val="31803"/>
              <a:lumOff val="-18242"/>
              <a:alpha val="50000"/>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336"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8" name="illustration.pdf" descr="illustration.pdf"/>
          <p:cNvPicPr>
            <a:picLocks noChangeAspect="1"/>
          </p:cNvPicPr>
          <p:nvPr/>
        </p:nvPicPr>
        <p:blipFill>
          <a:blip r:embed="rId2">
            <a:extLst/>
          </a:blip>
          <a:stretch>
            <a:fillRect/>
          </a:stretch>
        </p:blipFill>
        <p:spPr>
          <a:xfrm>
            <a:off x="5484018" y="2657475"/>
            <a:ext cx="13415964" cy="8401050"/>
          </a:xfrm>
          <a:prstGeom prst="rect">
            <a:avLst/>
          </a:prstGeom>
          <a:ln w="12700">
            <a:miter lim="400000"/>
          </a:ln>
          <a:effectLst>
            <a:outerShdw sx="100000" sy="100000" kx="0" ky="0" algn="b" rotWithShape="0" blurRad="596900" dist="0" dir="0">
              <a:srgbClr val="000000">
                <a:alpha val="75000"/>
              </a:srgbClr>
            </a:outerShdw>
          </a:effectLst>
        </p:spPr>
      </p:pic>
      <p:sp>
        <p:nvSpPr>
          <p:cNvPr id="1339" name="TEMPERATURE DEPENDENCE"/>
          <p:cNvSpPr txBox="1"/>
          <p:nvPr/>
        </p:nvSpPr>
        <p:spPr>
          <a:xfrm>
            <a:off x="1593532" y="146049"/>
            <a:ext cx="2119693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TEMPERATURE DEPENDENCE</a:t>
            </a:r>
          </a:p>
        </p:txBody>
      </p:sp>
      <p:sp>
        <p:nvSpPr>
          <p:cNvPr id="1340"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2" name="illustration.pdf" descr="illustration.pdf"/>
          <p:cNvPicPr>
            <a:picLocks noChangeAspect="1"/>
          </p:cNvPicPr>
          <p:nvPr/>
        </p:nvPicPr>
        <p:blipFill>
          <a:blip r:embed="rId2">
            <a:extLst/>
          </a:blip>
          <a:stretch>
            <a:fillRect/>
          </a:stretch>
        </p:blipFill>
        <p:spPr>
          <a:xfrm>
            <a:off x="5484018" y="2657475"/>
            <a:ext cx="13415964" cy="8401050"/>
          </a:xfrm>
          <a:prstGeom prst="rect">
            <a:avLst/>
          </a:prstGeom>
          <a:ln w="12700">
            <a:miter lim="400000"/>
          </a:ln>
          <a:effectLst>
            <a:outerShdw sx="100000" sy="100000" kx="0" ky="0" algn="b" rotWithShape="0" blurRad="596900" dist="0" dir="0">
              <a:srgbClr val="000000">
                <a:alpha val="75000"/>
              </a:srgbClr>
            </a:outerShdw>
          </a:effectLst>
        </p:spPr>
      </p:pic>
      <p:sp>
        <p:nvSpPr>
          <p:cNvPr id="1343" name="Temperature sensor"/>
          <p:cNvSpPr txBox="1"/>
          <p:nvPr/>
        </p:nvSpPr>
        <p:spPr>
          <a:xfrm>
            <a:off x="2456958" y="3065433"/>
            <a:ext cx="4693514" cy="25082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p>
            <a:pPr algn="l" defTabSz="814387">
              <a:lnSpc>
                <a:spcPct val="60000"/>
              </a:lnSpc>
              <a:defRPr b="0" i="1" spc="-84" sz="8400">
                <a:solidFill>
                  <a:srgbClr val="A74545"/>
                </a:solidFill>
                <a:latin typeface="Avenir Next Condensed"/>
                <a:ea typeface="Avenir Next Condensed"/>
                <a:cs typeface="Avenir Next Condensed"/>
                <a:sym typeface="Avenir Next Condensed"/>
              </a:defRPr>
            </a:pPr>
            <a:r>
              <a:t>Temperature</a:t>
            </a:r>
            <a:br/>
            <a:r>
              <a:t>sensor</a:t>
            </a:r>
          </a:p>
        </p:txBody>
      </p:sp>
      <p:sp>
        <p:nvSpPr>
          <p:cNvPr id="1344" name="Line"/>
          <p:cNvSpPr/>
          <p:nvPr/>
        </p:nvSpPr>
        <p:spPr>
          <a:xfrm flipH="1" flipV="1">
            <a:off x="5334000" y="5675472"/>
            <a:ext cx="4121590" cy="2365056"/>
          </a:xfrm>
          <a:prstGeom prst="line">
            <a:avLst/>
          </a:prstGeom>
          <a:ln w="139700">
            <a:solidFill>
              <a:srgbClr val="A74545"/>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345" name="TEMPERATURE DEPENDENCE"/>
          <p:cNvSpPr txBox="1"/>
          <p:nvPr/>
        </p:nvSpPr>
        <p:spPr>
          <a:xfrm>
            <a:off x="1593532" y="146049"/>
            <a:ext cx="2119693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TEMPERATURE DEPENDENCE</a:t>
            </a:r>
          </a:p>
        </p:txBody>
      </p:sp>
      <p:sp>
        <p:nvSpPr>
          <p:cNvPr id="1346"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8" name="avg-temp-AB.pdf" descr="avg-temp-AB.pdf"/>
          <p:cNvPicPr>
            <a:picLocks noChangeAspect="1"/>
          </p:cNvPicPr>
          <p:nvPr/>
        </p:nvPicPr>
        <p:blipFill>
          <a:blip r:embed="rId2">
            <a:extLst/>
          </a:blip>
          <a:srcRect l="0" t="6347" r="0" b="0"/>
          <a:stretch>
            <a:fillRect/>
          </a:stretch>
        </p:blipFill>
        <p:spPr>
          <a:xfrm>
            <a:off x="1477487" y="2895786"/>
            <a:ext cx="10785947" cy="10101288"/>
          </a:xfrm>
          <a:prstGeom prst="rect">
            <a:avLst/>
          </a:prstGeom>
          <a:ln w="12700">
            <a:miter lim="400000"/>
          </a:ln>
        </p:spPr>
      </p:pic>
      <p:sp>
        <p:nvSpPr>
          <p:cNvPr id="1349" name="720GB, 1 SSD"/>
          <p:cNvSpPr txBox="1"/>
          <p:nvPr/>
        </p:nvSpPr>
        <p:spPr>
          <a:xfrm>
            <a:off x="4617684" y="3795439"/>
            <a:ext cx="4163086"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66" sz="6600">
                <a:solidFill>
                  <a:srgbClr val="E4211C"/>
                </a:solidFill>
                <a:latin typeface="Avenir Next Condensed"/>
                <a:ea typeface="Avenir Next Condensed"/>
                <a:cs typeface="Avenir Next Condensed"/>
                <a:sym typeface="Avenir Next Condensed"/>
              </a:defRPr>
            </a:lvl1pPr>
          </a:lstStyle>
          <a:p>
            <a:pPr/>
            <a:r>
              <a:t>720GB, 1 SSD</a:t>
            </a:r>
          </a:p>
        </p:txBody>
      </p:sp>
      <p:sp>
        <p:nvSpPr>
          <p:cNvPr id="1350" name="720GB, 2 SSDs"/>
          <p:cNvSpPr txBox="1"/>
          <p:nvPr/>
        </p:nvSpPr>
        <p:spPr>
          <a:xfrm>
            <a:off x="4625177" y="4744194"/>
            <a:ext cx="4439692"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66" sz="6600">
                <a:solidFill>
                  <a:srgbClr val="377EB8"/>
                </a:solidFill>
                <a:latin typeface="Avenir Next Condensed"/>
                <a:ea typeface="Avenir Next Condensed"/>
                <a:cs typeface="Avenir Next Condensed"/>
                <a:sym typeface="Avenir Next Condensed"/>
              </a:defRPr>
            </a:lvl1pPr>
          </a:lstStyle>
          <a:p>
            <a:pPr/>
            <a:r>
              <a:t>720GB, 2 SSDs</a:t>
            </a:r>
          </a:p>
        </p:txBody>
      </p:sp>
      <p:sp>
        <p:nvSpPr>
          <p:cNvPr id="1351" name="TEMPERATURE DEPENDENCE"/>
          <p:cNvSpPr txBox="1"/>
          <p:nvPr/>
        </p:nvSpPr>
        <p:spPr>
          <a:xfrm>
            <a:off x="1593532" y="146049"/>
            <a:ext cx="2119693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TEMPERATURE DEPENDENCE</a:t>
            </a:r>
          </a:p>
        </p:txBody>
      </p:sp>
      <p:sp>
        <p:nvSpPr>
          <p:cNvPr id="1352" name="Higher temperature = more failures"/>
          <p:cNvSpPr txBox="1"/>
          <p:nvPr/>
        </p:nvSpPr>
        <p:spPr>
          <a:xfrm>
            <a:off x="11991135" y="3149771"/>
            <a:ext cx="9410549" cy="3092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latin typeface="Avenir Next Condensed"/>
                <a:ea typeface="Avenir Next Condensed"/>
                <a:cs typeface="Avenir Next Condensed"/>
                <a:sym typeface="Avenir Next Condensed"/>
              </a:defRPr>
            </a:pPr>
            <a:r>
              <a:t>Higher temperature =</a:t>
            </a:r>
            <a:br/>
            <a:r>
              <a:t>more failures</a:t>
            </a:r>
          </a:p>
        </p:txBody>
      </p:sp>
      <p:sp>
        <p:nvSpPr>
          <p:cNvPr id="1353" name="Arrow"/>
          <p:cNvSpPr/>
          <p:nvPr/>
        </p:nvSpPr>
        <p:spPr>
          <a:xfrm flipH="1" rot="10086515">
            <a:off x="4799566" y="8743423"/>
            <a:ext cx="6421849" cy="667569"/>
          </a:xfrm>
          <a:prstGeom prst="rightArrow">
            <a:avLst>
              <a:gd name="adj1" fmla="val 32000"/>
              <a:gd name="adj2" fmla="val 121755"/>
            </a:avLst>
          </a:prstGeom>
          <a:solidFill>
            <a:schemeClr val="accent3">
              <a:hueOff val="362282"/>
              <a:satOff val="31803"/>
              <a:lumOff val="-18242"/>
            </a:schemeClr>
          </a:solidFill>
          <a:ln w="12700">
            <a:miter lim="400000"/>
          </a:ln>
        </p:spPr>
        <p:txBody>
          <a:bodyPr lIns="0" tIns="0" rIns="0" bIns="0" anchor="ctr"/>
          <a:lstStyle/>
          <a:p>
            <a:pPr>
              <a:defRPr b="0" sz="3200">
                <a:latin typeface="+mn-lt"/>
                <a:ea typeface="+mn-ea"/>
                <a:cs typeface="+mn-cs"/>
                <a:sym typeface="Helvetica Neue Medium"/>
              </a:defRPr>
            </a:pPr>
          </a:p>
        </p:txBody>
      </p:sp>
      <p:sp>
        <p:nvSpPr>
          <p:cNvPr id="1354"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PROBLEM 1: INTERDEPENDENCE"/>
          <p:cNvSpPr txBox="1"/>
          <p:nvPr/>
        </p:nvSpPr>
        <p:spPr>
          <a:xfrm>
            <a:off x="140969" y="146049"/>
            <a:ext cx="2410206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PROBLEM 1: INTERDEPENDENCE</a:t>
            </a:r>
          </a:p>
        </p:txBody>
      </p:sp>
      <p:sp>
        <p:nvSpPr>
          <p:cNvPr id="233" name="Slide Number"/>
          <p:cNvSpPr txBox="1"/>
          <p:nvPr>
            <p:ph type="sldNum" sz="quarter" idx="2"/>
          </p:nvPr>
        </p:nvSpPr>
        <p:spPr>
          <a:xfrm>
            <a:off x="11985243" y="13081000"/>
            <a:ext cx="400813" cy="520700"/>
          </a:xfrm>
          <a:prstGeom prst="rect">
            <a:avLst/>
          </a:prstGeom>
          <a:extLst>
            <a:ext uri="{C572A759-6A51-4108-AA02-DFA0A04FC94B}">
              <ma14:wrappingTextBoxFlag xmlns:ma14="http://schemas.microsoft.com/office/mac/drawingml/2011/main" val="1"/>
            </a:ext>
          </a:extLst>
        </p:spPr>
        <p:txBody>
          <a:bodyPr/>
          <a:lstStyle>
            <a:lvl1pPr>
              <a:defRPr>
                <a:latin typeface="Avenir Next Condensed"/>
                <a:ea typeface="Avenir Next Condensed"/>
                <a:cs typeface="Avenir Next Condensed"/>
                <a:sym typeface="Avenir Next Condensed"/>
              </a:defRPr>
            </a:lvl1pPr>
          </a:lstStyle>
          <a:p>
            <a:pPr/>
            <a:fld id="{86CB4B4D-7CA3-9044-876B-883B54F8677D}" type="slidenum"/>
          </a:p>
        </p:txBody>
      </p:sp>
      <p:sp>
        <p:nvSpPr>
          <p:cNvPr id="234" name="The programs running in modern data centers…"/>
          <p:cNvSpPr txBox="1"/>
          <p:nvPr/>
        </p:nvSpPr>
        <p:spPr>
          <a:xfrm>
            <a:off x="1952625" y="9491216"/>
            <a:ext cx="20478751" cy="28854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60000"/>
              </a:lnSpc>
              <a:defRPr b="0" i="1" sz="10000">
                <a:solidFill>
                  <a:schemeClr val="accent5">
                    <a:lumOff val="-29866"/>
                  </a:schemeClr>
                </a:solidFill>
                <a:latin typeface="Avenir Next Condensed"/>
                <a:ea typeface="Avenir Next Condensed"/>
                <a:cs typeface="Avenir Next Condensed"/>
                <a:sym typeface="Avenir Next Condensed"/>
              </a:defRPr>
            </a:pPr>
            <a:r>
              <a:t>The programs running in modern data centers</a:t>
            </a:r>
          </a:p>
          <a:p>
            <a:pPr defTabSz="457200">
              <a:lnSpc>
                <a:spcPct val="60000"/>
              </a:lnSpc>
              <a:defRPr b="0" i="1" sz="10000">
                <a:solidFill>
                  <a:schemeClr val="accent5">
                    <a:lumOff val="-29866"/>
                  </a:schemeClr>
                </a:solidFill>
                <a:latin typeface="Avenir Next Condensed"/>
                <a:ea typeface="Avenir Next Condensed"/>
                <a:cs typeface="Avenir Next Condensed"/>
                <a:sym typeface="Avenir Next Condensed"/>
              </a:defRPr>
            </a:pPr>
            <a:r>
              <a:t>make up larger workloads.</a:t>
            </a:r>
          </a:p>
        </p:txBody>
      </p:sp>
      <p:sp>
        <p:nvSpPr>
          <p:cNvPr id="235" name="Rectangle"/>
          <p:cNvSpPr/>
          <p:nvPr/>
        </p:nvSpPr>
        <p:spPr>
          <a:xfrm>
            <a:off x="-20914" y="3190903"/>
            <a:ext cx="24425829" cy="5960560"/>
          </a:xfrm>
          <a:prstGeom prst="rect">
            <a:avLst/>
          </a:prstGeom>
          <a:solidFill>
            <a:schemeClr val="accent5">
              <a:hueOff val="-82419"/>
              <a:satOff val="-9513"/>
              <a:lumOff val="-16343"/>
              <a:alpha val="10000"/>
            </a:schemeClr>
          </a:solidFill>
          <a:ln w="12700">
            <a:miter lim="400000"/>
          </a:ln>
        </p:spPr>
        <p:txBody>
          <a:bodyPr lIns="0" tIns="0" rIns="0" bIns="0" anchor="ctr"/>
          <a:lstStyle/>
          <a:p>
            <a:pPr>
              <a:defRPr b="0" sz="3200">
                <a:solidFill>
                  <a:srgbClr val="FFFFFF"/>
                </a:solidFill>
                <a:latin typeface="Avenir Next Condensed"/>
                <a:ea typeface="Avenir Next Condensed"/>
                <a:cs typeface="Avenir Next Condensed"/>
                <a:sym typeface="Avenir Next Condensed"/>
              </a:defRPr>
            </a:pPr>
          </a:p>
        </p:txBody>
      </p:sp>
      <p:sp>
        <p:nvSpPr>
          <p:cNvPr id="236" name="Line"/>
          <p:cNvSpPr/>
          <p:nvPr/>
        </p:nvSpPr>
        <p:spPr>
          <a:xfrm>
            <a:off x="6315042" y="5991724"/>
            <a:ext cx="3329386" cy="1"/>
          </a:xfrm>
          <a:prstGeom prst="line">
            <a:avLst/>
          </a:prstGeom>
          <a:ln w="127000">
            <a:solidFill>
              <a:schemeClr val="accent1">
                <a:lumOff val="-13575"/>
              </a:schemeClr>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237" name="Line"/>
          <p:cNvSpPr/>
          <p:nvPr/>
        </p:nvSpPr>
        <p:spPr>
          <a:xfrm>
            <a:off x="14202441" y="5991724"/>
            <a:ext cx="3329385" cy="1"/>
          </a:xfrm>
          <a:prstGeom prst="line">
            <a:avLst/>
          </a:prstGeom>
          <a:ln w="127000">
            <a:solidFill>
              <a:schemeClr val="accent1">
                <a:lumOff val="-13575"/>
              </a:schemeClr>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238" name="Line"/>
          <p:cNvSpPr/>
          <p:nvPr/>
        </p:nvSpPr>
        <p:spPr>
          <a:xfrm flipH="1">
            <a:off x="6315042" y="7020786"/>
            <a:ext cx="3329386" cy="1"/>
          </a:xfrm>
          <a:prstGeom prst="line">
            <a:avLst/>
          </a:prstGeom>
          <a:ln w="127000">
            <a:solidFill>
              <a:schemeClr val="accent3">
                <a:hueOff val="362282"/>
                <a:satOff val="31803"/>
                <a:lumOff val="-18242"/>
              </a:schemeClr>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239" name="Line"/>
          <p:cNvSpPr/>
          <p:nvPr/>
        </p:nvSpPr>
        <p:spPr>
          <a:xfrm flipH="1">
            <a:off x="14202441" y="7020786"/>
            <a:ext cx="3329386" cy="1"/>
          </a:xfrm>
          <a:prstGeom prst="line">
            <a:avLst/>
          </a:prstGeom>
          <a:ln w="127000">
            <a:solidFill>
              <a:schemeClr val="accent3">
                <a:hueOff val="362282"/>
                <a:satOff val="31803"/>
                <a:lumOff val="-18242"/>
              </a:schemeClr>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240" name="Request"/>
          <p:cNvSpPr txBox="1"/>
          <p:nvPr/>
        </p:nvSpPr>
        <p:spPr>
          <a:xfrm>
            <a:off x="7030727" y="4805984"/>
            <a:ext cx="189801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sz="5000">
                <a:solidFill>
                  <a:schemeClr val="accent1">
                    <a:lumOff val="-13575"/>
                  </a:schemeClr>
                </a:solidFill>
                <a:latin typeface="Avenir Next Condensed"/>
                <a:ea typeface="Avenir Next Condensed"/>
                <a:cs typeface="Avenir Next Condensed"/>
                <a:sym typeface="Avenir Next Condensed"/>
              </a:defRPr>
            </a:lvl1pPr>
          </a:lstStyle>
          <a:p>
            <a:pPr/>
            <a:r>
              <a:t>Request</a:t>
            </a:r>
          </a:p>
        </p:txBody>
      </p:sp>
      <p:sp>
        <p:nvSpPr>
          <p:cNvPr id="241" name="Request"/>
          <p:cNvSpPr txBox="1"/>
          <p:nvPr/>
        </p:nvSpPr>
        <p:spPr>
          <a:xfrm>
            <a:off x="14918126" y="4805984"/>
            <a:ext cx="189801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sz="5000">
                <a:solidFill>
                  <a:schemeClr val="accent1">
                    <a:lumOff val="-13575"/>
                  </a:schemeClr>
                </a:solidFill>
                <a:latin typeface="Avenir Next Condensed"/>
                <a:ea typeface="Avenir Next Condensed"/>
                <a:cs typeface="Avenir Next Condensed"/>
                <a:sym typeface="Avenir Next Condensed"/>
              </a:defRPr>
            </a:lvl1pPr>
          </a:lstStyle>
          <a:p>
            <a:pPr/>
            <a:r>
              <a:t>Request</a:t>
            </a:r>
          </a:p>
        </p:txBody>
      </p:sp>
      <p:sp>
        <p:nvSpPr>
          <p:cNvPr id="242" name="Response"/>
          <p:cNvSpPr txBox="1"/>
          <p:nvPr/>
        </p:nvSpPr>
        <p:spPr>
          <a:xfrm>
            <a:off x="6862452" y="7266755"/>
            <a:ext cx="223456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sz="5000">
                <a:solidFill>
                  <a:schemeClr val="accent3">
                    <a:hueOff val="362282"/>
                    <a:satOff val="31803"/>
                    <a:lumOff val="-18242"/>
                  </a:schemeClr>
                </a:solidFill>
                <a:latin typeface="Avenir Next Condensed"/>
                <a:ea typeface="Avenir Next Condensed"/>
                <a:cs typeface="Avenir Next Condensed"/>
                <a:sym typeface="Avenir Next Condensed"/>
              </a:defRPr>
            </a:lvl1pPr>
          </a:lstStyle>
          <a:p>
            <a:pPr/>
            <a:r>
              <a:t>Response</a:t>
            </a:r>
          </a:p>
        </p:txBody>
      </p:sp>
      <p:sp>
        <p:nvSpPr>
          <p:cNvPr id="243" name="Response"/>
          <p:cNvSpPr txBox="1"/>
          <p:nvPr/>
        </p:nvSpPr>
        <p:spPr>
          <a:xfrm>
            <a:off x="14749851" y="7266755"/>
            <a:ext cx="223456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sz="5000">
                <a:solidFill>
                  <a:schemeClr val="accent3">
                    <a:hueOff val="362282"/>
                    <a:satOff val="31803"/>
                    <a:lumOff val="-18242"/>
                  </a:schemeClr>
                </a:solidFill>
                <a:latin typeface="Avenir Next Condensed"/>
                <a:ea typeface="Avenir Next Condensed"/>
                <a:cs typeface="Avenir Next Condensed"/>
                <a:sym typeface="Avenir Next Condensed"/>
              </a:defRPr>
            </a:lvl1pPr>
          </a:lstStyle>
          <a:p>
            <a:pPr/>
            <a:r>
              <a:t>Response</a:t>
            </a:r>
          </a:p>
        </p:txBody>
      </p:sp>
      <p:sp>
        <p:nvSpPr>
          <p:cNvPr id="244" name="WEB…"/>
          <p:cNvSpPr txBox="1"/>
          <p:nvPr/>
        </p:nvSpPr>
        <p:spPr>
          <a:xfrm>
            <a:off x="1812900" y="5043486"/>
            <a:ext cx="3905251" cy="28854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60000"/>
              </a:lnSpc>
              <a:defRPr sz="10000">
                <a:latin typeface="Avenir Next Condensed"/>
                <a:ea typeface="Avenir Next Condensed"/>
                <a:cs typeface="Avenir Next Condensed"/>
                <a:sym typeface="Avenir Next Condensed"/>
              </a:defRPr>
            </a:pPr>
            <a:r>
              <a:t>WEB</a:t>
            </a:r>
          </a:p>
          <a:p>
            <a:pPr>
              <a:lnSpc>
                <a:spcPct val="60000"/>
              </a:lnSpc>
              <a:defRPr sz="10000">
                <a:latin typeface="Avenir Next Condensed"/>
                <a:ea typeface="Avenir Next Condensed"/>
                <a:cs typeface="Avenir Next Condensed"/>
                <a:sym typeface="Avenir Next Condensed"/>
              </a:defRPr>
            </a:pPr>
            <a:r>
              <a:t>SERVER</a:t>
            </a:r>
          </a:p>
        </p:txBody>
      </p:sp>
      <p:sp>
        <p:nvSpPr>
          <p:cNvPr id="245" name="CACHE"/>
          <p:cNvSpPr txBox="1"/>
          <p:nvPr/>
        </p:nvSpPr>
        <p:spPr>
          <a:xfrm>
            <a:off x="10211474" y="5565456"/>
            <a:ext cx="342392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latin typeface="Avenir Next Condensed"/>
                <a:ea typeface="Avenir Next Condensed"/>
                <a:cs typeface="Avenir Next Condensed"/>
                <a:sym typeface="Avenir Next Condensed"/>
              </a:defRPr>
            </a:lvl1pPr>
          </a:lstStyle>
          <a:p>
            <a:pPr/>
            <a:r>
              <a:t>CACHE</a:t>
            </a:r>
          </a:p>
        </p:txBody>
      </p:sp>
      <p:sp>
        <p:nvSpPr>
          <p:cNvPr id="246" name="DATABASE"/>
          <p:cNvSpPr txBox="1"/>
          <p:nvPr/>
        </p:nvSpPr>
        <p:spPr>
          <a:xfrm>
            <a:off x="18281753" y="5565456"/>
            <a:ext cx="522859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latin typeface="Avenir Next Condensed"/>
                <a:ea typeface="Avenir Next Condensed"/>
                <a:cs typeface="Avenir Next Condensed"/>
                <a:sym typeface="Avenir Next Condensed"/>
              </a:defRPr>
            </a:lvl1pPr>
          </a:lstStyle>
          <a:p>
            <a:pPr/>
            <a:r>
              <a:t>DATABASE</a:t>
            </a:r>
          </a:p>
        </p:txBody>
      </p:sp>
      <p:sp>
        <p:nvSpPr>
          <p:cNvPr id="247" name="Workload"/>
          <p:cNvSpPr txBox="1"/>
          <p:nvPr/>
        </p:nvSpPr>
        <p:spPr>
          <a:xfrm>
            <a:off x="9627274" y="3436155"/>
            <a:ext cx="459232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cap="small" i="1" sz="10000">
                <a:solidFill>
                  <a:schemeClr val="accent5">
                    <a:lumOff val="-29866"/>
                  </a:schemeClr>
                </a:solidFill>
                <a:latin typeface="Avenir Next Condensed Medium"/>
                <a:ea typeface="Avenir Next Condensed Medium"/>
                <a:cs typeface="Avenir Next Condensed Medium"/>
                <a:sym typeface="Avenir Next Condensed Medium"/>
              </a:defRPr>
            </a:lvl1pPr>
          </a:lstStyle>
          <a:p>
            <a:pPr/>
            <a:r>
              <a:t>Workload</a:t>
            </a:r>
          </a:p>
        </p:txBody>
      </p:sp>
      <p:sp>
        <p:nvSpPr>
          <p:cNvPr id="248" name="Program"/>
          <p:cNvSpPr txBox="1"/>
          <p:nvPr/>
        </p:nvSpPr>
        <p:spPr>
          <a:xfrm>
            <a:off x="2725268" y="7723663"/>
            <a:ext cx="2080515"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cap="small" i="1" sz="5000">
                <a:solidFill>
                  <a:schemeClr val="accent5">
                    <a:lumOff val="-29866"/>
                  </a:schemeClr>
                </a:solidFill>
                <a:latin typeface="Avenir Next Condensed Medium"/>
                <a:ea typeface="Avenir Next Condensed Medium"/>
                <a:cs typeface="Avenir Next Condensed Medium"/>
                <a:sym typeface="Avenir Next Condensed Medium"/>
              </a:defRPr>
            </a:lvl1pPr>
          </a:lstStyle>
          <a:p>
            <a:pPr/>
            <a:r>
              <a:t>Program</a:t>
            </a:r>
          </a:p>
        </p:txBody>
      </p:sp>
      <p:sp>
        <p:nvSpPr>
          <p:cNvPr id="249" name="Program"/>
          <p:cNvSpPr txBox="1"/>
          <p:nvPr/>
        </p:nvSpPr>
        <p:spPr>
          <a:xfrm>
            <a:off x="10883177" y="7723663"/>
            <a:ext cx="2080515"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cap="small" i="1" sz="5000">
                <a:solidFill>
                  <a:schemeClr val="accent5">
                    <a:lumOff val="-29866"/>
                  </a:schemeClr>
                </a:solidFill>
                <a:latin typeface="Avenir Next Condensed Medium"/>
                <a:ea typeface="Avenir Next Condensed Medium"/>
                <a:cs typeface="Avenir Next Condensed Medium"/>
                <a:sym typeface="Avenir Next Condensed Medium"/>
              </a:defRPr>
            </a:lvl1pPr>
          </a:lstStyle>
          <a:p>
            <a:pPr/>
            <a:r>
              <a:t>Program</a:t>
            </a:r>
          </a:p>
        </p:txBody>
      </p:sp>
      <p:sp>
        <p:nvSpPr>
          <p:cNvPr id="250" name="Program"/>
          <p:cNvSpPr txBox="1"/>
          <p:nvPr/>
        </p:nvSpPr>
        <p:spPr>
          <a:xfrm>
            <a:off x="19855791" y="7723663"/>
            <a:ext cx="2080515"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cap="small" i="1" sz="5000">
                <a:solidFill>
                  <a:schemeClr val="accent5">
                    <a:lumOff val="-29866"/>
                  </a:schemeClr>
                </a:solidFill>
                <a:latin typeface="Avenir Next Condensed Medium"/>
                <a:ea typeface="Avenir Next Condensed Medium"/>
                <a:cs typeface="Avenir Next Condensed Medium"/>
                <a:sym typeface="Avenir Next Condensed Medium"/>
              </a:defRPr>
            </a:lvl1pPr>
          </a:lstStyle>
          <a:p>
            <a:pPr/>
            <a:r>
              <a:t>Program</a:t>
            </a:r>
          </a:p>
        </p:txBody>
      </p:sp>
      <p:sp>
        <p:nvSpPr>
          <p:cNvPr id="251" name="x"/>
          <p:cNvSpPr txBox="1"/>
          <p:nvPr/>
        </p:nvSpPr>
        <p:spPr>
          <a:xfrm rot="16200000">
            <a:off x="19638112" y="2968306"/>
            <a:ext cx="2034541" cy="703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0">
                <a:solidFill>
                  <a:schemeClr val="accent5">
                    <a:hueOff val="-82419"/>
                    <a:satOff val="-9513"/>
                    <a:lumOff val="-16343"/>
                  </a:schemeClr>
                </a:solidFill>
                <a:latin typeface="Avenir Next Condensed"/>
                <a:ea typeface="Avenir Next Condensed"/>
                <a:cs typeface="Avenir Next Condensed"/>
                <a:sym typeface="Avenir Next Condensed"/>
              </a:defRPr>
            </a:lvl1pPr>
          </a:lstStyle>
          <a:p>
            <a:pPr/>
            <a:r>
              <a:t>x</a:t>
            </a:r>
          </a:p>
        </p:txBody>
      </p:sp>
    </p:spTree>
  </p:cSld>
  <p:clrMapOvr>
    <a:masterClrMapping/>
  </p:clrMapOvr>
  <p:transition xmlns:p14="http://schemas.microsoft.com/office/powerpoint/2010/main" spd="med" advClick="1"/>
</p:sld>
</file>

<file path=ppt/slides/slide1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EAC6C6"/>
            </a:gs>
            <a:gs pos="100000">
              <a:srgbClr val="FFFFFF"/>
            </a:gs>
          </a:gsLst>
          <a:path path="circle">
            <a:fillToRect l="50000" t="50000" r="50000" b="50000"/>
          </a:path>
        </a:gradFill>
      </p:bgPr>
    </p:bg>
    <p:spTree>
      <p:nvGrpSpPr>
        <p:cNvPr id="1" name=""/>
        <p:cNvGrpSpPr/>
        <p:nvPr/>
      </p:nvGrpSpPr>
      <p:grpSpPr>
        <a:xfrm>
          <a:off x="0" y="0"/>
          <a:ext cx="0" cy="0"/>
          <a:chOff x="0" y="0"/>
          <a:chExt cx="0" cy="0"/>
        </a:xfrm>
      </p:grpSpPr>
      <p:pic>
        <p:nvPicPr>
          <p:cNvPr id="1356" name="illustration.pdf" descr="illustration.pdf"/>
          <p:cNvPicPr>
            <a:picLocks noChangeAspect="1"/>
          </p:cNvPicPr>
          <p:nvPr/>
        </p:nvPicPr>
        <p:blipFill>
          <a:blip r:embed="rId2">
            <a:extLst/>
          </a:blip>
          <a:stretch>
            <a:fillRect/>
          </a:stretch>
        </p:blipFill>
        <p:spPr>
          <a:xfrm>
            <a:off x="5484018" y="2657475"/>
            <a:ext cx="13415964" cy="8401050"/>
          </a:xfrm>
          <a:prstGeom prst="rect">
            <a:avLst/>
          </a:prstGeom>
          <a:ln w="12700">
            <a:miter lim="400000"/>
          </a:ln>
          <a:effectLst>
            <a:outerShdw sx="100000" sy="100000" kx="0" ky="0" algn="b" rotWithShape="0" blurRad="596900" dist="0" dir="0">
              <a:srgbClr val="000000">
                <a:alpha val="75000"/>
              </a:srgbClr>
            </a:outerShdw>
          </a:effectLst>
        </p:spPr>
      </p:pic>
      <p:sp>
        <p:nvSpPr>
          <p:cNvPr id="1357" name="On some devices, high temperature…"/>
          <p:cNvSpPr txBox="1"/>
          <p:nvPr/>
        </p:nvSpPr>
        <p:spPr>
          <a:xfrm>
            <a:off x="17123711" y="8082021"/>
            <a:ext cx="6692698" cy="51371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b">
            <a:spAutoFit/>
          </a:bodyPr>
          <a:lstStyle/>
          <a:p>
            <a:pPr algn="l" defTabSz="814387">
              <a:lnSpc>
                <a:spcPct val="80000"/>
              </a:lnSpc>
              <a:defRPr b="0" i="1" spc="-84" sz="8400">
                <a:solidFill>
                  <a:srgbClr val="A74545"/>
                </a:solidFill>
                <a:latin typeface="Avenir Next Condensed"/>
                <a:ea typeface="Avenir Next Condensed"/>
                <a:cs typeface="Avenir Next Condensed"/>
                <a:sym typeface="Avenir Next Condensed"/>
              </a:defRPr>
            </a:pPr>
            <a:r>
              <a:t>On some devices,</a:t>
            </a:r>
            <a:br/>
            <a:r>
              <a:t>high temperature</a:t>
            </a:r>
          </a:p>
          <a:p>
            <a:pPr algn="l" defTabSz="814387">
              <a:lnSpc>
                <a:spcPct val="80000"/>
              </a:lnSpc>
              <a:defRPr b="0" i="1" spc="-84" sz="8400">
                <a:solidFill>
                  <a:srgbClr val="A74545"/>
                </a:solidFill>
                <a:latin typeface="Avenir Next Condensed"/>
                <a:ea typeface="Avenir Next Condensed"/>
                <a:cs typeface="Avenir Next Condensed"/>
                <a:sym typeface="Avenir Next Condensed"/>
              </a:defRPr>
            </a:pPr>
            <a:r>
              <a:t>may </a:t>
            </a:r>
            <a:r>
              <a:rPr b="1"/>
              <a:t>throttle</a:t>
            </a:r>
            <a:r>
              <a:t> or</a:t>
            </a:r>
          </a:p>
          <a:p>
            <a:pPr algn="l" defTabSz="814387">
              <a:lnSpc>
                <a:spcPct val="80000"/>
              </a:lnSpc>
              <a:defRPr i="1" spc="-84" sz="8400">
                <a:solidFill>
                  <a:srgbClr val="A74545"/>
                </a:solidFill>
                <a:latin typeface="Avenir Next Condensed"/>
                <a:ea typeface="Avenir Next Condensed"/>
                <a:cs typeface="Avenir Next Condensed"/>
                <a:sym typeface="Avenir Next Condensed"/>
              </a:defRPr>
            </a:pPr>
            <a:r>
              <a:t>shut down</a:t>
            </a:r>
            <a:r>
              <a:rPr b="0"/>
              <a:t> SSD</a:t>
            </a:r>
          </a:p>
        </p:txBody>
      </p:sp>
      <p:sp>
        <p:nvSpPr>
          <p:cNvPr id="1358" name="TEMPERATURE DEPENDENCE"/>
          <p:cNvSpPr txBox="1"/>
          <p:nvPr/>
        </p:nvSpPr>
        <p:spPr>
          <a:xfrm>
            <a:off x="1593532" y="146049"/>
            <a:ext cx="2119693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TEMPERATURE DEPENDENCE</a:t>
            </a:r>
          </a:p>
        </p:txBody>
      </p:sp>
      <p:sp>
        <p:nvSpPr>
          <p:cNvPr id="1359"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1" name="Rectangle"/>
          <p:cNvSpPr/>
          <p:nvPr/>
        </p:nvSpPr>
        <p:spPr>
          <a:xfrm>
            <a:off x="3968919" y="8854336"/>
            <a:ext cx="7258659" cy="1238893"/>
          </a:xfrm>
          <a:prstGeom prst="rect">
            <a:avLst/>
          </a:prstGeom>
          <a:solidFill>
            <a:schemeClr val="accent3">
              <a:hueOff val="362282"/>
              <a:satOff val="31803"/>
              <a:lumOff val="-18242"/>
              <a:alpha val="50000"/>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pic>
        <p:nvPicPr>
          <p:cNvPr id="1362" name="avg-temp-CE.pdf" descr="avg-temp-CE.pdf"/>
          <p:cNvPicPr>
            <a:picLocks noChangeAspect="1"/>
          </p:cNvPicPr>
          <p:nvPr/>
        </p:nvPicPr>
        <p:blipFill>
          <a:blip r:embed="rId2">
            <a:extLst/>
          </a:blip>
          <a:srcRect l="0" t="7058" r="0" b="0"/>
          <a:stretch>
            <a:fillRect/>
          </a:stretch>
        </p:blipFill>
        <p:spPr>
          <a:xfrm>
            <a:off x="1230730" y="2973167"/>
            <a:ext cx="10785948" cy="10024620"/>
          </a:xfrm>
          <a:prstGeom prst="rect">
            <a:avLst/>
          </a:prstGeom>
          <a:ln w="12700">
            <a:miter lim="400000"/>
          </a:ln>
        </p:spPr>
      </p:pic>
      <p:sp>
        <p:nvSpPr>
          <p:cNvPr id="1363" name="1.2TB, 1 SSD"/>
          <p:cNvSpPr txBox="1"/>
          <p:nvPr/>
        </p:nvSpPr>
        <p:spPr>
          <a:xfrm>
            <a:off x="4414989" y="3817871"/>
            <a:ext cx="3789249"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66" sz="6600">
                <a:solidFill>
                  <a:srgbClr val="E4211C"/>
                </a:solidFill>
                <a:latin typeface="Avenir Next Condensed"/>
                <a:ea typeface="Avenir Next Condensed"/>
                <a:cs typeface="Avenir Next Condensed"/>
                <a:sym typeface="Avenir Next Condensed"/>
              </a:defRPr>
            </a:lvl1pPr>
          </a:lstStyle>
          <a:p>
            <a:pPr/>
            <a:r>
              <a:t>1.2TB, 1 SSD</a:t>
            </a:r>
          </a:p>
        </p:txBody>
      </p:sp>
      <p:sp>
        <p:nvSpPr>
          <p:cNvPr id="1364" name="3.2TB, 1 SSD"/>
          <p:cNvSpPr txBox="1"/>
          <p:nvPr/>
        </p:nvSpPr>
        <p:spPr>
          <a:xfrm>
            <a:off x="4414989" y="4961923"/>
            <a:ext cx="3789249"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66" sz="6600">
                <a:solidFill>
                  <a:srgbClr val="377EB8"/>
                </a:solidFill>
                <a:latin typeface="Avenir Next Condensed"/>
                <a:ea typeface="Avenir Next Condensed"/>
                <a:cs typeface="Avenir Next Condensed"/>
                <a:sym typeface="Avenir Next Condensed"/>
              </a:defRPr>
            </a:lvl1pPr>
          </a:lstStyle>
          <a:p>
            <a:pPr/>
            <a:r>
              <a:t>3.2TB, 1 SSD</a:t>
            </a:r>
          </a:p>
        </p:txBody>
      </p:sp>
      <p:sp>
        <p:nvSpPr>
          <p:cNvPr id="1365" name="TEMPERATURE DEPENDENCE"/>
          <p:cNvSpPr txBox="1"/>
          <p:nvPr/>
        </p:nvSpPr>
        <p:spPr>
          <a:xfrm>
            <a:off x="1593532" y="146049"/>
            <a:ext cx="2119693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TEMPERATURE DEPENDENCE</a:t>
            </a:r>
          </a:p>
        </p:txBody>
      </p:sp>
      <p:sp>
        <p:nvSpPr>
          <p:cNvPr id="1366" name="Throttling is an effective technique to reduce failures…"/>
          <p:cNvSpPr txBox="1"/>
          <p:nvPr/>
        </p:nvSpPr>
        <p:spPr>
          <a:xfrm>
            <a:off x="11991135" y="3149771"/>
            <a:ext cx="11571885" cy="6013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latin typeface="Avenir Next Condensed"/>
                <a:ea typeface="Avenir Next Condensed"/>
                <a:cs typeface="Avenir Next Condensed"/>
                <a:sym typeface="Avenir Next Condensed"/>
              </a:defRPr>
            </a:pPr>
            <a:r>
              <a:t>Throttling is an effective</a:t>
            </a:r>
            <a:br/>
            <a:r>
              <a:t>technique to reduce failures</a:t>
            </a:r>
          </a:p>
          <a:p>
            <a:pPr marL="1111250" indent="-1111250" algn="l" defTabSz="814387">
              <a:buSzPct val="125000"/>
              <a:buChar char="•"/>
              <a:defRPr b="0" spc="-84" sz="8400">
                <a:latin typeface="Avenir Next Condensed"/>
                <a:ea typeface="Avenir Next Condensed"/>
                <a:cs typeface="Avenir Next Condensed"/>
                <a:sym typeface="Avenir Next Condensed"/>
              </a:defRPr>
            </a:pPr>
            <a:r>
              <a:t>Potentially decreases device</a:t>
            </a:r>
            <a:br/>
            <a:r>
              <a:t>performance, however</a:t>
            </a:r>
          </a:p>
        </p:txBody>
      </p:sp>
      <p:sp>
        <p:nvSpPr>
          <p:cNvPr id="1367" name="Arrow"/>
          <p:cNvSpPr/>
          <p:nvPr/>
        </p:nvSpPr>
        <p:spPr>
          <a:xfrm flipH="1" rot="16200000">
            <a:off x="6896564" y="6711615"/>
            <a:ext cx="1270001" cy="2547770"/>
          </a:xfrm>
          <a:prstGeom prst="rightArrow">
            <a:avLst>
              <a:gd name="adj1" fmla="val 32000"/>
              <a:gd name="adj2" fmla="val 64000"/>
            </a:avLst>
          </a:prstGeom>
          <a:solidFill>
            <a:schemeClr val="accent3">
              <a:hueOff val="362282"/>
              <a:satOff val="31803"/>
              <a:lumOff val="-18242"/>
            </a:schemeClr>
          </a:solidFill>
          <a:ln w="12700">
            <a:miter lim="400000"/>
          </a:ln>
        </p:spPr>
        <p:txBody>
          <a:bodyPr lIns="0" tIns="0" rIns="0" bIns="0" anchor="ctr"/>
          <a:lstStyle/>
          <a:p>
            <a:pPr>
              <a:defRPr b="0" sz="3200">
                <a:latin typeface="+mn-lt"/>
                <a:ea typeface="+mn-ea"/>
                <a:cs typeface="+mn-cs"/>
                <a:sym typeface="Helvetica Neue Medium"/>
              </a:defRPr>
            </a:pPr>
          </a:p>
        </p:txBody>
      </p:sp>
      <p:sp>
        <p:nvSpPr>
          <p:cNvPr id="1368"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0" name="Access patterns and SSD writes"/>
          <p:cNvSpPr txBox="1"/>
          <p:nvPr/>
        </p:nvSpPr>
        <p:spPr>
          <a:xfrm>
            <a:off x="2395861" y="643659"/>
            <a:ext cx="20495134" cy="24955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defRPr spc="-133" sz="13400">
                <a:latin typeface="Avenir Next Condensed"/>
                <a:ea typeface="Avenir Next Condensed"/>
                <a:cs typeface="Avenir Next Condensed"/>
                <a:sym typeface="Avenir Next Condensed"/>
              </a:defRPr>
            </a:lvl1pPr>
          </a:lstStyle>
          <a:p>
            <a:pPr/>
            <a:r>
              <a:t>Access patterns and SSD writes</a:t>
            </a:r>
          </a:p>
        </p:txBody>
      </p:sp>
      <p:sp>
        <p:nvSpPr>
          <p:cNvPr id="1371" name="System buffering"/>
          <p:cNvSpPr txBox="1"/>
          <p:nvPr/>
        </p:nvSpPr>
        <p:spPr>
          <a:xfrm>
            <a:off x="3323291" y="3180276"/>
            <a:ext cx="8566151" cy="19113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defRPr i="1" spc="-100" sz="10000">
                <a:latin typeface="Avenir Next Condensed"/>
                <a:ea typeface="Avenir Next Condensed"/>
                <a:cs typeface="Avenir Next Condensed"/>
                <a:sym typeface="Avenir Next Condensed"/>
              </a:defRPr>
            </a:lvl1pPr>
          </a:lstStyle>
          <a:p>
            <a:pPr/>
            <a:r>
              <a:t>System buffering</a:t>
            </a:r>
          </a:p>
        </p:txBody>
      </p:sp>
      <p:sp>
        <p:nvSpPr>
          <p:cNvPr id="1372" name="Data served from OS caches…"/>
          <p:cNvSpPr txBox="1"/>
          <p:nvPr/>
        </p:nvSpPr>
        <p:spPr>
          <a:xfrm>
            <a:off x="4183227" y="4790487"/>
            <a:ext cx="11454537" cy="3092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latin typeface="Avenir Next Condensed"/>
                <a:ea typeface="Avenir Next Condensed"/>
                <a:cs typeface="Avenir Next Condensed"/>
                <a:sym typeface="Avenir Next Condensed"/>
              </a:defRPr>
            </a:pPr>
            <a:r>
              <a:t>Data served from OS caches</a:t>
            </a:r>
          </a:p>
          <a:p>
            <a:pPr marL="1111250" indent="-1111250" algn="l" defTabSz="814387">
              <a:buSzPct val="125000"/>
              <a:buChar char="•"/>
              <a:defRPr b="0" spc="-84" sz="8400">
                <a:solidFill>
                  <a:srgbClr val="6C9049"/>
                </a:solidFill>
                <a:latin typeface="Avenir Next Condensed"/>
                <a:ea typeface="Avenir Next Condensed"/>
                <a:cs typeface="Avenir Next Condensed"/>
                <a:sym typeface="Avenir Next Condensed"/>
              </a:defRPr>
            </a:pPr>
            <a:r>
              <a:t>Decreases SSD usage</a:t>
            </a:r>
          </a:p>
        </p:txBody>
      </p:sp>
      <p:sp>
        <p:nvSpPr>
          <p:cNvPr id="1373" name="Write amplification"/>
          <p:cNvSpPr txBox="1"/>
          <p:nvPr/>
        </p:nvSpPr>
        <p:spPr>
          <a:xfrm>
            <a:off x="3323291" y="7899820"/>
            <a:ext cx="9549131" cy="19113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defRPr i="1" spc="-100" sz="10000">
                <a:latin typeface="Avenir Next Condensed"/>
                <a:ea typeface="Avenir Next Condensed"/>
                <a:cs typeface="Avenir Next Condensed"/>
                <a:sym typeface="Avenir Next Condensed"/>
              </a:defRPr>
            </a:lvl1pPr>
          </a:lstStyle>
          <a:p>
            <a:pPr/>
            <a:r>
              <a:t>Write amplification</a:t>
            </a:r>
          </a:p>
        </p:txBody>
      </p:sp>
      <p:sp>
        <p:nvSpPr>
          <p:cNvPr id="1374" name="Updates to small amounts of data…"/>
          <p:cNvSpPr txBox="1"/>
          <p:nvPr/>
        </p:nvSpPr>
        <p:spPr>
          <a:xfrm>
            <a:off x="4183227" y="9501507"/>
            <a:ext cx="13646811" cy="3092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latin typeface="Avenir Next Condensed"/>
                <a:ea typeface="Avenir Next Condensed"/>
                <a:cs typeface="Avenir Next Condensed"/>
                <a:sym typeface="Avenir Next Condensed"/>
              </a:defRPr>
            </a:pPr>
            <a:r>
              <a:t>Updates to small amounts of data</a:t>
            </a:r>
          </a:p>
          <a:p>
            <a:pPr marL="1111250" indent="-1111250" algn="l" defTabSz="814387">
              <a:buSzPct val="125000"/>
              <a:buChar char="•"/>
              <a:defRPr b="0" spc="-84" sz="8400">
                <a:solidFill>
                  <a:srgbClr val="A74545"/>
                </a:solidFill>
                <a:latin typeface="Avenir Next Condensed"/>
                <a:ea typeface="Avenir Next Condensed"/>
                <a:cs typeface="Avenir Next Condensed"/>
                <a:sym typeface="Avenir Next Condensed"/>
              </a:defRPr>
            </a:pPr>
            <a:r>
              <a:t>Increases erasing and copying</a:t>
            </a:r>
          </a:p>
        </p:txBody>
      </p:sp>
      <p:sp>
        <p:nvSpPr>
          <p:cNvPr id="1375"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7" name="illustration.pdf" descr="illustration.pdf"/>
          <p:cNvPicPr>
            <a:picLocks noChangeAspect="1"/>
          </p:cNvPicPr>
          <p:nvPr/>
        </p:nvPicPr>
        <p:blipFill>
          <a:blip r:embed="rId2">
            <a:extLst/>
          </a:blip>
          <a:stretch>
            <a:fillRect/>
          </a:stretch>
        </p:blipFill>
        <p:spPr>
          <a:xfrm>
            <a:off x="3199219" y="4572254"/>
            <a:ext cx="4571491" cy="4571492"/>
          </a:xfrm>
          <a:prstGeom prst="rect">
            <a:avLst/>
          </a:prstGeom>
          <a:ln w="12700">
            <a:miter lim="400000"/>
          </a:ln>
          <a:effectLst>
            <a:outerShdw sx="100000" sy="100000" kx="0" ky="0" algn="b" rotWithShape="0" blurRad="596900" dist="0" dir="0">
              <a:srgbClr val="000000">
                <a:alpha val="75000"/>
              </a:srgbClr>
            </a:outerShdw>
          </a:effectLst>
        </p:spPr>
      </p:pic>
      <p:pic>
        <p:nvPicPr>
          <p:cNvPr id="1378" name="illustration.pdf" descr="illustration.pdf"/>
          <p:cNvPicPr>
            <a:picLocks noChangeAspect="1"/>
          </p:cNvPicPr>
          <p:nvPr/>
        </p:nvPicPr>
        <p:blipFill>
          <a:blip r:embed="rId3">
            <a:extLst/>
          </a:blip>
          <a:stretch>
            <a:fillRect/>
          </a:stretch>
        </p:blipFill>
        <p:spPr>
          <a:xfrm>
            <a:off x="14858790" y="4572254"/>
            <a:ext cx="7300392" cy="4571492"/>
          </a:xfrm>
          <a:prstGeom prst="rect">
            <a:avLst/>
          </a:prstGeom>
          <a:ln w="12700">
            <a:miter lim="400000"/>
          </a:ln>
          <a:effectLst>
            <a:outerShdw sx="100000" sy="100000" kx="0" ky="0" algn="b" rotWithShape="0" blurRad="596900" dist="0" dir="0">
              <a:srgbClr val="000000">
                <a:alpha val="75000"/>
              </a:srgbClr>
            </a:outerShdw>
          </a:effectLst>
        </p:spPr>
      </p:pic>
      <p:sp>
        <p:nvSpPr>
          <p:cNvPr id="1379" name="OS"/>
          <p:cNvSpPr/>
          <p:nvPr/>
        </p:nvSpPr>
        <p:spPr>
          <a:xfrm>
            <a:off x="9375786" y="4572254"/>
            <a:ext cx="4571492" cy="4571492"/>
          </a:xfrm>
          <a:prstGeom prst="roundRect">
            <a:avLst>
              <a:gd name="adj" fmla="val 15000"/>
            </a:avLst>
          </a:prstGeom>
          <a:solidFill>
            <a:srgbClr val="85415F"/>
          </a:solidFill>
          <a:ln w="12700">
            <a:miter lim="400000"/>
          </a:ln>
          <a:effectLst>
            <a:outerShdw sx="100000" sy="100000" kx="0" ky="0" algn="b" rotWithShape="0" blurRad="596900" dist="0" dir="0">
              <a:srgbClr val="000000">
                <a:alpha val="75000"/>
              </a:srgbClr>
            </a:outerShdw>
          </a:effectLst>
          <a:extLst>
            <a:ext uri="{C572A759-6A51-4108-AA02-DFA0A04FC94B}">
              <ma14:wrappingTextBoxFlag xmlns:ma14="http://schemas.microsoft.com/office/mac/drawingml/2011/main" val="1"/>
            </a:ext>
          </a:extLst>
        </p:spPr>
        <p:txBody>
          <a:bodyPr lIns="42862" tIns="42862" rIns="42862" bIns="42862" anchor="ctr"/>
          <a:lstStyle>
            <a:lvl1pPr defTabSz="578643">
              <a:defRPr b="0" spc="0" sz="16800">
                <a:solidFill>
                  <a:srgbClr val="E1CBDB"/>
                </a:solidFill>
                <a:latin typeface="Avenir Next Condensed Heavy"/>
                <a:ea typeface="Avenir Next Condensed Heavy"/>
                <a:cs typeface="Avenir Next Condensed Heavy"/>
                <a:sym typeface="Avenir Next Condensed Heavy"/>
              </a:defRPr>
            </a:lvl1pPr>
          </a:lstStyle>
          <a:p>
            <a:pPr/>
            <a:r>
              <a:t>OS</a:t>
            </a:r>
          </a:p>
        </p:txBody>
      </p:sp>
      <p:sp>
        <p:nvSpPr>
          <p:cNvPr id="1380" name="Line"/>
          <p:cNvSpPr/>
          <p:nvPr/>
        </p:nvSpPr>
        <p:spPr>
          <a:xfrm>
            <a:off x="13919423" y="6858000"/>
            <a:ext cx="1815133" cy="0"/>
          </a:xfrm>
          <a:prstGeom prst="line">
            <a:avLst/>
          </a:prstGeom>
          <a:ln w="3175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381" name="the impact of SSD writes"/>
          <p:cNvSpPr txBox="1"/>
          <p:nvPr/>
        </p:nvSpPr>
        <p:spPr>
          <a:xfrm>
            <a:off x="11715469" y="2241405"/>
            <a:ext cx="8864703" cy="1631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r" defTabSz="814387">
              <a:defRPr b="0" i="1" spc="-84" sz="8400">
                <a:latin typeface="Avenir Next Condensed"/>
                <a:ea typeface="Avenir Next Condensed"/>
                <a:cs typeface="Avenir Next Condensed"/>
                <a:sym typeface="Avenir Next Condensed"/>
              </a:defRPr>
            </a:lvl1pPr>
          </a:lstStyle>
          <a:p>
            <a:pPr/>
            <a:r>
              <a:t>the impact of SSD writes</a:t>
            </a:r>
          </a:p>
        </p:txBody>
      </p:sp>
      <p:sp>
        <p:nvSpPr>
          <p:cNvPr id="1382" name="System caching reduces"/>
          <p:cNvSpPr txBox="1"/>
          <p:nvPr/>
        </p:nvSpPr>
        <p:spPr>
          <a:xfrm>
            <a:off x="3738894" y="839345"/>
            <a:ext cx="10824211" cy="19113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p>
            <a:pPr algn="l" defTabSz="814387">
              <a:defRPr b="0" i="1" spc="-100" sz="10000">
                <a:solidFill>
                  <a:srgbClr val="85415F"/>
                </a:solidFill>
                <a:latin typeface="Avenir Next Condensed"/>
                <a:ea typeface="Avenir Next Condensed"/>
                <a:cs typeface="Avenir Next Condensed"/>
                <a:sym typeface="Avenir Next Condensed"/>
              </a:defRPr>
            </a:pPr>
            <a:r>
              <a:rPr>
                <a:latin typeface="Avenir Next Condensed Demi Bold"/>
                <a:ea typeface="Avenir Next Condensed Demi Bold"/>
                <a:cs typeface="Avenir Next Condensed Demi Bold"/>
                <a:sym typeface="Avenir Next Condensed Demi Bold"/>
              </a:rPr>
              <a:t>System caching</a:t>
            </a:r>
            <a:r>
              <a:rPr>
                <a:solidFill>
                  <a:srgbClr val="000000"/>
                </a:solidFill>
              </a:rPr>
              <a:t> reduces</a:t>
            </a:r>
          </a:p>
        </p:txBody>
      </p:sp>
      <p:sp>
        <p:nvSpPr>
          <p:cNvPr id="1383" name="Triangle"/>
          <p:cNvSpPr/>
          <p:nvPr/>
        </p:nvSpPr>
        <p:spPr>
          <a:xfrm rot="5400000">
            <a:off x="7131426" y="6257051"/>
            <a:ext cx="4105815" cy="12018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53585F"/>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1384" name="Rectangle"/>
          <p:cNvSpPr/>
          <p:nvPr/>
        </p:nvSpPr>
        <p:spPr>
          <a:xfrm>
            <a:off x="7766999" y="5786437"/>
            <a:ext cx="1009071" cy="2143126"/>
          </a:xfrm>
          <a:prstGeom prst="rect">
            <a:avLst/>
          </a:prstGeom>
          <a:solidFill>
            <a:srgbClr val="53585F"/>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1385" name="Page cache"/>
          <p:cNvSpPr/>
          <p:nvPr/>
        </p:nvSpPr>
        <p:spPr>
          <a:xfrm>
            <a:off x="7076936" y="10510584"/>
            <a:ext cx="9169191" cy="2143126"/>
          </a:xfrm>
          <a:prstGeom prst="rect">
            <a:avLst/>
          </a:prstGeom>
          <a:solidFill>
            <a:srgbClr val="D7CDE4"/>
          </a:solidFill>
          <a:ln w="12700">
            <a:miter lim="400000"/>
          </a:ln>
          <a:extLst>
            <a:ext uri="{C572A759-6A51-4108-AA02-DFA0A04FC94B}">
              <ma14:wrappingTextBoxFlag xmlns:ma14="http://schemas.microsoft.com/office/mac/drawingml/2011/main" val="1"/>
            </a:ext>
          </a:extLst>
        </p:spPr>
        <p:txBody>
          <a:bodyPr lIns="42862" tIns="42862" rIns="42862" bIns="42862" anchor="ctr"/>
          <a:lstStyle>
            <a:lvl1pPr defTabSz="578643">
              <a:defRPr b="0" i="1" sz="6600">
                <a:solidFill>
                  <a:srgbClr val="5D4282"/>
                </a:solidFill>
                <a:latin typeface="Avenir Next Condensed"/>
                <a:ea typeface="Avenir Next Condensed"/>
                <a:cs typeface="Avenir Next Condensed"/>
                <a:sym typeface="Avenir Next Condensed"/>
              </a:defRPr>
            </a:lvl1pPr>
          </a:lstStyle>
          <a:p>
            <a:pPr/>
            <a:r>
              <a:t>Page cache</a:t>
            </a:r>
          </a:p>
        </p:txBody>
      </p:sp>
      <p:sp>
        <p:nvSpPr>
          <p:cNvPr id="1386" name="Triangle"/>
          <p:cNvSpPr/>
          <p:nvPr/>
        </p:nvSpPr>
        <p:spPr>
          <a:xfrm rot="10800000">
            <a:off x="10329210" y="9803370"/>
            <a:ext cx="2664644" cy="12018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53585F"/>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1387" name="Rectangle"/>
          <p:cNvSpPr/>
          <p:nvPr/>
        </p:nvSpPr>
        <p:spPr>
          <a:xfrm rot="5400000">
            <a:off x="11156997" y="8850018"/>
            <a:ext cx="1009070" cy="1602353"/>
          </a:xfrm>
          <a:prstGeom prst="rect">
            <a:avLst/>
          </a:prstGeom>
          <a:solidFill>
            <a:srgbClr val="53585F"/>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1388"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90" name="os-writes-AB.pdf" descr="os-writes-AB.pdf"/>
          <p:cNvPicPr>
            <a:picLocks noChangeAspect="1"/>
          </p:cNvPicPr>
          <p:nvPr/>
        </p:nvPicPr>
        <p:blipFill>
          <a:blip r:embed="rId2">
            <a:extLst/>
          </a:blip>
          <a:srcRect l="0" t="7638" r="0" b="0"/>
          <a:stretch>
            <a:fillRect/>
          </a:stretch>
        </p:blipFill>
        <p:spPr>
          <a:xfrm>
            <a:off x="1567216" y="3039992"/>
            <a:ext cx="10785948" cy="9962039"/>
          </a:xfrm>
          <a:prstGeom prst="rect">
            <a:avLst/>
          </a:prstGeom>
          <a:ln w="12700">
            <a:miter lim="400000"/>
          </a:ln>
        </p:spPr>
      </p:pic>
      <p:sp>
        <p:nvSpPr>
          <p:cNvPr id="1391" name="1.2TB, 2 SSDs"/>
          <p:cNvSpPr txBox="1"/>
          <p:nvPr/>
        </p:nvSpPr>
        <p:spPr>
          <a:xfrm>
            <a:off x="7217833" y="7833268"/>
            <a:ext cx="4065855"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66" sz="6600">
                <a:solidFill>
                  <a:srgbClr val="E4211C"/>
                </a:solidFill>
                <a:latin typeface="Avenir Next Condensed"/>
                <a:ea typeface="Avenir Next Condensed"/>
                <a:cs typeface="Avenir Next Condensed"/>
                <a:sym typeface="Avenir Next Condensed"/>
              </a:defRPr>
            </a:lvl1pPr>
          </a:lstStyle>
          <a:p>
            <a:pPr/>
            <a:r>
              <a:t>1.2TB, 2 SSDs</a:t>
            </a:r>
          </a:p>
        </p:txBody>
      </p:sp>
      <p:sp>
        <p:nvSpPr>
          <p:cNvPr id="1392" name="3.2TB, 2 SSDs"/>
          <p:cNvSpPr txBox="1"/>
          <p:nvPr/>
        </p:nvSpPr>
        <p:spPr>
          <a:xfrm>
            <a:off x="7217833" y="8730564"/>
            <a:ext cx="4065855"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66" sz="6600">
                <a:solidFill>
                  <a:srgbClr val="377EB8"/>
                </a:solidFill>
                <a:latin typeface="Avenir Next Condensed"/>
                <a:ea typeface="Avenir Next Condensed"/>
                <a:cs typeface="Avenir Next Condensed"/>
                <a:sym typeface="Avenir Next Condensed"/>
              </a:defRPr>
            </a:lvl1pPr>
          </a:lstStyle>
          <a:p>
            <a:pPr/>
            <a:r>
              <a:t>3.2TB, 2 SSDs</a:t>
            </a:r>
          </a:p>
        </p:txBody>
      </p:sp>
      <p:sp>
        <p:nvSpPr>
          <p:cNvPr id="1393" name="Rectangle"/>
          <p:cNvSpPr/>
          <p:nvPr/>
        </p:nvSpPr>
        <p:spPr>
          <a:xfrm>
            <a:off x="3221641" y="10748540"/>
            <a:ext cx="9178683" cy="2590311"/>
          </a:xfrm>
          <a:prstGeom prst="rect">
            <a:avLst/>
          </a:prstGeom>
          <a:solidFill>
            <a:srgbClr val="FFFFFF"/>
          </a:solidFill>
          <a:ln w="12700">
            <a:miter lim="400000"/>
          </a:ln>
        </p:spPr>
        <p:txBody>
          <a:bodyPr lIns="42862" tIns="42862" rIns="42862" bIns="42862" anchor="ctr"/>
          <a:lstStyle/>
          <a:p>
            <a:pPr defTabSz="578643">
              <a:defRPr b="0" sz="3200">
                <a:solidFill>
                  <a:srgbClr val="FFFFFF"/>
                </a:solidFill>
                <a:latin typeface="Vista Sans OT Medium"/>
                <a:ea typeface="Vista Sans OT Medium"/>
                <a:cs typeface="Vista Sans OT Medium"/>
                <a:sym typeface="Vista Sans OT Medium"/>
              </a:defRPr>
            </a:pPr>
          </a:p>
        </p:txBody>
      </p:sp>
      <p:sp>
        <p:nvSpPr>
          <p:cNvPr id="1394" name="0"/>
          <p:cNvSpPr txBox="1"/>
          <p:nvPr/>
        </p:nvSpPr>
        <p:spPr>
          <a:xfrm>
            <a:off x="4432185" y="10435788"/>
            <a:ext cx="579781"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66" sz="6600">
                <a:latin typeface="Avenir Next Condensed Medium"/>
                <a:ea typeface="Avenir Next Condensed Medium"/>
                <a:cs typeface="Avenir Next Condensed Medium"/>
                <a:sym typeface="Avenir Next Condensed Medium"/>
              </a:defRPr>
            </a:lvl1pPr>
          </a:lstStyle>
          <a:p>
            <a:pPr/>
            <a:r>
              <a:t>0</a:t>
            </a:r>
          </a:p>
        </p:txBody>
      </p:sp>
      <p:sp>
        <p:nvSpPr>
          <p:cNvPr id="1395" name="15"/>
          <p:cNvSpPr txBox="1"/>
          <p:nvPr/>
        </p:nvSpPr>
        <p:spPr>
          <a:xfrm>
            <a:off x="7237552" y="10435788"/>
            <a:ext cx="975412"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66" sz="6600">
                <a:latin typeface="Avenir Next Condensed Medium"/>
                <a:ea typeface="Avenir Next Condensed Medium"/>
                <a:cs typeface="Avenir Next Condensed Medium"/>
                <a:sym typeface="Avenir Next Condensed Medium"/>
              </a:defRPr>
            </a:lvl1pPr>
          </a:lstStyle>
          <a:p>
            <a:pPr/>
            <a:r>
              <a:t>15</a:t>
            </a:r>
          </a:p>
        </p:txBody>
      </p:sp>
      <p:sp>
        <p:nvSpPr>
          <p:cNvPr id="1396" name="30"/>
          <p:cNvSpPr txBox="1"/>
          <p:nvPr/>
        </p:nvSpPr>
        <p:spPr>
          <a:xfrm>
            <a:off x="10209935" y="10435788"/>
            <a:ext cx="975412"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66" sz="6600">
                <a:latin typeface="Avenir Next Condensed Medium"/>
                <a:ea typeface="Avenir Next Condensed Medium"/>
                <a:cs typeface="Avenir Next Condensed Medium"/>
                <a:sym typeface="Avenir Next Condensed Medium"/>
              </a:defRPr>
            </a:lvl1pPr>
          </a:lstStyle>
          <a:p>
            <a:pPr/>
            <a:r>
              <a:t>30</a:t>
            </a:r>
          </a:p>
        </p:txBody>
      </p:sp>
      <p:sp>
        <p:nvSpPr>
          <p:cNvPr id="1397" name="Data written to OS (TB)"/>
          <p:cNvSpPr txBox="1"/>
          <p:nvPr/>
        </p:nvSpPr>
        <p:spPr>
          <a:xfrm>
            <a:off x="4998207" y="11799887"/>
            <a:ext cx="5959832" cy="11747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58" sz="5800">
                <a:latin typeface="Avenir Next Condensed Medium"/>
                <a:ea typeface="Avenir Next Condensed Medium"/>
                <a:cs typeface="Avenir Next Condensed Medium"/>
                <a:sym typeface="Avenir Next Condensed Medium"/>
              </a:defRPr>
            </a:lvl1pPr>
          </a:lstStyle>
          <a:p>
            <a:pPr/>
            <a:r>
              <a:t>Data written to OS (TB)</a:t>
            </a:r>
          </a:p>
        </p:txBody>
      </p:sp>
      <p:sp>
        <p:nvSpPr>
          <p:cNvPr id="1398" name="OS WRITES MISLEADING"/>
          <p:cNvSpPr txBox="1"/>
          <p:nvPr/>
        </p:nvSpPr>
        <p:spPr>
          <a:xfrm>
            <a:off x="3195637" y="146049"/>
            <a:ext cx="1799272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OS WRITES MISLEADING</a:t>
            </a:r>
          </a:p>
        </p:txBody>
      </p:sp>
      <p:sp>
        <p:nvSpPr>
          <p:cNvPr id="1399" name="No statistically significant correlation with failures at high write volume"/>
          <p:cNvSpPr txBox="1"/>
          <p:nvPr/>
        </p:nvSpPr>
        <p:spPr>
          <a:xfrm>
            <a:off x="11991135" y="3149771"/>
            <a:ext cx="10638435" cy="4552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latin typeface="Avenir Next Condensed"/>
                <a:ea typeface="Avenir Next Condensed"/>
                <a:cs typeface="Avenir Next Condensed"/>
                <a:sym typeface="Avenir Next Condensed"/>
              </a:defRPr>
            </a:pPr>
            <a:r>
              <a:t>No statistically significant</a:t>
            </a:r>
            <a:br/>
            <a:r>
              <a:t>correlation with failures at</a:t>
            </a:r>
            <a:br/>
            <a:r>
              <a:t>high write volume</a:t>
            </a:r>
          </a:p>
        </p:txBody>
      </p:sp>
      <p:sp>
        <p:nvSpPr>
          <p:cNvPr id="1400" name="Rectangle"/>
          <p:cNvSpPr/>
          <p:nvPr/>
        </p:nvSpPr>
        <p:spPr>
          <a:xfrm>
            <a:off x="7289553" y="4153690"/>
            <a:ext cx="4065855" cy="3088689"/>
          </a:xfrm>
          <a:prstGeom prst="rect">
            <a:avLst/>
          </a:prstGeom>
          <a:solidFill>
            <a:schemeClr val="accent3">
              <a:hueOff val="362282"/>
              <a:satOff val="31803"/>
              <a:lumOff val="-18242"/>
              <a:alpha val="50000"/>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401"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3" name="OS WRITES MISLEADING"/>
          <p:cNvSpPr txBox="1"/>
          <p:nvPr/>
        </p:nvSpPr>
        <p:spPr>
          <a:xfrm>
            <a:off x="3195637" y="146049"/>
            <a:ext cx="1799272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OS WRITES MISLEADING</a:t>
            </a:r>
          </a:p>
        </p:txBody>
      </p:sp>
      <p:pic>
        <p:nvPicPr>
          <p:cNvPr id="1404" name="os-writes-written.pdf" descr="os-writes-written.pdf"/>
          <p:cNvPicPr>
            <a:picLocks noChangeAspect="1"/>
          </p:cNvPicPr>
          <p:nvPr/>
        </p:nvPicPr>
        <p:blipFill>
          <a:blip r:embed="rId2">
            <a:extLst/>
          </a:blip>
          <a:srcRect l="18383" t="8102" r="64498" b="0"/>
          <a:stretch>
            <a:fillRect/>
          </a:stretch>
        </p:blipFill>
        <p:spPr>
          <a:xfrm>
            <a:off x="2477322" y="3113558"/>
            <a:ext cx="9145568" cy="9819588"/>
          </a:xfrm>
          <a:prstGeom prst="rect">
            <a:avLst/>
          </a:prstGeom>
          <a:ln w="12700">
            <a:miter lim="400000"/>
          </a:ln>
        </p:spPr>
      </p:pic>
      <p:sp>
        <p:nvSpPr>
          <p:cNvPr id="1405" name="720GB, 2 SSDs"/>
          <p:cNvSpPr txBox="1"/>
          <p:nvPr/>
        </p:nvSpPr>
        <p:spPr>
          <a:xfrm>
            <a:off x="6230975" y="8686513"/>
            <a:ext cx="4439693"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66" sz="6600">
                <a:latin typeface="Avenir Next Condensed"/>
                <a:ea typeface="Avenir Next Condensed"/>
                <a:cs typeface="Avenir Next Condensed"/>
                <a:sym typeface="Avenir Next Condensed"/>
              </a:defRPr>
            </a:lvl1pPr>
          </a:lstStyle>
          <a:p>
            <a:pPr/>
            <a:r>
              <a:t>720GB, 2 SSDs</a:t>
            </a:r>
          </a:p>
        </p:txBody>
      </p:sp>
      <p:sp>
        <p:nvSpPr>
          <p:cNvPr id="1406" name="Rectangle"/>
          <p:cNvSpPr/>
          <p:nvPr/>
        </p:nvSpPr>
        <p:spPr>
          <a:xfrm>
            <a:off x="1839723" y="10726921"/>
            <a:ext cx="10156818" cy="2590311"/>
          </a:xfrm>
          <a:prstGeom prst="rect">
            <a:avLst/>
          </a:prstGeom>
          <a:solidFill>
            <a:srgbClr val="FFFFFF"/>
          </a:solidFill>
          <a:ln w="12700">
            <a:miter lim="400000"/>
          </a:ln>
        </p:spPr>
        <p:txBody>
          <a:bodyPr lIns="42862" tIns="42862" rIns="42862" bIns="42862" anchor="ctr"/>
          <a:lstStyle/>
          <a:p>
            <a:pPr defTabSz="578643">
              <a:defRPr b="0" sz="3200">
                <a:solidFill>
                  <a:srgbClr val="FFFFFF"/>
                </a:solidFill>
                <a:latin typeface="Vista Sans OT Medium"/>
                <a:ea typeface="Vista Sans OT Medium"/>
                <a:cs typeface="Vista Sans OT Medium"/>
                <a:sym typeface="Vista Sans OT Medium"/>
              </a:defRPr>
            </a:pPr>
          </a:p>
        </p:txBody>
      </p:sp>
      <p:sp>
        <p:nvSpPr>
          <p:cNvPr id="1407" name="0"/>
          <p:cNvSpPr txBox="1"/>
          <p:nvPr/>
        </p:nvSpPr>
        <p:spPr>
          <a:xfrm>
            <a:off x="4028402" y="10414169"/>
            <a:ext cx="579781"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66" sz="6600">
                <a:latin typeface="Avenir Next Condensed Medium"/>
                <a:ea typeface="Avenir Next Condensed Medium"/>
                <a:cs typeface="Avenir Next Condensed Medium"/>
                <a:sym typeface="Avenir Next Condensed Medium"/>
              </a:defRPr>
            </a:lvl1pPr>
          </a:lstStyle>
          <a:p>
            <a:pPr/>
            <a:r>
              <a:t>0</a:t>
            </a:r>
          </a:p>
        </p:txBody>
      </p:sp>
      <p:sp>
        <p:nvSpPr>
          <p:cNvPr id="1408" name="15"/>
          <p:cNvSpPr txBox="1"/>
          <p:nvPr/>
        </p:nvSpPr>
        <p:spPr>
          <a:xfrm>
            <a:off x="6919494" y="10414169"/>
            <a:ext cx="975412"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66" sz="6600">
                <a:latin typeface="Avenir Next Condensed Medium"/>
                <a:ea typeface="Avenir Next Condensed Medium"/>
                <a:cs typeface="Avenir Next Condensed Medium"/>
                <a:sym typeface="Avenir Next Condensed Medium"/>
              </a:defRPr>
            </a:lvl1pPr>
          </a:lstStyle>
          <a:p>
            <a:pPr/>
            <a:r>
              <a:t>15</a:t>
            </a:r>
          </a:p>
        </p:txBody>
      </p:sp>
      <p:sp>
        <p:nvSpPr>
          <p:cNvPr id="1409" name="30"/>
          <p:cNvSpPr txBox="1"/>
          <p:nvPr/>
        </p:nvSpPr>
        <p:spPr>
          <a:xfrm>
            <a:off x="9999032" y="10414169"/>
            <a:ext cx="975412"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66" sz="6600">
                <a:latin typeface="Avenir Next Condensed Medium"/>
                <a:ea typeface="Avenir Next Condensed Medium"/>
                <a:cs typeface="Avenir Next Condensed Medium"/>
                <a:sym typeface="Avenir Next Condensed Medium"/>
              </a:defRPr>
            </a:lvl1pPr>
          </a:lstStyle>
          <a:p>
            <a:pPr/>
            <a:r>
              <a:t>30</a:t>
            </a:r>
          </a:p>
        </p:txBody>
      </p:sp>
      <p:sp>
        <p:nvSpPr>
          <p:cNvPr id="1410" name="Data written to OS (TB)"/>
          <p:cNvSpPr txBox="1"/>
          <p:nvPr/>
        </p:nvSpPr>
        <p:spPr>
          <a:xfrm>
            <a:off x="4594424" y="11778268"/>
            <a:ext cx="5959832" cy="11747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58" sz="5800">
                <a:latin typeface="Avenir Next Condensed Medium"/>
                <a:ea typeface="Avenir Next Condensed Medium"/>
                <a:cs typeface="Avenir Next Condensed Medium"/>
                <a:sym typeface="Avenir Next Condensed Medium"/>
              </a:defRPr>
            </a:lvl1pPr>
          </a:lstStyle>
          <a:p>
            <a:pPr/>
            <a:r>
              <a:t>Data written to OS (TB)</a:t>
            </a:r>
          </a:p>
        </p:txBody>
      </p:sp>
      <p:sp>
        <p:nvSpPr>
          <p:cNvPr id="1411" name="Rectangle"/>
          <p:cNvSpPr/>
          <p:nvPr/>
        </p:nvSpPr>
        <p:spPr>
          <a:xfrm>
            <a:off x="11159999" y="3980534"/>
            <a:ext cx="2363920" cy="7219917"/>
          </a:xfrm>
          <a:prstGeom prst="rect">
            <a:avLst/>
          </a:prstGeom>
          <a:solidFill>
            <a:srgbClr val="FFFFFF"/>
          </a:solidFill>
          <a:ln w="12700">
            <a:miter lim="400000"/>
          </a:ln>
        </p:spPr>
        <p:txBody>
          <a:bodyPr lIns="42862" tIns="42862" rIns="42862" bIns="42862" anchor="ctr"/>
          <a:lstStyle/>
          <a:p>
            <a:pPr defTabSz="578643">
              <a:defRPr b="0" sz="3200">
                <a:solidFill>
                  <a:srgbClr val="FFFFFF"/>
                </a:solidFill>
                <a:latin typeface="Vista Sans OT Medium"/>
                <a:ea typeface="Vista Sans OT Medium"/>
                <a:cs typeface="Vista Sans OT Medium"/>
                <a:sym typeface="Vista Sans OT Medium"/>
              </a:defRPr>
            </a:pPr>
          </a:p>
        </p:txBody>
      </p:sp>
      <p:sp>
        <p:nvSpPr>
          <p:cNvPr id="1412" name="Data written to flash cells (TB)"/>
          <p:cNvSpPr txBox="1"/>
          <p:nvPr/>
        </p:nvSpPr>
        <p:spPr>
          <a:xfrm rot="16200000">
            <a:off x="-468121" y="5819140"/>
            <a:ext cx="3971012" cy="207772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p>
            <a:pPr algn="r" defTabSz="814387">
              <a:lnSpc>
                <a:spcPct val="90000"/>
              </a:lnSpc>
              <a:defRPr b="0" spc="-58" sz="5800">
                <a:latin typeface="Avenir Next Condensed Medium"/>
                <a:ea typeface="Avenir Next Condensed Medium"/>
                <a:cs typeface="Avenir Next Condensed Medium"/>
                <a:sym typeface="Avenir Next Condensed Medium"/>
              </a:defRPr>
            </a:pPr>
            <a:r>
              <a:t>Data written to</a:t>
            </a:r>
            <a:br/>
            <a:r>
              <a:t>flash cells (TB)</a:t>
            </a:r>
          </a:p>
        </p:txBody>
      </p:sp>
      <p:sp>
        <p:nvSpPr>
          <p:cNvPr id="1413" name="Rectangle"/>
          <p:cNvSpPr/>
          <p:nvPr/>
        </p:nvSpPr>
        <p:spPr>
          <a:xfrm>
            <a:off x="2203984" y="3738408"/>
            <a:ext cx="1218721" cy="7219917"/>
          </a:xfrm>
          <a:prstGeom prst="rect">
            <a:avLst/>
          </a:prstGeom>
          <a:solidFill>
            <a:srgbClr val="FFFFFF"/>
          </a:solidFill>
          <a:ln w="12700">
            <a:miter lim="400000"/>
          </a:ln>
        </p:spPr>
        <p:txBody>
          <a:bodyPr lIns="42862" tIns="42862" rIns="42862" bIns="42862" anchor="ctr"/>
          <a:lstStyle/>
          <a:p>
            <a:pPr defTabSz="578643">
              <a:defRPr b="0" sz="3200">
                <a:solidFill>
                  <a:srgbClr val="FFFFFF"/>
                </a:solidFill>
                <a:latin typeface="Vista Sans OT Medium"/>
                <a:ea typeface="Vista Sans OT Medium"/>
                <a:cs typeface="Vista Sans OT Medium"/>
                <a:sym typeface="Vista Sans OT Medium"/>
              </a:defRPr>
            </a:pPr>
          </a:p>
        </p:txBody>
      </p:sp>
      <p:sp>
        <p:nvSpPr>
          <p:cNvPr id="1414" name="60"/>
          <p:cNvSpPr txBox="1"/>
          <p:nvPr/>
        </p:nvSpPr>
        <p:spPr>
          <a:xfrm>
            <a:off x="2478091" y="5402252"/>
            <a:ext cx="975412"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66" sz="6600">
                <a:latin typeface="Avenir Next Condensed Medium"/>
                <a:ea typeface="Avenir Next Condensed Medium"/>
                <a:cs typeface="Avenir Next Condensed Medium"/>
                <a:sym typeface="Avenir Next Condensed Medium"/>
              </a:defRPr>
            </a:lvl1pPr>
          </a:lstStyle>
          <a:p>
            <a:pPr/>
            <a:r>
              <a:t>60</a:t>
            </a:r>
          </a:p>
        </p:txBody>
      </p:sp>
      <p:sp>
        <p:nvSpPr>
          <p:cNvPr id="1415" name="20"/>
          <p:cNvSpPr txBox="1"/>
          <p:nvPr/>
        </p:nvSpPr>
        <p:spPr>
          <a:xfrm>
            <a:off x="2478091" y="8010080"/>
            <a:ext cx="975412"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66" sz="6600">
                <a:latin typeface="Avenir Next Condensed Medium"/>
                <a:ea typeface="Avenir Next Condensed Medium"/>
                <a:cs typeface="Avenir Next Condensed Medium"/>
                <a:sym typeface="Avenir Next Condensed Medium"/>
              </a:defRPr>
            </a:lvl1pPr>
          </a:lstStyle>
          <a:p>
            <a:pPr/>
            <a:r>
              <a:t>20</a:t>
            </a:r>
          </a:p>
        </p:txBody>
      </p:sp>
      <p:sp>
        <p:nvSpPr>
          <p:cNvPr id="1416" name="No statistically significant correlation with failures at high write volume…"/>
          <p:cNvSpPr txBox="1"/>
          <p:nvPr/>
        </p:nvSpPr>
        <p:spPr>
          <a:xfrm>
            <a:off x="11991135" y="3149771"/>
            <a:ext cx="10638435" cy="893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latin typeface="Avenir Next Condensed"/>
                <a:ea typeface="Avenir Next Condensed"/>
                <a:cs typeface="Avenir Next Condensed"/>
                <a:sym typeface="Avenir Next Condensed"/>
              </a:defRPr>
            </a:pPr>
            <a:r>
              <a:t>No statistically significant</a:t>
            </a:r>
            <a:br/>
            <a:r>
              <a:t>correlation with failures at</a:t>
            </a:r>
            <a:br/>
            <a:r>
              <a:t>high write volume</a:t>
            </a:r>
          </a:p>
          <a:p>
            <a:pPr marL="1111250" indent="-1111250" algn="l" defTabSz="814387">
              <a:buSzPct val="125000"/>
              <a:buChar char="•"/>
              <a:defRPr b="0" spc="-84" sz="8400">
                <a:latin typeface="Avenir Next Condensed"/>
                <a:ea typeface="Avenir Next Condensed"/>
                <a:cs typeface="Avenir Next Condensed"/>
                <a:sym typeface="Avenir Next Condensed"/>
              </a:defRPr>
            </a:pPr>
            <a:r>
              <a:t>Data written to OS versus</a:t>
            </a:r>
            <a:br/>
            <a:r>
              <a:t>SSD is not correlated for</a:t>
            </a:r>
            <a:br/>
            <a:r>
              <a:t>high write volume</a:t>
            </a:r>
          </a:p>
        </p:txBody>
      </p:sp>
      <p:sp>
        <p:nvSpPr>
          <p:cNvPr id="1417" name="Rectangle"/>
          <p:cNvSpPr/>
          <p:nvPr/>
        </p:nvSpPr>
        <p:spPr>
          <a:xfrm>
            <a:off x="6639188" y="3820518"/>
            <a:ext cx="4065855" cy="5043374"/>
          </a:xfrm>
          <a:prstGeom prst="rect">
            <a:avLst/>
          </a:prstGeom>
          <a:solidFill>
            <a:schemeClr val="accent3">
              <a:hueOff val="362282"/>
              <a:satOff val="31803"/>
              <a:lumOff val="-18242"/>
              <a:alpha val="50000"/>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418"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0" name="OS"/>
          <p:cNvSpPr/>
          <p:nvPr/>
        </p:nvSpPr>
        <p:spPr>
          <a:xfrm>
            <a:off x="3199219" y="8292990"/>
            <a:ext cx="4571491" cy="4571492"/>
          </a:xfrm>
          <a:prstGeom prst="roundRect">
            <a:avLst>
              <a:gd name="adj" fmla="val 15000"/>
            </a:avLst>
          </a:prstGeom>
          <a:solidFill>
            <a:srgbClr val="85415F"/>
          </a:solidFill>
          <a:ln w="12700">
            <a:miter lim="400000"/>
          </a:ln>
          <a:effectLst>
            <a:outerShdw sx="100000" sy="100000" kx="0" ky="0" algn="b" rotWithShape="0" blurRad="596900" dist="0" dir="0">
              <a:srgbClr val="000000">
                <a:alpha val="75000"/>
              </a:srgbClr>
            </a:outerShdw>
          </a:effectLst>
          <a:extLst>
            <a:ext uri="{C572A759-6A51-4108-AA02-DFA0A04FC94B}">
              <ma14:wrappingTextBoxFlag xmlns:ma14="http://schemas.microsoft.com/office/mac/drawingml/2011/main" val="1"/>
            </a:ext>
          </a:extLst>
        </p:spPr>
        <p:txBody>
          <a:bodyPr lIns="42862" tIns="42862" rIns="42862" bIns="42862" anchor="ctr"/>
          <a:lstStyle>
            <a:lvl1pPr defTabSz="578643">
              <a:defRPr b="0" spc="0" sz="16800">
                <a:solidFill>
                  <a:srgbClr val="E1CBDB"/>
                </a:solidFill>
                <a:latin typeface="Avenir Next Condensed Heavy"/>
                <a:ea typeface="Avenir Next Condensed Heavy"/>
                <a:cs typeface="Avenir Next Condensed Heavy"/>
                <a:sym typeface="Avenir Next Condensed Heavy"/>
              </a:defRPr>
            </a:lvl1pPr>
          </a:lstStyle>
          <a:p>
            <a:pPr/>
            <a:r>
              <a:t>OS</a:t>
            </a:r>
          </a:p>
        </p:txBody>
      </p:sp>
      <p:pic>
        <p:nvPicPr>
          <p:cNvPr id="1421" name="illustration.pdf" descr="illustration.pdf"/>
          <p:cNvPicPr>
            <a:picLocks noChangeAspect="1"/>
          </p:cNvPicPr>
          <p:nvPr/>
        </p:nvPicPr>
        <p:blipFill>
          <a:blip r:embed="rId2">
            <a:extLst/>
          </a:blip>
          <a:stretch>
            <a:fillRect/>
          </a:stretch>
        </p:blipFill>
        <p:spPr>
          <a:xfrm>
            <a:off x="14858790" y="8292990"/>
            <a:ext cx="7300392" cy="4571492"/>
          </a:xfrm>
          <a:prstGeom prst="rect">
            <a:avLst/>
          </a:prstGeom>
          <a:ln w="12700">
            <a:miter lim="400000"/>
          </a:ln>
          <a:effectLst>
            <a:outerShdw sx="100000" sy="100000" kx="0" ky="0" algn="b" rotWithShape="0" blurRad="596900" dist="0" dir="0">
              <a:srgbClr val="000000">
                <a:alpha val="75000"/>
              </a:srgbClr>
            </a:outerShdw>
          </a:effectLst>
        </p:spPr>
      </p:pic>
      <p:sp>
        <p:nvSpPr>
          <p:cNvPr id="1427" name="Connection Line"/>
          <p:cNvSpPr/>
          <p:nvPr/>
        </p:nvSpPr>
        <p:spPr>
          <a:xfrm>
            <a:off x="6602257" y="5763905"/>
            <a:ext cx="12227085" cy="3060300"/>
          </a:xfrm>
          <a:custGeom>
            <a:avLst/>
            <a:gdLst/>
            <a:ahLst/>
            <a:cxnLst>
              <a:cxn ang="0">
                <a:pos x="wd2" y="hd2"/>
              </a:cxn>
              <a:cxn ang="5400000">
                <a:pos x="wd2" y="hd2"/>
              </a:cxn>
              <a:cxn ang="10800000">
                <a:pos x="wd2" y="hd2"/>
              </a:cxn>
              <a:cxn ang="16200000">
                <a:pos x="wd2" y="hd2"/>
              </a:cxn>
            </a:cxnLst>
            <a:rect l="0" t="0" r="r" b="b"/>
            <a:pathLst>
              <a:path w="21600" h="16290" fill="norm" stroke="1" extrusionOk="0">
                <a:moveTo>
                  <a:pt x="21600" y="16290"/>
                </a:moveTo>
                <a:cubicBezTo>
                  <a:pt x="13937" y="-3819"/>
                  <a:pt x="6737" y="-5310"/>
                  <a:pt x="0" y="11817"/>
                </a:cubicBezTo>
              </a:path>
            </a:pathLst>
          </a:custGeom>
          <a:ln w="317500">
            <a:solidFill>
              <a:srgbClr val="405F82"/>
            </a:solidFill>
            <a:miter lim="400000"/>
            <a:headEnd type="triangle"/>
          </a:ln>
        </p:spPr>
        <p:txBody>
          <a:bodyPr/>
          <a:lstStyle/>
          <a:p>
            <a:pPr/>
          </a:p>
        </p:txBody>
      </p:sp>
      <p:sp>
        <p:nvSpPr>
          <p:cNvPr id="1423" name="Flash devices use a"/>
          <p:cNvSpPr txBox="1"/>
          <p:nvPr/>
        </p:nvSpPr>
        <p:spPr>
          <a:xfrm>
            <a:off x="2417292" y="790622"/>
            <a:ext cx="8238491" cy="19113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defRPr b="0" i="1" spc="-100" sz="10000">
                <a:latin typeface="Avenir Next Condensed"/>
                <a:ea typeface="Avenir Next Condensed"/>
                <a:cs typeface="Avenir Next Condensed"/>
                <a:sym typeface="Avenir Next Condensed"/>
              </a:defRPr>
            </a:lvl1pPr>
          </a:lstStyle>
          <a:p>
            <a:pPr/>
            <a:r>
              <a:t>Flash devices use a</a:t>
            </a:r>
          </a:p>
        </p:txBody>
      </p:sp>
      <p:sp>
        <p:nvSpPr>
          <p:cNvPr id="1424" name="translation layer"/>
          <p:cNvSpPr txBox="1"/>
          <p:nvPr/>
        </p:nvSpPr>
        <p:spPr>
          <a:xfrm>
            <a:off x="6212046" y="2050551"/>
            <a:ext cx="11237342" cy="24955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defRPr spc="-133" sz="13400">
                <a:solidFill>
                  <a:srgbClr val="405F82"/>
                </a:solidFill>
                <a:latin typeface="Avenir Next Condensed"/>
                <a:ea typeface="Avenir Next Condensed"/>
                <a:cs typeface="Avenir Next Condensed"/>
                <a:sym typeface="Avenir Next Condensed"/>
              </a:defRPr>
            </a:lvl1pPr>
          </a:lstStyle>
          <a:p>
            <a:pPr/>
            <a:r>
              <a:t>translation layer</a:t>
            </a:r>
          </a:p>
        </p:txBody>
      </p:sp>
      <p:sp>
        <p:nvSpPr>
          <p:cNvPr id="1425" name="to locate data"/>
          <p:cNvSpPr txBox="1"/>
          <p:nvPr/>
        </p:nvSpPr>
        <p:spPr>
          <a:xfrm>
            <a:off x="14080329" y="3864050"/>
            <a:ext cx="5840731" cy="19113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defRPr b="0" i="1" spc="-100" sz="10000">
                <a:latin typeface="Avenir Next Condensed"/>
                <a:ea typeface="Avenir Next Condensed"/>
                <a:cs typeface="Avenir Next Condensed"/>
                <a:sym typeface="Avenir Next Condensed"/>
              </a:defRPr>
            </a:lvl1pPr>
          </a:lstStyle>
          <a:p>
            <a:pPr/>
            <a:r>
              <a:t>to locate data</a:t>
            </a:r>
          </a:p>
        </p:txBody>
      </p:sp>
      <p:sp>
        <p:nvSpPr>
          <p:cNvPr id="1426"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9" name="OS"/>
          <p:cNvSpPr/>
          <p:nvPr/>
        </p:nvSpPr>
        <p:spPr>
          <a:xfrm>
            <a:off x="3199219" y="8292990"/>
            <a:ext cx="4571491" cy="4571492"/>
          </a:xfrm>
          <a:prstGeom prst="roundRect">
            <a:avLst>
              <a:gd name="adj" fmla="val 15000"/>
            </a:avLst>
          </a:prstGeom>
          <a:solidFill>
            <a:srgbClr val="85415F"/>
          </a:solidFill>
          <a:ln w="12700">
            <a:miter lim="400000"/>
          </a:ln>
          <a:effectLst>
            <a:outerShdw sx="100000" sy="100000" kx="0" ky="0" algn="b" rotWithShape="0" blurRad="596900" dist="0" dir="0">
              <a:srgbClr val="000000">
                <a:alpha val="75000"/>
              </a:srgbClr>
            </a:outerShdw>
          </a:effectLst>
          <a:extLst>
            <a:ext uri="{C572A759-6A51-4108-AA02-DFA0A04FC94B}">
              <ma14:wrappingTextBoxFlag xmlns:ma14="http://schemas.microsoft.com/office/mac/drawingml/2011/main" val="1"/>
            </a:ext>
          </a:extLst>
        </p:spPr>
        <p:txBody>
          <a:bodyPr lIns="42862" tIns="42862" rIns="42862" bIns="42862" anchor="ctr"/>
          <a:lstStyle>
            <a:lvl1pPr defTabSz="578643">
              <a:defRPr b="0" spc="0" sz="16800">
                <a:solidFill>
                  <a:srgbClr val="E1CBDB"/>
                </a:solidFill>
                <a:latin typeface="Avenir Next Condensed Heavy"/>
                <a:ea typeface="Avenir Next Condensed Heavy"/>
                <a:cs typeface="Avenir Next Condensed Heavy"/>
                <a:sym typeface="Avenir Next Condensed Heavy"/>
              </a:defRPr>
            </a:lvl1pPr>
          </a:lstStyle>
          <a:p>
            <a:pPr/>
            <a:r>
              <a:t>OS</a:t>
            </a:r>
          </a:p>
        </p:txBody>
      </p:sp>
      <p:pic>
        <p:nvPicPr>
          <p:cNvPr id="1430" name="illustration.pdf" descr="illustration.pdf"/>
          <p:cNvPicPr>
            <a:picLocks noChangeAspect="1"/>
          </p:cNvPicPr>
          <p:nvPr/>
        </p:nvPicPr>
        <p:blipFill>
          <a:blip r:embed="rId2">
            <a:extLst/>
          </a:blip>
          <a:stretch>
            <a:fillRect/>
          </a:stretch>
        </p:blipFill>
        <p:spPr>
          <a:xfrm>
            <a:off x="14858790" y="8292990"/>
            <a:ext cx="7300392" cy="4571492"/>
          </a:xfrm>
          <a:prstGeom prst="rect">
            <a:avLst/>
          </a:prstGeom>
          <a:ln w="12700">
            <a:miter lim="400000"/>
          </a:ln>
          <a:effectLst>
            <a:outerShdw sx="100000" sy="100000" kx="0" ky="0" algn="b" rotWithShape="0" blurRad="596900" dist="0" dir="0">
              <a:srgbClr val="000000">
                <a:alpha val="75000"/>
              </a:srgbClr>
            </a:outerShdw>
          </a:effectLst>
        </p:spPr>
      </p:pic>
      <p:sp>
        <p:nvSpPr>
          <p:cNvPr id="1431" name="Shape"/>
          <p:cNvSpPr/>
          <p:nvPr/>
        </p:nvSpPr>
        <p:spPr>
          <a:xfrm>
            <a:off x="16316163" y="2776310"/>
            <a:ext cx="5186142" cy="8184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919"/>
                </a:moveTo>
                <a:lnTo>
                  <a:pt x="5927" y="18953"/>
                </a:lnTo>
                <a:lnTo>
                  <a:pt x="12864" y="21600"/>
                </a:lnTo>
                <a:lnTo>
                  <a:pt x="21600" y="18130"/>
                </a:lnTo>
                <a:lnTo>
                  <a:pt x="14832" y="15738"/>
                </a:lnTo>
                <a:lnTo>
                  <a:pt x="5960" y="0"/>
                </a:lnTo>
                <a:lnTo>
                  <a:pt x="0" y="12919"/>
                </a:lnTo>
                <a:close/>
              </a:path>
            </a:pathLst>
          </a:custGeom>
          <a:solidFill>
            <a:srgbClr val="EAC6C6">
              <a:alpha val="60000"/>
            </a:srgbClr>
          </a:solidFill>
          <a:ln w="12700">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432" name="Shape"/>
          <p:cNvSpPr/>
          <p:nvPr/>
        </p:nvSpPr>
        <p:spPr>
          <a:xfrm>
            <a:off x="11509192" y="2709767"/>
            <a:ext cx="7440477" cy="93784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407"/>
                </a:moveTo>
                <a:lnTo>
                  <a:pt x="14256" y="20576"/>
                </a:lnTo>
                <a:lnTo>
                  <a:pt x="16130" y="21600"/>
                </a:lnTo>
                <a:lnTo>
                  <a:pt x="17942" y="20780"/>
                </a:lnTo>
                <a:lnTo>
                  <a:pt x="17867" y="19742"/>
                </a:lnTo>
                <a:lnTo>
                  <a:pt x="20141" y="20847"/>
                </a:lnTo>
                <a:lnTo>
                  <a:pt x="21600" y="20061"/>
                </a:lnTo>
                <a:lnTo>
                  <a:pt x="16751" y="17667"/>
                </a:lnTo>
                <a:lnTo>
                  <a:pt x="3854" y="0"/>
                </a:lnTo>
                <a:lnTo>
                  <a:pt x="0" y="11407"/>
                </a:lnTo>
                <a:close/>
              </a:path>
            </a:pathLst>
          </a:custGeom>
          <a:solidFill>
            <a:srgbClr val="CFDAE6">
              <a:alpha val="60000"/>
            </a:srgbClr>
          </a:solidFill>
          <a:ln w="12700">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433" name="Rectangle"/>
          <p:cNvSpPr/>
          <p:nvPr/>
        </p:nvSpPr>
        <p:spPr>
          <a:xfrm>
            <a:off x="11490960" y="2725963"/>
            <a:ext cx="1402080" cy="4913401"/>
          </a:xfrm>
          <a:prstGeom prst="rect">
            <a:avLst/>
          </a:prstGeom>
          <a:solidFill>
            <a:srgbClr val="405F82"/>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1434" name="Logical…"/>
          <p:cNvSpPr txBox="1"/>
          <p:nvPr/>
        </p:nvSpPr>
        <p:spPr>
          <a:xfrm>
            <a:off x="2450360" y="2142749"/>
            <a:ext cx="3129586" cy="39687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p>
            <a:pPr algn="l" defTabSz="814387">
              <a:lnSpc>
                <a:spcPct val="80000"/>
              </a:lnSpc>
              <a:defRPr b="0" i="1" spc="-84" sz="8400">
                <a:solidFill>
                  <a:srgbClr val="6C9049"/>
                </a:solidFill>
                <a:latin typeface="Avenir Next Condensed"/>
                <a:ea typeface="Avenir Next Condensed"/>
                <a:cs typeface="Avenir Next Condensed"/>
                <a:sym typeface="Avenir Next Condensed"/>
              </a:defRPr>
            </a:pPr>
            <a:r>
              <a:t>Logical</a:t>
            </a:r>
          </a:p>
          <a:p>
            <a:pPr algn="l" defTabSz="814387">
              <a:lnSpc>
                <a:spcPct val="80000"/>
              </a:lnSpc>
              <a:defRPr b="0" i="1" spc="-84" sz="8400">
                <a:solidFill>
                  <a:srgbClr val="6C9049"/>
                </a:solidFill>
                <a:latin typeface="Avenir Next Condensed"/>
                <a:ea typeface="Avenir Next Condensed"/>
                <a:cs typeface="Avenir Next Condensed"/>
                <a:sym typeface="Avenir Next Condensed"/>
              </a:defRPr>
            </a:pPr>
            <a:r>
              <a:t>address</a:t>
            </a:r>
          </a:p>
          <a:p>
            <a:pPr algn="l" defTabSz="814387">
              <a:lnSpc>
                <a:spcPct val="80000"/>
              </a:lnSpc>
              <a:defRPr b="0" i="1" spc="-84" sz="8400">
                <a:solidFill>
                  <a:srgbClr val="6C9049"/>
                </a:solidFill>
                <a:latin typeface="Avenir Next Condensed"/>
                <a:ea typeface="Avenir Next Condensed"/>
                <a:cs typeface="Avenir Next Condensed"/>
                <a:sym typeface="Avenir Next Condensed"/>
              </a:defRPr>
            </a:pPr>
            <a:r>
              <a:t>space</a:t>
            </a:r>
          </a:p>
        </p:txBody>
      </p:sp>
      <p:sp>
        <p:nvSpPr>
          <p:cNvPr id="1435" name="Translation layer"/>
          <p:cNvSpPr txBox="1"/>
          <p:nvPr/>
        </p:nvSpPr>
        <p:spPr>
          <a:xfrm>
            <a:off x="8126492" y="850164"/>
            <a:ext cx="5960873" cy="1631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lnSpc>
                <a:spcPct val="80000"/>
              </a:lnSpc>
              <a:defRPr b="0" i="1" spc="-84" sz="8400">
                <a:solidFill>
                  <a:srgbClr val="405F82"/>
                </a:solidFill>
                <a:latin typeface="Avenir Next Condensed"/>
                <a:ea typeface="Avenir Next Condensed"/>
                <a:cs typeface="Avenir Next Condensed"/>
                <a:sym typeface="Avenir Next Condensed"/>
              </a:defRPr>
            </a:lvl1pPr>
          </a:lstStyle>
          <a:p>
            <a:pPr/>
            <a:r>
              <a:t>Translation layer</a:t>
            </a:r>
          </a:p>
        </p:txBody>
      </p:sp>
      <p:sp>
        <p:nvSpPr>
          <p:cNvPr id="1436" name="Line"/>
          <p:cNvSpPr/>
          <p:nvPr/>
        </p:nvSpPr>
        <p:spPr>
          <a:xfrm>
            <a:off x="8049879" y="5161058"/>
            <a:ext cx="3495148" cy="1"/>
          </a:xfrm>
          <a:prstGeom prst="line">
            <a:avLst/>
          </a:prstGeom>
          <a:ln w="1397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437" name="Line"/>
          <p:cNvSpPr/>
          <p:nvPr/>
        </p:nvSpPr>
        <p:spPr>
          <a:xfrm>
            <a:off x="8042870" y="4202231"/>
            <a:ext cx="3495148" cy="1"/>
          </a:xfrm>
          <a:prstGeom prst="line">
            <a:avLst/>
          </a:prstGeom>
          <a:ln w="1397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438" name="Line"/>
          <p:cNvSpPr/>
          <p:nvPr/>
        </p:nvSpPr>
        <p:spPr>
          <a:xfrm>
            <a:off x="8042870" y="3243924"/>
            <a:ext cx="3495148" cy="1"/>
          </a:xfrm>
          <a:prstGeom prst="line">
            <a:avLst/>
          </a:prstGeom>
          <a:ln w="1397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439" name="Line"/>
          <p:cNvSpPr/>
          <p:nvPr/>
        </p:nvSpPr>
        <p:spPr>
          <a:xfrm>
            <a:off x="8042870" y="6119886"/>
            <a:ext cx="3495148" cy="1"/>
          </a:xfrm>
          <a:prstGeom prst="line">
            <a:avLst/>
          </a:prstGeom>
          <a:ln w="1397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440" name="Line"/>
          <p:cNvSpPr/>
          <p:nvPr/>
        </p:nvSpPr>
        <p:spPr>
          <a:xfrm>
            <a:off x="8042870" y="7143525"/>
            <a:ext cx="3495148" cy="1"/>
          </a:xfrm>
          <a:prstGeom prst="line">
            <a:avLst/>
          </a:prstGeom>
          <a:ln w="1397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441" name="Rectangle"/>
          <p:cNvSpPr/>
          <p:nvPr/>
        </p:nvSpPr>
        <p:spPr>
          <a:xfrm>
            <a:off x="16294072" y="2725963"/>
            <a:ext cx="1402080" cy="4913401"/>
          </a:xfrm>
          <a:prstGeom prst="rect">
            <a:avLst/>
          </a:prstGeom>
          <a:solidFill>
            <a:srgbClr val="A74545"/>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1442" name="Line"/>
          <p:cNvSpPr/>
          <p:nvPr/>
        </p:nvSpPr>
        <p:spPr>
          <a:xfrm>
            <a:off x="12878610" y="3221800"/>
            <a:ext cx="3496064" cy="2372344"/>
          </a:xfrm>
          <a:prstGeom prst="line">
            <a:avLst/>
          </a:prstGeom>
          <a:ln w="1397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443" name="Line"/>
          <p:cNvSpPr/>
          <p:nvPr/>
        </p:nvSpPr>
        <p:spPr>
          <a:xfrm flipV="1">
            <a:off x="12878609" y="3046034"/>
            <a:ext cx="3521998" cy="1156199"/>
          </a:xfrm>
          <a:prstGeom prst="line">
            <a:avLst/>
          </a:prstGeom>
          <a:ln w="1397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444" name="Line"/>
          <p:cNvSpPr/>
          <p:nvPr/>
        </p:nvSpPr>
        <p:spPr>
          <a:xfrm flipV="1">
            <a:off x="12878610" y="3502227"/>
            <a:ext cx="3537125" cy="1680437"/>
          </a:xfrm>
          <a:prstGeom prst="line">
            <a:avLst/>
          </a:prstGeom>
          <a:ln w="1397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445" name="Line"/>
          <p:cNvSpPr/>
          <p:nvPr/>
        </p:nvSpPr>
        <p:spPr>
          <a:xfrm>
            <a:off x="12878609" y="6163095"/>
            <a:ext cx="3514784" cy="887853"/>
          </a:xfrm>
          <a:prstGeom prst="line">
            <a:avLst/>
          </a:prstGeom>
          <a:ln w="1397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446" name="Line"/>
          <p:cNvSpPr/>
          <p:nvPr/>
        </p:nvSpPr>
        <p:spPr>
          <a:xfrm flipV="1">
            <a:off x="12878610" y="5701260"/>
            <a:ext cx="3529195" cy="1442266"/>
          </a:xfrm>
          <a:prstGeom prst="line">
            <a:avLst/>
          </a:prstGeom>
          <a:ln w="1397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447" name="Physical…"/>
          <p:cNvSpPr txBox="1"/>
          <p:nvPr/>
        </p:nvSpPr>
        <p:spPr>
          <a:xfrm>
            <a:off x="17845627" y="2142749"/>
            <a:ext cx="3262935" cy="39687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p>
            <a:pPr algn="l" defTabSz="814387">
              <a:lnSpc>
                <a:spcPct val="80000"/>
              </a:lnSpc>
              <a:defRPr b="0" i="1" spc="-84" sz="8400">
                <a:solidFill>
                  <a:srgbClr val="A74545"/>
                </a:solidFill>
                <a:latin typeface="Avenir Next Condensed"/>
                <a:ea typeface="Avenir Next Condensed"/>
                <a:cs typeface="Avenir Next Condensed"/>
                <a:sym typeface="Avenir Next Condensed"/>
              </a:defRPr>
            </a:pPr>
            <a:r>
              <a:t>Physical</a:t>
            </a:r>
          </a:p>
          <a:p>
            <a:pPr algn="l" defTabSz="814387">
              <a:lnSpc>
                <a:spcPct val="80000"/>
              </a:lnSpc>
              <a:defRPr b="0" i="1" spc="-84" sz="8400">
                <a:solidFill>
                  <a:srgbClr val="A74545"/>
                </a:solidFill>
                <a:latin typeface="Avenir Next Condensed"/>
                <a:ea typeface="Avenir Next Condensed"/>
                <a:cs typeface="Avenir Next Condensed"/>
                <a:sym typeface="Avenir Next Condensed"/>
              </a:defRPr>
            </a:pPr>
            <a:r>
              <a:t>address</a:t>
            </a:r>
          </a:p>
          <a:p>
            <a:pPr algn="l" defTabSz="814387">
              <a:lnSpc>
                <a:spcPct val="80000"/>
              </a:lnSpc>
              <a:defRPr b="0" i="1" spc="-84" sz="8400">
                <a:solidFill>
                  <a:srgbClr val="A74545"/>
                </a:solidFill>
                <a:latin typeface="Avenir Next Condensed"/>
                <a:ea typeface="Avenir Next Condensed"/>
                <a:cs typeface="Avenir Next Condensed"/>
                <a:sym typeface="Avenir Next Condensed"/>
              </a:defRPr>
            </a:pPr>
            <a:r>
              <a:t>space</a:t>
            </a:r>
          </a:p>
        </p:txBody>
      </p:sp>
      <p:sp>
        <p:nvSpPr>
          <p:cNvPr id="1448" name="Triangle"/>
          <p:cNvSpPr/>
          <p:nvPr/>
        </p:nvSpPr>
        <p:spPr>
          <a:xfrm>
            <a:off x="5624901" y="2767381"/>
            <a:ext cx="2431503" cy="60732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9527" y="0"/>
                </a:lnTo>
                <a:lnTo>
                  <a:pt x="21600" y="17387"/>
                </a:lnTo>
                <a:lnTo>
                  <a:pt x="0" y="21600"/>
                </a:lnTo>
                <a:close/>
              </a:path>
            </a:pathLst>
          </a:custGeom>
          <a:solidFill>
            <a:srgbClr val="DFEECE">
              <a:alpha val="60000"/>
            </a:srgbClr>
          </a:solidFill>
          <a:ln w="12700">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449" name="Rectangle"/>
          <p:cNvSpPr/>
          <p:nvPr/>
        </p:nvSpPr>
        <p:spPr>
          <a:xfrm>
            <a:off x="6647801" y="2725963"/>
            <a:ext cx="1402080" cy="4913401"/>
          </a:xfrm>
          <a:prstGeom prst="rect">
            <a:avLst/>
          </a:prstGeom>
          <a:solidFill>
            <a:srgbClr val="6C9049"/>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1450" name="&lt;offset1, size1&gt;"/>
          <p:cNvSpPr txBox="1"/>
          <p:nvPr/>
        </p:nvSpPr>
        <p:spPr>
          <a:xfrm>
            <a:off x="9827576" y="7762400"/>
            <a:ext cx="4717416"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p>
            <a:pPr defTabSz="814387">
              <a:lnSpc>
                <a:spcPct val="80000"/>
              </a:lnSpc>
              <a:defRPr b="0" spc="-66" sz="6600">
                <a:latin typeface="Avenir Next Condensed"/>
                <a:ea typeface="Avenir Next Condensed"/>
                <a:cs typeface="Avenir Next Condensed"/>
                <a:sym typeface="Avenir Next Condensed"/>
              </a:defRPr>
            </a:pPr>
            <a:r>
              <a:t>&lt;offset</a:t>
            </a:r>
            <a:r>
              <a:rPr baseline="-5999"/>
              <a:t>1</a:t>
            </a:r>
            <a:r>
              <a:t>, size</a:t>
            </a:r>
            <a:r>
              <a:rPr baseline="-5999"/>
              <a:t>1</a:t>
            </a:r>
            <a:r>
              <a:t>&gt;</a:t>
            </a:r>
          </a:p>
        </p:txBody>
      </p:sp>
      <p:sp>
        <p:nvSpPr>
          <p:cNvPr id="1451" name="&lt;offset2, size2&gt;"/>
          <p:cNvSpPr txBox="1"/>
          <p:nvPr/>
        </p:nvSpPr>
        <p:spPr>
          <a:xfrm>
            <a:off x="9827576" y="8721228"/>
            <a:ext cx="4717416"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p>
            <a:pPr defTabSz="814387">
              <a:lnSpc>
                <a:spcPct val="80000"/>
              </a:lnSpc>
              <a:defRPr b="0" spc="-66" sz="6600">
                <a:latin typeface="Avenir Next Condensed"/>
                <a:ea typeface="Avenir Next Condensed"/>
                <a:cs typeface="Avenir Next Condensed"/>
                <a:sym typeface="Avenir Next Condensed"/>
              </a:defRPr>
            </a:pPr>
            <a:r>
              <a:t>&lt;offset</a:t>
            </a:r>
            <a:r>
              <a:rPr baseline="-5999"/>
              <a:t>2</a:t>
            </a:r>
            <a:r>
              <a:t>, size</a:t>
            </a:r>
            <a:r>
              <a:rPr baseline="-5999"/>
              <a:t>2</a:t>
            </a:r>
            <a:r>
              <a:t>&gt;</a:t>
            </a:r>
          </a:p>
        </p:txBody>
      </p:sp>
      <p:sp>
        <p:nvSpPr>
          <p:cNvPr id="1452" name="..."/>
          <p:cNvSpPr txBox="1"/>
          <p:nvPr/>
        </p:nvSpPr>
        <p:spPr>
          <a:xfrm>
            <a:off x="11833947" y="9358586"/>
            <a:ext cx="704674"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80000"/>
              </a:lnSpc>
              <a:defRPr b="0" spc="-66" sz="6600">
                <a:latin typeface="Avenir Next Condensed"/>
                <a:ea typeface="Avenir Next Condensed"/>
                <a:cs typeface="Avenir Next Condensed"/>
                <a:sym typeface="Avenir Next Condensed"/>
              </a:defRPr>
            </a:lvl1pPr>
          </a:lstStyle>
          <a:p>
            <a:pPr/>
            <a:r>
              <a:t>...</a:t>
            </a:r>
          </a:p>
        </p:txBody>
      </p:sp>
      <p:sp>
        <p:nvSpPr>
          <p:cNvPr id="1453"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5" name="Rectangle"/>
          <p:cNvSpPr/>
          <p:nvPr/>
        </p:nvSpPr>
        <p:spPr>
          <a:xfrm>
            <a:off x="11490960" y="6658195"/>
            <a:ext cx="1402080" cy="4913400"/>
          </a:xfrm>
          <a:prstGeom prst="rect">
            <a:avLst/>
          </a:prstGeom>
          <a:solidFill>
            <a:srgbClr val="405F82"/>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1456" name="Line"/>
          <p:cNvSpPr/>
          <p:nvPr/>
        </p:nvSpPr>
        <p:spPr>
          <a:xfrm>
            <a:off x="8049879" y="9093289"/>
            <a:ext cx="3495148" cy="1"/>
          </a:xfrm>
          <a:prstGeom prst="line">
            <a:avLst/>
          </a:prstGeom>
          <a:ln w="1397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457" name="Line"/>
          <p:cNvSpPr/>
          <p:nvPr/>
        </p:nvSpPr>
        <p:spPr>
          <a:xfrm>
            <a:off x="8042870" y="8134463"/>
            <a:ext cx="3495148" cy="1"/>
          </a:xfrm>
          <a:prstGeom prst="line">
            <a:avLst/>
          </a:prstGeom>
          <a:ln w="1397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458" name="Line"/>
          <p:cNvSpPr/>
          <p:nvPr/>
        </p:nvSpPr>
        <p:spPr>
          <a:xfrm>
            <a:off x="8042870" y="7176155"/>
            <a:ext cx="3495148" cy="1"/>
          </a:xfrm>
          <a:prstGeom prst="line">
            <a:avLst/>
          </a:prstGeom>
          <a:ln w="1397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459" name="Line"/>
          <p:cNvSpPr/>
          <p:nvPr/>
        </p:nvSpPr>
        <p:spPr>
          <a:xfrm>
            <a:off x="8042870" y="10052117"/>
            <a:ext cx="3495148" cy="1"/>
          </a:xfrm>
          <a:prstGeom prst="line">
            <a:avLst/>
          </a:prstGeom>
          <a:ln w="1397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460" name="Line"/>
          <p:cNvSpPr/>
          <p:nvPr/>
        </p:nvSpPr>
        <p:spPr>
          <a:xfrm>
            <a:off x="8042870" y="11075757"/>
            <a:ext cx="3495148" cy="1"/>
          </a:xfrm>
          <a:prstGeom prst="line">
            <a:avLst/>
          </a:prstGeom>
          <a:ln w="1397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461" name="Rectangle"/>
          <p:cNvSpPr/>
          <p:nvPr/>
        </p:nvSpPr>
        <p:spPr>
          <a:xfrm>
            <a:off x="16294072" y="6658195"/>
            <a:ext cx="1402080" cy="4913400"/>
          </a:xfrm>
          <a:prstGeom prst="rect">
            <a:avLst/>
          </a:prstGeom>
          <a:solidFill>
            <a:srgbClr val="A74545"/>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1462" name="Line"/>
          <p:cNvSpPr/>
          <p:nvPr/>
        </p:nvSpPr>
        <p:spPr>
          <a:xfrm>
            <a:off x="12878610" y="7154032"/>
            <a:ext cx="3496064" cy="2372343"/>
          </a:xfrm>
          <a:prstGeom prst="line">
            <a:avLst/>
          </a:prstGeom>
          <a:ln w="1397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463" name="Line"/>
          <p:cNvSpPr/>
          <p:nvPr/>
        </p:nvSpPr>
        <p:spPr>
          <a:xfrm flipV="1">
            <a:off x="12878609" y="6978265"/>
            <a:ext cx="3521998" cy="1156199"/>
          </a:xfrm>
          <a:prstGeom prst="line">
            <a:avLst/>
          </a:prstGeom>
          <a:ln w="1397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464" name="Line"/>
          <p:cNvSpPr/>
          <p:nvPr/>
        </p:nvSpPr>
        <p:spPr>
          <a:xfrm flipV="1">
            <a:off x="12878610" y="7434458"/>
            <a:ext cx="3537125" cy="1680438"/>
          </a:xfrm>
          <a:prstGeom prst="line">
            <a:avLst/>
          </a:prstGeom>
          <a:ln w="1397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465" name="Line"/>
          <p:cNvSpPr/>
          <p:nvPr/>
        </p:nvSpPr>
        <p:spPr>
          <a:xfrm>
            <a:off x="12878609" y="10095326"/>
            <a:ext cx="3514784" cy="887853"/>
          </a:xfrm>
          <a:prstGeom prst="line">
            <a:avLst/>
          </a:prstGeom>
          <a:ln w="1397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466" name="Line"/>
          <p:cNvSpPr/>
          <p:nvPr/>
        </p:nvSpPr>
        <p:spPr>
          <a:xfrm flipV="1">
            <a:off x="12878610" y="9633491"/>
            <a:ext cx="3529195" cy="1442267"/>
          </a:xfrm>
          <a:prstGeom prst="line">
            <a:avLst/>
          </a:prstGeom>
          <a:ln w="1397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467" name="Rectangle"/>
          <p:cNvSpPr/>
          <p:nvPr/>
        </p:nvSpPr>
        <p:spPr>
          <a:xfrm>
            <a:off x="6647801" y="6658195"/>
            <a:ext cx="1402080" cy="4913400"/>
          </a:xfrm>
          <a:prstGeom prst="rect">
            <a:avLst/>
          </a:prstGeom>
          <a:solidFill>
            <a:srgbClr val="6C9049"/>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1468" name="Sparse data layout"/>
          <p:cNvSpPr txBox="1"/>
          <p:nvPr/>
        </p:nvSpPr>
        <p:spPr>
          <a:xfrm>
            <a:off x="2412621" y="652393"/>
            <a:ext cx="12392864" cy="24955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p>
            <a:pPr algn="l" defTabSz="814387">
              <a:defRPr spc="-133" sz="13400">
                <a:latin typeface="Avenir Next Condensed"/>
                <a:ea typeface="Avenir Next Condensed"/>
                <a:cs typeface="Avenir Next Condensed"/>
                <a:sym typeface="Avenir Next Condensed"/>
              </a:defRPr>
            </a:pPr>
            <a:r>
              <a:rPr i="1"/>
              <a:t>Sparse</a:t>
            </a:r>
            <a:r>
              <a:t> data layout</a:t>
            </a:r>
          </a:p>
        </p:txBody>
      </p:sp>
      <p:sp>
        <p:nvSpPr>
          <p:cNvPr id="1469" name="more translation metadata"/>
          <p:cNvSpPr txBox="1"/>
          <p:nvPr/>
        </p:nvSpPr>
        <p:spPr>
          <a:xfrm>
            <a:off x="11937544" y="2670939"/>
            <a:ext cx="9967774" cy="1631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algn="r" defTabSz="814387">
              <a:lnSpc>
                <a:spcPct val="80000"/>
              </a:lnSpc>
              <a:defRPr b="0" i="1" spc="-84" sz="8400">
                <a:latin typeface="Avenir Next Condensed"/>
                <a:ea typeface="Avenir Next Condensed"/>
                <a:cs typeface="Avenir Next Condensed"/>
                <a:sym typeface="Avenir Next Condensed"/>
              </a:defRPr>
            </a:pPr>
            <a:r>
              <a:rPr b="1" i="0"/>
              <a:t>more</a:t>
            </a:r>
            <a:r>
              <a:t> translation metadata</a:t>
            </a:r>
          </a:p>
        </p:txBody>
      </p:sp>
      <p:sp>
        <p:nvSpPr>
          <p:cNvPr id="1470" name="potential for higher write amplification"/>
          <p:cNvSpPr txBox="1"/>
          <p:nvPr/>
        </p:nvSpPr>
        <p:spPr>
          <a:xfrm>
            <a:off x="6190692" y="3895669"/>
            <a:ext cx="15714625" cy="1631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algn="r" defTabSz="814387">
              <a:lnSpc>
                <a:spcPct val="80000"/>
              </a:lnSpc>
              <a:defRPr b="0" i="1" spc="-84" sz="8400">
                <a:latin typeface="Avenir Next Condensed"/>
                <a:ea typeface="Avenir Next Condensed"/>
                <a:cs typeface="Avenir Next Condensed"/>
                <a:sym typeface="Avenir Next Condensed"/>
              </a:defRPr>
            </a:pPr>
            <a:r>
              <a:rPr i="0"/>
              <a:t>potential for </a:t>
            </a:r>
            <a:r>
              <a:rPr b="1"/>
              <a:t>higher</a:t>
            </a:r>
            <a:r>
              <a:rPr b="1" i="0"/>
              <a:t> write amplification</a:t>
            </a:r>
          </a:p>
        </p:txBody>
      </p:sp>
      <p:sp>
        <p:nvSpPr>
          <p:cNvPr id="1471"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5" name="Rectangle"/>
          <p:cNvSpPr/>
          <p:nvPr/>
        </p:nvSpPr>
        <p:spPr>
          <a:xfrm>
            <a:off x="11490960" y="6658195"/>
            <a:ext cx="1402080" cy="4913400"/>
          </a:xfrm>
          <a:prstGeom prst="rect">
            <a:avLst/>
          </a:prstGeom>
          <a:solidFill>
            <a:srgbClr val="405F82"/>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1476" name="Line"/>
          <p:cNvSpPr/>
          <p:nvPr/>
        </p:nvSpPr>
        <p:spPr>
          <a:xfrm>
            <a:off x="8042870" y="8309169"/>
            <a:ext cx="2686103" cy="1"/>
          </a:xfrm>
          <a:prstGeom prst="line">
            <a:avLst/>
          </a:prstGeom>
          <a:ln w="1066800">
            <a:solidFill>
              <a:srgbClr val="53585F"/>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477" name="Rectangle"/>
          <p:cNvSpPr/>
          <p:nvPr/>
        </p:nvSpPr>
        <p:spPr>
          <a:xfrm>
            <a:off x="16294072" y="6658195"/>
            <a:ext cx="1402080" cy="4913400"/>
          </a:xfrm>
          <a:prstGeom prst="rect">
            <a:avLst/>
          </a:prstGeom>
          <a:solidFill>
            <a:srgbClr val="A74545"/>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1478" name="Rectangle"/>
          <p:cNvSpPr/>
          <p:nvPr/>
        </p:nvSpPr>
        <p:spPr>
          <a:xfrm>
            <a:off x="6647801" y="6658195"/>
            <a:ext cx="1402080" cy="4913400"/>
          </a:xfrm>
          <a:prstGeom prst="rect">
            <a:avLst/>
          </a:prstGeom>
          <a:solidFill>
            <a:srgbClr val="6C9049"/>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1479" name="Triangle"/>
          <p:cNvSpPr/>
          <p:nvPr/>
        </p:nvSpPr>
        <p:spPr>
          <a:xfrm rot="5400000">
            <a:off x="9736480" y="7237607"/>
            <a:ext cx="2143126" cy="21431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53585F"/>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1480" name="Line"/>
          <p:cNvSpPr/>
          <p:nvPr/>
        </p:nvSpPr>
        <p:spPr>
          <a:xfrm>
            <a:off x="12722325" y="8309169"/>
            <a:ext cx="2718162" cy="1156551"/>
          </a:xfrm>
          <a:prstGeom prst="line">
            <a:avLst/>
          </a:prstGeom>
          <a:ln w="1066800">
            <a:solidFill>
              <a:srgbClr val="53585F"/>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481" name="Triangle"/>
          <p:cNvSpPr/>
          <p:nvPr/>
        </p:nvSpPr>
        <p:spPr>
          <a:xfrm rot="6722257">
            <a:off x="14583999" y="8487426"/>
            <a:ext cx="2143126" cy="21431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53585F"/>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1482" name="Dense data layout"/>
          <p:cNvSpPr txBox="1"/>
          <p:nvPr/>
        </p:nvSpPr>
        <p:spPr>
          <a:xfrm>
            <a:off x="2412621" y="652393"/>
            <a:ext cx="12095049" cy="24955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p>
            <a:pPr algn="l" defTabSz="814387">
              <a:defRPr spc="-133" sz="13400">
                <a:latin typeface="Avenir Next Condensed"/>
                <a:ea typeface="Avenir Next Condensed"/>
                <a:cs typeface="Avenir Next Condensed"/>
                <a:sym typeface="Avenir Next Condensed"/>
              </a:defRPr>
            </a:pPr>
            <a:r>
              <a:rPr i="1"/>
              <a:t>Dense</a:t>
            </a:r>
            <a:r>
              <a:t> data layout</a:t>
            </a:r>
          </a:p>
        </p:txBody>
      </p:sp>
      <p:sp>
        <p:nvSpPr>
          <p:cNvPr id="1483" name="less translation metadata"/>
          <p:cNvSpPr txBox="1"/>
          <p:nvPr/>
        </p:nvSpPr>
        <p:spPr>
          <a:xfrm>
            <a:off x="12525351" y="2670939"/>
            <a:ext cx="9379967" cy="1631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algn="r" defTabSz="814387">
              <a:lnSpc>
                <a:spcPct val="80000"/>
              </a:lnSpc>
              <a:defRPr b="0" i="1" spc="-84" sz="8400">
                <a:latin typeface="Avenir Next Condensed"/>
                <a:ea typeface="Avenir Next Condensed"/>
                <a:cs typeface="Avenir Next Condensed"/>
                <a:sym typeface="Avenir Next Condensed"/>
              </a:defRPr>
            </a:pPr>
            <a:r>
              <a:rPr b="1" i="0"/>
              <a:t>less</a:t>
            </a:r>
            <a:r>
              <a:t> translation metadata</a:t>
            </a:r>
          </a:p>
        </p:txBody>
      </p:sp>
      <p:sp>
        <p:nvSpPr>
          <p:cNvPr id="1484" name="potential for lower write amplification"/>
          <p:cNvSpPr txBox="1"/>
          <p:nvPr/>
        </p:nvSpPr>
        <p:spPr>
          <a:xfrm>
            <a:off x="6606745" y="3895669"/>
            <a:ext cx="15298573" cy="1631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algn="r" defTabSz="814387">
              <a:lnSpc>
                <a:spcPct val="80000"/>
              </a:lnSpc>
              <a:defRPr b="0" i="1" spc="-84" sz="8400">
                <a:latin typeface="Avenir Next Condensed"/>
                <a:ea typeface="Avenir Next Condensed"/>
                <a:cs typeface="Avenir Next Condensed"/>
                <a:sym typeface="Avenir Next Condensed"/>
              </a:defRPr>
            </a:pPr>
            <a:r>
              <a:rPr i="0"/>
              <a:t>potential for </a:t>
            </a:r>
            <a:r>
              <a:rPr b="1"/>
              <a:t>lower</a:t>
            </a:r>
            <a:r>
              <a:rPr b="1" i="0"/>
              <a:t> write amplification</a:t>
            </a:r>
          </a:p>
        </p:txBody>
      </p:sp>
      <p:sp>
        <p:nvSpPr>
          <p:cNvPr id="1485"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Rectangle"/>
          <p:cNvSpPr/>
          <p:nvPr/>
        </p:nvSpPr>
        <p:spPr>
          <a:xfrm>
            <a:off x="-20914" y="3190903"/>
            <a:ext cx="24425829" cy="5960560"/>
          </a:xfrm>
          <a:prstGeom prst="rect">
            <a:avLst/>
          </a:prstGeom>
          <a:solidFill>
            <a:schemeClr val="accent5">
              <a:hueOff val="-82419"/>
              <a:satOff val="-9513"/>
              <a:lumOff val="-16343"/>
              <a:alpha val="10000"/>
            </a:schemeClr>
          </a:solidFill>
          <a:ln w="12700">
            <a:miter lim="400000"/>
          </a:ln>
        </p:spPr>
        <p:txBody>
          <a:bodyPr lIns="0" tIns="0" rIns="0" bIns="0" anchor="ctr"/>
          <a:lstStyle/>
          <a:p>
            <a:pPr>
              <a:defRPr b="0" sz="3200">
                <a:solidFill>
                  <a:srgbClr val="FFFFFF"/>
                </a:solidFill>
                <a:latin typeface="Avenir Next Condensed"/>
                <a:ea typeface="Avenir Next Condensed"/>
                <a:cs typeface="Avenir Next Condensed"/>
                <a:sym typeface="Avenir Next Condensed"/>
              </a:defRPr>
            </a:pPr>
          </a:p>
        </p:txBody>
      </p:sp>
      <p:sp>
        <p:nvSpPr>
          <p:cNvPr id="256" name="PROBLEM 1: INTERDEPENDENCE"/>
          <p:cNvSpPr txBox="1"/>
          <p:nvPr/>
        </p:nvSpPr>
        <p:spPr>
          <a:xfrm>
            <a:off x="140969" y="146049"/>
            <a:ext cx="2410206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PROBLEM 1: INTERDEPENDENCE</a:t>
            </a:r>
          </a:p>
        </p:txBody>
      </p:sp>
      <p:sp>
        <p:nvSpPr>
          <p:cNvPr id="25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8" name="The programs running in modern data centers…"/>
          <p:cNvSpPr txBox="1"/>
          <p:nvPr/>
        </p:nvSpPr>
        <p:spPr>
          <a:xfrm>
            <a:off x="1952625" y="9491216"/>
            <a:ext cx="20478751" cy="28854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60000"/>
              </a:lnSpc>
              <a:defRPr b="0" i="1" sz="10000">
                <a:solidFill>
                  <a:schemeClr val="accent5">
                    <a:lumOff val="-29866"/>
                  </a:schemeClr>
                </a:solidFill>
                <a:latin typeface="Avenir Next Condensed"/>
                <a:ea typeface="Avenir Next Condensed"/>
                <a:cs typeface="Avenir Next Condensed"/>
                <a:sym typeface="Avenir Next Condensed"/>
              </a:defRPr>
            </a:pPr>
            <a:r>
              <a:t>The programs running in modern data centers</a:t>
            </a:r>
          </a:p>
          <a:p>
            <a:pPr defTabSz="457200">
              <a:lnSpc>
                <a:spcPct val="60000"/>
              </a:lnSpc>
              <a:defRPr b="0" i="1" sz="10000">
                <a:solidFill>
                  <a:schemeClr val="accent5">
                    <a:lumOff val="-29866"/>
                  </a:schemeClr>
                </a:solidFill>
                <a:latin typeface="Avenir Next Condensed"/>
                <a:ea typeface="Avenir Next Condensed"/>
                <a:cs typeface="Avenir Next Condensed"/>
                <a:sym typeface="Avenir Next Condensed"/>
              </a:defRPr>
            </a:pPr>
            <a:r>
              <a:t>make up larger workloads.</a:t>
            </a:r>
          </a:p>
        </p:txBody>
      </p:sp>
      <p:sp>
        <p:nvSpPr>
          <p:cNvPr id="259" name="Line"/>
          <p:cNvSpPr/>
          <p:nvPr/>
        </p:nvSpPr>
        <p:spPr>
          <a:xfrm>
            <a:off x="6315042" y="5991724"/>
            <a:ext cx="3329386" cy="1"/>
          </a:xfrm>
          <a:prstGeom prst="line">
            <a:avLst/>
          </a:prstGeom>
          <a:ln w="127000">
            <a:solidFill>
              <a:schemeClr val="accent1">
                <a:lumOff val="-13575"/>
              </a:schemeClr>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260" name="Line"/>
          <p:cNvSpPr/>
          <p:nvPr/>
        </p:nvSpPr>
        <p:spPr>
          <a:xfrm>
            <a:off x="14202441" y="5991724"/>
            <a:ext cx="3329385" cy="1"/>
          </a:xfrm>
          <a:prstGeom prst="line">
            <a:avLst/>
          </a:prstGeom>
          <a:ln w="127000">
            <a:solidFill>
              <a:schemeClr val="accent1">
                <a:lumOff val="-13575"/>
              </a:schemeClr>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261" name="Line"/>
          <p:cNvSpPr/>
          <p:nvPr/>
        </p:nvSpPr>
        <p:spPr>
          <a:xfrm flipH="1">
            <a:off x="6315042" y="7020786"/>
            <a:ext cx="3329386" cy="1"/>
          </a:xfrm>
          <a:prstGeom prst="line">
            <a:avLst/>
          </a:prstGeom>
          <a:ln w="127000">
            <a:solidFill>
              <a:schemeClr val="accent3">
                <a:hueOff val="362282"/>
                <a:satOff val="31803"/>
                <a:lumOff val="-18242"/>
              </a:schemeClr>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262" name="Line"/>
          <p:cNvSpPr/>
          <p:nvPr/>
        </p:nvSpPr>
        <p:spPr>
          <a:xfrm flipH="1">
            <a:off x="14202441" y="7020786"/>
            <a:ext cx="3329386" cy="1"/>
          </a:xfrm>
          <a:prstGeom prst="line">
            <a:avLst/>
          </a:prstGeom>
          <a:ln w="127000">
            <a:solidFill>
              <a:schemeClr val="accent3">
                <a:hueOff val="362282"/>
                <a:satOff val="31803"/>
                <a:lumOff val="-18242"/>
              </a:schemeClr>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263" name="Request"/>
          <p:cNvSpPr txBox="1"/>
          <p:nvPr/>
        </p:nvSpPr>
        <p:spPr>
          <a:xfrm>
            <a:off x="7030727" y="4805984"/>
            <a:ext cx="189801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sz="5000">
                <a:solidFill>
                  <a:schemeClr val="accent1">
                    <a:lumOff val="-13575"/>
                  </a:schemeClr>
                </a:solidFill>
                <a:latin typeface="Avenir Next Condensed"/>
                <a:ea typeface="Avenir Next Condensed"/>
                <a:cs typeface="Avenir Next Condensed"/>
                <a:sym typeface="Avenir Next Condensed"/>
              </a:defRPr>
            </a:lvl1pPr>
          </a:lstStyle>
          <a:p>
            <a:pPr/>
            <a:r>
              <a:t>Request</a:t>
            </a:r>
          </a:p>
        </p:txBody>
      </p:sp>
      <p:sp>
        <p:nvSpPr>
          <p:cNvPr id="264" name="Request"/>
          <p:cNvSpPr txBox="1"/>
          <p:nvPr/>
        </p:nvSpPr>
        <p:spPr>
          <a:xfrm>
            <a:off x="14918126" y="4805984"/>
            <a:ext cx="189801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sz="5000">
                <a:solidFill>
                  <a:schemeClr val="accent1">
                    <a:lumOff val="-13575"/>
                  </a:schemeClr>
                </a:solidFill>
                <a:latin typeface="Avenir Next Condensed"/>
                <a:ea typeface="Avenir Next Condensed"/>
                <a:cs typeface="Avenir Next Condensed"/>
                <a:sym typeface="Avenir Next Condensed"/>
              </a:defRPr>
            </a:lvl1pPr>
          </a:lstStyle>
          <a:p>
            <a:pPr/>
            <a:r>
              <a:t>Request</a:t>
            </a:r>
          </a:p>
        </p:txBody>
      </p:sp>
      <p:sp>
        <p:nvSpPr>
          <p:cNvPr id="265" name="Response"/>
          <p:cNvSpPr txBox="1"/>
          <p:nvPr/>
        </p:nvSpPr>
        <p:spPr>
          <a:xfrm>
            <a:off x="6862452" y="7266755"/>
            <a:ext cx="223456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sz="5000">
                <a:solidFill>
                  <a:schemeClr val="accent3">
                    <a:hueOff val="362282"/>
                    <a:satOff val="31803"/>
                    <a:lumOff val="-18242"/>
                  </a:schemeClr>
                </a:solidFill>
                <a:latin typeface="Avenir Next Condensed"/>
                <a:ea typeface="Avenir Next Condensed"/>
                <a:cs typeface="Avenir Next Condensed"/>
                <a:sym typeface="Avenir Next Condensed"/>
              </a:defRPr>
            </a:lvl1pPr>
          </a:lstStyle>
          <a:p>
            <a:pPr/>
            <a:r>
              <a:t>Response</a:t>
            </a:r>
          </a:p>
        </p:txBody>
      </p:sp>
      <p:sp>
        <p:nvSpPr>
          <p:cNvPr id="266" name="Response"/>
          <p:cNvSpPr txBox="1"/>
          <p:nvPr/>
        </p:nvSpPr>
        <p:spPr>
          <a:xfrm>
            <a:off x="14749851" y="7266755"/>
            <a:ext cx="223456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sz="5000">
                <a:solidFill>
                  <a:schemeClr val="accent3">
                    <a:hueOff val="362282"/>
                    <a:satOff val="31803"/>
                    <a:lumOff val="-18242"/>
                  </a:schemeClr>
                </a:solidFill>
                <a:latin typeface="Avenir Next Condensed"/>
                <a:ea typeface="Avenir Next Condensed"/>
                <a:cs typeface="Avenir Next Condensed"/>
                <a:sym typeface="Avenir Next Condensed"/>
              </a:defRPr>
            </a:lvl1pPr>
          </a:lstStyle>
          <a:p>
            <a:pPr/>
            <a:r>
              <a:t>Response</a:t>
            </a:r>
          </a:p>
        </p:txBody>
      </p:sp>
      <p:sp>
        <p:nvSpPr>
          <p:cNvPr id="267" name="WEB…"/>
          <p:cNvSpPr txBox="1"/>
          <p:nvPr/>
        </p:nvSpPr>
        <p:spPr>
          <a:xfrm>
            <a:off x="1812900" y="5043486"/>
            <a:ext cx="3905251" cy="28854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60000"/>
              </a:lnSpc>
              <a:defRPr sz="10000">
                <a:latin typeface="Avenir Next Condensed"/>
                <a:ea typeface="Avenir Next Condensed"/>
                <a:cs typeface="Avenir Next Condensed"/>
                <a:sym typeface="Avenir Next Condensed"/>
              </a:defRPr>
            </a:pPr>
            <a:r>
              <a:t>WEB</a:t>
            </a:r>
          </a:p>
          <a:p>
            <a:pPr>
              <a:lnSpc>
                <a:spcPct val="60000"/>
              </a:lnSpc>
              <a:defRPr sz="10000">
                <a:latin typeface="Avenir Next Condensed"/>
                <a:ea typeface="Avenir Next Condensed"/>
                <a:cs typeface="Avenir Next Condensed"/>
                <a:sym typeface="Avenir Next Condensed"/>
              </a:defRPr>
            </a:pPr>
            <a:r>
              <a:t>SERVER</a:t>
            </a:r>
          </a:p>
        </p:txBody>
      </p:sp>
      <p:sp>
        <p:nvSpPr>
          <p:cNvPr id="268" name="CACHE"/>
          <p:cNvSpPr txBox="1"/>
          <p:nvPr/>
        </p:nvSpPr>
        <p:spPr>
          <a:xfrm>
            <a:off x="10211474" y="5565456"/>
            <a:ext cx="342392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latin typeface="Avenir Next Condensed"/>
                <a:ea typeface="Avenir Next Condensed"/>
                <a:cs typeface="Avenir Next Condensed"/>
                <a:sym typeface="Avenir Next Condensed"/>
              </a:defRPr>
            </a:lvl1pPr>
          </a:lstStyle>
          <a:p>
            <a:pPr/>
            <a:r>
              <a:t>CACHE</a:t>
            </a:r>
          </a:p>
        </p:txBody>
      </p:sp>
      <p:sp>
        <p:nvSpPr>
          <p:cNvPr id="269" name="DATABASE"/>
          <p:cNvSpPr txBox="1"/>
          <p:nvPr/>
        </p:nvSpPr>
        <p:spPr>
          <a:xfrm>
            <a:off x="18281753" y="5565456"/>
            <a:ext cx="522859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latin typeface="Avenir Next Condensed"/>
                <a:ea typeface="Avenir Next Condensed"/>
                <a:cs typeface="Avenir Next Condensed"/>
                <a:sym typeface="Avenir Next Condensed"/>
              </a:defRPr>
            </a:lvl1pPr>
          </a:lstStyle>
          <a:p>
            <a:pPr/>
            <a:r>
              <a:t>DATABASE</a:t>
            </a:r>
          </a:p>
        </p:txBody>
      </p:sp>
      <p:sp>
        <p:nvSpPr>
          <p:cNvPr id="270" name="Workload"/>
          <p:cNvSpPr txBox="1"/>
          <p:nvPr/>
        </p:nvSpPr>
        <p:spPr>
          <a:xfrm>
            <a:off x="9627274" y="3436155"/>
            <a:ext cx="459232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cap="small" i="1" sz="10000">
                <a:solidFill>
                  <a:schemeClr val="accent5">
                    <a:lumOff val="-29866"/>
                  </a:schemeClr>
                </a:solidFill>
                <a:latin typeface="Avenir Next Condensed Medium"/>
                <a:ea typeface="Avenir Next Condensed Medium"/>
                <a:cs typeface="Avenir Next Condensed Medium"/>
                <a:sym typeface="Avenir Next Condensed Medium"/>
              </a:defRPr>
            </a:lvl1pPr>
          </a:lstStyle>
          <a:p>
            <a:pPr/>
            <a:r>
              <a:t>Workload</a:t>
            </a:r>
          </a:p>
        </p:txBody>
      </p:sp>
      <p:sp>
        <p:nvSpPr>
          <p:cNvPr id="271" name="Program"/>
          <p:cNvSpPr txBox="1"/>
          <p:nvPr/>
        </p:nvSpPr>
        <p:spPr>
          <a:xfrm>
            <a:off x="2725268" y="7723663"/>
            <a:ext cx="2080515"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cap="small" i="1" sz="5000">
                <a:solidFill>
                  <a:schemeClr val="accent5">
                    <a:lumOff val="-29866"/>
                  </a:schemeClr>
                </a:solidFill>
                <a:latin typeface="Avenir Next Condensed Medium"/>
                <a:ea typeface="Avenir Next Condensed Medium"/>
                <a:cs typeface="Avenir Next Condensed Medium"/>
                <a:sym typeface="Avenir Next Condensed Medium"/>
              </a:defRPr>
            </a:lvl1pPr>
          </a:lstStyle>
          <a:p>
            <a:pPr/>
            <a:r>
              <a:t>Program</a:t>
            </a:r>
          </a:p>
        </p:txBody>
      </p:sp>
      <p:sp>
        <p:nvSpPr>
          <p:cNvPr id="272" name="Program"/>
          <p:cNvSpPr txBox="1"/>
          <p:nvPr/>
        </p:nvSpPr>
        <p:spPr>
          <a:xfrm>
            <a:off x="10883177" y="7723663"/>
            <a:ext cx="2080515"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cap="small" i="1" sz="5000">
                <a:solidFill>
                  <a:schemeClr val="accent5">
                    <a:lumOff val="-29866"/>
                  </a:schemeClr>
                </a:solidFill>
                <a:latin typeface="Avenir Next Condensed Medium"/>
                <a:ea typeface="Avenir Next Condensed Medium"/>
                <a:cs typeface="Avenir Next Condensed Medium"/>
                <a:sym typeface="Avenir Next Condensed Medium"/>
              </a:defRPr>
            </a:lvl1pPr>
          </a:lstStyle>
          <a:p>
            <a:pPr/>
            <a:r>
              <a:t>Program</a:t>
            </a:r>
          </a:p>
        </p:txBody>
      </p:sp>
      <p:sp>
        <p:nvSpPr>
          <p:cNvPr id="273" name="Program"/>
          <p:cNvSpPr txBox="1"/>
          <p:nvPr/>
        </p:nvSpPr>
        <p:spPr>
          <a:xfrm>
            <a:off x="19855791" y="7723663"/>
            <a:ext cx="2080515"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cap="small" i="1" sz="5000">
                <a:solidFill>
                  <a:schemeClr val="accent5">
                    <a:lumOff val="-29866"/>
                  </a:schemeClr>
                </a:solidFill>
                <a:latin typeface="Avenir Next Condensed Medium"/>
                <a:ea typeface="Avenir Next Condensed Medium"/>
                <a:cs typeface="Avenir Next Condensed Medium"/>
                <a:sym typeface="Avenir Next Condensed Medium"/>
              </a:defRPr>
            </a:lvl1pPr>
          </a:lstStyle>
          <a:p>
            <a:pPr/>
            <a:r>
              <a:t>Program</a:t>
            </a:r>
          </a:p>
        </p:txBody>
      </p:sp>
      <p:sp>
        <p:nvSpPr>
          <p:cNvPr id="274" name="x"/>
          <p:cNvSpPr txBox="1"/>
          <p:nvPr/>
        </p:nvSpPr>
        <p:spPr>
          <a:xfrm rot="16200000">
            <a:off x="14583163" y="3502886"/>
            <a:ext cx="2034541" cy="703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0">
                <a:solidFill>
                  <a:schemeClr val="accent5">
                    <a:hueOff val="-82419"/>
                    <a:satOff val="-9513"/>
                    <a:lumOff val="-16343"/>
                  </a:schemeClr>
                </a:solidFill>
                <a:latin typeface="Avenir Next Condensed"/>
                <a:ea typeface="Avenir Next Condensed"/>
                <a:cs typeface="Avenir Next Condensed"/>
                <a:sym typeface="Avenir Next Condensed"/>
              </a:defRPr>
            </a:lvl1pPr>
          </a:lstStyle>
          <a:p>
            <a:pPr/>
            <a:r>
              <a:t>x</a:t>
            </a:r>
          </a:p>
        </p:txBody>
      </p:sp>
      <p:sp>
        <p:nvSpPr>
          <p:cNvPr id="275" name="x"/>
          <p:cNvSpPr txBox="1"/>
          <p:nvPr/>
        </p:nvSpPr>
        <p:spPr>
          <a:xfrm rot="16200000">
            <a:off x="6670205" y="3502886"/>
            <a:ext cx="2034541" cy="703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0">
                <a:solidFill>
                  <a:schemeClr val="accent5">
                    <a:hueOff val="-82419"/>
                    <a:satOff val="-9513"/>
                    <a:lumOff val="-16343"/>
                  </a:schemeClr>
                </a:solidFill>
                <a:latin typeface="Avenir Next Condensed"/>
                <a:ea typeface="Avenir Next Condensed"/>
                <a:cs typeface="Avenir Next Condensed"/>
                <a:sym typeface="Avenir Next Condensed"/>
              </a:defRPr>
            </a:lvl1pPr>
          </a:lstStyle>
          <a:p>
            <a:pPr/>
            <a:r>
              <a:t>x</a:t>
            </a:r>
          </a:p>
        </p:txBody>
      </p:sp>
      <p:sp>
        <p:nvSpPr>
          <p:cNvPr id="276" name="x"/>
          <p:cNvSpPr txBox="1"/>
          <p:nvPr/>
        </p:nvSpPr>
        <p:spPr>
          <a:xfrm rot="16200000">
            <a:off x="19638112" y="2968306"/>
            <a:ext cx="2034541" cy="703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0">
                <a:solidFill>
                  <a:schemeClr val="accent5">
                    <a:hueOff val="-82419"/>
                    <a:satOff val="-9513"/>
                    <a:lumOff val="-16343"/>
                  </a:schemeClr>
                </a:solidFill>
                <a:latin typeface="Avenir Next Condensed"/>
                <a:ea typeface="Avenir Next Condensed"/>
                <a:cs typeface="Avenir Next Condensed"/>
                <a:sym typeface="Avenir Next Condensed"/>
              </a:defRPr>
            </a:lvl1pPr>
          </a:lstStyle>
          <a:p>
            <a:pPr/>
            <a:r>
              <a:t>x</a:t>
            </a:r>
          </a:p>
        </p:txBody>
      </p:sp>
    </p:spTree>
  </p:cSld>
  <p:clrMapOvr>
    <a:masterClrMapping/>
  </p:clrMapOvr>
  <p:transition xmlns:p14="http://schemas.microsoft.com/office/powerpoint/2010/main" spd="med" advClick="1"/>
</p:sld>
</file>

<file path=ppt/slides/slide1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498" name="Group"/>
          <p:cNvGrpSpPr/>
          <p:nvPr/>
        </p:nvGrpSpPr>
        <p:grpSpPr>
          <a:xfrm>
            <a:off x="510895" y="2188760"/>
            <a:ext cx="13526695" cy="11721033"/>
            <a:chOff x="0" y="0"/>
            <a:chExt cx="13526694" cy="11721032"/>
          </a:xfrm>
        </p:grpSpPr>
        <p:pic>
          <p:nvPicPr>
            <p:cNvPr id="1489" name="ram-A.pdf" descr="ram-A.pdf"/>
            <p:cNvPicPr>
              <a:picLocks noChangeAspect="1"/>
            </p:cNvPicPr>
            <p:nvPr/>
          </p:nvPicPr>
          <p:blipFill>
            <a:blip r:embed="rId2">
              <a:extLst/>
            </a:blip>
            <a:stretch>
              <a:fillRect/>
            </a:stretch>
          </p:blipFill>
          <p:spPr>
            <a:xfrm>
              <a:off x="293620" y="0"/>
              <a:ext cx="10785947" cy="10785947"/>
            </a:xfrm>
            <a:prstGeom prst="rect">
              <a:avLst/>
            </a:prstGeom>
            <a:ln w="12700" cap="flat">
              <a:noFill/>
              <a:miter lim="400000"/>
            </a:ln>
            <a:effectLst/>
          </p:spPr>
        </p:pic>
        <p:sp>
          <p:nvSpPr>
            <p:cNvPr id="1490" name="Rectangle"/>
            <p:cNvSpPr/>
            <p:nvPr/>
          </p:nvSpPr>
          <p:spPr>
            <a:xfrm>
              <a:off x="1948044" y="8559779"/>
              <a:ext cx="9178684" cy="2590312"/>
            </a:xfrm>
            <a:prstGeom prst="rect">
              <a:avLst/>
            </a:prstGeom>
            <a:solidFill>
              <a:srgbClr val="FFFFFF"/>
            </a:solidFill>
            <a:ln w="12700" cap="flat">
              <a:noFill/>
              <a:miter lim="400000"/>
            </a:ln>
            <a:effectLst/>
          </p:spPr>
          <p:txBody>
            <a:bodyPr wrap="square" lIns="42862" tIns="42862" rIns="42862" bIns="42862" numCol="1" anchor="ctr">
              <a:noAutofit/>
            </a:bodyPr>
            <a:lstStyle/>
            <a:p>
              <a:pPr defTabSz="578643">
                <a:defRPr b="0" sz="3200">
                  <a:solidFill>
                    <a:srgbClr val="FFFFFF"/>
                  </a:solidFill>
                  <a:latin typeface="Avenir Next Condensed"/>
                  <a:ea typeface="Avenir Next Condensed"/>
                  <a:cs typeface="Avenir Next Condensed"/>
                  <a:sym typeface="Avenir Next Condensed"/>
                </a:defRPr>
              </a:pPr>
            </a:p>
          </p:txBody>
        </p:sp>
        <p:sp>
          <p:nvSpPr>
            <p:cNvPr id="1491" name="0"/>
            <p:cNvSpPr txBox="1"/>
            <p:nvPr/>
          </p:nvSpPr>
          <p:spPr>
            <a:xfrm>
              <a:off x="3158588" y="8247028"/>
              <a:ext cx="579781" cy="13144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85725" tIns="85725" rIns="85725" bIns="85725" numCol="1" anchor="ctr">
              <a:spAutoFit/>
            </a:bodyPr>
            <a:lstStyle>
              <a:lvl1pPr defTabSz="814387">
                <a:lnSpc>
                  <a:spcPct val="90000"/>
                </a:lnSpc>
                <a:defRPr b="0" spc="-66" sz="6600">
                  <a:latin typeface="Avenir Next Condensed Medium"/>
                  <a:ea typeface="Avenir Next Condensed Medium"/>
                  <a:cs typeface="Avenir Next Condensed Medium"/>
                  <a:sym typeface="Avenir Next Condensed Medium"/>
                </a:defRPr>
              </a:lvl1pPr>
            </a:lstStyle>
            <a:p>
              <a:pPr/>
              <a:r>
                <a:t>0</a:t>
              </a:r>
            </a:p>
          </p:txBody>
        </p:sp>
        <p:sp>
          <p:nvSpPr>
            <p:cNvPr id="1492" name="1"/>
            <p:cNvSpPr txBox="1"/>
            <p:nvPr/>
          </p:nvSpPr>
          <p:spPr>
            <a:xfrm>
              <a:off x="5900286" y="8247028"/>
              <a:ext cx="579781" cy="13144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85725" tIns="85725" rIns="85725" bIns="85725" numCol="1" anchor="ctr">
              <a:spAutoFit/>
            </a:bodyPr>
            <a:lstStyle>
              <a:lvl1pPr defTabSz="814387">
                <a:lnSpc>
                  <a:spcPct val="90000"/>
                </a:lnSpc>
                <a:defRPr b="0" spc="-66" sz="6600">
                  <a:latin typeface="Avenir Next Condensed Medium"/>
                  <a:ea typeface="Avenir Next Condensed Medium"/>
                  <a:cs typeface="Avenir Next Condensed Medium"/>
                  <a:sym typeface="Avenir Next Condensed Medium"/>
                </a:defRPr>
              </a:lvl1pPr>
            </a:lstStyle>
            <a:p>
              <a:pPr/>
              <a:r>
                <a:t>1</a:t>
              </a:r>
            </a:p>
          </p:txBody>
        </p:sp>
        <p:sp>
          <p:nvSpPr>
            <p:cNvPr id="1493" name="2"/>
            <p:cNvSpPr txBox="1"/>
            <p:nvPr/>
          </p:nvSpPr>
          <p:spPr>
            <a:xfrm>
              <a:off x="9305603" y="8247028"/>
              <a:ext cx="579782" cy="13144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85725" tIns="85725" rIns="85725" bIns="85725" numCol="1" anchor="ctr">
              <a:spAutoFit/>
            </a:bodyPr>
            <a:lstStyle>
              <a:lvl1pPr defTabSz="814387">
                <a:lnSpc>
                  <a:spcPct val="90000"/>
                </a:lnSpc>
                <a:defRPr b="0" spc="-66" sz="6600">
                  <a:latin typeface="Avenir Next Condensed Medium"/>
                  <a:ea typeface="Avenir Next Condensed Medium"/>
                  <a:cs typeface="Avenir Next Condensed Medium"/>
                  <a:sym typeface="Avenir Next Condensed Medium"/>
                </a:defRPr>
              </a:lvl1pPr>
            </a:lstStyle>
            <a:p>
              <a:pPr/>
              <a:r>
                <a:t>2</a:t>
              </a:r>
            </a:p>
          </p:txBody>
        </p:sp>
        <p:sp>
          <p:nvSpPr>
            <p:cNvPr id="1494" name="Translation data (GB)"/>
            <p:cNvSpPr txBox="1"/>
            <p:nvPr/>
          </p:nvSpPr>
          <p:spPr>
            <a:xfrm>
              <a:off x="3949273" y="9611127"/>
              <a:ext cx="5510506" cy="11747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85725" tIns="85725" rIns="85725" bIns="85725" numCol="1" anchor="ctr">
              <a:spAutoFit/>
            </a:bodyPr>
            <a:lstStyle>
              <a:lvl1pPr defTabSz="814387">
                <a:lnSpc>
                  <a:spcPct val="90000"/>
                </a:lnSpc>
                <a:defRPr b="0" spc="-58" sz="5800">
                  <a:latin typeface="Avenir Next Condensed Medium"/>
                  <a:ea typeface="Avenir Next Condensed Medium"/>
                  <a:cs typeface="Avenir Next Condensed Medium"/>
                  <a:sym typeface="Avenir Next Condensed Medium"/>
                </a:defRPr>
              </a:lvl1pPr>
            </a:lstStyle>
            <a:p>
              <a:pPr/>
              <a:r>
                <a:t>Translation data (GB)</a:t>
              </a:r>
            </a:p>
          </p:txBody>
        </p:sp>
        <p:sp>
          <p:nvSpPr>
            <p:cNvPr id="1495" name="Sparser"/>
            <p:cNvSpPr txBox="1"/>
            <p:nvPr/>
          </p:nvSpPr>
          <p:spPr>
            <a:xfrm rot="18900000">
              <a:off x="9977211" y="8899259"/>
              <a:ext cx="3366771" cy="19113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85725" tIns="85725" rIns="85725" bIns="85725" numCol="1" anchor="ctr">
              <a:spAutoFit/>
            </a:bodyPr>
            <a:lstStyle>
              <a:lvl1pPr algn="l" defTabSz="814387">
                <a:defRPr b="0" i="1" spc="-100" sz="10000">
                  <a:solidFill>
                    <a:schemeClr val="accent3">
                      <a:hueOff val="362282"/>
                      <a:satOff val="31803"/>
                      <a:lumOff val="-18242"/>
                    </a:schemeClr>
                  </a:solidFill>
                  <a:latin typeface="Avenir Next Condensed"/>
                  <a:ea typeface="Avenir Next Condensed"/>
                  <a:cs typeface="Avenir Next Condensed"/>
                  <a:sym typeface="Avenir Next Condensed"/>
                </a:defRPr>
              </a:lvl1pPr>
            </a:lstStyle>
            <a:p>
              <a:pPr/>
              <a:r>
                <a:t>Sparser</a:t>
              </a:r>
            </a:p>
          </p:txBody>
        </p:sp>
        <p:sp>
          <p:nvSpPr>
            <p:cNvPr id="1496" name="Denser"/>
            <p:cNvSpPr txBox="1"/>
            <p:nvPr/>
          </p:nvSpPr>
          <p:spPr>
            <a:xfrm rot="18900000">
              <a:off x="207076" y="8899259"/>
              <a:ext cx="3200401" cy="19113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85725" tIns="85725" rIns="85725" bIns="85725" numCol="1" anchor="ctr">
              <a:spAutoFit/>
            </a:bodyPr>
            <a:lstStyle>
              <a:lvl1pPr algn="l" defTabSz="814387">
                <a:defRPr b="0" i="1" spc="-100" sz="10000">
                  <a:solidFill>
                    <a:schemeClr val="accent3">
                      <a:hueOff val="362282"/>
                      <a:satOff val="31803"/>
                      <a:lumOff val="-18242"/>
                    </a:schemeClr>
                  </a:solidFill>
                  <a:latin typeface="Avenir Next Condensed"/>
                  <a:ea typeface="Avenir Next Condensed"/>
                  <a:cs typeface="Avenir Next Condensed"/>
                  <a:sym typeface="Avenir Next Condensed"/>
                </a:defRPr>
              </a:lvl1pPr>
            </a:lstStyle>
            <a:p>
              <a:pPr/>
              <a:r>
                <a:t>Denser</a:t>
              </a:r>
            </a:p>
          </p:txBody>
        </p:sp>
        <p:sp>
          <p:nvSpPr>
            <p:cNvPr id="1497" name="720GB, 1 SSD"/>
            <p:cNvSpPr txBox="1"/>
            <p:nvPr/>
          </p:nvSpPr>
          <p:spPr>
            <a:xfrm>
              <a:off x="5824218" y="6429641"/>
              <a:ext cx="4163087" cy="13144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85725" tIns="85725" rIns="85725" bIns="85725" numCol="1" anchor="ctr">
              <a:spAutoFit/>
            </a:bodyPr>
            <a:lstStyle>
              <a:lvl1pPr defTabSz="814387">
                <a:lnSpc>
                  <a:spcPct val="90000"/>
                </a:lnSpc>
                <a:defRPr b="0" spc="-66" sz="6600">
                  <a:solidFill>
                    <a:srgbClr val="E5432D"/>
                  </a:solidFill>
                  <a:latin typeface="Avenir Next Condensed"/>
                  <a:ea typeface="Avenir Next Condensed"/>
                  <a:cs typeface="Avenir Next Condensed"/>
                  <a:sym typeface="Avenir Next Condensed"/>
                </a:defRPr>
              </a:lvl1pPr>
            </a:lstStyle>
            <a:p>
              <a:pPr/>
              <a:r>
                <a:t>720GB, 1 SSD</a:t>
              </a:r>
            </a:p>
          </p:txBody>
        </p:sp>
      </p:grpSp>
      <p:sp>
        <p:nvSpPr>
          <p:cNvPr id="1499" name="WRITE AMPLIFICATION"/>
          <p:cNvSpPr txBox="1"/>
          <p:nvPr/>
        </p:nvSpPr>
        <p:spPr>
          <a:xfrm>
            <a:off x="3677602" y="146049"/>
            <a:ext cx="1702879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WRITE AMPLIFICATION</a:t>
            </a:r>
          </a:p>
        </p:txBody>
      </p:sp>
      <p:sp>
        <p:nvSpPr>
          <p:cNvPr id="1500" name="Rectangle"/>
          <p:cNvSpPr/>
          <p:nvPr/>
        </p:nvSpPr>
        <p:spPr>
          <a:xfrm>
            <a:off x="8179486" y="4262331"/>
            <a:ext cx="2525557" cy="2416682"/>
          </a:xfrm>
          <a:prstGeom prst="rect">
            <a:avLst/>
          </a:prstGeom>
          <a:solidFill>
            <a:schemeClr val="accent3">
              <a:hueOff val="362282"/>
              <a:satOff val="31803"/>
              <a:lumOff val="-18242"/>
              <a:alpha val="50000"/>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501" name="Sparse data shows signs of higher failure rates…"/>
          <p:cNvSpPr txBox="1"/>
          <p:nvPr/>
        </p:nvSpPr>
        <p:spPr>
          <a:xfrm>
            <a:off x="11991135" y="3149771"/>
            <a:ext cx="10019691" cy="6013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latin typeface="Avenir Next Condensed"/>
                <a:ea typeface="Avenir Next Condensed"/>
                <a:cs typeface="Avenir Next Condensed"/>
                <a:sym typeface="Avenir Next Condensed"/>
              </a:defRPr>
            </a:pPr>
            <a:r>
              <a:t>Sparse data shows signs</a:t>
            </a:r>
            <a:br/>
            <a:r>
              <a:t>of higher failure rates</a:t>
            </a:r>
          </a:p>
          <a:p>
            <a:pPr marL="1111250" indent="-1111250" algn="l" defTabSz="814387">
              <a:buSzPct val="125000"/>
              <a:buChar char="•"/>
              <a:defRPr b="0" spc="-84" sz="8400">
                <a:latin typeface="Avenir Next Condensed"/>
                <a:ea typeface="Avenir Next Condensed"/>
                <a:cs typeface="Avenir Next Condensed"/>
                <a:sym typeface="Avenir Next Condensed"/>
              </a:defRPr>
            </a:pPr>
            <a:r>
              <a:t>Likely due to write</a:t>
            </a:r>
            <a:br/>
            <a:r>
              <a:t>amplification</a:t>
            </a:r>
          </a:p>
        </p:txBody>
      </p:sp>
      <p:sp>
        <p:nvSpPr>
          <p:cNvPr id="1502"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4" name="Distinct lifecycle periods…"/>
          <p:cNvSpPr txBox="1"/>
          <p:nvPr/>
        </p:nvSpPr>
        <p:spPr>
          <a:xfrm>
            <a:off x="3678047" y="3603625"/>
            <a:ext cx="17161917" cy="7473950"/>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solidFill>
                  <a:schemeClr val="accent5">
                    <a:lumOff val="-29866"/>
                  </a:schemeClr>
                </a:solidFill>
                <a:latin typeface="Avenir Next Condensed"/>
                <a:ea typeface="Avenir Next Condensed"/>
                <a:cs typeface="Avenir Next Condensed"/>
                <a:sym typeface="Avenir Next Condensed"/>
              </a:defRPr>
            </a:pPr>
            <a:r>
              <a:t>Distinct lifecycle periods</a:t>
            </a:r>
          </a:p>
          <a:p>
            <a:pPr marL="1111250" indent="-1111250" algn="l" defTabSz="814387">
              <a:buSzPct val="125000"/>
              <a:buChar char="•"/>
              <a:defRPr b="0" spc="-84" sz="8400">
                <a:solidFill>
                  <a:schemeClr val="accent5">
                    <a:lumOff val="-29866"/>
                  </a:schemeClr>
                </a:solidFill>
                <a:latin typeface="Avenir Next Condensed"/>
                <a:ea typeface="Avenir Next Condensed"/>
                <a:cs typeface="Avenir Next Condensed"/>
                <a:sym typeface="Avenir Next Condensed"/>
              </a:defRPr>
            </a:pPr>
            <a:r>
              <a:t>Read disturbance not prevalent in the field</a:t>
            </a:r>
          </a:p>
          <a:p>
            <a:pPr marL="1111250" indent="-1111250" algn="l" defTabSz="814387">
              <a:buSzPct val="125000"/>
              <a:buChar char="•"/>
              <a:defRPr b="0" spc="-84" sz="8400">
                <a:solidFill>
                  <a:schemeClr val="accent5">
                    <a:lumOff val="-29866"/>
                  </a:schemeClr>
                </a:solidFill>
                <a:latin typeface="Avenir Next Condensed"/>
                <a:ea typeface="Avenir Next Condensed"/>
                <a:cs typeface="Avenir Next Condensed"/>
                <a:sym typeface="Avenir Next Condensed"/>
              </a:defRPr>
            </a:pPr>
            <a:r>
              <a:t>Higher temperatures cause more failures</a:t>
            </a:r>
          </a:p>
          <a:p>
            <a:pPr marL="1111250" indent="-1111250" algn="l" defTabSz="814387">
              <a:buSzPct val="125000"/>
              <a:buChar char="•"/>
              <a:defRPr b="0" spc="-84" sz="8400">
                <a:solidFill>
                  <a:schemeClr val="accent5">
                    <a:lumOff val="-29866"/>
                  </a:schemeClr>
                </a:solidFill>
                <a:latin typeface="Avenir Next Condensed"/>
                <a:ea typeface="Avenir Next Condensed"/>
                <a:cs typeface="Avenir Next Condensed"/>
                <a:sym typeface="Avenir Next Condensed"/>
              </a:defRPr>
            </a:pPr>
            <a:r>
              <a:t>Amount of data written by OS is misleading</a:t>
            </a:r>
          </a:p>
          <a:p>
            <a:pPr marL="1111250" indent="-1111250" algn="l" defTabSz="814387">
              <a:buSzPct val="125000"/>
              <a:buChar char="•"/>
              <a:defRPr b="0" spc="-84" sz="8400">
                <a:solidFill>
                  <a:schemeClr val="accent5">
                    <a:lumOff val="-29866"/>
                  </a:schemeClr>
                </a:solidFill>
                <a:latin typeface="Avenir Next Condensed"/>
                <a:ea typeface="Avenir Next Condensed"/>
                <a:cs typeface="Avenir Next Condensed"/>
                <a:sym typeface="Avenir Next Condensed"/>
              </a:defRPr>
            </a:pPr>
            <a:r>
              <a:t>Write amplification trends from the field</a:t>
            </a:r>
          </a:p>
        </p:txBody>
      </p:sp>
      <p:sp>
        <p:nvSpPr>
          <p:cNvPr id="1505" name="KEY SSD CONTRIBUTIONS"/>
          <p:cNvSpPr txBox="1"/>
          <p:nvPr/>
        </p:nvSpPr>
        <p:spPr>
          <a:xfrm>
            <a:off x="2746057" y="146049"/>
            <a:ext cx="1889188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KEY SSD CONTRIBUTIONS</a:t>
            </a:r>
          </a:p>
        </p:txBody>
      </p:sp>
      <p:sp>
        <p:nvSpPr>
          <p:cNvPr id="1506"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0" name="Slide Number"/>
          <p:cNvSpPr txBox="1"/>
          <p:nvPr>
            <p:ph type="sldNum" sz="quarter" idx="2"/>
          </p:nvPr>
        </p:nvSpPr>
        <p:spPr>
          <a:xfrm>
            <a:off x="11874296" y="13081000"/>
            <a:ext cx="622708"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11" name="RELATED WORK"/>
          <p:cNvSpPr txBox="1"/>
          <p:nvPr/>
        </p:nvSpPr>
        <p:spPr>
          <a:xfrm>
            <a:off x="6326504" y="146049"/>
            <a:ext cx="1173099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RELATED WORK</a:t>
            </a:r>
          </a:p>
        </p:txBody>
      </p:sp>
      <p:sp>
        <p:nvSpPr>
          <p:cNvPr id="1512" name="Examined chip-level failures E.g., [Cai+ DATE'12, ICCD'12, DATE'13, ICCD'13, DSN'15, HPCA'17]…"/>
          <p:cNvSpPr txBox="1"/>
          <p:nvPr/>
        </p:nvSpPr>
        <p:spPr>
          <a:xfrm>
            <a:off x="1088997" y="3149771"/>
            <a:ext cx="23353117" cy="981329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lnSpc>
                <a:spcPct val="90000"/>
              </a:lnSpc>
              <a:buSzPct val="125000"/>
              <a:buChar char="•"/>
              <a:defRPr b="0" spc="-76" sz="7600">
                <a:latin typeface="Avenir Next Condensed"/>
                <a:ea typeface="Avenir Next Condensed"/>
                <a:cs typeface="Avenir Next Condensed"/>
                <a:sym typeface="Avenir Next Condensed"/>
              </a:defRPr>
            </a:pPr>
            <a:r>
              <a:rPr i="1">
                <a:latin typeface="Avenir Next Condensed Demi Bold"/>
                <a:ea typeface="Avenir Next Condensed Demi Bold"/>
                <a:cs typeface="Avenir Next Condensed Demi Bold"/>
                <a:sym typeface="Avenir Next Condensed Demi Bold"/>
              </a:rPr>
              <a:t>Examined chip-level failures</a:t>
            </a:r>
            <a:br/>
            <a:r>
              <a:t>E.g., [Cai+ DATE'12, ICCD'12, DATE'13, ICCD'13, DSN'15, HPCA'17]</a:t>
            </a:r>
          </a:p>
          <a:p>
            <a:pPr marL="1111250" indent="-1111250" algn="l" defTabSz="814387">
              <a:lnSpc>
                <a:spcPct val="90000"/>
              </a:lnSpc>
              <a:buSzPct val="125000"/>
              <a:buChar char="•"/>
              <a:defRPr b="0" spc="-76" sz="7600">
                <a:latin typeface="Avenir Next Condensed"/>
                <a:ea typeface="Avenir Next Condensed"/>
                <a:cs typeface="Avenir Next Condensed"/>
                <a:sym typeface="Avenir Next Condensed"/>
              </a:defRPr>
            </a:pPr>
            <a:r>
              <a:rPr i="1">
                <a:latin typeface="Avenir Next Condensed Demi Bold"/>
                <a:ea typeface="Avenir Next Condensed Demi Bold"/>
                <a:cs typeface="Avenir Next Condensed Demi Bold"/>
                <a:sym typeface="Avenir Next Condensed Demi Bold"/>
              </a:rPr>
              <a:t>Examined a simulated SSD controller with 45 flash chips</a:t>
            </a:r>
            <a:br>
              <a:rPr i="1">
                <a:latin typeface="Avenir Next Condensed Demi Bold"/>
                <a:ea typeface="Avenir Next Condensed Demi Bold"/>
                <a:cs typeface="Avenir Next Condensed Demi Bold"/>
                <a:sym typeface="Avenir Next Condensed Demi Bold"/>
              </a:rPr>
            </a:br>
            <a:r>
              <a:t>[Grupp+ FAST'12]</a:t>
            </a:r>
          </a:p>
          <a:p>
            <a:pPr marL="1111250" indent="-1111250" algn="l" defTabSz="814387">
              <a:lnSpc>
                <a:spcPct val="90000"/>
              </a:lnSpc>
              <a:buSzPct val="125000"/>
              <a:buChar char="•"/>
              <a:defRPr b="0" spc="-76" sz="7600">
                <a:latin typeface="Avenir Next Condensed"/>
                <a:ea typeface="Avenir Next Condensed"/>
                <a:cs typeface="Avenir Next Condensed"/>
                <a:sym typeface="Avenir Next Condensed"/>
              </a:defRPr>
            </a:pPr>
            <a:r>
              <a:rPr i="1">
                <a:latin typeface="Avenir Next Condensed Demi Bold"/>
                <a:ea typeface="Avenir Next Condensed Demi Bold"/>
                <a:cs typeface="Avenir Next Condensed Demi Bold"/>
                <a:sym typeface="Avenir Next Condensed Demi Bold"/>
              </a:rPr>
              <a:t>Reliability of SSD controllers (NOT chips)</a:t>
            </a:r>
            <a:br>
              <a:rPr i="1">
                <a:latin typeface="Avenir Next Condensed Demi Bold"/>
                <a:ea typeface="Avenir Next Condensed Demi Bold"/>
                <a:cs typeface="Avenir Next Condensed Demi Bold"/>
                <a:sym typeface="Avenir Next Condensed Demi Bold"/>
              </a:rPr>
            </a:br>
            <a:r>
              <a:t>[Ouyang+ ASPLOS'14]</a:t>
            </a:r>
          </a:p>
          <a:p>
            <a:pPr marL="1111250" indent="-1111250" algn="l" defTabSz="814387">
              <a:lnSpc>
                <a:spcPct val="90000"/>
              </a:lnSpc>
              <a:buSzPct val="125000"/>
              <a:buChar char="•"/>
              <a:defRPr b="0" spc="-76" sz="7600">
                <a:latin typeface="Avenir Next Condensed"/>
                <a:ea typeface="Avenir Next Condensed"/>
                <a:cs typeface="Avenir Next Condensed"/>
                <a:sym typeface="Avenir Next Condensed"/>
              </a:defRPr>
            </a:pPr>
            <a:r>
              <a:rPr i="1">
                <a:latin typeface="Avenir Next Condensed Demi Bold"/>
                <a:ea typeface="Avenir Next Condensed Demi Bold"/>
                <a:cs typeface="Avenir Next Condensed Demi Bold"/>
                <a:sym typeface="Avenir Next Condensed Demi Bold"/>
              </a:rPr>
              <a:t>Microsoft and Google SSDs over multiple years</a:t>
            </a:r>
            <a:br/>
            <a:r>
              <a:t>[Narayanan+ SYSTOR'16, Schroeder+ FAST'16]</a:t>
            </a:r>
          </a:p>
        </p:txBody>
      </p:sp>
    </p:spTree>
  </p:cSld>
  <p:clrMapOvr>
    <a:masterClrMapping/>
  </p:clrMapOvr>
  <p:transition xmlns:p14="http://schemas.microsoft.com/office/powerpoint/2010/main" spd="med" advClick="1"/>
</p:sld>
</file>

<file path=ppt/slides/slide1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4" name="Rounded Rectangle"/>
          <p:cNvSpPr/>
          <p:nvPr/>
        </p:nvSpPr>
        <p:spPr>
          <a:xfrm>
            <a:off x="16082531" y="4091923"/>
            <a:ext cx="6202602" cy="7215897"/>
          </a:xfrm>
          <a:prstGeom prst="roundRect">
            <a:avLst>
              <a:gd name="adj" fmla="val 15000"/>
            </a:avLst>
          </a:prstGeom>
          <a:solidFill>
            <a:srgbClr val="FFFFFF"/>
          </a:solidFill>
          <a:ln w="127000">
            <a:solidFill>
              <a:srgbClr val="D75734"/>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515" name="Slide Number"/>
          <p:cNvSpPr txBox="1"/>
          <p:nvPr>
            <p:ph type="sldNum" sz="quarter" idx="2"/>
          </p:nvPr>
        </p:nvSpPr>
        <p:spPr>
          <a:xfrm>
            <a:off x="11874296" y="13081000"/>
            <a:ext cx="622708"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16" name="Image" descr="Image"/>
          <p:cNvPicPr>
            <a:picLocks noChangeAspect="1"/>
          </p:cNvPicPr>
          <p:nvPr/>
        </p:nvPicPr>
        <p:blipFill>
          <a:blip r:embed="rId3">
            <a:extLst/>
          </a:blip>
          <a:stretch>
            <a:fillRect/>
          </a:stretch>
        </p:blipFill>
        <p:spPr>
          <a:xfrm rot="445884">
            <a:off x="3368321" y="5384766"/>
            <a:ext cx="4292601" cy="1955801"/>
          </a:xfrm>
          <a:prstGeom prst="rect">
            <a:avLst/>
          </a:prstGeom>
          <a:ln w="12700">
            <a:miter lim="400000"/>
          </a:ln>
          <a:effectLst>
            <a:outerShdw sx="100000" sy="100000" kx="0" ky="0" algn="b" rotWithShape="0" blurRad="355600" dist="0" dir="0">
              <a:srgbClr val="000000">
                <a:alpha val="75000"/>
              </a:srgbClr>
            </a:outerShdw>
          </a:effectLst>
        </p:spPr>
      </p:pic>
      <p:pic>
        <p:nvPicPr>
          <p:cNvPr id="1517" name="illustration.pdf" descr="illustration.pdf"/>
          <p:cNvPicPr>
            <a:picLocks noChangeAspect="1"/>
          </p:cNvPicPr>
          <p:nvPr/>
        </p:nvPicPr>
        <p:blipFill>
          <a:blip r:embed="rId4">
            <a:extLst/>
          </a:blip>
          <a:stretch>
            <a:fillRect/>
          </a:stretch>
        </p:blipFill>
        <p:spPr>
          <a:xfrm>
            <a:off x="9868290" y="4671966"/>
            <a:ext cx="4647421" cy="2910206"/>
          </a:xfrm>
          <a:prstGeom prst="rect">
            <a:avLst/>
          </a:prstGeom>
          <a:ln w="12700">
            <a:miter lim="400000"/>
          </a:ln>
          <a:effectLst>
            <a:outerShdw sx="100000" sy="100000" kx="0" ky="0" algn="b" rotWithShape="0" blurRad="355600" dist="0" dir="0">
              <a:srgbClr val="000000">
                <a:alpha val="75000"/>
              </a:srgbClr>
            </a:outerShdw>
          </a:effectLst>
        </p:spPr>
      </p:pic>
      <p:sp>
        <p:nvSpPr>
          <p:cNvPr id="1518" name="DRAM…"/>
          <p:cNvSpPr txBox="1"/>
          <p:nvPr/>
        </p:nvSpPr>
        <p:spPr>
          <a:xfrm>
            <a:off x="3777896" y="7799306"/>
            <a:ext cx="3473451" cy="27127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80000"/>
              </a:lnSpc>
              <a:defRPr sz="10000">
                <a:latin typeface="Avenir Next Condensed"/>
                <a:ea typeface="Avenir Next Condensed"/>
                <a:cs typeface="Avenir Next Condensed"/>
                <a:sym typeface="Avenir Next Condensed"/>
              </a:defRPr>
            </a:pPr>
            <a:r>
              <a:t>DRAM</a:t>
            </a:r>
          </a:p>
          <a:p>
            <a:pPr defTabSz="457200">
              <a:lnSpc>
                <a:spcPct val="80000"/>
              </a:lnSpc>
              <a:defRPr b="0" sz="7000">
                <a:solidFill>
                  <a:srgbClr val="5E5E5E"/>
                </a:solidFill>
                <a:latin typeface="Avenir Next Condensed"/>
                <a:ea typeface="Avenir Next Condensed"/>
                <a:cs typeface="Avenir Next Condensed"/>
                <a:sym typeface="Avenir Next Condensed"/>
              </a:defRPr>
            </a:pPr>
            <a:r>
              <a:t>[DSN '15]</a:t>
            </a:r>
          </a:p>
        </p:txBody>
      </p:sp>
      <p:sp>
        <p:nvSpPr>
          <p:cNvPr id="1519" name="SSDs…"/>
          <p:cNvSpPr txBox="1"/>
          <p:nvPr/>
        </p:nvSpPr>
        <p:spPr>
          <a:xfrm>
            <a:off x="9406064" y="7799306"/>
            <a:ext cx="5571872" cy="27127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80000"/>
              </a:lnSpc>
              <a:defRPr sz="10000">
                <a:latin typeface="Avenir Next Condensed"/>
                <a:ea typeface="Avenir Next Condensed"/>
                <a:cs typeface="Avenir Next Condensed"/>
                <a:sym typeface="Avenir Next Condensed"/>
              </a:defRPr>
            </a:pPr>
            <a:r>
              <a:t>SSDs</a:t>
            </a:r>
          </a:p>
          <a:p>
            <a:pPr defTabSz="457200">
              <a:lnSpc>
                <a:spcPct val="80000"/>
              </a:lnSpc>
              <a:defRPr b="0" sz="7000">
                <a:solidFill>
                  <a:srgbClr val="5E5E5E"/>
                </a:solidFill>
                <a:latin typeface="Avenir Next Condensed"/>
                <a:ea typeface="Avenir Next Condensed"/>
                <a:cs typeface="Avenir Next Condensed"/>
                <a:sym typeface="Avenir Next Condensed"/>
              </a:defRPr>
            </a:pPr>
            <a:r>
              <a:t>[SIGMETRICS '15]</a:t>
            </a:r>
          </a:p>
        </p:txBody>
      </p:sp>
      <p:sp>
        <p:nvSpPr>
          <p:cNvPr id="1520" name="Networks…"/>
          <p:cNvSpPr txBox="1"/>
          <p:nvPr/>
        </p:nvSpPr>
        <p:spPr>
          <a:xfrm>
            <a:off x="16576522" y="7799306"/>
            <a:ext cx="5214621" cy="27127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80000"/>
              </a:lnSpc>
              <a:defRPr sz="10000">
                <a:latin typeface="Avenir Next Condensed"/>
                <a:ea typeface="Avenir Next Condensed"/>
                <a:cs typeface="Avenir Next Condensed"/>
                <a:sym typeface="Avenir Next Condensed"/>
              </a:defRPr>
            </a:pPr>
            <a:r>
              <a:t>Networks</a:t>
            </a:r>
          </a:p>
          <a:p>
            <a:pPr defTabSz="457200">
              <a:lnSpc>
                <a:spcPct val="80000"/>
              </a:lnSpc>
              <a:defRPr b="0" sz="7000">
                <a:solidFill>
                  <a:srgbClr val="5E5E5E"/>
                </a:solidFill>
                <a:latin typeface="Avenir Next Condensed"/>
                <a:ea typeface="Avenir Next Condensed"/>
                <a:cs typeface="Avenir Next Condensed"/>
                <a:sym typeface="Avenir Next Condensed"/>
              </a:defRPr>
            </a:pPr>
            <a:r>
              <a:t>[IMC '18]</a:t>
            </a:r>
          </a:p>
        </p:txBody>
      </p:sp>
      <p:sp>
        <p:nvSpPr>
          <p:cNvPr id="1521" name="LARGE SCALE STUDIES"/>
          <p:cNvSpPr txBox="1"/>
          <p:nvPr/>
        </p:nvSpPr>
        <p:spPr>
          <a:xfrm>
            <a:off x="4012882" y="146049"/>
            <a:ext cx="1635823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LARGE SCALE STUDIES</a:t>
            </a:r>
          </a:p>
        </p:txBody>
      </p:sp>
      <p:grpSp>
        <p:nvGrpSpPr>
          <p:cNvPr id="1524" name="Group"/>
          <p:cNvGrpSpPr/>
          <p:nvPr/>
        </p:nvGrpSpPr>
        <p:grpSpPr>
          <a:xfrm>
            <a:off x="16821432" y="4671966"/>
            <a:ext cx="4724799" cy="2910206"/>
            <a:chOff x="0" y="0"/>
            <a:chExt cx="4724798" cy="2910204"/>
          </a:xfrm>
        </p:grpSpPr>
        <p:pic>
          <p:nvPicPr>
            <p:cNvPr id="1522" name="Screen Shot 2016-06-11 at 7.25.16 PM.png" descr="Screen Shot 2016-06-11 at 7.25.16 PM.png"/>
            <p:cNvPicPr>
              <a:picLocks noChangeAspect="1"/>
            </p:cNvPicPr>
            <p:nvPr/>
          </p:nvPicPr>
          <p:blipFill>
            <a:blip r:embed="rId5">
              <a:extLst/>
            </a:blip>
            <a:stretch>
              <a:fillRect/>
            </a:stretch>
          </p:blipFill>
          <p:spPr>
            <a:xfrm>
              <a:off x="2004907" y="0"/>
              <a:ext cx="2719892" cy="2910205"/>
            </a:xfrm>
            <a:prstGeom prst="rect">
              <a:avLst/>
            </a:prstGeom>
            <a:ln w="12700" cap="flat">
              <a:noFill/>
              <a:miter lim="400000"/>
            </a:ln>
            <a:effectLst/>
          </p:spPr>
        </p:pic>
        <p:pic>
          <p:nvPicPr>
            <p:cNvPr id="1523" name="Screen Shot 2016-06-11 at 7.44.49 PM.png" descr="Screen Shot 2016-06-11 at 7.44.49 PM.png"/>
            <p:cNvPicPr>
              <a:picLocks noChangeAspect="1"/>
            </p:cNvPicPr>
            <p:nvPr/>
          </p:nvPicPr>
          <p:blipFill>
            <a:blip r:embed="rId6">
              <a:extLst/>
            </a:blip>
            <a:stretch>
              <a:fillRect/>
            </a:stretch>
          </p:blipFill>
          <p:spPr>
            <a:xfrm>
              <a:off x="0" y="0"/>
              <a:ext cx="2034778" cy="2910205"/>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1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8" name="Text"/>
          <p:cNvSpPr txBox="1"/>
          <p:nvPr>
            <p:ph type="body" idx="13"/>
          </p:nvPr>
        </p:nvSpPr>
        <p:spPr>
          <a:prstGeom prst="rect">
            <a:avLst/>
          </a:prstGeom>
        </p:spPr>
        <p:txBody>
          <a:bodyPr/>
          <a:lstStyle/>
          <a:p>
            <a:pPr marL="0" indent="0">
              <a:spcBef>
                <a:spcPts val="6800"/>
              </a:spcBef>
              <a:buSzTx/>
              <a:buNone/>
              <a:defRPr b="1" sz="6000">
                <a:solidFill>
                  <a:srgbClr val="94A8B2"/>
                </a:solidFill>
                <a:latin typeface="FreightSansLFPro"/>
                <a:ea typeface="FreightSansLFPro"/>
                <a:cs typeface="FreightSansLFPro"/>
                <a:sym typeface="FreightSansLFPro"/>
              </a:defRPr>
            </a:pPr>
          </a:p>
        </p:txBody>
      </p:sp>
      <p:sp>
        <p:nvSpPr>
          <p:cNvPr id="1529" name="Slide Number"/>
          <p:cNvSpPr/>
          <p:nvPr>
            <p:ph type="sldNum" sz="quarter" idx="2"/>
          </p:nvPr>
        </p:nvSpPr>
        <p:spPr>
          <a:xfrm>
            <a:off x="23285449" y="12827000"/>
            <a:ext cx="584201" cy="398145"/>
          </a:xfrm>
          <a:prstGeom prst="rect">
            <a:avLst/>
          </a:prstGeom>
          <a:extLst>
            <a:ext uri="{C572A759-6A51-4108-AA02-DFA0A04FC94B}">
              <ma14:wrappingTextBoxFlag xmlns:ma14="http://schemas.microsoft.com/office/mac/drawingml/2011/main" val="1"/>
            </a:ext>
          </a:extLst>
        </p:spPr>
        <p:txBody>
          <a:bodyPr/>
          <a:lstStyle/>
          <a:p>
            <a:pPr defTabSz="914400"/>
            <a:fld id="{86CB4B4D-7CA3-9044-876B-883B54F8677D}" type="slidenum"/>
          </a:p>
        </p:txBody>
      </p:sp>
      <p:pic>
        <p:nvPicPr>
          <p:cNvPr id="1530" name="Screen Shot 2016-06-11 at 7.25.16 PM.png" descr="Screen Shot 2016-06-11 at 7.25.16 PM.png"/>
          <p:cNvPicPr>
            <a:picLocks noChangeAspect="1"/>
          </p:cNvPicPr>
          <p:nvPr/>
        </p:nvPicPr>
        <p:blipFill>
          <a:blip r:embed="rId3">
            <a:extLst/>
          </a:blip>
          <a:stretch>
            <a:fillRect/>
          </a:stretch>
        </p:blipFill>
        <p:spPr>
          <a:xfrm>
            <a:off x="360419" y="4736943"/>
            <a:ext cx="3254611" cy="3482339"/>
          </a:xfrm>
          <a:prstGeom prst="rect">
            <a:avLst/>
          </a:prstGeom>
          <a:ln w="12700">
            <a:miter lim="400000"/>
          </a:ln>
        </p:spPr>
      </p:pic>
      <p:sp>
        <p:nvSpPr>
          <p:cNvPr id="1531" name="Line"/>
          <p:cNvSpPr/>
          <p:nvPr/>
        </p:nvSpPr>
        <p:spPr>
          <a:xfrm>
            <a:off x="-1390965" y="6478111"/>
            <a:ext cx="2074989" cy="1"/>
          </a:xfrm>
          <a:prstGeom prst="line">
            <a:avLst/>
          </a:prstGeom>
          <a:ln w="127000" cap="rnd">
            <a:solidFill>
              <a:srgbClr val="53585F"/>
            </a:solidFill>
            <a:custDash>
              <a:ds d="100000" sp="200000"/>
            </a:custDash>
            <a:miter lim="400000"/>
          </a:ln>
        </p:spPr>
        <p:txBody>
          <a:bodyPr lIns="76200" tIns="76200" rIns="76200" bIns="76200" anchor="ctr"/>
          <a:lstStyle/>
          <a:p>
            <a:pPr algn="l" defTabSz="457200">
              <a:lnSpc>
                <a:spcPct val="120000"/>
              </a:lnSpc>
              <a:defRPr b="0" spc="0" sz="7400">
                <a:solidFill>
                  <a:srgbClr val="6A717D"/>
                </a:solidFill>
                <a:latin typeface="FreightSansLFPro"/>
                <a:ea typeface="FreightSansLFPro"/>
                <a:cs typeface="FreightSansLFPro"/>
                <a:sym typeface="FreightSansLFPro"/>
              </a:defRPr>
            </a:pPr>
          </a:p>
        </p:txBody>
      </p:sp>
      <p:pic>
        <p:nvPicPr>
          <p:cNvPr id="1532" name="Screen Shot 2016-06-11 at 7.38.16 PM.png" descr="Screen Shot 2016-06-11 at 7.38.16 PM.png"/>
          <p:cNvPicPr>
            <a:picLocks noChangeAspect="1"/>
          </p:cNvPicPr>
          <p:nvPr/>
        </p:nvPicPr>
        <p:blipFill>
          <a:blip r:embed="rId4">
            <a:extLst/>
          </a:blip>
          <a:stretch>
            <a:fillRect/>
          </a:stretch>
        </p:blipFill>
        <p:spPr>
          <a:xfrm>
            <a:off x="3808513" y="4736943"/>
            <a:ext cx="3202275" cy="3482342"/>
          </a:xfrm>
          <a:prstGeom prst="rect">
            <a:avLst/>
          </a:prstGeom>
          <a:ln w="12700">
            <a:miter lim="400000"/>
          </a:ln>
        </p:spPr>
      </p:pic>
      <p:pic>
        <p:nvPicPr>
          <p:cNvPr id="1533" name="Screen Shot 2016-06-14 at 5.09.41 PM.png" descr="Screen Shot 2016-06-14 at 5.09.41 PM.png"/>
          <p:cNvPicPr>
            <a:picLocks noChangeAspect="1"/>
          </p:cNvPicPr>
          <p:nvPr/>
        </p:nvPicPr>
        <p:blipFill>
          <a:blip r:embed="rId5">
            <a:extLst/>
          </a:blip>
          <a:stretch>
            <a:fillRect/>
          </a:stretch>
        </p:blipFill>
        <p:spPr>
          <a:xfrm>
            <a:off x="12539815" y="4736943"/>
            <a:ext cx="3619170" cy="3482339"/>
          </a:xfrm>
          <a:prstGeom prst="rect">
            <a:avLst/>
          </a:prstGeom>
          <a:ln w="12700">
            <a:miter lim="400000"/>
          </a:ln>
        </p:spPr>
      </p:pic>
      <p:sp>
        <p:nvSpPr>
          <p:cNvPr id="1534" name="Line"/>
          <p:cNvSpPr/>
          <p:nvPr/>
        </p:nvSpPr>
        <p:spPr>
          <a:xfrm>
            <a:off x="2737783" y="6478111"/>
            <a:ext cx="1826440" cy="1"/>
          </a:xfrm>
          <a:prstGeom prst="line">
            <a:avLst/>
          </a:prstGeom>
          <a:ln w="127000" cap="rnd">
            <a:solidFill>
              <a:srgbClr val="53585F"/>
            </a:solidFill>
            <a:custDash>
              <a:ds d="100000" sp="200000"/>
            </a:custDash>
            <a:miter lim="400000"/>
          </a:ln>
        </p:spPr>
        <p:txBody>
          <a:bodyPr lIns="76200" tIns="76200" rIns="76200" bIns="76200" anchor="ctr"/>
          <a:lstStyle/>
          <a:p>
            <a:pPr algn="l" defTabSz="457200">
              <a:lnSpc>
                <a:spcPct val="120000"/>
              </a:lnSpc>
              <a:defRPr b="0" spc="0" sz="7400">
                <a:solidFill>
                  <a:srgbClr val="6A717D"/>
                </a:solidFill>
                <a:latin typeface="FreightSansLFPro"/>
                <a:ea typeface="FreightSansLFPro"/>
                <a:cs typeface="FreightSansLFPro"/>
                <a:sym typeface="FreightSansLFPro"/>
              </a:defRPr>
            </a:pPr>
          </a:p>
        </p:txBody>
      </p:sp>
      <p:sp>
        <p:nvSpPr>
          <p:cNvPr id="1535" name="Line"/>
          <p:cNvSpPr/>
          <p:nvPr/>
        </p:nvSpPr>
        <p:spPr>
          <a:xfrm>
            <a:off x="6878903" y="6478111"/>
            <a:ext cx="1826440" cy="1"/>
          </a:xfrm>
          <a:prstGeom prst="line">
            <a:avLst/>
          </a:prstGeom>
          <a:ln w="127000">
            <a:solidFill>
              <a:srgbClr val="53585F"/>
            </a:solidFill>
            <a:miter lim="400000"/>
          </a:ln>
        </p:spPr>
        <p:txBody>
          <a:bodyPr lIns="76200" tIns="76200" rIns="76200" bIns="76200" anchor="ctr"/>
          <a:lstStyle/>
          <a:p>
            <a:pPr algn="l" defTabSz="457200">
              <a:lnSpc>
                <a:spcPct val="120000"/>
              </a:lnSpc>
              <a:defRPr b="0" spc="0" sz="7400">
                <a:solidFill>
                  <a:srgbClr val="6A717D"/>
                </a:solidFill>
                <a:latin typeface="FreightSansLFPro"/>
                <a:ea typeface="FreightSansLFPro"/>
                <a:cs typeface="FreightSansLFPro"/>
                <a:sym typeface="FreightSansLFPro"/>
              </a:defRPr>
            </a:pPr>
          </a:p>
        </p:txBody>
      </p:sp>
      <p:sp>
        <p:nvSpPr>
          <p:cNvPr id="1536" name="Internet"/>
          <p:cNvSpPr/>
          <p:nvPr/>
        </p:nvSpPr>
        <p:spPr>
          <a:xfrm>
            <a:off x="304601" y="8776068"/>
            <a:ext cx="2901010" cy="567465"/>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lstStyle>
            <a:lvl1pPr>
              <a:defRPr b="0" sz="4000">
                <a:solidFill>
                  <a:srgbClr val="53585F"/>
                </a:solidFill>
                <a:latin typeface="Avenir Next Condensed"/>
                <a:ea typeface="Avenir Next Condensed"/>
                <a:cs typeface="Avenir Next Condensed"/>
                <a:sym typeface="Avenir Next Condensed"/>
              </a:defRPr>
            </a:lvl1pPr>
          </a:lstStyle>
          <a:p>
            <a:pPr/>
            <a:r>
              <a:t>Internet</a:t>
            </a:r>
          </a:p>
        </p:txBody>
      </p:sp>
      <p:sp>
        <p:nvSpPr>
          <p:cNvPr id="1537" name="ISP"/>
          <p:cNvSpPr/>
          <p:nvPr/>
        </p:nvSpPr>
        <p:spPr>
          <a:xfrm>
            <a:off x="3959140" y="8776068"/>
            <a:ext cx="2901010" cy="567465"/>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lstStyle>
            <a:lvl1pPr>
              <a:defRPr b="0" sz="4000">
                <a:solidFill>
                  <a:srgbClr val="53585F"/>
                </a:solidFill>
                <a:latin typeface="Avenir Next Condensed"/>
                <a:ea typeface="Avenir Next Condensed"/>
                <a:cs typeface="Avenir Next Condensed"/>
                <a:sym typeface="Avenir Next Condensed"/>
              </a:defRPr>
            </a:lvl1pPr>
          </a:lstStyle>
          <a:p>
            <a:pPr/>
            <a:r>
              <a:t>ISP</a:t>
            </a:r>
          </a:p>
        </p:txBody>
      </p:sp>
      <p:sp>
        <p:nvSpPr>
          <p:cNvPr id="1538" name="Edge Node"/>
          <p:cNvSpPr/>
          <p:nvPr/>
        </p:nvSpPr>
        <p:spPr>
          <a:xfrm>
            <a:off x="8680551" y="8776068"/>
            <a:ext cx="2901010" cy="668673"/>
          </a:xfrm>
          <a:prstGeom prst="rect">
            <a:avLst/>
          </a:prstGeom>
          <a:ln w="3175">
            <a:miter lim="400000"/>
          </a:ln>
          <a:extLst>
            <a:ext uri="{C572A759-6A51-4108-AA02-DFA0A04FC94B}">
              <ma14:wrappingTextBoxFlag xmlns:ma14="http://schemas.microsoft.com/office/mac/drawingml/2011/main" val="1"/>
            </a:ext>
          </a:extLst>
        </p:spPr>
        <p:txBody>
          <a:bodyPr lIns="0" tIns="0" rIns="0" bIns="0"/>
          <a:lstStyle>
            <a:lvl1pPr>
              <a:defRPr b="0" sz="4000">
                <a:solidFill>
                  <a:srgbClr val="53585F"/>
                </a:solidFill>
                <a:latin typeface="Avenir Next Condensed"/>
                <a:ea typeface="Avenir Next Condensed"/>
                <a:cs typeface="Avenir Next Condensed"/>
                <a:sym typeface="Avenir Next Condensed"/>
              </a:defRPr>
            </a:lvl1pPr>
          </a:lstStyle>
          <a:p>
            <a:pPr/>
            <a:r>
              <a:t>Edge Node</a:t>
            </a:r>
          </a:p>
        </p:txBody>
      </p:sp>
      <p:sp>
        <p:nvSpPr>
          <p:cNvPr id="1539" name="WAN"/>
          <p:cNvSpPr/>
          <p:nvPr/>
        </p:nvSpPr>
        <p:spPr>
          <a:xfrm>
            <a:off x="6341619" y="5747512"/>
            <a:ext cx="2901010" cy="567465"/>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lstStyle>
            <a:lvl1pPr>
              <a:defRPr b="0" sz="4000">
                <a:solidFill>
                  <a:srgbClr val="53585F"/>
                </a:solidFill>
                <a:latin typeface="Avenir Next Condensed"/>
                <a:ea typeface="Avenir Next Condensed"/>
                <a:cs typeface="Avenir Next Condensed"/>
                <a:sym typeface="Avenir Next Condensed"/>
              </a:defRPr>
            </a:lvl1pPr>
          </a:lstStyle>
          <a:p>
            <a:pPr/>
            <a:r>
              <a:t>WAN</a:t>
            </a:r>
          </a:p>
        </p:txBody>
      </p:sp>
      <p:pic>
        <p:nvPicPr>
          <p:cNvPr id="1540" name="Screen Shot 2016-06-11 at 8.13.20 PM.png" descr="Screen Shot 2016-06-11 at 8.13.20 PM.png"/>
          <p:cNvPicPr>
            <a:picLocks noChangeAspect="1"/>
          </p:cNvPicPr>
          <p:nvPr/>
        </p:nvPicPr>
        <p:blipFill>
          <a:blip r:embed="rId6">
            <a:extLst/>
          </a:blip>
          <a:stretch>
            <a:fillRect/>
          </a:stretch>
        </p:blipFill>
        <p:spPr>
          <a:xfrm>
            <a:off x="8974837" y="4805358"/>
            <a:ext cx="2312438" cy="3345509"/>
          </a:xfrm>
          <a:prstGeom prst="rect">
            <a:avLst/>
          </a:prstGeom>
          <a:ln w="12700">
            <a:miter lim="400000"/>
          </a:ln>
        </p:spPr>
      </p:pic>
      <p:sp>
        <p:nvSpPr>
          <p:cNvPr id="1541" name="Line"/>
          <p:cNvSpPr/>
          <p:nvPr/>
        </p:nvSpPr>
        <p:spPr>
          <a:xfrm>
            <a:off x="10971648" y="6478111"/>
            <a:ext cx="1826440" cy="1"/>
          </a:xfrm>
          <a:prstGeom prst="line">
            <a:avLst/>
          </a:prstGeom>
          <a:ln w="127000">
            <a:solidFill>
              <a:srgbClr val="53585F"/>
            </a:solidFill>
            <a:miter lim="400000"/>
          </a:ln>
        </p:spPr>
        <p:txBody>
          <a:bodyPr lIns="76200" tIns="76200" rIns="76200" bIns="76200" anchor="ctr"/>
          <a:lstStyle/>
          <a:p>
            <a:pPr algn="l" defTabSz="457200">
              <a:lnSpc>
                <a:spcPct val="120000"/>
              </a:lnSpc>
              <a:defRPr b="0" spc="0" sz="7400">
                <a:solidFill>
                  <a:srgbClr val="6A717D"/>
                </a:solidFill>
                <a:latin typeface="FreightSansLFPro"/>
                <a:ea typeface="FreightSansLFPro"/>
                <a:cs typeface="FreightSansLFPro"/>
                <a:sym typeface="FreightSansLFPro"/>
              </a:defRPr>
            </a:pPr>
          </a:p>
        </p:txBody>
      </p:sp>
      <p:sp>
        <p:nvSpPr>
          <p:cNvPr id="1542" name="Core Switches"/>
          <p:cNvSpPr/>
          <p:nvPr/>
        </p:nvSpPr>
        <p:spPr>
          <a:xfrm>
            <a:off x="12898896" y="8776068"/>
            <a:ext cx="2901010" cy="567465"/>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lstStyle>
            <a:lvl1pPr>
              <a:defRPr b="0" sz="4000">
                <a:solidFill>
                  <a:srgbClr val="53585F"/>
                </a:solidFill>
                <a:latin typeface="Avenir Next Condensed"/>
                <a:ea typeface="Avenir Next Condensed"/>
                <a:cs typeface="Avenir Next Condensed"/>
                <a:sym typeface="Avenir Next Condensed"/>
              </a:defRPr>
            </a:lvl1pPr>
          </a:lstStyle>
          <a:p>
            <a:pPr/>
            <a:r>
              <a:t>Core Switches</a:t>
            </a:r>
          </a:p>
        </p:txBody>
      </p:sp>
      <p:sp>
        <p:nvSpPr>
          <p:cNvPr id="1543" name="Data Center Fabric"/>
          <p:cNvSpPr/>
          <p:nvPr/>
        </p:nvSpPr>
        <p:spPr>
          <a:xfrm>
            <a:off x="16528077" y="8776068"/>
            <a:ext cx="4186256" cy="567465"/>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lstStyle>
            <a:lvl1pPr>
              <a:defRPr b="0" sz="4000">
                <a:solidFill>
                  <a:srgbClr val="53585F"/>
                </a:solidFill>
                <a:latin typeface="Avenir Next Condensed"/>
                <a:ea typeface="Avenir Next Condensed"/>
                <a:cs typeface="Avenir Next Condensed"/>
                <a:sym typeface="Avenir Next Condensed"/>
              </a:defRPr>
            </a:lvl1pPr>
          </a:lstStyle>
          <a:p>
            <a:pPr/>
            <a:r>
              <a:t>Data Center Fabric</a:t>
            </a:r>
          </a:p>
        </p:txBody>
      </p:sp>
      <p:pic>
        <p:nvPicPr>
          <p:cNvPr id="1544" name="Screen Shot 2016-06-12 at 4.26.17 PM.png" descr="Screen Shot 2016-06-12 at 4.26.17 PM.png"/>
          <p:cNvPicPr>
            <a:picLocks noChangeAspect="1"/>
          </p:cNvPicPr>
          <p:nvPr/>
        </p:nvPicPr>
        <p:blipFill>
          <a:blip r:embed="rId7">
            <a:extLst/>
          </a:blip>
          <a:srcRect l="47891" t="0" r="0" b="0"/>
          <a:stretch>
            <a:fillRect/>
          </a:stretch>
        </p:blipFill>
        <p:spPr>
          <a:xfrm>
            <a:off x="16240354" y="4481344"/>
            <a:ext cx="4761628" cy="3482339"/>
          </a:xfrm>
          <a:prstGeom prst="rect">
            <a:avLst/>
          </a:prstGeom>
          <a:ln w="12700">
            <a:miter lim="400000"/>
          </a:ln>
        </p:spPr>
      </p:pic>
      <p:pic>
        <p:nvPicPr>
          <p:cNvPr id="1545" name="Screen Shot 2016-06-11 at 7.44.49 PM.png" descr="Screen Shot 2016-06-11 at 7.44.49 PM.png"/>
          <p:cNvPicPr>
            <a:picLocks noChangeAspect="1"/>
          </p:cNvPicPr>
          <p:nvPr/>
        </p:nvPicPr>
        <p:blipFill>
          <a:blip r:embed="rId8">
            <a:extLst/>
          </a:blip>
          <a:stretch>
            <a:fillRect/>
          </a:stretch>
        </p:blipFill>
        <p:spPr>
          <a:xfrm>
            <a:off x="22026134" y="4795096"/>
            <a:ext cx="2353487" cy="3366033"/>
          </a:xfrm>
          <a:prstGeom prst="rect">
            <a:avLst/>
          </a:prstGeom>
          <a:ln w="12700">
            <a:miter lim="400000"/>
          </a:ln>
        </p:spPr>
      </p:pic>
      <p:sp>
        <p:nvSpPr>
          <p:cNvPr id="1546" name="Line"/>
          <p:cNvSpPr/>
          <p:nvPr/>
        </p:nvSpPr>
        <p:spPr>
          <a:xfrm>
            <a:off x="20864498" y="6478112"/>
            <a:ext cx="1077356" cy="1"/>
          </a:xfrm>
          <a:prstGeom prst="line">
            <a:avLst/>
          </a:prstGeom>
          <a:ln w="127000">
            <a:solidFill>
              <a:srgbClr val="53585F"/>
            </a:solidFill>
            <a:miter lim="400000"/>
          </a:ln>
        </p:spPr>
        <p:txBody>
          <a:bodyPr lIns="76200" tIns="76200" rIns="76200" bIns="76200" anchor="ctr"/>
          <a:lstStyle/>
          <a:p>
            <a:pPr algn="l" defTabSz="457200">
              <a:lnSpc>
                <a:spcPct val="120000"/>
              </a:lnSpc>
              <a:defRPr b="0" spc="0" sz="7400">
                <a:solidFill>
                  <a:srgbClr val="6A717D"/>
                </a:solidFill>
                <a:latin typeface="FreightSansLFPro"/>
                <a:ea typeface="FreightSansLFPro"/>
                <a:cs typeface="FreightSansLFPro"/>
                <a:sym typeface="FreightSansLFPro"/>
              </a:defRPr>
            </a:pPr>
          </a:p>
        </p:txBody>
      </p:sp>
      <p:sp>
        <p:nvSpPr>
          <p:cNvPr id="1547" name="Rack Switch"/>
          <p:cNvSpPr/>
          <p:nvPr/>
        </p:nvSpPr>
        <p:spPr>
          <a:xfrm>
            <a:off x="20808723" y="8776068"/>
            <a:ext cx="4186256" cy="567465"/>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lstStyle>
            <a:lvl1pPr>
              <a:defRPr b="0" sz="4000">
                <a:solidFill>
                  <a:srgbClr val="53585F"/>
                </a:solidFill>
                <a:latin typeface="Avenir Next Condensed"/>
                <a:ea typeface="Avenir Next Condensed"/>
                <a:cs typeface="Avenir Next Condensed"/>
                <a:sym typeface="Avenir Next Condensed"/>
              </a:defRPr>
            </a:lvl1pPr>
          </a:lstStyle>
          <a:p>
            <a:pPr/>
            <a:r>
              <a:t>Rack Switch</a:t>
            </a:r>
          </a:p>
        </p:txBody>
      </p:sp>
    </p:spTree>
  </p:cSld>
  <p:clrMapOvr>
    <a:masterClrMapping/>
  </p:clrMapOvr>
  <p:transition xmlns:p14="http://schemas.microsoft.com/office/powerpoint/2010/main" spd="med" advClick="1"/>
</p:sld>
</file>

<file path=ppt/slides/slide1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1" name="SOFTWARE-AIDED NETWORKS"/>
          <p:cNvSpPr txBox="1"/>
          <p:nvPr/>
        </p:nvSpPr>
        <p:spPr>
          <a:xfrm>
            <a:off x="1104900" y="146049"/>
            <a:ext cx="2217420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SOFTWARE-AIDED NETWORKS</a:t>
            </a:r>
          </a:p>
        </p:txBody>
      </p:sp>
      <p:pic>
        <p:nvPicPr>
          <p:cNvPr id="1552" name="gk_x4qdseuvh-0ebaaaaaad2t3nabj0jaaab.jpg" descr="gk_x4qdseuvh-0ebaaaaaad2t3nabj0jaaab.jpg"/>
          <p:cNvPicPr>
            <a:picLocks noChangeAspect="1"/>
          </p:cNvPicPr>
          <p:nvPr/>
        </p:nvPicPr>
        <p:blipFill>
          <a:blip r:embed="rId3">
            <a:extLst/>
          </a:blip>
          <a:srcRect l="20353" t="35204" r="20353" b="35204"/>
          <a:stretch>
            <a:fillRect/>
          </a:stretch>
        </p:blipFill>
        <p:spPr>
          <a:xfrm rot="21300000">
            <a:off x="11855885" y="8757158"/>
            <a:ext cx="10865946" cy="3254210"/>
          </a:xfrm>
          <a:prstGeom prst="rect">
            <a:avLst/>
          </a:prstGeom>
          <a:ln w="12700">
            <a:miter lim="400000"/>
          </a:ln>
        </p:spPr>
      </p:pic>
      <p:sp>
        <p:nvSpPr>
          <p:cNvPr id="1553" name="Simple, custom switches…"/>
          <p:cNvSpPr txBox="1"/>
          <p:nvPr/>
        </p:nvSpPr>
        <p:spPr>
          <a:xfrm>
            <a:off x="2133066" y="3648101"/>
            <a:ext cx="14865097" cy="4552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latin typeface="Avenir Next Condensed"/>
                <a:ea typeface="Avenir Next Condensed"/>
                <a:cs typeface="Avenir Next Condensed"/>
                <a:sym typeface="Avenir Next Condensed"/>
              </a:defRPr>
            </a:pPr>
            <a:r>
              <a:t>Simple, custom switches</a:t>
            </a:r>
          </a:p>
          <a:p>
            <a:pPr marL="1111250" indent="-1111250" algn="l" defTabSz="814387">
              <a:buSzPct val="125000"/>
              <a:buChar char="•"/>
              <a:defRPr b="0" spc="-84" sz="8400">
                <a:latin typeface="Avenir Next Condensed"/>
                <a:ea typeface="Avenir Next Condensed"/>
                <a:cs typeface="Avenir Next Condensed"/>
                <a:sym typeface="Avenir Next Condensed"/>
              </a:defRPr>
            </a:pPr>
            <a:r>
              <a:t>Software-based fabric networks</a:t>
            </a:r>
          </a:p>
          <a:p>
            <a:pPr marL="1111250" indent="-1111250" algn="l" defTabSz="814387">
              <a:buSzPct val="125000"/>
              <a:buChar char="•"/>
              <a:defRPr b="0" spc="-84" sz="8400">
                <a:latin typeface="Avenir Next Condensed"/>
                <a:ea typeface="Avenir Next Condensed"/>
                <a:cs typeface="Avenir Next Condensed"/>
                <a:sym typeface="Avenir Next Condensed"/>
              </a:defRPr>
            </a:pPr>
            <a:r>
              <a:t>Automated repair of common failures</a:t>
            </a:r>
          </a:p>
        </p:txBody>
      </p:sp>
      <p:sp>
        <p:nvSpPr>
          <p:cNvPr id="1554"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8" name="Incident reports…"/>
          <p:cNvSpPr txBox="1"/>
          <p:nvPr/>
        </p:nvSpPr>
        <p:spPr>
          <a:xfrm>
            <a:off x="522371" y="7836101"/>
            <a:ext cx="12143436" cy="5060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i="1" spc="-84" sz="8400">
                <a:latin typeface="Avenir Next Condensed"/>
                <a:ea typeface="Avenir Next Condensed"/>
                <a:cs typeface="Avenir Next Condensed"/>
                <a:sym typeface="Avenir Next Condensed"/>
              </a:defRPr>
            </a:pPr>
            <a:r>
              <a:t>Incident reports</a:t>
            </a:r>
          </a:p>
          <a:p>
            <a:pPr lvl="2" marL="2143125" indent="-873125" algn="l" defTabSz="814387">
              <a:buSzPct val="125000"/>
              <a:buChar char="•"/>
              <a:defRPr b="0" spc="-66" sz="6600">
                <a:latin typeface="Avenir Next Condensed"/>
                <a:ea typeface="Avenir Next Condensed"/>
                <a:cs typeface="Avenir Next Condensed"/>
                <a:sym typeface="Avenir Next Condensed"/>
              </a:defRPr>
            </a:pPr>
            <a:r>
              <a:t>Across Facebook's fleet</a:t>
            </a:r>
          </a:p>
          <a:p>
            <a:pPr lvl="2" marL="2143125" indent="-873125" algn="l" defTabSz="814387">
              <a:buSzPct val="125000"/>
              <a:buChar char="•"/>
              <a:defRPr b="0" spc="-66" sz="6600">
                <a:latin typeface="Avenir Next Condensed"/>
                <a:ea typeface="Avenir Next Condensed"/>
                <a:cs typeface="Avenir Next Condensed"/>
                <a:sym typeface="Avenir Next Condensed"/>
              </a:defRPr>
            </a:pPr>
            <a:r>
              <a:t>Over 7 years</a:t>
            </a:r>
            <a:endParaRPr i="1"/>
          </a:p>
          <a:p>
            <a:pPr lvl="2" marL="2143125" indent="-873125" algn="l" defTabSz="814387">
              <a:buSzPct val="125000"/>
              <a:buChar char="•"/>
              <a:defRPr b="0" spc="-66" sz="6600">
                <a:latin typeface="Avenir Next Condensed"/>
                <a:ea typeface="Avenir Next Condensed"/>
                <a:cs typeface="Avenir Next Condensed"/>
                <a:sym typeface="Avenir Next Condensed"/>
              </a:defRPr>
            </a:pPr>
            <a:r>
              <a:t>Details on faulty device, severity, ...</a:t>
            </a:r>
          </a:p>
        </p:txBody>
      </p:sp>
      <p:sp>
        <p:nvSpPr>
          <p:cNvPr id="1559" name="MEASURING NETWORK FAILURE"/>
          <p:cNvSpPr txBox="1"/>
          <p:nvPr/>
        </p:nvSpPr>
        <p:spPr>
          <a:xfrm>
            <a:off x="358140" y="146049"/>
            <a:ext cx="2366772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MEASURING NETWORK FAILURE</a:t>
            </a:r>
          </a:p>
        </p:txBody>
      </p:sp>
      <p:sp>
        <p:nvSpPr>
          <p:cNvPr id="1560"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61" name="Screen Shot 2016-06-11 at 7.25.16 PM.png" descr="Screen Shot 2016-06-11 at 7.25.16 PM.png"/>
          <p:cNvPicPr>
            <a:picLocks noChangeAspect="1"/>
          </p:cNvPicPr>
          <p:nvPr/>
        </p:nvPicPr>
        <p:blipFill>
          <a:blip r:embed="rId2">
            <a:extLst/>
          </a:blip>
          <a:stretch>
            <a:fillRect/>
          </a:stretch>
        </p:blipFill>
        <p:spPr>
          <a:xfrm>
            <a:off x="14761278" y="2911663"/>
            <a:ext cx="4653878" cy="4979513"/>
          </a:xfrm>
          <a:prstGeom prst="rect">
            <a:avLst/>
          </a:prstGeom>
          <a:ln w="12700">
            <a:miter lim="400000"/>
          </a:ln>
        </p:spPr>
      </p:pic>
      <p:pic>
        <p:nvPicPr>
          <p:cNvPr id="1562" name="Screen Shot 2016-06-11 at 7.44.49 PM.png" descr="Screen Shot 2016-06-11 at 7.44.49 PM.png"/>
          <p:cNvPicPr>
            <a:picLocks noChangeAspect="1"/>
          </p:cNvPicPr>
          <p:nvPr/>
        </p:nvPicPr>
        <p:blipFill>
          <a:blip r:embed="rId3">
            <a:extLst/>
          </a:blip>
          <a:stretch>
            <a:fillRect/>
          </a:stretch>
        </p:blipFill>
        <p:spPr>
          <a:xfrm>
            <a:off x="3734399" y="2911663"/>
            <a:ext cx="3481611" cy="4979513"/>
          </a:xfrm>
          <a:prstGeom prst="rect">
            <a:avLst/>
          </a:prstGeom>
          <a:ln w="12700">
            <a:miter lim="400000"/>
          </a:ln>
        </p:spPr>
      </p:pic>
      <p:sp>
        <p:nvSpPr>
          <p:cNvPr id="1563" name="DATA CENTER NETWORK"/>
          <p:cNvSpPr/>
          <p:nvPr/>
        </p:nvSpPr>
        <p:spPr>
          <a:xfrm>
            <a:off x="5973937" y="4389273"/>
            <a:ext cx="5463061" cy="2340587"/>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lstStyle>
            <a:lvl1pPr>
              <a:defRPr b="0" sz="6000">
                <a:solidFill>
                  <a:srgbClr val="53585F"/>
                </a:solidFill>
                <a:latin typeface="Avenir Next Condensed"/>
                <a:ea typeface="Avenir Next Condensed"/>
                <a:cs typeface="Avenir Next Condensed"/>
                <a:sym typeface="Avenir Next Condensed"/>
              </a:defRPr>
            </a:lvl1pPr>
          </a:lstStyle>
          <a:p>
            <a:pPr/>
            <a:r>
              <a:t>DATA CENTER NETWORK</a:t>
            </a:r>
          </a:p>
        </p:txBody>
      </p:sp>
      <p:sp>
        <p:nvSpPr>
          <p:cNvPr id="1564" name="WIDE AREA NETWORK"/>
          <p:cNvSpPr/>
          <p:nvPr/>
        </p:nvSpPr>
        <p:spPr>
          <a:xfrm>
            <a:off x="18287603" y="4389273"/>
            <a:ext cx="5463061" cy="2340587"/>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lstStyle/>
          <a:p>
            <a:pPr>
              <a:defRPr b="0" sz="6000">
                <a:solidFill>
                  <a:srgbClr val="53585F"/>
                </a:solidFill>
                <a:latin typeface="Avenir Next Condensed"/>
                <a:ea typeface="Avenir Next Condensed"/>
                <a:cs typeface="Avenir Next Condensed"/>
                <a:sym typeface="Avenir Next Condensed"/>
              </a:defRPr>
            </a:pPr>
            <a:r>
              <a:t>WIDE AREA</a:t>
            </a:r>
            <a:br/>
            <a:r>
              <a:t>NETWORK</a:t>
            </a:r>
          </a:p>
        </p:txBody>
      </p:sp>
      <p:sp>
        <p:nvSpPr>
          <p:cNvPr id="1565" name="Vendor repair tickets…"/>
          <p:cNvSpPr txBox="1"/>
          <p:nvPr/>
        </p:nvSpPr>
        <p:spPr>
          <a:xfrm>
            <a:off x="11618806" y="7836101"/>
            <a:ext cx="10601986" cy="5060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i="1" spc="-84" sz="8400">
                <a:latin typeface="Avenir Next Condensed"/>
                <a:ea typeface="Avenir Next Condensed"/>
                <a:cs typeface="Avenir Next Condensed"/>
                <a:sym typeface="Avenir Next Condensed"/>
              </a:defRPr>
            </a:pPr>
            <a:r>
              <a:t>Vendor repair tickets</a:t>
            </a:r>
          </a:p>
          <a:p>
            <a:pPr lvl="2" marL="2143125" indent="-873125" algn="l" defTabSz="814387">
              <a:buSzPct val="125000"/>
              <a:buChar char="•"/>
              <a:defRPr b="0" spc="-66" sz="6600">
                <a:latin typeface="Avenir Next Condensed"/>
                <a:ea typeface="Avenir Next Condensed"/>
                <a:cs typeface="Avenir Next Condensed"/>
                <a:sym typeface="Avenir Next Condensed"/>
              </a:defRPr>
            </a:pPr>
            <a:r>
              <a:t>Across Facebook's fleet</a:t>
            </a:r>
          </a:p>
          <a:p>
            <a:pPr lvl="2" marL="2143125" indent="-873125" algn="l" defTabSz="814387">
              <a:buSzPct val="125000"/>
              <a:buChar char="•"/>
              <a:defRPr b="0" spc="-66" sz="6600">
                <a:latin typeface="Avenir Next Condensed"/>
                <a:ea typeface="Avenir Next Condensed"/>
                <a:cs typeface="Avenir Next Condensed"/>
                <a:sym typeface="Avenir Next Condensed"/>
              </a:defRPr>
            </a:pPr>
            <a:r>
              <a:t>Over 14 months</a:t>
            </a:r>
            <a:endParaRPr i="1"/>
          </a:p>
          <a:p>
            <a:pPr lvl="2" marL="2143125" indent="-873125" algn="l" defTabSz="814387">
              <a:buSzPct val="125000"/>
              <a:buChar char="•"/>
              <a:defRPr b="0" spc="-66" sz="6600">
                <a:latin typeface="Avenir Next Condensed"/>
                <a:ea typeface="Avenir Next Condensed"/>
                <a:cs typeface="Avenir Next Condensed"/>
                <a:sym typeface="Avenir Next Condensed"/>
              </a:defRPr>
            </a:pPr>
            <a:r>
              <a:t>Details on location, timing, ...</a:t>
            </a:r>
          </a:p>
        </p:txBody>
      </p:sp>
    </p:spTree>
  </p:cSld>
  <p:clrMapOvr>
    <a:masterClrMapping/>
  </p:clrMapOvr>
  <p:transition xmlns:p14="http://schemas.microsoft.com/office/powerpoint/2010/main" spd="med" advClick="1"/>
</p:sld>
</file>

<file path=ppt/slides/slide1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7" name="Text"/>
          <p:cNvSpPr txBox="1"/>
          <p:nvPr>
            <p:ph type="body" idx="13"/>
          </p:nvPr>
        </p:nvSpPr>
        <p:spPr>
          <a:prstGeom prst="rect">
            <a:avLst/>
          </a:prstGeom>
        </p:spPr>
        <p:txBody>
          <a:bodyPr/>
          <a:lstStyle/>
          <a:p>
            <a:pPr marL="0" indent="0">
              <a:spcBef>
                <a:spcPts val="6800"/>
              </a:spcBef>
              <a:buSzTx/>
              <a:buNone/>
              <a:defRPr b="1" sz="6000">
                <a:solidFill>
                  <a:srgbClr val="94A8B2"/>
                </a:solidFill>
                <a:latin typeface="FreightSansLFPro"/>
                <a:ea typeface="FreightSansLFPro"/>
                <a:cs typeface="FreightSansLFPro"/>
                <a:sym typeface="FreightSansLFPro"/>
              </a:defRPr>
            </a:pPr>
          </a:p>
        </p:txBody>
      </p:sp>
      <p:sp>
        <p:nvSpPr>
          <p:cNvPr id="1568" name="Slide Number"/>
          <p:cNvSpPr/>
          <p:nvPr>
            <p:ph type="sldNum" sz="quarter" idx="2"/>
          </p:nvPr>
        </p:nvSpPr>
        <p:spPr>
          <a:xfrm>
            <a:off x="23285449" y="12827000"/>
            <a:ext cx="584201" cy="398145"/>
          </a:xfrm>
          <a:prstGeom prst="rect">
            <a:avLst/>
          </a:prstGeom>
          <a:extLst>
            <a:ext uri="{C572A759-6A51-4108-AA02-DFA0A04FC94B}">
              <ma14:wrappingTextBoxFlag xmlns:ma14="http://schemas.microsoft.com/office/mac/drawingml/2011/main" val="1"/>
            </a:ext>
          </a:extLst>
        </p:spPr>
        <p:txBody>
          <a:bodyPr/>
          <a:lstStyle/>
          <a:p>
            <a:pPr defTabSz="914400"/>
            <a:fld id="{86CB4B4D-7CA3-9044-876B-883B54F8677D}" type="slidenum"/>
          </a:p>
        </p:txBody>
      </p:sp>
      <p:sp>
        <p:nvSpPr>
          <p:cNvPr id="1569" name="Switch Failures…"/>
          <p:cNvSpPr txBox="1"/>
          <p:nvPr/>
        </p:nvSpPr>
        <p:spPr>
          <a:xfrm>
            <a:off x="3456354" y="3809884"/>
            <a:ext cx="17471292" cy="730758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defTabSz="457200">
              <a:lnSpc>
                <a:spcPct val="80000"/>
              </a:lnSpc>
              <a:defRPr b="0" i="1" sz="10000">
                <a:solidFill>
                  <a:schemeClr val="accent4">
                    <a:hueOff val="-1081314"/>
                    <a:satOff val="4338"/>
                    <a:lumOff val="-8931"/>
                  </a:schemeClr>
                </a:solidFill>
                <a:latin typeface="Avenir Next Condensed Demi Bold"/>
                <a:ea typeface="Avenir Next Condensed Demi Bold"/>
                <a:cs typeface="Avenir Next Condensed Demi Bold"/>
                <a:sym typeface="Avenir Next Condensed Demi Bold"/>
              </a:defRPr>
            </a:pPr>
            <a:r>
              <a:t>Switch Failures</a:t>
            </a:r>
          </a:p>
          <a:p>
            <a:pPr defTabSz="457200">
              <a:lnSpc>
                <a:spcPct val="80000"/>
              </a:lnSpc>
              <a:defRPr b="0" sz="10000">
                <a:latin typeface="Avenir Next Condensed"/>
                <a:ea typeface="Avenir Next Condensed"/>
                <a:cs typeface="Avenir Next Condensed"/>
                <a:sym typeface="Avenir Next Condensed"/>
              </a:defRPr>
            </a:pPr>
            <a:r>
              <a:t>cause</a:t>
            </a:r>
          </a:p>
          <a:p>
            <a:pPr defTabSz="457200">
              <a:lnSpc>
                <a:spcPct val="80000"/>
              </a:lnSpc>
              <a:defRPr b="0" i="1" sz="10000">
                <a:solidFill>
                  <a:schemeClr val="accent5">
                    <a:lumOff val="-29866"/>
                  </a:schemeClr>
                </a:solidFill>
                <a:latin typeface="Avenir Next Condensed Demi Bold"/>
                <a:ea typeface="Avenir Next Condensed Demi Bold"/>
                <a:cs typeface="Avenir Next Condensed Demi Bold"/>
                <a:sym typeface="Avenir Next Condensed Demi Bold"/>
              </a:defRPr>
            </a:pPr>
            <a:r>
              <a:t>Software Failures</a:t>
            </a:r>
          </a:p>
          <a:p>
            <a:pPr defTabSz="457200">
              <a:lnSpc>
                <a:spcPct val="80000"/>
              </a:lnSpc>
              <a:defRPr b="0" sz="10000">
                <a:latin typeface="Avenir Next Condensed"/>
                <a:ea typeface="Avenir Next Condensed"/>
                <a:cs typeface="Avenir Next Condensed"/>
                <a:sym typeface="Avenir Next Condensed"/>
              </a:defRPr>
            </a:pPr>
            <a:r>
              <a:t>that result in</a:t>
            </a:r>
          </a:p>
          <a:p>
            <a:pPr defTabSz="457200">
              <a:lnSpc>
                <a:spcPct val="80000"/>
              </a:lnSpc>
              <a:defRPr b="0" i="1" sz="10000">
                <a:solidFill>
                  <a:schemeClr val="accent6">
                    <a:hueOff val="-146070"/>
                    <a:satOff val="-10048"/>
                    <a:lumOff val="-30626"/>
                  </a:schemeClr>
                </a:solidFill>
                <a:latin typeface="Avenir Next Condensed Demi Bold"/>
                <a:ea typeface="Avenir Next Condensed Demi Bold"/>
                <a:cs typeface="Avenir Next Condensed Demi Bold"/>
                <a:sym typeface="Avenir Next Condensed Demi Bold"/>
              </a:defRPr>
            </a:pPr>
            <a:r>
              <a:t>Incidents (with reports)</a:t>
            </a:r>
          </a:p>
        </p:txBody>
      </p:sp>
      <p:sp>
        <p:nvSpPr>
          <p:cNvPr id="1570" name="INCIDENT REPORTS"/>
          <p:cNvSpPr txBox="1"/>
          <p:nvPr/>
        </p:nvSpPr>
        <p:spPr>
          <a:xfrm>
            <a:off x="5033962" y="146049"/>
            <a:ext cx="1431607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INCIDENT REPORTS</a:t>
            </a:r>
          </a:p>
        </p:txBody>
      </p:sp>
    </p:spTree>
  </p:cSld>
  <p:clrMapOvr>
    <a:masterClrMapping/>
  </p:clrMapOvr>
  <p:transition xmlns:p14="http://schemas.microsoft.com/office/powerpoint/2010/main" spd="med" advClick="1"/>
</p:sld>
</file>

<file path=ppt/slides/slide1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4" name="Software-aided networks greatly reduce errors…"/>
          <p:cNvSpPr txBox="1"/>
          <p:nvPr/>
        </p:nvSpPr>
        <p:spPr>
          <a:xfrm>
            <a:off x="2002781" y="3851275"/>
            <a:ext cx="18506085" cy="6013450"/>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solidFill>
                  <a:schemeClr val="accent5">
                    <a:lumOff val="-29866"/>
                  </a:schemeClr>
                </a:solidFill>
                <a:latin typeface="Avenir Next Condensed"/>
                <a:ea typeface="Avenir Next Condensed"/>
                <a:cs typeface="Avenir Next Condensed"/>
                <a:sym typeface="Avenir Next Condensed"/>
              </a:defRPr>
            </a:pPr>
            <a:r>
              <a:t>Software-aided networks greatly reduce errors</a:t>
            </a:r>
          </a:p>
          <a:p>
            <a:pPr marL="1111250" indent="-1111250" algn="l" defTabSz="814387">
              <a:buSzPct val="125000"/>
              <a:buChar char="•"/>
              <a:defRPr b="0" spc="-84" sz="8400">
                <a:solidFill>
                  <a:schemeClr val="accent5">
                    <a:lumOff val="-29866"/>
                  </a:schemeClr>
                </a:solidFill>
                <a:latin typeface="Avenir Next Condensed"/>
                <a:ea typeface="Avenir Next Condensed"/>
                <a:cs typeface="Avenir Next Condensed"/>
                <a:sym typeface="Avenir Next Condensed"/>
              </a:defRPr>
            </a:pPr>
            <a:r>
              <a:t>High bandwidth switches cause more incidents</a:t>
            </a:r>
          </a:p>
          <a:p>
            <a:pPr marL="1111250" indent="-1111250" algn="l" defTabSz="814387">
              <a:buSzPct val="125000"/>
              <a:buChar char="•"/>
              <a:defRPr b="0" spc="-84" sz="8400">
                <a:solidFill>
                  <a:schemeClr val="accent5">
                    <a:lumOff val="-29866"/>
                  </a:schemeClr>
                </a:solidFill>
                <a:latin typeface="Avenir Next Condensed"/>
                <a:ea typeface="Avenir Next Condensed"/>
                <a:cs typeface="Avenir Next Condensed"/>
                <a:sym typeface="Avenir Next Condensed"/>
              </a:defRPr>
            </a:pPr>
            <a:r>
              <a:t>Rack switches are a bottleneck for reliability</a:t>
            </a:r>
          </a:p>
          <a:p>
            <a:pPr marL="1111250" indent="-1111250" algn="l" defTabSz="814387">
              <a:buSzPct val="125000"/>
              <a:buChar char="•"/>
              <a:defRPr b="0" spc="-84" sz="8400">
                <a:solidFill>
                  <a:schemeClr val="accent5">
                    <a:lumOff val="-29866"/>
                  </a:schemeClr>
                </a:solidFill>
                <a:latin typeface="Avenir Next Condensed"/>
                <a:ea typeface="Avenir Next Condensed"/>
                <a:cs typeface="Avenir Next Condensed"/>
                <a:sym typeface="Avenir Next Condensed"/>
              </a:defRPr>
            </a:pPr>
            <a:r>
              <a:t>Data center WAN reliability models</a:t>
            </a:r>
          </a:p>
        </p:txBody>
      </p:sp>
      <p:sp>
        <p:nvSpPr>
          <p:cNvPr id="1575" name="KEY NETWORK CONTRIBUTIONS"/>
          <p:cNvSpPr txBox="1"/>
          <p:nvPr/>
        </p:nvSpPr>
        <p:spPr>
          <a:xfrm>
            <a:off x="401002" y="146049"/>
            <a:ext cx="2358199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KEY NETWORK CONTRIBUTIONS</a:t>
            </a:r>
          </a:p>
        </p:txBody>
      </p:sp>
      <p:sp>
        <p:nvSpPr>
          <p:cNvPr id="1576"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0" name="NETWORK DESIGN TRENDS"/>
          <p:cNvSpPr txBox="1"/>
          <p:nvPr/>
        </p:nvSpPr>
        <p:spPr>
          <a:xfrm>
            <a:off x="2269807" y="146049"/>
            <a:ext cx="1984438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NETWORK DESIGN TRENDS</a:t>
            </a:r>
          </a:p>
        </p:txBody>
      </p:sp>
      <p:grpSp>
        <p:nvGrpSpPr>
          <p:cNvPr id="1584" name="Group"/>
          <p:cNvGrpSpPr/>
          <p:nvPr/>
        </p:nvGrpSpPr>
        <p:grpSpPr>
          <a:xfrm>
            <a:off x="800173" y="3428694"/>
            <a:ext cx="8417104" cy="7823812"/>
            <a:chOff x="0" y="0"/>
            <a:chExt cx="8417103" cy="7823810"/>
          </a:xfrm>
        </p:grpSpPr>
        <p:pic>
          <p:nvPicPr>
            <p:cNvPr id="1581" name="Screen Shot 2018-10-23 at 22.36.22.png" descr="Screen Shot 2018-10-23 at 22.36.22.png"/>
            <p:cNvPicPr>
              <a:picLocks noChangeAspect="1"/>
            </p:cNvPicPr>
            <p:nvPr/>
          </p:nvPicPr>
          <p:blipFill>
            <a:blip r:embed="rId2">
              <a:extLst/>
            </a:blip>
            <a:srcRect l="0" t="0" r="32955" b="0"/>
            <a:stretch>
              <a:fillRect/>
            </a:stretch>
          </p:blipFill>
          <p:spPr>
            <a:xfrm>
              <a:off x="0" y="0"/>
              <a:ext cx="8417104" cy="7823811"/>
            </a:xfrm>
            <a:prstGeom prst="rect">
              <a:avLst/>
            </a:prstGeom>
            <a:ln w="12700" cap="flat">
              <a:noFill/>
              <a:miter lim="400000"/>
            </a:ln>
            <a:effectLst/>
          </p:spPr>
        </p:pic>
        <p:sp>
          <p:nvSpPr>
            <p:cNvPr id="1582" name="Rectangle"/>
            <p:cNvSpPr/>
            <p:nvPr/>
          </p:nvSpPr>
          <p:spPr>
            <a:xfrm>
              <a:off x="7865864" y="164101"/>
              <a:ext cx="550867" cy="6720178"/>
            </a:xfrm>
            <a:prstGeom prst="rect">
              <a:avLst/>
            </a:prstGeom>
            <a:solidFill>
              <a:srgbClr val="FFFFFF"/>
            </a:solidFill>
            <a:ln w="12700" cap="flat">
              <a:noFill/>
              <a:miter lim="400000"/>
            </a:ln>
            <a:effectLst/>
          </p:spPr>
          <p:txBody>
            <a:bodyPr wrap="square" lIns="76200" tIns="76200" rIns="76200" bIns="76200" numCol="1" anchor="ctr">
              <a:noAutofit/>
            </a:bodyPr>
            <a:lstStyle/>
            <a:p>
              <a:pPr algn="l" defTabSz="457200">
                <a:lnSpc>
                  <a:spcPct val="120000"/>
                </a:lnSpc>
                <a:defRPr b="0" spc="0" sz="7400">
                  <a:solidFill>
                    <a:srgbClr val="6A717D"/>
                  </a:solidFill>
                  <a:latin typeface="FreightSansLFPro"/>
                  <a:ea typeface="FreightSansLFPro"/>
                  <a:cs typeface="FreightSansLFPro"/>
                  <a:sym typeface="FreightSansLFPro"/>
                </a:defRPr>
              </a:pPr>
            </a:p>
          </p:txBody>
        </p:sp>
        <p:sp>
          <p:nvSpPr>
            <p:cNvPr id="1583" name="Rectangle"/>
            <p:cNvSpPr/>
            <p:nvPr/>
          </p:nvSpPr>
          <p:spPr>
            <a:xfrm>
              <a:off x="3604898" y="6340693"/>
              <a:ext cx="4596145" cy="558263"/>
            </a:xfrm>
            <a:prstGeom prst="rect">
              <a:avLst/>
            </a:prstGeom>
            <a:solidFill>
              <a:srgbClr val="FFFFFF"/>
            </a:solidFill>
            <a:ln w="12700" cap="flat">
              <a:noFill/>
              <a:miter lim="400000"/>
            </a:ln>
            <a:effectLst/>
          </p:spPr>
          <p:txBody>
            <a:bodyPr wrap="square" lIns="76200" tIns="76200" rIns="76200" bIns="76200" numCol="1" anchor="ctr">
              <a:noAutofit/>
            </a:bodyPr>
            <a:lstStyle/>
            <a:p>
              <a:pPr algn="l" defTabSz="457200">
                <a:lnSpc>
                  <a:spcPct val="120000"/>
                </a:lnSpc>
                <a:defRPr b="0" spc="0" sz="7400">
                  <a:solidFill>
                    <a:srgbClr val="6A717D"/>
                  </a:solidFill>
                  <a:latin typeface="FreightSansLFPro"/>
                  <a:ea typeface="FreightSansLFPro"/>
                  <a:cs typeface="FreightSansLFPro"/>
                  <a:sym typeface="FreightSansLFPro"/>
                </a:defRPr>
              </a:pPr>
            </a:p>
          </p:txBody>
        </p:sp>
      </p:grpSp>
      <p:sp>
        <p:nvSpPr>
          <p:cNvPr id="1585" name="Older hard-wired networks…"/>
          <p:cNvSpPr txBox="1"/>
          <p:nvPr/>
        </p:nvSpPr>
        <p:spPr>
          <a:xfrm>
            <a:off x="11991135" y="3149771"/>
            <a:ext cx="11106761" cy="4552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latin typeface="Avenir Next Condensed"/>
                <a:ea typeface="Avenir Next Condensed"/>
                <a:cs typeface="Avenir Next Condensed"/>
                <a:sym typeface="Avenir Next Condensed"/>
              </a:defRPr>
            </a:pPr>
            <a:r>
              <a:t>Older hard-wired networks</a:t>
            </a:r>
          </a:p>
          <a:p>
            <a:pPr lvl="2" marL="2381250" indent="-1111250" algn="l" defTabSz="814387">
              <a:buSzPct val="125000"/>
              <a:buChar char="•"/>
              <a:defRPr b="0" spc="-84" sz="8400">
                <a:latin typeface="Avenir Next Condensed"/>
                <a:ea typeface="Avenir Next Condensed"/>
                <a:cs typeface="Avenir Next Condensed"/>
                <a:sym typeface="Avenir Next Condensed"/>
              </a:defRPr>
            </a:pPr>
            <a:r>
              <a:t>9X incident increase</a:t>
            </a:r>
            <a:br/>
            <a:r>
              <a:t>over 4 years</a:t>
            </a:r>
          </a:p>
        </p:txBody>
      </p:sp>
      <p:sp>
        <p:nvSpPr>
          <p:cNvPr id="1586" name="Arrow"/>
          <p:cNvSpPr/>
          <p:nvPr/>
        </p:nvSpPr>
        <p:spPr>
          <a:xfrm flipH="1" rot="8459628">
            <a:off x="2040383" y="6096402"/>
            <a:ext cx="6421849" cy="667569"/>
          </a:xfrm>
          <a:prstGeom prst="rightArrow">
            <a:avLst>
              <a:gd name="adj1" fmla="val 32000"/>
              <a:gd name="adj2" fmla="val 121755"/>
            </a:avLst>
          </a:prstGeom>
          <a:solidFill>
            <a:schemeClr val="accent3">
              <a:hueOff val="362282"/>
              <a:satOff val="31803"/>
              <a:lumOff val="-18242"/>
            </a:schemeClr>
          </a:solidFill>
          <a:ln w="12700">
            <a:miter lim="400000"/>
          </a:ln>
        </p:spPr>
        <p:txBody>
          <a:bodyPr lIns="0" tIns="0" rIns="0" bIns="0" anchor="ctr"/>
          <a:lstStyle/>
          <a:p>
            <a:pPr>
              <a:defRPr b="0" sz="3200">
                <a:latin typeface="+mn-lt"/>
                <a:ea typeface="+mn-ea"/>
                <a:cs typeface="+mn-cs"/>
                <a:sym typeface="Helvetica Neue Medium"/>
              </a:defRPr>
            </a:pPr>
          </a:p>
        </p:txBody>
      </p:sp>
      <p:sp>
        <p:nvSpPr>
          <p:cNvPr id="1587" name="Hard-wired network"/>
          <p:cNvSpPr txBox="1"/>
          <p:nvPr/>
        </p:nvSpPr>
        <p:spPr>
          <a:xfrm>
            <a:off x="1407802" y="11830050"/>
            <a:ext cx="5821884" cy="131445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66" sz="6600">
                <a:solidFill>
                  <a:srgbClr val="E5432D"/>
                </a:solidFill>
                <a:latin typeface="Avenir Next Condensed"/>
                <a:ea typeface="Avenir Next Condensed"/>
                <a:cs typeface="Avenir Next Condensed"/>
                <a:sym typeface="Avenir Next Condensed"/>
              </a:defRPr>
            </a:lvl1pPr>
          </a:lstStyle>
          <a:p>
            <a:pPr/>
            <a:r>
              <a:t>Hard-wired network</a:t>
            </a:r>
          </a:p>
        </p:txBody>
      </p:sp>
      <p:sp>
        <p:nvSpPr>
          <p:cNvPr id="1588"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Rectangle"/>
          <p:cNvSpPr/>
          <p:nvPr/>
        </p:nvSpPr>
        <p:spPr>
          <a:xfrm>
            <a:off x="-20914" y="3190903"/>
            <a:ext cx="24425829" cy="5960560"/>
          </a:xfrm>
          <a:prstGeom prst="rect">
            <a:avLst/>
          </a:prstGeom>
          <a:solidFill>
            <a:schemeClr val="accent5">
              <a:hueOff val="-82419"/>
              <a:satOff val="-9513"/>
              <a:lumOff val="-16343"/>
              <a:alpha val="10000"/>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81" name="PROBLEM 2: DISTRIBUTION"/>
          <p:cNvSpPr txBox="1"/>
          <p:nvPr/>
        </p:nvSpPr>
        <p:spPr>
          <a:xfrm>
            <a:off x="1940242" y="146049"/>
            <a:ext cx="2050351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PROBLEM 2: DISTRIBUTION</a:t>
            </a:r>
          </a:p>
        </p:txBody>
      </p:sp>
      <p:sp>
        <p:nvSpPr>
          <p:cNvPr id="28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3" name="Workloads in modern data centers are distributed across many servers."/>
          <p:cNvSpPr txBox="1"/>
          <p:nvPr/>
        </p:nvSpPr>
        <p:spPr>
          <a:xfrm>
            <a:off x="4351654" y="9491216"/>
            <a:ext cx="15680691" cy="28854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60000"/>
              </a:lnSpc>
              <a:defRPr b="0" i="1" sz="10000">
                <a:solidFill>
                  <a:schemeClr val="accent5">
                    <a:lumOff val="-29866"/>
                  </a:schemeClr>
                </a:solidFill>
                <a:latin typeface="Avenir Next Condensed"/>
                <a:ea typeface="Avenir Next Condensed"/>
                <a:cs typeface="Avenir Next Condensed"/>
                <a:sym typeface="Avenir Next Condensed"/>
              </a:defRPr>
            </a:pPr>
            <a:r>
              <a:t>Workloads in modern data centers</a:t>
            </a:r>
            <a:br/>
            <a:r>
              <a:t>are distributed across many servers.</a:t>
            </a:r>
          </a:p>
        </p:txBody>
      </p:sp>
      <p:pic>
        <p:nvPicPr>
          <p:cNvPr id="284" name="Screen Shot 2016-06-11 at 7.44.49 PM.png" descr="Screen Shot 2016-06-11 at 7.44.49 PM.png"/>
          <p:cNvPicPr>
            <a:picLocks noChangeAspect="1"/>
          </p:cNvPicPr>
          <p:nvPr/>
        </p:nvPicPr>
        <p:blipFill>
          <a:blip r:embed="rId3">
            <a:extLst/>
          </a:blip>
          <a:srcRect l="6031" t="5032" r="3995" b="1405"/>
          <a:stretch>
            <a:fillRect/>
          </a:stretch>
        </p:blipFill>
        <p:spPr>
          <a:xfrm>
            <a:off x="2661936" y="4417982"/>
            <a:ext cx="2995635" cy="4455389"/>
          </a:xfrm>
          <a:custGeom>
            <a:avLst/>
            <a:gdLst/>
            <a:ahLst/>
            <a:cxnLst>
              <a:cxn ang="0">
                <a:pos x="wd2" y="hd2"/>
              </a:cxn>
              <a:cxn ang="5400000">
                <a:pos x="wd2" y="hd2"/>
              </a:cxn>
              <a:cxn ang="10800000">
                <a:pos x="wd2" y="hd2"/>
              </a:cxn>
              <a:cxn ang="16200000">
                <a:pos x="wd2" y="hd2"/>
              </a:cxn>
            </a:cxnLst>
            <a:rect l="0" t="0" r="r" b="b"/>
            <a:pathLst>
              <a:path w="21521" h="21585" fill="norm" stroke="1" extrusionOk="0">
                <a:moveTo>
                  <a:pt x="8670" y="1"/>
                </a:moveTo>
                <a:cubicBezTo>
                  <a:pt x="8403" y="-15"/>
                  <a:pt x="6883" y="517"/>
                  <a:pt x="4134" y="1589"/>
                </a:cubicBezTo>
                <a:lnTo>
                  <a:pt x="0" y="3200"/>
                </a:lnTo>
                <a:lnTo>
                  <a:pt x="40" y="10722"/>
                </a:lnTo>
                <a:lnTo>
                  <a:pt x="83" y="18243"/>
                </a:lnTo>
                <a:lnTo>
                  <a:pt x="4337" y="19908"/>
                </a:lnTo>
                <a:lnTo>
                  <a:pt x="8590" y="21573"/>
                </a:lnTo>
                <a:lnTo>
                  <a:pt x="11117" y="21579"/>
                </a:lnTo>
                <a:lnTo>
                  <a:pt x="13643" y="21585"/>
                </a:lnTo>
                <a:lnTo>
                  <a:pt x="17651" y="19933"/>
                </a:lnTo>
                <a:cubicBezTo>
                  <a:pt x="19978" y="18975"/>
                  <a:pt x="21600" y="18241"/>
                  <a:pt x="21518" y="18186"/>
                </a:cubicBezTo>
                <a:cubicBezTo>
                  <a:pt x="21439" y="18133"/>
                  <a:pt x="20448" y="17762"/>
                  <a:pt x="19316" y="17359"/>
                </a:cubicBezTo>
                <a:lnTo>
                  <a:pt x="17258" y="16626"/>
                </a:lnTo>
                <a:lnTo>
                  <a:pt x="17218" y="9899"/>
                </a:lnTo>
                <a:cubicBezTo>
                  <a:pt x="17192" y="5697"/>
                  <a:pt x="17117" y="3171"/>
                  <a:pt x="17021" y="3171"/>
                </a:cubicBezTo>
                <a:cubicBezTo>
                  <a:pt x="16937" y="3171"/>
                  <a:pt x="16620" y="3004"/>
                  <a:pt x="16317" y="2800"/>
                </a:cubicBezTo>
                <a:cubicBezTo>
                  <a:pt x="15692" y="2378"/>
                  <a:pt x="9843" y="47"/>
                  <a:pt x="9377" y="33"/>
                </a:cubicBezTo>
                <a:cubicBezTo>
                  <a:pt x="9210" y="29"/>
                  <a:pt x="8891" y="14"/>
                  <a:pt x="8670" y="1"/>
                </a:cubicBezTo>
                <a:close/>
              </a:path>
            </a:pathLst>
          </a:custGeom>
          <a:ln w="12700">
            <a:miter lim="400000"/>
          </a:ln>
        </p:spPr>
      </p:pic>
      <p:pic>
        <p:nvPicPr>
          <p:cNvPr id="285" name="Screen Shot 2016-06-11 at 7.44.49 PM.png" descr="Screen Shot 2016-06-11 at 7.44.49 PM.png"/>
          <p:cNvPicPr>
            <a:picLocks noChangeAspect="1"/>
          </p:cNvPicPr>
          <p:nvPr/>
        </p:nvPicPr>
        <p:blipFill>
          <a:blip r:embed="rId3">
            <a:extLst/>
          </a:blip>
          <a:srcRect l="6031" t="5032" r="3995" b="1405"/>
          <a:stretch>
            <a:fillRect/>
          </a:stretch>
        </p:blipFill>
        <p:spPr>
          <a:xfrm>
            <a:off x="10728115" y="4416369"/>
            <a:ext cx="2995635" cy="4455390"/>
          </a:xfrm>
          <a:custGeom>
            <a:avLst/>
            <a:gdLst/>
            <a:ahLst/>
            <a:cxnLst>
              <a:cxn ang="0">
                <a:pos x="wd2" y="hd2"/>
              </a:cxn>
              <a:cxn ang="5400000">
                <a:pos x="wd2" y="hd2"/>
              </a:cxn>
              <a:cxn ang="10800000">
                <a:pos x="wd2" y="hd2"/>
              </a:cxn>
              <a:cxn ang="16200000">
                <a:pos x="wd2" y="hd2"/>
              </a:cxn>
            </a:cxnLst>
            <a:rect l="0" t="0" r="r" b="b"/>
            <a:pathLst>
              <a:path w="21521" h="21585" fill="norm" stroke="1" extrusionOk="0">
                <a:moveTo>
                  <a:pt x="8670" y="1"/>
                </a:moveTo>
                <a:cubicBezTo>
                  <a:pt x="8403" y="-15"/>
                  <a:pt x="6883" y="517"/>
                  <a:pt x="4134" y="1589"/>
                </a:cubicBezTo>
                <a:lnTo>
                  <a:pt x="0" y="3200"/>
                </a:lnTo>
                <a:lnTo>
                  <a:pt x="40" y="10722"/>
                </a:lnTo>
                <a:lnTo>
                  <a:pt x="83" y="18243"/>
                </a:lnTo>
                <a:lnTo>
                  <a:pt x="4337" y="19908"/>
                </a:lnTo>
                <a:lnTo>
                  <a:pt x="8590" y="21573"/>
                </a:lnTo>
                <a:lnTo>
                  <a:pt x="11117" y="21579"/>
                </a:lnTo>
                <a:lnTo>
                  <a:pt x="13643" y="21585"/>
                </a:lnTo>
                <a:lnTo>
                  <a:pt x="17651" y="19933"/>
                </a:lnTo>
                <a:cubicBezTo>
                  <a:pt x="19978" y="18975"/>
                  <a:pt x="21600" y="18241"/>
                  <a:pt x="21518" y="18186"/>
                </a:cubicBezTo>
                <a:cubicBezTo>
                  <a:pt x="21439" y="18133"/>
                  <a:pt x="20448" y="17762"/>
                  <a:pt x="19316" y="17359"/>
                </a:cubicBezTo>
                <a:lnTo>
                  <a:pt x="17258" y="16626"/>
                </a:lnTo>
                <a:lnTo>
                  <a:pt x="17218" y="9899"/>
                </a:lnTo>
                <a:cubicBezTo>
                  <a:pt x="17192" y="5697"/>
                  <a:pt x="17117" y="3171"/>
                  <a:pt x="17021" y="3171"/>
                </a:cubicBezTo>
                <a:cubicBezTo>
                  <a:pt x="16937" y="3171"/>
                  <a:pt x="16620" y="3004"/>
                  <a:pt x="16317" y="2800"/>
                </a:cubicBezTo>
                <a:cubicBezTo>
                  <a:pt x="15692" y="2378"/>
                  <a:pt x="9843" y="47"/>
                  <a:pt x="9377" y="33"/>
                </a:cubicBezTo>
                <a:cubicBezTo>
                  <a:pt x="9210" y="29"/>
                  <a:pt x="8891" y="14"/>
                  <a:pt x="8670" y="1"/>
                </a:cubicBezTo>
                <a:close/>
              </a:path>
            </a:pathLst>
          </a:custGeom>
          <a:ln w="12700">
            <a:miter lim="400000"/>
          </a:ln>
        </p:spPr>
      </p:pic>
      <p:pic>
        <p:nvPicPr>
          <p:cNvPr id="286" name="Screen Shot 2016-06-11 at 7.44.49 PM.png" descr="Screen Shot 2016-06-11 at 7.44.49 PM.png"/>
          <p:cNvPicPr>
            <a:picLocks noChangeAspect="1"/>
          </p:cNvPicPr>
          <p:nvPr/>
        </p:nvPicPr>
        <p:blipFill>
          <a:blip r:embed="rId3">
            <a:extLst/>
          </a:blip>
          <a:srcRect l="6031" t="5032" r="3995" b="1405"/>
          <a:stretch>
            <a:fillRect/>
          </a:stretch>
        </p:blipFill>
        <p:spPr>
          <a:xfrm>
            <a:off x="18794294" y="4416369"/>
            <a:ext cx="2995635" cy="4455390"/>
          </a:xfrm>
          <a:custGeom>
            <a:avLst/>
            <a:gdLst/>
            <a:ahLst/>
            <a:cxnLst>
              <a:cxn ang="0">
                <a:pos x="wd2" y="hd2"/>
              </a:cxn>
              <a:cxn ang="5400000">
                <a:pos x="wd2" y="hd2"/>
              </a:cxn>
              <a:cxn ang="10800000">
                <a:pos x="wd2" y="hd2"/>
              </a:cxn>
              <a:cxn ang="16200000">
                <a:pos x="wd2" y="hd2"/>
              </a:cxn>
            </a:cxnLst>
            <a:rect l="0" t="0" r="r" b="b"/>
            <a:pathLst>
              <a:path w="21521" h="21585" fill="norm" stroke="1" extrusionOk="0">
                <a:moveTo>
                  <a:pt x="8670" y="1"/>
                </a:moveTo>
                <a:cubicBezTo>
                  <a:pt x="8403" y="-15"/>
                  <a:pt x="6883" y="517"/>
                  <a:pt x="4134" y="1589"/>
                </a:cubicBezTo>
                <a:lnTo>
                  <a:pt x="0" y="3200"/>
                </a:lnTo>
                <a:lnTo>
                  <a:pt x="40" y="10722"/>
                </a:lnTo>
                <a:lnTo>
                  <a:pt x="83" y="18243"/>
                </a:lnTo>
                <a:lnTo>
                  <a:pt x="4337" y="19908"/>
                </a:lnTo>
                <a:lnTo>
                  <a:pt x="8590" y="21573"/>
                </a:lnTo>
                <a:lnTo>
                  <a:pt x="11117" y="21579"/>
                </a:lnTo>
                <a:lnTo>
                  <a:pt x="13643" y="21585"/>
                </a:lnTo>
                <a:lnTo>
                  <a:pt x="17651" y="19933"/>
                </a:lnTo>
                <a:cubicBezTo>
                  <a:pt x="19978" y="18975"/>
                  <a:pt x="21600" y="18241"/>
                  <a:pt x="21518" y="18186"/>
                </a:cubicBezTo>
                <a:cubicBezTo>
                  <a:pt x="21439" y="18133"/>
                  <a:pt x="20448" y="17762"/>
                  <a:pt x="19316" y="17359"/>
                </a:cubicBezTo>
                <a:lnTo>
                  <a:pt x="17258" y="16626"/>
                </a:lnTo>
                <a:lnTo>
                  <a:pt x="17218" y="9899"/>
                </a:lnTo>
                <a:cubicBezTo>
                  <a:pt x="17192" y="5697"/>
                  <a:pt x="17117" y="3171"/>
                  <a:pt x="17021" y="3171"/>
                </a:cubicBezTo>
                <a:cubicBezTo>
                  <a:pt x="16937" y="3171"/>
                  <a:pt x="16620" y="3004"/>
                  <a:pt x="16317" y="2800"/>
                </a:cubicBezTo>
                <a:cubicBezTo>
                  <a:pt x="15692" y="2378"/>
                  <a:pt x="9843" y="47"/>
                  <a:pt x="9377" y="33"/>
                </a:cubicBezTo>
                <a:cubicBezTo>
                  <a:pt x="9210" y="29"/>
                  <a:pt x="8891" y="14"/>
                  <a:pt x="8670" y="1"/>
                </a:cubicBezTo>
                <a:close/>
              </a:path>
            </a:pathLst>
          </a:custGeom>
          <a:ln w="12700">
            <a:miter lim="400000"/>
          </a:ln>
        </p:spPr>
      </p:pic>
      <p:sp>
        <p:nvSpPr>
          <p:cNvPr id="287" name="WEB SERVER"/>
          <p:cNvSpPr txBox="1"/>
          <p:nvPr/>
        </p:nvSpPr>
        <p:spPr>
          <a:xfrm>
            <a:off x="2231102" y="3457395"/>
            <a:ext cx="327406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atin typeface="Avenir Next Condensed"/>
                <a:ea typeface="Avenir Next Condensed"/>
                <a:cs typeface="Avenir Next Condensed"/>
                <a:sym typeface="Avenir Next Condensed"/>
              </a:defRPr>
            </a:lvl1pPr>
          </a:lstStyle>
          <a:p>
            <a:pPr/>
            <a:r>
              <a:t>WEB SERVER</a:t>
            </a:r>
          </a:p>
        </p:txBody>
      </p:sp>
      <p:sp>
        <p:nvSpPr>
          <p:cNvPr id="288" name="CACHE"/>
          <p:cNvSpPr txBox="1"/>
          <p:nvPr/>
        </p:nvSpPr>
        <p:spPr>
          <a:xfrm>
            <a:off x="10861079" y="3457395"/>
            <a:ext cx="176911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atin typeface="Avenir Next Condensed"/>
                <a:ea typeface="Avenir Next Condensed"/>
                <a:cs typeface="Avenir Next Condensed"/>
                <a:sym typeface="Avenir Next Condensed"/>
              </a:defRPr>
            </a:lvl1pPr>
          </a:lstStyle>
          <a:p>
            <a:pPr/>
            <a:r>
              <a:t>CACHE</a:t>
            </a:r>
          </a:p>
        </p:txBody>
      </p:sp>
      <p:sp>
        <p:nvSpPr>
          <p:cNvPr id="289" name="DATABASE"/>
          <p:cNvSpPr txBox="1"/>
          <p:nvPr/>
        </p:nvSpPr>
        <p:spPr>
          <a:xfrm>
            <a:off x="18575038" y="3457395"/>
            <a:ext cx="267144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atin typeface="Avenir Next Condensed"/>
                <a:ea typeface="Avenir Next Condensed"/>
                <a:cs typeface="Avenir Next Condensed"/>
                <a:sym typeface="Avenir Next Condensed"/>
              </a:defRPr>
            </a:lvl1pPr>
          </a:lstStyle>
          <a:p>
            <a:pPr/>
            <a:r>
              <a:t>DATABASE</a:t>
            </a:r>
          </a:p>
        </p:txBody>
      </p:sp>
      <p:sp>
        <p:nvSpPr>
          <p:cNvPr id="290" name="Line"/>
          <p:cNvSpPr/>
          <p:nvPr/>
        </p:nvSpPr>
        <p:spPr>
          <a:xfrm>
            <a:off x="6315042" y="5991724"/>
            <a:ext cx="3329386" cy="1"/>
          </a:xfrm>
          <a:prstGeom prst="line">
            <a:avLst/>
          </a:prstGeom>
          <a:ln w="127000">
            <a:solidFill>
              <a:schemeClr val="accent1">
                <a:lumOff val="-13575"/>
              </a:schemeClr>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291" name="Line"/>
          <p:cNvSpPr/>
          <p:nvPr/>
        </p:nvSpPr>
        <p:spPr>
          <a:xfrm>
            <a:off x="14202441" y="5991724"/>
            <a:ext cx="3329385" cy="1"/>
          </a:xfrm>
          <a:prstGeom prst="line">
            <a:avLst/>
          </a:prstGeom>
          <a:ln w="127000">
            <a:solidFill>
              <a:schemeClr val="accent1">
                <a:lumOff val="-13575"/>
              </a:schemeClr>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292" name="Line"/>
          <p:cNvSpPr/>
          <p:nvPr/>
        </p:nvSpPr>
        <p:spPr>
          <a:xfrm flipH="1">
            <a:off x="6315042" y="7020786"/>
            <a:ext cx="3329386" cy="1"/>
          </a:xfrm>
          <a:prstGeom prst="line">
            <a:avLst/>
          </a:prstGeom>
          <a:ln w="127000">
            <a:solidFill>
              <a:schemeClr val="accent3">
                <a:hueOff val="362282"/>
                <a:satOff val="31803"/>
                <a:lumOff val="-18242"/>
              </a:schemeClr>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293" name="Line"/>
          <p:cNvSpPr/>
          <p:nvPr/>
        </p:nvSpPr>
        <p:spPr>
          <a:xfrm flipH="1">
            <a:off x="14202441" y="7020786"/>
            <a:ext cx="3329386" cy="1"/>
          </a:xfrm>
          <a:prstGeom prst="line">
            <a:avLst/>
          </a:prstGeom>
          <a:ln w="127000">
            <a:solidFill>
              <a:schemeClr val="accent3">
                <a:hueOff val="362282"/>
                <a:satOff val="31803"/>
                <a:lumOff val="-18242"/>
              </a:schemeClr>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294" name="Request"/>
          <p:cNvSpPr txBox="1"/>
          <p:nvPr/>
        </p:nvSpPr>
        <p:spPr>
          <a:xfrm>
            <a:off x="7030727" y="4805984"/>
            <a:ext cx="189801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sz="5000">
                <a:solidFill>
                  <a:schemeClr val="accent1">
                    <a:lumOff val="-13575"/>
                  </a:schemeClr>
                </a:solidFill>
                <a:latin typeface="Avenir Next Condensed"/>
                <a:ea typeface="Avenir Next Condensed"/>
                <a:cs typeface="Avenir Next Condensed"/>
                <a:sym typeface="Avenir Next Condensed"/>
              </a:defRPr>
            </a:lvl1pPr>
          </a:lstStyle>
          <a:p>
            <a:pPr/>
            <a:r>
              <a:t>Request</a:t>
            </a:r>
          </a:p>
        </p:txBody>
      </p:sp>
      <p:sp>
        <p:nvSpPr>
          <p:cNvPr id="295" name="Request"/>
          <p:cNvSpPr txBox="1"/>
          <p:nvPr/>
        </p:nvSpPr>
        <p:spPr>
          <a:xfrm>
            <a:off x="14918126" y="4805984"/>
            <a:ext cx="189801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sz="5000">
                <a:solidFill>
                  <a:schemeClr val="accent1">
                    <a:lumOff val="-13575"/>
                  </a:schemeClr>
                </a:solidFill>
                <a:latin typeface="Avenir Next Condensed"/>
                <a:ea typeface="Avenir Next Condensed"/>
                <a:cs typeface="Avenir Next Condensed"/>
                <a:sym typeface="Avenir Next Condensed"/>
              </a:defRPr>
            </a:lvl1pPr>
          </a:lstStyle>
          <a:p>
            <a:pPr/>
            <a:r>
              <a:t>Request</a:t>
            </a:r>
          </a:p>
        </p:txBody>
      </p:sp>
      <p:sp>
        <p:nvSpPr>
          <p:cNvPr id="296" name="Response"/>
          <p:cNvSpPr txBox="1"/>
          <p:nvPr/>
        </p:nvSpPr>
        <p:spPr>
          <a:xfrm>
            <a:off x="6862452" y="7266755"/>
            <a:ext cx="223456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sz="5000">
                <a:solidFill>
                  <a:schemeClr val="accent3">
                    <a:hueOff val="362282"/>
                    <a:satOff val="31803"/>
                    <a:lumOff val="-18242"/>
                  </a:schemeClr>
                </a:solidFill>
                <a:latin typeface="Avenir Next Condensed"/>
                <a:ea typeface="Avenir Next Condensed"/>
                <a:cs typeface="Avenir Next Condensed"/>
                <a:sym typeface="Avenir Next Condensed"/>
              </a:defRPr>
            </a:lvl1pPr>
          </a:lstStyle>
          <a:p>
            <a:pPr/>
            <a:r>
              <a:t>Response</a:t>
            </a:r>
          </a:p>
        </p:txBody>
      </p:sp>
      <p:sp>
        <p:nvSpPr>
          <p:cNvPr id="297" name="Response"/>
          <p:cNvSpPr txBox="1"/>
          <p:nvPr/>
        </p:nvSpPr>
        <p:spPr>
          <a:xfrm>
            <a:off x="14749851" y="7266755"/>
            <a:ext cx="223456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sz="5000">
                <a:solidFill>
                  <a:schemeClr val="accent3">
                    <a:hueOff val="362282"/>
                    <a:satOff val="31803"/>
                    <a:lumOff val="-18242"/>
                  </a:schemeClr>
                </a:solidFill>
                <a:latin typeface="Avenir Next Condensed"/>
                <a:ea typeface="Avenir Next Condensed"/>
                <a:cs typeface="Avenir Next Condensed"/>
                <a:sym typeface="Avenir Next Condensed"/>
              </a:defRPr>
            </a:lvl1pPr>
          </a:lstStyle>
          <a:p>
            <a:pPr/>
            <a:r>
              <a:t>Response</a:t>
            </a:r>
          </a:p>
        </p:txBody>
      </p:sp>
    </p:spTree>
  </p:cSld>
  <p:clrMapOvr>
    <a:masterClrMapping/>
  </p:clrMapOvr>
  <p:transition xmlns:p14="http://schemas.microsoft.com/office/powerpoint/2010/main" spd="med" advClick="1"/>
</p:sld>
</file>

<file path=ppt/slides/slide1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93" name="Group"/>
          <p:cNvGrpSpPr/>
          <p:nvPr/>
        </p:nvGrpSpPr>
        <p:grpSpPr>
          <a:xfrm>
            <a:off x="800173" y="3428694"/>
            <a:ext cx="11847982" cy="7823812"/>
            <a:chOff x="0" y="0"/>
            <a:chExt cx="11847981" cy="7823810"/>
          </a:xfrm>
        </p:grpSpPr>
        <p:pic>
          <p:nvPicPr>
            <p:cNvPr id="1590" name="Screen Shot 2018-10-23 at 22.36.22.png" descr="Screen Shot 2018-10-23 at 22.36.22.png"/>
            <p:cNvPicPr>
              <a:picLocks noChangeAspect="1"/>
            </p:cNvPicPr>
            <p:nvPr/>
          </p:nvPicPr>
          <p:blipFill>
            <a:blip r:embed="rId3">
              <a:extLst/>
            </a:blip>
            <a:srcRect l="0" t="0" r="7397" b="0"/>
            <a:stretch>
              <a:fillRect/>
            </a:stretch>
          </p:blipFill>
          <p:spPr>
            <a:xfrm>
              <a:off x="0" y="0"/>
              <a:ext cx="11625811" cy="7823811"/>
            </a:xfrm>
            <a:prstGeom prst="rect">
              <a:avLst/>
            </a:prstGeom>
            <a:ln w="12700" cap="flat">
              <a:noFill/>
              <a:miter lim="400000"/>
            </a:ln>
            <a:effectLst/>
          </p:spPr>
        </p:pic>
        <p:sp>
          <p:nvSpPr>
            <p:cNvPr id="1591" name="Rectangle"/>
            <p:cNvSpPr/>
            <p:nvPr/>
          </p:nvSpPr>
          <p:spPr>
            <a:xfrm>
              <a:off x="3604898" y="6340693"/>
              <a:ext cx="4596145" cy="558263"/>
            </a:xfrm>
            <a:prstGeom prst="rect">
              <a:avLst/>
            </a:prstGeom>
            <a:solidFill>
              <a:srgbClr val="FFFFFF"/>
            </a:solidFill>
            <a:ln w="12700" cap="flat">
              <a:noFill/>
              <a:miter lim="400000"/>
            </a:ln>
            <a:effectLst/>
          </p:spPr>
          <p:txBody>
            <a:bodyPr wrap="square" lIns="76200" tIns="76200" rIns="76200" bIns="76200" numCol="1" anchor="ctr">
              <a:noAutofit/>
            </a:bodyPr>
            <a:lstStyle/>
            <a:p>
              <a:pPr algn="l" defTabSz="457200">
                <a:lnSpc>
                  <a:spcPct val="120000"/>
                </a:lnSpc>
                <a:defRPr b="0" spc="0" sz="7400">
                  <a:solidFill>
                    <a:srgbClr val="6A717D"/>
                  </a:solidFill>
                  <a:latin typeface="FreightSansLFPro"/>
                  <a:ea typeface="FreightSansLFPro"/>
                  <a:cs typeface="FreightSansLFPro"/>
                  <a:sym typeface="FreightSansLFPro"/>
                </a:defRPr>
              </a:pPr>
            </a:p>
          </p:txBody>
        </p:sp>
        <p:sp>
          <p:nvSpPr>
            <p:cNvPr id="1592" name="Rectangle"/>
            <p:cNvSpPr/>
            <p:nvPr/>
          </p:nvSpPr>
          <p:spPr>
            <a:xfrm>
              <a:off x="11172702" y="2009171"/>
              <a:ext cx="675280" cy="3456633"/>
            </a:xfrm>
            <a:prstGeom prst="rect">
              <a:avLst/>
            </a:prstGeom>
            <a:solidFill>
              <a:srgbClr val="FFFFFF"/>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sp>
        <p:nvSpPr>
          <p:cNvPr id="1594" name="Older hard-wired networks…"/>
          <p:cNvSpPr txBox="1"/>
          <p:nvPr/>
        </p:nvSpPr>
        <p:spPr>
          <a:xfrm>
            <a:off x="11991135" y="3149771"/>
            <a:ext cx="12364518" cy="893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latin typeface="Avenir Next Condensed"/>
                <a:ea typeface="Avenir Next Condensed"/>
                <a:cs typeface="Avenir Next Condensed"/>
                <a:sym typeface="Avenir Next Condensed"/>
              </a:defRPr>
            </a:pPr>
            <a:r>
              <a:t>Older hard-wired networks</a:t>
            </a:r>
          </a:p>
          <a:p>
            <a:pPr lvl="2" marL="2381250" indent="-1111250" algn="l" defTabSz="814387">
              <a:buSzPct val="125000"/>
              <a:buChar char="•"/>
              <a:defRPr b="0" spc="-84" sz="8400">
                <a:latin typeface="Avenir Next Condensed"/>
                <a:ea typeface="Avenir Next Condensed"/>
                <a:cs typeface="Avenir Next Condensed"/>
                <a:sym typeface="Avenir Next Condensed"/>
              </a:defRPr>
            </a:pPr>
            <a:r>
              <a:t>9X incident increase</a:t>
            </a:r>
            <a:br/>
            <a:r>
              <a:t>over 4 years</a:t>
            </a:r>
          </a:p>
          <a:p>
            <a:pPr marL="1111250" indent="-1111250" algn="l" defTabSz="814387">
              <a:buSzPct val="125000"/>
              <a:buChar char="•"/>
              <a:defRPr b="0" spc="-84" sz="8400">
                <a:latin typeface="Avenir Next Condensed"/>
                <a:ea typeface="Avenir Next Condensed"/>
                <a:cs typeface="Avenir Next Condensed"/>
                <a:sym typeface="Avenir Next Condensed"/>
              </a:defRPr>
            </a:pPr>
            <a:r>
              <a:t>Newer software-aided designs</a:t>
            </a:r>
          </a:p>
          <a:p>
            <a:pPr lvl="2" marL="2381250" indent="-1111250" algn="l" defTabSz="814387">
              <a:buSzPct val="125000"/>
              <a:buChar char="•"/>
              <a:defRPr b="0" spc="-84" sz="8400">
                <a:latin typeface="Avenir Next Condensed"/>
                <a:ea typeface="Avenir Next Condensed"/>
                <a:cs typeface="Avenir Next Condensed"/>
                <a:sym typeface="Avenir Next Condensed"/>
              </a:defRPr>
            </a:pPr>
            <a:r>
              <a:t>2X fewer incidents</a:t>
            </a:r>
          </a:p>
          <a:p>
            <a:pPr lvl="2" marL="2381250" indent="-1111250" algn="l" defTabSz="814387">
              <a:buSzPct val="125000"/>
              <a:buChar char="•"/>
              <a:defRPr b="0" spc="-84" sz="8400">
                <a:latin typeface="Avenir Next Condensed"/>
                <a:ea typeface="Avenir Next Condensed"/>
                <a:cs typeface="Avenir Next Condensed"/>
                <a:sym typeface="Avenir Next Condensed"/>
              </a:defRPr>
            </a:pPr>
            <a:r>
              <a:t>2.8X on a per-device basis</a:t>
            </a:r>
          </a:p>
        </p:txBody>
      </p:sp>
      <p:sp>
        <p:nvSpPr>
          <p:cNvPr id="1595" name="Arrow"/>
          <p:cNvSpPr/>
          <p:nvPr/>
        </p:nvSpPr>
        <p:spPr>
          <a:xfrm flipH="1" rot="16200000">
            <a:off x="10938459" y="6739362"/>
            <a:ext cx="1546749" cy="667569"/>
          </a:xfrm>
          <a:prstGeom prst="rightArrow">
            <a:avLst>
              <a:gd name="adj1" fmla="val 32000"/>
              <a:gd name="adj2" fmla="val 121755"/>
            </a:avLst>
          </a:prstGeom>
          <a:solidFill>
            <a:schemeClr val="accent3">
              <a:hueOff val="362282"/>
              <a:satOff val="31803"/>
              <a:lumOff val="-18242"/>
            </a:schemeClr>
          </a:solidFill>
          <a:ln w="12700">
            <a:miter lim="400000"/>
          </a:ln>
        </p:spPr>
        <p:txBody>
          <a:bodyPr lIns="0" tIns="0" rIns="0" bIns="0" anchor="ctr"/>
          <a:lstStyle/>
          <a:p>
            <a:pPr>
              <a:defRPr b="0" sz="3200">
                <a:latin typeface="+mn-lt"/>
                <a:ea typeface="+mn-ea"/>
                <a:cs typeface="+mn-cs"/>
                <a:sym typeface="Helvetica Neue Medium"/>
              </a:defRPr>
            </a:pPr>
          </a:p>
        </p:txBody>
      </p:sp>
      <p:sp>
        <p:nvSpPr>
          <p:cNvPr id="1596" name="Hard-wired network"/>
          <p:cNvSpPr txBox="1"/>
          <p:nvPr/>
        </p:nvSpPr>
        <p:spPr>
          <a:xfrm>
            <a:off x="1407802" y="11830050"/>
            <a:ext cx="5821884" cy="131445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66" sz="6600">
                <a:solidFill>
                  <a:srgbClr val="E5432D"/>
                </a:solidFill>
                <a:latin typeface="Avenir Next Condensed"/>
                <a:ea typeface="Avenir Next Condensed"/>
                <a:cs typeface="Avenir Next Condensed"/>
                <a:sym typeface="Avenir Next Condensed"/>
              </a:defRPr>
            </a:lvl1pPr>
          </a:lstStyle>
          <a:p>
            <a:pPr/>
            <a:r>
              <a:t>Hard-wired network</a:t>
            </a:r>
          </a:p>
        </p:txBody>
      </p:sp>
      <p:sp>
        <p:nvSpPr>
          <p:cNvPr id="1597" name="Software-aided network"/>
          <p:cNvSpPr txBox="1"/>
          <p:nvPr/>
        </p:nvSpPr>
        <p:spPr>
          <a:xfrm>
            <a:off x="7333219" y="11830050"/>
            <a:ext cx="6907353" cy="131445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66" sz="6600">
                <a:solidFill>
                  <a:srgbClr val="2E5092"/>
                </a:solidFill>
                <a:latin typeface="Avenir Next Condensed"/>
                <a:ea typeface="Avenir Next Condensed"/>
                <a:cs typeface="Avenir Next Condensed"/>
                <a:sym typeface="Avenir Next Condensed"/>
              </a:defRPr>
            </a:lvl1pPr>
          </a:lstStyle>
          <a:p>
            <a:pPr/>
            <a:r>
              <a:t>Software-aided network</a:t>
            </a:r>
          </a:p>
        </p:txBody>
      </p:sp>
      <p:sp>
        <p:nvSpPr>
          <p:cNvPr id="1598" name="NETWORK DESIGN TRENDS"/>
          <p:cNvSpPr txBox="1"/>
          <p:nvPr/>
        </p:nvSpPr>
        <p:spPr>
          <a:xfrm>
            <a:off x="2269807" y="146049"/>
            <a:ext cx="1984438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NETWORK DESIGN TRENDS</a:t>
            </a:r>
          </a:p>
        </p:txBody>
      </p:sp>
      <p:sp>
        <p:nvSpPr>
          <p:cNvPr id="1599"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3" name="SWITCH TYPE TRENDS"/>
          <p:cNvSpPr txBox="1"/>
          <p:nvPr/>
        </p:nvSpPr>
        <p:spPr>
          <a:xfrm>
            <a:off x="4173855" y="146049"/>
            <a:ext cx="1603629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SWITCH TYPE TRENDS</a:t>
            </a:r>
          </a:p>
        </p:txBody>
      </p:sp>
      <p:pic>
        <p:nvPicPr>
          <p:cNvPr id="1604" name="Screen Shot 2018-10-27 at 19.50.10.png" descr="Screen Shot 2018-10-27 at 19.50.10.png"/>
          <p:cNvPicPr>
            <a:picLocks noChangeAspect="1"/>
          </p:cNvPicPr>
          <p:nvPr/>
        </p:nvPicPr>
        <p:blipFill>
          <a:blip r:embed="rId3">
            <a:extLst/>
          </a:blip>
          <a:stretch>
            <a:fillRect/>
          </a:stretch>
        </p:blipFill>
        <p:spPr>
          <a:xfrm>
            <a:off x="4540843" y="3102162"/>
            <a:ext cx="14803898" cy="9248557"/>
          </a:xfrm>
          <a:prstGeom prst="rect">
            <a:avLst/>
          </a:prstGeom>
          <a:ln w="12700">
            <a:miter lim="400000"/>
          </a:ln>
        </p:spPr>
      </p:pic>
      <p:sp>
        <p:nvSpPr>
          <p:cNvPr id="1605" name="Highest bandwidth"/>
          <p:cNvSpPr txBox="1"/>
          <p:nvPr/>
        </p:nvSpPr>
        <p:spPr>
          <a:xfrm>
            <a:off x="638971" y="11246808"/>
            <a:ext cx="5609820" cy="131445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i="1" spc="-66" sz="6600">
                <a:solidFill>
                  <a:schemeClr val="accent3">
                    <a:hueOff val="362282"/>
                    <a:satOff val="31803"/>
                    <a:lumOff val="-18242"/>
                  </a:schemeClr>
                </a:solidFill>
                <a:latin typeface="Avenir Next Condensed"/>
                <a:ea typeface="Avenir Next Condensed"/>
                <a:cs typeface="Avenir Next Condensed"/>
                <a:sym typeface="Avenir Next Condensed"/>
              </a:defRPr>
            </a:lvl1pPr>
          </a:lstStyle>
          <a:p>
            <a:pPr/>
            <a:r>
              <a:t>Highest bandwidth</a:t>
            </a:r>
          </a:p>
        </p:txBody>
      </p:sp>
      <p:sp>
        <p:nvSpPr>
          <p:cNvPr id="1606" name="Lowest bandwidth"/>
          <p:cNvSpPr txBox="1"/>
          <p:nvPr/>
        </p:nvSpPr>
        <p:spPr>
          <a:xfrm>
            <a:off x="17576983" y="11246808"/>
            <a:ext cx="5322317" cy="131445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i="1" spc="-66" sz="6600">
                <a:solidFill>
                  <a:schemeClr val="accent3">
                    <a:hueOff val="362282"/>
                    <a:satOff val="31803"/>
                    <a:lumOff val="-18242"/>
                  </a:schemeClr>
                </a:solidFill>
                <a:latin typeface="Avenir Next Condensed"/>
                <a:ea typeface="Avenir Next Condensed"/>
                <a:cs typeface="Avenir Next Condensed"/>
                <a:sym typeface="Avenir Next Condensed"/>
              </a:defRPr>
            </a:lvl1pPr>
          </a:lstStyle>
          <a:p>
            <a:pPr/>
            <a:r>
              <a:t>Lowest bandwidth</a:t>
            </a:r>
          </a:p>
        </p:txBody>
      </p:sp>
      <p:sp>
        <p:nvSpPr>
          <p:cNvPr id="1607" name="Hard-wired"/>
          <p:cNvSpPr txBox="1"/>
          <p:nvPr/>
        </p:nvSpPr>
        <p:spPr>
          <a:xfrm>
            <a:off x="8356414" y="10661492"/>
            <a:ext cx="2108963" cy="86995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39" sz="4000">
                <a:solidFill>
                  <a:srgbClr val="E5432D"/>
                </a:solidFill>
                <a:latin typeface="Avenir Next Condensed"/>
                <a:ea typeface="Avenir Next Condensed"/>
                <a:cs typeface="Avenir Next Condensed"/>
                <a:sym typeface="Avenir Next Condensed"/>
              </a:defRPr>
            </a:lvl1pPr>
          </a:lstStyle>
          <a:p>
            <a:pPr/>
            <a:r>
              <a:t>Hard-wired</a:t>
            </a:r>
          </a:p>
        </p:txBody>
      </p:sp>
      <p:sp>
        <p:nvSpPr>
          <p:cNvPr id="1608" name="Rectangle"/>
          <p:cNvSpPr/>
          <p:nvPr/>
        </p:nvSpPr>
        <p:spPr>
          <a:xfrm>
            <a:off x="14370862" y="10305693"/>
            <a:ext cx="4221261" cy="1156174"/>
          </a:xfrm>
          <a:prstGeom prst="rect">
            <a:avLst/>
          </a:prstGeom>
          <a:solidFill>
            <a:srgbClr val="FFFFFF"/>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609" name="Software-aided"/>
          <p:cNvSpPr txBox="1"/>
          <p:nvPr/>
        </p:nvSpPr>
        <p:spPr>
          <a:xfrm>
            <a:off x="11871046" y="10661492"/>
            <a:ext cx="2766823" cy="86995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39" sz="4000">
                <a:solidFill>
                  <a:srgbClr val="2E5092"/>
                </a:solidFill>
                <a:latin typeface="Avenir Next Condensed"/>
                <a:ea typeface="Avenir Next Condensed"/>
                <a:cs typeface="Avenir Next Condensed"/>
                <a:sym typeface="Avenir Next Condensed"/>
              </a:defRPr>
            </a:lvl1pPr>
          </a:lstStyle>
          <a:p>
            <a:pPr/>
            <a:r>
              <a:t>Software-aided</a:t>
            </a:r>
          </a:p>
        </p:txBody>
      </p:sp>
      <p:sp>
        <p:nvSpPr>
          <p:cNvPr id="1610" name="Moderate bandwidth"/>
          <p:cNvSpPr txBox="1"/>
          <p:nvPr/>
        </p:nvSpPr>
        <p:spPr>
          <a:xfrm>
            <a:off x="8848973" y="12181373"/>
            <a:ext cx="6127827" cy="131445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i="1" spc="-66" sz="6600">
                <a:solidFill>
                  <a:schemeClr val="accent3">
                    <a:hueOff val="362282"/>
                    <a:satOff val="31803"/>
                    <a:lumOff val="-18242"/>
                  </a:schemeClr>
                </a:solidFill>
                <a:latin typeface="Avenir Next Condensed"/>
                <a:ea typeface="Avenir Next Condensed"/>
                <a:cs typeface="Avenir Next Condensed"/>
                <a:sym typeface="Avenir Next Condensed"/>
              </a:defRPr>
            </a:lvl1pPr>
          </a:lstStyle>
          <a:p>
            <a:pPr/>
            <a:r>
              <a:t>Moderate bandwidth</a:t>
            </a:r>
          </a:p>
        </p:txBody>
      </p:sp>
      <p:sp>
        <p:nvSpPr>
          <p:cNvPr id="1611"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5" name="SWITCH TYPE TRENDS"/>
          <p:cNvSpPr txBox="1"/>
          <p:nvPr/>
        </p:nvSpPr>
        <p:spPr>
          <a:xfrm>
            <a:off x="4173855" y="146049"/>
            <a:ext cx="1603629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SWITCH TYPE TRENDS</a:t>
            </a:r>
          </a:p>
        </p:txBody>
      </p:sp>
      <p:pic>
        <p:nvPicPr>
          <p:cNvPr id="1616" name="Screen Shot 2018-10-27 at 19.50.10.png" descr="Screen Shot 2018-10-27 at 19.50.10.png"/>
          <p:cNvPicPr>
            <a:picLocks noChangeAspect="1"/>
          </p:cNvPicPr>
          <p:nvPr/>
        </p:nvPicPr>
        <p:blipFill>
          <a:blip r:embed="rId3">
            <a:extLst/>
          </a:blip>
          <a:stretch>
            <a:fillRect/>
          </a:stretch>
        </p:blipFill>
        <p:spPr>
          <a:xfrm>
            <a:off x="4540843" y="3102162"/>
            <a:ext cx="14803898" cy="9248557"/>
          </a:xfrm>
          <a:prstGeom prst="rect">
            <a:avLst/>
          </a:prstGeom>
          <a:ln w="12700">
            <a:miter lim="400000"/>
          </a:ln>
        </p:spPr>
      </p:pic>
      <p:sp>
        <p:nvSpPr>
          <p:cNvPr id="1617" name="Highest bandwidth"/>
          <p:cNvSpPr txBox="1"/>
          <p:nvPr/>
        </p:nvSpPr>
        <p:spPr>
          <a:xfrm>
            <a:off x="638971" y="11246808"/>
            <a:ext cx="5609820" cy="131445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i="1" spc="-66" sz="6600">
                <a:solidFill>
                  <a:schemeClr val="accent3">
                    <a:hueOff val="362282"/>
                    <a:satOff val="31803"/>
                    <a:lumOff val="-18242"/>
                  </a:schemeClr>
                </a:solidFill>
                <a:latin typeface="Avenir Next Condensed"/>
                <a:ea typeface="Avenir Next Condensed"/>
                <a:cs typeface="Avenir Next Condensed"/>
                <a:sym typeface="Avenir Next Condensed"/>
              </a:defRPr>
            </a:lvl1pPr>
          </a:lstStyle>
          <a:p>
            <a:pPr/>
            <a:r>
              <a:t>Highest bandwidth</a:t>
            </a:r>
          </a:p>
        </p:txBody>
      </p:sp>
      <p:sp>
        <p:nvSpPr>
          <p:cNvPr id="1618" name="Lowest bandwidth"/>
          <p:cNvSpPr txBox="1"/>
          <p:nvPr/>
        </p:nvSpPr>
        <p:spPr>
          <a:xfrm>
            <a:off x="17576983" y="11246808"/>
            <a:ext cx="5322317" cy="131445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i="1" spc="-66" sz="6600">
                <a:solidFill>
                  <a:schemeClr val="accent3">
                    <a:hueOff val="362282"/>
                    <a:satOff val="31803"/>
                    <a:lumOff val="-18242"/>
                  </a:schemeClr>
                </a:solidFill>
                <a:latin typeface="Avenir Next Condensed"/>
                <a:ea typeface="Avenir Next Condensed"/>
                <a:cs typeface="Avenir Next Condensed"/>
                <a:sym typeface="Avenir Next Condensed"/>
              </a:defRPr>
            </a:lvl1pPr>
          </a:lstStyle>
          <a:p>
            <a:pPr/>
            <a:r>
              <a:t>Lowest bandwidth</a:t>
            </a:r>
          </a:p>
        </p:txBody>
      </p:sp>
      <p:sp>
        <p:nvSpPr>
          <p:cNvPr id="1619" name="Hard-wired"/>
          <p:cNvSpPr txBox="1"/>
          <p:nvPr/>
        </p:nvSpPr>
        <p:spPr>
          <a:xfrm>
            <a:off x="8356414" y="10661492"/>
            <a:ext cx="2108963" cy="86995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39" sz="4000">
                <a:solidFill>
                  <a:srgbClr val="E5432D"/>
                </a:solidFill>
                <a:latin typeface="Avenir Next Condensed"/>
                <a:ea typeface="Avenir Next Condensed"/>
                <a:cs typeface="Avenir Next Condensed"/>
                <a:sym typeface="Avenir Next Condensed"/>
              </a:defRPr>
            </a:lvl1pPr>
          </a:lstStyle>
          <a:p>
            <a:pPr/>
            <a:r>
              <a:t>Hard-wired</a:t>
            </a:r>
          </a:p>
        </p:txBody>
      </p:sp>
      <p:sp>
        <p:nvSpPr>
          <p:cNvPr id="1620" name="Rectangle"/>
          <p:cNvSpPr/>
          <p:nvPr/>
        </p:nvSpPr>
        <p:spPr>
          <a:xfrm>
            <a:off x="14370862" y="10305693"/>
            <a:ext cx="4221261" cy="1156174"/>
          </a:xfrm>
          <a:prstGeom prst="rect">
            <a:avLst/>
          </a:prstGeom>
          <a:solidFill>
            <a:srgbClr val="FFFFFF"/>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621" name="Software-aided"/>
          <p:cNvSpPr txBox="1"/>
          <p:nvPr/>
        </p:nvSpPr>
        <p:spPr>
          <a:xfrm>
            <a:off x="11871046" y="10661492"/>
            <a:ext cx="2766823" cy="86995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39" sz="4000">
                <a:solidFill>
                  <a:srgbClr val="2E5092"/>
                </a:solidFill>
                <a:latin typeface="Avenir Next Condensed"/>
                <a:ea typeface="Avenir Next Condensed"/>
                <a:cs typeface="Avenir Next Condensed"/>
                <a:sym typeface="Avenir Next Condensed"/>
              </a:defRPr>
            </a:lvl1pPr>
          </a:lstStyle>
          <a:p>
            <a:pPr/>
            <a:r>
              <a:t>Software-aided</a:t>
            </a:r>
          </a:p>
        </p:txBody>
      </p:sp>
      <p:sp>
        <p:nvSpPr>
          <p:cNvPr id="1622" name="Moderate bandwidth"/>
          <p:cNvSpPr txBox="1"/>
          <p:nvPr/>
        </p:nvSpPr>
        <p:spPr>
          <a:xfrm>
            <a:off x="8848973" y="12181373"/>
            <a:ext cx="6127827" cy="131445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i="1" spc="-66" sz="6600">
                <a:solidFill>
                  <a:schemeClr val="accent3">
                    <a:hueOff val="362282"/>
                    <a:satOff val="31803"/>
                    <a:lumOff val="-18242"/>
                  </a:schemeClr>
                </a:solidFill>
                <a:latin typeface="Avenir Next Condensed"/>
                <a:ea typeface="Avenir Next Condensed"/>
                <a:cs typeface="Avenir Next Condensed"/>
                <a:sym typeface="Avenir Next Condensed"/>
              </a:defRPr>
            </a:lvl1pPr>
          </a:lstStyle>
          <a:p>
            <a:pPr/>
            <a:r>
              <a:t>Moderate bandwidth</a:t>
            </a:r>
          </a:p>
        </p:txBody>
      </p:sp>
      <p:sp>
        <p:nvSpPr>
          <p:cNvPr id="1623" name="Rectangle"/>
          <p:cNvSpPr/>
          <p:nvPr/>
        </p:nvSpPr>
        <p:spPr>
          <a:xfrm>
            <a:off x="17581108" y="7429679"/>
            <a:ext cx="1017329" cy="2329142"/>
          </a:xfrm>
          <a:prstGeom prst="rect">
            <a:avLst/>
          </a:prstGeom>
          <a:solidFill>
            <a:schemeClr val="accent3">
              <a:hueOff val="362282"/>
              <a:satOff val="31803"/>
              <a:lumOff val="-18242"/>
              <a:alpha val="50000"/>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624" name="Arrow"/>
          <p:cNvSpPr/>
          <p:nvPr/>
        </p:nvSpPr>
        <p:spPr>
          <a:xfrm flipH="1" rot="9907989">
            <a:off x="5569551" y="9368873"/>
            <a:ext cx="11990234" cy="667568"/>
          </a:xfrm>
          <a:prstGeom prst="rightArrow">
            <a:avLst>
              <a:gd name="adj1" fmla="val 32000"/>
              <a:gd name="adj2" fmla="val 121755"/>
            </a:avLst>
          </a:prstGeom>
          <a:solidFill>
            <a:schemeClr val="accent3">
              <a:hueOff val="362282"/>
              <a:satOff val="31803"/>
              <a:lumOff val="-18242"/>
            </a:schemeClr>
          </a:solidFill>
          <a:ln w="12700">
            <a:miter lim="400000"/>
          </a:ln>
        </p:spPr>
        <p:txBody>
          <a:bodyPr lIns="0" tIns="0" rIns="0" bIns="0" anchor="ctr"/>
          <a:lstStyle/>
          <a:p>
            <a:pPr>
              <a:defRPr b="0" sz="3200">
                <a:latin typeface="+mn-lt"/>
                <a:ea typeface="+mn-ea"/>
                <a:cs typeface="+mn-cs"/>
                <a:sym typeface="Helvetica Neue Medium"/>
              </a:defRPr>
            </a:pPr>
          </a:p>
        </p:txBody>
      </p:sp>
      <p:sp>
        <p:nvSpPr>
          <p:cNvPr id="1625"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9" name="SWITCH TYPE TRENDS"/>
          <p:cNvSpPr txBox="1"/>
          <p:nvPr/>
        </p:nvSpPr>
        <p:spPr>
          <a:xfrm>
            <a:off x="4173855" y="146049"/>
            <a:ext cx="1603629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SWITCH TYPE TRENDS</a:t>
            </a:r>
          </a:p>
        </p:txBody>
      </p:sp>
      <p:pic>
        <p:nvPicPr>
          <p:cNvPr id="1630" name="Screen Shot 2018-10-27 at 19.50.10.png" descr="Screen Shot 2018-10-27 at 19.50.10.png"/>
          <p:cNvPicPr>
            <a:picLocks noChangeAspect="1"/>
          </p:cNvPicPr>
          <p:nvPr/>
        </p:nvPicPr>
        <p:blipFill>
          <a:blip r:embed="rId3">
            <a:extLst/>
          </a:blip>
          <a:stretch>
            <a:fillRect/>
          </a:stretch>
        </p:blipFill>
        <p:spPr>
          <a:xfrm>
            <a:off x="4540843" y="3102162"/>
            <a:ext cx="14803898" cy="9248557"/>
          </a:xfrm>
          <a:prstGeom prst="rect">
            <a:avLst/>
          </a:prstGeom>
          <a:ln w="12700">
            <a:miter lim="400000"/>
          </a:ln>
        </p:spPr>
      </p:pic>
      <p:sp>
        <p:nvSpPr>
          <p:cNvPr id="1631" name="Highest bandwidth"/>
          <p:cNvSpPr txBox="1"/>
          <p:nvPr/>
        </p:nvSpPr>
        <p:spPr>
          <a:xfrm>
            <a:off x="638971" y="11246808"/>
            <a:ext cx="5609820" cy="131445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i="1" spc="-66" sz="6600">
                <a:solidFill>
                  <a:schemeClr val="accent3">
                    <a:hueOff val="362282"/>
                    <a:satOff val="31803"/>
                    <a:lumOff val="-18242"/>
                  </a:schemeClr>
                </a:solidFill>
                <a:latin typeface="Avenir Next Condensed"/>
                <a:ea typeface="Avenir Next Condensed"/>
                <a:cs typeface="Avenir Next Condensed"/>
                <a:sym typeface="Avenir Next Condensed"/>
              </a:defRPr>
            </a:lvl1pPr>
          </a:lstStyle>
          <a:p>
            <a:pPr/>
            <a:r>
              <a:t>Highest bandwidth</a:t>
            </a:r>
          </a:p>
        </p:txBody>
      </p:sp>
      <p:sp>
        <p:nvSpPr>
          <p:cNvPr id="1632" name="Lowest bandwidth"/>
          <p:cNvSpPr txBox="1"/>
          <p:nvPr/>
        </p:nvSpPr>
        <p:spPr>
          <a:xfrm>
            <a:off x="17576983" y="11246808"/>
            <a:ext cx="5322317" cy="131445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i="1" spc="-66" sz="6600">
                <a:solidFill>
                  <a:schemeClr val="accent3">
                    <a:hueOff val="362282"/>
                    <a:satOff val="31803"/>
                    <a:lumOff val="-18242"/>
                  </a:schemeClr>
                </a:solidFill>
                <a:latin typeface="Avenir Next Condensed"/>
                <a:ea typeface="Avenir Next Condensed"/>
                <a:cs typeface="Avenir Next Condensed"/>
                <a:sym typeface="Avenir Next Condensed"/>
              </a:defRPr>
            </a:lvl1pPr>
          </a:lstStyle>
          <a:p>
            <a:pPr/>
            <a:r>
              <a:t>Lowest bandwidth</a:t>
            </a:r>
          </a:p>
        </p:txBody>
      </p:sp>
      <p:sp>
        <p:nvSpPr>
          <p:cNvPr id="1633" name="Hard-wired"/>
          <p:cNvSpPr txBox="1"/>
          <p:nvPr/>
        </p:nvSpPr>
        <p:spPr>
          <a:xfrm>
            <a:off x="8356414" y="10661492"/>
            <a:ext cx="2108963" cy="86995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39" sz="4000">
                <a:solidFill>
                  <a:srgbClr val="E5432D"/>
                </a:solidFill>
                <a:latin typeface="Avenir Next Condensed"/>
                <a:ea typeface="Avenir Next Condensed"/>
                <a:cs typeface="Avenir Next Condensed"/>
                <a:sym typeface="Avenir Next Condensed"/>
              </a:defRPr>
            </a:lvl1pPr>
          </a:lstStyle>
          <a:p>
            <a:pPr/>
            <a:r>
              <a:t>Hard-wired</a:t>
            </a:r>
          </a:p>
        </p:txBody>
      </p:sp>
      <p:sp>
        <p:nvSpPr>
          <p:cNvPr id="1634" name="Rectangle"/>
          <p:cNvSpPr/>
          <p:nvPr/>
        </p:nvSpPr>
        <p:spPr>
          <a:xfrm>
            <a:off x="14370862" y="10305693"/>
            <a:ext cx="4221261" cy="1156174"/>
          </a:xfrm>
          <a:prstGeom prst="rect">
            <a:avLst/>
          </a:prstGeom>
          <a:solidFill>
            <a:srgbClr val="FFFFFF"/>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635" name="Software-aided"/>
          <p:cNvSpPr txBox="1"/>
          <p:nvPr/>
        </p:nvSpPr>
        <p:spPr>
          <a:xfrm>
            <a:off x="11871046" y="10661492"/>
            <a:ext cx="2766823" cy="86995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39" sz="4000">
                <a:solidFill>
                  <a:srgbClr val="2E5092"/>
                </a:solidFill>
                <a:latin typeface="Avenir Next Condensed"/>
                <a:ea typeface="Avenir Next Condensed"/>
                <a:cs typeface="Avenir Next Condensed"/>
                <a:sym typeface="Avenir Next Condensed"/>
              </a:defRPr>
            </a:lvl1pPr>
          </a:lstStyle>
          <a:p>
            <a:pPr/>
            <a:r>
              <a:t>Software-aided</a:t>
            </a:r>
          </a:p>
        </p:txBody>
      </p:sp>
      <p:sp>
        <p:nvSpPr>
          <p:cNvPr id="1636" name="Moderate bandwidth"/>
          <p:cNvSpPr txBox="1"/>
          <p:nvPr/>
        </p:nvSpPr>
        <p:spPr>
          <a:xfrm>
            <a:off x="8848973" y="12181373"/>
            <a:ext cx="6127827" cy="131445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i="1" spc="-66" sz="6600">
                <a:solidFill>
                  <a:schemeClr val="accent3">
                    <a:hueOff val="362282"/>
                    <a:satOff val="31803"/>
                    <a:lumOff val="-18242"/>
                  </a:schemeClr>
                </a:solidFill>
                <a:latin typeface="Avenir Next Condensed"/>
                <a:ea typeface="Avenir Next Condensed"/>
                <a:cs typeface="Avenir Next Condensed"/>
                <a:sym typeface="Avenir Next Condensed"/>
              </a:defRPr>
            </a:lvl1pPr>
          </a:lstStyle>
          <a:p>
            <a:pPr/>
            <a:r>
              <a:t>Moderate bandwidth</a:t>
            </a:r>
          </a:p>
        </p:txBody>
      </p:sp>
      <p:sp>
        <p:nvSpPr>
          <p:cNvPr id="1637" name="Rectangle"/>
          <p:cNvSpPr/>
          <p:nvPr/>
        </p:nvSpPr>
        <p:spPr>
          <a:xfrm>
            <a:off x="17625973" y="3429266"/>
            <a:ext cx="1017329" cy="1910376"/>
          </a:xfrm>
          <a:prstGeom prst="rect">
            <a:avLst/>
          </a:prstGeom>
          <a:solidFill>
            <a:schemeClr val="accent3">
              <a:hueOff val="362282"/>
              <a:satOff val="31803"/>
              <a:lumOff val="-18242"/>
              <a:alpha val="50000"/>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638" name="Arrow"/>
          <p:cNvSpPr/>
          <p:nvPr/>
        </p:nvSpPr>
        <p:spPr>
          <a:xfrm flipH="1" rot="4086533">
            <a:off x="16957420" y="7675502"/>
            <a:ext cx="6920970" cy="667568"/>
          </a:xfrm>
          <a:prstGeom prst="rightArrow">
            <a:avLst>
              <a:gd name="adj1" fmla="val 32000"/>
              <a:gd name="adj2" fmla="val 121755"/>
            </a:avLst>
          </a:prstGeom>
          <a:solidFill>
            <a:schemeClr val="accent3">
              <a:hueOff val="362282"/>
              <a:satOff val="31803"/>
              <a:lumOff val="-18242"/>
            </a:schemeClr>
          </a:solidFill>
          <a:ln w="12700">
            <a:miter lim="400000"/>
          </a:ln>
        </p:spPr>
        <p:txBody>
          <a:bodyPr lIns="0" tIns="0" rIns="0" bIns="0" anchor="ctr"/>
          <a:lstStyle/>
          <a:p>
            <a:pPr>
              <a:defRPr b="0" sz="3200">
                <a:latin typeface="+mn-lt"/>
                <a:ea typeface="+mn-ea"/>
                <a:cs typeface="+mn-cs"/>
                <a:sym typeface="Helvetica Neue Medium"/>
              </a:defRPr>
            </a:pPr>
          </a:p>
        </p:txBody>
      </p:sp>
      <p:sp>
        <p:nvSpPr>
          <p:cNvPr id="1639"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643" name="Slide Number"/>
          <p:cNvSpPr/>
          <p:nvPr>
            <p:ph type="sldNum" sz="quarter" idx="2"/>
          </p:nvPr>
        </p:nvSpPr>
        <p:spPr>
          <a:xfrm>
            <a:off x="23280087" y="12831127"/>
            <a:ext cx="584201" cy="39814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44" name="of network devices"/>
          <p:cNvSpPr/>
          <p:nvPr/>
        </p:nvSpPr>
        <p:spPr>
          <a:xfrm>
            <a:off x="1523037" y="8709990"/>
            <a:ext cx="21337925" cy="2082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defTabSz="457200">
              <a:lnSpc>
                <a:spcPct val="80000"/>
              </a:lnSpc>
              <a:defRPr b="0" sz="12000">
                <a:solidFill>
                  <a:srgbClr val="53585F"/>
                </a:solidFill>
                <a:latin typeface="Avenir Next Condensed"/>
                <a:ea typeface="Avenir Next Condensed"/>
                <a:cs typeface="Avenir Next Condensed"/>
                <a:sym typeface="Avenir Next Condensed"/>
              </a:defRPr>
            </a:lvl1pPr>
          </a:lstStyle>
          <a:p>
            <a:pPr/>
            <a:r>
              <a:t>of network devices</a:t>
            </a:r>
          </a:p>
        </p:txBody>
      </p:sp>
      <p:sp>
        <p:nvSpPr>
          <p:cNvPr id="1645" name="82%"/>
          <p:cNvSpPr/>
          <p:nvPr/>
        </p:nvSpPr>
        <p:spPr>
          <a:xfrm>
            <a:off x="1523037" y="4247347"/>
            <a:ext cx="21337925" cy="6070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lnSpc>
                <a:spcPct val="80000"/>
              </a:lnSpc>
              <a:defRPr sz="35000">
                <a:solidFill>
                  <a:srgbClr val="53585F"/>
                </a:solidFill>
                <a:latin typeface="Avenir Next Condensed"/>
                <a:ea typeface="Avenir Next Condensed"/>
                <a:cs typeface="Avenir Next Condensed"/>
                <a:sym typeface="Avenir Next Condensed"/>
              </a:defRPr>
            </a:lvl1pPr>
          </a:lstStyle>
          <a:p>
            <a:pPr/>
            <a:r>
              <a:t>82%</a:t>
            </a:r>
          </a:p>
        </p:txBody>
      </p:sp>
      <p:sp>
        <p:nvSpPr>
          <p:cNvPr id="1646" name="Rack switches make up"/>
          <p:cNvSpPr/>
          <p:nvPr/>
        </p:nvSpPr>
        <p:spPr>
          <a:xfrm>
            <a:off x="1523037" y="3487089"/>
            <a:ext cx="21337925" cy="2082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defTabSz="457200">
              <a:lnSpc>
                <a:spcPct val="80000"/>
              </a:lnSpc>
              <a:defRPr b="0" sz="12000">
                <a:solidFill>
                  <a:srgbClr val="53585F"/>
                </a:solidFill>
                <a:latin typeface="Avenir Next Condensed"/>
                <a:ea typeface="Avenir Next Condensed"/>
                <a:cs typeface="Avenir Next Condensed"/>
                <a:sym typeface="Avenir Next Condensed"/>
              </a:defRPr>
            </a:pPr>
            <a:r>
              <a:rPr b="1"/>
              <a:t>Rack switches</a:t>
            </a:r>
            <a:r>
              <a:t> make up</a:t>
            </a:r>
          </a:p>
        </p:txBody>
      </p:sp>
    </p:spTree>
  </p:cSld>
  <p:clrMapOvr>
    <a:masterClrMapping/>
  </p:clrMapOvr>
  <p:transition xmlns:p14="http://schemas.microsoft.com/office/powerpoint/2010/main" spd="med" advClick="1"/>
</p:sld>
</file>

<file path=ppt/slides/slide1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bg>
      <p:bgPr>
        <a:solidFill>
          <a:srgbClr val="000000"/>
        </a:solidFill>
      </p:bgPr>
    </p:bg>
    <p:spTree>
      <p:nvGrpSpPr>
        <p:cNvPr id="1" name=""/>
        <p:cNvGrpSpPr/>
        <p:nvPr/>
      </p:nvGrpSpPr>
      <p:grpSpPr>
        <a:xfrm>
          <a:off x="0" y="0"/>
          <a:ext cx="0" cy="0"/>
          <a:chOff x="0" y="0"/>
          <a:chExt cx="0" cy="0"/>
        </a:xfrm>
      </p:grpSpPr>
      <p:sp>
        <p:nvSpPr>
          <p:cNvPr id="1650" name="Slide Number"/>
          <p:cNvSpPr/>
          <p:nvPr>
            <p:ph type="sldNum" sz="quarter" idx="2"/>
          </p:nvPr>
        </p:nvSpPr>
        <p:spPr>
          <a:xfrm>
            <a:off x="23442965" y="12831127"/>
            <a:ext cx="258446" cy="39814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651" name="GIIBCgGqHvBaWOkGAAAAAAAP-vhlbj0JAAAB.jpg" descr="GIIBCgGqHvBaWOkGAAAAAAAP-vhlbj0JAAAB.jpg"/>
          <p:cNvPicPr>
            <a:picLocks noChangeAspect="1"/>
          </p:cNvPicPr>
          <p:nvPr/>
        </p:nvPicPr>
        <p:blipFill>
          <a:blip r:embed="rId3">
            <a:extLst/>
          </a:blip>
          <a:stretch>
            <a:fillRect/>
          </a:stretch>
        </p:blipFill>
        <p:spPr>
          <a:xfrm>
            <a:off x="1670594" y="1399945"/>
            <a:ext cx="20922543" cy="10916110"/>
          </a:xfrm>
          <a:prstGeom prst="rect">
            <a:avLst/>
          </a:prstGeom>
          <a:ln w="12700">
            <a:miter lim="400000"/>
          </a:ln>
        </p:spPr>
      </p:pic>
      <p:sp>
        <p:nvSpPr>
          <p:cNvPr id="1652" name="Rectangle"/>
          <p:cNvSpPr/>
          <p:nvPr/>
        </p:nvSpPr>
        <p:spPr>
          <a:xfrm>
            <a:off x="8166527" y="2238094"/>
            <a:ext cx="9613225" cy="1704044"/>
          </a:xfrm>
          <a:prstGeom prst="rect">
            <a:avLst/>
          </a:prstGeom>
          <a:solidFill>
            <a:srgbClr val="000000"/>
          </a:solidFill>
          <a:ln w="12700">
            <a:miter lim="400000"/>
          </a:ln>
        </p:spPr>
        <p:txBody>
          <a:bodyPr lIns="76200" tIns="76200" rIns="76200" bIns="76200" anchor="ctr"/>
          <a:lstStyle/>
          <a:p>
            <a:pPr algn="l" defTabSz="457200">
              <a:lnSpc>
                <a:spcPct val="120000"/>
              </a:lnSpc>
              <a:defRPr b="0" spc="0" sz="7400">
                <a:solidFill>
                  <a:srgbClr val="6A717D"/>
                </a:solidFill>
                <a:latin typeface="FreightSansLFPro"/>
                <a:ea typeface="FreightSansLFPro"/>
                <a:cs typeface="FreightSansLFPro"/>
                <a:sym typeface="FreightSansLFPro"/>
              </a:defRPr>
            </a:pPr>
          </a:p>
        </p:txBody>
      </p:sp>
      <p:sp>
        <p:nvSpPr>
          <p:cNvPr id="1653" name="WAN traffic growth"/>
          <p:cNvSpPr/>
          <p:nvPr/>
        </p:nvSpPr>
        <p:spPr>
          <a:xfrm>
            <a:off x="1491288" y="1250918"/>
            <a:ext cx="21337925" cy="2082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lnSpc>
                <a:spcPct val="80000"/>
              </a:lnSpc>
              <a:defRPr sz="12000">
                <a:solidFill>
                  <a:srgbClr val="FFFFFF"/>
                </a:solidFill>
                <a:latin typeface="Avenir Next Condensed"/>
                <a:ea typeface="Avenir Next Condensed"/>
                <a:cs typeface="Avenir Next Condensed"/>
                <a:sym typeface="Avenir Next Condensed"/>
              </a:defRPr>
            </a:lvl1pPr>
          </a:lstStyle>
          <a:p>
            <a:pPr/>
            <a:r>
              <a:t>WAN traffic growth</a:t>
            </a:r>
          </a:p>
        </p:txBody>
      </p:sp>
      <p:sp>
        <p:nvSpPr>
          <p:cNvPr id="1654" name="Backbone"/>
          <p:cNvSpPr/>
          <p:nvPr/>
        </p:nvSpPr>
        <p:spPr>
          <a:xfrm>
            <a:off x="9121131" y="8803037"/>
            <a:ext cx="12691030" cy="1384301"/>
          </a:xfrm>
          <a:prstGeom prst="rect">
            <a:avLst/>
          </a:prstGeom>
          <a:solidFill>
            <a:srgbClr val="9A4B49"/>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lnSpc>
                <a:spcPct val="80000"/>
              </a:lnSpc>
              <a:defRPr b="0" i="1" sz="8000">
                <a:solidFill>
                  <a:srgbClr val="FFFFFF"/>
                </a:solidFill>
                <a:latin typeface="Avenir Next Condensed Demi Bold"/>
                <a:ea typeface="Avenir Next Condensed Demi Bold"/>
                <a:cs typeface="Avenir Next Condensed Demi Bold"/>
                <a:sym typeface="Avenir Next Condensed Demi Bold"/>
              </a:defRPr>
            </a:lvl1pPr>
          </a:lstStyle>
          <a:p>
            <a:pPr/>
            <a:r>
              <a:t>Backbone</a:t>
            </a:r>
          </a:p>
        </p:txBody>
      </p:sp>
    </p:spTree>
  </p:cSld>
  <p:clrMapOvr>
    <a:masterClrMapping/>
  </p:clrMapOvr>
  <p:transition xmlns:p14="http://schemas.microsoft.com/office/powerpoint/2010/main" spd="med" advClick="1"/>
</p:sld>
</file>

<file path=ppt/slides/slide1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8" name="WAN architecture"/>
          <p:cNvSpPr txBox="1"/>
          <p:nvPr/>
        </p:nvSpPr>
        <p:spPr>
          <a:xfrm>
            <a:off x="2395861" y="643659"/>
            <a:ext cx="11678108" cy="24955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defRPr spc="-133" sz="13400">
                <a:latin typeface="Avenir Next Condensed"/>
                <a:ea typeface="Avenir Next Condensed"/>
                <a:cs typeface="Avenir Next Condensed"/>
                <a:sym typeface="Avenir Next Condensed"/>
              </a:defRPr>
            </a:lvl1pPr>
          </a:lstStyle>
          <a:p>
            <a:pPr/>
            <a:r>
              <a:t>WAN architecture</a:t>
            </a:r>
          </a:p>
        </p:txBody>
      </p:sp>
      <p:sp>
        <p:nvSpPr>
          <p:cNvPr id="1659" name="Edge nodes"/>
          <p:cNvSpPr txBox="1"/>
          <p:nvPr/>
        </p:nvSpPr>
        <p:spPr>
          <a:xfrm>
            <a:off x="3323291" y="3180276"/>
            <a:ext cx="5791201" cy="19113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defRPr i="1" spc="-100" sz="10000">
                <a:latin typeface="Avenir Next Condensed"/>
                <a:ea typeface="Avenir Next Condensed"/>
                <a:cs typeface="Avenir Next Condensed"/>
                <a:sym typeface="Avenir Next Condensed"/>
              </a:defRPr>
            </a:lvl1pPr>
          </a:lstStyle>
          <a:p>
            <a:pPr/>
            <a:r>
              <a:t>Edge nodes</a:t>
            </a:r>
          </a:p>
        </p:txBody>
      </p:sp>
      <p:sp>
        <p:nvSpPr>
          <p:cNvPr id="1660" name="Route requests across different network paths…"/>
          <p:cNvSpPr txBox="1"/>
          <p:nvPr/>
        </p:nvSpPr>
        <p:spPr>
          <a:xfrm>
            <a:off x="4183227" y="4790487"/>
            <a:ext cx="17879873" cy="3092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latin typeface="Avenir Next Condensed"/>
                <a:ea typeface="Avenir Next Condensed"/>
                <a:cs typeface="Avenir Next Condensed"/>
                <a:sym typeface="Avenir Next Condensed"/>
              </a:defRPr>
            </a:pPr>
            <a:r>
              <a:t>Route requests across different network paths</a:t>
            </a:r>
          </a:p>
          <a:p>
            <a:pPr marL="1111250" indent="-1111250" algn="l" defTabSz="814387">
              <a:buSzPct val="125000"/>
              <a:buChar char="•"/>
              <a:defRPr b="0" spc="-84" sz="8400">
                <a:latin typeface="Avenir Next Condensed"/>
                <a:ea typeface="Avenir Next Condensed"/>
                <a:cs typeface="Avenir Next Condensed"/>
                <a:sym typeface="Avenir Next Condensed"/>
              </a:defRPr>
            </a:pPr>
            <a:r>
              <a:t>Connected by multiple links</a:t>
            </a:r>
          </a:p>
        </p:txBody>
      </p:sp>
      <p:sp>
        <p:nvSpPr>
          <p:cNvPr id="1661" name="Links"/>
          <p:cNvSpPr txBox="1"/>
          <p:nvPr/>
        </p:nvSpPr>
        <p:spPr>
          <a:xfrm>
            <a:off x="3323291" y="7899820"/>
            <a:ext cx="2766061" cy="19113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defRPr i="1" spc="-100" sz="10000">
                <a:latin typeface="Avenir Next Condensed"/>
                <a:ea typeface="Avenir Next Condensed"/>
                <a:cs typeface="Avenir Next Condensed"/>
                <a:sym typeface="Avenir Next Condensed"/>
              </a:defRPr>
            </a:lvl1pPr>
          </a:lstStyle>
          <a:p>
            <a:pPr/>
            <a:r>
              <a:t>Links</a:t>
            </a:r>
          </a:p>
        </p:txBody>
      </p:sp>
      <p:sp>
        <p:nvSpPr>
          <p:cNvPr id="1662" name="Optical fiber cables that connect edges"/>
          <p:cNvSpPr txBox="1"/>
          <p:nvPr/>
        </p:nvSpPr>
        <p:spPr>
          <a:xfrm>
            <a:off x="4183227" y="9501507"/>
            <a:ext cx="15189404" cy="1631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lvl1pPr marL="1111250" indent="-1111250" algn="l" defTabSz="814387">
              <a:buSzPct val="125000"/>
              <a:buChar char="•"/>
              <a:defRPr b="0" spc="-84" sz="8400">
                <a:latin typeface="Avenir Next Condensed"/>
                <a:ea typeface="Avenir Next Condensed"/>
                <a:cs typeface="Avenir Next Condensed"/>
                <a:sym typeface="Avenir Next Condensed"/>
              </a:defRPr>
            </a:lvl1pPr>
          </a:lstStyle>
          <a:p>
            <a:pPr/>
            <a:r>
              <a:t>Optical fiber cables that connect edges</a:t>
            </a:r>
          </a:p>
        </p:txBody>
      </p:sp>
      <p:sp>
        <p:nvSpPr>
          <p:cNvPr id="1663"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5" name="MODELING WAN RELIABILITY"/>
          <p:cNvSpPr txBox="1"/>
          <p:nvPr/>
        </p:nvSpPr>
        <p:spPr>
          <a:xfrm>
            <a:off x="1378268" y="146049"/>
            <a:ext cx="2162746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MODELING WAN RELIABILITY</a:t>
            </a:r>
          </a:p>
        </p:txBody>
      </p:sp>
      <p:sp>
        <p:nvSpPr>
          <p:cNvPr id="1666" name="Edge"/>
          <p:cNvSpPr/>
          <p:nvPr/>
        </p:nvSpPr>
        <p:spPr>
          <a:xfrm>
            <a:off x="1144654" y="5925443"/>
            <a:ext cx="21337925" cy="2082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lnSpc>
                <a:spcPct val="80000"/>
              </a:lnSpc>
              <a:defRPr b="0" sz="12000">
                <a:solidFill>
                  <a:srgbClr val="53585F"/>
                </a:solidFill>
                <a:latin typeface="Avenir Next Condensed"/>
                <a:ea typeface="Avenir Next Condensed"/>
                <a:cs typeface="Avenir Next Condensed"/>
                <a:sym typeface="Avenir Next Condensed"/>
              </a:defRPr>
            </a:lvl1pPr>
          </a:lstStyle>
          <a:p>
            <a:pPr/>
            <a:r>
              <a:t>Edge </a:t>
            </a:r>
          </a:p>
        </p:txBody>
      </p:sp>
      <p:sp>
        <p:nvSpPr>
          <p:cNvPr id="1667" name="Link"/>
          <p:cNvSpPr/>
          <p:nvPr/>
        </p:nvSpPr>
        <p:spPr>
          <a:xfrm>
            <a:off x="1144654" y="10022975"/>
            <a:ext cx="21337925" cy="2082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lnSpc>
                <a:spcPct val="80000"/>
              </a:lnSpc>
              <a:defRPr b="0" sz="12000">
                <a:solidFill>
                  <a:srgbClr val="53585F"/>
                </a:solidFill>
                <a:latin typeface="Avenir Next Condensed"/>
                <a:ea typeface="Avenir Next Condensed"/>
                <a:cs typeface="Avenir Next Condensed"/>
                <a:sym typeface="Avenir Next Condensed"/>
              </a:defRPr>
            </a:lvl1pPr>
          </a:lstStyle>
          <a:p>
            <a:pPr/>
            <a:r>
              <a:t>Link </a:t>
            </a:r>
          </a:p>
        </p:txBody>
      </p:sp>
      <p:sp>
        <p:nvSpPr>
          <p:cNvPr id="1668" name="Failure rate"/>
          <p:cNvSpPr/>
          <p:nvPr/>
        </p:nvSpPr>
        <p:spPr>
          <a:xfrm>
            <a:off x="6027320" y="3382990"/>
            <a:ext cx="21337924" cy="2082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lnSpc>
                <a:spcPct val="80000"/>
              </a:lnSpc>
              <a:defRPr b="0" sz="12000">
                <a:solidFill>
                  <a:srgbClr val="53585F"/>
                </a:solidFill>
                <a:latin typeface="Avenir Next Condensed"/>
                <a:ea typeface="Avenir Next Condensed"/>
                <a:cs typeface="Avenir Next Condensed"/>
                <a:sym typeface="Avenir Next Condensed"/>
              </a:defRPr>
            </a:lvl1pPr>
          </a:lstStyle>
          <a:p>
            <a:pPr/>
            <a:r>
              <a:t>Failure rate </a:t>
            </a:r>
          </a:p>
        </p:txBody>
      </p:sp>
      <p:sp>
        <p:nvSpPr>
          <p:cNvPr id="1669" name="Repair rate"/>
          <p:cNvSpPr/>
          <p:nvPr/>
        </p:nvSpPr>
        <p:spPr>
          <a:xfrm>
            <a:off x="14409436" y="3382990"/>
            <a:ext cx="21337925" cy="2082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lnSpc>
                <a:spcPct val="80000"/>
              </a:lnSpc>
              <a:defRPr b="0" sz="12000">
                <a:solidFill>
                  <a:srgbClr val="53585F"/>
                </a:solidFill>
                <a:latin typeface="Avenir Next Condensed"/>
                <a:ea typeface="Avenir Next Condensed"/>
                <a:cs typeface="Avenir Next Condensed"/>
                <a:sym typeface="Avenir Next Condensed"/>
              </a:defRPr>
            </a:lvl1pPr>
          </a:lstStyle>
          <a:p>
            <a:pPr/>
            <a:r>
              <a:t>Repair rate</a:t>
            </a:r>
          </a:p>
        </p:txBody>
      </p:sp>
      <p:sp>
        <p:nvSpPr>
          <p:cNvPr id="1670" name="Line"/>
          <p:cNvSpPr/>
          <p:nvPr/>
        </p:nvSpPr>
        <p:spPr>
          <a:xfrm flipV="1">
            <a:off x="13261861" y="5199800"/>
            <a:ext cx="1" cy="8051212"/>
          </a:xfrm>
          <a:prstGeom prst="line">
            <a:avLst/>
          </a:prstGeom>
          <a:ln w="127000">
            <a:solidFill>
              <a:srgbClr val="000000"/>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671" name="Line"/>
          <p:cNvSpPr/>
          <p:nvPr/>
        </p:nvSpPr>
        <p:spPr>
          <a:xfrm>
            <a:off x="3983911" y="9015609"/>
            <a:ext cx="17875250" cy="1"/>
          </a:xfrm>
          <a:prstGeom prst="line">
            <a:avLst/>
          </a:prstGeom>
          <a:ln w="127000">
            <a:solidFill>
              <a:srgbClr val="000000"/>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672"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4" name="MODELING WAN RELIABILITY"/>
          <p:cNvSpPr txBox="1"/>
          <p:nvPr/>
        </p:nvSpPr>
        <p:spPr>
          <a:xfrm>
            <a:off x="1378268" y="146049"/>
            <a:ext cx="2162746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MODELING WAN RELIABILITY</a:t>
            </a:r>
          </a:p>
        </p:txBody>
      </p:sp>
      <p:sp>
        <p:nvSpPr>
          <p:cNvPr id="1675" name="Edge"/>
          <p:cNvSpPr/>
          <p:nvPr/>
        </p:nvSpPr>
        <p:spPr>
          <a:xfrm>
            <a:off x="1144654" y="5925443"/>
            <a:ext cx="21337925" cy="2082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lnSpc>
                <a:spcPct val="80000"/>
              </a:lnSpc>
              <a:defRPr b="0" sz="12000">
                <a:solidFill>
                  <a:srgbClr val="53585F"/>
                </a:solidFill>
                <a:latin typeface="Avenir Next Condensed"/>
                <a:ea typeface="Avenir Next Condensed"/>
                <a:cs typeface="Avenir Next Condensed"/>
                <a:sym typeface="Avenir Next Condensed"/>
              </a:defRPr>
            </a:lvl1pPr>
          </a:lstStyle>
          <a:p>
            <a:pPr/>
            <a:r>
              <a:t>Edge </a:t>
            </a:r>
          </a:p>
        </p:txBody>
      </p:sp>
      <p:sp>
        <p:nvSpPr>
          <p:cNvPr id="1676" name="Link"/>
          <p:cNvSpPr/>
          <p:nvPr/>
        </p:nvSpPr>
        <p:spPr>
          <a:xfrm>
            <a:off x="1144654" y="10022975"/>
            <a:ext cx="21337925" cy="2082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lnSpc>
                <a:spcPct val="80000"/>
              </a:lnSpc>
              <a:defRPr b="0" sz="12000">
                <a:solidFill>
                  <a:srgbClr val="53585F"/>
                </a:solidFill>
                <a:latin typeface="Avenir Next Condensed"/>
                <a:ea typeface="Avenir Next Condensed"/>
                <a:cs typeface="Avenir Next Condensed"/>
                <a:sym typeface="Avenir Next Condensed"/>
              </a:defRPr>
            </a:lvl1pPr>
          </a:lstStyle>
          <a:p>
            <a:pPr/>
            <a:r>
              <a:t>Link </a:t>
            </a:r>
          </a:p>
        </p:txBody>
      </p:sp>
      <p:sp>
        <p:nvSpPr>
          <p:cNvPr id="1677" name="Failure rate"/>
          <p:cNvSpPr/>
          <p:nvPr/>
        </p:nvSpPr>
        <p:spPr>
          <a:xfrm>
            <a:off x="6027320" y="3382990"/>
            <a:ext cx="21337924" cy="2082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lnSpc>
                <a:spcPct val="80000"/>
              </a:lnSpc>
              <a:defRPr b="0" sz="12000">
                <a:solidFill>
                  <a:srgbClr val="53585F"/>
                </a:solidFill>
                <a:latin typeface="Avenir Next Condensed"/>
                <a:ea typeface="Avenir Next Condensed"/>
                <a:cs typeface="Avenir Next Condensed"/>
                <a:sym typeface="Avenir Next Condensed"/>
              </a:defRPr>
            </a:lvl1pPr>
          </a:lstStyle>
          <a:p>
            <a:pPr/>
            <a:r>
              <a:t>Failure rate </a:t>
            </a:r>
          </a:p>
        </p:txBody>
      </p:sp>
      <p:sp>
        <p:nvSpPr>
          <p:cNvPr id="1678" name="Repair rate"/>
          <p:cNvSpPr/>
          <p:nvPr/>
        </p:nvSpPr>
        <p:spPr>
          <a:xfrm>
            <a:off x="14409436" y="3382990"/>
            <a:ext cx="21337925" cy="2082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lnSpc>
                <a:spcPct val="80000"/>
              </a:lnSpc>
              <a:defRPr b="0" sz="12000">
                <a:solidFill>
                  <a:srgbClr val="53585F"/>
                </a:solidFill>
                <a:latin typeface="Avenir Next Condensed"/>
                <a:ea typeface="Avenir Next Condensed"/>
                <a:cs typeface="Avenir Next Condensed"/>
                <a:sym typeface="Avenir Next Condensed"/>
              </a:defRPr>
            </a:lvl1pPr>
          </a:lstStyle>
          <a:p>
            <a:pPr/>
            <a:r>
              <a:t>Repair rate</a:t>
            </a:r>
          </a:p>
        </p:txBody>
      </p:sp>
      <p:sp>
        <p:nvSpPr>
          <p:cNvPr id="1679" name="Line"/>
          <p:cNvSpPr/>
          <p:nvPr/>
        </p:nvSpPr>
        <p:spPr>
          <a:xfrm flipV="1">
            <a:off x="13261861" y="5199800"/>
            <a:ext cx="1" cy="8051212"/>
          </a:xfrm>
          <a:prstGeom prst="line">
            <a:avLst/>
          </a:prstGeom>
          <a:ln w="127000">
            <a:solidFill>
              <a:srgbClr val="000000"/>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680" name="Line"/>
          <p:cNvSpPr/>
          <p:nvPr/>
        </p:nvSpPr>
        <p:spPr>
          <a:xfrm>
            <a:off x="3983911" y="9015609"/>
            <a:ext cx="17875250" cy="1"/>
          </a:xfrm>
          <a:prstGeom prst="line">
            <a:avLst/>
          </a:prstGeom>
          <a:ln w="127000">
            <a:solidFill>
              <a:srgbClr val="000000"/>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681" name="O(months)"/>
          <p:cNvSpPr/>
          <p:nvPr/>
        </p:nvSpPr>
        <p:spPr>
          <a:xfrm>
            <a:off x="6027320" y="5816600"/>
            <a:ext cx="21337924" cy="20828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lnSpc>
                <a:spcPct val="80000"/>
              </a:lnSpc>
              <a:defRPr b="0" i="1" sz="12000">
                <a:solidFill>
                  <a:schemeClr val="accent3">
                    <a:hueOff val="362282"/>
                    <a:satOff val="31803"/>
                    <a:lumOff val="-18242"/>
                  </a:schemeClr>
                </a:solidFill>
                <a:latin typeface="Avenir Next Condensed Demi Bold"/>
                <a:ea typeface="Avenir Next Condensed Demi Bold"/>
                <a:cs typeface="Avenir Next Condensed Demi Bold"/>
                <a:sym typeface="Avenir Next Condensed Demi Bold"/>
              </a:defRPr>
            </a:lvl1pPr>
          </a:lstStyle>
          <a:p>
            <a:pPr/>
            <a:r>
              <a:t>O(months)</a:t>
            </a:r>
          </a:p>
        </p:txBody>
      </p:sp>
      <p:sp>
        <p:nvSpPr>
          <p:cNvPr id="1682" name="O(hours)"/>
          <p:cNvSpPr/>
          <p:nvPr/>
        </p:nvSpPr>
        <p:spPr>
          <a:xfrm>
            <a:off x="14902949" y="5816600"/>
            <a:ext cx="21337925" cy="20828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lnSpc>
                <a:spcPct val="80000"/>
              </a:lnSpc>
              <a:defRPr b="0" i="1" sz="12000">
                <a:solidFill>
                  <a:schemeClr val="accent3">
                    <a:hueOff val="362282"/>
                    <a:satOff val="31803"/>
                    <a:lumOff val="-18242"/>
                  </a:schemeClr>
                </a:solidFill>
                <a:latin typeface="Avenir Next Condensed Demi Bold"/>
                <a:ea typeface="Avenir Next Condensed Demi Bold"/>
                <a:cs typeface="Avenir Next Condensed Demi Bold"/>
                <a:sym typeface="Avenir Next Condensed Demi Bold"/>
              </a:defRPr>
            </a:lvl1pPr>
          </a:lstStyle>
          <a:p>
            <a:pPr/>
            <a:r>
              <a:t>O(hours)</a:t>
            </a:r>
          </a:p>
        </p:txBody>
      </p:sp>
      <p:sp>
        <p:nvSpPr>
          <p:cNvPr id="1683" name="O(months)"/>
          <p:cNvSpPr/>
          <p:nvPr/>
        </p:nvSpPr>
        <p:spPr>
          <a:xfrm>
            <a:off x="6027320" y="10022975"/>
            <a:ext cx="21337924" cy="2082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lnSpc>
                <a:spcPct val="80000"/>
              </a:lnSpc>
              <a:defRPr b="0" i="1" sz="12000">
                <a:solidFill>
                  <a:schemeClr val="accent3">
                    <a:hueOff val="362282"/>
                    <a:satOff val="31803"/>
                    <a:lumOff val="-18242"/>
                  </a:schemeClr>
                </a:solidFill>
                <a:latin typeface="Avenir Next Condensed Demi Bold"/>
                <a:ea typeface="Avenir Next Condensed Demi Bold"/>
                <a:cs typeface="Avenir Next Condensed Demi Bold"/>
                <a:sym typeface="Avenir Next Condensed Demi Bold"/>
              </a:defRPr>
            </a:lvl1pPr>
          </a:lstStyle>
          <a:p>
            <a:pPr/>
            <a:r>
              <a:t>O(months)</a:t>
            </a:r>
          </a:p>
        </p:txBody>
      </p:sp>
      <p:sp>
        <p:nvSpPr>
          <p:cNvPr id="1684" name="O(days)"/>
          <p:cNvSpPr/>
          <p:nvPr/>
        </p:nvSpPr>
        <p:spPr>
          <a:xfrm>
            <a:off x="15127273" y="10022975"/>
            <a:ext cx="21337925" cy="2082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lnSpc>
                <a:spcPct val="80000"/>
              </a:lnSpc>
              <a:defRPr b="0" i="1" sz="12000">
                <a:solidFill>
                  <a:schemeClr val="accent3">
                    <a:hueOff val="362282"/>
                    <a:satOff val="31803"/>
                    <a:lumOff val="-18242"/>
                  </a:schemeClr>
                </a:solidFill>
                <a:latin typeface="Avenir Next Condensed Demi Bold"/>
                <a:ea typeface="Avenir Next Condensed Demi Bold"/>
                <a:cs typeface="Avenir Next Condensed Demi Bold"/>
                <a:sym typeface="Avenir Next Condensed Demi Bold"/>
              </a:defRPr>
            </a:lvl1pPr>
          </a:lstStyle>
          <a:p>
            <a:pPr/>
            <a:r>
              <a:t>O(days)</a:t>
            </a:r>
          </a:p>
        </p:txBody>
      </p:sp>
      <p:sp>
        <p:nvSpPr>
          <p:cNvPr id="1685"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7" name="MODELING WAN RELIABILITY"/>
          <p:cNvSpPr txBox="1"/>
          <p:nvPr/>
        </p:nvSpPr>
        <p:spPr>
          <a:xfrm>
            <a:off x="1378268" y="146049"/>
            <a:ext cx="2162746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MODELING WAN RELIABILITY</a:t>
            </a:r>
          </a:p>
        </p:txBody>
      </p:sp>
      <p:sp>
        <p:nvSpPr>
          <p:cNvPr id="1688" name="Edge"/>
          <p:cNvSpPr/>
          <p:nvPr/>
        </p:nvSpPr>
        <p:spPr>
          <a:xfrm>
            <a:off x="1144654" y="5925443"/>
            <a:ext cx="21337925" cy="2082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lnSpc>
                <a:spcPct val="80000"/>
              </a:lnSpc>
              <a:defRPr b="0" sz="12000">
                <a:solidFill>
                  <a:srgbClr val="53585F"/>
                </a:solidFill>
                <a:latin typeface="Avenir Next Condensed"/>
                <a:ea typeface="Avenir Next Condensed"/>
                <a:cs typeface="Avenir Next Condensed"/>
                <a:sym typeface="Avenir Next Condensed"/>
              </a:defRPr>
            </a:lvl1pPr>
          </a:lstStyle>
          <a:p>
            <a:pPr/>
            <a:r>
              <a:t>Edge </a:t>
            </a:r>
          </a:p>
        </p:txBody>
      </p:sp>
      <p:sp>
        <p:nvSpPr>
          <p:cNvPr id="1689" name="Link"/>
          <p:cNvSpPr/>
          <p:nvPr/>
        </p:nvSpPr>
        <p:spPr>
          <a:xfrm>
            <a:off x="1144654" y="10022975"/>
            <a:ext cx="21337925" cy="2082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lnSpc>
                <a:spcPct val="80000"/>
              </a:lnSpc>
              <a:defRPr b="0" sz="12000">
                <a:solidFill>
                  <a:srgbClr val="53585F"/>
                </a:solidFill>
                <a:latin typeface="Avenir Next Condensed"/>
                <a:ea typeface="Avenir Next Condensed"/>
                <a:cs typeface="Avenir Next Condensed"/>
                <a:sym typeface="Avenir Next Condensed"/>
              </a:defRPr>
            </a:lvl1pPr>
          </a:lstStyle>
          <a:p>
            <a:pPr/>
            <a:r>
              <a:t>Link </a:t>
            </a:r>
          </a:p>
        </p:txBody>
      </p:sp>
      <p:sp>
        <p:nvSpPr>
          <p:cNvPr id="1690" name="Failure rate"/>
          <p:cNvSpPr/>
          <p:nvPr/>
        </p:nvSpPr>
        <p:spPr>
          <a:xfrm>
            <a:off x="6027320" y="3382990"/>
            <a:ext cx="21337924" cy="2082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lnSpc>
                <a:spcPct val="80000"/>
              </a:lnSpc>
              <a:defRPr b="0" sz="12000">
                <a:solidFill>
                  <a:srgbClr val="53585F"/>
                </a:solidFill>
                <a:latin typeface="Avenir Next Condensed"/>
                <a:ea typeface="Avenir Next Condensed"/>
                <a:cs typeface="Avenir Next Condensed"/>
                <a:sym typeface="Avenir Next Condensed"/>
              </a:defRPr>
            </a:lvl1pPr>
          </a:lstStyle>
          <a:p>
            <a:pPr/>
            <a:r>
              <a:t>Failure rate </a:t>
            </a:r>
          </a:p>
        </p:txBody>
      </p:sp>
      <p:sp>
        <p:nvSpPr>
          <p:cNvPr id="1691" name="Repair rate"/>
          <p:cNvSpPr/>
          <p:nvPr/>
        </p:nvSpPr>
        <p:spPr>
          <a:xfrm>
            <a:off x="14409436" y="3382990"/>
            <a:ext cx="21337925" cy="2082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lnSpc>
                <a:spcPct val="80000"/>
              </a:lnSpc>
              <a:defRPr b="0" sz="12000">
                <a:solidFill>
                  <a:srgbClr val="53585F"/>
                </a:solidFill>
                <a:latin typeface="Avenir Next Condensed"/>
                <a:ea typeface="Avenir Next Condensed"/>
                <a:cs typeface="Avenir Next Condensed"/>
                <a:sym typeface="Avenir Next Condensed"/>
              </a:defRPr>
            </a:lvl1pPr>
          </a:lstStyle>
          <a:p>
            <a:pPr/>
            <a:r>
              <a:t>Repair rate</a:t>
            </a:r>
          </a:p>
        </p:txBody>
      </p:sp>
      <p:sp>
        <p:nvSpPr>
          <p:cNvPr id="1692" name="Line"/>
          <p:cNvSpPr/>
          <p:nvPr/>
        </p:nvSpPr>
        <p:spPr>
          <a:xfrm flipV="1">
            <a:off x="13261861" y="5199800"/>
            <a:ext cx="1" cy="8051212"/>
          </a:xfrm>
          <a:prstGeom prst="line">
            <a:avLst/>
          </a:prstGeom>
          <a:ln w="127000">
            <a:solidFill>
              <a:srgbClr val="000000"/>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693" name="Line"/>
          <p:cNvSpPr/>
          <p:nvPr/>
        </p:nvSpPr>
        <p:spPr>
          <a:xfrm>
            <a:off x="3983911" y="9015609"/>
            <a:ext cx="17875250" cy="1"/>
          </a:xfrm>
          <a:prstGeom prst="line">
            <a:avLst/>
          </a:prstGeom>
          <a:ln w="127000">
            <a:solidFill>
              <a:srgbClr val="000000"/>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pic>
        <p:nvPicPr>
          <p:cNvPr id="1694" name="Screen Shot 2018-10-23 at 22.46.43.png" descr="Screen Shot 2018-10-23 at 22.46.43.png"/>
          <p:cNvPicPr>
            <a:picLocks noChangeAspect="1"/>
          </p:cNvPicPr>
          <p:nvPr/>
        </p:nvPicPr>
        <p:blipFill>
          <a:blip r:embed="rId2">
            <a:extLst/>
          </a:blip>
          <a:stretch>
            <a:fillRect/>
          </a:stretch>
        </p:blipFill>
        <p:spPr>
          <a:xfrm>
            <a:off x="5928540" y="5487928"/>
            <a:ext cx="5487152" cy="3442043"/>
          </a:xfrm>
          <a:prstGeom prst="rect">
            <a:avLst/>
          </a:prstGeom>
          <a:ln w="12700">
            <a:miter lim="400000"/>
          </a:ln>
        </p:spPr>
      </p:pic>
      <p:pic>
        <p:nvPicPr>
          <p:cNvPr id="1695" name="Screen Shot 2018-10-23 at 22.49.28.png" descr="Screen Shot 2018-10-23 at 22.49.28.png"/>
          <p:cNvPicPr>
            <a:picLocks noChangeAspect="1"/>
          </p:cNvPicPr>
          <p:nvPr/>
        </p:nvPicPr>
        <p:blipFill>
          <a:blip r:embed="rId3">
            <a:extLst/>
          </a:blip>
          <a:stretch>
            <a:fillRect/>
          </a:stretch>
        </p:blipFill>
        <p:spPr>
          <a:xfrm>
            <a:off x="14838413" y="5551606"/>
            <a:ext cx="5487152" cy="3314688"/>
          </a:xfrm>
          <a:prstGeom prst="rect">
            <a:avLst/>
          </a:prstGeom>
          <a:ln w="12700">
            <a:miter lim="400000"/>
          </a:ln>
        </p:spPr>
      </p:pic>
      <p:pic>
        <p:nvPicPr>
          <p:cNvPr id="1696" name="Screen Shot 2018-10-23 at 22.51.50.png" descr="Screen Shot 2018-10-23 at 22.51.50.png"/>
          <p:cNvPicPr>
            <a:picLocks noChangeAspect="1"/>
          </p:cNvPicPr>
          <p:nvPr/>
        </p:nvPicPr>
        <p:blipFill>
          <a:blip r:embed="rId4">
            <a:extLst/>
          </a:blip>
          <a:stretch>
            <a:fillRect/>
          </a:stretch>
        </p:blipFill>
        <p:spPr>
          <a:xfrm>
            <a:off x="5948155" y="9343355"/>
            <a:ext cx="5447922" cy="3442042"/>
          </a:xfrm>
          <a:prstGeom prst="rect">
            <a:avLst/>
          </a:prstGeom>
          <a:ln w="12700">
            <a:miter lim="400000"/>
          </a:ln>
        </p:spPr>
      </p:pic>
      <p:pic>
        <p:nvPicPr>
          <p:cNvPr id="1697" name="Screen Shot 2018-10-23 at 22.54.51.png" descr="Screen Shot 2018-10-23 at 22.54.51.png"/>
          <p:cNvPicPr>
            <a:picLocks noChangeAspect="1"/>
          </p:cNvPicPr>
          <p:nvPr/>
        </p:nvPicPr>
        <p:blipFill>
          <a:blip r:embed="rId5">
            <a:extLst/>
          </a:blip>
          <a:stretch>
            <a:fillRect/>
          </a:stretch>
        </p:blipFill>
        <p:spPr>
          <a:xfrm>
            <a:off x="14677389" y="9343355"/>
            <a:ext cx="5809201" cy="3442042"/>
          </a:xfrm>
          <a:prstGeom prst="rect">
            <a:avLst/>
          </a:prstGeom>
          <a:ln w="12700">
            <a:miter lim="400000"/>
          </a:ln>
        </p:spPr>
      </p:pic>
      <p:sp>
        <p:nvSpPr>
          <p:cNvPr id="1698" name="We provide open models"/>
          <p:cNvSpPr/>
          <p:nvPr/>
        </p:nvSpPr>
        <p:spPr>
          <a:xfrm>
            <a:off x="5509723" y="7768217"/>
            <a:ext cx="15504278" cy="20828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lnSpc>
                <a:spcPct val="80000"/>
              </a:lnSpc>
              <a:defRPr b="0" i="1" sz="12000">
                <a:solidFill>
                  <a:schemeClr val="accent3">
                    <a:hueOff val="362282"/>
                    <a:satOff val="31803"/>
                    <a:lumOff val="-18242"/>
                  </a:schemeClr>
                </a:solidFill>
                <a:latin typeface="Avenir Next Condensed Demi Bold"/>
                <a:ea typeface="Avenir Next Condensed Demi Bold"/>
                <a:cs typeface="Avenir Next Condensed Demi Bold"/>
                <a:sym typeface="Avenir Next Condensed Demi Bold"/>
              </a:defRPr>
            </a:lvl1pPr>
          </a:lstStyle>
          <a:p>
            <a:pPr/>
            <a:r>
              <a:t>We provide open models</a:t>
            </a:r>
          </a:p>
        </p:txBody>
      </p:sp>
      <p:sp>
        <p:nvSpPr>
          <p:cNvPr id="1699"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Rectangle"/>
          <p:cNvSpPr/>
          <p:nvPr/>
        </p:nvSpPr>
        <p:spPr>
          <a:xfrm>
            <a:off x="-20914" y="3190903"/>
            <a:ext cx="24425829" cy="5960560"/>
          </a:xfrm>
          <a:prstGeom prst="rect">
            <a:avLst/>
          </a:prstGeom>
          <a:solidFill>
            <a:schemeClr val="accent5">
              <a:hueOff val="-82419"/>
              <a:satOff val="-9513"/>
              <a:lumOff val="-16343"/>
              <a:alpha val="10000"/>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302" name="PROBLEM 2: DISTRIBUTION"/>
          <p:cNvSpPr txBox="1"/>
          <p:nvPr/>
        </p:nvSpPr>
        <p:spPr>
          <a:xfrm>
            <a:off x="1940242" y="146049"/>
            <a:ext cx="2050351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PROBLEM 2: DISTRIBUTION</a:t>
            </a:r>
          </a:p>
        </p:txBody>
      </p:sp>
      <p:sp>
        <p:nvSpPr>
          <p:cNvPr id="30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4" name="Workloads in modern data centers are distributed across many servers."/>
          <p:cNvSpPr txBox="1"/>
          <p:nvPr/>
        </p:nvSpPr>
        <p:spPr>
          <a:xfrm>
            <a:off x="4351654" y="9491216"/>
            <a:ext cx="15680691" cy="28854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60000"/>
              </a:lnSpc>
              <a:defRPr b="0" i="1" sz="10000">
                <a:solidFill>
                  <a:schemeClr val="accent5">
                    <a:lumOff val="-29866"/>
                  </a:schemeClr>
                </a:solidFill>
                <a:latin typeface="Avenir Next Condensed"/>
                <a:ea typeface="Avenir Next Condensed"/>
                <a:cs typeface="Avenir Next Condensed"/>
                <a:sym typeface="Avenir Next Condensed"/>
              </a:defRPr>
            </a:pPr>
            <a:r>
              <a:t>Workloads in modern data centers</a:t>
            </a:r>
            <a:br/>
            <a:r>
              <a:t>are distributed across many servers.</a:t>
            </a:r>
          </a:p>
        </p:txBody>
      </p:sp>
      <p:pic>
        <p:nvPicPr>
          <p:cNvPr id="305" name="Screen Shot 2016-06-11 at 7.44.49 PM.png" descr="Screen Shot 2016-06-11 at 7.44.49 PM.png"/>
          <p:cNvPicPr>
            <a:picLocks noChangeAspect="1"/>
          </p:cNvPicPr>
          <p:nvPr/>
        </p:nvPicPr>
        <p:blipFill>
          <a:blip r:embed="rId3">
            <a:extLst/>
          </a:blip>
          <a:srcRect l="6031" t="5032" r="3995" b="1405"/>
          <a:stretch>
            <a:fillRect/>
          </a:stretch>
        </p:blipFill>
        <p:spPr>
          <a:xfrm>
            <a:off x="2661936" y="4417982"/>
            <a:ext cx="2995635" cy="4455389"/>
          </a:xfrm>
          <a:custGeom>
            <a:avLst/>
            <a:gdLst/>
            <a:ahLst/>
            <a:cxnLst>
              <a:cxn ang="0">
                <a:pos x="wd2" y="hd2"/>
              </a:cxn>
              <a:cxn ang="5400000">
                <a:pos x="wd2" y="hd2"/>
              </a:cxn>
              <a:cxn ang="10800000">
                <a:pos x="wd2" y="hd2"/>
              </a:cxn>
              <a:cxn ang="16200000">
                <a:pos x="wd2" y="hd2"/>
              </a:cxn>
            </a:cxnLst>
            <a:rect l="0" t="0" r="r" b="b"/>
            <a:pathLst>
              <a:path w="21521" h="21585" fill="norm" stroke="1" extrusionOk="0">
                <a:moveTo>
                  <a:pt x="8670" y="1"/>
                </a:moveTo>
                <a:cubicBezTo>
                  <a:pt x="8403" y="-15"/>
                  <a:pt x="6883" y="517"/>
                  <a:pt x="4134" y="1589"/>
                </a:cubicBezTo>
                <a:lnTo>
                  <a:pt x="0" y="3200"/>
                </a:lnTo>
                <a:lnTo>
                  <a:pt x="40" y="10722"/>
                </a:lnTo>
                <a:lnTo>
                  <a:pt x="83" y="18243"/>
                </a:lnTo>
                <a:lnTo>
                  <a:pt x="4337" y="19908"/>
                </a:lnTo>
                <a:lnTo>
                  <a:pt x="8590" y="21573"/>
                </a:lnTo>
                <a:lnTo>
                  <a:pt x="11117" y="21579"/>
                </a:lnTo>
                <a:lnTo>
                  <a:pt x="13643" y="21585"/>
                </a:lnTo>
                <a:lnTo>
                  <a:pt x="17651" y="19933"/>
                </a:lnTo>
                <a:cubicBezTo>
                  <a:pt x="19978" y="18975"/>
                  <a:pt x="21600" y="18241"/>
                  <a:pt x="21518" y="18186"/>
                </a:cubicBezTo>
                <a:cubicBezTo>
                  <a:pt x="21439" y="18133"/>
                  <a:pt x="20448" y="17762"/>
                  <a:pt x="19316" y="17359"/>
                </a:cubicBezTo>
                <a:lnTo>
                  <a:pt x="17258" y="16626"/>
                </a:lnTo>
                <a:lnTo>
                  <a:pt x="17218" y="9899"/>
                </a:lnTo>
                <a:cubicBezTo>
                  <a:pt x="17192" y="5697"/>
                  <a:pt x="17117" y="3171"/>
                  <a:pt x="17021" y="3171"/>
                </a:cubicBezTo>
                <a:cubicBezTo>
                  <a:pt x="16937" y="3171"/>
                  <a:pt x="16620" y="3004"/>
                  <a:pt x="16317" y="2800"/>
                </a:cubicBezTo>
                <a:cubicBezTo>
                  <a:pt x="15692" y="2378"/>
                  <a:pt x="9843" y="47"/>
                  <a:pt x="9377" y="33"/>
                </a:cubicBezTo>
                <a:cubicBezTo>
                  <a:pt x="9210" y="29"/>
                  <a:pt x="8891" y="14"/>
                  <a:pt x="8670" y="1"/>
                </a:cubicBezTo>
                <a:close/>
              </a:path>
            </a:pathLst>
          </a:custGeom>
          <a:ln w="12700">
            <a:miter lim="400000"/>
          </a:ln>
        </p:spPr>
      </p:pic>
      <p:pic>
        <p:nvPicPr>
          <p:cNvPr id="306" name="Screen Shot 2016-06-11 at 7.44.49 PM.png" descr="Screen Shot 2016-06-11 at 7.44.49 PM.png"/>
          <p:cNvPicPr>
            <a:picLocks noChangeAspect="1"/>
          </p:cNvPicPr>
          <p:nvPr/>
        </p:nvPicPr>
        <p:blipFill>
          <a:blip r:embed="rId3">
            <a:extLst/>
          </a:blip>
          <a:srcRect l="6031" t="5032" r="3995" b="1405"/>
          <a:stretch>
            <a:fillRect/>
          </a:stretch>
        </p:blipFill>
        <p:spPr>
          <a:xfrm>
            <a:off x="10728115" y="4416369"/>
            <a:ext cx="2995635" cy="4455390"/>
          </a:xfrm>
          <a:custGeom>
            <a:avLst/>
            <a:gdLst/>
            <a:ahLst/>
            <a:cxnLst>
              <a:cxn ang="0">
                <a:pos x="wd2" y="hd2"/>
              </a:cxn>
              <a:cxn ang="5400000">
                <a:pos x="wd2" y="hd2"/>
              </a:cxn>
              <a:cxn ang="10800000">
                <a:pos x="wd2" y="hd2"/>
              </a:cxn>
              <a:cxn ang="16200000">
                <a:pos x="wd2" y="hd2"/>
              </a:cxn>
            </a:cxnLst>
            <a:rect l="0" t="0" r="r" b="b"/>
            <a:pathLst>
              <a:path w="21521" h="21585" fill="norm" stroke="1" extrusionOk="0">
                <a:moveTo>
                  <a:pt x="8670" y="1"/>
                </a:moveTo>
                <a:cubicBezTo>
                  <a:pt x="8403" y="-15"/>
                  <a:pt x="6883" y="517"/>
                  <a:pt x="4134" y="1589"/>
                </a:cubicBezTo>
                <a:lnTo>
                  <a:pt x="0" y="3200"/>
                </a:lnTo>
                <a:lnTo>
                  <a:pt x="40" y="10722"/>
                </a:lnTo>
                <a:lnTo>
                  <a:pt x="83" y="18243"/>
                </a:lnTo>
                <a:lnTo>
                  <a:pt x="4337" y="19908"/>
                </a:lnTo>
                <a:lnTo>
                  <a:pt x="8590" y="21573"/>
                </a:lnTo>
                <a:lnTo>
                  <a:pt x="11117" y="21579"/>
                </a:lnTo>
                <a:lnTo>
                  <a:pt x="13643" y="21585"/>
                </a:lnTo>
                <a:lnTo>
                  <a:pt x="17651" y="19933"/>
                </a:lnTo>
                <a:cubicBezTo>
                  <a:pt x="19978" y="18975"/>
                  <a:pt x="21600" y="18241"/>
                  <a:pt x="21518" y="18186"/>
                </a:cubicBezTo>
                <a:cubicBezTo>
                  <a:pt x="21439" y="18133"/>
                  <a:pt x="20448" y="17762"/>
                  <a:pt x="19316" y="17359"/>
                </a:cubicBezTo>
                <a:lnTo>
                  <a:pt x="17258" y="16626"/>
                </a:lnTo>
                <a:lnTo>
                  <a:pt x="17218" y="9899"/>
                </a:lnTo>
                <a:cubicBezTo>
                  <a:pt x="17192" y="5697"/>
                  <a:pt x="17117" y="3171"/>
                  <a:pt x="17021" y="3171"/>
                </a:cubicBezTo>
                <a:cubicBezTo>
                  <a:pt x="16937" y="3171"/>
                  <a:pt x="16620" y="3004"/>
                  <a:pt x="16317" y="2800"/>
                </a:cubicBezTo>
                <a:cubicBezTo>
                  <a:pt x="15692" y="2378"/>
                  <a:pt x="9843" y="47"/>
                  <a:pt x="9377" y="33"/>
                </a:cubicBezTo>
                <a:cubicBezTo>
                  <a:pt x="9210" y="29"/>
                  <a:pt x="8891" y="14"/>
                  <a:pt x="8670" y="1"/>
                </a:cubicBezTo>
                <a:close/>
              </a:path>
            </a:pathLst>
          </a:custGeom>
          <a:ln w="12700">
            <a:miter lim="400000"/>
          </a:ln>
        </p:spPr>
      </p:pic>
      <p:pic>
        <p:nvPicPr>
          <p:cNvPr id="307" name="Screen Shot 2016-06-11 at 7.44.49 PM.png" descr="Screen Shot 2016-06-11 at 7.44.49 PM.png"/>
          <p:cNvPicPr>
            <a:picLocks noChangeAspect="1"/>
          </p:cNvPicPr>
          <p:nvPr/>
        </p:nvPicPr>
        <p:blipFill>
          <a:blip r:embed="rId3">
            <a:extLst/>
          </a:blip>
          <a:srcRect l="6031" t="5032" r="3995" b="1405"/>
          <a:stretch>
            <a:fillRect/>
          </a:stretch>
        </p:blipFill>
        <p:spPr>
          <a:xfrm>
            <a:off x="18794294" y="4416369"/>
            <a:ext cx="2995635" cy="4455390"/>
          </a:xfrm>
          <a:custGeom>
            <a:avLst/>
            <a:gdLst/>
            <a:ahLst/>
            <a:cxnLst>
              <a:cxn ang="0">
                <a:pos x="wd2" y="hd2"/>
              </a:cxn>
              <a:cxn ang="5400000">
                <a:pos x="wd2" y="hd2"/>
              </a:cxn>
              <a:cxn ang="10800000">
                <a:pos x="wd2" y="hd2"/>
              </a:cxn>
              <a:cxn ang="16200000">
                <a:pos x="wd2" y="hd2"/>
              </a:cxn>
            </a:cxnLst>
            <a:rect l="0" t="0" r="r" b="b"/>
            <a:pathLst>
              <a:path w="21521" h="21585" fill="norm" stroke="1" extrusionOk="0">
                <a:moveTo>
                  <a:pt x="8670" y="1"/>
                </a:moveTo>
                <a:cubicBezTo>
                  <a:pt x="8403" y="-15"/>
                  <a:pt x="6883" y="517"/>
                  <a:pt x="4134" y="1589"/>
                </a:cubicBezTo>
                <a:lnTo>
                  <a:pt x="0" y="3200"/>
                </a:lnTo>
                <a:lnTo>
                  <a:pt x="40" y="10722"/>
                </a:lnTo>
                <a:lnTo>
                  <a:pt x="83" y="18243"/>
                </a:lnTo>
                <a:lnTo>
                  <a:pt x="4337" y="19908"/>
                </a:lnTo>
                <a:lnTo>
                  <a:pt x="8590" y="21573"/>
                </a:lnTo>
                <a:lnTo>
                  <a:pt x="11117" y="21579"/>
                </a:lnTo>
                <a:lnTo>
                  <a:pt x="13643" y="21585"/>
                </a:lnTo>
                <a:lnTo>
                  <a:pt x="17651" y="19933"/>
                </a:lnTo>
                <a:cubicBezTo>
                  <a:pt x="19978" y="18975"/>
                  <a:pt x="21600" y="18241"/>
                  <a:pt x="21518" y="18186"/>
                </a:cubicBezTo>
                <a:cubicBezTo>
                  <a:pt x="21439" y="18133"/>
                  <a:pt x="20448" y="17762"/>
                  <a:pt x="19316" y="17359"/>
                </a:cubicBezTo>
                <a:lnTo>
                  <a:pt x="17258" y="16626"/>
                </a:lnTo>
                <a:lnTo>
                  <a:pt x="17218" y="9899"/>
                </a:lnTo>
                <a:cubicBezTo>
                  <a:pt x="17192" y="5697"/>
                  <a:pt x="17117" y="3171"/>
                  <a:pt x="17021" y="3171"/>
                </a:cubicBezTo>
                <a:cubicBezTo>
                  <a:pt x="16937" y="3171"/>
                  <a:pt x="16620" y="3004"/>
                  <a:pt x="16317" y="2800"/>
                </a:cubicBezTo>
                <a:cubicBezTo>
                  <a:pt x="15692" y="2378"/>
                  <a:pt x="9843" y="47"/>
                  <a:pt x="9377" y="33"/>
                </a:cubicBezTo>
                <a:cubicBezTo>
                  <a:pt x="9210" y="29"/>
                  <a:pt x="8891" y="14"/>
                  <a:pt x="8670" y="1"/>
                </a:cubicBezTo>
                <a:close/>
              </a:path>
            </a:pathLst>
          </a:custGeom>
          <a:ln w="12700">
            <a:miter lim="400000"/>
          </a:ln>
        </p:spPr>
      </p:pic>
      <p:sp>
        <p:nvSpPr>
          <p:cNvPr id="308" name="WEB SERVER"/>
          <p:cNvSpPr txBox="1"/>
          <p:nvPr/>
        </p:nvSpPr>
        <p:spPr>
          <a:xfrm>
            <a:off x="2231102" y="3457395"/>
            <a:ext cx="327406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atin typeface="Avenir Next Condensed"/>
                <a:ea typeface="Avenir Next Condensed"/>
                <a:cs typeface="Avenir Next Condensed"/>
                <a:sym typeface="Avenir Next Condensed"/>
              </a:defRPr>
            </a:lvl1pPr>
          </a:lstStyle>
          <a:p>
            <a:pPr/>
            <a:r>
              <a:t>WEB SERVER</a:t>
            </a:r>
          </a:p>
        </p:txBody>
      </p:sp>
      <p:sp>
        <p:nvSpPr>
          <p:cNvPr id="309" name="CACHE"/>
          <p:cNvSpPr txBox="1"/>
          <p:nvPr/>
        </p:nvSpPr>
        <p:spPr>
          <a:xfrm>
            <a:off x="10861079" y="3457395"/>
            <a:ext cx="176911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atin typeface="Avenir Next Condensed"/>
                <a:ea typeface="Avenir Next Condensed"/>
                <a:cs typeface="Avenir Next Condensed"/>
                <a:sym typeface="Avenir Next Condensed"/>
              </a:defRPr>
            </a:lvl1pPr>
          </a:lstStyle>
          <a:p>
            <a:pPr/>
            <a:r>
              <a:t>CACHE</a:t>
            </a:r>
          </a:p>
        </p:txBody>
      </p:sp>
      <p:sp>
        <p:nvSpPr>
          <p:cNvPr id="310" name="DATABASE"/>
          <p:cNvSpPr txBox="1"/>
          <p:nvPr/>
        </p:nvSpPr>
        <p:spPr>
          <a:xfrm>
            <a:off x="18575038" y="3457395"/>
            <a:ext cx="267144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atin typeface="Avenir Next Condensed"/>
                <a:ea typeface="Avenir Next Condensed"/>
                <a:cs typeface="Avenir Next Condensed"/>
                <a:sym typeface="Avenir Next Condensed"/>
              </a:defRPr>
            </a:lvl1pPr>
          </a:lstStyle>
          <a:p>
            <a:pPr/>
            <a:r>
              <a:t>DATABASE</a:t>
            </a:r>
          </a:p>
        </p:txBody>
      </p:sp>
      <p:sp>
        <p:nvSpPr>
          <p:cNvPr id="311" name="Line"/>
          <p:cNvSpPr/>
          <p:nvPr/>
        </p:nvSpPr>
        <p:spPr>
          <a:xfrm>
            <a:off x="6315042" y="5991724"/>
            <a:ext cx="3329386" cy="1"/>
          </a:xfrm>
          <a:prstGeom prst="line">
            <a:avLst/>
          </a:prstGeom>
          <a:ln w="127000">
            <a:solidFill>
              <a:schemeClr val="accent1">
                <a:lumOff val="-13575"/>
              </a:schemeClr>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312" name="Line"/>
          <p:cNvSpPr/>
          <p:nvPr/>
        </p:nvSpPr>
        <p:spPr>
          <a:xfrm>
            <a:off x="14202441" y="5991724"/>
            <a:ext cx="3329385" cy="1"/>
          </a:xfrm>
          <a:prstGeom prst="line">
            <a:avLst/>
          </a:prstGeom>
          <a:ln w="127000">
            <a:solidFill>
              <a:schemeClr val="accent1">
                <a:lumOff val="-13575"/>
              </a:schemeClr>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313" name="Line"/>
          <p:cNvSpPr/>
          <p:nvPr/>
        </p:nvSpPr>
        <p:spPr>
          <a:xfrm flipH="1">
            <a:off x="6315042" y="7020786"/>
            <a:ext cx="3329386" cy="1"/>
          </a:xfrm>
          <a:prstGeom prst="line">
            <a:avLst/>
          </a:prstGeom>
          <a:ln w="127000">
            <a:solidFill>
              <a:schemeClr val="accent3">
                <a:hueOff val="362282"/>
                <a:satOff val="31803"/>
                <a:lumOff val="-18242"/>
              </a:schemeClr>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314" name="Line"/>
          <p:cNvSpPr/>
          <p:nvPr/>
        </p:nvSpPr>
        <p:spPr>
          <a:xfrm flipH="1">
            <a:off x="14202441" y="7020786"/>
            <a:ext cx="3329386" cy="1"/>
          </a:xfrm>
          <a:prstGeom prst="line">
            <a:avLst/>
          </a:prstGeom>
          <a:ln w="127000">
            <a:solidFill>
              <a:schemeClr val="accent3">
                <a:hueOff val="362282"/>
                <a:satOff val="31803"/>
                <a:lumOff val="-18242"/>
              </a:schemeClr>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315" name="Request"/>
          <p:cNvSpPr txBox="1"/>
          <p:nvPr/>
        </p:nvSpPr>
        <p:spPr>
          <a:xfrm>
            <a:off x="7030727" y="4805984"/>
            <a:ext cx="189801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sz="5000">
                <a:solidFill>
                  <a:schemeClr val="accent1">
                    <a:lumOff val="-13575"/>
                  </a:schemeClr>
                </a:solidFill>
                <a:latin typeface="Avenir Next Condensed"/>
                <a:ea typeface="Avenir Next Condensed"/>
                <a:cs typeface="Avenir Next Condensed"/>
                <a:sym typeface="Avenir Next Condensed"/>
              </a:defRPr>
            </a:lvl1pPr>
          </a:lstStyle>
          <a:p>
            <a:pPr/>
            <a:r>
              <a:t>Request</a:t>
            </a:r>
          </a:p>
        </p:txBody>
      </p:sp>
      <p:sp>
        <p:nvSpPr>
          <p:cNvPr id="316" name="Request"/>
          <p:cNvSpPr txBox="1"/>
          <p:nvPr/>
        </p:nvSpPr>
        <p:spPr>
          <a:xfrm>
            <a:off x="14918126" y="4805984"/>
            <a:ext cx="189801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sz="5000">
                <a:solidFill>
                  <a:schemeClr val="accent1">
                    <a:lumOff val="-13575"/>
                  </a:schemeClr>
                </a:solidFill>
                <a:latin typeface="Avenir Next Condensed"/>
                <a:ea typeface="Avenir Next Condensed"/>
                <a:cs typeface="Avenir Next Condensed"/>
                <a:sym typeface="Avenir Next Condensed"/>
              </a:defRPr>
            </a:lvl1pPr>
          </a:lstStyle>
          <a:p>
            <a:pPr/>
            <a:r>
              <a:t>Request</a:t>
            </a:r>
          </a:p>
        </p:txBody>
      </p:sp>
      <p:sp>
        <p:nvSpPr>
          <p:cNvPr id="317" name="Response"/>
          <p:cNvSpPr txBox="1"/>
          <p:nvPr/>
        </p:nvSpPr>
        <p:spPr>
          <a:xfrm>
            <a:off x="6862452" y="7266755"/>
            <a:ext cx="223456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sz="5000">
                <a:solidFill>
                  <a:schemeClr val="accent3">
                    <a:hueOff val="362282"/>
                    <a:satOff val="31803"/>
                    <a:lumOff val="-18242"/>
                  </a:schemeClr>
                </a:solidFill>
                <a:latin typeface="Avenir Next Condensed"/>
                <a:ea typeface="Avenir Next Condensed"/>
                <a:cs typeface="Avenir Next Condensed"/>
                <a:sym typeface="Avenir Next Condensed"/>
              </a:defRPr>
            </a:lvl1pPr>
          </a:lstStyle>
          <a:p>
            <a:pPr/>
            <a:r>
              <a:t>Response</a:t>
            </a:r>
          </a:p>
        </p:txBody>
      </p:sp>
      <p:sp>
        <p:nvSpPr>
          <p:cNvPr id="318" name="Response"/>
          <p:cNvSpPr txBox="1"/>
          <p:nvPr/>
        </p:nvSpPr>
        <p:spPr>
          <a:xfrm>
            <a:off x="14749851" y="7266755"/>
            <a:ext cx="223456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sz="5000">
                <a:solidFill>
                  <a:schemeClr val="accent3">
                    <a:hueOff val="362282"/>
                    <a:satOff val="31803"/>
                    <a:lumOff val="-18242"/>
                  </a:schemeClr>
                </a:solidFill>
                <a:latin typeface="Avenir Next Condensed"/>
                <a:ea typeface="Avenir Next Condensed"/>
                <a:cs typeface="Avenir Next Condensed"/>
                <a:sym typeface="Avenir Next Condensed"/>
              </a:defRPr>
            </a:lvl1pPr>
          </a:lstStyle>
          <a:p>
            <a:pPr/>
            <a:r>
              <a:t>Response</a:t>
            </a:r>
          </a:p>
        </p:txBody>
      </p:sp>
      <p:sp>
        <p:nvSpPr>
          <p:cNvPr id="319" name="x"/>
          <p:cNvSpPr txBox="1"/>
          <p:nvPr/>
        </p:nvSpPr>
        <p:spPr>
          <a:xfrm rot="16200000">
            <a:off x="10566675" y="3127776"/>
            <a:ext cx="2034541" cy="703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0">
                <a:solidFill>
                  <a:schemeClr val="accent5">
                    <a:hueOff val="-82419"/>
                    <a:satOff val="-9513"/>
                    <a:lumOff val="-16343"/>
                  </a:schemeClr>
                </a:solidFill>
                <a:latin typeface="Avenir Next Condensed"/>
                <a:ea typeface="Avenir Next Condensed"/>
                <a:cs typeface="Avenir Next Condensed"/>
                <a:sym typeface="Avenir Next Condensed"/>
              </a:defRPr>
            </a:lvl1pPr>
          </a:lstStyle>
          <a:p>
            <a:pPr/>
            <a:r>
              <a:t>x</a:t>
            </a:r>
          </a:p>
        </p:txBody>
      </p:sp>
    </p:spTree>
  </p:cSld>
  <p:clrMapOvr>
    <a:masterClrMapping/>
  </p:clrMapOvr>
  <p:transition xmlns:p14="http://schemas.microsoft.com/office/powerpoint/2010/main" spd="med" advClick="1"/>
</p:sld>
</file>

<file path=ppt/slides/slide1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1" name="Software-aided networks greatly reduce errors…"/>
          <p:cNvSpPr txBox="1"/>
          <p:nvPr/>
        </p:nvSpPr>
        <p:spPr>
          <a:xfrm>
            <a:off x="2002781" y="3851275"/>
            <a:ext cx="18506085" cy="6013450"/>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solidFill>
                  <a:schemeClr val="accent5">
                    <a:lumOff val="-29866"/>
                  </a:schemeClr>
                </a:solidFill>
                <a:latin typeface="Avenir Next Condensed"/>
                <a:ea typeface="Avenir Next Condensed"/>
                <a:cs typeface="Avenir Next Condensed"/>
                <a:sym typeface="Avenir Next Condensed"/>
              </a:defRPr>
            </a:pPr>
            <a:r>
              <a:t>Software-aided networks greatly reduce errors</a:t>
            </a:r>
          </a:p>
          <a:p>
            <a:pPr marL="1111250" indent="-1111250" algn="l" defTabSz="814387">
              <a:buSzPct val="125000"/>
              <a:buChar char="•"/>
              <a:defRPr b="0" spc="-84" sz="8400">
                <a:solidFill>
                  <a:schemeClr val="accent5">
                    <a:lumOff val="-29866"/>
                  </a:schemeClr>
                </a:solidFill>
                <a:latin typeface="Avenir Next Condensed"/>
                <a:ea typeface="Avenir Next Condensed"/>
                <a:cs typeface="Avenir Next Condensed"/>
                <a:sym typeface="Avenir Next Condensed"/>
              </a:defRPr>
            </a:pPr>
            <a:r>
              <a:t>High bandwidth switches cause more incidents</a:t>
            </a:r>
          </a:p>
          <a:p>
            <a:pPr marL="1111250" indent="-1111250" algn="l" defTabSz="814387">
              <a:buSzPct val="125000"/>
              <a:buChar char="•"/>
              <a:defRPr b="0" spc="-84" sz="8400">
                <a:solidFill>
                  <a:schemeClr val="accent5">
                    <a:lumOff val="-29866"/>
                  </a:schemeClr>
                </a:solidFill>
                <a:latin typeface="Avenir Next Condensed"/>
                <a:ea typeface="Avenir Next Condensed"/>
                <a:cs typeface="Avenir Next Condensed"/>
                <a:sym typeface="Avenir Next Condensed"/>
              </a:defRPr>
            </a:pPr>
            <a:r>
              <a:t>Rack switches are a bottleneck for reliability</a:t>
            </a:r>
          </a:p>
          <a:p>
            <a:pPr marL="1111250" indent="-1111250" algn="l" defTabSz="814387">
              <a:buSzPct val="125000"/>
              <a:buChar char="•"/>
              <a:defRPr b="0" spc="-84" sz="8400">
                <a:solidFill>
                  <a:schemeClr val="accent5">
                    <a:lumOff val="-29866"/>
                  </a:schemeClr>
                </a:solidFill>
                <a:latin typeface="Avenir Next Condensed"/>
                <a:ea typeface="Avenir Next Condensed"/>
                <a:cs typeface="Avenir Next Condensed"/>
                <a:sym typeface="Avenir Next Condensed"/>
              </a:defRPr>
            </a:pPr>
            <a:r>
              <a:t>Data center WAN reliability models</a:t>
            </a:r>
          </a:p>
        </p:txBody>
      </p:sp>
      <p:sp>
        <p:nvSpPr>
          <p:cNvPr id="1702" name="KEY NETWORK CONTRIBUTIONS"/>
          <p:cNvSpPr txBox="1"/>
          <p:nvPr/>
        </p:nvSpPr>
        <p:spPr>
          <a:xfrm>
            <a:off x="401002" y="146049"/>
            <a:ext cx="2358199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KEY NETWORK CONTRIBUTIONS</a:t>
            </a:r>
          </a:p>
        </p:txBody>
      </p:sp>
      <p:sp>
        <p:nvSpPr>
          <p:cNvPr id="1703"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7" name="Slide Number"/>
          <p:cNvSpPr txBox="1"/>
          <p:nvPr>
            <p:ph type="sldNum" sz="quarter" idx="2"/>
          </p:nvPr>
        </p:nvSpPr>
        <p:spPr>
          <a:xfrm>
            <a:off x="11874296" y="13081000"/>
            <a:ext cx="622708"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08" name="RELATED WORK"/>
          <p:cNvSpPr txBox="1"/>
          <p:nvPr/>
        </p:nvSpPr>
        <p:spPr>
          <a:xfrm>
            <a:off x="6326504" y="146049"/>
            <a:ext cx="1173099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RELATED WORK</a:t>
            </a:r>
          </a:p>
        </p:txBody>
      </p:sp>
      <p:sp>
        <p:nvSpPr>
          <p:cNvPr id="1709" name="Identify network incidents as leading cause [Barroso+ DCaaC, Gunawi+ SoCC'6, Oppenheimer+ USITS'03, Brewer Google Tech. Rep. '17, Wang+ DSN'17]…"/>
          <p:cNvSpPr txBox="1"/>
          <p:nvPr/>
        </p:nvSpPr>
        <p:spPr>
          <a:xfrm>
            <a:off x="1088997" y="3149771"/>
            <a:ext cx="22500845" cy="981329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lnSpc>
                <a:spcPct val="90000"/>
              </a:lnSpc>
              <a:buSzPct val="125000"/>
              <a:buChar char="•"/>
              <a:defRPr b="0" spc="-76" sz="7600">
                <a:latin typeface="Avenir Next Condensed"/>
                <a:ea typeface="Avenir Next Condensed"/>
                <a:cs typeface="Avenir Next Condensed"/>
                <a:sym typeface="Avenir Next Condensed"/>
              </a:defRPr>
            </a:pPr>
            <a:r>
              <a:rPr i="1">
                <a:latin typeface="Avenir Next Condensed Demi Bold"/>
                <a:ea typeface="Avenir Next Condensed Demi Bold"/>
                <a:cs typeface="Avenir Next Condensed Demi Bold"/>
                <a:sym typeface="Avenir Next Condensed Demi Bold"/>
              </a:rPr>
              <a:t>Identify network incidents as leading cause</a:t>
            </a:r>
            <a:br>
              <a:rPr i="1">
                <a:latin typeface="Avenir Next Condensed Demi Bold"/>
                <a:ea typeface="Avenir Next Condensed Demi Bold"/>
                <a:cs typeface="Avenir Next Condensed Demi Bold"/>
                <a:sym typeface="Avenir Next Condensed Demi Bold"/>
              </a:rPr>
            </a:br>
            <a:r>
              <a:t>[Barroso+ DCaaC, Gunawi+ SoCC'6, Oppenheimer+ USITS'03,</a:t>
            </a:r>
            <a:br/>
            <a:r>
              <a:t>Brewer Google Tech. Rep. '17, Wang+ DSN'17]</a:t>
            </a:r>
          </a:p>
          <a:p>
            <a:pPr marL="1111250" indent="-1111250" algn="l" defTabSz="814387">
              <a:lnSpc>
                <a:spcPct val="90000"/>
              </a:lnSpc>
              <a:buSzPct val="125000"/>
              <a:buChar char="•"/>
              <a:defRPr b="0" spc="-76" sz="7600">
                <a:latin typeface="Avenir Next Condensed"/>
                <a:ea typeface="Avenir Next Condensed"/>
                <a:cs typeface="Avenir Next Condensed"/>
                <a:sym typeface="Avenir Next Condensed"/>
              </a:defRPr>
            </a:pPr>
            <a:r>
              <a:rPr i="1">
                <a:latin typeface="Avenir Next Condensed Demi Bold"/>
                <a:ea typeface="Avenir Next Condensed Demi Bold"/>
                <a:cs typeface="Avenir Next Condensed Demi Bold"/>
                <a:sym typeface="Avenir Next Condensed Demi Bold"/>
              </a:rPr>
              <a:t>Hard-wired network studies</a:t>
            </a:r>
            <a:br>
              <a:rPr i="1">
                <a:latin typeface="Avenir Next Condensed Demi Bold"/>
                <a:ea typeface="Avenir Next Condensed Demi Bold"/>
                <a:cs typeface="Avenir Next Condensed Demi Bold"/>
                <a:sym typeface="Avenir Next Condensed Demi Bold"/>
              </a:rPr>
            </a:br>
            <a:r>
              <a:t>[Zhuo+ SIGCOMM'17, Gill+ SIGCOMM'11, Potharaju+ IMC'13]</a:t>
            </a:r>
          </a:p>
          <a:p>
            <a:pPr marL="1111250" indent="-1111250" algn="l" defTabSz="814387">
              <a:lnSpc>
                <a:spcPct val="90000"/>
              </a:lnSpc>
              <a:buSzPct val="125000"/>
              <a:buChar char="•"/>
              <a:defRPr b="0" spc="-76" sz="7600">
                <a:latin typeface="Avenir Next Condensed"/>
                <a:ea typeface="Avenir Next Condensed"/>
                <a:cs typeface="Avenir Next Condensed"/>
                <a:sym typeface="Avenir Next Condensed"/>
              </a:defRPr>
            </a:pPr>
            <a:r>
              <a:rPr i="1">
                <a:latin typeface="Avenir Next Condensed Demi Bold"/>
                <a:ea typeface="Avenir Next Condensed Demi Bold"/>
                <a:cs typeface="Avenir Next Condensed Demi Bold"/>
                <a:sym typeface="Avenir Next Condensed Demi Bold"/>
              </a:rPr>
              <a:t>Complementary large scale works focused on device trends</a:t>
            </a:r>
            <a:br/>
            <a:r>
              <a:t>[Potharaju+ SoCC'13, Turner+ SIGCOMM'10,</a:t>
            </a:r>
            <a:br/>
            <a:r>
              <a:t>Govindan+ SIGCOMM'16]</a:t>
            </a:r>
          </a:p>
        </p:txBody>
      </p:sp>
    </p:spTree>
  </p:cSld>
  <p:clrMapOvr>
    <a:masterClrMapping/>
  </p:clrMapOvr>
  <p:transition xmlns:p14="http://schemas.microsoft.com/office/powerpoint/2010/main" spd="med" advClick="1"/>
</p:sld>
</file>

<file path=ppt/slides/slide1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1" name="Slide Number"/>
          <p:cNvSpPr txBox="1"/>
          <p:nvPr>
            <p:ph type="sldNum" sz="quarter" idx="2"/>
          </p:nvPr>
        </p:nvSpPr>
        <p:spPr>
          <a:xfrm>
            <a:off x="11874296" y="13081000"/>
            <a:ext cx="622708"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712" name="Image" descr="Image"/>
          <p:cNvPicPr>
            <a:picLocks noChangeAspect="1"/>
          </p:cNvPicPr>
          <p:nvPr/>
        </p:nvPicPr>
        <p:blipFill>
          <a:blip r:embed="rId2">
            <a:extLst/>
          </a:blip>
          <a:stretch>
            <a:fillRect/>
          </a:stretch>
        </p:blipFill>
        <p:spPr>
          <a:xfrm rot="445884">
            <a:off x="3368321" y="5384766"/>
            <a:ext cx="4292601" cy="1955801"/>
          </a:xfrm>
          <a:prstGeom prst="rect">
            <a:avLst/>
          </a:prstGeom>
          <a:ln w="12700">
            <a:miter lim="400000"/>
          </a:ln>
          <a:effectLst>
            <a:outerShdw sx="100000" sy="100000" kx="0" ky="0" algn="b" rotWithShape="0" blurRad="355600" dist="0" dir="0">
              <a:srgbClr val="000000">
                <a:alpha val="75000"/>
              </a:srgbClr>
            </a:outerShdw>
          </a:effectLst>
        </p:spPr>
      </p:pic>
      <p:pic>
        <p:nvPicPr>
          <p:cNvPr id="1713" name="illustration.pdf" descr="illustration.pdf"/>
          <p:cNvPicPr>
            <a:picLocks noChangeAspect="1"/>
          </p:cNvPicPr>
          <p:nvPr/>
        </p:nvPicPr>
        <p:blipFill>
          <a:blip r:embed="rId3">
            <a:extLst/>
          </a:blip>
          <a:stretch>
            <a:fillRect/>
          </a:stretch>
        </p:blipFill>
        <p:spPr>
          <a:xfrm>
            <a:off x="9868290" y="4671966"/>
            <a:ext cx="4647421" cy="2910206"/>
          </a:xfrm>
          <a:prstGeom prst="rect">
            <a:avLst/>
          </a:prstGeom>
          <a:ln w="12700">
            <a:miter lim="400000"/>
          </a:ln>
          <a:effectLst>
            <a:outerShdw sx="100000" sy="100000" kx="0" ky="0" algn="b" rotWithShape="0" blurRad="355600" dist="0" dir="0">
              <a:srgbClr val="000000">
                <a:alpha val="75000"/>
              </a:srgbClr>
            </a:outerShdw>
          </a:effectLst>
        </p:spPr>
      </p:pic>
      <p:sp>
        <p:nvSpPr>
          <p:cNvPr id="1714" name="DRAM…"/>
          <p:cNvSpPr txBox="1"/>
          <p:nvPr/>
        </p:nvSpPr>
        <p:spPr>
          <a:xfrm>
            <a:off x="3777896" y="7799306"/>
            <a:ext cx="3473451" cy="27127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80000"/>
              </a:lnSpc>
              <a:defRPr sz="10000">
                <a:latin typeface="Avenir Next Condensed"/>
                <a:ea typeface="Avenir Next Condensed"/>
                <a:cs typeface="Avenir Next Condensed"/>
                <a:sym typeface="Avenir Next Condensed"/>
              </a:defRPr>
            </a:pPr>
            <a:r>
              <a:t>DRAM</a:t>
            </a:r>
          </a:p>
          <a:p>
            <a:pPr defTabSz="457200">
              <a:lnSpc>
                <a:spcPct val="80000"/>
              </a:lnSpc>
              <a:defRPr b="0" sz="7000">
                <a:solidFill>
                  <a:srgbClr val="5E5E5E"/>
                </a:solidFill>
                <a:latin typeface="Avenir Next Condensed"/>
                <a:ea typeface="Avenir Next Condensed"/>
                <a:cs typeface="Avenir Next Condensed"/>
                <a:sym typeface="Avenir Next Condensed"/>
              </a:defRPr>
            </a:pPr>
            <a:r>
              <a:t>[DSN '15]</a:t>
            </a:r>
          </a:p>
        </p:txBody>
      </p:sp>
      <p:sp>
        <p:nvSpPr>
          <p:cNvPr id="1715" name="SSDs…"/>
          <p:cNvSpPr txBox="1"/>
          <p:nvPr/>
        </p:nvSpPr>
        <p:spPr>
          <a:xfrm>
            <a:off x="9406064" y="7799306"/>
            <a:ext cx="5571872" cy="27127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80000"/>
              </a:lnSpc>
              <a:defRPr sz="10000">
                <a:latin typeface="Avenir Next Condensed"/>
                <a:ea typeface="Avenir Next Condensed"/>
                <a:cs typeface="Avenir Next Condensed"/>
                <a:sym typeface="Avenir Next Condensed"/>
              </a:defRPr>
            </a:pPr>
            <a:r>
              <a:t>SSDs</a:t>
            </a:r>
          </a:p>
          <a:p>
            <a:pPr defTabSz="457200">
              <a:lnSpc>
                <a:spcPct val="80000"/>
              </a:lnSpc>
              <a:defRPr b="0" sz="7000">
                <a:solidFill>
                  <a:srgbClr val="5E5E5E"/>
                </a:solidFill>
                <a:latin typeface="Avenir Next Condensed"/>
                <a:ea typeface="Avenir Next Condensed"/>
                <a:cs typeface="Avenir Next Condensed"/>
                <a:sym typeface="Avenir Next Condensed"/>
              </a:defRPr>
            </a:pPr>
            <a:r>
              <a:t>[SIGMETRICS '15]</a:t>
            </a:r>
          </a:p>
        </p:txBody>
      </p:sp>
      <p:sp>
        <p:nvSpPr>
          <p:cNvPr id="1716" name="Networks…"/>
          <p:cNvSpPr txBox="1"/>
          <p:nvPr/>
        </p:nvSpPr>
        <p:spPr>
          <a:xfrm>
            <a:off x="16576522" y="7799306"/>
            <a:ext cx="5214621" cy="27127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80000"/>
              </a:lnSpc>
              <a:defRPr sz="10000">
                <a:latin typeface="Avenir Next Condensed"/>
                <a:ea typeface="Avenir Next Condensed"/>
                <a:cs typeface="Avenir Next Condensed"/>
                <a:sym typeface="Avenir Next Condensed"/>
              </a:defRPr>
            </a:pPr>
            <a:r>
              <a:t>Networks</a:t>
            </a:r>
          </a:p>
          <a:p>
            <a:pPr defTabSz="457200">
              <a:lnSpc>
                <a:spcPct val="80000"/>
              </a:lnSpc>
              <a:defRPr b="0" sz="7000">
                <a:solidFill>
                  <a:srgbClr val="5E5E5E"/>
                </a:solidFill>
                <a:latin typeface="Avenir Next Condensed"/>
                <a:ea typeface="Avenir Next Condensed"/>
                <a:cs typeface="Avenir Next Condensed"/>
                <a:sym typeface="Avenir Next Condensed"/>
              </a:defRPr>
            </a:pPr>
            <a:r>
              <a:t>[IMC '18]</a:t>
            </a:r>
          </a:p>
        </p:txBody>
      </p:sp>
      <p:sp>
        <p:nvSpPr>
          <p:cNvPr id="1717" name="LARGE SCALE STUDIES"/>
          <p:cNvSpPr txBox="1"/>
          <p:nvPr/>
        </p:nvSpPr>
        <p:spPr>
          <a:xfrm>
            <a:off x="4012882" y="146049"/>
            <a:ext cx="1635823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LARGE SCALE STUDIES</a:t>
            </a:r>
          </a:p>
        </p:txBody>
      </p:sp>
      <p:grpSp>
        <p:nvGrpSpPr>
          <p:cNvPr id="1720" name="Group"/>
          <p:cNvGrpSpPr/>
          <p:nvPr/>
        </p:nvGrpSpPr>
        <p:grpSpPr>
          <a:xfrm>
            <a:off x="16821432" y="4671966"/>
            <a:ext cx="4724799" cy="2910206"/>
            <a:chOff x="0" y="0"/>
            <a:chExt cx="4724798" cy="2910204"/>
          </a:xfrm>
        </p:grpSpPr>
        <p:pic>
          <p:nvPicPr>
            <p:cNvPr id="1718" name="Screen Shot 2016-06-11 at 7.25.16 PM.png" descr="Screen Shot 2016-06-11 at 7.25.16 PM.png"/>
            <p:cNvPicPr>
              <a:picLocks noChangeAspect="1"/>
            </p:cNvPicPr>
            <p:nvPr/>
          </p:nvPicPr>
          <p:blipFill>
            <a:blip r:embed="rId4">
              <a:extLst/>
            </a:blip>
            <a:stretch>
              <a:fillRect/>
            </a:stretch>
          </p:blipFill>
          <p:spPr>
            <a:xfrm>
              <a:off x="2004907" y="0"/>
              <a:ext cx="2719892" cy="2910205"/>
            </a:xfrm>
            <a:prstGeom prst="rect">
              <a:avLst/>
            </a:prstGeom>
            <a:ln w="12700" cap="flat">
              <a:noFill/>
              <a:miter lim="400000"/>
            </a:ln>
            <a:effectLst/>
          </p:spPr>
        </p:pic>
        <p:pic>
          <p:nvPicPr>
            <p:cNvPr id="1719" name="Screen Shot 2016-06-11 at 7.44.49 PM.png" descr="Screen Shot 2016-06-11 at 7.44.49 PM.png"/>
            <p:cNvPicPr>
              <a:picLocks noChangeAspect="1"/>
            </p:cNvPicPr>
            <p:nvPr/>
          </p:nvPicPr>
          <p:blipFill>
            <a:blip r:embed="rId5">
              <a:extLst/>
            </a:blip>
            <a:stretch>
              <a:fillRect/>
            </a:stretch>
          </p:blipFill>
          <p:spPr>
            <a:xfrm>
              <a:off x="0" y="0"/>
              <a:ext cx="2034778" cy="2910205"/>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1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2" name="Slide Number"/>
          <p:cNvSpPr txBox="1"/>
          <p:nvPr>
            <p:ph type="sldNum" sz="quarter" idx="2"/>
          </p:nvPr>
        </p:nvSpPr>
        <p:spPr>
          <a:xfrm>
            <a:off x="11913615" y="13081000"/>
            <a:ext cx="544069" cy="520700"/>
          </a:xfrm>
          <a:prstGeom prst="rect">
            <a:avLst/>
          </a:prstGeom>
          <a:extLst>
            <a:ext uri="{C572A759-6A51-4108-AA02-DFA0A04FC94B}">
              <ma14:wrappingTextBoxFlag xmlns:ma14="http://schemas.microsoft.com/office/mac/drawingml/2011/main" val="1"/>
            </a:ext>
          </a:extLst>
        </p:spPr>
        <p:txBody>
          <a:bodyPr/>
          <a:lstStyle>
            <a:lvl1pPr>
              <a:defRPr>
                <a:latin typeface="Avenir Next Condensed"/>
                <a:ea typeface="Avenir Next Condensed"/>
                <a:cs typeface="Avenir Next Condensed"/>
                <a:sym typeface="Avenir Next Condensed"/>
              </a:defRPr>
            </a:lvl1pPr>
          </a:lstStyle>
          <a:p>
            <a:pPr/>
            <a:fld id="{86CB4B4D-7CA3-9044-876B-883B54F8677D}" type="slidenum"/>
          </a:p>
        </p:txBody>
      </p:sp>
      <p:sp>
        <p:nvSpPr>
          <p:cNvPr id="1723" name="THESIS STATEMENT"/>
          <p:cNvSpPr txBox="1"/>
          <p:nvPr/>
        </p:nvSpPr>
        <p:spPr>
          <a:xfrm>
            <a:off x="5126355" y="146049"/>
            <a:ext cx="1413129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THESIS STATEMENT</a:t>
            </a:r>
          </a:p>
        </p:txBody>
      </p:sp>
      <p:sp>
        <p:nvSpPr>
          <p:cNvPr id="1724" name="If we measure the device failures in modern data centers,…"/>
          <p:cNvSpPr txBox="1"/>
          <p:nvPr/>
        </p:nvSpPr>
        <p:spPr>
          <a:xfrm>
            <a:off x="1872233" y="3601835"/>
            <a:ext cx="20639533" cy="70789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90000"/>
              </a:lnSpc>
              <a:spcBef>
                <a:spcPts val="1200"/>
              </a:spcBef>
              <a:defRPr b="0" i="1" sz="8000">
                <a:latin typeface="Avenir Next Condensed"/>
                <a:ea typeface="Avenir Next Condensed"/>
                <a:cs typeface="Avenir Next Condensed"/>
                <a:sym typeface="Avenir Next Condensed"/>
              </a:defRPr>
            </a:pPr>
            <a:r>
              <a:t>If we </a:t>
            </a:r>
            <a:r>
              <a:rPr b="1"/>
              <a:t>measure</a:t>
            </a:r>
            <a:r>
              <a:t> the device failures in modern data centers,</a:t>
            </a:r>
          </a:p>
          <a:p>
            <a:pPr defTabSz="457200">
              <a:lnSpc>
                <a:spcPct val="90000"/>
              </a:lnSpc>
              <a:spcBef>
                <a:spcPts val="1200"/>
              </a:spcBef>
              <a:defRPr b="0" i="1" sz="8000">
                <a:latin typeface="Avenir Next Condensed"/>
                <a:ea typeface="Avenir Next Condensed"/>
                <a:cs typeface="Avenir Next Condensed"/>
                <a:sym typeface="Avenir Next Condensed"/>
              </a:defRPr>
            </a:pPr>
            <a:r>
              <a:t>then we can learn the reasons why devices fail,</a:t>
            </a:r>
          </a:p>
          <a:p>
            <a:pPr defTabSz="457200">
              <a:lnSpc>
                <a:spcPct val="90000"/>
              </a:lnSpc>
              <a:spcBef>
                <a:spcPts val="1200"/>
              </a:spcBef>
              <a:defRPr b="0" i="1" sz="8000">
                <a:latin typeface="Avenir Next Condensed"/>
                <a:ea typeface="Avenir Next Condensed"/>
                <a:cs typeface="Avenir Next Condensed"/>
                <a:sym typeface="Avenir Next Condensed"/>
              </a:defRPr>
            </a:pPr>
            <a:r>
              <a:t>develop </a:t>
            </a:r>
            <a:r>
              <a:rPr b="1"/>
              <a:t>models</a:t>
            </a:r>
            <a:r>
              <a:t> to predict device failures, and</a:t>
            </a:r>
          </a:p>
          <a:p>
            <a:pPr defTabSz="457200">
              <a:lnSpc>
                <a:spcPct val="90000"/>
              </a:lnSpc>
              <a:spcBef>
                <a:spcPts val="1200"/>
              </a:spcBef>
              <a:defRPr b="0" i="1" sz="8000">
                <a:latin typeface="Avenir Next Condensed"/>
                <a:ea typeface="Avenir Next Condensed"/>
                <a:cs typeface="Avenir Next Condensed"/>
                <a:sym typeface="Avenir Next Condensed"/>
              </a:defRPr>
            </a:pPr>
            <a:r>
              <a:t>learn from failure trends to make </a:t>
            </a:r>
            <a:r>
              <a:rPr b="1"/>
              <a:t>recommendations</a:t>
            </a:r>
          </a:p>
          <a:p>
            <a:pPr defTabSz="457200">
              <a:lnSpc>
                <a:spcPct val="90000"/>
              </a:lnSpc>
              <a:spcBef>
                <a:spcPts val="1200"/>
              </a:spcBef>
              <a:buClr>
                <a:srgbClr val="000000"/>
              </a:buClr>
              <a:defRPr b="0" i="1" sz="8000">
                <a:latin typeface="Avenir Next Condensed"/>
                <a:ea typeface="Avenir Next Condensed"/>
                <a:cs typeface="Avenir Next Condensed"/>
                <a:sym typeface="Avenir Next Condensed"/>
              </a:defRPr>
            </a:pPr>
            <a:r>
              <a:t>to enable workloads to tolerate device failures. </a:t>
            </a:r>
          </a:p>
        </p:txBody>
      </p:sp>
    </p:spTree>
  </p:cSld>
  <p:clrMapOvr>
    <a:masterClrMapping/>
  </p:clrMapOvr>
  <p:transition xmlns:p14="http://schemas.microsoft.com/office/powerpoint/2010/main" spd="med" advClick="1"/>
</p:sld>
</file>

<file path=ppt/slides/slide1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6" name="Slide Number"/>
          <p:cNvSpPr txBox="1"/>
          <p:nvPr>
            <p:ph type="sldNum" sz="quarter" idx="2"/>
          </p:nvPr>
        </p:nvSpPr>
        <p:spPr>
          <a:xfrm>
            <a:off x="11874296" y="13081000"/>
            <a:ext cx="622708"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27" name="CONCLUSION"/>
          <p:cNvSpPr txBox="1"/>
          <p:nvPr/>
        </p:nvSpPr>
        <p:spPr>
          <a:xfrm>
            <a:off x="7210425" y="146049"/>
            <a:ext cx="996315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CONCLUSION</a:t>
            </a:r>
          </a:p>
        </p:txBody>
      </p:sp>
      <p:sp>
        <p:nvSpPr>
          <p:cNvPr id="1728" name="The problem of understanding why data center devices fail…"/>
          <p:cNvSpPr txBox="1"/>
          <p:nvPr/>
        </p:nvSpPr>
        <p:spPr>
          <a:xfrm>
            <a:off x="1629918" y="4300970"/>
            <a:ext cx="21124165" cy="568071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90000"/>
              </a:lnSpc>
              <a:spcBef>
                <a:spcPts val="1200"/>
              </a:spcBef>
              <a:defRPr b="0" i="1" sz="8000">
                <a:latin typeface="Avenir Next Condensed"/>
                <a:ea typeface="Avenir Next Condensed"/>
                <a:cs typeface="Avenir Next Condensed"/>
                <a:sym typeface="Avenir Next Condensed"/>
              </a:defRPr>
            </a:pPr>
            <a:r>
              <a:t>The problem of understanding why data center devices fail</a:t>
            </a:r>
          </a:p>
          <a:p>
            <a:pPr defTabSz="457200">
              <a:lnSpc>
                <a:spcPct val="90000"/>
              </a:lnSpc>
              <a:spcBef>
                <a:spcPts val="1200"/>
              </a:spcBef>
              <a:defRPr b="0" i="1" sz="8000">
                <a:latin typeface="Avenir Next Condensed"/>
                <a:ea typeface="Avenir Next Condensed"/>
                <a:cs typeface="Avenir Next Condensed"/>
                <a:sym typeface="Avenir Next Condensed"/>
              </a:defRPr>
            </a:pPr>
            <a:r>
              <a:rPr b="1"/>
              <a:t>can</a:t>
            </a:r>
            <a:r>
              <a:t> be solved by using the scale of modern data centers</a:t>
            </a:r>
          </a:p>
          <a:p>
            <a:pPr defTabSz="457200">
              <a:lnSpc>
                <a:spcPct val="90000"/>
              </a:lnSpc>
              <a:spcBef>
                <a:spcPts val="1200"/>
              </a:spcBef>
              <a:defRPr b="0" i="1" sz="8000">
                <a:latin typeface="Avenir Next Condensed"/>
                <a:ea typeface="Avenir Next Condensed"/>
                <a:cs typeface="Avenir Next Condensed"/>
                <a:sym typeface="Avenir Next Condensed"/>
              </a:defRPr>
            </a:pPr>
            <a:r>
              <a:t>to observe failures and by building robust statistical models</a:t>
            </a:r>
          </a:p>
          <a:p>
            <a:pPr defTabSz="457200">
              <a:lnSpc>
                <a:spcPct val="90000"/>
              </a:lnSpc>
              <a:spcBef>
                <a:spcPts val="1200"/>
              </a:spcBef>
              <a:defRPr b="0" i="1" sz="8000">
                <a:latin typeface="Avenir Next Condensed"/>
                <a:ea typeface="Avenir Next Condensed"/>
                <a:cs typeface="Avenir Next Condensed"/>
                <a:sym typeface="Avenir Next Condensed"/>
              </a:defRPr>
            </a:pPr>
            <a:r>
              <a:t>to understand the implications of the failure trends.</a:t>
            </a:r>
          </a:p>
        </p:txBody>
      </p:sp>
    </p:spTree>
  </p:cSld>
  <p:clrMapOvr>
    <a:masterClrMapping/>
  </p:clrMapOvr>
  <p:transition xmlns:p14="http://schemas.microsoft.com/office/powerpoint/2010/main" spd="med" advClick="1"/>
</p:sld>
</file>

<file path=ppt/slides/slide1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0" name="Slide Number"/>
          <p:cNvSpPr txBox="1"/>
          <p:nvPr>
            <p:ph type="sldNum" sz="quarter" idx="2"/>
          </p:nvPr>
        </p:nvSpPr>
        <p:spPr>
          <a:xfrm>
            <a:off x="11874296" y="13081000"/>
            <a:ext cx="622708"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31" name="1. Large scale failure studies"/>
          <p:cNvSpPr txBox="1"/>
          <p:nvPr/>
        </p:nvSpPr>
        <p:spPr>
          <a:xfrm>
            <a:off x="4907915" y="2455537"/>
            <a:ext cx="1456817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19600"/>
              </a:lnSpc>
              <a:defRPr sz="10000">
                <a:solidFill>
                  <a:schemeClr val="accent1">
                    <a:lumOff val="-13575"/>
                  </a:schemeClr>
                </a:solidFill>
                <a:latin typeface="Avenir Next Condensed"/>
                <a:ea typeface="Avenir Next Condensed"/>
                <a:cs typeface="Avenir Next Condensed"/>
                <a:sym typeface="Avenir Next Condensed"/>
              </a:defRPr>
            </a:lvl1pPr>
          </a:lstStyle>
          <a:p>
            <a:pPr/>
            <a:r>
              <a:t>1. Large scale failure studies</a:t>
            </a:r>
          </a:p>
        </p:txBody>
      </p:sp>
      <p:sp>
        <p:nvSpPr>
          <p:cNvPr id="1732" name="We shed new light on device trends from the field"/>
          <p:cNvSpPr txBox="1"/>
          <p:nvPr/>
        </p:nvSpPr>
        <p:spPr>
          <a:xfrm>
            <a:off x="2238502" y="4077600"/>
            <a:ext cx="19906997" cy="1485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8000">
                <a:solidFill>
                  <a:schemeClr val="accent5">
                    <a:lumOff val="-29866"/>
                  </a:schemeClr>
                </a:solidFill>
                <a:latin typeface="Avenir Next Condensed"/>
                <a:ea typeface="Avenir Next Condensed"/>
                <a:cs typeface="Avenir Next Condensed"/>
                <a:sym typeface="Avenir Next Condensed"/>
              </a:defRPr>
            </a:lvl1pPr>
          </a:lstStyle>
          <a:p>
            <a:pPr/>
            <a:r>
              <a:t>We shed new light on device trends from the field</a:t>
            </a:r>
          </a:p>
        </p:txBody>
      </p:sp>
      <p:sp>
        <p:nvSpPr>
          <p:cNvPr id="1733" name="CONTRIBUTIONS"/>
          <p:cNvSpPr txBox="1"/>
          <p:nvPr/>
        </p:nvSpPr>
        <p:spPr>
          <a:xfrm>
            <a:off x="5980747" y="146049"/>
            <a:ext cx="1242250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CONTRIBUTIONS</a:t>
            </a:r>
          </a:p>
        </p:txBody>
      </p:sp>
      <p:sp>
        <p:nvSpPr>
          <p:cNvPr id="1734" name="We enable the community to apply what we learn"/>
          <p:cNvSpPr txBox="1"/>
          <p:nvPr/>
        </p:nvSpPr>
        <p:spPr>
          <a:xfrm>
            <a:off x="2278634" y="7474126"/>
            <a:ext cx="19826733" cy="1485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8000">
                <a:solidFill>
                  <a:schemeClr val="accent5">
                    <a:lumOff val="-29866"/>
                  </a:schemeClr>
                </a:solidFill>
                <a:latin typeface="Avenir Next Condensed"/>
                <a:ea typeface="Avenir Next Condensed"/>
                <a:cs typeface="Avenir Next Condensed"/>
                <a:sym typeface="Avenir Next Condensed"/>
              </a:defRPr>
            </a:lvl1pPr>
          </a:lstStyle>
          <a:p>
            <a:pPr/>
            <a:r>
              <a:t>We enable the community to apply what we learn</a:t>
            </a:r>
          </a:p>
        </p:txBody>
      </p:sp>
      <p:sp>
        <p:nvSpPr>
          <p:cNvPr id="1735" name="2. Statistical failure models"/>
          <p:cNvSpPr txBox="1"/>
          <p:nvPr/>
        </p:nvSpPr>
        <p:spPr>
          <a:xfrm>
            <a:off x="5192395" y="5852063"/>
            <a:ext cx="1399921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19600"/>
              </a:lnSpc>
              <a:defRPr sz="10000">
                <a:solidFill>
                  <a:schemeClr val="accent1">
                    <a:lumOff val="-13575"/>
                  </a:schemeClr>
                </a:solidFill>
                <a:latin typeface="Avenir Next Condensed"/>
                <a:ea typeface="Avenir Next Condensed"/>
                <a:cs typeface="Avenir Next Condensed"/>
                <a:sym typeface="Avenir Next Condensed"/>
              </a:defRPr>
            </a:lvl1pPr>
          </a:lstStyle>
          <a:p>
            <a:pPr/>
            <a:r>
              <a:t>2. Statistical failure models</a:t>
            </a:r>
          </a:p>
        </p:txBody>
      </p:sp>
      <p:sp>
        <p:nvSpPr>
          <p:cNvPr id="1736" name="3. Evaluate best practices in the field"/>
          <p:cNvSpPr txBox="1"/>
          <p:nvPr/>
        </p:nvSpPr>
        <p:spPr>
          <a:xfrm>
            <a:off x="2839720" y="9248589"/>
            <a:ext cx="1870456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19600"/>
              </a:lnSpc>
              <a:defRPr sz="10000">
                <a:solidFill>
                  <a:schemeClr val="accent1">
                    <a:lumOff val="-13575"/>
                  </a:schemeClr>
                </a:solidFill>
                <a:latin typeface="Avenir Next Condensed"/>
                <a:ea typeface="Avenir Next Condensed"/>
                <a:cs typeface="Avenir Next Condensed"/>
                <a:sym typeface="Avenir Next Condensed"/>
              </a:defRPr>
            </a:lvl1pPr>
          </a:lstStyle>
          <a:p>
            <a:pPr/>
            <a:r>
              <a:t>3. Evaluate best practices in the field</a:t>
            </a:r>
          </a:p>
        </p:txBody>
      </p:sp>
      <p:sp>
        <p:nvSpPr>
          <p:cNvPr id="1737" name="We provide insight into how to tolerate failures"/>
          <p:cNvSpPr txBox="1"/>
          <p:nvPr/>
        </p:nvSpPr>
        <p:spPr>
          <a:xfrm>
            <a:off x="2712974" y="10870652"/>
            <a:ext cx="18958053" cy="1485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8000">
                <a:solidFill>
                  <a:schemeClr val="accent5">
                    <a:lumOff val="-29866"/>
                  </a:schemeClr>
                </a:solidFill>
                <a:latin typeface="Avenir Next Condensed"/>
                <a:ea typeface="Avenir Next Condensed"/>
                <a:cs typeface="Avenir Next Condensed"/>
                <a:sym typeface="Avenir Next Condensed"/>
              </a:defRPr>
            </a:lvl1pPr>
          </a:lstStyle>
          <a:p>
            <a:pPr/>
            <a:r>
              <a:t>We provide insight into how to tolerate failures</a:t>
            </a:r>
          </a:p>
        </p:txBody>
      </p:sp>
    </p:spTree>
  </p:cSld>
  <p:clrMapOvr>
    <a:masterClrMapping/>
  </p:clrMapOvr>
  <p:transition xmlns:p14="http://schemas.microsoft.com/office/powerpoint/2010/main" spd="med" advClick="1"/>
</p:sld>
</file>

<file path=ppt/slides/slide1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9" name="Slide Number"/>
          <p:cNvSpPr txBox="1"/>
          <p:nvPr>
            <p:ph type="sldNum" sz="quarter" idx="2"/>
          </p:nvPr>
        </p:nvSpPr>
        <p:spPr>
          <a:xfrm>
            <a:off x="11874296" y="13081000"/>
            <a:ext cx="622708"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40" name="Only examined one company's data centers"/>
          <p:cNvSpPr txBox="1"/>
          <p:nvPr/>
        </p:nvSpPr>
        <p:spPr>
          <a:xfrm>
            <a:off x="1083944" y="4319856"/>
            <a:ext cx="2221611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19600"/>
              </a:lnSpc>
              <a:defRPr sz="10000">
                <a:solidFill>
                  <a:srgbClr val="5E5E5E"/>
                </a:solidFill>
                <a:latin typeface="Avenir Next Condensed"/>
                <a:ea typeface="Avenir Next Condensed"/>
                <a:cs typeface="Avenir Next Condensed"/>
                <a:sym typeface="Avenir Next Condensed"/>
              </a:defRPr>
            </a:lvl1pPr>
          </a:lstStyle>
          <a:p>
            <a:pPr/>
            <a:r>
              <a:t>Only examined one company's data centers</a:t>
            </a:r>
          </a:p>
        </p:txBody>
      </p:sp>
      <p:sp>
        <p:nvSpPr>
          <p:cNvPr id="1741" name="LIMITATIONS"/>
          <p:cNvSpPr txBox="1"/>
          <p:nvPr/>
        </p:nvSpPr>
        <p:spPr>
          <a:xfrm>
            <a:off x="7307580" y="146049"/>
            <a:ext cx="976884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LIMITATIONS</a:t>
            </a:r>
          </a:p>
        </p:txBody>
      </p:sp>
      <p:sp>
        <p:nvSpPr>
          <p:cNvPr id="1742" name="Do not consider combination of device effects"/>
          <p:cNvSpPr txBox="1"/>
          <p:nvPr/>
        </p:nvSpPr>
        <p:spPr>
          <a:xfrm>
            <a:off x="618490" y="6826249"/>
            <a:ext cx="2314702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19600"/>
              </a:lnSpc>
              <a:defRPr sz="10000">
                <a:solidFill>
                  <a:srgbClr val="5E5E5E"/>
                </a:solidFill>
                <a:latin typeface="Avenir Next Condensed"/>
                <a:ea typeface="Avenir Next Condensed"/>
                <a:cs typeface="Avenir Next Condensed"/>
                <a:sym typeface="Avenir Next Condensed"/>
              </a:defRPr>
            </a:lvl1pPr>
          </a:lstStyle>
          <a:p>
            <a:pPr/>
            <a:r>
              <a:t>Do not consider combination of device effects</a:t>
            </a:r>
          </a:p>
        </p:txBody>
      </p:sp>
      <p:sp>
        <p:nvSpPr>
          <p:cNvPr id="1743" name="Do not consider silent data corruption"/>
          <p:cNvSpPr txBox="1"/>
          <p:nvPr/>
        </p:nvSpPr>
        <p:spPr>
          <a:xfrm>
            <a:off x="2520315" y="9332642"/>
            <a:ext cx="1934337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19600"/>
              </a:lnSpc>
              <a:defRPr sz="10000">
                <a:solidFill>
                  <a:srgbClr val="5E5E5E"/>
                </a:solidFill>
                <a:latin typeface="Avenir Next Condensed"/>
                <a:ea typeface="Avenir Next Condensed"/>
                <a:cs typeface="Avenir Next Condensed"/>
                <a:sym typeface="Avenir Next Condensed"/>
              </a:defRPr>
            </a:lvl1pPr>
          </a:lstStyle>
          <a:p>
            <a:pPr/>
            <a:r>
              <a:t>Do not consider silent data corruption</a:t>
            </a:r>
          </a:p>
        </p:txBody>
      </p:sp>
    </p:spTree>
  </p:cSld>
  <p:clrMapOvr>
    <a:masterClrMapping/>
  </p:clrMapOvr>
  <p:transition xmlns:p14="http://schemas.microsoft.com/office/powerpoint/2010/main" spd="med" advClick="1"/>
</p:sld>
</file>

<file path=ppt/slides/slide1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5" name="Slide Number"/>
          <p:cNvSpPr txBox="1"/>
          <p:nvPr>
            <p:ph type="sldNum" sz="quarter" idx="2"/>
          </p:nvPr>
        </p:nvSpPr>
        <p:spPr>
          <a:xfrm>
            <a:off x="11874296" y="13081000"/>
            <a:ext cx="622708"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46" name="FUTURE RESEARCH"/>
          <p:cNvSpPr txBox="1"/>
          <p:nvPr/>
        </p:nvSpPr>
        <p:spPr>
          <a:xfrm>
            <a:off x="5180647" y="146049"/>
            <a:ext cx="1402270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FUTURE RESEARCH</a:t>
            </a:r>
          </a:p>
        </p:txBody>
      </p:sp>
      <p:sp>
        <p:nvSpPr>
          <p:cNvPr id="1747" name="Further field study based analysis"/>
          <p:cNvSpPr txBox="1"/>
          <p:nvPr/>
        </p:nvSpPr>
        <p:spPr>
          <a:xfrm>
            <a:off x="3510915" y="2455537"/>
            <a:ext cx="1736217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19600"/>
              </a:lnSpc>
              <a:defRPr sz="10000">
                <a:solidFill>
                  <a:schemeClr val="accent3">
                    <a:hueOff val="362282"/>
                    <a:satOff val="31803"/>
                    <a:lumOff val="-18242"/>
                  </a:schemeClr>
                </a:solidFill>
                <a:latin typeface="Avenir Next Condensed"/>
                <a:ea typeface="Avenir Next Condensed"/>
                <a:cs typeface="Avenir Next Condensed"/>
                <a:sym typeface="Avenir Next Condensed"/>
              </a:defRPr>
            </a:lvl1pPr>
          </a:lstStyle>
          <a:p>
            <a:pPr/>
            <a:r>
              <a:t>Further field study based analysis</a:t>
            </a:r>
          </a:p>
        </p:txBody>
      </p:sp>
      <p:sp>
        <p:nvSpPr>
          <p:cNvPr id="1748" name="Other devices, statistical techniques, environments"/>
          <p:cNvSpPr txBox="1"/>
          <p:nvPr/>
        </p:nvSpPr>
        <p:spPr>
          <a:xfrm>
            <a:off x="1973833" y="4077600"/>
            <a:ext cx="20436333" cy="1485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8000">
                <a:latin typeface="Avenir Next Condensed"/>
                <a:ea typeface="Avenir Next Condensed"/>
                <a:cs typeface="Avenir Next Condensed"/>
                <a:sym typeface="Avenir Next Condensed"/>
              </a:defRPr>
            </a:lvl1pPr>
          </a:lstStyle>
          <a:p>
            <a:pPr/>
            <a:r>
              <a:t>Other devices, statistical techniques, environments</a:t>
            </a:r>
          </a:p>
        </p:txBody>
      </p:sp>
      <p:sp>
        <p:nvSpPr>
          <p:cNvPr id="1749" name="Use learnings to inform design decisions"/>
          <p:cNvSpPr txBox="1"/>
          <p:nvPr/>
        </p:nvSpPr>
        <p:spPr>
          <a:xfrm>
            <a:off x="4032249" y="7474126"/>
            <a:ext cx="16319501" cy="1485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8000">
                <a:latin typeface="Avenir Next Condensed"/>
                <a:ea typeface="Avenir Next Condensed"/>
                <a:cs typeface="Avenir Next Condensed"/>
                <a:sym typeface="Avenir Next Condensed"/>
              </a:defRPr>
            </a:lvl1pPr>
          </a:lstStyle>
          <a:p>
            <a:pPr/>
            <a:r>
              <a:t>Use learnings to inform design decisions</a:t>
            </a:r>
          </a:p>
        </p:txBody>
      </p:sp>
      <p:sp>
        <p:nvSpPr>
          <p:cNvPr id="1750" name="HW/SW cooperative techniques"/>
          <p:cNvSpPr txBox="1"/>
          <p:nvPr/>
        </p:nvSpPr>
        <p:spPr>
          <a:xfrm>
            <a:off x="4215765" y="5852063"/>
            <a:ext cx="1595247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19600"/>
              </a:lnSpc>
              <a:defRPr sz="10000">
                <a:solidFill>
                  <a:schemeClr val="accent3">
                    <a:hueOff val="362282"/>
                    <a:satOff val="31803"/>
                    <a:lumOff val="-18242"/>
                  </a:schemeClr>
                </a:solidFill>
                <a:latin typeface="Avenir Next Condensed"/>
                <a:ea typeface="Avenir Next Condensed"/>
                <a:cs typeface="Avenir Next Condensed"/>
                <a:sym typeface="Avenir Next Condensed"/>
              </a:defRPr>
            </a:lvl1pPr>
          </a:lstStyle>
          <a:p>
            <a:pPr/>
            <a:r>
              <a:t>HW/SW cooperative techniques</a:t>
            </a:r>
          </a:p>
        </p:txBody>
      </p:sp>
      <p:sp>
        <p:nvSpPr>
          <p:cNvPr id="1751" name="Introspective fault monitoring and reduction"/>
          <p:cNvSpPr txBox="1"/>
          <p:nvPr/>
        </p:nvSpPr>
        <p:spPr>
          <a:xfrm>
            <a:off x="719455" y="9248589"/>
            <a:ext cx="2294509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19600"/>
              </a:lnSpc>
              <a:defRPr sz="10000">
                <a:solidFill>
                  <a:schemeClr val="accent3">
                    <a:hueOff val="362282"/>
                    <a:satOff val="31803"/>
                    <a:lumOff val="-18242"/>
                  </a:schemeClr>
                </a:solidFill>
                <a:latin typeface="Avenir Next Condensed"/>
                <a:ea typeface="Avenir Next Condensed"/>
                <a:cs typeface="Avenir Next Condensed"/>
                <a:sym typeface="Avenir Next Condensed"/>
              </a:defRPr>
            </a:lvl1pPr>
          </a:lstStyle>
          <a:p>
            <a:pPr/>
            <a:r>
              <a:t>Introspective fault monitoring and reduction</a:t>
            </a:r>
          </a:p>
        </p:txBody>
      </p:sp>
      <p:sp>
        <p:nvSpPr>
          <p:cNvPr id="1752" name="Systems that can identify and adapt their behavior"/>
          <p:cNvSpPr txBox="1"/>
          <p:nvPr/>
        </p:nvSpPr>
        <p:spPr>
          <a:xfrm>
            <a:off x="2118106" y="10870652"/>
            <a:ext cx="20147789" cy="1485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8000">
                <a:latin typeface="Avenir Next Condensed"/>
                <a:ea typeface="Avenir Next Condensed"/>
                <a:cs typeface="Avenir Next Condensed"/>
                <a:sym typeface="Avenir Next Condensed"/>
              </a:defRPr>
            </a:lvl1pPr>
          </a:lstStyle>
          <a:p>
            <a:pPr/>
            <a:r>
              <a:t>Systems that can identify and adapt their behavior</a:t>
            </a:r>
          </a:p>
        </p:txBody>
      </p:sp>
    </p:spTree>
  </p:cSld>
  <p:clrMapOvr>
    <a:masterClrMapping/>
  </p:clrMapOvr>
  <p:transition xmlns:p14="http://schemas.microsoft.com/office/powerpoint/2010/main" spd="med" advClick="1"/>
</p:sld>
</file>

<file path=ppt/slides/slide1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4" name="Slide Number"/>
          <p:cNvSpPr txBox="1"/>
          <p:nvPr>
            <p:ph type="sldNum" sz="quarter" idx="2"/>
          </p:nvPr>
        </p:nvSpPr>
        <p:spPr>
          <a:xfrm>
            <a:off x="11874296" y="13081000"/>
            <a:ext cx="622708"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55" name="THESIS PUBLICATIONS"/>
          <p:cNvSpPr txBox="1"/>
          <p:nvPr/>
        </p:nvSpPr>
        <p:spPr>
          <a:xfrm>
            <a:off x="3904297" y="146049"/>
            <a:ext cx="1657540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THESIS PUBLICATIONS</a:t>
            </a:r>
          </a:p>
        </p:txBody>
      </p:sp>
      <p:sp>
        <p:nvSpPr>
          <p:cNvPr id="1756" name="Large scale reliability studies"/>
          <p:cNvSpPr txBox="1"/>
          <p:nvPr/>
        </p:nvSpPr>
        <p:spPr>
          <a:xfrm>
            <a:off x="4685030" y="4405841"/>
            <a:ext cx="1501394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19600"/>
              </a:lnSpc>
              <a:defRPr sz="10000">
                <a:solidFill>
                  <a:srgbClr val="5E5E5E"/>
                </a:solidFill>
                <a:latin typeface="Avenir Next Condensed"/>
                <a:ea typeface="Avenir Next Condensed"/>
                <a:cs typeface="Avenir Next Condensed"/>
                <a:sym typeface="Avenir Next Condensed"/>
              </a:defRPr>
            </a:lvl1pPr>
          </a:lstStyle>
          <a:p>
            <a:pPr/>
            <a:r>
              <a:t>Large scale reliability studies</a:t>
            </a:r>
          </a:p>
        </p:txBody>
      </p:sp>
      <p:sp>
        <p:nvSpPr>
          <p:cNvPr id="1757" name="DRAM [Meza+ DSN'15]…"/>
          <p:cNvSpPr txBox="1"/>
          <p:nvPr/>
        </p:nvSpPr>
        <p:spPr>
          <a:xfrm>
            <a:off x="4685030" y="6038638"/>
            <a:ext cx="10718885" cy="32715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926041" indent="-926041" algn="l" defTabSz="457200">
              <a:lnSpc>
                <a:spcPct val="80000"/>
              </a:lnSpc>
              <a:buSzPct val="125000"/>
              <a:buChar char="•"/>
              <a:defRPr b="0" sz="7000">
                <a:solidFill>
                  <a:schemeClr val="accent1">
                    <a:lumOff val="-13575"/>
                  </a:schemeClr>
                </a:solidFill>
                <a:latin typeface="Avenir Next Condensed Demi Bold"/>
                <a:ea typeface="Avenir Next Condensed Demi Bold"/>
                <a:cs typeface="Avenir Next Condensed Demi Bold"/>
                <a:sym typeface="Avenir Next Condensed Demi Bold"/>
              </a:defRPr>
            </a:pPr>
            <a:r>
              <a:t>DRAM</a:t>
            </a:r>
            <a:r>
              <a:rPr>
                <a:latin typeface="Avenir Next Condensed"/>
                <a:ea typeface="Avenir Next Condensed"/>
                <a:cs typeface="Avenir Next Condensed"/>
                <a:sym typeface="Avenir Next Condensed"/>
              </a:rPr>
              <a:t> [Meza+ DSN'15]</a:t>
            </a:r>
            <a:endParaRPr>
              <a:latin typeface="Avenir Next Condensed"/>
              <a:ea typeface="Avenir Next Condensed"/>
              <a:cs typeface="Avenir Next Condensed"/>
              <a:sym typeface="Avenir Next Condensed"/>
            </a:endParaRPr>
          </a:p>
          <a:p>
            <a:pPr marL="926041" indent="-926041" algn="l" defTabSz="457200">
              <a:lnSpc>
                <a:spcPct val="80000"/>
              </a:lnSpc>
              <a:buSzPct val="125000"/>
              <a:buChar char="•"/>
              <a:defRPr b="0" sz="7000">
                <a:solidFill>
                  <a:schemeClr val="accent1">
                    <a:lumOff val="-13575"/>
                  </a:schemeClr>
                </a:solidFill>
                <a:latin typeface="Avenir Next Condensed Demi Bold"/>
                <a:ea typeface="Avenir Next Condensed Demi Bold"/>
                <a:cs typeface="Avenir Next Condensed Demi Bold"/>
                <a:sym typeface="Avenir Next Condensed Demi Bold"/>
              </a:defRPr>
            </a:pPr>
            <a:r>
              <a:t>SSDs</a:t>
            </a:r>
            <a:r>
              <a:rPr>
                <a:latin typeface="Avenir Next Condensed"/>
                <a:ea typeface="Avenir Next Condensed"/>
                <a:cs typeface="Avenir Next Condensed"/>
                <a:sym typeface="Avenir Next Condensed"/>
              </a:rPr>
              <a:t> [Meza+ SIGMETRICS'15]</a:t>
            </a:r>
            <a:endParaRPr>
              <a:latin typeface="Avenir Next Condensed"/>
              <a:ea typeface="Avenir Next Condensed"/>
              <a:cs typeface="Avenir Next Condensed"/>
              <a:sym typeface="Avenir Next Condensed"/>
            </a:endParaRPr>
          </a:p>
          <a:p>
            <a:pPr marL="926041" indent="-926041" algn="l" defTabSz="457200">
              <a:lnSpc>
                <a:spcPct val="80000"/>
              </a:lnSpc>
              <a:buSzPct val="125000"/>
              <a:buChar char="•"/>
              <a:defRPr b="0" sz="7000">
                <a:solidFill>
                  <a:schemeClr val="accent1">
                    <a:lumOff val="-13575"/>
                  </a:schemeClr>
                </a:solidFill>
                <a:latin typeface="Avenir Next Condensed Demi Bold"/>
                <a:ea typeface="Avenir Next Condensed Demi Bold"/>
                <a:cs typeface="Avenir Next Condensed Demi Bold"/>
                <a:sym typeface="Avenir Next Condensed Demi Bold"/>
              </a:defRPr>
            </a:pPr>
            <a:r>
              <a:t>Network</a:t>
            </a:r>
            <a:r>
              <a:rPr>
                <a:latin typeface="Avenir Next Condensed"/>
                <a:ea typeface="Avenir Next Condensed"/>
                <a:cs typeface="Avenir Next Condensed"/>
                <a:sym typeface="Avenir Next Condensed"/>
              </a:rPr>
              <a:t> [Meza+ IMC'18]</a:t>
            </a:r>
          </a:p>
        </p:txBody>
      </p:sp>
    </p:spTree>
  </p:cSld>
  <p:clrMapOvr>
    <a:masterClrMapping/>
  </p:clrMapOvr>
  <p:transition xmlns:p14="http://schemas.microsoft.com/office/powerpoint/2010/main" spd="med" advClick="1"/>
</p:sld>
</file>

<file path=ppt/slides/slide1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9" name="Slide Number"/>
          <p:cNvSpPr txBox="1"/>
          <p:nvPr>
            <p:ph type="sldNum" sz="quarter" idx="2"/>
          </p:nvPr>
        </p:nvSpPr>
        <p:spPr>
          <a:xfrm>
            <a:off x="11874296" y="13081000"/>
            <a:ext cx="622708"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60" name="OTHER PhD PUBLICATIONS"/>
          <p:cNvSpPr txBox="1"/>
          <p:nvPr/>
        </p:nvSpPr>
        <p:spPr>
          <a:xfrm>
            <a:off x="2224087" y="146049"/>
            <a:ext cx="1993582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OTHER PhD PUBLICATIONS</a:t>
            </a:r>
          </a:p>
        </p:txBody>
      </p:sp>
      <p:sp>
        <p:nvSpPr>
          <p:cNvPr id="1761" name="Non-volatile memory"/>
          <p:cNvSpPr txBox="1"/>
          <p:nvPr/>
        </p:nvSpPr>
        <p:spPr>
          <a:xfrm>
            <a:off x="609877" y="2360645"/>
            <a:ext cx="1093216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19600"/>
              </a:lnSpc>
              <a:defRPr sz="10000">
                <a:solidFill>
                  <a:srgbClr val="5E5E5E"/>
                </a:solidFill>
                <a:latin typeface="Avenir Next Condensed"/>
                <a:ea typeface="Avenir Next Condensed"/>
                <a:cs typeface="Avenir Next Condensed"/>
                <a:sym typeface="Avenir Next Condensed"/>
              </a:defRPr>
            </a:lvl1pPr>
          </a:lstStyle>
          <a:p>
            <a:pPr/>
            <a:r>
              <a:t>Non-volatile memory</a:t>
            </a:r>
          </a:p>
        </p:txBody>
      </p:sp>
      <p:sp>
        <p:nvSpPr>
          <p:cNvPr id="1762" name="DRAM + NVM [Meza+ CAL'12]…"/>
          <p:cNvSpPr txBox="1"/>
          <p:nvPr/>
        </p:nvSpPr>
        <p:spPr>
          <a:xfrm>
            <a:off x="609877" y="3871521"/>
            <a:ext cx="13414334" cy="52222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L="926041" indent="-926041" algn="l" defTabSz="457200">
              <a:lnSpc>
                <a:spcPct val="80000"/>
              </a:lnSpc>
              <a:buSzPct val="125000"/>
              <a:buChar char="•"/>
              <a:defRPr b="0" sz="7000">
                <a:solidFill>
                  <a:schemeClr val="accent1">
                    <a:lumOff val="-13575"/>
                  </a:schemeClr>
                </a:solidFill>
                <a:latin typeface="Avenir Next Condensed Demi Bold"/>
                <a:ea typeface="Avenir Next Condensed Demi Bold"/>
                <a:cs typeface="Avenir Next Condensed Demi Bold"/>
                <a:sym typeface="Avenir Next Condensed Demi Bold"/>
              </a:defRPr>
            </a:pPr>
            <a:r>
              <a:t>DRAM + NVM</a:t>
            </a:r>
            <a:r>
              <a:rPr>
                <a:latin typeface="Avenir Next Condensed"/>
                <a:ea typeface="Avenir Next Condensed"/>
                <a:cs typeface="Avenir Next Condensed"/>
                <a:sym typeface="Avenir Next Condensed"/>
              </a:rPr>
              <a:t> [Meza+ CAL'12]</a:t>
            </a:r>
            <a:endParaRPr>
              <a:latin typeface="Avenir Next Condensed"/>
              <a:ea typeface="Avenir Next Condensed"/>
              <a:cs typeface="Avenir Next Condensed"/>
              <a:sym typeface="Avenir Next Condensed"/>
            </a:endParaRPr>
          </a:p>
          <a:p>
            <a:pPr marL="926041" indent="-926041" algn="l" defTabSz="457200">
              <a:lnSpc>
                <a:spcPct val="80000"/>
              </a:lnSpc>
              <a:buSzPct val="125000"/>
              <a:buChar char="•"/>
              <a:defRPr b="0" sz="7000">
                <a:solidFill>
                  <a:schemeClr val="accent1">
                    <a:lumOff val="-13575"/>
                  </a:schemeClr>
                </a:solidFill>
                <a:latin typeface="Avenir Next Condensed Demi Bold"/>
                <a:ea typeface="Avenir Next Condensed Demi Bold"/>
                <a:cs typeface="Avenir Next Condensed Demi Bold"/>
                <a:sym typeface="Avenir Next Condensed Demi Bold"/>
              </a:defRPr>
            </a:pPr>
            <a:r>
              <a:t>Persistent Memory</a:t>
            </a:r>
            <a:r>
              <a:rPr>
                <a:latin typeface="Avenir Next Condensed"/>
                <a:ea typeface="Avenir Next Condensed"/>
                <a:cs typeface="Avenir Next Condensed"/>
                <a:sym typeface="Avenir Next Condensed"/>
              </a:rPr>
              <a:t> [Meza+ WEED'13]</a:t>
            </a:r>
            <a:endParaRPr>
              <a:latin typeface="Avenir Next Condensed"/>
              <a:ea typeface="Avenir Next Condensed"/>
              <a:cs typeface="Avenir Next Condensed"/>
              <a:sym typeface="Avenir Next Condensed"/>
            </a:endParaRPr>
          </a:p>
          <a:p>
            <a:pPr marL="926041" indent="-926041" algn="l" defTabSz="457200">
              <a:lnSpc>
                <a:spcPct val="80000"/>
              </a:lnSpc>
              <a:buSzPct val="125000"/>
              <a:buChar char="•"/>
              <a:defRPr b="0" sz="7000">
                <a:solidFill>
                  <a:schemeClr val="accent1">
                    <a:lumOff val="-13575"/>
                  </a:schemeClr>
                </a:solidFill>
                <a:latin typeface="Avenir Next Condensed Demi Bold"/>
                <a:ea typeface="Avenir Next Condensed Demi Bold"/>
                <a:cs typeface="Avenir Next Condensed Demi Bold"/>
                <a:sym typeface="Avenir Next Condensed Demi Bold"/>
              </a:defRPr>
            </a:pPr>
            <a:r>
              <a:t>Multi-Level Cell</a:t>
            </a:r>
            <a:r>
              <a:rPr>
                <a:latin typeface="Avenir Next Condensed"/>
                <a:ea typeface="Avenir Next Condensed"/>
                <a:cs typeface="Avenir Next Condensed"/>
                <a:sym typeface="Avenir Next Condensed"/>
              </a:rPr>
              <a:t> [Yoon+ TACO'14]</a:t>
            </a:r>
            <a:endParaRPr>
              <a:latin typeface="Avenir Next Condensed"/>
              <a:ea typeface="Avenir Next Condensed"/>
              <a:cs typeface="Avenir Next Condensed"/>
              <a:sym typeface="Avenir Next Condensed"/>
            </a:endParaRPr>
          </a:p>
          <a:p>
            <a:pPr marL="926041" indent="-926041" algn="l" defTabSz="457200">
              <a:lnSpc>
                <a:spcPct val="80000"/>
              </a:lnSpc>
              <a:buSzPct val="125000"/>
              <a:buChar char="•"/>
              <a:defRPr b="0" sz="7000">
                <a:solidFill>
                  <a:schemeClr val="accent1">
                    <a:lumOff val="-13575"/>
                  </a:schemeClr>
                </a:solidFill>
                <a:latin typeface="Avenir Next Condensed Demi Bold"/>
                <a:ea typeface="Avenir Next Condensed Demi Bold"/>
                <a:cs typeface="Avenir Next Condensed Demi Bold"/>
                <a:sym typeface="Avenir Next Condensed Demi Bold"/>
              </a:defRPr>
            </a:pPr>
            <a:r>
              <a:t>Row Buffers Locality</a:t>
            </a:r>
            <a:r>
              <a:rPr>
                <a:latin typeface="Avenir Next Condensed"/>
                <a:ea typeface="Avenir Next Condensed"/>
                <a:cs typeface="Avenir Next Condensed"/>
                <a:sym typeface="Avenir Next Condensed"/>
              </a:rPr>
              <a:t> [Yoon+ ICCD'15]</a:t>
            </a:r>
            <a:endParaRPr>
              <a:latin typeface="Avenir Next Condensed"/>
              <a:ea typeface="Avenir Next Condensed"/>
              <a:cs typeface="Avenir Next Condensed"/>
              <a:sym typeface="Avenir Next Condensed"/>
            </a:endParaRPr>
          </a:p>
          <a:p>
            <a:pPr marL="926041" indent="-926041" algn="l" defTabSz="457200">
              <a:lnSpc>
                <a:spcPct val="80000"/>
              </a:lnSpc>
              <a:buSzPct val="125000"/>
              <a:buChar char="•"/>
              <a:defRPr b="0" sz="7000">
                <a:solidFill>
                  <a:schemeClr val="accent1">
                    <a:lumOff val="-13575"/>
                  </a:schemeClr>
                </a:solidFill>
                <a:latin typeface="Avenir Next Condensed Demi Bold"/>
                <a:ea typeface="Avenir Next Condensed Demi Bold"/>
                <a:cs typeface="Avenir Next Condensed Demi Bold"/>
                <a:sym typeface="Avenir Next Condensed Demi Bold"/>
              </a:defRPr>
            </a:pPr>
            <a:r>
              <a:t>Row Buffer Sizes</a:t>
            </a:r>
            <a:r>
              <a:rPr>
                <a:latin typeface="Avenir Next Condensed"/>
                <a:ea typeface="Avenir Next Condensed"/>
                <a:cs typeface="Avenir Next Condensed"/>
                <a:sym typeface="Avenir Next Condensed"/>
              </a:rPr>
              <a:t> [Meza+ ICCD'12]</a:t>
            </a:r>
          </a:p>
        </p:txBody>
      </p:sp>
      <p:sp>
        <p:nvSpPr>
          <p:cNvPr id="1763" name="Main memory architecture"/>
          <p:cNvSpPr txBox="1"/>
          <p:nvPr/>
        </p:nvSpPr>
        <p:spPr>
          <a:xfrm>
            <a:off x="609877" y="8741283"/>
            <a:ext cx="1360805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19600"/>
              </a:lnSpc>
              <a:defRPr sz="10000">
                <a:solidFill>
                  <a:srgbClr val="5E5E5E"/>
                </a:solidFill>
                <a:latin typeface="Avenir Next Condensed"/>
                <a:ea typeface="Avenir Next Condensed"/>
                <a:cs typeface="Avenir Next Condensed"/>
                <a:sym typeface="Avenir Next Condensed"/>
              </a:defRPr>
            </a:lvl1pPr>
          </a:lstStyle>
          <a:p>
            <a:pPr/>
            <a:r>
              <a:t>Main memory architecture</a:t>
            </a:r>
          </a:p>
        </p:txBody>
      </p:sp>
      <p:sp>
        <p:nvSpPr>
          <p:cNvPr id="1764" name="Bit Flips [Luo+ DSN'14]…"/>
          <p:cNvSpPr txBox="1"/>
          <p:nvPr/>
        </p:nvSpPr>
        <p:spPr>
          <a:xfrm>
            <a:off x="609877" y="10374079"/>
            <a:ext cx="10057470" cy="22961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L="926041" indent="-926041" algn="l" defTabSz="457200">
              <a:lnSpc>
                <a:spcPct val="80000"/>
              </a:lnSpc>
              <a:buSzPct val="125000"/>
              <a:buChar char="•"/>
              <a:defRPr b="0" sz="7000">
                <a:solidFill>
                  <a:schemeClr val="accent1">
                    <a:lumOff val="-13575"/>
                  </a:schemeClr>
                </a:solidFill>
                <a:latin typeface="Avenir Next Condensed Demi Bold"/>
                <a:ea typeface="Avenir Next Condensed Demi Bold"/>
                <a:cs typeface="Avenir Next Condensed Demi Bold"/>
                <a:sym typeface="Avenir Next Condensed Demi Bold"/>
              </a:defRPr>
            </a:pPr>
            <a:r>
              <a:t>Bit Flips</a:t>
            </a:r>
            <a:r>
              <a:rPr>
                <a:latin typeface="Avenir Next Condensed"/>
                <a:ea typeface="Avenir Next Condensed"/>
                <a:cs typeface="Avenir Next Condensed"/>
                <a:sym typeface="Avenir Next Condensed"/>
              </a:rPr>
              <a:t> [Luo+ DSN'14]</a:t>
            </a:r>
            <a:endParaRPr>
              <a:latin typeface="Avenir Next Condensed"/>
              <a:ea typeface="Avenir Next Condensed"/>
              <a:cs typeface="Avenir Next Condensed"/>
              <a:sym typeface="Avenir Next Condensed"/>
            </a:endParaRPr>
          </a:p>
          <a:p>
            <a:pPr marL="926041" indent="-926041" algn="l" defTabSz="457200">
              <a:lnSpc>
                <a:spcPct val="80000"/>
              </a:lnSpc>
              <a:buSzPct val="125000"/>
              <a:buChar char="•"/>
              <a:defRPr b="0" sz="7000">
                <a:solidFill>
                  <a:schemeClr val="accent1">
                    <a:lumOff val="-13575"/>
                  </a:schemeClr>
                </a:solidFill>
                <a:latin typeface="Avenir Next Condensed Demi Bold"/>
                <a:ea typeface="Avenir Next Condensed Demi Bold"/>
                <a:cs typeface="Avenir Next Condensed Demi Bold"/>
                <a:sym typeface="Avenir Next Condensed Demi Bold"/>
              </a:defRPr>
            </a:pPr>
            <a:r>
              <a:t>Overview</a:t>
            </a:r>
            <a:r>
              <a:rPr>
                <a:latin typeface="Avenir Next Condensed"/>
                <a:ea typeface="Avenir Next Condensed"/>
                <a:cs typeface="Avenir Next Condensed"/>
                <a:sym typeface="Avenir Next Condensed"/>
              </a:rPr>
              <a:t> [Mutlu+ KIISE'15]</a:t>
            </a:r>
          </a:p>
        </p:txBody>
      </p:sp>
      <p:sp>
        <p:nvSpPr>
          <p:cNvPr id="1765" name="Datacenter Energy"/>
          <p:cNvSpPr txBox="1"/>
          <p:nvPr/>
        </p:nvSpPr>
        <p:spPr>
          <a:xfrm>
            <a:off x="14308469" y="2323014"/>
            <a:ext cx="942721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19600"/>
              </a:lnSpc>
              <a:defRPr sz="10000">
                <a:solidFill>
                  <a:srgbClr val="5E5E5E"/>
                </a:solidFill>
                <a:latin typeface="Avenir Next Condensed"/>
                <a:ea typeface="Avenir Next Condensed"/>
                <a:cs typeface="Avenir Next Condensed"/>
                <a:sym typeface="Avenir Next Condensed"/>
              </a:defRPr>
            </a:lvl1pPr>
          </a:lstStyle>
          <a:p>
            <a:pPr/>
            <a:r>
              <a:t>Datacenter Energy</a:t>
            </a:r>
          </a:p>
        </p:txBody>
      </p:sp>
      <p:sp>
        <p:nvSpPr>
          <p:cNvPr id="1766" name="Sustainable DC Design [Chang+ ASPLOS'12]"/>
          <p:cNvSpPr txBox="1"/>
          <p:nvPr/>
        </p:nvSpPr>
        <p:spPr>
          <a:xfrm>
            <a:off x="14308469" y="3965652"/>
            <a:ext cx="8612844" cy="22961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L="926041" indent="-926041" algn="l" defTabSz="457200">
              <a:lnSpc>
                <a:spcPct val="80000"/>
              </a:lnSpc>
              <a:buSzPct val="125000"/>
              <a:buChar char="•"/>
              <a:defRPr b="0" sz="7000">
                <a:solidFill>
                  <a:schemeClr val="accent1">
                    <a:lumOff val="-13575"/>
                  </a:schemeClr>
                </a:solidFill>
                <a:latin typeface="Avenir Next Condensed Demi Bold"/>
                <a:ea typeface="Avenir Next Condensed Demi Bold"/>
                <a:cs typeface="Avenir Next Condensed Demi Bold"/>
                <a:sym typeface="Avenir Next Condensed Demi Bold"/>
              </a:defRPr>
            </a:pPr>
            <a:r>
              <a:t>Sustainable DC Design</a:t>
            </a:r>
            <a:br/>
            <a:r>
              <a:rPr>
                <a:latin typeface="Avenir Next Condensed"/>
                <a:ea typeface="Avenir Next Condensed"/>
                <a:cs typeface="Avenir Next Condensed"/>
                <a:sym typeface="Avenir Next Condensed"/>
              </a:rPr>
              <a:t>[Chang+ ASPLOS'12]</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Rectangle"/>
          <p:cNvSpPr/>
          <p:nvPr/>
        </p:nvSpPr>
        <p:spPr>
          <a:xfrm>
            <a:off x="-20914" y="3190903"/>
            <a:ext cx="24425829" cy="5960560"/>
          </a:xfrm>
          <a:prstGeom prst="rect">
            <a:avLst/>
          </a:prstGeom>
          <a:solidFill>
            <a:schemeClr val="accent5">
              <a:hueOff val="-82419"/>
              <a:satOff val="-9513"/>
              <a:lumOff val="-16343"/>
              <a:alpha val="10000"/>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324" name="PROBLEM 2: DISTRIBUTION"/>
          <p:cNvSpPr txBox="1"/>
          <p:nvPr/>
        </p:nvSpPr>
        <p:spPr>
          <a:xfrm>
            <a:off x="1940242" y="146049"/>
            <a:ext cx="2050351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PROBLEM 2: DISTRIBUTION</a:t>
            </a:r>
          </a:p>
        </p:txBody>
      </p:sp>
      <p:sp>
        <p:nvSpPr>
          <p:cNvPr id="32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26" name="Workloads in modern data centers are distributed across many servers."/>
          <p:cNvSpPr txBox="1"/>
          <p:nvPr/>
        </p:nvSpPr>
        <p:spPr>
          <a:xfrm>
            <a:off x="4351654" y="9491216"/>
            <a:ext cx="15680691" cy="28854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60000"/>
              </a:lnSpc>
              <a:defRPr b="0" i="1" sz="10000">
                <a:solidFill>
                  <a:schemeClr val="accent5">
                    <a:lumOff val="-29866"/>
                  </a:schemeClr>
                </a:solidFill>
                <a:latin typeface="Avenir Next Condensed"/>
                <a:ea typeface="Avenir Next Condensed"/>
                <a:cs typeface="Avenir Next Condensed"/>
                <a:sym typeface="Avenir Next Condensed"/>
              </a:defRPr>
            </a:pPr>
            <a:r>
              <a:t>Workloads in modern data centers</a:t>
            </a:r>
            <a:br/>
            <a:r>
              <a:t>are distributed across many servers.</a:t>
            </a:r>
          </a:p>
        </p:txBody>
      </p:sp>
      <p:pic>
        <p:nvPicPr>
          <p:cNvPr id="327" name="Screen Shot 2016-06-11 at 7.44.49 PM.png" descr="Screen Shot 2016-06-11 at 7.44.49 PM.png"/>
          <p:cNvPicPr>
            <a:picLocks noChangeAspect="1"/>
          </p:cNvPicPr>
          <p:nvPr/>
        </p:nvPicPr>
        <p:blipFill>
          <a:blip r:embed="rId3">
            <a:extLst/>
          </a:blip>
          <a:srcRect l="6031" t="5032" r="3995" b="1405"/>
          <a:stretch>
            <a:fillRect/>
          </a:stretch>
        </p:blipFill>
        <p:spPr>
          <a:xfrm>
            <a:off x="2661936" y="4417982"/>
            <a:ext cx="2995635" cy="4455389"/>
          </a:xfrm>
          <a:custGeom>
            <a:avLst/>
            <a:gdLst/>
            <a:ahLst/>
            <a:cxnLst>
              <a:cxn ang="0">
                <a:pos x="wd2" y="hd2"/>
              </a:cxn>
              <a:cxn ang="5400000">
                <a:pos x="wd2" y="hd2"/>
              </a:cxn>
              <a:cxn ang="10800000">
                <a:pos x="wd2" y="hd2"/>
              </a:cxn>
              <a:cxn ang="16200000">
                <a:pos x="wd2" y="hd2"/>
              </a:cxn>
            </a:cxnLst>
            <a:rect l="0" t="0" r="r" b="b"/>
            <a:pathLst>
              <a:path w="21521" h="21585" fill="norm" stroke="1" extrusionOk="0">
                <a:moveTo>
                  <a:pt x="8670" y="1"/>
                </a:moveTo>
                <a:cubicBezTo>
                  <a:pt x="8403" y="-15"/>
                  <a:pt x="6883" y="517"/>
                  <a:pt x="4134" y="1589"/>
                </a:cubicBezTo>
                <a:lnTo>
                  <a:pt x="0" y="3200"/>
                </a:lnTo>
                <a:lnTo>
                  <a:pt x="40" y="10722"/>
                </a:lnTo>
                <a:lnTo>
                  <a:pt x="83" y="18243"/>
                </a:lnTo>
                <a:lnTo>
                  <a:pt x="4337" y="19908"/>
                </a:lnTo>
                <a:lnTo>
                  <a:pt x="8590" y="21573"/>
                </a:lnTo>
                <a:lnTo>
                  <a:pt x="11117" y="21579"/>
                </a:lnTo>
                <a:lnTo>
                  <a:pt x="13643" y="21585"/>
                </a:lnTo>
                <a:lnTo>
                  <a:pt x="17651" y="19933"/>
                </a:lnTo>
                <a:cubicBezTo>
                  <a:pt x="19978" y="18975"/>
                  <a:pt x="21600" y="18241"/>
                  <a:pt x="21518" y="18186"/>
                </a:cubicBezTo>
                <a:cubicBezTo>
                  <a:pt x="21439" y="18133"/>
                  <a:pt x="20448" y="17762"/>
                  <a:pt x="19316" y="17359"/>
                </a:cubicBezTo>
                <a:lnTo>
                  <a:pt x="17258" y="16626"/>
                </a:lnTo>
                <a:lnTo>
                  <a:pt x="17218" y="9899"/>
                </a:lnTo>
                <a:cubicBezTo>
                  <a:pt x="17192" y="5697"/>
                  <a:pt x="17117" y="3171"/>
                  <a:pt x="17021" y="3171"/>
                </a:cubicBezTo>
                <a:cubicBezTo>
                  <a:pt x="16937" y="3171"/>
                  <a:pt x="16620" y="3004"/>
                  <a:pt x="16317" y="2800"/>
                </a:cubicBezTo>
                <a:cubicBezTo>
                  <a:pt x="15692" y="2378"/>
                  <a:pt x="9843" y="47"/>
                  <a:pt x="9377" y="33"/>
                </a:cubicBezTo>
                <a:cubicBezTo>
                  <a:pt x="9210" y="29"/>
                  <a:pt x="8891" y="14"/>
                  <a:pt x="8670" y="1"/>
                </a:cubicBezTo>
                <a:close/>
              </a:path>
            </a:pathLst>
          </a:custGeom>
          <a:ln w="12700">
            <a:miter lim="400000"/>
          </a:ln>
        </p:spPr>
      </p:pic>
      <p:pic>
        <p:nvPicPr>
          <p:cNvPr id="328" name="Screen Shot 2016-06-11 at 7.44.49 PM.png" descr="Screen Shot 2016-06-11 at 7.44.49 PM.png"/>
          <p:cNvPicPr>
            <a:picLocks noChangeAspect="1"/>
          </p:cNvPicPr>
          <p:nvPr/>
        </p:nvPicPr>
        <p:blipFill>
          <a:blip r:embed="rId3">
            <a:extLst/>
          </a:blip>
          <a:srcRect l="6031" t="5032" r="3995" b="1405"/>
          <a:stretch>
            <a:fillRect/>
          </a:stretch>
        </p:blipFill>
        <p:spPr>
          <a:xfrm>
            <a:off x="10728115" y="4416369"/>
            <a:ext cx="2995635" cy="4455390"/>
          </a:xfrm>
          <a:custGeom>
            <a:avLst/>
            <a:gdLst/>
            <a:ahLst/>
            <a:cxnLst>
              <a:cxn ang="0">
                <a:pos x="wd2" y="hd2"/>
              </a:cxn>
              <a:cxn ang="5400000">
                <a:pos x="wd2" y="hd2"/>
              </a:cxn>
              <a:cxn ang="10800000">
                <a:pos x="wd2" y="hd2"/>
              </a:cxn>
              <a:cxn ang="16200000">
                <a:pos x="wd2" y="hd2"/>
              </a:cxn>
            </a:cxnLst>
            <a:rect l="0" t="0" r="r" b="b"/>
            <a:pathLst>
              <a:path w="21521" h="21585" fill="norm" stroke="1" extrusionOk="0">
                <a:moveTo>
                  <a:pt x="8670" y="1"/>
                </a:moveTo>
                <a:cubicBezTo>
                  <a:pt x="8403" y="-15"/>
                  <a:pt x="6883" y="517"/>
                  <a:pt x="4134" y="1589"/>
                </a:cubicBezTo>
                <a:lnTo>
                  <a:pt x="0" y="3200"/>
                </a:lnTo>
                <a:lnTo>
                  <a:pt x="40" y="10722"/>
                </a:lnTo>
                <a:lnTo>
                  <a:pt x="83" y="18243"/>
                </a:lnTo>
                <a:lnTo>
                  <a:pt x="4337" y="19908"/>
                </a:lnTo>
                <a:lnTo>
                  <a:pt x="8590" y="21573"/>
                </a:lnTo>
                <a:lnTo>
                  <a:pt x="11117" y="21579"/>
                </a:lnTo>
                <a:lnTo>
                  <a:pt x="13643" y="21585"/>
                </a:lnTo>
                <a:lnTo>
                  <a:pt x="17651" y="19933"/>
                </a:lnTo>
                <a:cubicBezTo>
                  <a:pt x="19978" y="18975"/>
                  <a:pt x="21600" y="18241"/>
                  <a:pt x="21518" y="18186"/>
                </a:cubicBezTo>
                <a:cubicBezTo>
                  <a:pt x="21439" y="18133"/>
                  <a:pt x="20448" y="17762"/>
                  <a:pt x="19316" y="17359"/>
                </a:cubicBezTo>
                <a:lnTo>
                  <a:pt x="17258" y="16626"/>
                </a:lnTo>
                <a:lnTo>
                  <a:pt x="17218" y="9899"/>
                </a:lnTo>
                <a:cubicBezTo>
                  <a:pt x="17192" y="5697"/>
                  <a:pt x="17117" y="3171"/>
                  <a:pt x="17021" y="3171"/>
                </a:cubicBezTo>
                <a:cubicBezTo>
                  <a:pt x="16937" y="3171"/>
                  <a:pt x="16620" y="3004"/>
                  <a:pt x="16317" y="2800"/>
                </a:cubicBezTo>
                <a:cubicBezTo>
                  <a:pt x="15692" y="2378"/>
                  <a:pt x="9843" y="47"/>
                  <a:pt x="9377" y="33"/>
                </a:cubicBezTo>
                <a:cubicBezTo>
                  <a:pt x="9210" y="29"/>
                  <a:pt x="8891" y="14"/>
                  <a:pt x="8670" y="1"/>
                </a:cubicBezTo>
                <a:close/>
              </a:path>
            </a:pathLst>
          </a:custGeom>
          <a:ln w="12700">
            <a:miter lim="400000"/>
          </a:ln>
        </p:spPr>
      </p:pic>
      <p:pic>
        <p:nvPicPr>
          <p:cNvPr id="329" name="Screen Shot 2016-06-11 at 7.44.49 PM.png" descr="Screen Shot 2016-06-11 at 7.44.49 PM.png"/>
          <p:cNvPicPr>
            <a:picLocks noChangeAspect="1"/>
          </p:cNvPicPr>
          <p:nvPr/>
        </p:nvPicPr>
        <p:blipFill>
          <a:blip r:embed="rId3">
            <a:extLst/>
          </a:blip>
          <a:srcRect l="6031" t="5032" r="3995" b="1405"/>
          <a:stretch>
            <a:fillRect/>
          </a:stretch>
        </p:blipFill>
        <p:spPr>
          <a:xfrm>
            <a:off x="18794294" y="4416369"/>
            <a:ext cx="2995635" cy="4455390"/>
          </a:xfrm>
          <a:custGeom>
            <a:avLst/>
            <a:gdLst/>
            <a:ahLst/>
            <a:cxnLst>
              <a:cxn ang="0">
                <a:pos x="wd2" y="hd2"/>
              </a:cxn>
              <a:cxn ang="5400000">
                <a:pos x="wd2" y="hd2"/>
              </a:cxn>
              <a:cxn ang="10800000">
                <a:pos x="wd2" y="hd2"/>
              </a:cxn>
              <a:cxn ang="16200000">
                <a:pos x="wd2" y="hd2"/>
              </a:cxn>
            </a:cxnLst>
            <a:rect l="0" t="0" r="r" b="b"/>
            <a:pathLst>
              <a:path w="21521" h="21585" fill="norm" stroke="1" extrusionOk="0">
                <a:moveTo>
                  <a:pt x="8670" y="1"/>
                </a:moveTo>
                <a:cubicBezTo>
                  <a:pt x="8403" y="-15"/>
                  <a:pt x="6883" y="517"/>
                  <a:pt x="4134" y="1589"/>
                </a:cubicBezTo>
                <a:lnTo>
                  <a:pt x="0" y="3200"/>
                </a:lnTo>
                <a:lnTo>
                  <a:pt x="40" y="10722"/>
                </a:lnTo>
                <a:lnTo>
                  <a:pt x="83" y="18243"/>
                </a:lnTo>
                <a:lnTo>
                  <a:pt x="4337" y="19908"/>
                </a:lnTo>
                <a:lnTo>
                  <a:pt x="8590" y="21573"/>
                </a:lnTo>
                <a:lnTo>
                  <a:pt x="11117" y="21579"/>
                </a:lnTo>
                <a:lnTo>
                  <a:pt x="13643" y="21585"/>
                </a:lnTo>
                <a:lnTo>
                  <a:pt x="17651" y="19933"/>
                </a:lnTo>
                <a:cubicBezTo>
                  <a:pt x="19978" y="18975"/>
                  <a:pt x="21600" y="18241"/>
                  <a:pt x="21518" y="18186"/>
                </a:cubicBezTo>
                <a:cubicBezTo>
                  <a:pt x="21439" y="18133"/>
                  <a:pt x="20448" y="17762"/>
                  <a:pt x="19316" y="17359"/>
                </a:cubicBezTo>
                <a:lnTo>
                  <a:pt x="17258" y="16626"/>
                </a:lnTo>
                <a:lnTo>
                  <a:pt x="17218" y="9899"/>
                </a:lnTo>
                <a:cubicBezTo>
                  <a:pt x="17192" y="5697"/>
                  <a:pt x="17117" y="3171"/>
                  <a:pt x="17021" y="3171"/>
                </a:cubicBezTo>
                <a:cubicBezTo>
                  <a:pt x="16937" y="3171"/>
                  <a:pt x="16620" y="3004"/>
                  <a:pt x="16317" y="2800"/>
                </a:cubicBezTo>
                <a:cubicBezTo>
                  <a:pt x="15692" y="2378"/>
                  <a:pt x="9843" y="47"/>
                  <a:pt x="9377" y="33"/>
                </a:cubicBezTo>
                <a:cubicBezTo>
                  <a:pt x="9210" y="29"/>
                  <a:pt x="8891" y="14"/>
                  <a:pt x="8670" y="1"/>
                </a:cubicBezTo>
                <a:close/>
              </a:path>
            </a:pathLst>
          </a:custGeom>
          <a:ln w="12700">
            <a:miter lim="400000"/>
          </a:ln>
        </p:spPr>
      </p:pic>
      <p:sp>
        <p:nvSpPr>
          <p:cNvPr id="330" name="WEB SERVER"/>
          <p:cNvSpPr txBox="1"/>
          <p:nvPr/>
        </p:nvSpPr>
        <p:spPr>
          <a:xfrm>
            <a:off x="2231102" y="3457395"/>
            <a:ext cx="327406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atin typeface="Avenir Next Condensed"/>
                <a:ea typeface="Avenir Next Condensed"/>
                <a:cs typeface="Avenir Next Condensed"/>
                <a:sym typeface="Avenir Next Condensed"/>
              </a:defRPr>
            </a:lvl1pPr>
          </a:lstStyle>
          <a:p>
            <a:pPr/>
            <a:r>
              <a:t>WEB SERVER</a:t>
            </a:r>
          </a:p>
        </p:txBody>
      </p:sp>
      <p:sp>
        <p:nvSpPr>
          <p:cNvPr id="331" name="CACHE"/>
          <p:cNvSpPr txBox="1"/>
          <p:nvPr/>
        </p:nvSpPr>
        <p:spPr>
          <a:xfrm>
            <a:off x="10861079" y="3457395"/>
            <a:ext cx="176911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atin typeface="Avenir Next Condensed"/>
                <a:ea typeface="Avenir Next Condensed"/>
                <a:cs typeface="Avenir Next Condensed"/>
                <a:sym typeface="Avenir Next Condensed"/>
              </a:defRPr>
            </a:lvl1pPr>
          </a:lstStyle>
          <a:p>
            <a:pPr/>
            <a:r>
              <a:t>CACHE</a:t>
            </a:r>
          </a:p>
        </p:txBody>
      </p:sp>
      <p:sp>
        <p:nvSpPr>
          <p:cNvPr id="332" name="DATABASE"/>
          <p:cNvSpPr txBox="1"/>
          <p:nvPr/>
        </p:nvSpPr>
        <p:spPr>
          <a:xfrm>
            <a:off x="18575038" y="3457395"/>
            <a:ext cx="267144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atin typeface="Avenir Next Condensed"/>
                <a:ea typeface="Avenir Next Condensed"/>
                <a:cs typeface="Avenir Next Condensed"/>
                <a:sym typeface="Avenir Next Condensed"/>
              </a:defRPr>
            </a:lvl1pPr>
          </a:lstStyle>
          <a:p>
            <a:pPr/>
            <a:r>
              <a:t>DATABASE</a:t>
            </a:r>
          </a:p>
        </p:txBody>
      </p:sp>
      <p:sp>
        <p:nvSpPr>
          <p:cNvPr id="333" name="Line"/>
          <p:cNvSpPr/>
          <p:nvPr/>
        </p:nvSpPr>
        <p:spPr>
          <a:xfrm>
            <a:off x="6315042" y="5991724"/>
            <a:ext cx="3329386" cy="1"/>
          </a:xfrm>
          <a:prstGeom prst="line">
            <a:avLst/>
          </a:prstGeom>
          <a:ln w="127000">
            <a:solidFill>
              <a:schemeClr val="accent1">
                <a:lumOff val="-13575"/>
              </a:schemeClr>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334" name="Line"/>
          <p:cNvSpPr/>
          <p:nvPr/>
        </p:nvSpPr>
        <p:spPr>
          <a:xfrm>
            <a:off x="14202441" y="5991724"/>
            <a:ext cx="3329385" cy="1"/>
          </a:xfrm>
          <a:prstGeom prst="line">
            <a:avLst/>
          </a:prstGeom>
          <a:ln w="127000">
            <a:solidFill>
              <a:schemeClr val="accent1">
                <a:lumOff val="-13575"/>
              </a:schemeClr>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335" name="Line"/>
          <p:cNvSpPr/>
          <p:nvPr/>
        </p:nvSpPr>
        <p:spPr>
          <a:xfrm flipH="1">
            <a:off x="6315042" y="7020786"/>
            <a:ext cx="3329386" cy="1"/>
          </a:xfrm>
          <a:prstGeom prst="line">
            <a:avLst/>
          </a:prstGeom>
          <a:ln w="127000">
            <a:solidFill>
              <a:schemeClr val="accent3">
                <a:hueOff val="362282"/>
                <a:satOff val="31803"/>
                <a:lumOff val="-18242"/>
              </a:schemeClr>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336" name="Line"/>
          <p:cNvSpPr/>
          <p:nvPr/>
        </p:nvSpPr>
        <p:spPr>
          <a:xfrm flipH="1">
            <a:off x="14202441" y="7020786"/>
            <a:ext cx="3329386" cy="1"/>
          </a:xfrm>
          <a:prstGeom prst="line">
            <a:avLst/>
          </a:prstGeom>
          <a:ln w="127000">
            <a:solidFill>
              <a:schemeClr val="accent3">
                <a:hueOff val="362282"/>
                <a:satOff val="31803"/>
                <a:lumOff val="-18242"/>
              </a:schemeClr>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337" name="Request"/>
          <p:cNvSpPr txBox="1"/>
          <p:nvPr/>
        </p:nvSpPr>
        <p:spPr>
          <a:xfrm>
            <a:off x="7030727" y="4805984"/>
            <a:ext cx="189801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sz="5000">
                <a:solidFill>
                  <a:schemeClr val="accent1">
                    <a:lumOff val="-13575"/>
                  </a:schemeClr>
                </a:solidFill>
                <a:latin typeface="Avenir Next Condensed"/>
                <a:ea typeface="Avenir Next Condensed"/>
                <a:cs typeface="Avenir Next Condensed"/>
                <a:sym typeface="Avenir Next Condensed"/>
              </a:defRPr>
            </a:lvl1pPr>
          </a:lstStyle>
          <a:p>
            <a:pPr/>
            <a:r>
              <a:t>Request</a:t>
            </a:r>
          </a:p>
        </p:txBody>
      </p:sp>
      <p:sp>
        <p:nvSpPr>
          <p:cNvPr id="338" name="Request"/>
          <p:cNvSpPr txBox="1"/>
          <p:nvPr/>
        </p:nvSpPr>
        <p:spPr>
          <a:xfrm>
            <a:off x="14918126" y="4805984"/>
            <a:ext cx="189801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sz="5000">
                <a:solidFill>
                  <a:schemeClr val="accent1">
                    <a:lumOff val="-13575"/>
                  </a:schemeClr>
                </a:solidFill>
                <a:latin typeface="Avenir Next Condensed"/>
                <a:ea typeface="Avenir Next Condensed"/>
                <a:cs typeface="Avenir Next Condensed"/>
                <a:sym typeface="Avenir Next Condensed"/>
              </a:defRPr>
            </a:lvl1pPr>
          </a:lstStyle>
          <a:p>
            <a:pPr/>
            <a:r>
              <a:t>Request</a:t>
            </a:r>
          </a:p>
        </p:txBody>
      </p:sp>
      <p:sp>
        <p:nvSpPr>
          <p:cNvPr id="339" name="Response"/>
          <p:cNvSpPr txBox="1"/>
          <p:nvPr/>
        </p:nvSpPr>
        <p:spPr>
          <a:xfrm>
            <a:off x="6862452" y="7266755"/>
            <a:ext cx="223456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sz="5000">
                <a:solidFill>
                  <a:schemeClr val="accent3">
                    <a:hueOff val="362282"/>
                    <a:satOff val="31803"/>
                    <a:lumOff val="-18242"/>
                  </a:schemeClr>
                </a:solidFill>
                <a:latin typeface="Avenir Next Condensed"/>
                <a:ea typeface="Avenir Next Condensed"/>
                <a:cs typeface="Avenir Next Condensed"/>
                <a:sym typeface="Avenir Next Condensed"/>
              </a:defRPr>
            </a:lvl1pPr>
          </a:lstStyle>
          <a:p>
            <a:pPr/>
            <a:r>
              <a:t>Response</a:t>
            </a:r>
          </a:p>
        </p:txBody>
      </p:sp>
      <p:sp>
        <p:nvSpPr>
          <p:cNvPr id="340" name="Response"/>
          <p:cNvSpPr txBox="1"/>
          <p:nvPr/>
        </p:nvSpPr>
        <p:spPr>
          <a:xfrm>
            <a:off x="14749851" y="7266755"/>
            <a:ext cx="223456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sz="5000">
                <a:solidFill>
                  <a:schemeClr val="accent3">
                    <a:hueOff val="362282"/>
                    <a:satOff val="31803"/>
                    <a:lumOff val="-18242"/>
                  </a:schemeClr>
                </a:solidFill>
                <a:latin typeface="Avenir Next Condensed"/>
                <a:ea typeface="Avenir Next Condensed"/>
                <a:cs typeface="Avenir Next Condensed"/>
                <a:sym typeface="Avenir Next Condensed"/>
              </a:defRPr>
            </a:lvl1pPr>
          </a:lstStyle>
          <a:p>
            <a:pPr/>
            <a:r>
              <a:t>Response</a:t>
            </a:r>
          </a:p>
        </p:txBody>
      </p:sp>
      <p:sp>
        <p:nvSpPr>
          <p:cNvPr id="341" name="x"/>
          <p:cNvSpPr txBox="1"/>
          <p:nvPr/>
        </p:nvSpPr>
        <p:spPr>
          <a:xfrm rot="16200000">
            <a:off x="10566675" y="3127776"/>
            <a:ext cx="2034541" cy="703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0">
                <a:solidFill>
                  <a:schemeClr val="accent5">
                    <a:hueOff val="-82419"/>
                    <a:satOff val="-9513"/>
                    <a:lumOff val="-16343"/>
                  </a:schemeClr>
                </a:solidFill>
                <a:latin typeface="Avenir Next Condensed"/>
                <a:ea typeface="Avenir Next Condensed"/>
                <a:cs typeface="Avenir Next Condensed"/>
                <a:sym typeface="Avenir Next Condensed"/>
              </a:defRPr>
            </a:lvl1pPr>
          </a:lstStyle>
          <a:p>
            <a:pPr/>
            <a:r>
              <a:t>x</a:t>
            </a:r>
          </a:p>
        </p:txBody>
      </p:sp>
      <p:sp>
        <p:nvSpPr>
          <p:cNvPr id="342" name="x"/>
          <p:cNvSpPr txBox="1"/>
          <p:nvPr/>
        </p:nvSpPr>
        <p:spPr>
          <a:xfrm rot="16200000">
            <a:off x="14492343" y="2473824"/>
            <a:ext cx="2034541" cy="703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0">
                <a:solidFill>
                  <a:schemeClr val="accent5">
                    <a:hueOff val="-82419"/>
                    <a:satOff val="-9513"/>
                    <a:lumOff val="-16343"/>
                  </a:schemeClr>
                </a:solidFill>
                <a:latin typeface="Avenir Next Condensed"/>
                <a:ea typeface="Avenir Next Condensed"/>
                <a:cs typeface="Avenir Next Condensed"/>
                <a:sym typeface="Avenir Next Condensed"/>
              </a:defRPr>
            </a:lvl1pPr>
          </a:lstStyle>
          <a:p>
            <a:pPr/>
            <a:r>
              <a:t>x</a:t>
            </a:r>
          </a:p>
        </p:txBody>
      </p:sp>
      <p:sp>
        <p:nvSpPr>
          <p:cNvPr id="343" name="x"/>
          <p:cNvSpPr txBox="1"/>
          <p:nvPr/>
        </p:nvSpPr>
        <p:spPr>
          <a:xfrm rot="16200000">
            <a:off x="14492343" y="3502886"/>
            <a:ext cx="2034541" cy="703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0">
                <a:solidFill>
                  <a:schemeClr val="accent5">
                    <a:hueOff val="-82419"/>
                    <a:satOff val="-9513"/>
                    <a:lumOff val="-16343"/>
                  </a:schemeClr>
                </a:solidFill>
                <a:latin typeface="Avenir Next Condensed"/>
                <a:ea typeface="Avenir Next Condensed"/>
                <a:cs typeface="Avenir Next Condensed"/>
                <a:sym typeface="Avenir Next Condensed"/>
              </a:defRPr>
            </a:lvl1pPr>
          </a:lstStyle>
          <a:p>
            <a:pPr/>
            <a:r>
              <a:t>x</a:t>
            </a:r>
          </a:p>
        </p:txBody>
      </p:sp>
      <p:sp>
        <p:nvSpPr>
          <p:cNvPr id="344" name="x"/>
          <p:cNvSpPr txBox="1"/>
          <p:nvPr/>
        </p:nvSpPr>
        <p:spPr>
          <a:xfrm rot="16200000">
            <a:off x="6633414" y="3502886"/>
            <a:ext cx="2034541" cy="703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0">
                <a:solidFill>
                  <a:schemeClr val="accent5">
                    <a:hueOff val="-82419"/>
                    <a:satOff val="-9513"/>
                    <a:lumOff val="-16343"/>
                  </a:schemeClr>
                </a:solidFill>
                <a:latin typeface="Avenir Next Condensed"/>
                <a:ea typeface="Avenir Next Condensed"/>
                <a:cs typeface="Avenir Next Condensed"/>
                <a:sym typeface="Avenir Next Condensed"/>
              </a:defRPr>
            </a:lvl1pPr>
          </a:lstStyle>
          <a:p>
            <a:pPr/>
            <a:r>
              <a:t>x</a:t>
            </a:r>
          </a:p>
        </p:txBody>
      </p:sp>
    </p:spTree>
  </p:cSld>
  <p:clrMapOvr>
    <a:masterClrMapping/>
  </p:clrMapOvr>
  <p:transition xmlns:p14="http://schemas.microsoft.com/office/powerpoint/2010/main" spd="med" advClick="1"/>
</p:sld>
</file>

<file path=ppt/slides/slide1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8" name="Slide Number"/>
          <p:cNvSpPr txBox="1"/>
          <p:nvPr>
            <p:ph type="sldNum" sz="quarter" idx="2"/>
          </p:nvPr>
        </p:nvSpPr>
        <p:spPr>
          <a:xfrm>
            <a:off x="11874296" y="13081000"/>
            <a:ext cx="622708"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69" name="EARLIER PUBLICATIONS"/>
          <p:cNvSpPr txBox="1"/>
          <p:nvPr/>
        </p:nvSpPr>
        <p:spPr>
          <a:xfrm>
            <a:off x="3380422" y="146049"/>
            <a:ext cx="1762315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EARLIER PUBLICATIONS</a:t>
            </a:r>
          </a:p>
        </p:txBody>
      </p:sp>
      <p:sp>
        <p:nvSpPr>
          <p:cNvPr id="1770" name="Energy efficiency studies"/>
          <p:cNvSpPr txBox="1"/>
          <p:nvPr/>
        </p:nvSpPr>
        <p:spPr>
          <a:xfrm>
            <a:off x="2780051" y="3003761"/>
            <a:ext cx="1275842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19600"/>
              </a:lnSpc>
              <a:defRPr sz="10000">
                <a:solidFill>
                  <a:srgbClr val="5E5E5E"/>
                </a:solidFill>
                <a:latin typeface="Avenir Next Condensed"/>
                <a:ea typeface="Avenir Next Condensed"/>
                <a:cs typeface="Avenir Next Condensed"/>
                <a:sym typeface="Avenir Next Condensed"/>
              </a:defRPr>
            </a:lvl1pPr>
          </a:lstStyle>
          <a:p>
            <a:pPr/>
            <a:r>
              <a:t>Energy efficiency studies</a:t>
            </a:r>
          </a:p>
        </p:txBody>
      </p:sp>
      <p:sp>
        <p:nvSpPr>
          <p:cNvPr id="1771" name="JouleSort [Rivoire+ Computer'07]…"/>
          <p:cNvSpPr txBox="1"/>
          <p:nvPr/>
        </p:nvSpPr>
        <p:spPr>
          <a:xfrm>
            <a:off x="2780051" y="4514637"/>
            <a:ext cx="17234367" cy="522224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L="926041" indent="-926041" algn="l" defTabSz="457200">
              <a:lnSpc>
                <a:spcPct val="80000"/>
              </a:lnSpc>
              <a:buSzPct val="125000"/>
              <a:buChar char="•"/>
              <a:defRPr b="0" sz="7000">
                <a:solidFill>
                  <a:schemeClr val="accent1">
                    <a:lumOff val="-13575"/>
                  </a:schemeClr>
                </a:solidFill>
                <a:latin typeface="Avenir Next Condensed Demi Bold"/>
                <a:ea typeface="Avenir Next Condensed Demi Bold"/>
                <a:cs typeface="Avenir Next Condensed Demi Bold"/>
                <a:sym typeface="Avenir Next Condensed Demi Bold"/>
              </a:defRPr>
            </a:pPr>
            <a:r>
              <a:t>JouleSort</a:t>
            </a:r>
            <a:r>
              <a:rPr>
                <a:latin typeface="Avenir Next Condensed"/>
                <a:ea typeface="Avenir Next Condensed"/>
                <a:cs typeface="Avenir Next Condensed"/>
                <a:sym typeface="Avenir Next Condensed"/>
              </a:rPr>
              <a:t> [Rivoire+ Computer'07]</a:t>
            </a:r>
            <a:endParaRPr>
              <a:latin typeface="Avenir Next Condensed"/>
              <a:ea typeface="Avenir Next Condensed"/>
              <a:cs typeface="Avenir Next Condensed"/>
              <a:sym typeface="Avenir Next Condensed"/>
            </a:endParaRPr>
          </a:p>
          <a:p>
            <a:pPr marL="926041" indent="-926041" algn="l" defTabSz="457200">
              <a:lnSpc>
                <a:spcPct val="80000"/>
              </a:lnSpc>
              <a:buSzPct val="125000"/>
              <a:buChar char="•"/>
              <a:defRPr b="0" sz="7000">
                <a:solidFill>
                  <a:schemeClr val="accent1">
                    <a:lumOff val="-13575"/>
                  </a:schemeClr>
                </a:solidFill>
                <a:latin typeface="Avenir Next Condensed Demi Bold"/>
                <a:ea typeface="Avenir Next Condensed Demi Bold"/>
                <a:cs typeface="Avenir Next Condensed Demi Bold"/>
                <a:sym typeface="Avenir Next Condensed Demi Bold"/>
              </a:defRPr>
            </a:pPr>
            <a:r>
              <a:t>DB Energy</a:t>
            </a:r>
            <a:r>
              <a:rPr>
                <a:latin typeface="Avenir Next Condensed"/>
                <a:ea typeface="Avenir Next Condensed"/>
                <a:cs typeface="Avenir Next Condensed"/>
                <a:sym typeface="Avenir Next Condensed"/>
              </a:rPr>
              <a:t> [Harizopoulos+ CIDR'09]</a:t>
            </a:r>
            <a:endParaRPr>
              <a:latin typeface="Avenir Next Condensed"/>
              <a:ea typeface="Avenir Next Condensed"/>
              <a:cs typeface="Avenir Next Condensed"/>
              <a:sym typeface="Avenir Next Condensed"/>
            </a:endParaRPr>
          </a:p>
          <a:p>
            <a:pPr marL="926041" indent="-926041" algn="l" defTabSz="457200">
              <a:lnSpc>
                <a:spcPct val="80000"/>
              </a:lnSpc>
              <a:buSzPct val="125000"/>
              <a:buChar char="•"/>
              <a:defRPr b="0" sz="7000">
                <a:solidFill>
                  <a:schemeClr val="accent1">
                    <a:lumOff val="-13575"/>
                  </a:schemeClr>
                </a:solidFill>
                <a:latin typeface="Avenir Next Condensed Demi Bold"/>
                <a:ea typeface="Avenir Next Condensed Demi Bold"/>
                <a:cs typeface="Avenir Next Condensed Demi Bold"/>
                <a:sym typeface="Avenir Next Condensed Demi Bold"/>
              </a:defRPr>
            </a:pPr>
            <a:r>
              <a:t>OLTP Energy</a:t>
            </a:r>
            <a:r>
              <a:rPr>
                <a:latin typeface="Avenir Next Condensed"/>
                <a:ea typeface="Avenir Next Condensed"/>
                <a:cs typeface="Avenir Next Condensed"/>
                <a:sym typeface="Avenir Next Condensed"/>
              </a:rPr>
              <a:t> [Meza+ ISLPED'09]</a:t>
            </a:r>
            <a:endParaRPr>
              <a:latin typeface="Avenir Next Condensed"/>
              <a:ea typeface="Avenir Next Condensed"/>
              <a:cs typeface="Avenir Next Condensed"/>
              <a:sym typeface="Avenir Next Condensed"/>
            </a:endParaRPr>
          </a:p>
          <a:p>
            <a:pPr marL="926041" indent="-926041" algn="l" defTabSz="457200">
              <a:lnSpc>
                <a:spcPct val="80000"/>
              </a:lnSpc>
              <a:buSzPct val="125000"/>
              <a:buChar char="•"/>
              <a:defRPr b="0" sz="7000">
                <a:solidFill>
                  <a:schemeClr val="accent1">
                    <a:lumOff val="-13575"/>
                  </a:schemeClr>
                </a:solidFill>
                <a:latin typeface="Avenir Next Condensed Demi Bold"/>
                <a:ea typeface="Avenir Next Condensed Demi Bold"/>
                <a:cs typeface="Avenir Next Condensed Demi Bold"/>
                <a:sym typeface="Avenir Next Condensed Demi Bold"/>
              </a:defRPr>
            </a:pPr>
            <a:r>
              <a:t>Sustainable DC Design</a:t>
            </a:r>
            <a:r>
              <a:rPr>
                <a:latin typeface="Avenir Next Condensed"/>
                <a:ea typeface="Avenir Next Condensed"/>
                <a:cs typeface="Avenir Next Condensed"/>
                <a:sym typeface="Avenir Next Condensed"/>
              </a:rPr>
              <a:t> [Meza+ IMCE'10]</a:t>
            </a:r>
            <a:endParaRPr>
              <a:latin typeface="Avenir Next Condensed"/>
              <a:ea typeface="Avenir Next Condensed"/>
              <a:cs typeface="Avenir Next Condensed"/>
              <a:sym typeface="Avenir Next Condensed"/>
            </a:endParaRPr>
          </a:p>
          <a:p>
            <a:pPr marL="926041" indent="-926041" algn="l" defTabSz="457200">
              <a:lnSpc>
                <a:spcPct val="80000"/>
              </a:lnSpc>
              <a:buSzPct val="125000"/>
              <a:buChar char="•"/>
              <a:defRPr b="0" sz="7000">
                <a:solidFill>
                  <a:schemeClr val="accent1">
                    <a:lumOff val="-13575"/>
                  </a:schemeClr>
                </a:solidFill>
                <a:latin typeface="Avenir Next Condensed Demi Bold"/>
                <a:ea typeface="Avenir Next Condensed Demi Bold"/>
                <a:cs typeface="Avenir Next Condensed Demi Bold"/>
                <a:sym typeface="Avenir Next Condensed Demi Bold"/>
              </a:defRPr>
            </a:pPr>
            <a:r>
              <a:t>Sustainable Server Design</a:t>
            </a:r>
            <a:r>
              <a:rPr>
                <a:latin typeface="Avenir Next Condensed"/>
                <a:ea typeface="Avenir Next Condensed"/>
                <a:cs typeface="Avenir Next Condensed"/>
                <a:sym typeface="Avenir Next Condensed"/>
              </a:rPr>
              <a:t> [Chang+ HotPower'10]</a:t>
            </a:r>
          </a:p>
        </p:txBody>
      </p:sp>
    </p:spTree>
  </p:cSld>
  <p:clrMapOvr>
    <a:masterClrMapping/>
  </p:clrMapOvr>
  <p:transition xmlns:p14="http://schemas.microsoft.com/office/powerpoint/2010/main" spd="med" advClick="1"/>
</p:sld>
</file>

<file path=ppt/slides/slide1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3" name="Slide Number"/>
          <p:cNvSpPr txBox="1"/>
          <p:nvPr>
            <p:ph type="sldNum" sz="quarter" idx="2"/>
          </p:nvPr>
        </p:nvSpPr>
        <p:spPr>
          <a:xfrm>
            <a:off x="11874296" y="13081000"/>
            <a:ext cx="622708"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74" name="FACEBOOK PUBLICATIONS"/>
          <p:cNvSpPr txBox="1"/>
          <p:nvPr/>
        </p:nvSpPr>
        <p:spPr>
          <a:xfrm>
            <a:off x="2441257" y="146049"/>
            <a:ext cx="1950148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FACEBOOK PUBLICATIONS</a:t>
            </a:r>
          </a:p>
        </p:txBody>
      </p:sp>
      <p:sp>
        <p:nvSpPr>
          <p:cNvPr id="1775" name="Systems architecture + reliability"/>
          <p:cNvSpPr txBox="1"/>
          <p:nvPr/>
        </p:nvSpPr>
        <p:spPr>
          <a:xfrm>
            <a:off x="4431812" y="3915245"/>
            <a:ext cx="1708023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19600"/>
              </a:lnSpc>
              <a:defRPr sz="10000">
                <a:solidFill>
                  <a:srgbClr val="5E5E5E"/>
                </a:solidFill>
                <a:latin typeface="Avenir Next Condensed"/>
                <a:ea typeface="Avenir Next Condensed"/>
                <a:cs typeface="Avenir Next Condensed"/>
                <a:sym typeface="Avenir Next Condensed"/>
              </a:defRPr>
            </a:lvl1pPr>
          </a:lstStyle>
          <a:p>
            <a:pPr/>
            <a:r>
              <a:t>Systems architecture + reliability</a:t>
            </a:r>
          </a:p>
        </p:txBody>
      </p:sp>
      <p:sp>
        <p:nvSpPr>
          <p:cNvPr id="1776" name="Power Management [Wu+ ISCA'16]…"/>
          <p:cNvSpPr txBox="1"/>
          <p:nvPr/>
        </p:nvSpPr>
        <p:spPr>
          <a:xfrm>
            <a:off x="4431812" y="5553874"/>
            <a:ext cx="15520375" cy="4246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926041" indent="-926041" algn="l" defTabSz="457200">
              <a:lnSpc>
                <a:spcPct val="80000"/>
              </a:lnSpc>
              <a:buSzPct val="125000"/>
              <a:buChar char="•"/>
              <a:defRPr b="0" sz="7000">
                <a:solidFill>
                  <a:schemeClr val="accent1">
                    <a:lumOff val="-13575"/>
                  </a:schemeClr>
                </a:solidFill>
                <a:latin typeface="Avenir Next Condensed Demi Bold"/>
                <a:ea typeface="Avenir Next Condensed Demi Bold"/>
                <a:cs typeface="Avenir Next Condensed Demi Bold"/>
                <a:sym typeface="Avenir Next Condensed Demi Bold"/>
              </a:defRPr>
            </a:pPr>
            <a:r>
              <a:t>Power Management</a:t>
            </a:r>
            <a:r>
              <a:rPr>
                <a:latin typeface="Avenir Next Condensed"/>
                <a:ea typeface="Avenir Next Condensed"/>
                <a:cs typeface="Avenir Next Condensed"/>
                <a:sym typeface="Avenir Next Condensed"/>
              </a:rPr>
              <a:t> [Wu+ ISCA'16]</a:t>
            </a:r>
            <a:endParaRPr>
              <a:latin typeface="Avenir Next Condensed"/>
              <a:ea typeface="Avenir Next Condensed"/>
              <a:cs typeface="Avenir Next Condensed"/>
              <a:sym typeface="Avenir Next Condensed"/>
            </a:endParaRPr>
          </a:p>
          <a:p>
            <a:pPr marL="926041" indent="-926041" algn="l" defTabSz="457200">
              <a:lnSpc>
                <a:spcPct val="80000"/>
              </a:lnSpc>
              <a:buSzPct val="125000"/>
              <a:buChar char="•"/>
              <a:defRPr b="0" sz="7000">
                <a:solidFill>
                  <a:schemeClr val="accent1">
                    <a:lumOff val="-13575"/>
                  </a:schemeClr>
                </a:solidFill>
                <a:latin typeface="Avenir Next Condensed Demi Bold"/>
                <a:ea typeface="Avenir Next Condensed Demi Bold"/>
                <a:cs typeface="Avenir Next Condensed Demi Bold"/>
                <a:sym typeface="Avenir Next Condensed Demi Bold"/>
              </a:defRPr>
            </a:pPr>
            <a:r>
              <a:t>Time Series DBs</a:t>
            </a:r>
            <a:r>
              <a:rPr>
                <a:latin typeface="Avenir Next Condensed"/>
                <a:ea typeface="Avenir Next Condensed"/>
                <a:cs typeface="Avenir Next Condensed"/>
                <a:sym typeface="Avenir Next Condensed"/>
              </a:rPr>
              <a:t> [Pelkonen+ VLDB'15]</a:t>
            </a:r>
            <a:endParaRPr>
              <a:latin typeface="Avenir Next Condensed"/>
              <a:ea typeface="Avenir Next Condensed"/>
              <a:cs typeface="Avenir Next Condensed"/>
              <a:sym typeface="Avenir Next Condensed"/>
            </a:endParaRPr>
          </a:p>
          <a:p>
            <a:pPr marL="926041" indent="-926041" algn="l" defTabSz="457200">
              <a:lnSpc>
                <a:spcPct val="80000"/>
              </a:lnSpc>
              <a:buSzPct val="125000"/>
              <a:buChar char="•"/>
              <a:defRPr b="0" sz="7000">
                <a:solidFill>
                  <a:schemeClr val="accent1">
                    <a:lumOff val="-13575"/>
                  </a:schemeClr>
                </a:solidFill>
                <a:latin typeface="Avenir Next Condensed Demi Bold"/>
                <a:ea typeface="Avenir Next Condensed Demi Bold"/>
                <a:cs typeface="Avenir Next Condensed Demi Bold"/>
                <a:sym typeface="Avenir Next Condensed Demi Bold"/>
              </a:defRPr>
            </a:pPr>
            <a:r>
              <a:t>Load Testing</a:t>
            </a:r>
            <a:r>
              <a:rPr>
                <a:latin typeface="Avenir Next Condensed"/>
                <a:ea typeface="Avenir Next Condensed"/>
                <a:cs typeface="Avenir Next Condensed"/>
                <a:sym typeface="Avenir Next Condensed"/>
              </a:rPr>
              <a:t> [Veeraraghavan+ OSDI'16]</a:t>
            </a:r>
            <a:endParaRPr>
              <a:latin typeface="Avenir Next Condensed"/>
              <a:ea typeface="Avenir Next Condensed"/>
              <a:cs typeface="Avenir Next Condensed"/>
              <a:sym typeface="Avenir Next Condensed"/>
            </a:endParaRPr>
          </a:p>
          <a:p>
            <a:pPr marL="926041" indent="-926041" algn="l" defTabSz="457200">
              <a:lnSpc>
                <a:spcPct val="80000"/>
              </a:lnSpc>
              <a:buSzPct val="125000"/>
              <a:buChar char="•"/>
              <a:defRPr b="0" sz="7000">
                <a:solidFill>
                  <a:schemeClr val="accent1">
                    <a:lumOff val="-13575"/>
                  </a:schemeClr>
                </a:solidFill>
                <a:latin typeface="Avenir Next Condensed Demi Bold"/>
                <a:ea typeface="Avenir Next Condensed Demi Bold"/>
                <a:cs typeface="Avenir Next Condensed Demi Bold"/>
                <a:sym typeface="Avenir Next Condensed Demi Bold"/>
              </a:defRPr>
            </a:pPr>
            <a:r>
              <a:t>Disaster Recovery</a:t>
            </a:r>
            <a:r>
              <a:rPr>
                <a:latin typeface="Avenir Next Condensed"/>
                <a:ea typeface="Avenir Next Condensed"/>
                <a:cs typeface="Avenir Next Condensed"/>
                <a:sym typeface="Avenir Next Condensed"/>
              </a:rPr>
              <a:t> [Veeraraghavan+ OSDI'18]</a:t>
            </a:r>
          </a:p>
        </p:txBody>
      </p:sp>
    </p:spTree>
  </p:cSld>
  <p:clrMapOvr>
    <a:masterClrMapping/>
  </p:clrMapOvr>
  <p:transition xmlns:p14="http://schemas.microsoft.com/office/powerpoint/2010/main" spd="med" advClick="1"/>
</p:sld>
</file>

<file path=ppt/slides/slide1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8" name="Slide Number"/>
          <p:cNvSpPr txBox="1"/>
          <p:nvPr>
            <p:ph type="sldNum" sz="quarter" idx="2"/>
          </p:nvPr>
        </p:nvSpPr>
        <p:spPr>
          <a:xfrm>
            <a:off x="11874296" y="13081000"/>
            <a:ext cx="622708"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79" name="ACKNOWLEDGEMENTS"/>
          <p:cNvSpPr txBox="1"/>
          <p:nvPr/>
        </p:nvSpPr>
        <p:spPr>
          <a:xfrm>
            <a:off x="3754755" y="146049"/>
            <a:ext cx="1687449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ACKNOWLEDGEMENTS</a:t>
            </a:r>
          </a:p>
        </p:txBody>
      </p:sp>
      <p:sp>
        <p:nvSpPr>
          <p:cNvPr id="1780" name="My advisor, Onur, who had confidence in me even when I didn't…"/>
          <p:cNvSpPr txBox="1"/>
          <p:nvPr/>
        </p:nvSpPr>
        <p:spPr>
          <a:xfrm>
            <a:off x="1088997" y="3149771"/>
            <a:ext cx="21838769" cy="95186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lnSpc>
                <a:spcPct val="90000"/>
              </a:lnSpc>
              <a:buSzPct val="125000"/>
              <a:buChar char="•"/>
              <a:defRPr b="0" spc="-84" sz="8400">
                <a:latin typeface="Avenir Next Condensed"/>
                <a:ea typeface="Avenir Next Condensed"/>
                <a:cs typeface="Avenir Next Condensed"/>
                <a:sym typeface="Avenir Next Condensed"/>
              </a:defRPr>
            </a:pPr>
            <a:r>
              <a:t>My advisor, Onur, who had confidence in me</a:t>
            </a:r>
            <a:br/>
            <a:r>
              <a:t>even when I didn't</a:t>
            </a:r>
          </a:p>
          <a:p>
            <a:pPr marL="1111250" indent="-1111250" algn="l" defTabSz="814387">
              <a:lnSpc>
                <a:spcPct val="90000"/>
              </a:lnSpc>
              <a:buSzPct val="125000"/>
              <a:buChar char="•"/>
              <a:defRPr b="0" spc="-84" sz="8400">
                <a:latin typeface="Avenir Next Condensed"/>
                <a:ea typeface="Avenir Next Condensed"/>
                <a:cs typeface="Avenir Next Condensed"/>
                <a:sym typeface="Avenir Next Condensed"/>
              </a:defRPr>
            </a:pPr>
            <a:r>
              <a:t>My committee – Greg, James, Kaushik – who were always</a:t>
            </a:r>
            <a:br/>
            <a:r>
              <a:t>there to listen and guide me</a:t>
            </a:r>
          </a:p>
          <a:p>
            <a:pPr marL="1111250" indent="-1111250" algn="l" defTabSz="814387">
              <a:lnSpc>
                <a:spcPct val="90000"/>
              </a:lnSpc>
              <a:buSzPct val="125000"/>
              <a:buChar char="•"/>
              <a:defRPr b="0" spc="-84" sz="8400">
                <a:latin typeface="Avenir Next Condensed"/>
                <a:ea typeface="Avenir Next Condensed"/>
                <a:cs typeface="Avenir Next Condensed"/>
                <a:sym typeface="Avenir Next Condensed"/>
              </a:defRPr>
            </a:pPr>
            <a:r>
              <a:t>The SAFARI group at CMU for lifelong friendships</a:t>
            </a:r>
          </a:p>
          <a:p>
            <a:pPr marL="1111250" indent="-1111250" algn="l" defTabSz="814387">
              <a:lnSpc>
                <a:spcPct val="90000"/>
              </a:lnSpc>
              <a:buSzPct val="125000"/>
              <a:buChar char="•"/>
              <a:defRPr b="0" spc="-84" sz="8400">
                <a:latin typeface="Avenir Next Condensed"/>
                <a:ea typeface="Avenir Next Condensed"/>
                <a:cs typeface="Avenir Next Condensed"/>
                <a:sym typeface="Avenir Next Condensed"/>
              </a:defRPr>
            </a:pPr>
            <a:r>
              <a:t>Family, friends, and colleagues (too many to list!)</a:t>
            </a:r>
            <a:br/>
            <a:r>
              <a:t>who kept me going (Partha, Kim, Yee Jiun ...)</a:t>
            </a:r>
          </a:p>
        </p:txBody>
      </p:sp>
    </p:spTree>
  </p:cSld>
  <p:clrMapOvr>
    <a:masterClrMapping/>
  </p:clrMapOvr>
  <p:transition xmlns:p14="http://schemas.microsoft.com/office/powerpoint/2010/main" spd="med" advClick="1"/>
</p:sld>
</file>

<file path=ppt/slides/slide1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2" name="Committee…"/>
          <p:cNvSpPr txBox="1"/>
          <p:nvPr/>
        </p:nvSpPr>
        <p:spPr>
          <a:xfrm>
            <a:off x="588880" y="8858814"/>
            <a:ext cx="11469625" cy="44754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lnSpc>
                <a:spcPct val="80000"/>
              </a:lnSpc>
              <a:defRPr sz="6000">
                <a:latin typeface="Avenir Next Condensed"/>
                <a:ea typeface="Avenir Next Condensed"/>
                <a:cs typeface="Avenir Next Condensed"/>
                <a:sym typeface="Avenir Next Condensed"/>
              </a:defRPr>
            </a:pPr>
            <a:r>
              <a:t>Committee</a:t>
            </a:r>
          </a:p>
          <a:p>
            <a:pPr algn="l">
              <a:lnSpc>
                <a:spcPct val="80000"/>
              </a:lnSpc>
              <a:defRPr b="0" sz="6000">
                <a:latin typeface="Avenir Next Condensed"/>
                <a:ea typeface="Avenir Next Condensed"/>
                <a:cs typeface="Avenir Next Condensed"/>
                <a:sym typeface="Avenir Next Condensed"/>
              </a:defRPr>
            </a:pPr>
            <a:r>
              <a:t>Prof. Onur Mutlu (Chair)</a:t>
            </a:r>
          </a:p>
          <a:p>
            <a:pPr algn="l">
              <a:lnSpc>
                <a:spcPct val="80000"/>
              </a:lnSpc>
              <a:defRPr b="0" sz="6000">
                <a:latin typeface="Avenir Next Condensed"/>
                <a:ea typeface="Avenir Next Condensed"/>
                <a:cs typeface="Avenir Next Condensed"/>
                <a:sym typeface="Avenir Next Condensed"/>
              </a:defRPr>
            </a:pPr>
            <a:r>
              <a:t>Prof. Greg Ganger</a:t>
            </a:r>
          </a:p>
          <a:p>
            <a:pPr algn="l">
              <a:lnSpc>
                <a:spcPct val="80000"/>
              </a:lnSpc>
              <a:defRPr b="0" sz="6000">
                <a:latin typeface="Avenir Next Condensed"/>
                <a:ea typeface="Avenir Next Condensed"/>
                <a:cs typeface="Avenir Next Condensed"/>
                <a:sym typeface="Avenir Next Condensed"/>
              </a:defRPr>
            </a:pPr>
            <a:r>
              <a:t>Prof. James Hoe</a:t>
            </a:r>
          </a:p>
          <a:p>
            <a:pPr algn="l">
              <a:lnSpc>
                <a:spcPct val="80000"/>
              </a:lnSpc>
              <a:defRPr b="0" sz="6000">
                <a:latin typeface="Avenir Next Condensed"/>
                <a:ea typeface="Avenir Next Condensed"/>
                <a:cs typeface="Avenir Next Condensed"/>
                <a:sym typeface="Avenir Next Condensed"/>
              </a:defRPr>
            </a:pPr>
            <a:r>
              <a:t>Dr. Kaushik Veeraraghavan (Facebook, Inc.)</a:t>
            </a:r>
          </a:p>
        </p:txBody>
      </p:sp>
      <p:sp>
        <p:nvSpPr>
          <p:cNvPr id="1783" name="Rectangle"/>
          <p:cNvSpPr/>
          <p:nvPr/>
        </p:nvSpPr>
        <p:spPr>
          <a:xfrm>
            <a:off x="-116496" y="-101511"/>
            <a:ext cx="24623528" cy="6952271"/>
          </a:xfrm>
          <a:prstGeom prst="rect">
            <a:avLst/>
          </a:prstGeom>
          <a:solidFill>
            <a:srgbClr val="A12D37"/>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784" name="Large Scale Studies of…"/>
          <p:cNvSpPr txBox="1"/>
          <p:nvPr/>
        </p:nvSpPr>
        <p:spPr>
          <a:xfrm>
            <a:off x="1255341" y="1235944"/>
            <a:ext cx="21873318" cy="42773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70000"/>
              </a:lnSpc>
              <a:defRPr cap="all" sz="10000">
                <a:solidFill>
                  <a:srgbClr val="FFFFFF"/>
                </a:solidFill>
                <a:latin typeface="Avenir Next Condensed"/>
                <a:ea typeface="Avenir Next Condensed"/>
                <a:cs typeface="Avenir Next Condensed"/>
                <a:sym typeface="Avenir Next Condensed"/>
              </a:defRPr>
            </a:pPr>
            <a:r>
              <a:t>Large Scale Studies of</a:t>
            </a:r>
          </a:p>
          <a:p>
            <a:pPr algn="l" defTabSz="457200">
              <a:lnSpc>
                <a:spcPct val="70000"/>
              </a:lnSpc>
              <a:defRPr cap="all" sz="10000">
                <a:solidFill>
                  <a:srgbClr val="FFFFFF"/>
                </a:solidFill>
                <a:latin typeface="Avenir Next Condensed"/>
                <a:ea typeface="Avenir Next Condensed"/>
                <a:cs typeface="Avenir Next Condensed"/>
                <a:sym typeface="Avenir Next Condensed"/>
              </a:defRPr>
            </a:pPr>
            <a:r>
              <a:t>Memory, Storage, and Network Failures in a Modern Data Center</a:t>
            </a:r>
          </a:p>
        </p:txBody>
      </p:sp>
      <p:sp>
        <p:nvSpPr>
          <p:cNvPr id="1785" name="Thesis Oral…"/>
          <p:cNvSpPr txBox="1"/>
          <p:nvPr/>
        </p:nvSpPr>
        <p:spPr>
          <a:xfrm>
            <a:off x="10440161" y="5739764"/>
            <a:ext cx="3503678" cy="223647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70000"/>
              </a:lnSpc>
              <a:defRPr b="0" cap="small" sz="6000">
                <a:solidFill>
                  <a:srgbClr val="D5D5D5"/>
                </a:solidFill>
                <a:latin typeface="Avenir Next Condensed"/>
                <a:ea typeface="Avenir Next Condensed"/>
                <a:cs typeface="Avenir Next Condensed"/>
                <a:sym typeface="Avenir Next Condensed"/>
              </a:defRPr>
            </a:pPr>
            <a:r>
              <a:t>Thesis Oral</a:t>
            </a:r>
          </a:p>
          <a:p>
            <a:pPr>
              <a:lnSpc>
                <a:spcPct val="70000"/>
              </a:lnSpc>
              <a:defRPr cap="small">
                <a:latin typeface="Avenir Next Condensed"/>
                <a:ea typeface="Avenir Next Condensed"/>
                <a:cs typeface="Avenir Next Condensed"/>
                <a:sym typeface="Avenir Next Condensed"/>
              </a:defRPr>
            </a:pPr>
          </a:p>
          <a:p>
            <a:pPr>
              <a:lnSpc>
                <a:spcPct val="70000"/>
              </a:lnSpc>
              <a:defRPr cap="small" sz="6000">
                <a:latin typeface="Avenir Next Condensed"/>
                <a:ea typeface="Avenir Next Condensed"/>
                <a:cs typeface="Avenir Next Condensed"/>
                <a:sym typeface="Avenir Next Condensed"/>
              </a:defRPr>
            </a:pPr>
            <a:r>
              <a:t>Justin Meza</a:t>
            </a:r>
          </a:p>
        </p:txBody>
      </p:sp>
      <p:pic>
        <p:nvPicPr>
          <p:cNvPr id="1786" name="Image" descr="Image"/>
          <p:cNvPicPr>
            <a:picLocks noChangeAspect="1"/>
          </p:cNvPicPr>
          <p:nvPr/>
        </p:nvPicPr>
        <p:blipFill>
          <a:blip r:embed="rId3">
            <a:extLst/>
          </a:blip>
          <a:stretch>
            <a:fillRect/>
          </a:stretch>
        </p:blipFill>
        <p:spPr>
          <a:xfrm>
            <a:off x="18674674" y="9945229"/>
            <a:ext cx="5030232" cy="3196004"/>
          </a:xfrm>
          <a:prstGeom prst="rect">
            <a:avLst/>
          </a:prstGeom>
          <a:ln w="12700">
            <a:miter lim="400000"/>
          </a:ln>
        </p:spPr>
      </p:pic>
    </p:spTree>
  </p:cSld>
  <p:clrMapOvr>
    <a:masterClrMapping/>
  </p:clrMapOvr>
  <p:transition xmlns:p14="http://schemas.microsoft.com/office/powerpoint/2010/main" spd="med" advClick="1"/>
</p:sld>
</file>

<file path=ppt/slides/slide1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0" name="Slide Number"/>
          <p:cNvSpPr txBox="1"/>
          <p:nvPr>
            <p:ph type="sldNum" sz="quarter" idx="2"/>
          </p:nvPr>
        </p:nvSpPr>
        <p:spPr>
          <a:xfrm>
            <a:off x="11874296" y="13081000"/>
            <a:ext cx="622708"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91" name="BACKUP SLIDES"/>
          <p:cNvSpPr txBox="1"/>
          <p:nvPr/>
        </p:nvSpPr>
        <p:spPr>
          <a:xfrm>
            <a:off x="6303645" y="5505449"/>
            <a:ext cx="1177671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BACKUP SLIDES</a:t>
            </a:r>
          </a:p>
        </p:txBody>
      </p:sp>
    </p:spTree>
  </p:cSld>
  <p:clrMapOvr>
    <a:masterClrMapping/>
  </p:clrMapOvr>
  <p:transition xmlns:p14="http://schemas.microsoft.com/office/powerpoint/2010/main" spd="med" advClick="1"/>
</p:sld>
</file>

<file path=ppt/slides/slide1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3" name="Slide Number"/>
          <p:cNvSpPr txBox="1"/>
          <p:nvPr>
            <p:ph type="sldNum" sz="quarter" idx="2"/>
          </p:nvPr>
        </p:nvSpPr>
        <p:spPr>
          <a:xfrm>
            <a:off x="11874296" y="13081000"/>
            <a:ext cx="622708"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94" name="More Techniques?"/>
          <p:cNvSpPr txBox="1"/>
          <p:nvPr/>
        </p:nvSpPr>
        <p:spPr>
          <a:xfrm>
            <a:off x="5287327" y="146049"/>
            <a:ext cx="1380934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More Techniques?</a:t>
            </a:r>
          </a:p>
        </p:txBody>
      </p:sp>
      <p:sp>
        <p:nvSpPr>
          <p:cNvPr id="1795" name="We believe our DRAM work provides a promising direction…"/>
          <p:cNvSpPr txBox="1"/>
          <p:nvPr/>
        </p:nvSpPr>
        <p:spPr>
          <a:xfrm>
            <a:off x="1088997" y="3149771"/>
            <a:ext cx="22886874" cy="820420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lnSpc>
                <a:spcPct val="90000"/>
              </a:lnSpc>
              <a:buSzPct val="125000"/>
              <a:buChar char="•"/>
              <a:defRPr b="0" spc="-84" sz="8400">
                <a:latin typeface="Avenir Next Condensed"/>
                <a:ea typeface="Avenir Next Condensed"/>
                <a:cs typeface="Avenir Next Condensed"/>
                <a:sym typeface="Avenir Next Condensed"/>
              </a:defRPr>
            </a:pPr>
            <a:r>
              <a:t>We believe our DRAM work provides a promising direction</a:t>
            </a:r>
          </a:p>
          <a:p>
            <a:pPr lvl="2" marL="2381250" indent="-1111250" algn="l" defTabSz="814387">
              <a:lnSpc>
                <a:spcPct val="90000"/>
              </a:lnSpc>
              <a:buSzPct val="125000"/>
              <a:buChar char="•"/>
              <a:defRPr b="0" spc="-84" sz="8400">
                <a:latin typeface="Avenir Next Condensed"/>
                <a:ea typeface="Avenir Next Condensed"/>
                <a:cs typeface="Avenir Next Condensed"/>
                <a:sym typeface="Avenir Next Condensed"/>
              </a:defRPr>
            </a:pPr>
            <a:r>
              <a:t>Analyze failures, build models, design techniques</a:t>
            </a:r>
          </a:p>
          <a:p>
            <a:pPr marL="1111250" indent="-1111250" algn="l" defTabSz="814387">
              <a:lnSpc>
                <a:spcPct val="90000"/>
              </a:lnSpc>
              <a:buSzPct val="125000"/>
              <a:buChar char="•"/>
              <a:defRPr b="0" spc="-84" sz="8400">
                <a:latin typeface="Avenir Next Condensed"/>
                <a:ea typeface="Avenir Next Condensed"/>
                <a:cs typeface="Avenir Next Condensed"/>
                <a:sym typeface="Avenir Next Condensed"/>
              </a:defRPr>
            </a:pPr>
            <a:r>
              <a:t>At the same time, we wanted to focus on:</a:t>
            </a:r>
          </a:p>
          <a:p>
            <a:pPr lvl="2" marL="2381250" indent="-1111250" algn="l" defTabSz="814387">
              <a:lnSpc>
                <a:spcPct val="90000"/>
              </a:lnSpc>
              <a:buSzPct val="125000"/>
              <a:buChar char="•"/>
              <a:defRPr b="0" spc="-84" sz="8400">
                <a:latin typeface="Avenir Next Condensed"/>
                <a:ea typeface="Avenir Next Condensed"/>
                <a:cs typeface="Avenir Next Condensed"/>
                <a:sym typeface="Avenir Next Condensed"/>
              </a:defRPr>
            </a:pPr>
            <a:r>
              <a:t>Instrumentation + analysis of new devices (SSDs)</a:t>
            </a:r>
          </a:p>
          <a:p>
            <a:pPr lvl="2" marL="2381250" indent="-1111250" algn="l" defTabSz="814387">
              <a:lnSpc>
                <a:spcPct val="90000"/>
              </a:lnSpc>
              <a:buSzPct val="125000"/>
              <a:buChar char="•"/>
              <a:defRPr b="0" spc="-84" sz="8400">
                <a:latin typeface="Avenir Next Condensed"/>
                <a:ea typeface="Avenir Next Condensed"/>
                <a:cs typeface="Avenir Next Condensed"/>
                <a:sym typeface="Avenir Next Condensed"/>
              </a:defRPr>
            </a:pPr>
            <a:r>
              <a:t>Going more in depth in software-level effects (networks)</a:t>
            </a:r>
          </a:p>
          <a:p>
            <a:pPr marL="1111250" indent="-1111250" algn="l" defTabSz="814387">
              <a:lnSpc>
                <a:spcPct val="90000"/>
              </a:lnSpc>
              <a:buSzPct val="125000"/>
              <a:buChar char="•"/>
              <a:defRPr b="0" spc="-84" sz="8400">
                <a:latin typeface="Avenir Next Condensed"/>
                <a:ea typeface="Avenir Next Condensed"/>
                <a:cs typeface="Avenir Next Condensed"/>
                <a:sym typeface="Avenir Next Condensed"/>
              </a:defRPr>
            </a:pPr>
            <a:r>
              <a:t>We sketch how to extend our methodology in the thesis</a:t>
            </a:r>
          </a:p>
        </p:txBody>
      </p:sp>
    </p:spTree>
  </p:cSld>
  <p:clrMapOvr>
    <a:masterClrMapping/>
  </p:clrMapOvr>
  <p:transition xmlns:p14="http://schemas.microsoft.com/office/powerpoint/2010/main" spd="med" advClick="1"/>
</p:sld>
</file>

<file path=ppt/slides/slide1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7" name="Slide Number"/>
          <p:cNvSpPr txBox="1"/>
          <p:nvPr>
            <p:ph type="sldNum" sz="quarter" idx="2"/>
          </p:nvPr>
        </p:nvSpPr>
        <p:spPr>
          <a:xfrm>
            <a:off x="11874296" y="13081000"/>
            <a:ext cx="622708"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98" name="Other Data Centers"/>
          <p:cNvSpPr txBox="1"/>
          <p:nvPr/>
        </p:nvSpPr>
        <p:spPr>
          <a:xfrm>
            <a:off x="4941569" y="146049"/>
            <a:ext cx="1450086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Other Data Centers</a:t>
            </a:r>
          </a:p>
        </p:txBody>
      </p:sp>
      <p:sp>
        <p:nvSpPr>
          <p:cNvPr id="1799" name="We tie our results to fundamental device properties…"/>
          <p:cNvSpPr txBox="1"/>
          <p:nvPr/>
        </p:nvSpPr>
        <p:spPr>
          <a:xfrm>
            <a:off x="1088997" y="3149771"/>
            <a:ext cx="22040902" cy="95186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lnSpc>
                <a:spcPct val="90000"/>
              </a:lnSpc>
              <a:buSzPct val="125000"/>
              <a:buChar char="•"/>
              <a:defRPr b="0" spc="-84" sz="8400">
                <a:latin typeface="Avenir Next Condensed"/>
                <a:ea typeface="Avenir Next Condensed"/>
                <a:cs typeface="Avenir Next Condensed"/>
                <a:sym typeface="Avenir Next Condensed"/>
              </a:defRPr>
            </a:pPr>
            <a:r>
              <a:t>We tie our results to fundamental device properties</a:t>
            </a:r>
          </a:p>
          <a:p>
            <a:pPr marL="1111250" indent="-1111250" algn="l" defTabSz="814387">
              <a:lnSpc>
                <a:spcPct val="90000"/>
              </a:lnSpc>
              <a:buSzPct val="125000"/>
              <a:buChar char="•"/>
              <a:defRPr b="0" spc="-84" sz="8400">
                <a:latin typeface="Avenir Next Condensed"/>
                <a:ea typeface="Avenir Next Condensed"/>
                <a:cs typeface="Avenir Next Condensed"/>
                <a:sym typeface="Avenir Next Condensed"/>
              </a:defRPr>
            </a:pPr>
            <a:r>
              <a:t>We build models that control for data center specifics</a:t>
            </a:r>
          </a:p>
          <a:p>
            <a:pPr lvl="2" marL="2381250" indent="-1111250" algn="l" defTabSz="814387">
              <a:lnSpc>
                <a:spcPct val="90000"/>
              </a:lnSpc>
              <a:buSzPct val="125000"/>
              <a:buChar char="•"/>
              <a:defRPr b="0" spc="-84" sz="8400">
                <a:latin typeface="Avenir Next Condensed"/>
                <a:ea typeface="Avenir Next Condensed"/>
                <a:cs typeface="Avenir Next Condensed"/>
                <a:sym typeface="Avenir Next Condensed"/>
              </a:defRPr>
            </a:pPr>
            <a:r>
              <a:t>E.g., DRAM: Workload has an effect, but our models</a:t>
            </a:r>
            <a:br/>
            <a:r>
              <a:t>can factor that in to other features (e.g., CPU util)</a:t>
            </a:r>
          </a:p>
          <a:p>
            <a:pPr marL="1111250" indent="-1111250" algn="l" defTabSz="814387">
              <a:lnSpc>
                <a:spcPct val="90000"/>
              </a:lnSpc>
              <a:buSzPct val="125000"/>
              <a:buChar char="•"/>
              <a:defRPr b="0" spc="-84" sz="8400">
                <a:latin typeface="Avenir Next Condensed"/>
                <a:ea typeface="Avenir Next Condensed"/>
                <a:cs typeface="Avenir Next Condensed"/>
                <a:sym typeface="Avenir Next Condensed"/>
              </a:defRPr>
            </a:pPr>
            <a:r>
              <a:t>We do see evidence of similarities to other data centers</a:t>
            </a:r>
          </a:p>
          <a:p>
            <a:pPr lvl="2" marL="2381250" indent="-1111250" algn="l" defTabSz="814387">
              <a:lnSpc>
                <a:spcPct val="90000"/>
              </a:lnSpc>
              <a:buSzPct val="125000"/>
              <a:buChar char="•"/>
              <a:defRPr b="0" spc="-84" sz="8400">
                <a:latin typeface="Avenir Next Condensed"/>
                <a:ea typeface="Avenir Next Condensed"/>
                <a:cs typeface="Avenir Next Condensed"/>
                <a:sym typeface="Avenir Next Condensed"/>
              </a:defRPr>
            </a:pPr>
            <a:r>
              <a:t>E.g., Networks: Data center networks ≈ B4, WAN ≈ B2</a:t>
            </a:r>
            <a:br/>
            <a:r>
              <a:t>in [Jain+SIGCOMM'13, Govindan+SIGCOMM'16]</a:t>
            </a:r>
          </a:p>
        </p:txBody>
      </p:sp>
    </p:spTree>
  </p:cSld>
  <p:clrMapOvr>
    <a:masterClrMapping/>
  </p:clrMapOvr>
  <p:transition xmlns:p14="http://schemas.microsoft.com/office/powerpoint/2010/main" spd="med" advClick="1"/>
</p:sld>
</file>

<file path=ppt/slides/slide1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1" name="Slide Number"/>
          <p:cNvSpPr txBox="1"/>
          <p:nvPr>
            <p:ph type="sldNum" sz="quarter" idx="2"/>
          </p:nvPr>
        </p:nvSpPr>
        <p:spPr>
          <a:xfrm>
            <a:off x="11874296" y="13081000"/>
            <a:ext cx="622708"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02" name="How Widespread is the Impact?"/>
          <p:cNvSpPr txBox="1"/>
          <p:nvPr/>
        </p:nvSpPr>
        <p:spPr>
          <a:xfrm>
            <a:off x="163830" y="146049"/>
            <a:ext cx="2405634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How Widespread is the Impact?</a:t>
            </a:r>
          </a:p>
        </p:txBody>
      </p:sp>
      <p:sp>
        <p:nvSpPr>
          <p:cNvPr id="1803" name="For DRAM and SSDs we observe fail-slow behavior…"/>
          <p:cNvSpPr txBox="1"/>
          <p:nvPr/>
        </p:nvSpPr>
        <p:spPr>
          <a:xfrm>
            <a:off x="1088997" y="3149771"/>
            <a:ext cx="21219466" cy="7473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lnSpc>
                <a:spcPct val="80000"/>
              </a:lnSpc>
              <a:buSzPct val="125000"/>
              <a:buChar char="•"/>
              <a:defRPr b="0" spc="-84" sz="8400">
                <a:latin typeface="Avenir Next Condensed"/>
                <a:ea typeface="Avenir Next Condensed"/>
                <a:cs typeface="Avenir Next Condensed"/>
                <a:sym typeface="Avenir Next Condensed"/>
              </a:defRPr>
            </a:pPr>
            <a:r>
              <a:t>For DRAM and SSDs we observe fail-slow behavior</a:t>
            </a:r>
          </a:p>
          <a:p>
            <a:pPr lvl="2" marL="2381250" indent="-1111250" algn="l" defTabSz="814387">
              <a:lnSpc>
                <a:spcPct val="80000"/>
              </a:lnSpc>
              <a:buSzPct val="125000"/>
              <a:buChar char="•"/>
              <a:defRPr b="0" spc="-84" sz="8400">
                <a:latin typeface="Avenir Next Condensed"/>
                <a:ea typeface="Avenir Next Condensed"/>
                <a:cs typeface="Avenir Next Condensed"/>
                <a:sym typeface="Avenir Next Condensed"/>
              </a:defRPr>
            </a:pPr>
            <a:r>
              <a:t>Slow devices can cause cascading failures [FAST'18]</a:t>
            </a:r>
          </a:p>
          <a:p>
            <a:pPr marL="1111250" indent="-1111250" algn="l" defTabSz="814387">
              <a:lnSpc>
                <a:spcPct val="80000"/>
              </a:lnSpc>
              <a:buSzPct val="125000"/>
              <a:buChar char="•"/>
              <a:defRPr b="0" spc="-84" sz="8400">
                <a:latin typeface="Avenir Next Condensed"/>
                <a:ea typeface="Avenir Next Condensed"/>
                <a:cs typeface="Avenir Next Condensed"/>
                <a:sym typeface="Avenir Next Condensed"/>
              </a:defRPr>
            </a:pPr>
            <a:r>
              <a:t>For Network devices,</a:t>
            </a:r>
            <a:br/>
            <a:r>
              <a:t>failure domain is large</a:t>
            </a:r>
            <a:br/>
            <a:r>
              <a:t>leading to widespread</a:t>
            </a:r>
            <a:br/>
            <a:r>
              <a:t>effects</a:t>
            </a:r>
          </a:p>
        </p:txBody>
      </p:sp>
      <p:grpSp>
        <p:nvGrpSpPr>
          <p:cNvPr id="1806" name="Screen Shot 2018-12-02 at 21.25.19.png"/>
          <p:cNvGrpSpPr/>
          <p:nvPr/>
        </p:nvGrpSpPr>
        <p:grpSpPr>
          <a:xfrm rot="300000">
            <a:off x="10751077" y="6896144"/>
            <a:ext cx="12864837" cy="5625504"/>
            <a:chOff x="0" y="0"/>
            <a:chExt cx="12864835" cy="5625503"/>
          </a:xfrm>
        </p:grpSpPr>
        <p:pic>
          <p:nvPicPr>
            <p:cNvPr id="1805" name="Screen Shot 2018-12-02 at 21.25.19.png" descr="Screen Shot 2018-12-02 at 21.25.19.png"/>
            <p:cNvPicPr>
              <a:picLocks noChangeAspect="1"/>
            </p:cNvPicPr>
            <p:nvPr/>
          </p:nvPicPr>
          <p:blipFill>
            <a:blip r:embed="rId2">
              <a:extLst/>
            </a:blip>
            <a:stretch>
              <a:fillRect/>
            </a:stretch>
          </p:blipFill>
          <p:spPr>
            <a:xfrm>
              <a:off x="12700" y="355600"/>
              <a:ext cx="12839436" cy="5155604"/>
            </a:xfrm>
            <a:prstGeom prst="rect">
              <a:avLst/>
            </a:prstGeom>
            <a:ln>
              <a:noFill/>
            </a:ln>
            <a:effectLst/>
          </p:spPr>
        </p:pic>
        <p:pic>
          <p:nvPicPr>
            <p:cNvPr id="1804" name="Screen Shot 2018-12-02 at 21.25.19.png" descr="Screen Shot 2018-12-02 at 21.25.19.png"/>
            <p:cNvPicPr>
              <a:picLocks noChangeAspect="0"/>
            </p:cNvPicPr>
            <p:nvPr/>
          </p:nvPicPr>
          <p:blipFill>
            <a:blip r:embed="rId3">
              <a:extLst/>
            </a:blip>
            <a:stretch>
              <a:fillRect/>
            </a:stretch>
          </p:blipFill>
          <p:spPr>
            <a:xfrm>
              <a:off x="0" y="0"/>
              <a:ext cx="12864836" cy="5625504"/>
            </a:xfrm>
            <a:prstGeom prst="rect">
              <a:avLst/>
            </a:prstGeom>
            <a:effectLst/>
          </p:spPr>
        </p:pic>
      </p:grpSp>
    </p:spTree>
  </p:cSld>
  <p:clrMapOvr>
    <a:masterClrMapping/>
  </p:clrMapOvr>
  <p:transition xmlns:p14="http://schemas.microsoft.com/office/powerpoint/2010/main" spd="med" advClick="1"/>
</p:sld>
</file>

<file path=ppt/slides/slide1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8" name="Slide Number"/>
          <p:cNvSpPr txBox="1"/>
          <p:nvPr>
            <p:ph type="sldNum" sz="quarter" idx="2"/>
          </p:nvPr>
        </p:nvSpPr>
        <p:spPr>
          <a:xfrm>
            <a:off x="11874296" y="13081000"/>
            <a:ext cx="622708"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09" name="DRAM Failure Details"/>
          <p:cNvSpPr txBox="1"/>
          <p:nvPr/>
        </p:nvSpPr>
        <p:spPr>
          <a:xfrm>
            <a:off x="4103370" y="146049"/>
            <a:ext cx="1617726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DRAM Failure Details</a:t>
            </a:r>
          </a:p>
        </p:txBody>
      </p:sp>
      <p:sp>
        <p:nvSpPr>
          <p:cNvPr id="1810" name="Retention…"/>
          <p:cNvSpPr txBox="1"/>
          <p:nvPr/>
        </p:nvSpPr>
        <p:spPr>
          <a:xfrm>
            <a:off x="1088997" y="3149771"/>
            <a:ext cx="19540323" cy="98107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lnSpc>
                <a:spcPct val="80000"/>
              </a:lnSpc>
              <a:buSzPct val="125000"/>
              <a:buChar char="•"/>
              <a:defRPr b="0" spc="-84" sz="8400">
                <a:latin typeface="Avenir Next Condensed"/>
                <a:ea typeface="Avenir Next Condensed"/>
                <a:cs typeface="Avenir Next Condensed"/>
                <a:sym typeface="Avenir Next Condensed"/>
              </a:defRPr>
            </a:pPr>
            <a:r>
              <a:t>Retention</a:t>
            </a:r>
          </a:p>
          <a:p>
            <a:pPr lvl="2" marL="2381250" indent="-1111250" algn="l" defTabSz="814387">
              <a:lnSpc>
                <a:spcPct val="80000"/>
              </a:lnSpc>
              <a:buSzPct val="125000"/>
              <a:buChar char="•"/>
              <a:defRPr b="0" spc="-84" sz="8400">
                <a:latin typeface="Avenir Next Condensed"/>
                <a:ea typeface="Avenir Next Condensed"/>
                <a:cs typeface="Avenir Next Condensed"/>
                <a:sym typeface="Avenir Next Condensed"/>
              </a:defRPr>
            </a:pPr>
            <a:r>
              <a:t>Cells must be refreshed</a:t>
            </a:r>
          </a:p>
          <a:p>
            <a:pPr lvl="2" marL="2381250" indent="-1111250" algn="l" defTabSz="814387">
              <a:lnSpc>
                <a:spcPct val="80000"/>
              </a:lnSpc>
              <a:buSzPct val="125000"/>
              <a:buChar char="•"/>
              <a:defRPr b="0" spc="-84" sz="8400">
                <a:latin typeface="Avenir Next Condensed"/>
                <a:ea typeface="Avenir Next Condensed"/>
                <a:cs typeface="Avenir Next Condensed"/>
                <a:sym typeface="Avenir Next Condensed"/>
              </a:defRPr>
            </a:pPr>
            <a:r>
              <a:t>Variable retention time complicates matters </a:t>
            </a:r>
          </a:p>
          <a:p>
            <a:pPr marL="1111250" indent="-1111250" algn="l" defTabSz="814387">
              <a:lnSpc>
                <a:spcPct val="80000"/>
              </a:lnSpc>
              <a:buSzPct val="125000"/>
              <a:buChar char="•"/>
              <a:defRPr b="0" spc="-84" sz="8400">
                <a:latin typeface="Avenir Next Condensed"/>
                <a:ea typeface="Avenir Next Condensed"/>
                <a:cs typeface="Avenir Next Condensed"/>
                <a:sym typeface="Avenir Next Condensed"/>
              </a:defRPr>
            </a:pPr>
            <a:r>
              <a:t>Disturbance</a:t>
            </a:r>
          </a:p>
          <a:p>
            <a:pPr lvl="2" marL="2381250" indent="-1111250" algn="l" defTabSz="814387">
              <a:lnSpc>
                <a:spcPct val="80000"/>
              </a:lnSpc>
              <a:buSzPct val="125000"/>
              <a:buChar char="•"/>
              <a:defRPr b="0" spc="-84" sz="8400">
                <a:latin typeface="Avenir Next Condensed"/>
                <a:ea typeface="Avenir Next Condensed"/>
                <a:cs typeface="Avenir Next Condensed"/>
                <a:sym typeface="Avenir Next Condensed"/>
              </a:defRPr>
            </a:pPr>
            <a:r>
              <a:t>Bit flips due to charged particles</a:t>
            </a:r>
          </a:p>
          <a:p>
            <a:pPr lvl="2" marL="2381250" indent="-1111250" algn="l" defTabSz="814387">
              <a:lnSpc>
                <a:spcPct val="80000"/>
              </a:lnSpc>
              <a:buSzPct val="125000"/>
              <a:buChar char="•"/>
              <a:defRPr b="0" spc="-84" sz="8400">
                <a:latin typeface="Avenir Next Condensed"/>
                <a:ea typeface="Avenir Next Condensed"/>
                <a:cs typeface="Avenir Next Condensed"/>
                <a:sym typeface="Avenir Next Condensed"/>
              </a:defRPr>
            </a:pPr>
            <a:r>
              <a:t>Data pattern disturbance &amp; RowHammer effect</a:t>
            </a:r>
          </a:p>
          <a:p>
            <a:pPr marL="1111250" indent="-1111250" algn="l" defTabSz="814387">
              <a:lnSpc>
                <a:spcPct val="80000"/>
              </a:lnSpc>
              <a:buSzPct val="125000"/>
              <a:buChar char="•"/>
              <a:defRPr b="0" spc="-84" sz="8400">
                <a:latin typeface="Avenir Next Condensed"/>
                <a:ea typeface="Avenir Next Condensed"/>
                <a:cs typeface="Avenir Next Condensed"/>
                <a:sym typeface="Avenir Next Condensed"/>
              </a:defRPr>
            </a:pPr>
            <a:r>
              <a:t>Endurance</a:t>
            </a:r>
          </a:p>
          <a:p>
            <a:pPr lvl="2" marL="2381250" indent="-1111250" algn="l" defTabSz="814387">
              <a:lnSpc>
                <a:spcPct val="80000"/>
              </a:lnSpc>
              <a:buSzPct val="125000"/>
              <a:buChar char="•"/>
              <a:defRPr b="0" spc="-84" sz="8400">
                <a:latin typeface="Avenir Next Condensed"/>
                <a:ea typeface="Avenir Next Condensed"/>
                <a:cs typeface="Avenir Next Condensed"/>
                <a:sym typeface="Avenir Next Condensed"/>
              </a:defRPr>
            </a:pPr>
            <a:r>
              <a:t>Wear out due to physical phemonena</a:t>
            </a:r>
          </a:p>
        </p:txBody>
      </p:sp>
    </p:spTree>
  </p:cSld>
  <p:clrMapOvr>
    <a:masterClrMapping/>
  </p:clrMapOvr>
  <p:transition xmlns:p14="http://schemas.microsoft.com/office/powerpoint/2010/main" spd="med" advClick="1"/>
</p:sld>
</file>

<file path=ppt/slides/slide1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2" name="Slide Number"/>
          <p:cNvSpPr txBox="1"/>
          <p:nvPr>
            <p:ph type="sldNum" sz="quarter" idx="2"/>
          </p:nvPr>
        </p:nvSpPr>
        <p:spPr>
          <a:xfrm>
            <a:off x="11874296" y="13081000"/>
            <a:ext cx="622708"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13" name="SSD Failure Details"/>
          <p:cNvSpPr txBox="1"/>
          <p:nvPr/>
        </p:nvSpPr>
        <p:spPr>
          <a:xfrm>
            <a:off x="4992052" y="146049"/>
            <a:ext cx="1439989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SSD Failure Details</a:t>
            </a:r>
          </a:p>
        </p:txBody>
      </p:sp>
      <p:sp>
        <p:nvSpPr>
          <p:cNvPr id="1814" name="Endurance…"/>
          <p:cNvSpPr txBox="1"/>
          <p:nvPr/>
        </p:nvSpPr>
        <p:spPr>
          <a:xfrm>
            <a:off x="1088997" y="3149771"/>
            <a:ext cx="20030695" cy="10013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lnSpc>
                <a:spcPct val="80000"/>
              </a:lnSpc>
              <a:buSzPct val="125000"/>
              <a:buChar char="•"/>
              <a:defRPr b="0" spc="-84" sz="8400">
                <a:latin typeface="Avenir Next Condensed"/>
                <a:ea typeface="Avenir Next Condensed"/>
                <a:cs typeface="Avenir Next Condensed"/>
                <a:sym typeface="Avenir Next Condensed"/>
              </a:defRPr>
            </a:pPr>
            <a:r>
              <a:t>Endurance</a:t>
            </a:r>
          </a:p>
          <a:p>
            <a:pPr lvl="2" marL="2381250" indent="-1111250" algn="l" defTabSz="814387">
              <a:lnSpc>
                <a:spcPct val="80000"/>
              </a:lnSpc>
              <a:buSzPct val="125000"/>
              <a:buChar char="•"/>
              <a:defRPr b="0" spc="-70" sz="7000">
                <a:latin typeface="Avenir Next Condensed"/>
                <a:ea typeface="Avenir Next Condensed"/>
                <a:cs typeface="Avenir Next Condensed"/>
                <a:sym typeface="Avenir Next Condensed"/>
              </a:defRPr>
            </a:pPr>
            <a:r>
              <a:t>Cells wear out after many program-erase cycles</a:t>
            </a:r>
          </a:p>
          <a:p>
            <a:pPr lvl="2" marL="2381250" indent="-1111250" algn="l" defTabSz="814387">
              <a:lnSpc>
                <a:spcPct val="80000"/>
              </a:lnSpc>
              <a:buSzPct val="125000"/>
              <a:buChar char="•"/>
              <a:defRPr b="0" spc="-70" sz="7000">
                <a:latin typeface="Avenir Next Condensed"/>
                <a:ea typeface="Avenir Next Condensed"/>
                <a:cs typeface="Avenir Next Condensed"/>
                <a:sym typeface="Avenir Next Condensed"/>
              </a:defRPr>
            </a:pPr>
            <a:r>
              <a:t>Floating gate loses ability to adequately store charge</a:t>
            </a:r>
          </a:p>
          <a:p>
            <a:pPr marL="1111250" indent="-1111250" algn="l" defTabSz="814387">
              <a:lnSpc>
                <a:spcPct val="80000"/>
              </a:lnSpc>
              <a:buSzPct val="125000"/>
              <a:buChar char="•"/>
              <a:defRPr b="0" spc="-84" sz="8400">
                <a:latin typeface="Avenir Next Condensed"/>
                <a:ea typeface="Avenir Next Condensed"/>
                <a:cs typeface="Avenir Next Condensed"/>
                <a:sym typeface="Avenir Next Condensed"/>
              </a:defRPr>
            </a:pPr>
            <a:r>
              <a:t>Temperature</a:t>
            </a:r>
          </a:p>
          <a:p>
            <a:pPr lvl="2" marL="2381250" indent="-1111250" algn="l" defTabSz="814387">
              <a:lnSpc>
                <a:spcPct val="80000"/>
              </a:lnSpc>
              <a:buSzPct val="125000"/>
              <a:buChar char="•"/>
              <a:defRPr b="0" spc="-70" sz="7000">
                <a:latin typeface="Avenir Next Condensed"/>
                <a:ea typeface="Avenir Next Condensed"/>
                <a:cs typeface="Avenir Next Condensed"/>
                <a:sym typeface="Avenir Next Condensed"/>
              </a:defRPr>
            </a:pPr>
            <a:r>
              <a:t>Shrinks and expands boards and components</a:t>
            </a:r>
          </a:p>
          <a:p>
            <a:pPr lvl="2" marL="2381250" indent="-1111250" algn="l" defTabSz="814387">
              <a:lnSpc>
                <a:spcPct val="80000"/>
              </a:lnSpc>
              <a:buSzPct val="125000"/>
              <a:buChar char="•"/>
              <a:defRPr b="0" spc="-70" sz="7000">
                <a:latin typeface="Avenir Next Condensed"/>
                <a:ea typeface="Avenir Next Condensed"/>
                <a:cs typeface="Avenir Next Condensed"/>
                <a:sym typeface="Avenir Next Condensed"/>
              </a:defRPr>
            </a:pPr>
            <a:r>
              <a:t>Arrhenius effect ages cells at accelerated rate</a:t>
            </a:r>
          </a:p>
          <a:p>
            <a:pPr marL="1111250" indent="-1111250" algn="l" defTabSz="814387">
              <a:lnSpc>
                <a:spcPct val="80000"/>
              </a:lnSpc>
              <a:buSzPct val="125000"/>
              <a:buChar char="•"/>
              <a:defRPr b="0" spc="-84" sz="8400">
                <a:latin typeface="Avenir Next Condensed"/>
                <a:ea typeface="Avenir Next Condensed"/>
                <a:cs typeface="Avenir Next Condensed"/>
                <a:sym typeface="Avenir Next Condensed"/>
              </a:defRPr>
            </a:pPr>
            <a:r>
              <a:t>Disturbance</a:t>
            </a:r>
          </a:p>
          <a:p>
            <a:pPr lvl="2" marL="2381250" indent="-1111250" algn="l" defTabSz="814387">
              <a:lnSpc>
                <a:spcPct val="80000"/>
              </a:lnSpc>
              <a:buSzPct val="125000"/>
              <a:buChar char="•"/>
              <a:defRPr b="0" spc="-70" sz="7000">
                <a:latin typeface="Avenir Next Condensed"/>
                <a:ea typeface="Avenir Next Condensed"/>
                <a:cs typeface="Avenir Next Condensed"/>
                <a:sym typeface="Avenir Next Condensed"/>
              </a:defRPr>
            </a:pPr>
            <a:r>
              <a:t>Pass through voltage causes neighboring cell disturbance</a:t>
            </a:r>
          </a:p>
          <a:p>
            <a:pPr marL="1111250" indent="-1111250" algn="l" defTabSz="814387">
              <a:lnSpc>
                <a:spcPct val="80000"/>
              </a:lnSpc>
              <a:buSzPct val="125000"/>
              <a:buChar char="•"/>
              <a:defRPr b="0" spc="-84" sz="8400">
                <a:latin typeface="Avenir Next Condensed"/>
                <a:ea typeface="Avenir Next Condensed"/>
                <a:cs typeface="Avenir Next Condensed"/>
                <a:sym typeface="Avenir Next Condensed"/>
              </a:defRPr>
            </a:pPr>
            <a:r>
              <a:t>Program failures, retention failures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8" name="Rectangle"/>
          <p:cNvSpPr/>
          <p:nvPr/>
        </p:nvSpPr>
        <p:spPr>
          <a:xfrm>
            <a:off x="-20914" y="3190903"/>
            <a:ext cx="24425829" cy="5960560"/>
          </a:xfrm>
          <a:prstGeom prst="rect">
            <a:avLst/>
          </a:prstGeom>
          <a:solidFill>
            <a:schemeClr val="accent5">
              <a:hueOff val="-82419"/>
              <a:satOff val="-9513"/>
              <a:lumOff val="-16343"/>
              <a:alpha val="10000"/>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34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50" name="Image" descr="Image"/>
          <p:cNvPicPr>
            <a:picLocks noChangeAspect="1"/>
          </p:cNvPicPr>
          <p:nvPr/>
        </p:nvPicPr>
        <p:blipFill>
          <a:blip r:embed="rId2">
            <a:extLst/>
          </a:blip>
          <a:stretch>
            <a:fillRect/>
          </a:stretch>
        </p:blipFill>
        <p:spPr>
          <a:xfrm rot="445884">
            <a:off x="3368321" y="5417977"/>
            <a:ext cx="4292601" cy="1955801"/>
          </a:xfrm>
          <a:prstGeom prst="rect">
            <a:avLst/>
          </a:prstGeom>
          <a:ln w="12700">
            <a:miter lim="400000"/>
          </a:ln>
          <a:effectLst>
            <a:outerShdw sx="100000" sy="100000" kx="0" ky="0" algn="b" rotWithShape="0" blurRad="355600" dist="0" dir="0">
              <a:srgbClr val="000000">
                <a:alpha val="75000"/>
              </a:srgbClr>
            </a:outerShdw>
          </a:effectLst>
        </p:spPr>
      </p:pic>
      <p:pic>
        <p:nvPicPr>
          <p:cNvPr id="351" name="illustration.pdf" descr="illustration.pdf"/>
          <p:cNvPicPr>
            <a:picLocks noChangeAspect="1"/>
          </p:cNvPicPr>
          <p:nvPr/>
        </p:nvPicPr>
        <p:blipFill>
          <a:blip r:embed="rId3">
            <a:extLst/>
          </a:blip>
          <a:stretch>
            <a:fillRect/>
          </a:stretch>
        </p:blipFill>
        <p:spPr>
          <a:xfrm>
            <a:off x="9868290" y="4705176"/>
            <a:ext cx="4647421" cy="2910206"/>
          </a:xfrm>
          <a:prstGeom prst="rect">
            <a:avLst/>
          </a:prstGeom>
          <a:ln w="12700">
            <a:miter lim="400000"/>
          </a:ln>
          <a:effectLst>
            <a:outerShdw sx="100000" sy="100000" kx="0" ky="0" algn="b" rotWithShape="0" blurRad="355600" dist="0" dir="0">
              <a:srgbClr val="000000">
                <a:alpha val="75000"/>
              </a:srgbClr>
            </a:outerShdw>
          </a:effectLst>
        </p:spPr>
      </p:pic>
      <p:pic>
        <p:nvPicPr>
          <p:cNvPr id="352" name="Image" descr="Image"/>
          <p:cNvPicPr>
            <a:picLocks noChangeAspect="1"/>
          </p:cNvPicPr>
          <p:nvPr/>
        </p:nvPicPr>
        <p:blipFill>
          <a:blip r:embed="rId4">
            <a:extLst/>
          </a:blip>
          <a:srcRect l="7224" t="14665" r="10620" b="7953"/>
          <a:stretch>
            <a:fillRect/>
          </a:stretch>
        </p:blipFill>
        <p:spPr>
          <a:xfrm>
            <a:off x="17043785" y="4963830"/>
            <a:ext cx="4280093" cy="2692955"/>
          </a:xfrm>
          <a:custGeom>
            <a:avLst/>
            <a:gdLst/>
            <a:ahLst/>
            <a:cxnLst>
              <a:cxn ang="0">
                <a:pos x="wd2" y="hd2"/>
              </a:cxn>
              <a:cxn ang="5400000">
                <a:pos x="wd2" y="hd2"/>
              </a:cxn>
              <a:cxn ang="10800000">
                <a:pos x="wd2" y="hd2"/>
              </a:cxn>
              <a:cxn ang="16200000">
                <a:pos x="wd2" y="hd2"/>
              </a:cxn>
            </a:cxnLst>
            <a:rect l="0" t="0" r="r" b="b"/>
            <a:pathLst>
              <a:path w="21539" h="21593" fill="norm" stroke="1" extrusionOk="0">
                <a:moveTo>
                  <a:pt x="18459" y="1"/>
                </a:moveTo>
                <a:cubicBezTo>
                  <a:pt x="18352" y="9"/>
                  <a:pt x="18230" y="51"/>
                  <a:pt x="18196" y="116"/>
                </a:cubicBezTo>
                <a:cubicBezTo>
                  <a:pt x="18161" y="183"/>
                  <a:pt x="18080" y="211"/>
                  <a:pt x="17998" y="186"/>
                </a:cubicBezTo>
                <a:cubicBezTo>
                  <a:pt x="17872" y="148"/>
                  <a:pt x="17862" y="164"/>
                  <a:pt x="17886" y="367"/>
                </a:cubicBezTo>
                <a:cubicBezTo>
                  <a:pt x="17901" y="490"/>
                  <a:pt x="17888" y="614"/>
                  <a:pt x="17858" y="644"/>
                </a:cubicBezTo>
                <a:cubicBezTo>
                  <a:pt x="17828" y="674"/>
                  <a:pt x="17593" y="690"/>
                  <a:pt x="17337" y="679"/>
                </a:cubicBezTo>
                <a:cubicBezTo>
                  <a:pt x="17048" y="667"/>
                  <a:pt x="16842" y="697"/>
                  <a:pt x="16798" y="756"/>
                </a:cubicBezTo>
                <a:cubicBezTo>
                  <a:pt x="16758" y="808"/>
                  <a:pt x="16702" y="828"/>
                  <a:pt x="16674" y="800"/>
                </a:cubicBezTo>
                <a:cubicBezTo>
                  <a:pt x="16592" y="720"/>
                  <a:pt x="16554" y="901"/>
                  <a:pt x="16614" y="1080"/>
                </a:cubicBezTo>
                <a:cubicBezTo>
                  <a:pt x="16694" y="1318"/>
                  <a:pt x="16634" y="1348"/>
                  <a:pt x="15999" y="1379"/>
                </a:cubicBezTo>
                <a:cubicBezTo>
                  <a:pt x="15690" y="1395"/>
                  <a:pt x="15416" y="1410"/>
                  <a:pt x="15391" y="1414"/>
                </a:cubicBezTo>
                <a:cubicBezTo>
                  <a:pt x="15367" y="1418"/>
                  <a:pt x="15356" y="1540"/>
                  <a:pt x="15370" y="1682"/>
                </a:cubicBezTo>
                <a:cubicBezTo>
                  <a:pt x="15384" y="1834"/>
                  <a:pt x="15368" y="1955"/>
                  <a:pt x="15332" y="1978"/>
                </a:cubicBezTo>
                <a:cubicBezTo>
                  <a:pt x="15298" y="1998"/>
                  <a:pt x="15036" y="2028"/>
                  <a:pt x="14750" y="2044"/>
                </a:cubicBezTo>
                <a:cubicBezTo>
                  <a:pt x="14464" y="2060"/>
                  <a:pt x="14201" y="2078"/>
                  <a:pt x="14165" y="2083"/>
                </a:cubicBezTo>
                <a:cubicBezTo>
                  <a:pt x="14128" y="2088"/>
                  <a:pt x="14099" y="2202"/>
                  <a:pt x="14099" y="2344"/>
                </a:cubicBezTo>
                <a:cubicBezTo>
                  <a:pt x="14099" y="2670"/>
                  <a:pt x="13989" y="2730"/>
                  <a:pt x="13452" y="2703"/>
                </a:cubicBezTo>
                <a:cubicBezTo>
                  <a:pt x="13030" y="2682"/>
                  <a:pt x="12878" y="2587"/>
                  <a:pt x="12929" y="2375"/>
                </a:cubicBezTo>
                <a:cubicBezTo>
                  <a:pt x="12969" y="2211"/>
                  <a:pt x="12852" y="2006"/>
                  <a:pt x="12719" y="2006"/>
                </a:cubicBezTo>
                <a:cubicBezTo>
                  <a:pt x="12659" y="2006"/>
                  <a:pt x="12510" y="2162"/>
                  <a:pt x="12390" y="2350"/>
                </a:cubicBezTo>
                <a:cubicBezTo>
                  <a:pt x="12213" y="2626"/>
                  <a:pt x="12130" y="2693"/>
                  <a:pt x="11960" y="2703"/>
                </a:cubicBezTo>
                <a:cubicBezTo>
                  <a:pt x="11844" y="2710"/>
                  <a:pt x="11760" y="2744"/>
                  <a:pt x="11773" y="2776"/>
                </a:cubicBezTo>
                <a:cubicBezTo>
                  <a:pt x="11802" y="2854"/>
                  <a:pt x="11625" y="3001"/>
                  <a:pt x="11499" y="3002"/>
                </a:cubicBezTo>
                <a:cubicBezTo>
                  <a:pt x="11193" y="3006"/>
                  <a:pt x="11101" y="3044"/>
                  <a:pt x="11054" y="3187"/>
                </a:cubicBezTo>
                <a:cubicBezTo>
                  <a:pt x="11025" y="3273"/>
                  <a:pt x="10955" y="3343"/>
                  <a:pt x="10898" y="3343"/>
                </a:cubicBezTo>
                <a:cubicBezTo>
                  <a:pt x="10814" y="3343"/>
                  <a:pt x="10797" y="3392"/>
                  <a:pt x="10808" y="3613"/>
                </a:cubicBezTo>
                <a:cubicBezTo>
                  <a:pt x="10820" y="3865"/>
                  <a:pt x="10807" y="3893"/>
                  <a:pt x="10612" y="3976"/>
                </a:cubicBezTo>
                <a:cubicBezTo>
                  <a:pt x="10497" y="4026"/>
                  <a:pt x="10359" y="4095"/>
                  <a:pt x="10307" y="4132"/>
                </a:cubicBezTo>
                <a:cubicBezTo>
                  <a:pt x="10180" y="4222"/>
                  <a:pt x="10067" y="4056"/>
                  <a:pt x="10157" y="3912"/>
                </a:cubicBezTo>
                <a:cubicBezTo>
                  <a:pt x="10191" y="3857"/>
                  <a:pt x="10219" y="3781"/>
                  <a:pt x="10219" y="3744"/>
                </a:cubicBezTo>
                <a:cubicBezTo>
                  <a:pt x="10219" y="3649"/>
                  <a:pt x="9968" y="3660"/>
                  <a:pt x="9931" y="3757"/>
                </a:cubicBezTo>
                <a:cubicBezTo>
                  <a:pt x="9914" y="3800"/>
                  <a:pt x="9872" y="3820"/>
                  <a:pt x="9835" y="3798"/>
                </a:cubicBezTo>
                <a:cubicBezTo>
                  <a:pt x="9797" y="3774"/>
                  <a:pt x="9729" y="3882"/>
                  <a:pt x="9677" y="4056"/>
                </a:cubicBezTo>
                <a:cubicBezTo>
                  <a:pt x="9592" y="4343"/>
                  <a:pt x="9486" y="4385"/>
                  <a:pt x="9486" y="4132"/>
                </a:cubicBezTo>
                <a:cubicBezTo>
                  <a:pt x="9486" y="3964"/>
                  <a:pt x="9274" y="3980"/>
                  <a:pt x="9194" y="4154"/>
                </a:cubicBezTo>
                <a:cubicBezTo>
                  <a:pt x="9149" y="4253"/>
                  <a:pt x="9054" y="4299"/>
                  <a:pt x="8893" y="4301"/>
                </a:cubicBezTo>
                <a:cubicBezTo>
                  <a:pt x="8763" y="4302"/>
                  <a:pt x="8665" y="4326"/>
                  <a:pt x="8675" y="4352"/>
                </a:cubicBezTo>
                <a:cubicBezTo>
                  <a:pt x="8712" y="4448"/>
                  <a:pt x="8596" y="4627"/>
                  <a:pt x="8479" y="4657"/>
                </a:cubicBezTo>
                <a:cubicBezTo>
                  <a:pt x="8412" y="4674"/>
                  <a:pt x="8235" y="4687"/>
                  <a:pt x="8086" y="4686"/>
                </a:cubicBezTo>
                <a:lnTo>
                  <a:pt x="7814" y="4683"/>
                </a:lnTo>
                <a:lnTo>
                  <a:pt x="7816" y="4994"/>
                </a:lnTo>
                <a:cubicBezTo>
                  <a:pt x="7818" y="5411"/>
                  <a:pt x="7722" y="5795"/>
                  <a:pt x="7636" y="5714"/>
                </a:cubicBezTo>
                <a:cubicBezTo>
                  <a:pt x="7587" y="5666"/>
                  <a:pt x="7587" y="5683"/>
                  <a:pt x="7638" y="5784"/>
                </a:cubicBezTo>
                <a:cubicBezTo>
                  <a:pt x="7744" y="5992"/>
                  <a:pt x="7646" y="6036"/>
                  <a:pt x="7023" y="6045"/>
                </a:cubicBezTo>
                <a:cubicBezTo>
                  <a:pt x="6514" y="6052"/>
                  <a:pt x="6454" y="6067"/>
                  <a:pt x="6412" y="6216"/>
                </a:cubicBezTo>
                <a:cubicBezTo>
                  <a:pt x="6328" y="6512"/>
                  <a:pt x="6050" y="6687"/>
                  <a:pt x="5625" y="6706"/>
                </a:cubicBezTo>
                <a:cubicBezTo>
                  <a:pt x="5212" y="6726"/>
                  <a:pt x="5106" y="6811"/>
                  <a:pt x="5106" y="7130"/>
                </a:cubicBezTo>
                <a:cubicBezTo>
                  <a:pt x="5106" y="7328"/>
                  <a:pt x="4736" y="7573"/>
                  <a:pt x="4636" y="7442"/>
                </a:cubicBezTo>
                <a:cubicBezTo>
                  <a:pt x="4548" y="7325"/>
                  <a:pt x="4137" y="7355"/>
                  <a:pt x="3939" y="7493"/>
                </a:cubicBezTo>
                <a:cubicBezTo>
                  <a:pt x="3795" y="7593"/>
                  <a:pt x="3777" y="7636"/>
                  <a:pt x="3822" y="7769"/>
                </a:cubicBezTo>
                <a:cubicBezTo>
                  <a:pt x="3895" y="7988"/>
                  <a:pt x="3794" y="8073"/>
                  <a:pt x="3628" y="7932"/>
                </a:cubicBezTo>
                <a:cubicBezTo>
                  <a:pt x="3459" y="7788"/>
                  <a:pt x="3228" y="7070"/>
                  <a:pt x="3274" y="6837"/>
                </a:cubicBezTo>
                <a:cubicBezTo>
                  <a:pt x="3297" y="6725"/>
                  <a:pt x="3289" y="6683"/>
                  <a:pt x="3252" y="6719"/>
                </a:cubicBezTo>
                <a:cubicBezTo>
                  <a:pt x="3188" y="6783"/>
                  <a:pt x="2963" y="6134"/>
                  <a:pt x="3009" y="6016"/>
                </a:cubicBezTo>
                <a:cubicBezTo>
                  <a:pt x="3025" y="5973"/>
                  <a:pt x="2993" y="5867"/>
                  <a:pt x="2937" y="5777"/>
                </a:cubicBezTo>
                <a:cubicBezTo>
                  <a:pt x="2869" y="5669"/>
                  <a:pt x="2845" y="5547"/>
                  <a:pt x="2865" y="5424"/>
                </a:cubicBezTo>
                <a:cubicBezTo>
                  <a:pt x="2885" y="5298"/>
                  <a:pt x="2875" y="5258"/>
                  <a:pt x="2835" y="5297"/>
                </a:cubicBezTo>
                <a:cubicBezTo>
                  <a:pt x="2799" y="5332"/>
                  <a:pt x="2727" y="5195"/>
                  <a:pt x="2647" y="4944"/>
                </a:cubicBezTo>
                <a:cubicBezTo>
                  <a:pt x="2517" y="4533"/>
                  <a:pt x="2385" y="4362"/>
                  <a:pt x="2324" y="4520"/>
                </a:cubicBezTo>
                <a:cubicBezTo>
                  <a:pt x="2306" y="4567"/>
                  <a:pt x="2267" y="4593"/>
                  <a:pt x="2238" y="4578"/>
                </a:cubicBezTo>
                <a:cubicBezTo>
                  <a:pt x="2170" y="4542"/>
                  <a:pt x="2036" y="3963"/>
                  <a:pt x="2022" y="3652"/>
                </a:cubicBezTo>
                <a:cubicBezTo>
                  <a:pt x="2016" y="3521"/>
                  <a:pt x="1969" y="3376"/>
                  <a:pt x="1918" y="3330"/>
                </a:cubicBezTo>
                <a:cubicBezTo>
                  <a:pt x="1859" y="3277"/>
                  <a:pt x="1837" y="3193"/>
                  <a:pt x="1856" y="3095"/>
                </a:cubicBezTo>
                <a:cubicBezTo>
                  <a:pt x="1873" y="3010"/>
                  <a:pt x="1861" y="2915"/>
                  <a:pt x="1830" y="2885"/>
                </a:cubicBezTo>
                <a:cubicBezTo>
                  <a:pt x="1800" y="2855"/>
                  <a:pt x="1790" y="2797"/>
                  <a:pt x="1806" y="2754"/>
                </a:cubicBezTo>
                <a:cubicBezTo>
                  <a:pt x="1823" y="2711"/>
                  <a:pt x="1788" y="2675"/>
                  <a:pt x="1730" y="2675"/>
                </a:cubicBezTo>
                <a:cubicBezTo>
                  <a:pt x="1664" y="2675"/>
                  <a:pt x="1564" y="2534"/>
                  <a:pt x="1461" y="2296"/>
                </a:cubicBezTo>
                <a:cubicBezTo>
                  <a:pt x="1327" y="1986"/>
                  <a:pt x="1276" y="1925"/>
                  <a:pt x="1185" y="1971"/>
                </a:cubicBezTo>
                <a:cubicBezTo>
                  <a:pt x="1124" y="2002"/>
                  <a:pt x="1013" y="2040"/>
                  <a:pt x="940" y="2051"/>
                </a:cubicBezTo>
                <a:cubicBezTo>
                  <a:pt x="866" y="2062"/>
                  <a:pt x="746" y="2111"/>
                  <a:pt x="670" y="2159"/>
                </a:cubicBezTo>
                <a:cubicBezTo>
                  <a:pt x="594" y="2207"/>
                  <a:pt x="436" y="2287"/>
                  <a:pt x="318" y="2337"/>
                </a:cubicBezTo>
                <a:cubicBezTo>
                  <a:pt x="201" y="2388"/>
                  <a:pt x="93" y="2457"/>
                  <a:pt x="81" y="2490"/>
                </a:cubicBezTo>
                <a:cubicBezTo>
                  <a:pt x="69" y="2523"/>
                  <a:pt x="41" y="2917"/>
                  <a:pt x="21" y="3365"/>
                </a:cubicBezTo>
                <a:cubicBezTo>
                  <a:pt x="-15" y="4145"/>
                  <a:pt x="-10" y="4180"/>
                  <a:pt x="91" y="4180"/>
                </a:cubicBezTo>
                <a:cubicBezTo>
                  <a:pt x="262" y="4180"/>
                  <a:pt x="360" y="4087"/>
                  <a:pt x="360" y="3932"/>
                </a:cubicBezTo>
                <a:cubicBezTo>
                  <a:pt x="360" y="3725"/>
                  <a:pt x="531" y="3506"/>
                  <a:pt x="708" y="3486"/>
                </a:cubicBezTo>
                <a:cubicBezTo>
                  <a:pt x="838" y="3471"/>
                  <a:pt x="859" y="3497"/>
                  <a:pt x="858" y="3687"/>
                </a:cubicBezTo>
                <a:cubicBezTo>
                  <a:pt x="856" y="3875"/>
                  <a:pt x="869" y="3894"/>
                  <a:pt x="950" y="3814"/>
                </a:cubicBezTo>
                <a:cubicBezTo>
                  <a:pt x="1100" y="3664"/>
                  <a:pt x="1336" y="3938"/>
                  <a:pt x="1313" y="4234"/>
                </a:cubicBezTo>
                <a:cubicBezTo>
                  <a:pt x="1297" y="4432"/>
                  <a:pt x="1305" y="4448"/>
                  <a:pt x="1373" y="4358"/>
                </a:cubicBezTo>
                <a:cubicBezTo>
                  <a:pt x="1473" y="4225"/>
                  <a:pt x="1533" y="4355"/>
                  <a:pt x="1527" y="4695"/>
                </a:cubicBezTo>
                <a:cubicBezTo>
                  <a:pt x="1524" y="4828"/>
                  <a:pt x="1545" y="4910"/>
                  <a:pt x="1573" y="4883"/>
                </a:cubicBezTo>
                <a:cubicBezTo>
                  <a:pt x="1644" y="4813"/>
                  <a:pt x="1837" y="5552"/>
                  <a:pt x="1794" y="5730"/>
                </a:cubicBezTo>
                <a:cubicBezTo>
                  <a:pt x="1770" y="5831"/>
                  <a:pt x="1779" y="5858"/>
                  <a:pt x="1822" y="5815"/>
                </a:cubicBezTo>
                <a:cubicBezTo>
                  <a:pt x="1905" y="5734"/>
                  <a:pt x="2208" y="6786"/>
                  <a:pt x="2160" y="6987"/>
                </a:cubicBezTo>
                <a:cubicBezTo>
                  <a:pt x="2136" y="7084"/>
                  <a:pt x="2146" y="7111"/>
                  <a:pt x="2188" y="7069"/>
                </a:cubicBezTo>
                <a:cubicBezTo>
                  <a:pt x="2280" y="6979"/>
                  <a:pt x="2481" y="7755"/>
                  <a:pt x="2404" y="7903"/>
                </a:cubicBezTo>
                <a:cubicBezTo>
                  <a:pt x="2331" y="8043"/>
                  <a:pt x="2392" y="8216"/>
                  <a:pt x="2493" y="8154"/>
                </a:cubicBezTo>
                <a:cubicBezTo>
                  <a:pt x="2544" y="8124"/>
                  <a:pt x="2593" y="8198"/>
                  <a:pt x="2641" y="8377"/>
                </a:cubicBezTo>
                <a:cubicBezTo>
                  <a:pt x="2706" y="8617"/>
                  <a:pt x="2705" y="8660"/>
                  <a:pt x="2629" y="8753"/>
                </a:cubicBezTo>
                <a:cubicBezTo>
                  <a:pt x="2552" y="8847"/>
                  <a:pt x="2552" y="8858"/>
                  <a:pt x="2627" y="8858"/>
                </a:cubicBezTo>
                <a:cubicBezTo>
                  <a:pt x="2717" y="8858"/>
                  <a:pt x="2943" y="9395"/>
                  <a:pt x="2889" y="9481"/>
                </a:cubicBezTo>
                <a:cubicBezTo>
                  <a:pt x="2871" y="9510"/>
                  <a:pt x="2853" y="9756"/>
                  <a:pt x="2849" y="10026"/>
                </a:cubicBezTo>
                <a:cubicBezTo>
                  <a:pt x="2842" y="10452"/>
                  <a:pt x="2854" y="10522"/>
                  <a:pt x="2945" y="10560"/>
                </a:cubicBezTo>
                <a:cubicBezTo>
                  <a:pt x="3009" y="10587"/>
                  <a:pt x="3038" y="10649"/>
                  <a:pt x="3021" y="10722"/>
                </a:cubicBezTo>
                <a:cubicBezTo>
                  <a:pt x="3003" y="10796"/>
                  <a:pt x="3021" y="10837"/>
                  <a:pt x="3069" y="10831"/>
                </a:cubicBezTo>
                <a:cubicBezTo>
                  <a:pt x="3169" y="10817"/>
                  <a:pt x="3292" y="11365"/>
                  <a:pt x="3256" y="11664"/>
                </a:cubicBezTo>
                <a:cubicBezTo>
                  <a:pt x="3238" y="11819"/>
                  <a:pt x="3249" y="11873"/>
                  <a:pt x="3290" y="11833"/>
                </a:cubicBezTo>
                <a:cubicBezTo>
                  <a:pt x="3326" y="11797"/>
                  <a:pt x="3384" y="11889"/>
                  <a:pt x="3438" y="12069"/>
                </a:cubicBezTo>
                <a:cubicBezTo>
                  <a:pt x="3514" y="12321"/>
                  <a:pt x="3550" y="12362"/>
                  <a:pt x="3688" y="12345"/>
                </a:cubicBezTo>
                <a:cubicBezTo>
                  <a:pt x="3838" y="12327"/>
                  <a:pt x="3847" y="12342"/>
                  <a:pt x="3842" y="12597"/>
                </a:cubicBezTo>
                <a:cubicBezTo>
                  <a:pt x="3837" y="12805"/>
                  <a:pt x="3855" y="12865"/>
                  <a:pt x="3919" y="12848"/>
                </a:cubicBezTo>
                <a:cubicBezTo>
                  <a:pt x="3988" y="12830"/>
                  <a:pt x="4002" y="12890"/>
                  <a:pt x="3989" y="13160"/>
                </a:cubicBezTo>
                <a:cubicBezTo>
                  <a:pt x="3981" y="13344"/>
                  <a:pt x="3940" y="13536"/>
                  <a:pt x="3899" y="13587"/>
                </a:cubicBezTo>
                <a:cubicBezTo>
                  <a:pt x="3798" y="13711"/>
                  <a:pt x="3821" y="14216"/>
                  <a:pt x="3927" y="14188"/>
                </a:cubicBezTo>
                <a:cubicBezTo>
                  <a:pt x="3971" y="14176"/>
                  <a:pt x="4065" y="14232"/>
                  <a:pt x="4137" y="14312"/>
                </a:cubicBezTo>
                <a:cubicBezTo>
                  <a:pt x="4242" y="14429"/>
                  <a:pt x="4267" y="14529"/>
                  <a:pt x="4267" y="14812"/>
                </a:cubicBezTo>
                <a:cubicBezTo>
                  <a:pt x="4267" y="15066"/>
                  <a:pt x="4290" y="15165"/>
                  <a:pt x="4345" y="15165"/>
                </a:cubicBezTo>
                <a:cubicBezTo>
                  <a:pt x="4421" y="15165"/>
                  <a:pt x="4521" y="15680"/>
                  <a:pt x="4471" y="15811"/>
                </a:cubicBezTo>
                <a:cubicBezTo>
                  <a:pt x="4457" y="15847"/>
                  <a:pt x="4460" y="15957"/>
                  <a:pt x="4479" y="16053"/>
                </a:cubicBezTo>
                <a:cubicBezTo>
                  <a:pt x="4505" y="16184"/>
                  <a:pt x="4545" y="16216"/>
                  <a:pt x="4642" y="16186"/>
                </a:cubicBezTo>
                <a:cubicBezTo>
                  <a:pt x="4737" y="16158"/>
                  <a:pt x="4794" y="16200"/>
                  <a:pt x="4854" y="16346"/>
                </a:cubicBezTo>
                <a:cubicBezTo>
                  <a:pt x="4899" y="16455"/>
                  <a:pt x="4970" y="16543"/>
                  <a:pt x="5012" y="16543"/>
                </a:cubicBezTo>
                <a:cubicBezTo>
                  <a:pt x="5089" y="16543"/>
                  <a:pt x="5604" y="18190"/>
                  <a:pt x="5627" y="18509"/>
                </a:cubicBezTo>
                <a:cubicBezTo>
                  <a:pt x="5634" y="18602"/>
                  <a:pt x="5667" y="18754"/>
                  <a:pt x="5699" y="18850"/>
                </a:cubicBezTo>
                <a:cubicBezTo>
                  <a:pt x="5731" y="18946"/>
                  <a:pt x="5742" y="19109"/>
                  <a:pt x="5725" y="19216"/>
                </a:cubicBezTo>
                <a:cubicBezTo>
                  <a:pt x="5704" y="19346"/>
                  <a:pt x="5712" y="19391"/>
                  <a:pt x="5751" y="19353"/>
                </a:cubicBezTo>
                <a:cubicBezTo>
                  <a:pt x="5820" y="19285"/>
                  <a:pt x="5929" y="19582"/>
                  <a:pt x="5953" y="19903"/>
                </a:cubicBezTo>
                <a:cubicBezTo>
                  <a:pt x="5971" y="20156"/>
                  <a:pt x="6158" y="20504"/>
                  <a:pt x="6234" y="20428"/>
                </a:cubicBezTo>
                <a:cubicBezTo>
                  <a:pt x="6314" y="20349"/>
                  <a:pt x="6557" y="21134"/>
                  <a:pt x="6544" y="21428"/>
                </a:cubicBezTo>
                <a:cubicBezTo>
                  <a:pt x="6542" y="21472"/>
                  <a:pt x="6583" y="21531"/>
                  <a:pt x="6636" y="21561"/>
                </a:cubicBezTo>
                <a:cubicBezTo>
                  <a:pt x="6671" y="21581"/>
                  <a:pt x="6705" y="21593"/>
                  <a:pt x="6734" y="21593"/>
                </a:cubicBezTo>
                <a:cubicBezTo>
                  <a:pt x="6819" y="21594"/>
                  <a:pt x="6868" y="21510"/>
                  <a:pt x="6845" y="21374"/>
                </a:cubicBezTo>
                <a:cubicBezTo>
                  <a:pt x="6831" y="21286"/>
                  <a:pt x="6841" y="21098"/>
                  <a:pt x="6867" y="20953"/>
                </a:cubicBezTo>
                <a:cubicBezTo>
                  <a:pt x="6903" y="20755"/>
                  <a:pt x="6895" y="20654"/>
                  <a:pt x="6835" y="20549"/>
                </a:cubicBezTo>
                <a:cubicBezTo>
                  <a:pt x="6791" y="20472"/>
                  <a:pt x="6771" y="20348"/>
                  <a:pt x="6789" y="20269"/>
                </a:cubicBezTo>
                <a:cubicBezTo>
                  <a:pt x="6811" y="20180"/>
                  <a:pt x="6800" y="20139"/>
                  <a:pt x="6759" y="20155"/>
                </a:cubicBezTo>
                <a:cubicBezTo>
                  <a:pt x="6723" y="20169"/>
                  <a:pt x="6642" y="19962"/>
                  <a:pt x="6574" y="19674"/>
                </a:cubicBezTo>
                <a:cubicBezTo>
                  <a:pt x="6435" y="19093"/>
                  <a:pt x="6388" y="18582"/>
                  <a:pt x="6476" y="18608"/>
                </a:cubicBezTo>
                <a:cubicBezTo>
                  <a:pt x="6508" y="18618"/>
                  <a:pt x="6588" y="18535"/>
                  <a:pt x="6654" y="18424"/>
                </a:cubicBezTo>
                <a:cubicBezTo>
                  <a:pt x="6749" y="18261"/>
                  <a:pt x="6762" y="18195"/>
                  <a:pt x="6712" y="18099"/>
                </a:cubicBezTo>
                <a:cubicBezTo>
                  <a:pt x="6616" y="17916"/>
                  <a:pt x="6721" y="17856"/>
                  <a:pt x="7101" y="17873"/>
                </a:cubicBezTo>
                <a:cubicBezTo>
                  <a:pt x="7289" y="17881"/>
                  <a:pt x="7447" y="17848"/>
                  <a:pt x="7466" y="17797"/>
                </a:cubicBezTo>
                <a:cubicBezTo>
                  <a:pt x="7486" y="17747"/>
                  <a:pt x="7543" y="17729"/>
                  <a:pt x="7594" y="17755"/>
                </a:cubicBezTo>
                <a:cubicBezTo>
                  <a:pt x="7665" y="17791"/>
                  <a:pt x="7696" y="17748"/>
                  <a:pt x="7716" y="17583"/>
                </a:cubicBezTo>
                <a:cubicBezTo>
                  <a:pt x="7749" y="17309"/>
                  <a:pt x="7635" y="16939"/>
                  <a:pt x="7451" y="16718"/>
                </a:cubicBezTo>
                <a:lnTo>
                  <a:pt x="7309" y="16546"/>
                </a:lnTo>
                <a:lnTo>
                  <a:pt x="7427" y="16495"/>
                </a:lnTo>
                <a:cubicBezTo>
                  <a:pt x="7557" y="16436"/>
                  <a:pt x="7587" y="16295"/>
                  <a:pt x="7468" y="16295"/>
                </a:cubicBezTo>
                <a:cubicBezTo>
                  <a:pt x="7319" y="16295"/>
                  <a:pt x="7337" y="16137"/>
                  <a:pt x="7504" y="15976"/>
                </a:cubicBezTo>
                <a:cubicBezTo>
                  <a:pt x="7624" y="15862"/>
                  <a:pt x="7736" y="15827"/>
                  <a:pt x="7874" y="15855"/>
                </a:cubicBezTo>
                <a:cubicBezTo>
                  <a:pt x="7985" y="15878"/>
                  <a:pt x="8102" y="15852"/>
                  <a:pt x="8144" y="15798"/>
                </a:cubicBezTo>
                <a:cubicBezTo>
                  <a:pt x="8194" y="15732"/>
                  <a:pt x="8228" y="15729"/>
                  <a:pt x="8251" y="15789"/>
                </a:cubicBezTo>
                <a:cubicBezTo>
                  <a:pt x="8303" y="15920"/>
                  <a:pt x="8488" y="15895"/>
                  <a:pt x="8523" y="15750"/>
                </a:cubicBezTo>
                <a:cubicBezTo>
                  <a:pt x="8540" y="15681"/>
                  <a:pt x="8523" y="15567"/>
                  <a:pt x="8487" y="15499"/>
                </a:cubicBezTo>
                <a:cubicBezTo>
                  <a:pt x="8433" y="15395"/>
                  <a:pt x="8454" y="15355"/>
                  <a:pt x="8611" y="15251"/>
                </a:cubicBezTo>
                <a:cubicBezTo>
                  <a:pt x="8794" y="15129"/>
                  <a:pt x="9059" y="15187"/>
                  <a:pt x="9070" y="15353"/>
                </a:cubicBezTo>
                <a:cubicBezTo>
                  <a:pt x="9073" y="15388"/>
                  <a:pt x="9078" y="15662"/>
                  <a:pt x="9082" y="15961"/>
                </a:cubicBezTo>
                <a:lnTo>
                  <a:pt x="9092" y="16501"/>
                </a:lnTo>
                <a:lnTo>
                  <a:pt x="9338" y="16527"/>
                </a:lnTo>
                <a:cubicBezTo>
                  <a:pt x="9561" y="16550"/>
                  <a:pt x="9582" y="16538"/>
                  <a:pt x="9564" y="16384"/>
                </a:cubicBezTo>
                <a:cubicBezTo>
                  <a:pt x="9533" y="16132"/>
                  <a:pt x="9624" y="16094"/>
                  <a:pt x="9795" y="16288"/>
                </a:cubicBezTo>
                <a:cubicBezTo>
                  <a:pt x="9997" y="16517"/>
                  <a:pt x="10078" y="16511"/>
                  <a:pt x="10033" y="16272"/>
                </a:cubicBezTo>
                <a:cubicBezTo>
                  <a:pt x="9972" y="15951"/>
                  <a:pt x="9980" y="15916"/>
                  <a:pt x="10115" y="15916"/>
                </a:cubicBezTo>
                <a:cubicBezTo>
                  <a:pt x="10187" y="15916"/>
                  <a:pt x="10271" y="15865"/>
                  <a:pt x="10303" y="15801"/>
                </a:cubicBezTo>
                <a:cubicBezTo>
                  <a:pt x="10349" y="15708"/>
                  <a:pt x="10380" y="15729"/>
                  <a:pt x="10472" y="15916"/>
                </a:cubicBezTo>
                <a:cubicBezTo>
                  <a:pt x="10535" y="16042"/>
                  <a:pt x="10574" y="16174"/>
                  <a:pt x="10560" y="16209"/>
                </a:cubicBezTo>
                <a:cubicBezTo>
                  <a:pt x="10547" y="16243"/>
                  <a:pt x="10583" y="16341"/>
                  <a:pt x="10642" y="16425"/>
                </a:cubicBezTo>
                <a:cubicBezTo>
                  <a:pt x="10729" y="16550"/>
                  <a:pt x="10767" y="16560"/>
                  <a:pt x="10848" y="16479"/>
                </a:cubicBezTo>
                <a:cubicBezTo>
                  <a:pt x="10915" y="16412"/>
                  <a:pt x="10959" y="16408"/>
                  <a:pt x="10982" y="16466"/>
                </a:cubicBezTo>
                <a:cubicBezTo>
                  <a:pt x="11002" y="16520"/>
                  <a:pt x="11042" y="16497"/>
                  <a:pt x="11083" y="16406"/>
                </a:cubicBezTo>
                <a:cubicBezTo>
                  <a:pt x="11139" y="16285"/>
                  <a:pt x="11166" y="16278"/>
                  <a:pt x="11231" y="16365"/>
                </a:cubicBezTo>
                <a:cubicBezTo>
                  <a:pt x="11286" y="16437"/>
                  <a:pt x="11321" y="16442"/>
                  <a:pt x="11345" y="16381"/>
                </a:cubicBezTo>
                <a:cubicBezTo>
                  <a:pt x="11364" y="16332"/>
                  <a:pt x="11405" y="16317"/>
                  <a:pt x="11437" y="16349"/>
                </a:cubicBezTo>
                <a:cubicBezTo>
                  <a:pt x="11473" y="16385"/>
                  <a:pt x="11483" y="16355"/>
                  <a:pt x="11463" y="16272"/>
                </a:cubicBezTo>
                <a:cubicBezTo>
                  <a:pt x="11396" y="15995"/>
                  <a:pt x="11538" y="15874"/>
                  <a:pt x="11938" y="15865"/>
                </a:cubicBezTo>
                <a:cubicBezTo>
                  <a:pt x="12226" y="15858"/>
                  <a:pt x="12307" y="15831"/>
                  <a:pt x="12268" y="15757"/>
                </a:cubicBezTo>
                <a:cubicBezTo>
                  <a:pt x="12232" y="15689"/>
                  <a:pt x="12254" y="15586"/>
                  <a:pt x="12336" y="15423"/>
                </a:cubicBezTo>
                <a:cubicBezTo>
                  <a:pt x="12449" y="15197"/>
                  <a:pt x="12474" y="15182"/>
                  <a:pt x="12833" y="15197"/>
                </a:cubicBezTo>
                <a:cubicBezTo>
                  <a:pt x="13041" y="15205"/>
                  <a:pt x="13295" y="15188"/>
                  <a:pt x="13394" y="15159"/>
                </a:cubicBezTo>
                <a:cubicBezTo>
                  <a:pt x="13552" y="15111"/>
                  <a:pt x="13574" y="15075"/>
                  <a:pt x="13574" y="14863"/>
                </a:cubicBezTo>
                <a:cubicBezTo>
                  <a:pt x="13574" y="14573"/>
                  <a:pt x="13596" y="14558"/>
                  <a:pt x="14083" y="14516"/>
                </a:cubicBezTo>
                <a:cubicBezTo>
                  <a:pt x="14486" y="14481"/>
                  <a:pt x="14645" y="14356"/>
                  <a:pt x="14597" y="14115"/>
                </a:cubicBezTo>
                <a:cubicBezTo>
                  <a:pt x="14553" y="13897"/>
                  <a:pt x="14650" y="13845"/>
                  <a:pt x="15046" y="13863"/>
                </a:cubicBezTo>
                <a:cubicBezTo>
                  <a:pt x="15249" y="13873"/>
                  <a:pt x="15416" y="13840"/>
                  <a:pt x="15435" y="13790"/>
                </a:cubicBezTo>
                <a:cubicBezTo>
                  <a:pt x="15454" y="13742"/>
                  <a:pt x="15515" y="13704"/>
                  <a:pt x="15571" y="13704"/>
                </a:cubicBezTo>
                <a:cubicBezTo>
                  <a:pt x="15665" y="13704"/>
                  <a:pt x="15673" y="13639"/>
                  <a:pt x="15673" y="12867"/>
                </a:cubicBezTo>
                <a:lnTo>
                  <a:pt x="15673" y="12034"/>
                </a:lnTo>
                <a:lnTo>
                  <a:pt x="15525" y="12034"/>
                </a:lnTo>
                <a:cubicBezTo>
                  <a:pt x="15445" y="12034"/>
                  <a:pt x="15350" y="11987"/>
                  <a:pt x="15316" y="11932"/>
                </a:cubicBezTo>
                <a:cubicBezTo>
                  <a:pt x="15235" y="11804"/>
                  <a:pt x="15234" y="11310"/>
                  <a:pt x="15314" y="11232"/>
                </a:cubicBezTo>
                <a:cubicBezTo>
                  <a:pt x="15347" y="11199"/>
                  <a:pt x="15628" y="11177"/>
                  <a:pt x="15939" y="11187"/>
                </a:cubicBezTo>
                <a:lnTo>
                  <a:pt x="16504" y="11206"/>
                </a:lnTo>
                <a:lnTo>
                  <a:pt x="16522" y="10847"/>
                </a:lnTo>
                <a:lnTo>
                  <a:pt x="16538" y="10490"/>
                </a:lnTo>
                <a:lnTo>
                  <a:pt x="16973" y="10509"/>
                </a:lnTo>
                <a:cubicBezTo>
                  <a:pt x="17241" y="10521"/>
                  <a:pt x="17396" y="10498"/>
                  <a:pt x="17377" y="10449"/>
                </a:cubicBezTo>
                <a:cubicBezTo>
                  <a:pt x="17360" y="10405"/>
                  <a:pt x="17392" y="10294"/>
                  <a:pt x="17449" y="10204"/>
                </a:cubicBezTo>
                <a:cubicBezTo>
                  <a:pt x="17505" y="10114"/>
                  <a:pt x="17539" y="10019"/>
                  <a:pt x="17523" y="9994"/>
                </a:cubicBezTo>
                <a:cubicBezTo>
                  <a:pt x="17507" y="9968"/>
                  <a:pt x="17560" y="9909"/>
                  <a:pt x="17640" y="9860"/>
                </a:cubicBezTo>
                <a:cubicBezTo>
                  <a:pt x="17732" y="9805"/>
                  <a:pt x="17805" y="9799"/>
                  <a:pt x="17836" y="9847"/>
                </a:cubicBezTo>
                <a:cubicBezTo>
                  <a:pt x="17864" y="9892"/>
                  <a:pt x="17949" y="9899"/>
                  <a:pt x="18034" y="9860"/>
                </a:cubicBezTo>
                <a:cubicBezTo>
                  <a:pt x="18115" y="9823"/>
                  <a:pt x="18194" y="9810"/>
                  <a:pt x="18210" y="9835"/>
                </a:cubicBezTo>
                <a:cubicBezTo>
                  <a:pt x="18225" y="9859"/>
                  <a:pt x="18321" y="9856"/>
                  <a:pt x="18423" y="9825"/>
                </a:cubicBezTo>
                <a:cubicBezTo>
                  <a:pt x="18585" y="9777"/>
                  <a:pt x="18609" y="9737"/>
                  <a:pt x="18609" y="9526"/>
                </a:cubicBezTo>
                <a:cubicBezTo>
                  <a:pt x="18609" y="9393"/>
                  <a:pt x="18631" y="9265"/>
                  <a:pt x="18657" y="9240"/>
                </a:cubicBezTo>
                <a:cubicBezTo>
                  <a:pt x="18733" y="9165"/>
                  <a:pt x="19446" y="9118"/>
                  <a:pt x="19472" y="9185"/>
                </a:cubicBezTo>
                <a:cubicBezTo>
                  <a:pt x="19485" y="9219"/>
                  <a:pt x="19568" y="9232"/>
                  <a:pt x="19658" y="9211"/>
                </a:cubicBezTo>
                <a:cubicBezTo>
                  <a:pt x="19782" y="9182"/>
                  <a:pt x="19813" y="9140"/>
                  <a:pt x="19787" y="9036"/>
                </a:cubicBezTo>
                <a:cubicBezTo>
                  <a:pt x="19708" y="8715"/>
                  <a:pt x="19716" y="8598"/>
                  <a:pt x="19829" y="8530"/>
                </a:cubicBezTo>
                <a:cubicBezTo>
                  <a:pt x="19896" y="8490"/>
                  <a:pt x="19971" y="8493"/>
                  <a:pt x="20007" y="8539"/>
                </a:cubicBezTo>
                <a:cubicBezTo>
                  <a:pt x="20047" y="8591"/>
                  <a:pt x="20109" y="8586"/>
                  <a:pt x="20179" y="8527"/>
                </a:cubicBezTo>
                <a:cubicBezTo>
                  <a:pt x="20238" y="8476"/>
                  <a:pt x="20287" y="8452"/>
                  <a:pt x="20287" y="8476"/>
                </a:cubicBezTo>
                <a:cubicBezTo>
                  <a:pt x="20287" y="8499"/>
                  <a:pt x="20349" y="8483"/>
                  <a:pt x="20425" y="8438"/>
                </a:cubicBezTo>
                <a:cubicBezTo>
                  <a:pt x="20521" y="8379"/>
                  <a:pt x="20584" y="8380"/>
                  <a:pt x="20634" y="8447"/>
                </a:cubicBezTo>
                <a:cubicBezTo>
                  <a:pt x="20690" y="8521"/>
                  <a:pt x="20706" y="8514"/>
                  <a:pt x="20706" y="8412"/>
                </a:cubicBezTo>
                <a:cubicBezTo>
                  <a:pt x="20706" y="8340"/>
                  <a:pt x="20759" y="8224"/>
                  <a:pt x="20824" y="8151"/>
                </a:cubicBezTo>
                <a:cubicBezTo>
                  <a:pt x="20889" y="8079"/>
                  <a:pt x="20942" y="7991"/>
                  <a:pt x="20942" y="7957"/>
                </a:cubicBezTo>
                <a:cubicBezTo>
                  <a:pt x="20942" y="7924"/>
                  <a:pt x="21013" y="7893"/>
                  <a:pt x="21100" y="7887"/>
                </a:cubicBezTo>
                <a:cubicBezTo>
                  <a:pt x="21585" y="7853"/>
                  <a:pt x="21535" y="7921"/>
                  <a:pt x="21539" y="7270"/>
                </a:cubicBezTo>
                <a:cubicBezTo>
                  <a:pt x="21542" y="6715"/>
                  <a:pt x="21536" y="6684"/>
                  <a:pt x="21423" y="6684"/>
                </a:cubicBezTo>
                <a:cubicBezTo>
                  <a:pt x="21358" y="6684"/>
                  <a:pt x="21277" y="6729"/>
                  <a:pt x="21243" y="6783"/>
                </a:cubicBezTo>
                <a:cubicBezTo>
                  <a:pt x="21169" y="6902"/>
                  <a:pt x="21111" y="6717"/>
                  <a:pt x="21104" y="6321"/>
                </a:cubicBezTo>
                <a:cubicBezTo>
                  <a:pt x="21099" y="6090"/>
                  <a:pt x="21079" y="6053"/>
                  <a:pt x="20922" y="6016"/>
                </a:cubicBezTo>
                <a:cubicBezTo>
                  <a:pt x="20731" y="5971"/>
                  <a:pt x="20724" y="5937"/>
                  <a:pt x="20692" y="5055"/>
                </a:cubicBezTo>
                <a:cubicBezTo>
                  <a:pt x="20682" y="4760"/>
                  <a:pt x="20662" y="4718"/>
                  <a:pt x="20538" y="4695"/>
                </a:cubicBezTo>
                <a:cubicBezTo>
                  <a:pt x="20362" y="4663"/>
                  <a:pt x="20274" y="4494"/>
                  <a:pt x="20275" y="4199"/>
                </a:cubicBezTo>
                <a:cubicBezTo>
                  <a:pt x="20275" y="4073"/>
                  <a:pt x="20251" y="3921"/>
                  <a:pt x="20221" y="3862"/>
                </a:cubicBezTo>
                <a:cubicBezTo>
                  <a:pt x="20182" y="3786"/>
                  <a:pt x="20182" y="3726"/>
                  <a:pt x="20225" y="3658"/>
                </a:cubicBezTo>
                <a:cubicBezTo>
                  <a:pt x="20336" y="3480"/>
                  <a:pt x="20296" y="3330"/>
                  <a:pt x="20143" y="3356"/>
                </a:cubicBezTo>
                <a:cubicBezTo>
                  <a:pt x="19937" y="3390"/>
                  <a:pt x="19867" y="3292"/>
                  <a:pt x="19867" y="2964"/>
                </a:cubicBezTo>
                <a:cubicBezTo>
                  <a:pt x="19867" y="2691"/>
                  <a:pt x="19858" y="2675"/>
                  <a:pt x="19682" y="2675"/>
                </a:cubicBezTo>
                <a:cubicBezTo>
                  <a:pt x="19474" y="2675"/>
                  <a:pt x="19464" y="2648"/>
                  <a:pt x="19424" y="2006"/>
                </a:cubicBezTo>
                <a:cubicBezTo>
                  <a:pt x="19408" y="1754"/>
                  <a:pt x="19391" y="1500"/>
                  <a:pt x="19386" y="1443"/>
                </a:cubicBezTo>
                <a:cubicBezTo>
                  <a:pt x="19381" y="1386"/>
                  <a:pt x="19312" y="1338"/>
                  <a:pt x="19232" y="1338"/>
                </a:cubicBezTo>
                <a:cubicBezTo>
                  <a:pt x="19043" y="1338"/>
                  <a:pt x="19022" y="1269"/>
                  <a:pt x="19014" y="632"/>
                </a:cubicBezTo>
                <a:cubicBezTo>
                  <a:pt x="19009" y="196"/>
                  <a:pt x="18995" y="123"/>
                  <a:pt x="18945" y="234"/>
                </a:cubicBezTo>
                <a:cubicBezTo>
                  <a:pt x="18892" y="348"/>
                  <a:pt x="18860" y="354"/>
                  <a:pt x="18743" y="269"/>
                </a:cubicBezTo>
                <a:cubicBezTo>
                  <a:pt x="18666" y="213"/>
                  <a:pt x="18617" y="130"/>
                  <a:pt x="18635" y="84"/>
                </a:cubicBezTo>
                <a:cubicBezTo>
                  <a:pt x="18660" y="20"/>
                  <a:pt x="18567" y="-6"/>
                  <a:pt x="18459" y="1"/>
                </a:cubicBezTo>
                <a:close/>
                <a:moveTo>
                  <a:pt x="492" y="3718"/>
                </a:moveTo>
                <a:cubicBezTo>
                  <a:pt x="483" y="3724"/>
                  <a:pt x="483" y="3739"/>
                  <a:pt x="492" y="3763"/>
                </a:cubicBezTo>
                <a:cubicBezTo>
                  <a:pt x="510" y="3808"/>
                  <a:pt x="547" y="3846"/>
                  <a:pt x="574" y="3846"/>
                </a:cubicBezTo>
                <a:cubicBezTo>
                  <a:pt x="649" y="3846"/>
                  <a:pt x="633" y="3787"/>
                  <a:pt x="542" y="3731"/>
                </a:cubicBezTo>
                <a:cubicBezTo>
                  <a:pt x="519" y="3717"/>
                  <a:pt x="501" y="3712"/>
                  <a:pt x="492" y="3718"/>
                </a:cubicBezTo>
                <a:close/>
              </a:path>
            </a:pathLst>
          </a:custGeom>
          <a:ln w="12700">
            <a:miter lim="400000"/>
          </a:ln>
          <a:effectLst>
            <a:outerShdw sx="100000" sy="100000" kx="0" ky="0" algn="b" rotWithShape="0" blurRad="355600" dist="0" dir="0">
              <a:srgbClr val="000000">
                <a:alpha val="75000"/>
              </a:srgbClr>
            </a:outerShdw>
          </a:effectLst>
        </p:spPr>
      </p:pic>
      <p:sp>
        <p:nvSpPr>
          <p:cNvPr id="353" name="PROBLEM 3: COMMODITY HW"/>
          <p:cNvSpPr txBox="1"/>
          <p:nvPr/>
        </p:nvSpPr>
        <p:spPr>
          <a:xfrm>
            <a:off x="971549" y="146049"/>
            <a:ext cx="2244090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PROBLEM 3: COMMODITY HW</a:t>
            </a:r>
          </a:p>
        </p:txBody>
      </p:sp>
      <p:sp>
        <p:nvSpPr>
          <p:cNvPr id="354" name="Modern data centers trade off reliability for…"/>
          <p:cNvSpPr txBox="1"/>
          <p:nvPr/>
        </p:nvSpPr>
        <p:spPr>
          <a:xfrm>
            <a:off x="2679700" y="9491216"/>
            <a:ext cx="19024601" cy="28854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60000"/>
              </a:lnSpc>
              <a:defRPr b="0" i="1" sz="10000">
                <a:solidFill>
                  <a:schemeClr val="accent5">
                    <a:lumOff val="-29866"/>
                  </a:schemeClr>
                </a:solidFill>
                <a:latin typeface="Avenir Next Condensed"/>
                <a:ea typeface="Avenir Next Condensed"/>
                <a:cs typeface="Avenir Next Condensed"/>
                <a:sym typeface="Avenir Next Condensed"/>
              </a:defRPr>
            </a:pPr>
            <a:r>
              <a:t>Modern data centers trade off reliability for</a:t>
            </a:r>
          </a:p>
          <a:p>
            <a:pPr defTabSz="457200">
              <a:lnSpc>
                <a:spcPct val="60000"/>
              </a:lnSpc>
              <a:defRPr b="0" i="1" sz="10000">
                <a:solidFill>
                  <a:schemeClr val="accent5">
                    <a:lumOff val="-29866"/>
                  </a:schemeClr>
                </a:solidFill>
                <a:latin typeface="Avenir Next Condensed"/>
                <a:ea typeface="Avenir Next Condensed"/>
                <a:cs typeface="Avenir Next Condensed"/>
                <a:sym typeface="Avenir Next Condensed"/>
              </a:defRPr>
            </a:pPr>
            <a:r>
              <a:t>using simpler, commodity hardware.</a:t>
            </a:r>
          </a:p>
        </p:txBody>
      </p:sp>
    </p:spTree>
  </p:cSld>
  <p:clrMapOvr>
    <a:masterClrMapping/>
  </p:clrMapOvr>
  <p:transition xmlns:p14="http://schemas.microsoft.com/office/powerpoint/2010/main" spd="med" advClick="1"/>
</p:sld>
</file>

<file path=ppt/slides/slide1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6" name="Slide Number"/>
          <p:cNvSpPr txBox="1"/>
          <p:nvPr>
            <p:ph type="sldNum" sz="quarter" idx="2"/>
          </p:nvPr>
        </p:nvSpPr>
        <p:spPr>
          <a:xfrm>
            <a:off x="11874296" y="13081000"/>
            <a:ext cx="622708"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17" name="Network Failure Details"/>
          <p:cNvSpPr txBox="1"/>
          <p:nvPr/>
        </p:nvSpPr>
        <p:spPr>
          <a:xfrm>
            <a:off x="3172777" y="146049"/>
            <a:ext cx="1803844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Network Failure Details</a:t>
            </a:r>
          </a:p>
        </p:txBody>
      </p:sp>
      <p:sp>
        <p:nvSpPr>
          <p:cNvPr id="1818" name="Hardware (see DRAM and SSD failure details)…"/>
          <p:cNvSpPr txBox="1"/>
          <p:nvPr/>
        </p:nvSpPr>
        <p:spPr>
          <a:xfrm>
            <a:off x="1088997" y="3149771"/>
            <a:ext cx="20616724" cy="86423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lnSpc>
                <a:spcPct val="80000"/>
              </a:lnSpc>
              <a:buSzPct val="125000"/>
              <a:buChar char="•"/>
              <a:defRPr b="0" spc="-84" sz="8400">
                <a:latin typeface="Avenir Next Condensed"/>
                <a:ea typeface="Avenir Next Condensed"/>
                <a:cs typeface="Avenir Next Condensed"/>
                <a:sym typeface="Avenir Next Condensed"/>
              </a:defRPr>
            </a:pPr>
            <a:r>
              <a:t>Hardware (see DRAM and SSD failure details)</a:t>
            </a:r>
          </a:p>
          <a:p>
            <a:pPr marL="1111250" indent="-1111250" algn="l" defTabSz="814387">
              <a:lnSpc>
                <a:spcPct val="80000"/>
              </a:lnSpc>
              <a:buSzPct val="125000"/>
              <a:buChar char="•"/>
              <a:defRPr b="0" spc="-84" sz="8400">
                <a:latin typeface="Avenir Next Condensed"/>
                <a:ea typeface="Avenir Next Condensed"/>
                <a:cs typeface="Avenir Next Condensed"/>
                <a:sym typeface="Avenir Next Condensed"/>
              </a:defRPr>
            </a:pPr>
            <a:r>
              <a:t>Unplanned fiber cuts</a:t>
            </a:r>
          </a:p>
          <a:p>
            <a:pPr lvl="2" marL="2381250" indent="-1111250" algn="l" defTabSz="814387">
              <a:lnSpc>
                <a:spcPct val="80000"/>
              </a:lnSpc>
              <a:buSzPct val="125000"/>
              <a:buChar char="•"/>
              <a:defRPr b="0" spc="-84" sz="8400">
                <a:latin typeface="Avenir Next Condensed"/>
                <a:ea typeface="Avenir Next Condensed"/>
                <a:cs typeface="Avenir Next Condensed"/>
                <a:sym typeface="Avenir Next Condensed"/>
              </a:defRPr>
            </a:pPr>
            <a:r>
              <a:t>Everything from anchors dragging to backhoes</a:t>
            </a:r>
          </a:p>
          <a:p>
            <a:pPr marL="1111250" indent="-1111250" algn="l" defTabSz="814387">
              <a:lnSpc>
                <a:spcPct val="80000"/>
              </a:lnSpc>
              <a:buSzPct val="125000"/>
              <a:buChar char="•"/>
              <a:defRPr b="0" spc="-84" sz="8400">
                <a:latin typeface="Avenir Next Condensed"/>
                <a:ea typeface="Avenir Next Condensed"/>
                <a:cs typeface="Avenir Next Condensed"/>
                <a:sym typeface="Avenir Next Condensed"/>
              </a:defRPr>
            </a:pPr>
            <a:r>
              <a:t>Bugs</a:t>
            </a:r>
          </a:p>
          <a:p>
            <a:pPr lvl="2" marL="2381250" indent="-1111250" algn="l" defTabSz="814387">
              <a:lnSpc>
                <a:spcPct val="80000"/>
              </a:lnSpc>
              <a:buSzPct val="125000"/>
              <a:buChar char="•"/>
              <a:defRPr b="0" spc="-84" sz="8400">
                <a:latin typeface="Avenir Next Condensed"/>
                <a:ea typeface="Avenir Next Condensed"/>
                <a:cs typeface="Avenir Next Condensed"/>
                <a:sym typeface="Avenir Next Condensed"/>
              </a:defRPr>
            </a:pPr>
            <a:r>
              <a:t>Switches run a variety of software, can be buggy</a:t>
            </a:r>
          </a:p>
          <a:p>
            <a:pPr marL="1111250" indent="-1111250" algn="l" defTabSz="814387">
              <a:lnSpc>
                <a:spcPct val="80000"/>
              </a:lnSpc>
              <a:buSzPct val="125000"/>
              <a:buChar char="•"/>
              <a:defRPr b="0" spc="-84" sz="8400">
                <a:latin typeface="Avenir Next Condensed"/>
                <a:ea typeface="Avenir Next Condensed"/>
                <a:cs typeface="Avenir Next Condensed"/>
                <a:sym typeface="Avenir Next Condensed"/>
              </a:defRPr>
            </a:pPr>
            <a:r>
              <a:t>Operational mistakes</a:t>
            </a:r>
          </a:p>
          <a:p>
            <a:pPr lvl="2" marL="2381250" indent="-1111250" algn="l" defTabSz="814387">
              <a:lnSpc>
                <a:spcPct val="80000"/>
              </a:lnSpc>
              <a:buSzPct val="125000"/>
              <a:buChar char="•"/>
              <a:defRPr b="0" spc="-84" sz="8400">
                <a:latin typeface="Avenir Next Condensed"/>
                <a:ea typeface="Avenir Next Condensed"/>
                <a:cs typeface="Avenir Next Condensed"/>
                <a:sym typeface="Avenir Next Condensed"/>
              </a:defRPr>
            </a:pPr>
            <a:r>
              <a:t>Attempting to repair a switch without turning it off</a:t>
            </a:r>
          </a:p>
        </p:txBody>
      </p:sp>
    </p:spTree>
  </p:cSld>
  <p:clrMapOvr>
    <a:masterClrMapping/>
  </p:clrMapOvr>
  <p:transition xmlns:p14="http://schemas.microsoft.com/office/powerpoint/2010/main" spd="med" advClick="1"/>
</p:sld>
</file>

<file path=ppt/slides/slide1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20" name="Image" descr="Image"/>
          <p:cNvPicPr>
            <a:picLocks noChangeAspect="1"/>
          </p:cNvPicPr>
          <p:nvPr/>
        </p:nvPicPr>
        <p:blipFill>
          <a:blip r:embed="rId2">
            <a:extLst/>
          </a:blip>
          <a:stretch>
            <a:fillRect/>
          </a:stretch>
        </p:blipFill>
        <p:spPr>
          <a:xfrm>
            <a:off x="3047675" y="4503438"/>
            <a:ext cx="18288650" cy="7129424"/>
          </a:xfrm>
          <a:prstGeom prst="rect">
            <a:avLst/>
          </a:prstGeom>
          <a:ln w="12700">
            <a:miter lim="400000"/>
          </a:ln>
        </p:spPr>
      </p:pic>
      <p:sp>
        <p:nvSpPr>
          <p:cNvPr id="1821" name="Exploratory analysis"/>
          <p:cNvSpPr txBox="1"/>
          <p:nvPr/>
        </p:nvSpPr>
        <p:spPr>
          <a:xfrm>
            <a:off x="2417292" y="637004"/>
            <a:ext cx="13716865" cy="24955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defRPr spc="-133" sz="13400">
                <a:latin typeface="Avenir Next Condensed"/>
                <a:ea typeface="Avenir Next Condensed"/>
                <a:cs typeface="Avenir Next Condensed"/>
                <a:sym typeface="Avenir Next Condensed"/>
              </a:defRPr>
            </a:lvl1pPr>
          </a:lstStyle>
          <a:p>
            <a:pPr/>
            <a:r>
              <a:t>Exploratory analysis</a:t>
            </a:r>
          </a:p>
        </p:txBody>
      </p:sp>
      <p:sp>
        <p:nvSpPr>
          <p:cNvPr id="1822" name="Rectangle"/>
          <p:cNvSpPr/>
          <p:nvPr/>
        </p:nvSpPr>
        <p:spPr>
          <a:xfrm>
            <a:off x="3229351" y="6042430"/>
            <a:ext cx="17968161" cy="1224787"/>
          </a:xfrm>
          <a:prstGeom prst="rect">
            <a:avLst/>
          </a:prstGeom>
          <a:solidFill>
            <a:srgbClr val="CFDAE6">
              <a:alpha val="60000"/>
            </a:srgbClr>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1823" name="Rectangle"/>
          <p:cNvSpPr/>
          <p:nvPr/>
        </p:nvSpPr>
        <p:spPr>
          <a:xfrm>
            <a:off x="3207920" y="7909062"/>
            <a:ext cx="17968161" cy="533351"/>
          </a:xfrm>
          <a:prstGeom prst="rect">
            <a:avLst/>
          </a:prstGeom>
          <a:solidFill>
            <a:srgbClr val="EEE3BE">
              <a:alpha val="60000"/>
            </a:srgbClr>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1824" name="Rectangle"/>
          <p:cNvSpPr/>
          <p:nvPr/>
        </p:nvSpPr>
        <p:spPr>
          <a:xfrm>
            <a:off x="3229351" y="9169984"/>
            <a:ext cx="17968161" cy="533350"/>
          </a:xfrm>
          <a:prstGeom prst="rect">
            <a:avLst/>
          </a:prstGeom>
          <a:solidFill>
            <a:srgbClr val="EEE3BE">
              <a:alpha val="60000"/>
            </a:srgbClr>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1825" name="Rectangle"/>
          <p:cNvSpPr/>
          <p:nvPr/>
        </p:nvSpPr>
        <p:spPr>
          <a:xfrm>
            <a:off x="14075995" y="9765968"/>
            <a:ext cx="3655722" cy="1756409"/>
          </a:xfrm>
          <a:prstGeom prst="rect">
            <a:avLst/>
          </a:prstGeom>
          <a:ln w="139700">
            <a:solidFill>
              <a:srgbClr val="6C9049"/>
            </a:solidFill>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1826" name="Rectangle"/>
          <p:cNvSpPr/>
          <p:nvPr/>
        </p:nvSpPr>
        <p:spPr>
          <a:xfrm>
            <a:off x="17920757" y="9765968"/>
            <a:ext cx="3240642" cy="1756409"/>
          </a:xfrm>
          <a:prstGeom prst="rect">
            <a:avLst/>
          </a:prstGeom>
          <a:ln w="139700">
            <a:solidFill>
              <a:srgbClr val="A74545"/>
            </a:solidFill>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Tree>
  </p:cSld>
  <p:clrMapOvr>
    <a:masterClrMapping/>
  </p:clrMapOvr>
  <p:transition xmlns:p14="http://schemas.microsoft.com/office/powerpoint/2010/main" spd="med" advClick="1"/>
</p:sld>
</file>

<file path=ppt/slides/slide1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28" name="Image" descr="Image"/>
          <p:cNvPicPr>
            <a:picLocks noChangeAspect="1"/>
          </p:cNvPicPr>
          <p:nvPr/>
        </p:nvPicPr>
        <p:blipFill>
          <a:blip r:embed="rId2">
            <a:extLst/>
          </a:blip>
          <a:stretch>
            <a:fillRect/>
          </a:stretch>
        </p:blipFill>
        <p:spPr>
          <a:xfrm>
            <a:off x="3466642" y="4288156"/>
            <a:ext cx="8139909" cy="8714364"/>
          </a:xfrm>
          <a:prstGeom prst="rect">
            <a:avLst/>
          </a:prstGeom>
          <a:ln w="12700">
            <a:miter lim="400000"/>
          </a:ln>
        </p:spPr>
      </p:pic>
      <p:pic>
        <p:nvPicPr>
          <p:cNvPr id="1829" name="Image" descr="Image"/>
          <p:cNvPicPr>
            <a:picLocks noChangeAspect="1"/>
          </p:cNvPicPr>
          <p:nvPr/>
        </p:nvPicPr>
        <p:blipFill>
          <a:blip r:embed="rId3">
            <a:extLst/>
          </a:blip>
          <a:stretch>
            <a:fillRect/>
          </a:stretch>
        </p:blipFill>
        <p:spPr>
          <a:xfrm>
            <a:off x="12461730" y="4288156"/>
            <a:ext cx="6783332" cy="8714364"/>
          </a:xfrm>
          <a:prstGeom prst="rect">
            <a:avLst/>
          </a:prstGeom>
          <a:ln w="12700">
            <a:miter lim="400000"/>
          </a:ln>
        </p:spPr>
      </p:pic>
      <p:sp>
        <p:nvSpPr>
          <p:cNvPr id="1830" name="Rectangle"/>
          <p:cNvSpPr/>
          <p:nvPr/>
        </p:nvSpPr>
        <p:spPr>
          <a:xfrm>
            <a:off x="3917739" y="11193975"/>
            <a:ext cx="9178683" cy="2590311"/>
          </a:xfrm>
          <a:prstGeom prst="rect">
            <a:avLst/>
          </a:prstGeom>
          <a:solidFill>
            <a:srgbClr val="FFFFFF"/>
          </a:solidFill>
          <a:ln w="12700">
            <a:miter lim="400000"/>
          </a:ln>
        </p:spPr>
        <p:txBody>
          <a:bodyPr lIns="42862" tIns="42862" rIns="42862" bIns="42862" anchor="ctr"/>
          <a:lstStyle/>
          <a:p>
            <a:pPr defTabSz="578643">
              <a:defRPr b="0" sz="3200">
                <a:solidFill>
                  <a:srgbClr val="FFFFFF"/>
                </a:solidFill>
                <a:latin typeface="Vista Sans OT Medium"/>
                <a:ea typeface="Vista Sans OT Medium"/>
                <a:cs typeface="Vista Sans OT Medium"/>
                <a:sym typeface="Vista Sans OT Medium"/>
              </a:defRPr>
            </a:pPr>
          </a:p>
        </p:txBody>
      </p:sp>
      <p:sp>
        <p:nvSpPr>
          <p:cNvPr id="1831" name="0.25"/>
          <p:cNvSpPr txBox="1"/>
          <p:nvPr/>
        </p:nvSpPr>
        <p:spPr>
          <a:xfrm>
            <a:off x="6132368" y="11020924"/>
            <a:ext cx="1221741" cy="10350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50" sz="5000">
                <a:latin typeface="Avenir Next Condensed Medium"/>
                <a:ea typeface="Avenir Next Condensed Medium"/>
                <a:cs typeface="Avenir Next Condensed Medium"/>
                <a:sym typeface="Avenir Next Condensed Medium"/>
              </a:defRPr>
            </a:lvl1pPr>
          </a:lstStyle>
          <a:p>
            <a:pPr/>
            <a:r>
              <a:t>0.25</a:t>
            </a:r>
          </a:p>
        </p:txBody>
      </p:sp>
      <p:sp>
        <p:nvSpPr>
          <p:cNvPr id="1832" name="0.45"/>
          <p:cNvSpPr txBox="1"/>
          <p:nvPr/>
        </p:nvSpPr>
        <p:spPr>
          <a:xfrm>
            <a:off x="10126492" y="11020924"/>
            <a:ext cx="1221741" cy="10350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50" sz="5000">
                <a:latin typeface="Avenir Next Condensed Medium"/>
                <a:ea typeface="Avenir Next Condensed Medium"/>
                <a:cs typeface="Avenir Next Condensed Medium"/>
                <a:sym typeface="Avenir Next Condensed Medium"/>
              </a:defRPr>
            </a:lvl1pPr>
          </a:lstStyle>
          <a:p>
            <a:pPr/>
            <a:r>
              <a:t>0.45</a:t>
            </a:r>
          </a:p>
        </p:txBody>
      </p:sp>
      <p:sp>
        <p:nvSpPr>
          <p:cNvPr id="1833" name="Translation data (GB)"/>
          <p:cNvSpPr txBox="1"/>
          <p:nvPr/>
        </p:nvSpPr>
        <p:spPr>
          <a:xfrm>
            <a:off x="6286304" y="12315173"/>
            <a:ext cx="4775836" cy="10350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50" sz="5000">
                <a:latin typeface="Avenir Next Condensed Medium"/>
                <a:ea typeface="Avenir Next Condensed Medium"/>
                <a:cs typeface="Avenir Next Condensed Medium"/>
                <a:sym typeface="Avenir Next Condensed Medium"/>
              </a:defRPr>
            </a:lvl1pPr>
          </a:lstStyle>
          <a:p>
            <a:pPr/>
            <a:r>
              <a:t>Translation data (GB)</a:t>
            </a:r>
          </a:p>
        </p:txBody>
      </p:sp>
      <p:sp>
        <p:nvSpPr>
          <p:cNvPr id="1834" name="Rectangle"/>
          <p:cNvSpPr/>
          <p:nvPr/>
        </p:nvSpPr>
        <p:spPr>
          <a:xfrm>
            <a:off x="11549190" y="11092106"/>
            <a:ext cx="9178683" cy="2794049"/>
          </a:xfrm>
          <a:prstGeom prst="rect">
            <a:avLst/>
          </a:prstGeom>
          <a:solidFill>
            <a:srgbClr val="FFFFFF"/>
          </a:solidFill>
          <a:ln w="12700">
            <a:miter lim="400000"/>
          </a:ln>
        </p:spPr>
        <p:txBody>
          <a:bodyPr lIns="42862" tIns="42862" rIns="42862" bIns="42862" anchor="ctr"/>
          <a:lstStyle/>
          <a:p>
            <a:pPr defTabSz="578643">
              <a:defRPr b="0" sz="3200">
                <a:solidFill>
                  <a:srgbClr val="FFFFFF"/>
                </a:solidFill>
                <a:latin typeface="Vista Sans OT Medium"/>
                <a:ea typeface="Vista Sans OT Medium"/>
                <a:cs typeface="Vista Sans OT Medium"/>
                <a:sym typeface="Vista Sans OT Medium"/>
              </a:defRPr>
            </a:pPr>
          </a:p>
        </p:txBody>
      </p:sp>
      <p:sp>
        <p:nvSpPr>
          <p:cNvPr id="1835" name="0.25"/>
          <p:cNvSpPr txBox="1"/>
          <p:nvPr/>
        </p:nvSpPr>
        <p:spPr>
          <a:xfrm>
            <a:off x="13849543" y="11122793"/>
            <a:ext cx="1221741" cy="10350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50" sz="5000">
                <a:latin typeface="Avenir Next Condensed Medium"/>
                <a:ea typeface="Avenir Next Condensed Medium"/>
                <a:cs typeface="Avenir Next Condensed Medium"/>
                <a:sym typeface="Avenir Next Condensed Medium"/>
              </a:defRPr>
            </a:lvl1pPr>
          </a:lstStyle>
          <a:p>
            <a:pPr/>
            <a:r>
              <a:t>0.25</a:t>
            </a:r>
          </a:p>
        </p:txBody>
      </p:sp>
      <p:sp>
        <p:nvSpPr>
          <p:cNvPr id="1836" name="0.45"/>
          <p:cNvSpPr txBox="1"/>
          <p:nvPr/>
        </p:nvSpPr>
        <p:spPr>
          <a:xfrm>
            <a:off x="17929393" y="11122793"/>
            <a:ext cx="1221741" cy="10350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50" sz="5000">
                <a:latin typeface="Avenir Next Condensed Medium"/>
                <a:ea typeface="Avenir Next Condensed Medium"/>
                <a:cs typeface="Avenir Next Condensed Medium"/>
                <a:sym typeface="Avenir Next Condensed Medium"/>
              </a:defRPr>
            </a:lvl1pPr>
          </a:lstStyle>
          <a:p>
            <a:pPr/>
            <a:r>
              <a:t>0.45</a:t>
            </a:r>
          </a:p>
        </p:txBody>
      </p:sp>
      <p:sp>
        <p:nvSpPr>
          <p:cNvPr id="1837" name="Translation data (GB)"/>
          <p:cNvSpPr txBox="1"/>
          <p:nvPr/>
        </p:nvSpPr>
        <p:spPr>
          <a:xfrm>
            <a:off x="13917755" y="12417042"/>
            <a:ext cx="4775836" cy="10350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b="0" spc="-50" sz="5000">
                <a:latin typeface="Avenir Next Condensed Medium"/>
                <a:ea typeface="Avenir Next Condensed Medium"/>
                <a:cs typeface="Avenir Next Condensed Medium"/>
                <a:sym typeface="Avenir Next Condensed Medium"/>
              </a:defRPr>
            </a:lvl1pPr>
          </a:lstStyle>
          <a:p>
            <a:pPr/>
            <a:r>
              <a:t>Translation data (GB)</a:t>
            </a:r>
          </a:p>
        </p:txBody>
      </p:sp>
      <p:sp>
        <p:nvSpPr>
          <p:cNvPr id="1838" name="Rectangle"/>
          <p:cNvSpPr/>
          <p:nvPr/>
        </p:nvSpPr>
        <p:spPr>
          <a:xfrm>
            <a:off x="6148021" y="3857240"/>
            <a:ext cx="13219240" cy="1338383"/>
          </a:xfrm>
          <a:prstGeom prst="rect">
            <a:avLst/>
          </a:prstGeom>
          <a:solidFill>
            <a:srgbClr val="FFFFFF"/>
          </a:solidFill>
          <a:ln w="12700">
            <a:miter lim="400000"/>
          </a:ln>
        </p:spPr>
        <p:txBody>
          <a:bodyPr lIns="42862" tIns="42862" rIns="42862" bIns="42862" anchor="ctr"/>
          <a:lstStyle/>
          <a:p>
            <a:pPr defTabSz="578643">
              <a:defRPr b="0" sz="3200">
                <a:solidFill>
                  <a:srgbClr val="FFFFFF"/>
                </a:solidFill>
                <a:latin typeface="Vista Sans OT Medium"/>
                <a:ea typeface="Vista Sans OT Medium"/>
                <a:cs typeface="Vista Sans OT Medium"/>
                <a:sym typeface="Vista Sans OT Medium"/>
              </a:defRPr>
            </a:pPr>
          </a:p>
        </p:txBody>
      </p:sp>
      <p:sp>
        <p:nvSpPr>
          <p:cNvPr id="1839" name="Graph search"/>
          <p:cNvSpPr txBox="1"/>
          <p:nvPr/>
        </p:nvSpPr>
        <p:spPr>
          <a:xfrm>
            <a:off x="6453956" y="3890553"/>
            <a:ext cx="4440531"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spc="-66" sz="6600">
                <a:latin typeface="Avenir Next Condensed"/>
                <a:ea typeface="Avenir Next Condensed"/>
                <a:cs typeface="Avenir Next Condensed"/>
                <a:sym typeface="Avenir Next Condensed"/>
              </a:defRPr>
            </a:lvl1pPr>
          </a:lstStyle>
          <a:p>
            <a:pPr/>
            <a:r>
              <a:t>Graph search</a:t>
            </a:r>
          </a:p>
        </p:txBody>
      </p:sp>
      <p:sp>
        <p:nvSpPr>
          <p:cNvPr id="1840" name="Key-value store"/>
          <p:cNvSpPr txBox="1"/>
          <p:nvPr/>
        </p:nvSpPr>
        <p:spPr>
          <a:xfrm>
            <a:off x="13683071" y="3890553"/>
            <a:ext cx="5245203"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spc="-66" sz="6600">
                <a:latin typeface="Avenir Next Condensed"/>
                <a:ea typeface="Avenir Next Condensed"/>
                <a:cs typeface="Avenir Next Condensed"/>
                <a:sym typeface="Avenir Next Condensed"/>
              </a:defRPr>
            </a:lvl1pPr>
          </a:lstStyle>
          <a:p>
            <a:pPr/>
            <a:r>
              <a:t>Key-value store</a:t>
            </a:r>
          </a:p>
        </p:txBody>
      </p:sp>
      <p:sp>
        <p:nvSpPr>
          <p:cNvPr id="1841" name="WRITE AMPLIFICATION"/>
          <p:cNvSpPr txBox="1"/>
          <p:nvPr/>
        </p:nvSpPr>
        <p:spPr>
          <a:xfrm>
            <a:off x="3677602" y="146049"/>
            <a:ext cx="1702879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WRITE AMPLIFICATION</a:t>
            </a:r>
          </a:p>
        </p:txBody>
      </p:sp>
      <p:sp>
        <p:nvSpPr>
          <p:cNvPr id="1842"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4" name="cpu-per-density.pdf" descr="cpu-per-density.pdf"/>
          <p:cNvPicPr>
            <a:picLocks noChangeAspect="1"/>
          </p:cNvPicPr>
          <p:nvPr/>
        </p:nvPicPr>
        <p:blipFill>
          <a:blip r:embed="rId2">
            <a:extLst/>
          </a:blip>
          <a:srcRect l="0" t="7213" r="0" b="0"/>
          <a:stretch>
            <a:fillRect/>
          </a:stretch>
        </p:blipFill>
        <p:spPr>
          <a:xfrm>
            <a:off x="2405895" y="2718791"/>
            <a:ext cx="10540949" cy="9780605"/>
          </a:xfrm>
          <a:prstGeom prst="rect">
            <a:avLst/>
          </a:prstGeom>
          <a:ln w="12700">
            <a:miter lim="400000"/>
          </a:ln>
        </p:spPr>
      </p:pic>
      <p:pic>
        <p:nvPicPr>
          <p:cNvPr id="1845" name="mem-per-density.pdf" descr="mem-per-density.pdf"/>
          <p:cNvPicPr>
            <a:picLocks noChangeAspect="1"/>
          </p:cNvPicPr>
          <p:nvPr/>
        </p:nvPicPr>
        <p:blipFill>
          <a:blip r:embed="rId3">
            <a:extLst/>
          </a:blip>
          <a:srcRect l="0" t="6800" r="0" b="0"/>
          <a:stretch>
            <a:fillRect/>
          </a:stretch>
        </p:blipFill>
        <p:spPr>
          <a:xfrm>
            <a:off x="12148546" y="2675247"/>
            <a:ext cx="10540949" cy="9824149"/>
          </a:xfrm>
          <a:prstGeom prst="rect">
            <a:avLst/>
          </a:prstGeom>
          <a:ln w="12700">
            <a:miter lim="400000"/>
          </a:ln>
        </p:spPr>
      </p:pic>
      <p:sp>
        <p:nvSpPr>
          <p:cNvPr id="1846" name="Rectangle"/>
          <p:cNvSpPr/>
          <p:nvPr/>
        </p:nvSpPr>
        <p:spPr>
          <a:xfrm>
            <a:off x="12167682" y="2877423"/>
            <a:ext cx="922068" cy="7307716"/>
          </a:xfrm>
          <a:prstGeom prst="rect">
            <a:avLst/>
          </a:prstGeom>
          <a:solidFill>
            <a:srgbClr val="FFFFFF"/>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pic>
        <p:nvPicPr>
          <p:cNvPr id="1847" name="cpu-per-density.pdf" descr="cpu-per-density.pdf"/>
          <p:cNvPicPr>
            <a:picLocks noChangeAspect="1"/>
          </p:cNvPicPr>
          <p:nvPr/>
        </p:nvPicPr>
        <p:blipFill>
          <a:blip r:embed="rId2">
            <a:extLst/>
          </a:blip>
          <a:srcRect l="0" t="0" r="0" b="92225"/>
          <a:stretch>
            <a:fillRect/>
          </a:stretch>
        </p:blipFill>
        <p:spPr>
          <a:xfrm>
            <a:off x="6921586" y="1624391"/>
            <a:ext cx="10540949" cy="819479"/>
          </a:xfrm>
          <a:prstGeom prst="rect">
            <a:avLst/>
          </a:prstGeom>
          <a:ln w="12700">
            <a:miter lim="400000"/>
          </a:ln>
        </p:spPr>
      </p:pic>
      <p:sp>
        <p:nvSpPr>
          <p:cNvPr id="1848" name="Slide Number"/>
          <p:cNvSpPr txBox="1"/>
          <p:nvPr>
            <p:ph type="sldNum" sz="quarter" idx="2"/>
          </p:nvPr>
        </p:nvSpPr>
        <p:spPr>
          <a:xfrm>
            <a:off x="21129463" y="12774542"/>
            <a:ext cx="588964" cy="56038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1850" name="Screen Shot 2018-10-26 at 14.44.02.png" descr="Screen Shot 2018-10-26 at 14.44.02.png"/>
          <p:cNvPicPr>
            <a:picLocks noChangeAspect="1"/>
          </p:cNvPicPr>
          <p:nvPr/>
        </p:nvPicPr>
        <p:blipFill>
          <a:blip r:embed="rId3">
            <a:extLst/>
          </a:blip>
          <a:stretch>
            <a:fillRect/>
          </a:stretch>
        </p:blipFill>
        <p:spPr>
          <a:xfrm>
            <a:off x="5914756" y="3352800"/>
            <a:ext cx="12554488" cy="7717923"/>
          </a:xfrm>
          <a:prstGeom prst="rect">
            <a:avLst/>
          </a:prstGeom>
          <a:ln w="25400">
            <a:miter lim="400000"/>
          </a:ln>
          <a:effectLst>
            <a:outerShdw sx="100000" sy="100000" kx="0" ky="0" algn="b" rotWithShape="0" blurRad="381000" dist="190500" dir="5400000">
              <a:srgbClr val="000000">
                <a:alpha val="70000"/>
              </a:srgbClr>
            </a:outerShdw>
          </a:effectLst>
        </p:spPr>
      </p:pic>
      <p:sp>
        <p:nvSpPr>
          <p:cNvPr id="1851" name="Slide Number"/>
          <p:cNvSpPr/>
          <p:nvPr>
            <p:ph type="sldNum" sz="quarter" idx="2"/>
          </p:nvPr>
        </p:nvSpPr>
        <p:spPr>
          <a:xfrm>
            <a:off x="23265800" y="12769849"/>
            <a:ext cx="612776" cy="520701"/>
          </a:xfrm>
          <a:prstGeom prst="rect">
            <a:avLst/>
          </a:prstGeom>
          <a:extLst>
            <a:ext uri="{C572A759-6A51-4108-AA02-DFA0A04FC94B}">
              <ma14:wrappingTextBoxFlag xmlns:ma14="http://schemas.microsoft.com/office/mac/drawingml/2011/main" val="1"/>
            </a:ext>
          </a:extLst>
        </p:spPr>
        <p:txBody>
          <a:bodyPr/>
          <a:lstStyle>
            <a:lvl1pPr>
              <a:defRPr>
                <a:latin typeface="Avenir Next Condensed"/>
                <a:ea typeface="Avenir Next Condensed"/>
                <a:cs typeface="Avenir Next Condensed"/>
                <a:sym typeface="Avenir Next Condensed"/>
              </a:defRPr>
            </a:lvl1pPr>
          </a:lstStyle>
          <a:p>
            <a:pPr/>
            <a:fld id="{86CB4B4D-7CA3-9044-876B-883B54F8677D}" type="slidenum"/>
          </a:p>
        </p:txBody>
      </p:sp>
      <p:sp>
        <p:nvSpPr>
          <p:cNvPr id="1852" name="DC fabric has fewer incidents"/>
          <p:cNvSpPr/>
          <p:nvPr/>
        </p:nvSpPr>
        <p:spPr>
          <a:xfrm>
            <a:off x="1491288" y="1452809"/>
            <a:ext cx="21337925" cy="2082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lnSpc>
                <a:spcPct val="80000"/>
              </a:lnSpc>
              <a:defRPr sz="12000">
                <a:latin typeface="Avenir Next Condensed"/>
                <a:ea typeface="Avenir Next Condensed"/>
                <a:cs typeface="Avenir Next Condensed"/>
                <a:sym typeface="Avenir Next Condensed"/>
              </a:defRPr>
            </a:lvl1pPr>
          </a:lstStyle>
          <a:p>
            <a:pPr/>
            <a:r>
              <a:t>DC fabric has fewer incidents</a:t>
            </a:r>
          </a:p>
        </p:txBody>
      </p:sp>
      <p:sp>
        <p:nvSpPr>
          <p:cNvPr id="1853" name="Reversing the negative software-level reliability trend"/>
          <p:cNvSpPr/>
          <p:nvPr/>
        </p:nvSpPr>
        <p:spPr>
          <a:xfrm>
            <a:off x="970491" y="12126648"/>
            <a:ext cx="23180538" cy="1282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508000" indent="-508000" algn="l" defTabSz="457200">
              <a:buClr>
                <a:srgbClr val="FFFFFF"/>
              </a:buClr>
              <a:buSzPct val="50000"/>
              <a:buChar char="•"/>
              <a:defRPr b="0" spc="-222" sz="7400">
                <a:solidFill>
                  <a:srgbClr val="FFFFFF"/>
                </a:solidFill>
                <a:latin typeface="Avenir Next Condensed"/>
                <a:ea typeface="Avenir Next Condensed"/>
                <a:cs typeface="Avenir Next Condensed"/>
                <a:sym typeface="Avenir Next Condensed"/>
              </a:defRPr>
            </a:lvl1pPr>
          </a:lstStyle>
          <a:p>
            <a:pPr/>
            <a:r>
              <a:t>Reversing the negative software-level reliability trend</a:t>
            </a:r>
          </a:p>
        </p:txBody>
      </p:sp>
    </p:spTree>
  </p:cSld>
  <p:clrMapOvr>
    <a:masterClrMapping/>
  </p:clrMapOvr>
  <p:transition xmlns:p14="http://schemas.microsoft.com/office/powerpoint/2010/main" spd="med" advClick="1"/>
</p:sld>
</file>

<file path=ppt/slides/slide1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1857" name="Screen Shot 2018-10-27 at 21.10.18.png" descr="Screen Shot 2018-10-27 at 21.10.18.png"/>
          <p:cNvPicPr>
            <a:picLocks noChangeAspect="1"/>
          </p:cNvPicPr>
          <p:nvPr/>
        </p:nvPicPr>
        <p:blipFill>
          <a:blip r:embed="rId3">
            <a:extLst/>
          </a:blip>
          <a:stretch>
            <a:fillRect/>
          </a:stretch>
        </p:blipFill>
        <p:spPr>
          <a:xfrm>
            <a:off x="4697870" y="3680233"/>
            <a:ext cx="14867991" cy="8988516"/>
          </a:xfrm>
          <a:prstGeom prst="rect">
            <a:avLst/>
          </a:prstGeom>
          <a:ln w="12700">
            <a:miter lim="400000"/>
          </a:ln>
        </p:spPr>
      </p:pic>
      <p:sp>
        <p:nvSpPr>
          <p:cNvPr id="1858" name="Slide Number"/>
          <p:cNvSpPr/>
          <p:nvPr>
            <p:ph type="sldNum" sz="quarter" idx="2"/>
          </p:nvPr>
        </p:nvSpPr>
        <p:spPr>
          <a:xfrm>
            <a:off x="23265800" y="12769849"/>
            <a:ext cx="612776" cy="520701"/>
          </a:xfrm>
          <a:prstGeom prst="rect">
            <a:avLst/>
          </a:prstGeom>
          <a:extLst>
            <a:ext uri="{C572A759-6A51-4108-AA02-DFA0A04FC94B}">
              <ma14:wrappingTextBoxFlag xmlns:ma14="http://schemas.microsoft.com/office/mac/drawingml/2011/main" val="1"/>
            </a:ext>
          </a:extLst>
        </p:spPr>
        <p:txBody>
          <a:bodyPr/>
          <a:lstStyle>
            <a:lvl1pPr>
              <a:defRPr>
                <a:latin typeface="Avenir Next Condensed"/>
                <a:ea typeface="Avenir Next Condensed"/>
                <a:cs typeface="Avenir Next Condensed"/>
                <a:sym typeface="Avenir Next Condensed"/>
              </a:defRPr>
            </a:lvl1pPr>
          </a:lstStyle>
          <a:p>
            <a:pPr/>
            <a:fld id="{86CB4B4D-7CA3-9044-876B-883B54F8677D}" type="slidenum"/>
          </a:p>
        </p:txBody>
      </p:sp>
      <p:sp>
        <p:nvSpPr>
          <p:cNvPr id="1859" name="Main cause across all severities"/>
          <p:cNvSpPr/>
          <p:nvPr/>
        </p:nvSpPr>
        <p:spPr>
          <a:xfrm>
            <a:off x="1491288" y="1452809"/>
            <a:ext cx="21337925" cy="2082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lnSpc>
                <a:spcPct val="80000"/>
              </a:lnSpc>
              <a:defRPr sz="12000">
                <a:latin typeface="Avenir Next Condensed"/>
                <a:ea typeface="Avenir Next Condensed"/>
                <a:cs typeface="Avenir Next Condensed"/>
                <a:sym typeface="Avenir Next Condensed"/>
              </a:defRPr>
            </a:lvl1pPr>
          </a:lstStyle>
          <a:p>
            <a:pPr/>
            <a:r>
              <a:t>Main cause across all severities</a:t>
            </a:r>
          </a:p>
        </p:txBody>
      </p:sp>
    </p:spTree>
  </p:cSld>
  <p:clrMapOvr>
    <a:masterClrMapping/>
  </p:clrMapOvr>
  <p:transition xmlns:p14="http://schemas.microsoft.com/office/powerpoint/2010/main" spd="med" advClick="1"/>
</p:sld>
</file>

<file path=ppt/slides/slide1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1863" name="Screen Shot 2018-10-23 at 22.46.43.png" descr="Screen Shot 2018-10-23 at 22.46.43.png"/>
          <p:cNvPicPr>
            <a:picLocks noChangeAspect="1"/>
          </p:cNvPicPr>
          <p:nvPr/>
        </p:nvPicPr>
        <p:blipFill>
          <a:blip r:embed="rId3">
            <a:extLst/>
          </a:blip>
          <a:stretch>
            <a:fillRect/>
          </a:stretch>
        </p:blipFill>
        <p:spPr>
          <a:xfrm>
            <a:off x="6197613" y="3506639"/>
            <a:ext cx="11988774" cy="7520454"/>
          </a:xfrm>
          <a:prstGeom prst="rect">
            <a:avLst/>
          </a:prstGeom>
          <a:ln w="25400">
            <a:miter lim="400000"/>
          </a:ln>
          <a:effectLst>
            <a:outerShdw sx="100000" sy="100000" kx="0" ky="0" algn="b" rotWithShape="0" blurRad="381000" dist="190500" dir="5400000">
              <a:srgbClr val="000000">
                <a:alpha val="70000"/>
              </a:srgbClr>
            </a:outerShdw>
          </a:effectLst>
        </p:spPr>
      </p:pic>
      <p:sp>
        <p:nvSpPr>
          <p:cNvPr id="1864" name="Slide Number"/>
          <p:cNvSpPr/>
          <p:nvPr>
            <p:ph type="sldNum" sz="quarter" idx="2"/>
          </p:nvPr>
        </p:nvSpPr>
        <p:spPr>
          <a:xfrm>
            <a:off x="23265800" y="12769849"/>
            <a:ext cx="612776" cy="520701"/>
          </a:xfrm>
          <a:prstGeom prst="rect">
            <a:avLst/>
          </a:prstGeom>
          <a:extLst>
            <a:ext uri="{C572A759-6A51-4108-AA02-DFA0A04FC94B}">
              <ma14:wrappingTextBoxFlag xmlns:ma14="http://schemas.microsoft.com/office/mac/drawingml/2011/main" val="1"/>
            </a:ext>
          </a:extLst>
        </p:spPr>
        <p:txBody>
          <a:bodyPr/>
          <a:lstStyle>
            <a:lvl1pPr>
              <a:defRPr>
                <a:latin typeface="Avenir Next Condensed"/>
                <a:ea typeface="Avenir Next Condensed"/>
                <a:cs typeface="Avenir Next Condensed"/>
                <a:sym typeface="Avenir Next Condensed"/>
              </a:defRPr>
            </a:lvl1pPr>
          </a:lstStyle>
          <a:p>
            <a:pPr/>
            <a:fld id="{86CB4B4D-7CA3-9044-876B-883B54F8677D}" type="slidenum"/>
          </a:p>
        </p:txBody>
      </p:sp>
      <p:sp>
        <p:nvSpPr>
          <p:cNvPr id="1865" name="Edge node MTBF distribution"/>
          <p:cNvSpPr/>
          <p:nvPr/>
        </p:nvSpPr>
        <p:spPr>
          <a:xfrm>
            <a:off x="1491288" y="1452809"/>
            <a:ext cx="21337925" cy="2082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lnSpc>
                <a:spcPct val="80000"/>
              </a:lnSpc>
              <a:defRPr sz="12000">
                <a:latin typeface="Avenir Next Condensed"/>
                <a:ea typeface="Avenir Next Condensed"/>
                <a:cs typeface="Avenir Next Condensed"/>
                <a:sym typeface="Avenir Next Condensed"/>
              </a:defRPr>
            </a:lvl1pPr>
          </a:lstStyle>
          <a:p>
            <a:pPr/>
            <a:r>
              <a:t>Edge node MTBF distribution</a:t>
            </a:r>
          </a:p>
        </p:txBody>
      </p:sp>
      <p:sp>
        <p:nvSpPr>
          <p:cNvPr id="1866" name="Typical edge node failure rate is on the order of months"/>
          <p:cNvSpPr/>
          <p:nvPr/>
        </p:nvSpPr>
        <p:spPr>
          <a:xfrm>
            <a:off x="970491" y="12126648"/>
            <a:ext cx="23180538" cy="1282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508000" indent="-508000" algn="l" defTabSz="457200">
              <a:buClr>
                <a:srgbClr val="FFFFFF"/>
              </a:buClr>
              <a:buSzPct val="50000"/>
              <a:buChar char="•"/>
              <a:defRPr b="0" spc="-222" sz="7400">
                <a:solidFill>
                  <a:srgbClr val="FFFFFF"/>
                </a:solidFill>
                <a:latin typeface="Avenir Next Condensed"/>
                <a:ea typeface="Avenir Next Condensed"/>
                <a:cs typeface="Avenir Next Condensed"/>
                <a:sym typeface="Avenir Next Condensed"/>
              </a:defRPr>
            </a:lvl1pPr>
          </a:lstStyle>
          <a:p>
            <a:pPr/>
            <a:r>
              <a:t>Typical edge node failure rate is on the order of months</a:t>
            </a:r>
          </a:p>
        </p:txBody>
      </p:sp>
    </p:spTree>
  </p:cSld>
  <p:clrMapOvr>
    <a:masterClrMapping/>
  </p:clrMapOvr>
  <p:transition xmlns:p14="http://schemas.microsoft.com/office/powerpoint/2010/main" spd="med" advClick="1"/>
</p:sld>
</file>

<file path=ppt/slides/slide1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1870" name="Screen Shot 2018-10-23 at 22.49.28.png" descr="Screen Shot 2018-10-23 at 22.49.28.png"/>
          <p:cNvPicPr>
            <a:picLocks noChangeAspect="1"/>
          </p:cNvPicPr>
          <p:nvPr/>
        </p:nvPicPr>
        <p:blipFill>
          <a:blip r:embed="rId3">
            <a:extLst/>
          </a:blip>
          <a:stretch>
            <a:fillRect/>
          </a:stretch>
        </p:blipFill>
        <p:spPr>
          <a:xfrm>
            <a:off x="5865460" y="3445119"/>
            <a:ext cx="12653080" cy="7643494"/>
          </a:xfrm>
          <a:prstGeom prst="rect">
            <a:avLst/>
          </a:prstGeom>
          <a:ln w="25400">
            <a:miter lim="400000"/>
          </a:ln>
          <a:effectLst>
            <a:outerShdw sx="100000" sy="100000" kx="0" ky="0" algn="b" rotWithShape="0" blurRad="381000" dist="190500" dir="5400000">
              <a:srgbClr val="000000">
                <a:alpha val="70000"/>
              </a:srgbClr>
            </a:outerShdw>
          </a:effectLst>
        </p:spPr>
      </p:pic>
      <p:sp>
        <p:nvSpPr>
          <p:cNvPr id="1871" name="Slide Number"/>
          <p:cNvSpPr/>
          <p:nvPr>
            <p:ph type="sldNum" sz="quarter" idx="2"/>
          </p:nvPr>
        </p:nvSpPr>
        <p:spPr>
          <a:xfrm>
            <a:off x="23265800" y="12769849"/>
            <a:ext cx="612776" cy="520701"/>
          </a:xfrm>
          <a:prstGeom prst="rect">
            <a:avLst/>
          </a:prstGeom>
          <a:extLst>
            <a:ext uri="{C572A759-6A51-4108-AA02-DFA0A04FC94B}">
              <ma14:wrappingTextBoxFlag xmlns:ma14="http://schemas.microsoft.com/office/mac/drawingml/2011/main" val="1"/>
            </a:ext>
          </a:extLst>
        </p:spPr>
        <p:txBody>
          <a:bodyPr/>
          <a:lstStyle>
            <a:lvl1pPr>
              <a:defRPr>
                <a:latin typeface="Avenir Next Condensed"/>
                <a:ea typeface="Avenir Next Condensed"/>
                <a:cs typeface="Avenir Next Condensed"/>
                <a:sym typeface="Avenir Next Condensed"/>
              </a:defRPr>
            </a:lvl1pPr>
          </a:lstStyle>
          <a:p>
            <a:pPr/>
            <a:fld id="{86CB4B4D-7CA3-9044-876B-883B54F8677D}" type="slidenum"/>
          </a:p>
        </p:txBody>
      </p:sp>
      <p:sp>
        <p:nvSpPr>
          <p:cNvPr id="1872" name="Edge node MTTR distribution"/>
          <p:cNvSpPr/>
          <p:nvPr/>
        </p:nvSpPr>
        <p:spPr>
          <a:xfrm>
            <a:off x="1491288" y="1452809"/>
            <a:ext cx="21337925" cy="2082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lnSpc>
                <a:spcPct val="80000"/>
              </a:lnSpc>
              <a:defRPr sz="12000">
                <a:latin typeface="Avenir Next Condensed"/>
                <a:ea typeface="Avenir Next Condensed"/>
                <a:cs typeface="Avenir Next Condensed"/>
                <a:sym typeface="Avenir Next Condensed"/>
              </a:defRPr>
            </a:lvl1pPr>
          </a:lstStyle>
          <a:p>
            <a:pPr/>
            <a:r>
              <a:t>Edge node MTTR distribution</a:t>
            </a:r>
          </a:p>
        </p:txBody>
      </p:sp>
      <p:sp>
        <p:nvSpPr>
          <p:cNvPr id="1873" name="Edge node mean time to repair is on the order of hours"/>
          <p:cNvSpPr/>
          <p:nvPr/>
        </p:nvSpPr>
        <p:spPr>
          <a:xfrm>
            <a:off x="970491" y="12126648"/>
            <a:ext cx="23180538" cy="1282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508000" indent="-508000" algn="l" defTabSz="457200">
              <a:buClr>
                <a:srgbClr val="FFFFFF"/>
              </a:buClr>
              <a:buSzPct val="50000"/>
              <a:buChar char="•"/>
              <a:defRPr b="0" spc="-222" sz="7400">
                <a:solidFill>
                  <a:srgbClr val="FFFFFF"/>
                </a:solidFill>
                <a:latin typeface="Avenir Next Condensed"/>
                <a:ea typeface="Avenir Next Condensed"/>
                <a:cs typeface="Avenir Next Condensed"/>
                <a:sym typeface="Avenir Next Condensed"/>
              </a:defRPr>
            </a:lvl1pPr>
          </a:lstStyle>
          <a:p>
            <a:pPr/>
            <a:r>
              <a:t>Edge node mean time to repair is on the order of hours</a:t>
            </a:r>
          </a:p>
        </p:txBody>
      </p:sp>
    </p:spTree>
  </p:cSld>
  <p:clrMapOvr>
    <a:masterClrMapping/>
  </p:clrMapOvr>
  <p:transition xmlns:p14="http://schemas.microsoft.com/office/powerpoint/2010/main" spd="med" advClick="1"/>
</p:sld>
</file>

<file path=ppt/slides/slide1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1877" name="Screen Shot 2018-10-23 at 22.51.50.png" descr="Screen Shot 2018-10-23 at 22.51.50.png"/>
          <p:cNvPicPr>
            <a:picLocks noChangeAspect="1"/>
          </p:cNvPicPr>
          <p:nvPr/>
        </p:nvPicPr>
        <p:blipFill>
          <a:blip r:embed="rId3">
            <a:extLst/>
          </a:blip>
          <a:stretch>
            <a:fillRect/>
          </a:stretch>
        </p:blipFill>
        <p:spPr>
          <a:xfrm>
            <a:off x="6177043" y="3057700"/>
            <a:ext cx="12029914" cy="7600600"/>
          </a:xfrm>
          <a:prstGeom prst="rect">
            <a:avLst/>
          </a:prstGeom>
          <a:ln w="25400">
            <a:miter lim="400000"/>
          </a:ln>
          <a:effectLst>
            <a:outerShdw sx="100000" sy="100000" kx="0" ky="0" algn="b" rotWithShape="0" blurRad="381000" dist="190500" dir="5400000">
              <a:srgbClr val="000000">
                <a:alpha val="70000"/>
              </a:srgbClr>
            </a:outerShdw>
          </a:effectLst>
        </p:spPr>
      </p:pic>
      <p:sp>
        <p:nvSpPr>
          <p:cNvPr id="1878" name="Slide Number"/>
          <p:cNvSpPr/>
          <p:nvPr>
            <p:ph type="sldNum" sz="quarter" idx="2"/>
          </p:nvPr>
        </p:nvSpPr>
        <p:spPr>
          <a:xfrm>
            <a:off x="23265800" y="12769849"/>
            <a:ext cx="612776" cy="520701"/>
          </a:xfrm>
          <a:prstGeom prst="rect">
            <a:avLst/>
          </a:prstGeom>
          <a:extLst>
            <a:ext uri="{C572A759-6A51-4108-AA02-DFA0A04FC94B}">
              <ma14:wrappingTextBoxFlag xmlns:ma14="http://schemas.microsoft.com/office/mac/drawingml/2011/main" val="1"/>
            </a:ext>
          </a:extLst>
        </p:spPr>
        <p:txBody>
          <a:bodyPr/>
          <a:lstStyle>
            <a:lvl1pPr>
              <a:defRPr>
                <a:latin typeface="Avenir Next Condensed"/>
                <a:ea typeface="Avenir Next Condensed"/>
                <a:cs typeface="Avenir Next Condensed"/>
                <a:sym typeface="Avenir Next Condensed"/>
              </a:defRPr>
            </a:lvl1pPr>
          </a:lstStyle>
          <a:p>
            <a:pPr/>
            <a:fld id="{86CB4B4D-7CA3-9044-876B-883B54F8677D}" type="slidenum"/>
          </a:p>
        </p:txBody>
      </p:sp>
      <p:sp>
        <p:nvSpPr>
          <p:cNvPr id="1879" name="Fiber vendor MTBF distribution"/>
          <p:cNvSpPr/>
          <p:nvPr/>
        </p:nvSpPr>
        <p:spPr>
          <a:xfrm>
            <a:off x="1491288" y="1452809"/>
            <a:ext cx="21337925" cy="2082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lnSpc>
                <a:spcPct val="80000"/>
              </a:lnSpc>
              <a:defRPr sz="12000">
                <a:latin typeface="Avenir Next Condensed"/>
                <a:ea typeface="Avenir Next Condensed"/>
                <a:cs typeface="Avenir Next Condensed"/>
                <a:sym typeface="Avenir Next Condensed"/>
              </a:defRPr>
            </a:lvl1pPr>
          </a:lstStyle>
          <a:p>
            <a:pPr/>
            <a:r>
              <a:t>Fiber vendor MTBF distribution</a:t>
            </a:r>
          </a:p>
        </p:txBody>
      </p:sp>
      <p:sp>
        <p:nvSpPr>
          <p:cNvPr id="1880" name="Typical vendor link failure rate is on the order of months"/>
          <p:cNvSpPr/>
          <p:nvPr/>
        </p:nvSpPr>
        <p:spPr>
          <a:xfrm>
            <a:off x="970491" y="12126648"/>
            <a:ext cx="23180538" cy="1282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508000" indent="-508000" algn="l" defTabSz="457200">
              <a:buClr>
                <a:srgbClr val="FFFFFF"/>
              </a:buClr>
              <a:buSzPct val="50000"/>
              <a:buChar char="•"/>
              <a:defRPr b="0" spc="-222" sz="7400">
                <a:solidFill>
                  <a:srgbClr val="FFFFFF"/>
                </a:solidFill>
                <a:latin typeface="Avenir Next Condensed"/>
                <a:ea typeface="Avenir Next Condensed"/>
                <a:cs typeface="Avenir Next Condensed"/>
                <a:sym typeface="Avenir Next Condensed"/>
              </a:defRPr>
            </a:lvl1pPr>
          </a:lstStyle>
          <a:p>
            <a:pPr/>
            <a:r>
              <a:t>Typical vendor link failure rate is on the order of months</a:t>
            </a:r>
          </a:p>
        </p:txBody>
      </p:sp>
    </p:spTree>
  </p:cSld>
  <p:clrMapOvr>
    <a:masterClrMapping/>
  </p:clrMapOvr>
  <p:transition xmlns:p14="http://schemas.microsoft.com/office/powerpoint/2010/main" spd="med" advClick="1"/>
</p:sld>
</file>

<file path=ppt/slides/slide1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1884" name="Screen Shot 2018-10-23 at 22.54.51.png" descr="Screen Shot 2018-10-23 at 22.54.51.png"/>
          <p:cNvPicPr>
            <a:picLocks noChangeAspect="1"/>
          </p:cNvPicPr>
          <p:nvPr/>
        </p:nvPicPr>
        <p:blipFill>
          <a:blip r:embed="rId3">
            <a:extLst/>
          </a:blip>
          <a:stretch>
            <a:fillRect/>
          </a:stretch>
        </p:blipFill>
        <p:spPr>
          <a:xfrm>
            <a:off x="6116909" y="3294044"/>
            <a:ext cx="12029914" cy="7127912"/>
          </a:xfrm>
          <a:prstGeom prst="rect">
            <a:avLst/>
          </a:prstGeom>
          <a:ln w="25400">
            <a:miter lim="400000"/>
          </a:ln>
          <a:effectLst>
            <a:outerShdw sx="100000" sy="100000" kx="0" ky="0" algn="b" rotWithShape="0" blurRad="381000" dist="190500" dir="5400000">
              <a:srgbClr val="000000">
                <a:alpha val="70000"/>
              </a:srgbClr>
            </a:outerShdw>
          </a:effectLst>
        </p:spPr>
      </p:pic>
      <p:sp>
        <p:nvSpPr>
          <p:cNvPr id="1885" name="Slide Number"/>
          <p:cNvSpPr/>
          <p:nvPr>
            <p:ph type="sldNum" sz="quarter" idx="2"/>
          </p:nvPr>
        </p:nvSpPr>
        <p:spPr>
          <a:xfrm>
            <a:off x="23265800" y="12769849"/>
            <a:ext cx="612776" cy="520701"/>
          </a:xfrm>
          <a:prstGeom prst="rect">
            <a:avLst/>
          </a:prstGeom>
          <a:extLst>
            <a:ext uri="{C572A759-6A51-4108-AA02-DFA0A04FC94B}">
              <ma14:wrappingTextBoxFlag xmlns:ma14="http://schemas.microsoft.com/office/mac/drawingml/2011/main" val="1"/>
            </a:ext>
          </a:extLst>
        </p:spPr>
        <p:txBody>
          <a:bodyPr/>
          <a:lstStyle>
            <a:lvl1pPr>
              <a:defRPr>
                <a:latin typeface="Avenir Next Condensed"/>
                <a:ea typeface="Avenir Next Condensed"/>
                <a:cs typeface="Avenir Next Condensed"/>
                <a:sym typeface="Avenir Next Condensed"/>
              </a:defRPr>
            </a:lvl1pPr>
          </a:lstStyle>
          <a:p>
            <a:pPr/>
            <a:fld id="{86CB4B4D-7CA3-9044-876B-883B54F8677D}" type="slidenum"/>
          </a:p>
        </p:txBody>
      </p:sp>
      <p:sp>
        <p:nvSpPr>
          <p:cNvPr id="1886" name="Fiber vendor MTTR distribution"/>
          <p:cNvSpPr/>
          <p:nvPr/>
        </p:nvSpPr>
        <p:spPr>
          <a:xfrm>
            <a:off x="1491288" y="1452809"/>
            <a:ext cx="21337925" cy="2082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lnSpc>
                <a:spcPct val="80000"/>
              </a:lnSpc>
              <a:defRPr sz="12000">
                <a:latin typeface="Avenir Next Condensed"/>
                <a:ea typeface="Avenir Next Condensed"/>
                <a:cs typeface="Avenir Next Condensed"/>
                <a:sym typeface="Avenir Next Condensed"/>
              </a:defRPr>
            </a:lvl1pPr>
          </a:lstStyle>
          <a:p>
            <a:pPr/>
            <a:r>
              <a:t>Fiber vendor MTTR distribution</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6" name="Rectangle"/>
          <p:cNvSpPr/>
          <p:nvPr/>
        </p:nvSpPr>
        <p:spPr>
          <a:xfrm>
            <a:off x="-20914" y="3190903"/>
            <a:ext cx="24425829" cy="5960560"/>
          </a:xfrm>
          <a:prstGeom prst="rect">
            <a:avLst/>
          </a:prstGeom>
          <a:solidFill>
            <a:schemeClr val="accent5">
              <a:hueOff val="-82419"/>
              <a:satOff val="-9513"/>
              <a:lumOff val="-16343"/>
              <a:alpha val="10000"/>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35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58" name="Image" descr="Image"/>
          <p:cNvPicPr>
            <a:picLocks noChangeAspect="1"/>
          </p:cNvPicPr>
          <p:nvPr/>
        </p:nvPicPr>
        <p:blipFill>
          <a:blip r:embed="rId2">
            <a:extLst/>
          </a:blip>
          <a:stretch>
            <a:fillRect/>
          </a:stretch>
        </p:blipFill>
        <p:spPr>
          <a:xfrm>
            <a:off x="1882860" y="4343160"/>
            <a:ext cx="1773446" cy="808020"/>
          </a:xfrm>
          <a:prstGeom prst="rect">
            <a:avLst/>
          </a:prstGeom>
          <a:ln w="12700">
            <a:miter lim="400000"/>
          </a:ln>
          <a:effectLst>
            <a:outerShdw sx="100000" sy="100000" kx="0" ky="0" algn="b" rotWithShape="0" blurRad="355600" dist="0" dir="0">
              <a:srgbClr val="000000">
                <a:alpha val="75000"/>
              </a:srgbClr>
            </a:outerShdw>
          </a:effectLst>
        </p:spPr>
      </p:pic>
      <p:pic>
        <p:nvPicPr>
          <p:cNvPr id="359" name="illustration.pdf" descr="illustration.pdf"/>
          <p:cNvPicPr>
            <a:picLocks noChangeAspect="1"/>
          </p:cNvPicPr>
          <p:nvPr/>
        </p:nvPicPr>
        <p:blipFill>
          <a:blip r:embed="rId3">
            <a:extLst/>
          </a:blip>
          <a:stretch>
            <a:fillRect/>
          </a:stretch>
        </p:blipFill>
        <p:spPr>
          <a:xfrm>
            <a:off x="9868290" y="4267533"/>
            <a:ext cx="1531902" cy="959274"/>
          </a:xfrm>
          <a:prstGeom prst="rect">
            <a:avLst/>
          </a:prstGeom>
          <a:ln w="12700">
            <a:miter lim="400000"/>
          </a:ln>
          <a:effectLst>
            <a:outerShdw sx="100000" sy="100000" kx="0" ky="0" algn="b" rotWithShape="0" blurRad="355600" dist="0" dir="0">
              <a:srgbClr val="000000">
                <a:alpha val="75000"/>
              </a:srgbClr>
            </a:outerShdw>
          </a:effectLst>
        </p:spPr>
      </p:pic>
      <p:pic>
        <p:nvPicPr>
          <p:cNvPr id="360" name="Image" descr="Image"/>
          <p:cNvPicPr>
            <a:picLocks noChangeAspect="1"/>
          </p:cNvPicPr>
          <p:nvPr/>
        </p:nvPicPr>
        <p:blipFill>
          <a:blip r:embed="rId4">
            <a:extLst/>
          </a:blip>
          <a:srcRect l="7230" t="14664" r="10617" b="7960"/>
          <a:stretch>
            <a:fillRect/>
          </a:stretch>
        </p:blipFill>
        <p:spPr>
          <a:xfrm>
            <a:off x="17088814" y="4267639"/>
            <a:ext cx="1524343" cy="959061"/>
          </a:xfrm>
          <a:custGeom>
            <a:avLst/>
            <a:gdLst/>
            <a:ahLst/>
            <a:cxnLst>
              <a:cxn ang="0">
                <a:pos x="wd2" y="hd2"/>
              </a:cxn>
              <a:cxn ang="5400000">
                <a:pos x="wd2" y="hd2"/>
              </a:cxn>
              <a:cxn ang="10800000">
                <a:pos x="wd2" y="hd2"/>
              </a:cxn>
              <a:cxn ang="16200000">
                <a:pos x="wd2" y="hd2"/>
              </a:cxn>
            </a:cxnLst>
            <a:rect l="0" t="0" r="r" b="b"/>
            <a:pathLst>
              <a:path w="21543" h="21544" fill="norm" stroke="1" extrusionOk="0">
                <a:moveTo>
                  <a:pt x="18463" y="1"/>
                </a:moveTo>
                <a:cubicBezTo>
                  <a:pt x="18355" y="9"/>
                  <a:pt x="18234" y="52"/>
                  <a:pt x="18200" y="117"/>
                </a:cubicBezTo>
                <a:cubicBezTo>
                  <a:pt x="18165" y="184"/>
                  <a:pt x="18080" y="214"/>
                  <a:pt x="17998" y="189"/>
                </a:cubicBezTo>
                <a:cubicBezTo>
                  <a:pt x="17872" y="150"/>
                  <a:pt x="17861" y="164"/>
                  <a:pt x="17885" y="367"/>
                </a:cubicBezTo>
                <a:cubicBezTo>
                  <a:pt x="17900" y="489"/>
                  <a:pt x="17888" y="613"/>
                  <a:pt x="17857" y="643"/>
                </a:cubicBezTo>
                <a:cubicBezTo>
                  <a:pt x="17827" y="673"/>
                  <a:pt x="17592" y="689"/>
                  <a:pt x="17336" y="679"/>
                </a:cubicBezTo>
                <a:cubicBezTo>
                  <a:pt x="17046" y="667"/>
                  <a:pt x="16842" y="691"/>
                  <a:pt x="16797" y="750"/>
                </a:cubicBezTo>
                <a:cubicBezTo>
                  <a:pt x="16758" y="803"/>
                  <a:pt x="16702" y="831"/>
                  <a:pt x="16674" y="804"/>
                </a:cubicBezTo>
                <a:cubicBezTo>
                  <a:pt x="16592" y="724"/>
                  <a:pt x="16558" y="902"/>
                  <a:pt x="16618" y="1080"/>
                </a:cubicBezTo>
                <a:cubicBezTo>
                  <a:pt x="16698" y="1318"/>
                  <a:pt x="16636" y="1343"/>
                  <a:pt x="16001" y="1374"/>
                </a:cubicBezTo>
                <a:cubicBezTo>
                  <a:pt x="15692" y="1389"/>
                  <a:pt x="15420" y="1406"/>
                  <a:pt x="15395" y="1410"/>
                </a:cubicBezTo>
                <a:cubicBezTo>
                  <a:pt x="15370" y="1414"/>
                  <a:pt x="15360" y="1536"/>
                  <a:pt x="15373" y="1677"/>
                </a:cubicBezTo>
                <a:cubicBezTo>
                  <a:pt x="15387" y="1830"/>
                  <a:pt x="15370" y="1950"/>
                  <a:pt x="15333" y="1972"/>
                </a:cubicBezTo>
                <a:cubicBezTo>
                  <a:pt x="15300" y="1992"/>
                  <a:pt x="15036" y="2018"/>
                  <a:pt x="14750" y="2034"/>
                </a:cubicBezTo>
                <a:cubicBezTo>
                  <a:pt x="14464" y="2050"/>
                  <a:pt x="14203" y="2074"/>
                  <a:pt x="14167" y="2079"/>
                </a:cubicBezTo>
                <a:cubicBezTo>
                  <a:pt x="14130" y="2084"/>
                  <a:pt x="14099" y="2196"/>
                  <a:pt x="14099" y="2337"/>
                </a:cubicBezTo>
                <a:cubicBezTo>
                  <a:pt x="14099" y="2662"/>
                  <a:pt x="13991" y="2721"/>
                  <a:pt x="13454" y="2694"/>
                </a:cubicBezTo>
                <a:cubicBezTo>
                  <a:pt x="13032" y="2672"/>
                  <a:pt x="12876" y="2584"/>
                  <a:pt x="12927" y="2373"/>
                </a:cubicBezTo>
                <a:cubicBezTo>
                  <a:pt x="12967" y="2209"/>
                  <a:pt x="12853" y="1998"/>
                  <a:pt x="12720" y="1998"/>
                </a:cubicBezTo>
                <a:cubicBezTo>
                  <a:pt x="12659" y="1998"/>
                  <a:pt x="12509" y="2158"/>
                  <a:pt x="12389" y="2346"/>
                </a:cubicBezTo>
                <a:cubicBezTo>
                  <a:pt x="12212" y="2622"/>
                  <a:pt x="12132" y="2683"/>
                  <a:pt x="11962" y="2694"/>
                </a:cubicBezTo>
                <a:cubicBezTo>
                  <a:pt x="11847" y="2701"/>
                  <a:pt x="11759" y="2733"/>
                  <a:pt x="11772" y="2765"/>
                </a:cubicBezTo>
                <a:cubicBezTo>
                  <a:pt x="11801" y="2843"/>
                  <a:pt x="11623" y="2995"/>
                  <a:pt x="11497" y="2997"/>
                </a:cubicBezTo>
                <a:cubicBezTo>
                  <a:pt x="11191" y="3001"/>
                  <a:pt x="11102" y="3042"/>
                  <a:pt x="11054" y="3184"/>
                </a:cubicBezTo>
                <a:cubicBezTo>
                  <a:pt x="11025" y="3270"/>
                  <a:pt x="10953" y="3336"/>
                  <a:pt x="10897" y="3336"/>
                </a:cubicBezTo>
                <a:cubicBezTo>
                  <a:pt x="10812" y="3336"/>
                  <a:pt x="10796" y="3383"/>
                  <a:pt x="10807" y="3603"/>
                </a:cubicBezTo>
                <a:cubicBezTo>
                  <a:pt x="10819" y="3854"/>
                  <a:pt x="10805" y="3885"/>
                  <a:pt x="10611" y="3969"/>
                </a:cubicBezTo>
                <a:cubicBezTo>
                  <a:pt x="10495" y="4018"/>
                  <a:pt x="10360" y="4083"/>
                  <a:pt x="10308" y="4120"/>
                </a:cubicBezTo>
                <a:cubicBezTo>
                  <a:pt x="10181" y="4210"/>
                  <a:pt x="10066" y="4049"/>
                  <a:pt x="10156" y="3906"/>
                </a:cubicBezTo>
                <a:cubicBezTo>
                  <a:pt x="10191" y="3851"/>
                  <a:pt x="10218" y="3774"/>
                  <a:pt x="10218" y="3737"/>
                </a:cubicBezTo>
                <a:cubicBezTo>
                  <a:pt x="10218" y="3642"/>
                  <a:pt x="9969" y="3650"/>
                  <a:pt x="9932" y="3746"/>
                </a:cubicBezTo>
                <a:cubicBezTo>
                  <a:pt x="9915" y="3790"/>
                  <a:pt x="9873" y="3813"/>
                  <a:pt x="9837" y="3790"/>
                </a:cubicBezTo>
                <a:cubicBezTo>
                  <a:pt x="9798" y="3767"/>
                  <a:pt x="9732" y="3876"/>
                  <a:pt x="9680" y="4049"/>
                </a:cubicBezTo>
                <a:cubicBezTo>
                  <a:pt x="9594" y="4335"/>
                  <a:pt x="9483" y="4373"/>
                  <a:pt x="9483" y="4120"/>
                </a:cubicBezTo>
                <a:cubicBezTo>
                  <a:pt x="9483" y="3952"/>
                  <a:pt x="9272" y="3973"/>
                  <a:pt x="9192" y="4147"/>
                </a:cubicBezTo>
                <a:cubicBezTo>
                  <a:pt x="9146" y="4245"/>
                  <a:pt x="9056" y="4288"/>
                  <a:pt x="8894" y="4290"/>
                </a:cubicBezTo>
                <a:cubicBezTo>
                  <a:pt x="8764" y="4291"/>
                  <a:pt x="8666" y="4318"/>
                  <a:pt x="8676" y="4343"/>
                </a:cubicBezTo>
                <a:cubicBezTo>
                  <a:pt x="8713" y="4440"/>
                  <a:pt x="8596" y="4617"/>
                  <a:pt x="8479" y="4646"/>
                </a:cubicBezTo>
                <a:cubicBezTo>
                  <a:pt x="8412" y="4663"/>
                  <a:pt x="8236" y="4675"/>
                  <a:pt x="8087" y="4673"/>
                </a:cubicBezTo>
                <a:lnTo>
                  <a:pt x="7812" y="4673"/>
                </a:lnTo>
                <a:lnTo>
                  <a:pt x="7817" y="4985"/>
                </a:lnTo>
                <a:cubicBezTo>
                  <a:pt x="7820" y="5401"/>
                  <a:pt x="7723" y="5780"/>
                  <a:pt x="7638" y="5698"/>
                </a:cubicBezTo>
                <a:cubicBezTo>
                  <a:pt x="7588" y="5651"/>
                  <a:pt x="7587" y="5669"/>
                  <a:pt x="7638" y="5770"/>
                </a:cubicBezTo>
                <a:cubicBezTo>
                  <a:pt x="7744" y="5977"/>
                  <a:pt x="7644" y="6019"/>
                  <a:pt x="7021" y="6028"/>
                </a:cubicBezTo>
                <a:cubicBezTo>
                  <a:pt x="6511" y="6035"/>
                  <a:pt x="6452" y="6057"/>
                  <a:pt x="6409" y="6206"/>
                </a:cubicBezTo>
                <a:cubicBezTo>
                  <a:pt x="6325" y="6502"/>
                  <a:pt x="6049" y="6668"/>
                  <a:pt x="5624" y="6688"/>
                </a:cubicBezTo>
                <a:cubicBezTo>
                  <a:pt x="5211" y="6707"/>
                  <a:pt x="5103" y="6798"/>
                  <a:pt x="5103" y="7116"/>
                </a:cubicBezTo>
                <a:cubicBezTo>
                  <a:pt x="5103" y="7314"/>
                  <a:pt x="4737" y="7559"/>
                  <a:pt x="4637" y="7428"/>
                </a:cubicBezTo>
                <a:cubicBezTo>
                  <a:pt x="4549" y="7312"/>
                  <a:pt x="4134" y="7344"/>
                  <a:pt x="3936" y="7481"/>
                </a:cubicBezTo>
                <a:cubicBezTo>
                  <a:pt x="3792" y="7582"/>
                  <a:pt x="3773" y="7625"/>
                  <a:pt x="3818" y="7758"/>
                </a:cubicBezTo>
                <a:cubicBezTo>
                  <a:pt x="3892" y="7976"/>
                  <a:pt x="3794" y="8051"/>
                  <a:pt x="3627" y="7909"/>
                </a:cubicBezTo>
                <a:cubicBezTo>
                  <a:pt x="3459" y="7766"/>
                  <a:pt x="3228" y="7054"/>
                  <a:pt x="3274" y="6822"/>
                </a:cubicBezTo>
                <a:cubicBezTo>
                  <a:pt x="3296" y="6710"/>
                  <a:pt x="3288" y="6670"/>
                  <a:pt x="3252" y="6706"/>
                </a:cubicBezTo>
                <a:cubicBezTo>
                  <a:pt x="3187" y="6769"/>
                  <a:pt x="2959" y="6119"/>
                  <a:pt x="3005" y="6001"/>
                </a:cubicBezTo>
                <a:cubicBezTo>
                  <a:pt x="3021" y="5959"/>
                  <a:pt x="2989" y="5851"/>
                  <a:pt x="2932" y="5761"/>
                </a:cubicBezTo>
                <a:cubicBezTo>
                  <a:pt x="2864" y="5653"/>
                  <a:pt x="2844" y="5536"/>
                  <a:pt x="2865" y="5413"/>
                </a:cubicBezTo>
                <a:cubicBezTo>
                  <a:pt x="2885" y="5288"/>
                  <a:pt x="2876" y="5249"/>
                  <a:pt x="2837" y="5288"/>
                </a:cubicBezTo>
                <a:cubicBezTo>
                  <a:pt x="2801" y="5323"/>
                  <a:pt x="2726" y="5182"/>
                  <a:pt x="2646" y="4931"/>
                </a:cubicBezTo>
                <a:cubicBezTo>
                  <a:pt x="2515" y="4522"/>
                  <a:pt x="2382" y="4354"/>
                  <a:pt x="2321" y="4512"/>
                </a:cubicBezTo>
                <a:cubicBezTo>
                  <a:pt x="2303" y="4559"/>
                  <a:pt x="2266" y="4581"/>
                  <a:pt x="2236" y="4566"/>
                </a:cubicBezTo>
                <a:cubicBezTo>
                  <a:pt x="2169" y="4530"/>
                  <a:pt x="2032" y="3949"/>
                  <a:pt x="2018" y="3639"/>
                </a:cubicBezTo>
                <a:cubicBezTo>
                  <a:pt x="2012" y="3509"/>
                  <a:pt x="1968" y="3372"/>
                  <a:pt x="1917" y="3327"/>
                </a:cubicBezTo>
                <a:cubicBezTo>
                  <a:pt x="1857" y="3274"/>
                  <a:pt x="1835" y="3184"/>
                  <a:pt x="1855" y="3086"/>
                </a:cubicBezTo>
                <a:cubicBezTo>
                  <a:pt x="1872" y="3002"/>
                  <a:pt x="1857" y="2911"/>
                  <a:pt x="1827" y="2881"/>
                </a:cubicBezTo>
                <a:cubicBezTo>
                  <a:pt x="1796" y="2851"/>
                  <a:pt x="1788" y="2790"/>
                  <a:pt x="1804" y="2747"/>
                </a:cubicBezTo>
                <a:cubicBezTo>
                  <a:pt x="1821" y="2705"/>
                  <a:pt x="1784" y="2667"/>
                  <a:pt x="1726" y="2667"/>
                </a:cubicBezTo>
                <a:cubicBezTo>
                  <a:pt x="1660" y="2667"/>
                  <a:pt x="1560" y="2530"/>
                  <a:pt x="1457" y="2293"/>
                </a:cubicBezTo>
                <a:cubicBezTo>
                  <a:pt x="1323" y="1983"/>
                  <a:pt x="1273" y="1926"/>
                  <a:pt x="1182" y="1972"/>
                </a:cubicBezTo>
                <a:cubicBezTo>
                  <a:pt x="1121" y="2003"/>
                  <a:pt x="1014" y="2032"/>
                  <a:pt x="941" y="2043"/>
                </a:cubicBezTo>
                <a:cubicBezTo>
                  <a:pt x="867" y="2054"/>
                  <a:pt x="742" y="2102"/>
                  <a:pt x="666" y="2150"/>
                </a:cubicBezTo>
                <a:cubicBezTo>
                  <a:pt x="590" y="2198"/>
                  <a:pt x="430" y="2278"/>
                  <a:pt x="312" y="2328"/>
                </a:cubicBezTo>
                <a:cubicBezTo>
                  <a:pt x="195" y="2379"/>
                  <a:pt x="89" y="2447"/>
                  <a:pt x="77" y="2480"/>
                </a:cubicBezTo>
                <a:cubicBezTo>
                  <a:pt x="65" y="2513"/>
                  <a:pt x="41" y="2906"/>
                  <a:pt x="21" y="3354"/>
                </a:cubicBezTo>
                <a:cubicBezTo>
                  <a:pt x="-15" y="4132"/>
                  <a:pt x="-13" y="4174"/>
                  <a:pt x="88" y="4174"/>
                </a:cubicBezTo>
                <a:cubicBezTo>
                  <a:pt x="259" y="4174"/>
                  <a:pt x="357" y="4079"/>
                  <a:pt x="357" y="3924"/>
                </a:cubicBezTo>
                <a:cubicBezTo>
                  <a:pt x="357" y="3718"/>
                  <a:pt x="529" y="3498"/>
                  <a:pt x="705" y="3478"/>
                </a:cubicBezTo>
                <a:cubicBezTo>
                  <a:pt x="836" y="3464"/>
                  <a:pt x="858" y="3494"/>
                  <a:pt x="857" y="3683"/>
                </a:cubicBezTo>
                <a:cubicBezTo>
                  <a:pt x="855" y="3872"/>
                  <a:pt x="866" y="3888"/>
                  <a:pt x="946" y="3808"/>
                </a:cubicBezTo>
                <a:cubicBezTo>
                  <a:pt x="1097" y="3659"/>
                  <a:pt x="1334" y="3932"/>
                  <a:pt x="1311" y="4227"/>
                </a:cubicBezTo>
                <a:cubicBezTo>
                  <a:pt x="1295" y="4425"/>
                  <a:pt x="1305" y="4441"/>
                  <a:pt x="1373" y="4352"/>
                </a:cubicBezTo>
                <a:cubicBezTo>
                  <a:pt x="1473" y="4219"/>
                  <a:pt x="1530" y="4342"/>
                  <a:pt x="1524" y="4682"/>
                </a:cubicBezTo>
                <a:cubicBezTo>
                  <a:pt x="1522" y="4815"/>
                  <a:pt x="1541" y="4905"/>
                  <a:pt x="1569" y="4878"/>
                </a:cubicBezTo>
                <a:cubicBezTo>
                  <a:pt x="1640" y="4808"/>
                  <a:pt x="1836" y="5538"/>
                  <a:pt x="1793" y="5716"/>
                </a:cubicBezTo>
                <a:cubicBezTo>
                  <a:pt x="1769" y="5818"/>
                  <a:pt x="1778" y="5848"/>
                  <a:pt x="1821" y="5805"/>
                </a:cubicBezTo>
                <a:cubicBezTo>
                  <a:pt x="1904" y="5724"/>
                  <a:pt x="2206" y="6773"/>
                  <a:pt x="2158" y="6973"/>
                </a:cubicBezTo>
                <a:cubicBezTo>
                  <a:pt x="2134" y="7070"/>
                  <a:pt x="2144" y="7095"/>
                  <a:pt x="2186" y="7053"/>
                </a:cubicBezTo>
                <a:cubicBezTo>
                  <a:pt x="2278" y="6963"/>
                  <a:pt x="2476" y="7735"/>
                  <a:pt x="2399" y="7882"/>
                </a:cubicBezTo>
                <a:cubicBezTo>
                  <a:pt x="2326" y="8022"/>
                  <a:pt x="2388" y="8194"/>
                  <a:pt x="2489" y="8132"/>
                </a:cubicBezTo>
                <a:cubicBezTo>
                  <a:pt x="2539" y="8101"/>
                  <a:pt x="2592" y="8185"/>
                  <a:pt x="2640" y="8364"/>
                </a:cubicBezTo>
                <a:cubicBezTo>
                  <a:pt x="2705" y="8603"/>
                  <a:pt x="2705" y="8646"/>
                  <a:pt x="2629" y="8738"/>
                </a:cubicBezTo>
                <a:cubicBezTo>
                  <a:pt x="2552" y="8832"/>
                  <a:pt x="2548" y="8836"/>
                  <a:pt x="2623" y="8836"/>
                </a:cubicBezTo>
                <a:cubicBezTo>
                  <a:pt x="2714" y="8836"/>
                  <a:pt x="2941" y="9375"/>
                  <a:pt x="2887" y="9460"/>
                </a:cubicBezTo>
                <a:cubicBezTo>
                  <a:pt x="2869" y="9489"/>
                  <a:pt x="2852" y="9735"/>
                  <a:pt x="2848" y="10004"/>
                </a:cubicBezTo>
                <a:cubicBezTo>
                  <a:pt x="2841" y="10429"/>
                  <a:pt x="2852" y="10501"/>
                  <a:pt x="2943" y="10539"/>
                </a:cubicBezTo>
                <a:cubicBezTo>
                  <a:pt x="3007" y="10566"/>
                  <a:pt x="3034" y="10626"/>
                  <a:pt x="3016" y="10700"/>
                </a:cubicBezTo>
                <a:cubicBezTo>
                  <a:pt x="2998" y="10772"/>
                  <a:pt x="3019" y="10813"/>
                  <a:pt x="3067" y="10807"/>
                </a:cubicBezTo>
                <a:cubicBezTo>
                  <a:pt x="3167" y="10793"/>
                  <a:pt x="3293" y="11337"/>
                  <a:pt x="3257" y="11636"/>
                </a:cubicBezTo>
                <a:cubicBezTo>
                  <a:pt x="3239" y="11790"/>
                  <a:pt x="3244" y="11845"/>
                  <a:pt x="3285" y="11805"/>
                </a:cubicBezTo>
                <a:cubicBezTo>
                  <a:pt x="3321" y="11769"/>
                  <a:pt x="3383" y="11867"/>
                  <a:pt x="3437" y="12046"/>
                </a:cubicBezTo>
                <a:cubicBezTo>
                  <a:pt x="3512" y="12298"/>
                  <a:pt x="3546" y="12330"/>
                  <a:pt x="3684" y="12313"/>
                </a:cubicBezTo>
                <a:cubicBezTo>
                  <a:pt x="3834" y="12295"/>
                  <a:pt x="3846" y="12317"/>
                  <a:pt x="3841" y="12572"/>
                </a:cubicBezTo>
                <a:cubicBezTo>
                  <a:pt x="3836" y="12779"/>
                  <a:pt x="3854" y="12838"/>
                  <a:pt x="3919" y="12821"/>
                </a:cubicBezTo>
                <a:cubicBezTo>
                  <a:pt x="3988" y="12804"/>
                  <a:pt x="3999" y="12864"/>
                  <a:pt x="3986" y="13133"/>
                </a:cubicBezTo>
                <a:cubicBezTo>
                  <a:pt x="3978" y="13317"/>
                  <a:pt x="3938" y="13502"/>
                  <a:pt x="3897" y="13552"/>
                </a:cubicBezTo>
                <a:cubicBezTo>
                  <a:pt x="3795" y="13676"/>
                  <a:pt x="3819" y="14187"/>
                  <a:pt x="3925" y="14159"/>
                </a:cubicBezTo>
                <a:cubicBezTo>
                  <a:pt x="3968" y="14147"/>
                  <a:pt x="4066" y="14203"/>
                  <a:pt x="4138" y="14283"/>
                </a:cubicBezTo>
                <a:cubicBezTo>
                  <a:pt x="4243" y="14400"/>
                  <a:pt x="4267" y="14501"/>
                  <a:pt x="4267" y="14783"/>
                </a:cubicBezTo>
                <a:cubicBezTo>
                  <a:pt x="4267" y="15036"/>
                  <a:pt x="4290" y="15130"/>
                  <a:pt x="4345" y="15130"/>
                </a:cubicBezTo>
                <a:cubicBezTo>
                  <a:pt x="4422" y="15130"/>
                  <a:pt x="4519" y="15651"/>
                  <a:pt x="4469" y="15781"/>
                </a:cubicBezTo>
                <a:cubicBezTo>
                  <a:pt x="4455" y="15817"/>
                  <a:pt x="4461" y="15917"/>
                  <a:pt x="4480" y="16013"/>
                </a:cubicBezTo>
                <a:cubicBezTo>
                  <a:pt x="4506" y="16144"/>
                  <a:pt x="4545" y="16176"/>
                  <a:pt x="4643" y="16147"/>
                </a:cubicBezTo>
                <a:cubicBezTo>
                  <a:pt x="4737" y="16118"/>
                  <a:pt x="4790" y="16162"/>
                  <a:pt x="4850" y="16307"/>
                </a:cubicBezTo>
                <a:cubicBezTo>
                  <a:pt x="4895" y="16416"/>
                  <a:pt x="4965" y="16503"/>
                  <a:pt x="5007" y="16503"/>
                </a:cubicBezTo>
                <a:cubicBezTo>
                  <a:pt x="5085" y="16503"/>
                  <a:pt x="5601" y="18146"/>
                  <a:pt x="5624" y="18465"/>
                </a:cubicBezTo>
                <a:cubicBezTo>
                  <a:pt x="5631" y="18557"/>
                  <a:pt x="5665" y="18717"/>
                  <a:pt x="5697" y="18812"/>
                </a:cubicBezTo>
                <a:cubicBezTo>
                  <a:pt x="5729" y="18908"/>
                  <a:pt x="5743" y="19072"/>
                  <a:pt x="5725" y="19178"/>
                </a:cubicBezTo>
                <a:cubicBezTo>
                  <a:pt x="5704" y="19308"/>
                  <a:pt x="5709" y="19350"/>
                  <a:pt x="5748" y="19312"/>
                </a:cubicBezTo>
                <a:cubicBezTo>
                  <a:pt x="5817" y="19243"/>
                  <a:pt x="5926" y="19535"/>
                  <a:pt x="5950" y="19855"/>
                </a:cubicBezTo>
                <a:cubicBezTo>
                  <a:pt x="5968" y="20107"/>
                  <a:pt x="6154" y="20456"/>
                  <a:pt x="6230" y="20381"/>
                </a:cubicBezTo>
                <a:cubicBezTo>
                  <a:pt x="6310" y="20303"/>
                  <a:pt x="6557" y="21087"/>
                  <a:pt x="6544" y="21380"/>
                </a:cubicBezTo>
                <a:cubicBezTo>
                  <a:pt x="6542" y="21424"/>
                  <a:pt x="6581" y="21484"/>
                  <a:pt x="6634" y="21514"/>
                </a:cubicBezTo>
                <a:cubicBezTo>
                  <a:pt x="6776" y="21594"/>
                  <a:pt x="6877" y="21507"/>
                  <a:pt x="6847" y="21326"/>
                </a:cubicBezTo>
                <a:cubicBezTo>
                  <a:pt x="6833" y="21239"/>
                  <a:pt x="6838" y="21052"/>
                  <a:pt x="6864" y="20907"/>
                </a:cubicBezTo>
                <a:cubicBezTo>
                  <a:pt x="6900" y="20709"/>
                  <a:pt x="6896" y="20611"/>
                  <a:pt x="6836" y="20506"/>
                </a:cubicBezTo>
                <a:cubicBezTo>
                  <a:pt x="6792" y="20429"/>
                  <a:pt x="6772" y="20308"/>
                  <a:pt x="6791" y="20230"/>
                </a:cubicBezTo>
                <a:cubicBezTo>
                  <a:pt x="6812" y="20141"/>
                  <a:pt x="6798" y="20099"/>
                  <a:pt x="6757" y="20114"/>
                </a:cubicBezTo>
                <a:cubicBezTo>
                  <a:pt x="6720" y="20128"/>
                  <a:pt x="6641" y="19919"/>
                  <a:pt x="6572" y="19633"/>
                </a:cubicBezTo>
                <a:cubicBezTo>
                  <a:pt x="6433" y="19052"/>
                  <a:pt x="6389" y="18537"/>
                  <a:pt x="6477" y="18563"/>
                </a:cubicBezTo>
                <a:cubicBezTo>
                  <a:pt x="6509" y="18572"/>
                  <a:pt x="6585" y="18496"/>
                  <a:pt x="6651" y="18384"/>
                </a:cubicBezTo>
                <a:cubicBezTo>
                  <a:pt x="6746" y="18223"/>
                  <a:pt x="6762" y="18159"/>
                  <a:pt x="6712" y="18063"/>
                </a:cubicBezTo>
                <a:cubicBezTo>
                  <a:pt x="6617" y="17881"/>
                  <a:pt x="6719" y="17815"/>
                  <a:pt x="7099" y="17832"/>
                </a:cubicBezTo>
                <a:cubicBezTo>
                  <a:pt x="7287" y="17840"/>
                  <a:pt x="7444" y="17811"/>
                  <a:pt x="7464" y="17760"/>
                </a:cubicBezTo>
                <a:cubicBezTo>
                  <a:pt x="7483" y="17711"/>
                  <a:pt x="7541" y="17690"/>
                  <a:pt x="7593" y="17716"/>
                </a:cubicBezTo>
                <a:cubicBezTo>
                  <a:pt x="7664" y="17751"/>
                  <a:pt x="7697" y="17711"/>
                  <a:pt x="7716" y="17546"/>
                </a:cubicBezTo>
                <a:cubicBezTo>
                  <a:pt x="7749" y="17273"/>
                  <a:pt x="7632" y="16902"/>
                  <a:pt x="7447" y="16682"/>
                </a:cubicBezTo>
                <a:lnTo>
                  <a:pt x="7307" y="16512"/>
                </a:lnTo>
                <a:lnTo>
                  <a:pt x="7425" y="16459"/>
                </a:lnTo>
                <a:cubicBezTo>
                  <a:pt x="7556" y="16400"/>
                  <a:pt x="7588" y="16254"/>
                  <a:pt x="7470" y="16254"/>
                </a:cubicBezTo>
                <a:cubicBezTo>
                  <a:pt x="7320" y="16254"/>
                  <a:pt x="7336" y="16102"/>
                  <a:pt x="7503" y="15942"/>
                </a:cubicBezTo>
                <a:cubicBezTo>
                  <a:pt x="7623" y="15828"/>
                  <a:pt x="7735" y="15789"/>
                  <a:pt x="7873" y="15817"/>
                </a:cubicBezTo>
                <a:cubicBezTo>
                  <a:pt x="7984" y="15839"/>
                  <a:pt x="8102" y="15818"/>
                  <a:pt x="8143" y="15763"/>
                </a:cubicBezTo>
                <a:cubicBezTo>
                  <a:pt x="8193" y="15697"/>
                  <a:pt x="8226" y="15695"/>
                  <a:pt x="8249" y="15754"/>
                </a:cubicBezTo>
                <a:cubicBezTo>
                  <a:pt x="8300" y="15886"/>
                  <a:pt x="8489" y="15862"/>
                  <a:pt x="8524" y="15719"/>
                </a:cubicBezTo>
                <a:cubicBezTo>
                  <a:pt x="8541" y="15649"/>
                  <a:pt x="8526" y="15528"/>
                  <a:pt x="8490" y="15460"/>
                </a:cubicBezTo>
                <a:cubicBezTo>
                  <a:pt x="8436" y="15356"/>
                  <a:pt x="8451" y="15324"/>
                  <a:pt x="8608" y="15220"/>
                </a:cubicBezTo>
                <a:cubicBezTo>
                  <a:pt x="8792" y="15098"/>
                  <a:pt x="9056" y="15153"/>
                  <a:pt x="9068" y="15318"/>
                </a:cubicBezTo>
                <a:cubicBezTo>
                  <a:pt x="9071" y="15353"/>
                  <a:pt x="9080" y="15626"/>
                  <a:pt x="9085" y="15924"/>
                </a:cubicBezTo>
                <a:lnTo>
                  <a:pt x="9091" y="16468"/>
                </a:lnTo>
                <a:lnTo>
                  <a:pt x="9337" y="16494"/>
                </a:lnTo>
                <a:cubicBezTo>
                  <a:pt x="9561" y="16517"/>
                  <a:pt x="9580" y="16496"/>
                  <a:pt x="9562" y="16343"/>
                </a:cubicBezTo>
                <a:cubicBezTo>
                  <a:pt x="9531" y="16091"/>
                  <a:pt x="9626" y="16060"/>
                  <a:pt x="9797" y="16254"/>
                </a:cubicBezTo>
                <a:cubicBezTo>
                  <a:pt x="9999" y="16482"/>
                  <a:pt x="10078" y="16474"/>
                  <a:pt x="10033" y="16236"/>
                </a:cubicBezTo>
                <a:cubicBezTo>
                  <a:pt x="9972" y="15915"/>
                  <a:pt x="9977" y="15879"/>
                  <a:pt x="10111" y="15879"/>
                </a:cubicBezTo>
                <a:cubicBezTo>
                  <a:pt x="10184" y="15879"/>
                  <a:pt x="10271" y="15826"/>
                  <a:pt x="10302" y="15763"/>
                </a:cubicBezTo>
                <a:cubicBezTo>
                  <a:pt x="10348" y="15670"/>
                  <a:pt x="10378" y="15693"/>
                  <a:pt x="10470" y="15879"/>
                </a:cubicBezTo>
                <a:cubicBezTo>
                  <a:pt x="10533" y="16005"/>
                  <a:pt x="10573" y="16139"/>
                  <a:pt x="10560" y="16173"/>
                </a:cubicBezTo>
                <a:cubicBezTo>
                  <a:pt x="10547" y="16208"/>
                  <a:pt x="10586" y="16303"/>
                  <a:pt x="10644" y="16387"/>
                </a:cubicBezTo>
                <a:cubicBezTo>
                  <a:pt x="10731" y="16512"/>
                  <a:pt x="10765" y="16521"/>
                  <a:pt x="10846" y="16441"/>
                </a:cubicBezTo>
                <a:cubicBezTo>
                  <a:pt x="10914" y="16374"/>
                  <a:pt x="10958" y="16373"/>
                  <a:pt x="10981" y="16432"/>
                </a:cubicBezTo>
                <a:cubicBezTo>
                  <a:pt x="11002" y="16485"/>
                  <a:pt x="11040" y="16461"/>
                  <a:pt x="11082" y="16370"/>
                </a:cubicBezTo>
                <a:cubicBezTo>
                  <a:pt x="11138" y="16248"/>
                  <a:pt x="11168" y="16239"/>
                  <a:pt x="11233" y="16325"/>
                </a:cubicBezTo>
                <a:cubicBezTo>
                  <a:pt x="11288" y="16397"/>
                  <a:pt x="11322" y="16404"/>
                  <a:pt x="11345" y="16343"/>
                </a:cubicBezTo>
                <a:cubicBezTo>
                  <a:pt x="11364" y="16294"/>
                  <a:pt x="11403" y="16276"/>
                  <a:pt x="11435" y="16307"/>
                </a:cubicBezTo>
                <a:cubicBezTo>
                  <a:pt x="11472" y="16343"/>
                  <a:pt x="11483" y="16318"/>
                  <a:pt x="11463" y="16236"/>
                </a:cubicBezTo>
                <a:cubicBezTo>
                  <a:pt x="11396" y="15959"/>
                  <a:pt x="11540" y="15844"/>
                  <a:pt x="11940" y="15835"/>
                </a:cubicBezTo>
                <a:cubicBezTo>
                  <a:pt x="12228" y="15828"/>
                  <a:pt x="12310" y="15802"/>
                  <a:pt x="12271" y="15728"/>
                </a:cubicBezTo>
                <a:cubicBezTo>
                  <a:pt x="12235" y="15660"/>
                  <a:pt x="12256" y="15552"/>
                  <a:pt x="12338" y="15389"/>
                </a:cubicBezTo>
                <a:cubicBezTo>
                  <a:pt x="12451" y="15164"/>
                  <a:pt x="12473" y="15152"/>
                  <a:pt x="12832" y="15166"/>
                </a:cubicBezTo>
                <a:cubicBezTo>
                  <a:pt x="13040" y="15174"/>
                  <a:pt x="13293" y="15151"/>
                  <a:pt x="13393" y="15121"/>
                </a:cubicBezTo>
                <a:cubicBezTo>
                  <a:pt x="13550" y="15074"/>
                  <a:pt x="13578" y="15039"/>
                  <a:pt x="13578" y="14827"/>
                </a:cubicBezTo>
                <a:cubicBezTo>
                  <a:pt x="13578" y="14538"/>
                  <a:pt x="13595" y="14522"/>
                  <a:pt x="14083" y="14480"/>
                </a:cubicBezTo>
                <a:cubicBezTo>
                  <a:pt x="14485" y="14445"/>
                  <a:pt x="14647" y="14328"/>
                  <a:pt x="14599" y="14087"/>
                </a:cubicBezTo>
                <a:cubicBezTo>
                  <a:pt x="14555" y="13870"/>
                  <a:pt x="14651" y="13810"/>
                  <a:pt x="15047" y="13829"/>
                </a:cubicBezTo>
                <a:cubicBezTo>
                  <a:pt x="15250" y="13838"/>
                  <a:pt x="15415" y="13807"/>
                  <a:pt x="15434" y="13757"/>
                </a:cubicBezTo>
                <a:cubicBezTo>
                  <a:pt x="15453" y="13709"/>
                  <a:pt x="15519" y="13677"/>
                  <a:pt x="15575" y="13677"/>
                </a:cubicBezTo>
                <a:cubicBezTo>
                  <a:pt x="15669" y="13677"/>
                  <a:pt x="15676" y="13609"/>
                  <a:pt x="15676" y="12839"/>
                </a:cubicBezTo>
                <a:lnTo>
                  <a:pt x="15676" y="12010"/>
                </a:lnTo>
                <a:lnTo>
                  <a:pt x="15524" y="12010"/>
                </a:lnTo>
                <a:cubicBezTo>
                  <a:pt x="15443" y="12010"/>
                  <a:pt x="15351" y="11958"/>
                  <a:pt x="15317" y="11903"/>
                </a:cubicBezTo>
                <a:cubicBezTo>
                  <a:pt x="15236" y="11775"/>
                  <a:pt x="15237" y="11286"/>
                  <a:pt x="15317" y="11208"/>
                </a:cubicBezTo>
                <a:cubicBezTo>
                  <a:pt x="15350" y="11175"/>
                  <a:pt x="15628" y="11154"/>
                  <a:pt x="15939" y="11163"/>
                </a:cubicBezTo>
                <a:lnTo>
                  <a:pt x="16506" y="11181"/>
                </a:lnTo>
                <a:lnTo>
                  <a:pt x="16523" y="10824"/>
                </a:lnTo>
                <a:lnTo>
                  <a:pt x="16539" y="10468"/>
                </a:lnTo>
                <a:lnTo>
                  <a:pt x="16977" y="10486"/>
                </a:lnTo>
                <a:cubicBezTo>
                  <a:pt x="17245" y="10497"/>
                  <a:pt x="17400" y="10472"/>
                  <a:pt x="17381" y="10423"/>
                </a:cubicBezTo>
                <a:cubicBezTo>
                  <a:pt x="17364" y="10379"/>
                  <a:pt x="17392" y="10272"/>
                  <a:pt x="17448" y="10182"/>
                </a:cubicBezTo>
                <a:cubicBezTo>
                  <a:pt x="17504" y="10093"/>
                  <a:pt x="17543" y="9994"/>
                  <a:pt x="17527" y="9969"/>
                </a:cubicBezTo>
                <a:cubicBezTo>
                  <a:pt x="17510" y="9943"/>
                  <a:pt x="17563" y="9884"/>
                  <a:pt x="17644" y="9835"/>
                </a:cubicBezTo>
                <a:cubicBezTo>
                  <a:pt x="17736" y="9780"/>
                  <a:pt x="17810" y="9777"/>
                  <a:pt x="17841" y="9826"/>
                </a:cubicBezTo>
                <a:cubicBezTo>
                  <a:pt x="17869" y="9871"/>
                  <a:pt x="17952" y="9873"/>
                  <a:pt x="18037" y="9835"/>
                </a:cubicBezTo>
                <a:cubicBezTo>
                  <a:pt x="18118" y="9798"/>
                  <a:pt x="18196" y="9793"/>
                  <a:pt x="18211" y="9817"/>
                </a:cubicBezTo>
                <a:cubicBezTo>
                  <a:pt x="18226" y="9841"/>
                  <a:pt x="18322" y="9830"/>
                  <a:pt x="18424" y="9799"/>
                </a:cubicBezTo>
                <a:cubicBezTo>
                  <a:pt x="18586" y="9751"/>
                  <a:pt x="18609" y="9715"/>
                  <a:pt x="18609" y="9505"/>
                </a:cubicBezTo>
                <a:cubicBezTo>
                  <a:pt x="18609" y="9372"/>
                  <a:pt x="18633" y="9245"/>
                  <a:pt x="18660" y="9220"/>
                </a:cubicBezTo>
                <a:cubicBezTo>
                  <a:pt x="18735" y="9145"/>
                  <a:pt x="19447" y="9098"/>
                  <a:pt x="19473" y="9166"/>
                </a:cubicBezTo>
                <a:cubicBezTo>
                  <a:pt x="19486" y="9200"/>
                  <a:pt x="19568" y="9214"/>
                  <a:pt x="19658" y="9193"/>
                </a:cubicBezTo>
                <a:cubicBezTo>
                  <a:pt x="19783" y="9164"/>
                  <a:pt x="19813" y="9119"/>
                  <a:pt x="19787" y="9015"/>
                </a:cubicBezTo>
                <a:cubicBezTo>
                  <a:pt x="19707" y="8695"/>
                  <a:pt x="19719" y="8575"/>
                  <a:pt x="19832" y="8506"/>
                </a:cubicBezTo>
                <a:cubicBezTo>
                  <a:pt x="19898" y="8466"/>
                  <a:pt x="19975" y="8478"/>
                  <a:pt x="20011" y="8524"/>
                </a:cubicBezTo>
                <a:cubicBezTo>
                  <a:pt x="20051" y="8575"/>
                  <a:pt x="20110" y="8566"/>
                  <a:pt x="20180" y="8506"/>
                </a:cubicBezTo>
                <a:cubicBezTo>
                  <a:pt x="20239" y="8456"/>
                  <a:pt x="20292" y="8438"/>
                  <a:pt x="20292" y="8462"/>
                </a:cubicBezTo>
                <a:cubicBezTo>
                  <a:pt x="20292" y="8485"/>
                  <a:pt x="20351" y="8463"/>
                  <a:pt x="20426" y="8417"/>
                </a:cubicBezTo>
                <a:cubicBezTo>
                  <a:pt x="20523" y="8359"/>
                  <a:pt x="20583" y="8359"/>
                  <a:pt x="20634" y="8426"/>
                </a:cubicBezTo>
                <a:cubicBezTo>
                  <a:pt x="20690" y="8500"/>
                  <a:pt x="20707" y="8492"/>
                  <a:pt x="20707" y="8391"/>
                </a:cubicBezTo>
                <a:cubicBezTo>
                  <a:pt x="20707" y="8319"/>
                  <a:pt x="20760" y="8204"/>
                  <a:pt x="20825" y="8132"/>
                </a:cubicBezTo>
                <a:cubicBezTo>
                  <a:pt x="20890" y="8060"/>
                  <a:pt x="20942" y="7978"/>
                  <a:pt x="20942" y="7945"/>
                </a:cubicBezTo>
                <a:cubicBezTo>
                  <a:pt x="20942" y="7911"/>
                  <a:pt x="21013" y="7871"/>
                  <a:pt x="21099" y="7865"/>
                </a:cubicBezTo>
                <a:cubicBezTo>
                  <a:pt x="21585" y="7831"/>
                  <a:pt x="21539" y="7908"/>
                  <a:pt x="21543" y="7258"/>
                </a:cubicBezTo>
                <a:cubicBezTo>
                  <a:pt x="21546" y="6705"/>
                  <a:pt x="21538" y="6670"/>
                  <a:pt x="21425" y="6670"/>
                </a:cubicBezTo>
                <a:cubicBezTo>
                  <a:pt x="21359" y="6670"/>
                  <a:pt x="21279" y="6714"/>
                  <a:pt x="21245" y="6768"/>
                </a:cubicBezTo>
                <a:cubicBezTo>
                  <a:pt x="21171" y="6887"/>
                  <a:pt x="21113" y="6699"/>
                  <a:pt x="21105" y="6304"/>
                </a:cubicBezTo>
                <a:cubicBezTo>
                  <a:pt x="21100" y="6073"/>
                  <a:pt x="21082" y="6038"/>
                  <a:pt x="20926" y="6001"/>
                </a:cubicBezTo>
                <a:cubicBezTo>
                  <a:pt x="20735" y="5957"/>
                  <a:pt x="20727" y="5928"/>
                  <a:pt x="20696" y="5047"/>
                </a:cubicBezTo>
                <a:cubicBezTo>
                  <a:pt x="20685" y="4754"/>
                  <a:pt x="20668" y="4705"/>
                  <a:pt x="20544" y="4682"/>
                </a:cubicBezTo>
                <a:cubicBezTo>
                  <a:pt x="20368" y="4650"/>
                  <a:pt x="20274" y="4486"/>
                  <a:pt x="20275" y="4192"/>
                </a:cubicBezTo>
                <a:cubicBezTo>
                  <a:pt x="20275" y="4066"/>
                  <a:pt x="20255" y="3912"/>
                  <a:pt x="20224" y="3853"/>
                </a:cubicBezTo>
                <a:cubicBezTo>
                  <a:pt x="20186" y="3777"/>
                  <a:pt x="20187" y="3716"/>
                  <a:pt x="20230" y="3648"/>
                </a:cubicBezTo>
                <a:cubicBezTo>
                  <a:pt x="20342" y="3471"/>
                  <a:pt x="20299" y="3319"/>
                  <a:pt x="20146" y="3345"/>
                </a:cubicBezTo>
                <a:cubicBezTo>
                  <a:pt x="19940" y="3379"/>
                  <a:pt x="19871" y="3280"/>
                  <a:pt x="19871" y="2952"/>
                </a:cubicBezTo>
                <a:cubicBezTo>
                  <a:pt x="19871" y="2680"/>
                  <a:pt x="19862" y="2667"/>
                  <a:pt x="19686" y="2667"/>
                </a:cubicBezTo>
                <a:cubicBezTo>
                  <a:pt x="19478" y="2667"/>
                  <a:pt x="19468" y="2639"/>
                  <a:pt x="19428" y="1998"/>
                </a:cubicBezTo>
                <a:cubicBezTo>
                  <a:pt x="19412" y="1746"/>
                  <a:pt x="19393" y="1494"/>
                  <a:pt x="19389" y="1437"/>
                </a:cubicBezTo>
                <a:cubicBezTo>
                  <a:pt x="19384" y="1379"/>
                  <a:pt x="19312" y="1339"/>
                  <a:pt x="19232" y="1339"/>
                </a:cubicBezTo>
                <a:cubicBezTo>
                  <a:pt x="19042" y="1339"/>
                  <a:pt x="19026" y="1270"/>
                  <a:pt x="19019" y="634"/>
                </a:cubicBezTo>
                <a:cubicBezTo>
                  <a:pt x="19013" y="200"/>
                  <a:pt x="18997" y="122"/>
                  <a:pt x="18946" y="233"/>
                </a:cubicBezTo>
                <a:cubicBezTo>
                  <a:pt x="18893" y="348"/>
                  <a:pt x="18861" y="354"/>
                  <a:pt x="18744" y="269"/>
                </a:cubicBezTo>
                <a:cubicBezTo>
                  <a:pt x="18667" y="213"/>
                  <a:pt x="18619" y="127"/>
                  <a:pt x="18637" y="82"/>
                </a:cubicBezTo>
                <a:cubicBezTo>
                  <a:pt x="18662" y="17"/>
                  <a:pt x="18571" y="-6"/>
                  <a:pt x="18463" y="1"/>
                </a:cubicBezTo>
                <a:close/>
                <a:moveTo>
                  <a:pt x="537" y="3719"/>
                </a:moveTo>
                <a:cubicBezTo>
                  <a:pt x="490" y="3691"/>
                  <a:pt x="474" y="3707"/>
                  <a:pt x="492" y="3755"/>
                </a:cubicBezTo>
                <a:cubicBezTo>
                  <a:pt x="510" y="3800"/>
                  <a:pt x="543" y="3835"/>
                  <a:pt x="571" y="3835"/>
                </a:cubicBezTo>
                <a:cubicBezTo>
                  <a:pt x="646" y="3835"/>
                  <a:pt x="628" y="3774"/>
                  <a:pt x="537" y="3719"/>
                </a:cubicBezTo>
                <a:close/>
              </a:path>
            </a:pathLst>
          </a:custGeom>
          <a:ln w="12700">
            <a:miter lim="400000"/>
          </a:ln>
          <a:effectLst>
            <a:outerShdw sx="100000" sy="100000" kx="0" ky="0" algn="b" rotWithShape="0" blurRad="355600" dist="0" dir="0">
              <a:srgbClr val="000000">
                <a:alpha val="75000"/>
              </a:srgbClr>
            </a:outerShdw>
          </a:effectLst>
        </p:spPr>
      </p:pic>
      <p:sp>
        <p:nvSpPr>
          <p:cNvPr id="361" name="PROBLEM 3: COMMODITY HW"/>
          <p:cNvSpPr txBox="1"/>
          <p:nvPr/>
        </p:nvSpPr>
        <p:spPr>
          <a:xfrm>
            <a:off x="971549" y="146049"/>
            <a:ext cx="2244090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PROBLEM 3: COMMODITY HW</a:t>
            </a:r>
          </a:p>
        </p:txBody>
      </p:sp>
      <p:pic>
        <p:nvPicPr>
          <p:cNvPr id="362" name="Image" descr="Image"/>
          <p:cNvPicPr>
            <a:picLocks noChangeAspect="1"/>
          </p:cNvPicPr>
          <p:nvPr/>
        </p:nvPicPr>
        <p:blipFill>
          <a:blip r:embed="rId2">
            <a:extLst/>
          </a:blip>
          <a:stretch>
            <a:fillRect/>
          </a:stretch>
        </p:blipFill>
        <p:spPr>
          <a:xfrm>
            <a:off x="4006342" y="4343160"/>
            <a:ext cx="1773446" cy="808020"/>
          </a:xfrm>
          <a:prstGeom prst="rect">
            <a:avLst/>
          </a:prstGeom>
          <a:ln w="12700">
            <a:miter lim="400000"/>
          </a:ln>
          <a:effectLst>
            <a:outerShdw sx="100000" sy="100000" kx="0" ky="0" algn="b" rotWithShape="0" blurRad="355600" dist="0" dir="0">
              <a:srgbClr val="000000">
                <a:alpha val="75000"/>
              </a:srgbClr>
            </a:outerShdw>
          </a:effectLst>
        </p:spPr>
      </p:pic>
      <p:pic>
        <p:nvPicPr>
          <p:cNvPr id="363" name="Image" descr="Image"/>
          <p:cNvPicPr>
            <a:picLocks noChangeAspect="1"/>
          </p:cNvPicPr>
          <p:nvPr/>
        </p:nvPicPr>
        <p:blipFill>
          <a:blip r:embed="rId2">
            <a:extLst/>
          </a:blip>
          <a:stretch>
            <a:fillRect/>
          </a:stretch>
        </p:blipFill>
        <p:spPr>
          <a:xfrm>
            <a:off x="6129824" y="4343160"/>
            <a:ext cx="1773446" cy="808020"/>
          </a:xfrm>
          <a:prstGeom prst="rect">
            <a:avLst/>
          </a:prstGeom>
          <a:ln w="12700">
            <a:miter lim="400000"/>
          </a:ln>
          <a:effectLst>
            <a:outerShdw sx="100000" sy="100000" kx="0" ky="0" algn="b" rotWithShape="0" blurRad="355600" dist="0" dir="0">
              <a:srgbClr val="000000">
                <a:alpha val="75000"/>
              </a:srgbClr>
            </a:outerShdw>
          </a:effectLst>
        </p:spPr>
      </p:pic>
      <p:pic>
        <p:nvPicPr>
          <p:cNvPr id="364" name="Image" descr="Image"/>
          <p:cNvPicPr>
            <a:picLocks noChangeAspect="1"/>
          </p:cNvPicPr>
          <p:nvPr/>
        </p:nvPicPr>
        <p:blipFill>
          <a:blip r:embed="rId2">
            <a:extLst/>
          </a:blip>
          <a:stretch>
            <a:fillRect/>
          </a:stretch>
        </p:blipFill>
        <p:spPr>
          <a:xfrm>
            <a:off x="1875266" y="5412320"/>
            <a:ext cx="1773445" cy="808020"/>
          </a:xfrm>
          <a:prstGeom prst="rect">
            <a:avLst/>
          </a:prstGeom>
          <a:ln w="12700">
            <a:miter lim="400000"/>
          </a:ln>
          <a:effectLst>
            <a:outerShdw sx="100000" sy="100000" kx="0" ky="0" algn="b" rotWithShape="0" blurRad="355600" dist="0" dir="0">
              <a:srgbClr val="000000">
                <a:alpha val="75000"/>
              </a:srgbClr>
            </a:outerShdw>
          </a:effectLst>
        </p:spPr>
      </p:pic>
      <p:pic>
        <p:nvPicPr>
          <p:cNvPr id="365" name="Image" descr="Image"/>
          <p:cNvPicPr>
            <a:picLocks noChangeAspect="1"/>
          </p:cNvPicPr>
          <p:nvPr/>
        </p:nvPicPr>
        <p:blipFill>
          <a:blip r:embed="rId2">
            <a:extLst/>
          </a:blip>
          <a:stretch>
            <a:fillRect/>
          </a:stretch>
        </p:blipFill>
        <p:spPr>
          <a:xfrm>
            <a:off x="3998748" y="5412320"/>
            <a:ext cx="1773446" cy="808020"/>
          </a:xfrm>
          <a:prstGeom prst="rect">
            <a:avLst/>
          </a:prstGeom>
          <a:ln w="12700">
            <a:miter lim="400000"/>
          </a:ln>
          <a:effectLst>
            <a:outerShdw sx="100000" sy="100000" kx="0" ky="0" algn="b" rotWithShape="0" blurRad="355600" dist="0" dir="0">
              <a:srgbClr val="000000">
                <a:alpha val="75000"/>
              </a:srgbClr>
            </a:outerShdw>
          </a:effectLst>
        </p:spPr>
      </p:pic>
      <p:pic>
        <p:nvPicPr>
          <p:cNvPr id="366" name="Image" descr="Image"/>
          <p:cNvPicPr>
            <a:picLocks noChangeAspect="1"/>
          </p:cNvPicPr>
          <p:nvPr/>
        </p:nvPicPr>
        <p:blipFill>
          <a:blip r:embed="rId2">
            <a:extLst/>
          </a:blip>
          <a:stretch>
            <a:fillRect/>
          </a:stretch>
        </p:blipFill>
        <p:spPr>
          <a:xfrm>
            <a:off x="6122230" y="5412320"/>
            <a:ext cx="1773446" cy="808020"/>
          </a:xfrm>
          <a:prstGeom prst="rect">
            <a:avLst/>
          </a:prstGeom>
          <a:ln w="12700">
            <a:miter lim="400000"/>
          </a:ln>
          <a:effectLst>
            <a:outerShdw sx="100000" sy="100000" kx="0" ky="0" algn="b" rotWithShape="0" blurRad="355600" dist="0" dir="0">
              <a:srgbClr val="000000">
                <a:alpha val="75000"/>
              </a:srgbClr>
            </a:outerShdw>
          </a:effectLst>
        </p:spPr>
      </p:pic>
      <p:pic>
        <p:nvPicPr>
          <p:cNvPr id="367" name="Image" descr="Image"/>
          <p:cNvPicPr>
            <a:picLocks noChangeAspect="1"/>
          </p:cNvPicPr>
          <p:nvPr/>
        </p:nvPicPr>
        <p:blipFill>
          <a:blip r:embed="rId2">
            <a:extLst/>
          </a:blip>
          <a:stretch>
            <a:fillRect/>
          </a:stretch>
        </p:blipFill>
        <p:spPr>
          <a:xfrm>
            <a:off x="1875266" y="6481480"/>
            <a:ext cx="1773445" cy="808020"/>
          </a:xfrm>
          <a:prstGeom prst="rect">
            <a:avLst/>
          </a:prstGeom>
          <a:ln w="12700">
            <a:miter lim="400000"/>
          </a:ln>
          <a:effectLst>
            <a:outerShdw sx="100000" sy="100000" kx="0" ky="0" algn="b" rotWithShape="0" blurRad="355600" dist="0" dir="0">
              <a:srgbClr val="000000">
                <a:alpha val="75000"/>
              </a:srgbClr>
            </a:outerShdw>
          </a:effectLst>
        </p:spPr>
      </p:pic>
      <p:pic>
        <p:nvPicPr>
          <p:cNvPr id="368" name="Image" descr="Image"/>
          <p:cNvPicPr>
            <a:picLocks noChangeAspect="1"/>
          </p:cNvPicPr>
          <p:nvPr/>
        </p:nvPicPr>
        <p:blipFill>
          <a:blip r:embed="rId2">
            <a:extLst/>
          </a:blip>
          <a:stretch>
            <a:fillRect/>
          </a:stretch>
        </p:blipFill>
        <p:spPr>
          <a:xfrm>
            <a:off x="3998748" y="6481480"/>
            <a:ext cx="1773446" cy="808020"/>
          </a:xfrm>
          <a:prstGeom prst="rect">
            <a:avLst/>
          </a:prstGeom>
          <a:ln w="12700">
            <a:miter lim="400000"/>
          </a:ln>
          <a:effectLst>
            <a:outerShdw sx="100000" sy="100000" kx="0" ky="0" algn="b" rotWithShape="0" blurRad="355600" dist="0" dir="0">
              <a:srgbClr val="000000">
                <a:alpha val="75000"/>
              </a:srgbClr>
            </a:outerShdw>
          </a:effectLst>
        </p:spPr>
      </p:pic>
      <p:pic>
        <p:nvPicPr>
          <p:cNvPr id="369" name="Image" descr="Image"/>
          <p:cNvPicPr>
            <a:picLocks noChangeAspect="1"/>
          </p:cNvPicPr>
          <p:nvPr/>
        </p:nvPicPr>
        <p:blipFill>
          <a:blip r:embed="rId2">
            <a:extLst/>
          </a:blip>
          <a:stretch>
            <a:fillRect/>
          </a:stretch>
        </p:blipFill>
        <p:spPr>
          <a:xfrm>
            <a:off x="6122230" y="6481480"/>
            <a:ext cx="1773446" cy="808020"/>
          </a:xfrm>
          <a:prstGeom prst="rect">
            <a:avLst/>
          </a:prstGeom>
          <a:ln w="12700">
            <a:miter lim="400000"/>
          </a:ln>
          <a:effectLst>
            <a:outerShdw sx="100000" sy="100000" kx="0" ky="0" algn="b" rotWithShape="0" blurRad="355600" dist="0" dir="0">
              <a:srgbClr val="000000">
                <a:alpha val="75000"/>
              </a:srgbClr>
            </a:outerShdw>
          </a:effectLst>
        </p:spPr>
      </p:pic>
      <p:pic>
        <p:nvPicPr>
          <p:cNvPr id="370" name="Image" descr="Image"/>
          <p:cNvPicPr>
            <a:picLocks noChangeAspect="1"/>
          </p:cNvPicPr>
          <p:nvPr/>
        </p:nvPicPr>
        <p:blipFill>
          <a:blip r:embed="rId2">
            <a:extLst/>
          </a:blip>
          <a:stretch>
            <a:fillRect/>
          </a:stretch>
        </p:blipFill>
        <p:spPr>
          <a:xfrm>
            <a:off x="1867672" y="7550640"/>
            <a:ext cx="1773445" cy="808020"/>
          </a:xfrm>
          <a:prstGeom prst="rect">
            <a:avLst/>
          </a:prstGeom>
          <a:ln w="12700">
            <a:miter lim="400000"/>
          </a:ln>
          <a:effectLst>
            <a:outerShdw sx="100000" sy="100000" kx="0" ky="0" algn="b" rotWithShape="0" blurRad="355600" dist="0" dir="0">
              <a:srgbClr val="000000">
                <a:alpha val="75000"/>
              </a:srgbClr>
            </a:outerShdw>
          </a:effectLst>
        </p:spPr>
      </p:pic>
      <p:pic>
        <p:nvPicPr>
          <p:cNvPr id="371" name="Image" descr="Image"/>
          <p:cNvPicPr>
            <a:picLocks noChangeAspect="1"/>
          </p:cNvPicPr>
          <p:nvPr/>
        </p:nvPicPr>
        <p:blipFill>
          <a:blip r:embed="rId2">
            <a:extLst/>
          </a:blip>
          <a:stretch>
            <a:fillRect/>
          </a:stretch>
        </p:blipFill>
        <p:spPr>
          <a:xfrm>
            <a:off x="3991154" y="7550640"/>
            <a:ext cx="1773445" cy="808020"/>
          </a:xfrm>
          <a:prstGeom prst="rect">
            <a:avLst/>
          </a:prstGeom>
          <a:ln w="12700">
            <a:miter lim="400000"/>
          </a:ln>
          <a:effectLst>
            <a:outerShdw sx="100000" sy="100000" kx="0" ky="0" algn="b" rotWithShape="0" blurRad="355600" dist="0" dir="0">
              <a:srgbClr val="000000">
                <a:alpha val="75000"/>
              </a:srgbClr>
            </a:outerShdw>
          </a:effectLst>
        </p:spPr>
      </p:pic>
      <p:pic>
        <p:nvPicPr>
          <p:cNvPr id="372" name="Image" descr="Image"/>
          <p:cNvPicPr>
            <a:picLocks noChangeAspect="1"/>
          </p:cNvPicPr>
          <p:nvPr/>
        </p:nvPicPr>
        <p:blipFill>
          <a:blip r:embed="rId2">
            <a:extLst/>
          </a:blip>
          <a:stretch>
            <a:fillRect/>
          </a:stretch>
        </p:blipFill>
        <p:spPr>
          <a:xfrm>
            <a:off x="6114636" y="7550640"/>
            <a:ext cx="1773445" cy="808020"/>
          </a:xfrm>
          <a:prstGeom prst="rect">
            <a:avLst/>
          </a:prstGeom>
          <a:ln w="12700">
            <a:miter lim="400000"/>
          </a:ln>
          <a:effectLst>
            <a:outerShdw sx="100000" sy="100000" kx="0" ky="0" algn="b" rotWithShape="0" blurRad="355600" dist="0" dir="0">
              <a:srgbClr val="000000">
                <a:alpha val="75000"/>
              </a:srgbClr>
            </a:outerShdw>
          </a:effectLst>
        </p:spPr>
      </p:pic>
      <p:pic>
        <p:nvPicPr>
          <p:cNvPr id="373" name="illustration.pdf" descr="illustration.pdf"/>
          <p:cNvPicPr>
            <a:picLocks noChangeAspect="1"/>
          </p:cNvPicPr>
          <p:nvPr/>
        </p:nvPicPr>
        <p:blipFill>
          <a:blip r:embed="rId3">
            <a:extLst/>
          </a:blip>
          <a:stretch>
            <a:fillRect/>
          </a:stretch>
        </p:blipFill>
        <p:spPr>
          <a:xfrm>
            <a:off x="11426049" y="4267533"/>
            <a:ext cx="1531902" cy="959274"/>
          </a:xfrm>
          <a:prstGeom prst="rect">
            <a:avLst/>
          </a:prstGeom>
          <a:ln w="12700">
            <a:miter lim="400000"/>
          </a:ln>
          <a:effectLst>
            <a:outerShdw sx="100000" sy="100000" kx="0" ky="0" algn="b" rotWithShape="0" blurRad="355600" dist="0" dir="0">
              <a:srgbClr val="000000">
                <a:alpha val="75000"/>
              </a:srgbClr>
            </a:outerShdw>
          </a:effectLst>
        </p:spPr>
      </p:pic>
      <p:pic>
        <p:nvPicPr>
          <p:cNvPr id="374" name="illustration.pdf" descr="illustration.pdf"/>
          <p:cNvPicPr>
            <a:picLocks noChangeAspect="1"/>
          </p:cNvPicPr>
          <p:nvPr/>
        </p:nvPicPr>
        <p:blipFill>
          <a:blip r:embed="rId3">
            <a:extLst/>
          </a:blip>
          <a:stretch>
            <a:fillRect/>
          </a:stretch>
        </p:blipFill>
        <p:spPr>
          <a:xfrm>
            <a:off x="12983809" y="4267533"/>
            <a:ext cx="1531901" cy="959274"/>
          </a:xfrm>
          <a:prstGeom prst="rect">
            <a:avLst/>
          </a:prstGeom>
          <a:ln w="12700">
            <a:miter lim="400000"/>
          </a:ln>
          <a:effectLst>
            <a:outerShdw sx="100000" sy="100000" kx="0" ky="0" algn="b" rotWithShape="0" blurRad="355600" dist="0" dir="0">
              <a:srgbClr val="000000">
                <a:alpha val="75000"/>
              </a:srgbClr>
            </a:outerShdw>
          </a:effectLst>
        </p:spPr>
      </p:pic>
      <p:pic>
        <p:nvPicPr>
          <p:cNvPr id="375" name="illustration.pdf" descr="illustration.pdf"/>
          <p:cNvPicPr>
            <a:picLocks noChangeAspect="1"/>
          </p:cNvPicPr>
          <p:nvPr/>
        </p:nvPicPr>
        <p:blipFill>
          <a:blip r:embed="rId3">
            <a:extLst/>
          </a:blip>
          <a:stretch>
            <a:fillRect/>
          </a:stretch>
        </p:blipFill>
        <p:spPr>
          <a:xfrm>
            <a:off x="9920547" y="5336693"/>
            <a:ext cx="1531901" cy="959274"/>
          </a:xfrm>
          <a:prstGeom prst="rect">
            <a:avLst/>
          </a:prstGeom>
          <a:ln w="12700">
            <a:miter lim="400000"/>
          </a:ln>
          <a:effectLst>
            <a:outerShdw sx="100000" sy="100000" kx="0" ky="0" algn="b" rotWithShape="0" blurRad="355600" dist="0" dir="0">
              <a:srgbClr val="000000">
                <a:alpha val="75000"/>
              </a:srgbClr>
            </a:outerShdw>
          </a:effectLst>
        </p:spPr>
      </p:pic>
      <p:pic>
        <p:nvPicPr>
          <p:cNvPr id="376" name="illustration.pdf" descr="illustration.pdf"/>
          <p:cNvPicPr>
            <a:picLocks noChangeAspect="1"/>
          </p:cNvPicPr>
          <p:nvPr/>
        </p:nvPicPr>
        <p:blipFill>
          <a:blip r:embed="rId3">
            <a:extLst/>
          </a:blip>
          <a:stretch>
            <a:fillRect/>
          </a:stretch>
        </p:blipFill>
        <p:spPr>
          <a:xfrm>
            <a:off x="11478306" y="5336693"/>
            <a:ext cx="1531902" cy="959274"/>
          </a:xfrm>
          <a:prstGeom prst="rect">
            <a:avLst/>
          </a:prstGeom>
          <a:ln w="12700">
            <a:miter lim="400000"/>
          </a:ln>
          <a:effectLst>
            <a:outerShdw sx="100000" sy="100000" kx="0" ky="0" algn="b" rotWithShape="0" blurRad="355600" dist="0" dir="0">
              <a:srgbClr val="000000">
                <a:alpha val="75000"/>
              </a:srgbClr>
            </a:outerShdw>
          </a:effectLst>
        </p:spPr>
      </p:pic>
      <p:pic>
        <p:nvPicPr>
          <p:cNvPr id="377" name="illustration.pdf" descr="illustration.pdf"/>
          <p:cNvPicPr>
            <a:picLocks noChangeAspect="1"/>
          </p:cNvPicPr>
          <p:nvPr/>
        </p:nvPicPr>
        <p:blipFill>
          <a:blip r:embed="rId3">
            <a:extLst/>
          </a:blip>
          <a:stretch>
            <a:fillRect/>
          </a:stretch>
        </p:blipFill>
        <p:spPr>
          <a:xfrm>
            <a:off x="13036066" y="5336693"/>
            <a:ext cx="1531901" cy="959274"/>
          </a:xfrm>
          <a:prstGeom prst="rect">
            <a:avLst/>
          </a:prstGeom>
          <a:ln w="12700">
            <a:miter lim="400000"/>
          </a:ln>
          <a:effectLst>
            <a:outerShdw sx="100000" sy="100000" kx="0" ky="0" algn="b" rotWithShape="0" blurRad="355600" dist="0" dir="0">
              <a:srgbClr val="000000">
                <a:alpha val="75000"/>
              </a:srgbClr>
            </a:outerShdw>
          </a:effectLst>
        </p:spPr>
      </p:pic>
      <p:pic>
        <p:nvPicPr>
          <p:cNvPr id="378" name="illustration.pdf" descr="illustration.pdf"/>
          <p:cNvPicPr>
            <a:picLocks noChangeAspect="1"/>
          </p:cNvPicPr>
          <p:nvPr/>
        </p:nvPicPr>
        <p:blipFill>
          <a:blip r:embed="rId3">
            <a:extLst/>
          </a:blip>
          <a:stretch>
            <a:fillRect/>
          </a:stretch>
        </p:blipFill>
        <p:spPr>
          <a:xfrm>
            <a:off x="9922846" y="6405853"/>
            <a:ext cx="1531901" cy="959274"/>
          </a:xfrm>
          <a:prstGeom prst="rect">
            <a:avLst/>
          </a:prstGeom>
          <a:ln w="12700">
            <a:miter lim="400000"/>
          </a:ln>
          <a:effectLst>
            <a:outerShdw sx="100000" sy="100000" kx="0" ky="0" algn="b" rotWithShape="0" blurRad="355600" dist="0" dir="0">
              <a:srgbClr val="000000">
                <a:alpha val="75000"/>
              </a:srgbClr>
            </a:outerShdw>
          </a:effectLst>
        </p:spPr>
      </p:pic>
      <p:pic>
        <p:nvPicPr>
          <p:cNvPr id="379" name="illustration.pdf" descr="illustration.pdf"/>
          <p:cNvPicPr>
            <a:picLocks noChangeAspect="1"/>
          </p:cNvPicPr>
          <p:nvPr/>
        </p:nvPicPr>
        <p:blipFill>
          <a:blip r:embed="rId3">
            <a:extLst/>
          </a:blip>
          <a:stretch>
            <a:fillRect/>
          </a:stretch>
        </p:blipFill>
        <p:spPr>
          <a:xfrm>
            <a:off x="11480605" y="6405853"/>
            <a:ext cx="1531902" cy="959274"/>
          </a:xfrm>
          <a:prstGeom prst="rect">
            <a:avLst/>
          </a:prstGeom>
          <a:ln w="12700">
            <a:miter lim="400000"/>
          </a:ln>
          <a:effectLst>
            <a:outerShdw sx="100000" sy="100000" kx="0" ky="0" algn="b" rotWithShape="0" blurRad="355600" dist="0" dir="0">
              <a:srgbClr val="000000">
                <a:alpha val="75000"/>
              </a:srgbClr>
            </a:outerShdw>
          </a:effectLst>
        </p:spPr>
      </p:pic>
      <p:pic>
        <p:nvPicPr>
          <p:cNvPr id="380" name="illustration.pdf" descr="illustration.pdf"/>
          <p:cNvPicPr>
            <a:picLocks noChangeAspect="1"/>
          </p:cNvPicPr>
          <p:nvPr/>
        </p:nvPicPr>
        <p:blipFill>
          <a:blip r:embed="rId3">
            <a:extLst/>
          </a:blip>
          <a:stretch>
            <a:fillRect/>
          </a:stretch>
        </p:blipFill>
        <p:spPr>
          <a:xfrm>
            <a:off x="13038365" y="6405853"/>
            <a:ext cx="1531902" cy="959274"/>
          </a:xfrm>
          <a:prstGeom prst="rect">
            <a:avLst/>
          </a:prstGeom>
          <a:ln w="12700">
            <a:miter lim="400000"/>
          </a:ln>
          <a:effectLst>
            <a:outerShdw sx="100000" sy="100000" kx="0" ky="0" algn="b" rotWithShape="0" blurRad="355600" dist="0" dir="0">
              <a:srgbClr val="000000">
                <a:alpha val="75000"/>
              </a:srgbClr>
            </a:outerShdw>
          </a:effectLst>
        </p:spPr>
      </p:pic>
      <p:pic>
        <p:nvPicPr>
          <p:cNvPr id="381" name="illustration.pdf" descr="illustration.pdf"/>
          <p:cNvPicPr>
            <a:picLocks noChangeAspect="1"/>
          </p:cNvPicPr>
          <p:nvPr/>
        </p:nvPicPr>
        <p:blipFill>
          <a:blip r:embed="rId3">
            <a:extLst/>
          </a:blip>
          <a:stretch>
            <a:fillRect/>
          </a:stretch>
        </p:blipFill>
        <p:spPr>
          <a:xfrm>
            <a:off x="9920547" y="7475013"/>
            <a:ext cx="1531901" cy="959274"/>
          </a:xfrm>
          <a:prstGeom prst="rect">
            <a:avLst/>
          </a:prstGeom>
          <a:ln w="12700">
            <a:miter lim="400000"/>
          </a:ln>
          <a:effectLst>
            <a:outerShdw sx="100000" sy="100000" kx="0" ky="0" algn="b" rotWithShape="0" blurRad="355600" dist="0" dir="0">
              <a:srgbClr val="000000">
                <a:alpha val="75000"/>
              </a:srgbClr>
            </a:outerShdw>
          </a:effectLst>
        </p:spPr>
      </p:pic>
      <p:pic>
        <p:nvPicPr>
          <p:cNvPr id="382" name="illustration.pdf" descr="illustration.pdf"/>
          <p:cNvPicPr>
            <a:picLocks noChangeAspect="1"/>
          </p:cNvPicPr>
          <p:nvPr/>
        </p:nvPicPr>
        <p:blipFill>
          <a:blip r:embed="rId3">
            <a:extLst/>
          </a:blip>
          <a:stretch>
            <a:fillRect/>
          </a:stretch>
        </p:blipFill>
        <p:spPr>
          <a:xfrm>
            <a:off x="11478306" y="7475013"/>
            <a:ext cx="1531902" cy="959274"/>
          </a:xfrm>
          <a:prstGeom prst="rect">
            <a:avLst/>
          </a:prstGeom>
          <a:ln w="12700">
            <a:miter lim="400000"/>
          </a:ln>
          <a:effectLst>
            <a:outerShdw sx="100000" sy="100000" kx="0" ky="0" algn="b" rotWithShape="0" blurRad="355600" dist="0" dir="0">
              <a:srgbClr val="000000">
                <a:alpha val="75000"/>
              </a:srgbClr>
            </a:outerShdw>
          </a:effectLst>
        </p:spPr>
      </p:pic>
      <p:pic>
        <p:nvPicPr>
          <p:cNvPr id="383" name="illustration.pdf" descr="illustration.pdf"/>
          <p:cNvPicPr>
            <a:picLocks noChangeAspect="1"/>
          </p:cNvPicPr>
          <p:nvPr/>
        </p:nvPicPr>
        <p:blipFill>
          <a:blip r:embed="rId3">
            <a:extLst/>
          </a:blip>
          <a:stretch>
            <a:fillRect/>
          </a:stretch>
        </p:blipFill>
        <p:spPr>
          <a:xfrm>
            <a:off x="13036066" y="7475013"/>
            <a:ext cx="1531901" cy="959274"/>
          </a:xfrm>
          <a:prstGeom prst="rect">
            <a:avLst/>
          </a:prstGeom>
          <a:ln w="12700">
            <a:miter lim="400000"/>
          </a:ln>
          <a:effectLst>
            <a:outerShdw sx="100000" sy="100000" kx="0" ky="0" algn="b" rotWithShape="0" blurRad="355600" dist="0" dir="0">
              <a:srgbClr val="000000">
                <a:alpha val="75000"/>
              </a:srgbClr>
            </a:outerShdw>
          </a:effectLst>
        </p:spPr>
      </p:pic>
      <p:pic>
        <p:nvPicPr>
          <p:cNvPr id="384" name="Image" descr="Image"/>
          <p:cNvPicPr>
            <a:picLocks noChangeAspect="1"/>
          </p:cNvPicPr>
          <p:nvPr/>
        </p:nvPicPr>
        <p:blipFill>
          <a:blip r:embed="rId4">
            <a:extLst/>
          </a:blip>
          <a:srcRect l="7230" t="14664" r="10617" b="7960"/>
          <a:stretch>
            <a:fillRect/>
          </a:stretch>
        </p:blipFill>
        <p:spPr>
          <a:xfrm>
            <a:off x="18741216" y="4267639"/>
            <a:ext cx="1524343" cy="959061"/>
          </a:xfrm>
          <a:custGeom>
            <a:avLst/>
            <a:gdLst/>
            <a:ahLst/>
            <a:cxnLst>
              <a:cxn ang="0">
                <a:pos x="wd2" y="hd2"/>
              </a:cxn>
              <a:cxn ang="5400000">
                <a:pos x="wd2" y="hd2"/>
              </a:cxn>
              <a:cxn ang="10800000">
                <a:pos x="wd2" y="hd2"/>
              </a:cxn>
              <a:cxn ang="16200000">
                <a:pos x="wd2" y="hd2"/>
              </a:cxn>
            </a:cxnLst>
            <a:rect l="0" t="0" r="r" b="b"/>
            <a:pathLst>
              <a:path w="21543" h="21544" fill="norm" stroke="1" extrusionOk="0">
                <a:moveTo>
                  <a:pt x="18463" y="1"/>
                </a:moveTo>
                <a:cubicBezTo>
                  <a:pt x="18355" y="9"/>
                  <a:pt x="18234" y="52"/>
                  <a:pt x="18200" y="117"/>
                </a:cubicBezTo>
                <a:cubicBezTo>
                  <a:pt x="18165" y="184"/>
                  <a:pt x="18080" y="214"/>
                  <a:pt x="17998" y="189"/>
                </a:cubicBezTo>
                <a:cubicBezTo>
                  <a:pt x="17872" y="150"/>
                  <a:pt x="17861" y="164"/>
                  <a:pt x="17885" y="367"/>
                </a:cubicBezTo>
                <a:cubicBezTo>
                  <a:pt x="17900" y="489"/>
                  <a:pt x="17888" y="613"/>
                  <a:pt x="17857" y="643"/>
                </a:cubicBezTo>
                <a:cubicBezTo>
                  <a:pt x="17827" y="673"/>
                  <a:pt x="17592" y="689"/>
                  <a:pt x="17336" y="679"/>
                </a:cubicBezTo>
                <a:cubicBezTo>
                  <a:pt x="17046" y="667"/>
                  <a:pt x="16842" y="691"/>
                  <a:pt x="16797" y="750"/>
                </a:cubicBezTo>
                <a:cubicBezTo>
                  <a:pt x="16758" y="803"/>
                  <a:pt x="16702" y="831"/>
                  <a:pt x="16674" y="804"/>
                </a:cubicBezTo>
                <a:cubicBezTo>
                  <a:pt x="16592" y="724"/>
                  <a:pt x="16558" y="902"/>
                  <a:pt x="16618" y="1080"/>
                </a:cubicBezTo>
                <a:cubicBezTo>
                  <a:pt x="16698" y="1318"/>
                  <a:pt x="16636" y="1343"/>
                  <a:pt x="16001" y="1374"/>
                </a:cubicBezTo>
                <a:cubicBezTo>
                  <a:pt x="15692" y="1389"/>
                  <a:pt x="15420" y="1406"/>
                  <a:pt x="15395" y="1410"/>
                </a:cubicBezTo>
                <a:cubicBezTo>
                  <a:pt x="15370" y="1414"/>
                  <a:pt x="15360" y="1536"/>
                  <a:pt x="15373" y="1677"/>
                </a:cubicBezTo>
                <a:cubicBezTo>
                  <a:pt x="15387" y="1830"/>
                  <a:pt x="15370" y="1950"/>
                  <a:pt x="15333" y="1972"/>
                </a:cubicBezTo>
                <a:cubicBezTo>
                  <a:pt x="15300" y="1992"/>
                  <a:pt x="15036" y="2018"/>
                  <a:pt x="14750" y="2034"/>
                </a:cubicBezTo>
                <a:cubicBezTo>
                  <a:pt x="14464" y="2050"/>
                  <a:pt x="14203" y="2074"/>
                  <a:pt x="14167" y="2079"/>
                </a:cubicBezTo>
                <a:cubicBezTo>
                  <a:pt x="14130" y="2084"/>
                  <a:pt x="14099" y="2196"/>
                  <a:pt x="14099" y="2337"/>
                </a:cubicBezTo>
                <a:cubicBezTo>
                  <a:pt x="14099" y="2662"/>
                  <a:pt x="13991" y="2721"/>
                  <a:pt x="13454" y="2694"/>
                </a:cubicBezTo>
                <a:cubicBezTo>
                  <a:pt x="13032" y="2672"/>
                  <a:pt x="12876" y="2584"/>
                  <a:pt x="12927" y="2373"/>
                </a:cubicBezTo>
                <a:cubicBezTo>
                  <a:pt x="12967" y="2209"/>
                  <a:pt x="12853" y="1998"/>
                  <a:pt x="12720" y="1998"/>
                </a:cubicBezTo>
                <a:cubicBezTo>
                  <a:pt x="12659" y="1998"/>
                  <a:pt x="12509" y="2158"/>
                  <a:pt x="12389" y="2346"/>
                </a:cubicBezTo>
                <a:cubicBezTo>
                  <a:pt x="12212" y="2622"/>
                  <a:pt x="12132" y="2683"/>
                  <a:pt x="11962" y="2694"/>
                </a:cubicBezTo>
                <a:cubicBezTo>
                  <a:pt x="11847" y="2701"/>
                  <a:pt x="11759" y="2733"/>
                  <a:pt x="11772" y="2765"/>
                </a:cubicBezTo>
                <a:cubicBezTo>
                  <a:pt x="11801" y="2843"/>
                  <a:pt x="11623" y="2995"/>
                  <a:pt x="11497" y="2997"/>
                </a:cubicBezTo>
                <a:cubicBezTo>
                  <a:pt x="11191" y="3001"/>
                  <a:pt x="11102" y="3042"/>
                  <a:pt x="11054" y="3184"/>
                </a:cubicBezTo>
                <a:cubicBezTo>
                  <a:pt x="11025" y="3270"/>
                  <a:pt x="10953" y="3336"/>
                  <a:pt x="10897" y="3336"/>
                </a:cubicBezTo>
                <a:cubicBezTo>
                  <a:pt x="10812" y="3336"/>
                  <a:pt x="10796" y="3383"/>
                  <a:pt x="10807" y="3603"/>
                </a:cubicBezTo>
                <a:cubicBezTo>
                  <a:pt x="10819" y="3854"/>
                  <a:pt x="10805" y="3885"/>
                  <a:pt x="10611" y="3969"/>
                </a:cubicBezTo>
                <a:cubicBezTo>
                  <a:pt x="10495" y="4018"/>
                  <a:pt x="10360" y="4083"/>
                  <a:pt x="10308" y="4120"/>
                </a:cubicBezTo>
                <a:cubicBezTo>
                  <a:pt x="10181" y="4210"/>
                  <a:pt x="10066" y="4049"/>
                  <a:pt x="10156" y="3906"/>
                </a:cubicBezTo>
                <a:cubicBezTo>
                  <a:pt x="10191" y="3851"/>
                  <a:pt x="10218" y="3774"/>
                  <a:pt x="10218" y="3737"/>
                </a:cubicBezTo>
                <a:cubicBezTo>
                  <a:pt x="10218" y="3642"/>
                  <a:pt x="9969" y="3650"/>
                  <a:pt x="9932" y="3746"/>
                </a:cubicBezTo>
                <a:cubicBezTo>
                  <a:pt x="9915" y="3790"/>
                  <a:pt x="9873" y="3813"/>
                  <a:pt x="9837" y="3790"/>
                </a:cubicBezTo>
                <a:cubicBezTo>
                  <a:pt x="9798" y="3767"/>
                  <a:pt x="9732" y="3876"/>
                  <a:pt x="9680" y="4049"/>
                </a:cubicBezTo>
                <a:cubicBezTo>
                  <a:pt x="9594" y="4335"/>
                  <a:pt x="9483" y="4373"/>
                  <a:pt x="9483" y="4120"/>
                </a:cubicBezTo>
                <a:cubicBezTo>
                  <a:pt x="9483" y="3952"/>
                  <a:pt x="9272" y="3973"/>
                  <a:pt x="9192" y="4147"/>
                </a:cubicBezTo>
                <a:cubicBezTo>
                  <a:pt x="9146" y="4245"/>
                  <a:pt x="9056" y="4288"/>
                  <a:pt x="8894" y="4290"/>
                </a:cubicBezTo>
                <a:cubicBezTo>
                  <a:pt x="8764" y="4291"/>
                  <a:pt x="8666" y="4318"/>
                  <a:pt x="8676" y="4343"/>
                </a:cubicBezTo>
                <a:cubicBezTo>
                  <a:pt x="8713" y="4440"/>
                  <a:pt x="8596" y="4617"/>
                  <a:pt x="8479" y="4646"/>
                </a:cubicBezTo>
                <a:cubicBezTo>
                  <a:pt x="8412" y="4663"/>
                  <a:pt x="8236" y="4675"/>
                  <a:pt x="8087" y="4673"/>
                </a:cubicBezTo>
                <a:lnTo>
                  <a:pt x="7812" y="4673"/>
                </a:lnTo>
                <a:lnTo>
                  <a:pt x="7817" y="4985"/>
                </a:lnTo>
                <a:cubicBezTo>
                  <a:pt x="7820" y="5401"/>
                  <a:pt x="7723" y="5780"/>
                  <a:pt x="7638" y="5698"/>
                </a:cubicBezTo>
                <a:cubicBezTo>
                  <a:pt x="7588" y="5651"/>
                  <a:pt x="7587" y="5669"/>
                  <a:pt x="7638" y="5770"/>
                </a:cubicBezTo>
                <a:cubicBezTo>
                  <a:pt x="7744" y="5977"/>
                  <a:pt x="7644" y="6019"/>
                  <a:pt x="7021" y="6028"/>
                </a:cubicBezTo>
                <a:cubicBezTo>
                  <a:pt x="6511" y="6035"/>
                  <a:pt x="6452" y="6057"/>
                  <a:pt x="6409" y="6206"/>
                </a:cubicBezTo>
                <a:cubicBezTo>
                  <a:pt x="6325" y="6502"/>
                  <a:pt x="6049" y="6668"/>
                  <a:pt x="5624" y="6688"/>
                </a:cubicBezTo>
                <a:cubicBezTo>
                  <a:pt x="5211" y="6707"/>
                  <a:pt x="5103" y="6798"/>
                  <a:pt x="5103" y="7116"/>
                </a:cubicBezTo>
                <a:cubicBezTo>
                  <a:pt x="5103" y="7314"/>
                  <a:pt x="4737" y="7559"/>
                  <a:pt x="4637" y="7428"/>
                </a:cubicBezTo>
                <a:cubicBezTo>
                  <a:pt x="4549" y="7312"/>
                  <a:pt x="4134" y="7344"/>
                  <a:pt x="3936" y="7481"/>
                </a:cubicBezTo>
                <a:cubicBezTo>
                  <a:pt x="3792" y="7582"/>
                  <a:pt x="3773" y="7625"/>
                  <a:pt x="3818" y="7758"/>
                </a:cubicBezTo>
                <a:cubicBezTo>
                  <a:pt x="3892" y="7976"/>
                  <a:pt x="3794" y="8051"/>
                  <a:pt x="3627" y="7909"/>
                </a:cubicBezTo>
                <a:cubicBezTo>
                  <a:pt x="3459" y="7766"/>
                  <a:pt x="3228" y="7054"/>
                  <a:pt x="3274" y="6822"/>
                </a:cubicBezTo>
                <a:cubicBezTo>
                  <a:pt x="3296" y="6710"/>
                  <a:pt x="3288" y="6670"/>
                  <a:pt x="3252" y="6706"/>
                </a:cubicBezTo>
                <a:cubicBezTo>
                  <a:pt x="3187" y="6769"/>
                  <a:pt x="2959" y="6119"/>
                  <a:pt x="3005" y="6001"/>
                </a:cubicBezTo>
                <a:cubicBezTo>
                  <a:pt x="3021" y="5959"/>
                  <a:pt x="2989" y="5851"/>
                  <a:pt x="2932" y="5761"/>
                </a:cubicBezTo>
                <a:cubicBezTo>
                  <a:pt x="2864" y="5653"/>
                  <a:pt x="2844" y="5536"/>
                  <a:pt x="2865" y="5413"/>
                </a:cubicBezTo>
                <a:cubicBezTo>
                  <a:pt x="2885" y="5288"/>
                  <a:pt x="2876" y="5249"/>
                  <a:pt x="2837" y="5288"/>
                </a:cubicBezTo>
                <a:cubicBezTo>
                  <a:pt x="2801" y="5323"/>
                  <a:pt x="2726" y="5182"/>
                  <a:pt x="2646" y="4931"/>
                </a:cubicBezTo>
                <a:cubicBezTo>
                  <a:pt x="2515" y="4522"/>
                  <a:pt x="2382" y="4354"/>
                  <a:pt x="2321" y="4512"/>
                </a:cubicBezTo>
                <a:cubicBezTo>
                  <a:pt x="2303" y="4559"/>
                  <a:pt x="2266" y="4581"/>
                  <a:pt x="2236" y="4566"/>
                </a:cubicBezTo>
                <a:cubicBezTo>
                  <a:pt x="2169" y="4530"/>
                  <a:pt x="2032" y="3949"/>
                  <a:pt x="2018" y="3639"/>
                </a:cubicBezTo>
                <a:cubicBezTo>
                  <a:pt x="2012" y="3509"/>
                  <a:pt x="1968" y="3372"/>
                  <a:pt x="1917" y="3327"/>
                </a:cubicBezTo>
                <a:cubicBezTo>
                  <a:pt x="1857" y="3274"/>
                  <a:pt x="1835" y="3184"/>
                  <a:pt x="1855" y="3086"/>
                </a:cubicBezTo>
                <a:cubicBezTo>
                  <a:pt x="1872" y="3002"/>
                  <a:pt x="1857" y="2911"/>
                  <a:pt x="1827" y="2881"/>
                </a:cubicBezTo>
                <a:cubicBezTo>
                  <a:pt x="1796" y="2851"/>
                  <a:pt x="1788" y="2790"/>
                  <a:pt x="1804" y="2747"/>
                </a:cubicBezTo>
                <a:cubicBezTo>
                  <a:pt x="1821" y="2705"/>
                  <a:pt x="1784" y="2667"/>
                  <a:pt x="1726" y="2667"/>
                </a:cubicBezTo>
                <a:cubicBezTo>
                  <a:pt x="1660" y="2667"/>
                  <a:pt x="1560" y="2530"/>
                  <a:pt x="1457" y="2293"/>
                </a:cubicBezTo>
                <a:cubicBezTo>
                  <a:pt x="1323" y="1983"/>
                  <a:pt x="1273" y="1926"/>
                  <a:pt x="1182" y="1972"/>
                </a:cubicBezTo>
                <a:cubicBezTo>
                  <a:pt x="1121" y="2003"/>
                  <a:pt x="1014" y="2032"/>
                  <a:pt x="941" y="2043"/>
                </a:cubicBezTo>
                <a:cubicBezTo>
                  <a:pt x="867" y="2054"/>
                  <a:pt x="742" y="2102"/>
                  <a:pt x="666" y="2150"/>
                </a:cubicBezTo>
                <a:cubicBezTo>
                  <a:pt x="590" y="2198"/>
                  <a:pt x="430" y="2278"/>
                  <a:pt x="312" y="2328"/>
                </a:cubicBezTo>
                <a:cubicBezTo>
                  <a:pt x="195" y="2379"/>
                  <a:pt x="89" y="2447"/>
                  <a:pt x="77" y="2480"/>
                </a:cubicBezTo>
                <a:cubicBezTo>
                  <a:pt x="65" y="2513"/>
                  <a:pt x="41" y="2906"/>
                  <a:pt x="21" y="3354"/>
                </a:cubicBezTo>
                <a:cubicBezTo>
                  <a:pt x="-15" y="4132"/>
                  <a:pt x="-13" y="4174"/>
                  <a:pt x="88" y="4174"/>
                </a:cubicBezTo>
                <a:cubicBezTo>
                  <a:pt x="259" y="4174"/>
                  <a:pt x="357" y="4079"/>
                  <a:pt x="357" y="3924"/>
                </a:cubicBezTo>
                <a:cubicBezTo>
                  <a:pt x="357" y="3718"/>
                  <a:pt x="529" y="3498"/>
                  <a:pt x="705" y="3478"/>
                </a:cubicBezTo>
                <a:cubicBezTo>
                  <a:pt x="836" y="3464"/>
                  <a:pt x="858" y="3494"/>
                  <a:pt x="857" y="3683"/>
                </a:cubicBezTo>
                <a:cubicBezTo>
                  <a:pt x="855" y="3872"/>
                  <a:pt x="866" y="3888"/>
                  <a:pt x="946" y="3808"/>
                </a:cubicBezTo>
                <a:cubicBezTo>
                  <a:pt x="1097" y="3659"/>
                  <a:pt x="1334" y="3932"/>
                  <a:pt x="1311" y="4227"/>
                </a:cubicBezTo>
                <a:cubicBezTo>
                  <a:pt x="1295" y="4425"/>
                  <a:pt x="1305" y="4441"/>
                  <a:pt x="1373" y="4352"/>
                </a:cubicBezTo>
                <a:cubicBezTo>
                  <a:pt x="1473" y="4219"/>
                  <a:pt x="1530" y="4342"/>
                  <a:pt x="1524" y="4682"/>
                </a:cubicBezTo>
                <a:cubicBezTo>
                  <a:pt x="1522" y="4815"/>
                  <a:pt x="1541" y="4905"/>
                  <a:pt x="1569" y="4878"/>
                </a:cubicBezTo>
                <a:cubicBezTo>
                  <a:pt x="1640" y="4808"/>
                  <a:pt x="1836" y="5538"/>
                  <a:pt x="1793" y="5716"/>
                </a:cubicBezTo>
                <a:cubicBezTo>
                  <a:pt x="1769" y="5818"/>
                  <a:pt x="1778" y="5848"/>
                  <a:pt x="1821" y="5805"/>
                </a:cubicBezTo>
                <a:cubicBezTo>
                  <a:pt x="1904" y="5724"/>
                  <a:pt x="2206" y="6773"/>
                  <a:pt x="2158" y="6973"/>
                </a:cubicBezTo>
                <a:cubicBezTo>
                  <a:pt x="2134" y="7070"/>
                  <a:pt x="2144" y="7095"/>
                  <a:pt x="2186" y="7053"/>
                </a:cubicBezTo>
                <a:cubicBezTo>
                  <a:pt x="2278" y="6963"/>
                  <a:pt x="2476" y="7735"/>
                  <a:pt x="2399" y="7882"/>
                </a:cubicBezTo>
                <a:cubicBezTo>
                  <a:pt x="2326" y="8022"/>
                  <a:pt x="2388" y="8194"/>
                  <a:pt x="2489" y="8132"/>
                </a:cubicBezTo>
                <a:cubicBezTo>
                  <a:pt x="2539" y="8101"/>
                  <a:pt x="2592" y="8185"/>
                  <a:pt x="2640" y="8364"/>
                </a:cubicBezTo>
                <a:cubicBezTo>
                  <a:pt x="2705" y="8603"/>
                  <a:pt x="2705" y="8646"/>
                  <a:pt x="2629" y="8738"/>
                </a:cubicBezTo>
                <a:cubicBezTo>
                  <a:pt x="2552" y="8832"/>
                  <a:pt x="2548" y="8836"/>
                  <a:pt x="2623" y="8836"/>
                </a:cubicBezTo>
                <a:cubicBezTo>
                  <a:pt x="2714" y="8836"/>
                  <a:pt x="2941" y="9375"/>
                  <a:pt x="2887" y="9460"/>
                </a:cubicBezTo>
                <a:cubicBezTo>
                  <a:pt x="2869" y="9489"/>
                  <a:pt x="2852" y="9735"/>
                  <a:pt x="2848" y="10004"/>
                </a:cubicBezTo>
                <a:cubicBezTo>
                  <a:pt x="2841" y="10429"/>
                  <a:pt x="2852" y="10501"/>
                  <a:pt x="2943" y="10539"/>
                </a:cubicBezTo>
                <a:cubicBezTo>
                  <a:pt x="3007" y="10566"/>
                  <a:pt x="3034" y="10626"/>
                  <a:pt x="3016" y="10700"/>
                </a:cubicBezTo>
                <a:cubicBezTo>
                  <a:pt x="2998" y="10772"/>
                  <a:pt x="3019" y="10813"/>
                  <a:pt x="3067" y="10807"/>
                </a:cubicBezTo>
                <a:cubicBezTo>
                  <a:pt x="3167" y="10793"/>
                  <a:pt x="3293" y="11337"/>
                  <a:pt x="3257" y="11636"/>
                </a:cubicBezTo>
                <a:cubicBezTo>
                  <a:pt x="3239" y="11790"/>
                  <a:pt x="3244" y="11845"/>
                  <a:pt x="3285" y="11805"/>
                </a:cubicBezTo>
                <a:cubicBezTo>
                  <a:pt x="3321" y="11769"/>
                  <a:pt x="3383" y="11867"/>
                  <a:pt x="3437" y="12046"/>
                </a:cubicBezTo>
                <a:cubicBezTo>
                  <a:pt x="3512" y="12298"/>
                  <a:pt x="3546" y="12330"/>
                  <a:pt x="3684" y="12313"/>
                </a:cubicBezTo>
                <a:cubicBezTo>
                  <a:pt x="3834" y="12295"/>
                  <a:pt x="3846" y="12317"/>
                  <a:pt x="3841" y="12572"/>
                </a:cubicBezTo>
                <a:cubicBezTo>
                  <a:pt x="3836" y="12779"/>
                  <a:pt x="3854" y="12838"/>
                  <a:pt x="3919" y="12821"/>
                </a:cubicBezTo>
                <a:cubicBezTo>
                  <a:pt x="3988" y="12804"/>
                  <a:pt x="3999" y="12864"/>
                  <a:pt x="3986" y="13133"/>
                </a:cubicBezTo>
                <a:cubicBezTo>
                  <a:pt x="3978" y="13317"/>
                  <a:pt x="3938" y="13502"/>
                  <a:pt x="3897" y="13552"/>
                </a:cubicBezTo>
                <a:cubicBezTo>
                  <a:pt x="3795" y="13676"/>
                  <a:pt x="3819" y="14187"/>
                  <a:pt x="3925" y="14159"/>
                </a:cubicBezTo>
                <a:cubicBezTo>
                  <a:pt x="3968" y="14147"/>
                  <a:pt x="4066" y="14203"/>
                  <a:pt x="4138" y="14283"/>
                </a:cubicBezTo>
                <a:cubicBezTo>
                  <a:pt x="4243" y="14400"/>
                  <a:pt x="4267" y="14501"/>
                  <a:pt x="4267" y="14783"/>
                </a:cubicBezTo>
                <a:cubicBezTo>
                  <a:pt x="4267" y="15036"/>
                  <a:pt x="4290" y="15130"/>
                  <a:pt x="4345" y="15130"/>
                </a:cubicBezTo>
                <a:cubicBezTo>
                  <a:pt x="4422" y="15130"/>
                  <a:pt x="4519" y="15651"/>
                  <a:pt x="4469" y="15781"/>
                </a:cubicBezTo>
                <a:cubicBezTo>
                  <a:pt x="4455" y="15817"/>
                  <a:pt x="4461" y="15917"/>
                  <a:pt x="4480" y="16013"/>
                </a:cubicBezTo>
                <a:cubicBezTo>
                  <a:pt x="4506" y="16144"/>
                  <a:pt x="4545" y="16176"/>
                  <a:pt x="4643" y="16147"/>
                </a:cubicBezTo>
                <a:cubicBezTo>
                  <a:pt x="4737" y="16118"/>
                  <a:pt x="4790" y="16162"/>
                  <a:pt x="4850" y="16307"/>
                </a:cubicBezTo>
                <a:cubicBezTo>
                  <a:pt x="4895" y="16416"/>
                  <a:pt x="4965" y="16503"/>
                  <a:pt x="5007" y="16503"/>
                </a:cubicBezTo>
                <a:cubicBezTo>
                  <a:pt x="5085" y="16503"/>
                  <a:pt x="5601" y="18146"/>
                  <a:pt x="5624" y="18465"/>
                </a:cubicBezTo>
                <a:cubicBezTo>
                  <a:pt x="5631" y="18557"/>
                  <a:pt x="5665" y="18717"/>
                  <a:pt x="5697" y="18812"/>
                </a:cubicBezTo>
                <a:cubicBezTo>
                  <a:pt x="5729" y="18908"/>
                  <a:pt x="5743" y="19072"/>
                  <a:pt x="5725" y="19178"/>
                </a:cubicBezTo>
                <a:cubicBezTo>
                  <a:pt x="5704" y="19308"/>
                  <a:pt x="5709" y="19350"/>
                  <a:pt x="5748" y="19312"/>
                </a:cubicBezTo>
                <a:cubicBezTo>
                  <a:pt x="5817" y="19243"/>
                  <a:pt x="5926" y="19535"/>
                  <a:pt x="5950" y="19855"/>
                </a:cubicBezTo>
                <a:cubicBezTo>
                  <a:pt x="5968" y="20107"/>
                  <a:pt x="6154" y="20456"/>
                  <a:pt x="6230" y="20381"/>
                </a:cubicBezTo>
                <a:cubicBezTo>
                  <a:pt x="6310" y="20303"/>
                  <a:pt x="6557" y="21087"/>
                  <a:pt x="6544" y="21380"/>
                </a:cubicBezTo>
                <a:cubicBezTo>
                  <a:pt x="6542" y="21424"/>
                  <a:pt x="6581" y="21484"/>
                  <a:pt x="6634" y="21514"/>
                </a:cubicBezTo>
                <a:cubicBezTo>
                  <a:pt x="6776" y="21594"/>
                  <a:pt x="6877" y="21507"/>
                  <a:pt x="6847" y="21326"/>
                </a:cubicBezTo>
                <a:cubicBezTo>
                  <a:pt x="6833" y="21239"/>
                  <a:pt x="6838" y="21052"/>
                  <a:pt x="6864" y="20907"/>
                </a:cubicBezTo>
                <a:cubicBezTo>
                  <a:pt x="6900" y="20709"/>
                  <a:pt x="6896" y="20611"/>
                  <a:pt x="6836" y="20506"/>
                </a:cubicBezTo>
                <a:cubicBezTo>
                  <a:pt x="6792" y="20429"/>
                  <a:pt x="6772" y="20308"/>
                  <a:pt x="6791" y="20230"/>
                </a:cubicBezTo>
                <a:cubicBezTo>
                  <a:pt x="6812" y="20141"/>
                  <a:pt x="6798" y="20099"/>
                  <a:pt x="6757" y="20114"/>
                </a:cubicBezTo>
                <a:cubicBezTo>
                  <a:pt x="6720" y="20128"/>
                  <a:pt x="6641" y="19919"/>
                  <a:pt x="6572" y="19633"/>
                </a:cubicBezTo>
                <a:cubicBezTo>
                  <a:pt x="6433" y="19052"/>
                  <a:pt x="6389" y="18537"/>
                  <a:pt x="6477" y="18563"/>
                </a:cubicBezTo>
                <a:cubicBezTo>
                  <a:pt x="6509" y="18572"/>
                  <a:pt x="6585" y="18496"/>
                  <a:pt x="6651" y="18384"/>
                </a:cubicBezTo>
                <a:cubicBezTo>
                  <a:pt x="6746" y="18223"/>
                  <a:pt x="6762" y="18159"/>
                  <a:pt x="6712" y="18063"/>
                </a:cubicBezTo>
                <a:cubicBezTo>
                  <a:pt x="6617" y="17881"/>
                  <a:pt x="6719" y="17815"/>
                  <a:pt x="7099" y="17832"/>
                </a:cubicBezTo>
                <a:cubicBezTo>
                  <a:pt x="7287" y="17840"/>
                  <a:pt x="7444" y="17811"/>
                  <a:pt x="7464" y="17760"/>
                </a:cubicBezTo>
                <a:cubicBezTo>
                  <a:pt x="7483" y="17711"/>
                  <a:pt x="7541" y="17690"/>
                  <a:pt x="7593" y="17716"/>
                </a:cubicBezTo>
                <a:cubicBezTo>
                  <a:pt x="7664" y="17751"/>
                  <a:pt x="7697" y="17711"/>
                  <a:pt x="7716" y="17546"/>
                </a:cubicBezTo>
                <a:cubicBezTo>
                  <a:pt x="7749" y="17273"/>
                  <a:pt x="7632" y="16902"/>
                  <a:pt x="7447" y="16682"/>
                </a:cubicBezTo>
                <a:lnTo>
                  <a:pt x="7307" y="16512"/>
                </a:lnTo>
                <a:lnTo>
                  <a:pt x="7425" y="16459"/>
                </a:lnTo>
                <a:cubicBezTo>
                  <a:pt x="7556" y="16400"/>
                  <a:pt x="7588" y="16254"/>
                  <a:pt x="7470" y="16254"/>
                </a:cubicBezTo>
                <a:cubicBezTo>
                  <a:pt x="7320" y="16254"/>
                  <a:pt x="7336" y="16102"/>
                  <a:pt x="7503" y="15942"/>
                </a:cubicBezTo>
                <a:cubicBezTo>
                  <a:pt x="7623" y="15828"/>
                  <a:pt x="7735" y="15789"/>
                  <a:pt x="7873" y="15817"/>
                </a:cubicBezTo>
                <a:cubicBezTo>
                  <a:pt x="7984" y="15839"/>
                  <a:pt x="8102" y="15818"/>
                  <a:pt x="8143" y="15763"/>
                </a:cubicBezTo>
                <a:cubicBezTo>
                  <a:pt x="8193" y="15697"/>
                  <a:pt x="8226" y="15695"/>
                  <a:pt x="8249" y="15754"/>
                </a:cubicBezTo>
                <a:cubicBezTo>
                  <a:pt x="8300" y="15886"/>
                  <a:pt x="8489" y="15862"/>
                  <a:pt x="8524" y="15719"/>
                </a:cubicBezTo>
                <a:cubicBezTo>
                  <a:pt x="8541" y="15649"/>
                  <a:pt x="8526" y="15528"/>
                  <a:pt x="8490" y="15460"/>
                </a:cubicBezTo>
                <a:cubicBezTo>
                  <a:pt x="8436" y="15356"/>
                  <a:pt x="8451" y="15324"/>
                  <a:pt x="8608" y="15220"/>
                </a:cubicBezTo>
                <a:cubicBezTo>
                  <a:pt x="8792" y="15098"/>
                  <a:pt x="9056" y="15153"/>
                  <a:pt x="9068" y="15318"/>
                </a:cubicBezTo>
                <a:cubicBezTo>
                  <a:pt x="9071" y="15353"/>
                  <a:pt x="9080" y="15626"/>
                  <a:pt x="9085" y="15924"/>
                </a:cubicBezTo>
                <a:lnTo>
                  <a:pt x="9091" y="16468"/>
                </a:lnTo>
                <a:lnTo>
                  <a:pt x="9337" y="16494"/>
                </a:lnTo>
                <a:cubicBezTo>
                  <a:pt x="9561" y="16517"/>
                  <a:pt x="9580" y="16496"/>
                  <a:pt x="9562" y="16343"/>
                </a:cubicBezTo>
                <a:cubicBezTo>
                  <a:pt x="9531" y="16091"/>
                  <a:pt x="9626" y="16060"/>
                  <a:pt x="9797" y="16254"/>
                </a:cubicBezTo>
                <a:cubicBezTo>
                  <a:pt x="9999" y="16482"/>
                  <a:pt x="10078" y="16474"/>
                  <a:pt x="10033" y="16236"/>
                </a:cubicBezTo>
                <a:cubicBezTo>
                  <a:pt x="9972" y="15915"/>
                  <a:pt x="9977" y="15879"/>
                  <a:pt x="10111" y="15879"/>
                </a:cubicBezTo>
                <a:cubicBezTo>
                  <a:pt x="10184" y="15879"/>
                  <a:pt x="10271" y="15826"/>
                  <a:pt x="10302" y="15763"/>
                </a:cubicBezTo>
                <a:cubicBezTo>
                  <a:pt x="10348" y="15670"/>
                  <a:pt x="10378" y="15693"/>
                  <a:pt x="10470" y="15879"/>
                </a:cubicBezTo>
                <a:cubicBezTo>
                  <a:pt x="10533" y="16005"/>
                  <a:pt x="10573" y="16139"/>
                  <a:pt x="10560" y="16173"/>
                </a:cubicBezTo>
                <a:cubicBezTo>
                  <a:pt x="10547" y="16208"/>
                  <a:pt x="10586" y="16303"/>
                  <a:pt x="10644" y="16387"/>
                </a:cubicBezTo>
                <a:cubicBezTo>
                  <a:pt x="10731" y="16512"/>
                  <a:pt x="10765" y="16521"/>
                  <a:pt x="10846" y="16441"/>
                </a:cubicBezTo>
                <a:cubicBezTo>
                  <a:pt x="10914" y="16374"/>
                  <a:pt x="10958" y="16373"/>
                  <a:pt x="10981" y="16432"/>
                </a:cubicBezTo>
                <a:cubicBezTo>
                  <a:pt x="11002" y="16485"/>
                  <a:pt x="11040" y="16461"/>
                  <a:pt x="11082" y="16370"/>
                </a:cubicBezTo>
                <a:cubicBezTo>
                  <a:pt x="11138" y="16248"/>
                  <a:pt x="11168" y="16239"/>
                  <a:pt x="11233" y="16325"/>
                </a:cubicBezTo>
                <a:cubicBezTo>
                  <a:pt x="11288" y="16397"/>
                  <a:pt x="11322" y="16404"/>
                  <a:pt x="11345" y="16343"/>
                </a:cubicBezTo>
                <a:cubicBezTo>
                  <a:pt x="11364" y="16294"/>
                  <a:pt x="11403" y="16276"/>
                  <a:pt x="11435" y="16307"/>
                </a:cubicBezTo>
                <a:cubicBezTo>
                  <a:pt x="11472" y="16343"/>
                  <a:pt x="11483" y="16318"/>
                  <a:pt x="11463" y="16236"/>
                </a:cubicBezTo>
                <a:cubicBezTo>
                  <a:pt x="11396" y="15959"/>
                  <a:pt x="11540" y="15844"/>
                  <a:pt x="11940" y="15835"/>
                </a:cubicBezTo>
                <a:cubicBezTo>
                  <a:pt x="12228" y="15828"/>
                  <a:pt x="12310" y="15802"/>
                  <a:pt x="12271" y="15728"/>
                </a:cubicBezTo>
                <a:cubicBezTo>
                  <a:pt x="12235" y="15660"/>
                  <a:pt x="12256" y="15552"/>
                  <a:pt x="12338" y="15389"/>
                </a:cubicBezTo>
                <a:cubicBezTo>
                  <a:pt x="12451" y="15164"/>
                  <a:pt x="12473" y="15152"/>
                  <a:pt x="12832" y="15166"/>
                </a:cubicBezTo>
                <a:cubicBezTo>
                  <a:pt x="13040" y="15174"/>
                  <a:pt x="13293" y="15151"/>
                  <a:pt x="13393" y="15121"/>
                </a:cubicBezTo>
                <a:cubicBezTo>
                  <a:pt x="13550" y="15074"/>
                  <a:pt x="13578" y="15039"/>
                  <a:pt x="13578" y="14827"/>
                </a:cubicBezTo>
                <a:cubicBezTo>
                  <a:pt x="13578" y="14538"/>
                  <a:pt x="13595" y="14522"/>
                  <a:pt x="14083" y="14480"/>
                </a:cubicBezTo>
                <a:cubicBezTo>
                  <a:pt x="14485" y="14445"/>
                  <a:pt x="14647" y="14328"/>
                  <a:pt x="14599" y="14087"/>
                </a:cubicBezTo>
                <a:cubicBezTo>
                  <a:pt x="14555" y="13870"/>
                  <a:pt x="14651" y="13810"/>
                  <a:pt x="15047" y="13829"/>
                </a:cubicBezTo>
                <a:cubicBezTo>
                  <a:pt x="15250" y="13838"/>
                  <a:pt x="15415" y="13807"/>
                  <a:pt x="15434" y="13757"/>
                </a:cubicBezTo>
                <a:cubicBezTo>
                  <a:pt x="15453" y="13709"/>
                  <a:pt x="15519" y="13677"/>
                  <a:pt x="15575" y="13677"/>
                </a:cubicBezTo>
                <a:cubicBezTo>
                  <a:pt x="15669" y="13677"/>
                  <a:pt x="15676" y="13609"/>
                  <a:pt x="15676" y="12839"/>
                </a:cubicBezTo>
                <a:lnTo>
                  <a:pt x="15676" y="12010"/>
                </a:lnTo>
                <a:lnTo>
                  <a:pt x="15524" y="12010"/>
                </a:lnTo>
                <a:cubicBezTo>
                  <a:pt x="15443" y="12010"/>
                  <a:pt x="15351" y="11958"/>
                  <a:pt x="15317" y="11903"/>
                </a:cubicBezTo>
                <a:cubicBezTo>
                  <a:pt x="15236" y="11775"/>
                  <a:pt x="15237" y="11286"/>
                  <a:pt x="15317" y="11208"/>
                </a:cubicBezTo>
                <a:cubicBezTo>
                  <a:pt x="15350" y="11175"/>
                  <a:pt x="15628" y="11154"/>
                  <a:pt x="15939" y="11163"/>
                </a:cubicBezTo>
                <a:lnTo>
                  <a:pt x="16506" y="11181"/>
                </a:lnTo>
                <a:lnTo>
                  <a:pt x="16523" y="10824"/>
                </a:lnTo>
                <a:lnTo>
                  <a:pt x="16539" y="10468"/>
                </a:lnTo>
                <a:lnTo>
                  <a:pt x="16977" y="10486"/>
                </a:lnTo>
                <a:cubicBezTo>
                  <a:pt x="17245" y="10497"/>
                  <a:pt x="17400" y="10472"/>
                  <a:pt x="17381" y="10423"/>
                </a:cubicBezTo>
                <a:cubicBezTo>
                  <a:pt x="17364" y="10379"/>
                  <a:pt x="17392" y="10272"/>
                  <a:pt x="17448" y="10182"/>
                </a:cubicBezTo>
                <a:cubicBezTo>
                  <a:pt x="17504" y="10093"/>
                  <a:pt x="17543" y="9994"/>
                  <a:pt x="17527" y="9969"/>
                </a:cubicBezTo>
                <a:cubicBezTo>
                  <a:pt x="17510" y="9943"/>
                  <a:pt x="17563" y="9884"/>
                  <a:pt x="17644" y="9835"/>
                </a:cubicBezTo>
                <a:cubicBezTo>
                  <a:pt x="17736" y="9780"/>
                  <a:pt x="17810" y="9777"/>
                  <a:pt x="17841" y="9826"/>
                </a:cubicBezTo>
                <a:cubicBezTo>
                  <a:pt x="17869" y="9871"/>
                  <a:pt x="17952" y="9873"/>
                  <a:pt x="18037" y="9835"/>
                </a:cubicBezTo>
                <a:cubicBezTo>
                  <a:pt x="18118" y="9798"/>
                  <a:pt x="18196" y="9793"/>
                  <a:pt x="18211" y="9817"/>
                </a:cubicBezTo>
                <a:cubicBezTo>
                  <a:pt x="18226" y="9841"/>
                  <a:pt x="18322" y="9830"/>
                  <a:pt x="18424" y="9799"/>
                </a:cubicBezTo>
                <a:cubicBezTo>
                  <a:pt x="18586" y="9751"/>
                  <a:pt x="18609" y="9715"/>
                  <a:pt x="18609" y="9505"/>
                </a:cubicBezTo>
                <a:cubicBezTo>
                  <a:pt x="18609" y="9372"/>
                  <a:pt x="18633" y="9245"/>
                  <a:pt x="18660" y="9220"/>
                </a:cubicBezTo>
                <a:cubicBezTo>
                  <a:pt x="18735" y="9145"/>
                  <a:pt x="19447" y="9098"/>
                  <a:pt x="19473" y="9166"/>
                </a:cubicBezTo>
                <a:cubicBezTo>
                  <a:pt x="19486" y="9200"/>
                  <a:pt x="19568" y="9214"/>
                  <a:pt x="19658" y="9193"/>
                </a:cubicBezTo>
                <a:cubicBezTo>
                  <a:pt x="19783" y="9164"/>
                  <a:pt x="19813" y="9119"/>
                  <a:pt x="19787" y="9015"/>
                </a:cubicBezTo>
                <a:cubicBezTo>
                  <a:pt x="19707" y="8695"/>
                  <a:pt x="19719" y="8575"/>
                  <a:pt x="19832" y="8506"/>
                </a:cubicBezTo>
                <a:cubicBezTo>
                  <a:pt x="19898" y="8466"/>
                  <a:pt x="19975" y="8478"/>
                  <a:pt x="20011" y="8524"/>
                </a:cubicBezTo>
                <a:cubicBezTo>
                  <a:pt x="20051" y="8575"/>
                  <a:pt x="20110" y="8566"/>
                  <a:pt x="20180" y="8506"/>
                </a:cubicBezTo>
                <a:cubicBezTo>
                  <a:pt x="20239" y="8456"/>
                  <a:pt x="20292" y="8438"/>
                  <a:pt x="20292" y="8462"/>
                </a:cubicBezTo>
                <a:cubicBezTo>
                  <a:pt x="20292" y="8485"/>
                  <a:pt x="20351" y="8463"/>
                  <a:pt x="20426" y="8417"/>
                </a:cubicBezTo>
                <a:cubicBezTo>
                  <a:pt x="20523" y="8359"/>
                  <a:pt x="20583" y="8359"/>
                  <a:pt x="20634" y="8426"/>
                </a:cubicBezTo>
                <a:cubicBezTo>
                  <a:pt x="20690" y="8500"/>
                  <a:pt x="20707" y="8492"/>
                  <a:pt x="20707" y="8391"/>
                </a:cubicBezTo>
                <a:cubicBezTo>
                  <a:pt x="20707" y="8319"/>
                  <a:pt x="20760" y="8204"/>
                  <a:pt x="20825" y="8132"/>
                </a:cubicBezTo>
                <a:cubicBezTo>
                  <a:pt x="20890" y="8060"/>
                  <a:pt x="20942" y="7978"/>
                  <a:pt x="20942" y="7945"/>
                </a:cubicBezTo>
                <a:cubicBezTo>
                  <a:pt x="20942" y="7911"/>
                  <a:pt x="21013" y="7871"/>
                  <a:pt x="21099" y="7865"/>
                </a:cubicBezTo>
                <a:cubicBezTo>
                  <a:pt x="21585" y="7831"/>
                  <a:pt x="21539" y="7908"/>
                  <a:pt x="21543" y="7258"/>
                </a:cubicBezTo>
                <a:cubicBezTo>
                  <a:pt x="21546" y="6705"/>
                  <a:pt x="21538" y="6670"/>
                  <a:pt x="21425" y="6670"/>
                </a:cubicBezTo>
                <a:cubicBezTo>
                  <a:pt x="21359" y="6670"/>
                  <a:pt x="21279" y="6714"/>
                  <a:pt x="21245" y="6768"/>
                </a:cubicBezTo>
                <a:cubicBezTo>
                  <a:pt x="21171" y="6887"/>
                  <a:pt x="21113" y="6699"/>
                  <a:pt x="21105" y="6304"/>
                </a:cubicBezTo>
                <a:cubicBezTo>
                  <a:pt x="21100" y="6073"/>
                  <a:pt x="21082" y="6038"/>
                  <a:pt x="20926" y="6001"/>
                </a:cubicBezTo>
                <a:cubicBezTo>
                  <a:pt x="20735" y="5957"/>
                  <a:pt x="20727" y="5928"/>
                  <a:pt x="20696" y="5047"/>
                </a:cubicBezTo>
                <a:cubicBezTo>
                  <a:pt x="20685" y="4754"/>
                  <a:pt x="20668" y="4705"/>
                  <a:pt x="20544" y="4682"/>
                </a:cubicBezTo>
                <a:cubicBezTo>
                  <a:pt x="20368" y="4650"/>
                  <a:pt x="20274" y="4486"/>
                  <a:pt x="20275" y="4192"/>
                </a:cubicBezTo>
                <a:cubicBezTo>
                  <a:pt x="20275" y="4066"/>
                  <a:pt x="20255" y="3912"/>
                  <a:pt x="20224" y="3853"/>
                </a:cubicBezTo>
                <a:cubicBezTo>
                  <a:pt x="20186" y="3777"/>
                  <a:pt x="20187" y="3716"/>
                  <a:pt x="20230" y="3648"/>
                </a:cubicBezTo>
                <a:cubicBezTo>
                  <a:pt x="20342" y="3471"/>
                  <a:pt x="20299" y="3319"/>
                  <a:pt x="20146" y="3345"/>
                </a:cubicBezTo>
                <a:cubicBezTo>
                  <a:pt x="19940" y="3379"/>
                  <a:pt x="19871" y="3280"/>
                  <a:pt x="19871" y="2952"/>
                </a:cubicBezTo>
                <a:cubicBezTo>
                  <a:pt x="19871" y="2680"/>
                  <a:pt x="19862" y="2667"/>
                  <a:pt x="19686" y="2667"/>
                </a:cubicBezTo>
                <a:cubicBezTo>
                  <a:pt x="19478" y="2667"/>
                  <a:pt x="19468" y="2639"/>
                  <a:pt x="19428" y="1998"/>
                </a:cubicBezTo>
                <a:cubicBezTo>
                  <a:pt x="19412" y="1746"/>
                  <a:pt x="19393" y="1494"/>
                  <a:pt x="19389" y="1437"/>
                </a:cubicBezTo>
                <a:cubicBezTo>
                  <a:pt x="19384" y="1379"/>
                  <a:pt x="19312" y="1339"/>
                  <a:pt x="19232" y="1339"/>
                </a:cubicBezTo>
                <a:cubicBezTo>
                  <a:pt x="19042" y="1339"/>
                  <a:pt x="19026" y="1270"/>
                  <a:pt x="19019" y="634"/>
                </a:cubicBezTo>
                <a:cubicBezTo>
                  <a:pt x="19013" y="200"/>
                  <a:pt x="18997" y="122"/>
                  <a:pt x="18946" y="233"/>
                </a:cubicBezTo>
                <a:cubicBezTo>
                  <a:pt x="18893" y="348"/>
                  <a:pt x="18861" y="354"/>
                  <a:pt x="18744" y="269"/>
                </a:cubicBezTo>
                <a:cubicBezTo>
                  <a:pt x="18667" y="213"/>
                  <a:pt x="18619" y="127"/>
                  <a:pt x="18637" y="82"/>
                </a:cubicBezTo>
                <a:cubicBezTo>
                  <a:pt x="18662" y="17"/>
                  <a:pt x="18571" y="-6"/>
                  <a:pt x="18463" y="1"/>
                </a:cubicBezTo>
                <a:close/>
                <a:moveTo>
                  <a:pt x="537" y="3719"/>
                </a:moveTo>
                <a:cubicBezTo>
                  <a:pt x="490" y="3691"/>
                  <a:pt x="474" y="3707"/>
                  <a:pt x="492" y="3755"/>
                </a:cubicBezTo>
                <a:cubicBezTo>
                  <a:pt x="510" y="3800"/>
                  <a:pt x="543" y="3835"/>
                  <a:pt x="571" y="3835"/>
                </a:cubicBezTo>
                <a:cubicBezTo>
                  <a:pt x="646" y="3835"/>
                  <a:pt x="628" y="3774"/>
                  <a:pt x="537" y="3719"/>
                </a:cubicBezTo>
                <a:close/>
              </a:path>
            </a:pathLst>
          </a:custGeom>
          <a:ln w="12700">
            <a:miter lim="400000"/>
          </a:ln>
          <a:effectLst>
            <a:outerShdw sx="100000" sy="100000" kx="0" ky="0" algn="b" rotWithShape="0" blurRad="355600" dist="0" dir="0">
              <a:srgbClr val="000000">
                <a:alpha val="75000"/>
              </a:srgbClr>
            </a:outerShdw>
          </a:effectLst>
        </p:spPr>
      </p:pic>
      <p:pic>
        <p:nvPicPr>
          <p:cNvPr id="385" name="Image" descr="Image"/>
          <p:cNvPicPr>
            <a:picLocks noChangeAspect="1"/>
          </p:cNvPicPr>
          <p:nvPr/>
        </p:nvPicPr>
        <p:blipFill>
          <a:blip r:embed="rId4">
            <a:extLst/>
          </a:blip>
          <a:srcRect l="7230" t="14664" r="10617" b="7960"/>
          <a:stretch>
            <a:fillRect/>
          </a:stretch>
        </p:blipFill>
        <p:spPr>
          <a:xfrm>
            <a:off x="20393617" y="4267639"/>
            <a:ext cx="1524343" cy="959061"/>
          </a:xfrm>
          <a:custGeom>
            <a:avLst/>
            <a:gdLst/>
            <a:ahLst/>
            <a:cxnLst>
              <a:cxn ang="0">
                <a:pos x="wd2" y="hd2"/>
              </a:cxn>
              <a:cxn ang="5400000">
                <a:pos x="wd2" y="hd2"/>
              </a:cxn>
              <a:cxn ang="10800000">
                <a:pos x="wd2" y="hd2"/>
              </a:cxn>
              <a:cxn ang="16200000">
                <a:pos x="wd2" y="hd2"/>
              </a:cxn>
            </a:cxnLst>
            <a:rect l="0" t="0" r="r" b="b"/>
            <a:pathLst>
              <a:path w="21543" h="21544" fill="norm" stroke="1" extrusionOk="0">
                <a:moveTo>
                  <a:pt x="18463" y="1"/>
                </a:moveTo>
                <a:cubicBezTo>
                  <a:pt x="18355" y="9"/>
                  <a:pt x="18234" y="52"/>
                  <a:pt x="18200" y="117"/>
                </a:cubicBezTo>
                <a:cubicBezTo>
                  <a:pt x="18165" y="184"/>
                  <a:pt x="18080" y="214"/>
                  <a:pt x="17998" y="189"/>
                </a:cubicBezTo>
                <a:cubicBezTo>
                  <a:pt x="17872" y="150"/>
                  <a:pt x="17861" y="164"/>
                  <a:pt x="17885" y="367"/>
                </a:cubicBezTo>
                <a:cubicBezTo>
                  <a:pt x="17900" y="489"/>
                  <a:pt x="17888" y="613"/>
                  <a:pt x="17857" y="643"/>
                </a:cubicBezTo>
                <a:cubicBezTo>
                  <a:pt x="17827" y="673"/>
                  <a:pt x="17592" y="689"/>
                  <a:pt x="17336" y="679"/>
                </a:cubicBezTo>
                <a:cubicBezTo>
                  <a:pt x="17046" y="667"/>
                  <a:pt x="16842" y="691"/>
                  <a:pt x="16797" y="750"/>
                </a:cubicBezTo>
                <a:cubicBezTo>
                  <a:pt x="16758" y="803"/>
                  <a:pt x="16702" y="831"/>
                  <a:pt x="16674" y="804"/>
                </a:cubicBezTo>
                <a:cubicBezTo>
                  <a:pt x="16592" y="724"/>
                  <a:pt x="16558" y="902"/>
                  <a:pt x="16618" y="1080"/>
                </a:cubicBezTo>
                <a:cubicBezTo>
                  <a:pt x="16698" y="1318"/>
                  <a:pt x="16636" y="1343"/>
                  <a:pt x="16001" y="1374"/>
                </a:cubicBezTo>
                <a:cubicBezTo>
                  <a:pt x="15692" y="1389"/>
                  <a:pt x="15420" y="1406"/>
                  <a:pt x="15395" y="1410"/>
                </a:cubicBezTo>
                <a:cubicBezTo>
                  <a:pt x="15370" y="1414"/>
                  <a:pt x="15360" y="1536"/>
                  <a:pt x="15373" y="1677"/>
                </a:cubicBezTo>
                <a:cubicBezTo>
                  <a:pt x="15387" y="1830"/>
                  <a:pt x="15370" y="1950"/>
                  <a:pt x="15333" y="1972"/>
                </a:cubicBezTo>
                <a:cubicBezTo>
                  <a:pt x="15300" y="1992"/>
                  <a:pt x="15036" y="2018"/>
                  <a:pt x="14750" y="2034"/>
                </a:cubicBezTo>
                <a:cubicBezTo>
                  <a:pt x="14464" y="2050"/>
                  <a:pt x="14203" y="2074"/>
                  <a:pt x="14167" y="2079"/>
                </a:cubicBezTo>
                <a:cubicBezTo>
                  <a:pt x="14130" y="2084"/>
                  <a:pt x="14099" y="2196"/>
                  <a:pt x="14099" y="2337"/>
                </a:cubicBezTo>
                <a:cubicBezTo>
                  <a:pt x="14099" y="2662"/>
                  <a:pt x="13991" y="2721"/>
                  <a:pt x="13454" y="2694"/>
                </a:cubicBezTo>
                <a:cubicBezTo>
                  <a:pt x="13032" y="2672"/>
                  <a:pt x="12876" y="2584"/>
                  <a:pt x="12927" y="2373"/>
                </a:cubicBezTo>
                <a:cubicBezTo>
                  <a:pt x="12967" y="2209"/>
                  <a:pt x="12853" y="1998"/>
                  <a:pt x="12720" y="1998"/>
                </a:cubicBezTo>
                <a:cubicBezTo>
                  <a:pt x="12659" y="1998"/>
                  <a:pt x="12509" y="2158"/>
                  <a:pt x="12389" y="2346"/>
                </a:cubicBezTo>
                <a:cubicBezTo>
                  <a:pt x="12212" y="2622"/>
                  <a:pt x="12132" y="2683"/>
                  <a:pt x="11962" y="2694"/>
                </a:cubicBezTo>
                <a:cubicBezTo>
                  <a:pt x="11847" y="2701"/>
                  <a:pt x="11759" y="2733"/>
                  <a:pt x="11772" y="2765"/>
                </a:cubicBezTo>
                <a:cubicBezTo>
                  <a:pt x="11801" y="2843"/>
                  <a:pt x="11623" y="2995"/>
                  <a:pt x="11497" y="2997"/>
                </a:cubicBezTo>
                <a:cubicBezTo>
                  <a:pt x="11191" y="3001"/>
                  <a:pt x="11102" y="3042"/>
                  <a:pt x="11054" y="3184"/>
                </a:cubicBezTo>
                <a:cubicBezTo>
                  <a:pt x="11025" y="3270"/>
                  <a:pt x="10953" y="3336"/>
                  <a:pt x="10897" y="3336"/>
                </a:cubicBezTo>
                <a:cubicBezTo>
                  <a:pt x="10812" y="3336"/>
                  <a:pt x="10796" y="3383"/>
                  <a:pt x="10807" y="3603"/>
                </a:cubicBezTo>
                <a:cubicBezTo>
                  <a:pt x="10819" y="3854"/>
                  <a:pt x="10805" y="3885"/>
                  <a:pt x="10611" y="3969"/>
                </a:cubicBezTo>
                <a:cubicBezTo>
                  <a:pt x="10495" y="4018"/>
                  <a:pt x="10360" y="4083"/>
                  <a:pt x="10308" y="4120"/>
                </a:cubicBezTo>
                <a:cubicBezTo>
                  <a:pt x="10181" y="4210"/>
                  <a:pt x="10066" y="4049"/>
                  <a:pt x="10156" y="3906"/>
                </a:cubicBezTo>
                <a:cubicBezTo>
                  <a:pt x="10191" y="3851"/>
                  <a:pt x="10218" y="3774"/>
                  <a:pt x="10218" y="3737"/>
                </a:cubicBezTo>
                <a:cubicBezTo>
                  <a:pt x="10218" y="3642"/>
                  <a:pt x="9969" y="3650"/>
                  <a:pt x="9932" y="3746"/>
                </a:cubicBezTo>
                <a:cubicBezTo>
                  <a:pt x="9915" y="3790"/>
                  <a:pt x="9873" y="3813"/>
                  <a:pt x="9837" y="3790"/>
                </a:cubicBezTo>
                <a:cubicBezTo>
                  <a:pt x="9798" y="3767"/>
                  <a:pt x="9732" y="3876"/>
                  <a:pt x="9680" y="4049"/>
                </a:cubicBezTo>
                <a:cubicBezTo>
                  <a:pt x="9594" y="4335"/>
                  <a:pt x="9483" y="4373"/>
                  <a:pt x="9483" y="4120"/>
                </a:cubicBezTo>
                <a:cubicBezTo>
                  <a:pt x="9483" y="3952"/>
                  <a:pt x="9272" y="3973"/>
                  <a:pt x="9192" y="4147"/>
                </a:cubicBezTo>
                <a:cubicBezTo>
                  <a:pt x="9146" y="4245"/>
                  <a:pt x="9056" y="4288"/>
                  <a:pt x="8894" y="4290"/>
                </a:cubicBezTo>
                <a:cubicBezTo>
                  <a:pt x="8764" y="4291"/>
                  <a:pt x="8666" y="4318"/>
                  <a:pt x="8676" y="4343"/>
                </a:cubicBezTo>
                <a:cubicBezTo>
                  <a:pt x="8713" y="4440"/>
                  <a:pt x="8596" y="4617"/>
                  <a:pt x="8479" y="4646"/>
                </a:cubicBezTo>
                <a:cubicBezTo>
                  <a:pt x="8412" y="4663"/>
                  <a:pt x="8236" y="4675"/>
                  <a:pt x="8087" y="4673"/>
                </a:cubicBezTo>
                <a:lnTo>
                  <a:pt x="7812" y="4673"/>
                </a:lnTo>
                <a:lnTo>
                  <a:pt x="7817" y="4985"/>
                </a:lnTo>
                <a:cubicBezTo>
                  <a:pt x="7820" y="5401"/>
                  <a:pt x="7723" y="5780"/>
                  <a:pt x="7638" y="5698"/>
                </a:cubicBezTo>
                <a:cubicBezTo>
                  <a:pt x="7588" y="5651"/>
                  <a:pt x="7587" y="5669"/>
                  <a:pt x="7638" y="5770"/>
                </a:cubicBezTo>
                <a:cubicBezTo>
                  <a:pt x="7744" y="5977"/>
                  <a:pt x="7644" y="6019"/>
                  <a:pt x="7021" y="6028"/>
                </a:cubicBezTo>
                <a:cubicBezTo>
                  <a:pt x="6511" y="6035"/>
                  <a:pt x="6452" y="6057"/>
                  <a:pt x="6409" y="6206"/>
                </a:cubicBezTo>
                <a:cubicBezTo>
                  <a:pt x="6325" y="6502"/>
                  <a:pt x="6049" y="6668"/>
                  <a:pt x="5624" y="6688"/>
                </a:cubicBezTo>
                <a:cubicBezTo>
                  <a:pt x="5211" y="6707"/>
                  <a:pt x="5103" y="6798"/>
                  <a:pt x="5103" y="7116"/>
                </a:cubicBezTo>
                <a:cubicBezTo>
                  <a:pt x="5103" y="7314"/>
                  <a:pt x="4737" y="7559"/>
                  <a:pt x="4637" y="7428"/>
                </a:cubicBezTo>
                <a:cubicBezTo>
                  <a:pt x="4549" y="7312"/>
                  <a:pt x="4134" y="7344"/>
                  <a:pt x="3936" y="7481"/>
                </a:cubicBezTo>
                <a:cubicBezTo>
                  <a:pt x="3792" y="7582"/>
                  <a:pt x="3773" y="7625"/>
                  <a:pt x="3818" y="7758"/>
                </a:cubicBezTo>
                <a:cubicBezTo>
                  <a:pt x="3892" y="7976"/>
                  <a:pt x="3794" y="8051"/>
                  <a:pt x="3627" y="7909"/>
                </a:cubicBezTo>
                <a:cubicBezTo>
                  <a:pt x="3459" y="7766"/>
                  <a:pt x="3228" y="7054"/>
                  <a:pt x="3274" y="6822"/>
                </a:cubicBezTo>
                <a:cubicBezTo>
                  <a:pt x="3296" y="6710"/>
                  <a:pt x="3288" y="6670"/>
                  <a:pt x="3252" y="6706"/>
                </a:cubicBezTo>
                <a:cubicBezTo>
                  <a:pt x="3187" y="6769"/>
                  <a:pt x="2959" y="6119"/>
                  <a:pt x="3005" y="6001"/>
                </a:cubicBezTo>
                <a:cubicBezTo>
                  <a:pt x="3021" y="5959"/>
                  <a:pt x="2989" y="5851"/>
                  <a:pt x="2932" y="5761"/>
                </a:cubicBezTo>
                <a:cubicBezTo>
                  <a:pt x="2864" y="5653"/>
                  <a:pt x="2844" y="5536"/>
                  <a:pt x="2865" y="5413"/>
                </a:cubicBezTo>
                <a:cubicBezTo>
                  <a:pt x="2885" y="5288"/>
                  <a:pt x="2876" y="5249"/>
                  <a:pt x="2837" y="5288"/>
                </a:cubicBezTo>
                <a:cubicBezTo>
                  <a:pt x="2801" y="5323"/>
                  <a:pt x="2726" y="5182"/>
                  <a:pt x="2646" y="4931"/>
                </a:cubicBezTo>
                <a:cubicBezTo>
                  <a:pt x="2515" y="4522"/>
                  <a:pt x="2382" y="4354"/>
                  <a:pt x="2321" y="4512"/>
                </a:cubicBezTo>
                <a:cubicBezTo>
                  <a:pt x="2303" y="4559"/>
                  <a:pt x="2266" y="4581"/>
                  <a:pt x="2236" y="4566"/>
                </a:cubicBezTo>
                <a:cubicBezTo>
                  <a:pt x="2169" y="4530"/>
                  <a:pt x="2032" y="3949"/>
                  <a:pt x="2018" y="3639"/>
                </a:cubicBezTo>
                <a:cubicBezTo>
                  <a:pt x="2012" y="3509"/>
                  <a:pt x="1968" y="3372"/>
                  <a:pt x="1917" y="3327"/>
                </a:cubicBezTo>
                <a:cubicBezTo>
                  <a:pt x="1857" y="3274"/>
                  <a:pt x="1835" y="3184"/>
                  <a:pt x="1855" y="3086"/>
                </a:cubicBezTo>
                <a:cubicBezTo>
                  <a:pt x="1872" y="3002"/>
                  <a:pt x="1857" y="2911"/>
                  <a:pt x="1827" y="2881"/>
                </a:cubicBezTo>
                <a:cubicBezTo>
                  <a:pt x="1796" y="2851"/>
                  <a:pt x="1788" y="2790"/>
                  <a:pt x="1804" y="2747"/>
                </a:cubicBezTo>
                <a:cubicBezTo>
                  <a:pt x="1821" y="2705"/>
                  <a:pt x="1784" y="2667"/>
                  <a:pt x="1726" y="2667"/>
                </a:cubicBezTo>
                <a:cubicBezTo>
                  <a:pt x="1660" y="2667"/>
                  <a:pt x="1560" y="2530"/>
                  <a:pt x="1457" y="2293"/>
                </a:cubicBezTo>
                <a:cubicBezTo>
                  <a:pt x="1323" y="1983"/>
                  <a:pt x="1273" y="1926"/>
                  <a:pt x="1182" y="1972"/>
                </a:cubicBezTo>
                <a:cubicBezTo>
                  <a:pt x="1121" y="2003"/>
                  <a:pt x="1014" y="2032"/>
                  <a:pt x="941" y="2043"/>
                </a:cubicBezTo>
                <a:cubicBezTo>
                  <a:pt x="867" y="2054"/>
                  <a:pt x="742" y="2102"/>
                  <a:pt x="666" y="2150"/>
                </a:cubicBezTo>
                <a:cubicBezTo>
                  <a:pt x="590" y="2198"/>
                  <a:pt x="430" y="2278"/>
                  <a:pt x="312" y="2328"/>
                </a:cubicBezTo>
                <a:cubicBezTo>
                  <a:pt x="195" y="2379"/>
                  <a:pt x="89" y="2447"/>
                  <a:pt x="77" y="2480"/>
                </a:cubicBezTo>
                <a:cubicBezTo>
                  <a:pt x="65" y="2513"/>
                  <a:pt x="41" y="2906"/>
                  <a:pt x="21" y="3354"/>
                </a:cubicBezTo>
                <a:cubicBezTo>
                  <a:pt x="-15" y="4132"/>
                  <a:pt x="-13" y="4174"/>
                  <a:pt x="88" y="4174"/>
                </a:cubicBezTo>
                <a:cubicBezTo>
                  <a:pt x="259" y="4174"/>
                  <a:pt x="357" y="4079"/>
                  <a:pt x="357" y="3924"/>
                </a:cubicBezTo>
                <a:cubicBezTo>
                  <a:pt x="357" y="3718"/>
                  <a:pt x="529" y="3498"/>
                  <a:pt x="705" y="3478"/>
                </a:cubicBezTo>
                <a:cubicBezTo>
                  <a:pt x="836" y="3464"/>
                  <a:pt x="858" y="3494"/>
                  <a:pt x="857" y="3683"/>
                </a:cubicBezTo>
                <a:cubicBezTo>
                  <a:pt x="855" y="3872"/>
                  <a:pt x="866" y="3888"/>
                  <a:pt x="946" y="3808"/>
                </a:cubicBezTo>
                <a:cubicBezTo>
                  <a:pt x="1097" y="3659"/>
                  <a:pt x="1334" y="3932"/>
                  <a:pt x="1311" y="4227"/>
                </a:cubicBezTo>
                <a:cubicBezTo>
                  <a:pt x="1295" y="4425"/>
                  <a:pt x="1305" y="4441"/>
                  <a:pt x="1373" y="4352"/>
                </a:cubicBezTo>
                <a:cubicBezTo>
                  <a:pt x="1473" y="4219"/>
                  <a:pt x="1530" y="4342"/>
                  <a:pt x="1524" y="4682"/>
                </a:cubicBezTo>
                <a:cubicBezTo>
                  <a:pt x="1522" y="4815"/>
                  <a:pt x="1541" y="4905"/>
                  <a:pt x="1569" y="4878"/>
                </a:cubicBezTo>
                <a:cubicBezTo>
                  <a:pt x="1640" y="4808"/>
                  <a:pt x="1836" y="5538"/>
                  <a:pt x="1793" y="5716"/>
                </a:cubicBezTo>
                <a:cubicBezTo>
                  <a:pt x="1769" y="5818"/>
                  <a:pt x="1778" y="5848"/>
                  <a:pt x="1821" y="5805"/>
                </a:cubicBezTo>
                <a:cubicBezTo>
                  <a:pt x="1904" y="5724"/>
                  <a:pt x="2206" y="6773"/>
                  <a:pt x="2158" y="6973"/>
                </a:cubicBezTo>
                <a:cubicBezTo>
                  <a:pt x="2134" y="7070"/>
                  <a:pt x="2144" y="7095"/>
                  <a:pt x="2186" y="7053"/>
                </a:cubicBezTo>
                <a:cubicBezTo>
                  <a:pt x="2278" y="6963"/>
                  <a:pt x="2476" y="7735"/>
                  <a:pt x="2399" y="7882"/>
                </a:cubicBezTo>
                <a:cubicBezTo>
                  <a:pt x="2326" y="8022"/>
                  <a:pt x="2388" y="8194"/>
                  <a:pt x="2489" y="8132"/>
                </a:cubicBezTo>
                <a:cubicBezTo>
                  <a:pt x="2539" y="8101"/>
                  <a:pt x="2592" y="8185"/>
                  <a:pt x="2640" y="8364"/>
                </a:cubicBezTo>
                <a:cubicBezTo>
                  <a:pt x="2705" y="8603"/>
                  <a:pt x="2705" y="8646"/>
                  <a:pt x="2629" y="8738"/>
                </a:cubicBezTo>
                <a:cubicBezTo>
                  <a:pt x="2552" y="8832"/>
                  <a:pt x="2548" y="8836"/>
                  <a:pt x="2623" y="8836"/>
                </a:cubicBezTo>
                <a:cubicBezTo>
                  <a:pt x="2714" y="8836"/>
                  <a:pt x="2941" y="9375"/>
                  <a:pt x="2887" y="9460"/>
                </a:cubicBezTo>
                <a:cubicBezTo>
                  <a:pt x="2869" y="9489"/>
                  <a:pt x="2852" y="9735"/>
                  <a:pt x="2848" y="10004"/>
                </a:cubicBezTo>
                <a:cubicBezTo>
                  <a:pt x="2841" y="10429"/>
                  <a:pt x="2852" y="10501"/>
                  <a:pt x="2943" y="10539"/>
                </a:cubicBezTo>
                <a:cubicBezTo>
                  <a:pt x="3007" y="10566"/>
                  <a:pt x="3034" y="10626"/>
                  <a:pt x="3016" y="10700"/>
                </a:cubicBezTo>
                <a:cubicBezTo>
                  <a:pt x="2998" y="10772"/>
                  <a:pt x="3019" y="10813"/>
                  <a:pt x="3067" y="10807"/>
                </a:cubicBezTo>
                <a:cubicBezTo>
                  <a:pt x="3167" y="10793"/>
                  <a:pt x="3293" y="11337"/>
                  <a:pt x="3257" y="11636"/>
                </a:cubicBezTo>
                <a:cubicBezTo>
                  <a:pt x="3239" y="11790"/>
                  <a:pt x="3244" y="11845"/>
                  <a:pt x="3285" y="11805"/>
                </a:cubicBezTo>
                <a:cubicBezTo>
                  <a:pt x="3321" y="11769"/>
                  <a:pt x="3383" y="11867"/>
                  <a:pt x="3437" y="12046"/>
                </a:cubicBezTo>
                <a:cubicBezTo>
                  <a:pt x="3512" y="12298"/>
                  <a:pt x="3546" y="12330"/>
                  <a:pt x="3684" y="12313"/>
                </a:cubicBezTo>
                <a:cubicBezTo>
                  <a:pt x="3834" y="12295"/>
                  <a:pt x="3846" y="12317"/>
                  <a:pt x="3841" y="12572"/>
                </a:cubicBezTo>
                <a:cubicBezTo>
                  <a:pt x="3836" y="12779"/>
                  <a:pt x="3854" y="12838"/>
                  <a:pt x="3919" y="12821"/>
                </a:cubicBezTo>
                <a:cubicBezTo>
                  <a:pt x="3988" y="12804"/>
                  <a:pt x="3999" y="12864"/>
                  <a:pt x="3986" y="13133"/>
                </a:cubicBezTo>
                <a:cubicBezTo>
                  <a:pt x="3978" y="13317"/>
                  <a:pt x="3938" y="13502"/>
                  <a:pt x="3897" y="13552"/>
                </a:cubicBezTo>
                <a:cubicBezTo>
                  <a:pt x="3795" y="13676"/>
                  <a:pt x="3819" y="14187"/>
                  <a:pt x="3925" y="14159"/>
                </a:cubicBezTo>
                <a:cubicBezTo>
                  <a:pt x="3968" y="14147"/>
                  <a:pt x="4066" y="14203"/>
                  <a:pt x="4138" y="14283"/>
                </a:cubicBezTo>
                <a:cubicBezTo>
                  <a:pt x="4243" y="14400"/>
                  <a:pt x="4267" y="14501"/>
                  <a:pt x="4267" y="14783"/>
                </a:cubicBezTo>
                <a:cubicBezTo>
                  <a:pt x="4267" y="15036"/>
                  <a:pt x="4290" y="15130"/>
                  <a:pt x="4345" y="15130"/>
                </a:cubicBezTo>
                <a:cubicBezTo>
                  <a:pt x="4422" y="15130"/>
                  <a:pt x="4519" y="15651"/>
                  <a:pt x="4469" y="15781"/>
                </a:cubicBezTo>
                <a:cubicBezTo>
                  <a:pt x="4455" y="15817"/>
                  <a:pt x="4461" y="15917"/>
                  <a:pt x="4480" y="16013"/>
                </a:cubicBezTo>
                <a:cubicBezTo>
                  <a:pt x="4506" y="16144"/>
                  <a:pt x="4545" y="16176"/>
                  <a:pt x="4643" y="16147"/>
                </a:cubicBezTo>
                <a:cubicBezTo>
                  <a:pt x="4737" y="16118"/>
                  <a:pt x="4790" y="16162"/>
                  <a:pt x="4850" y="16307"/>
                </a:cubicBezTo>
                <a:cubicBezTo>
                  <a:pt x="4895" y="16416"/>
                  <a:pt x="4965" y="16503"/>
                  <a:pt x="5007" y="16503"/>
                </a:cubicBezTo>
                <a:cubicBezTo>
                  <a:pt x="5085" y="16503"/>
                  <a:pt x="5601" y="18146"/>
                  <a:pt x="5624" y="18465"/>
                </a:cubicBezTo>
                <a:cubicBezTo>
                  <a:pt x="5631" y="18557"/>
                  <a:pt x="5665" y="18717"/>
                  <a:pt x="5697" y="18812"/>
                </a:cubicBezTo>
                <a:cubicBezTo>
                  <a:pt x="5729" y="18908"/>
                  <a:pt x="5743" y="19072"/>
                  <a:pt x="5725" y="19178"/>
                </a:cubicBezTo>
                <a:cubicBezTo>
                  <a:pt x="5704" y="19308"/>
                  <a:pt x="5709" y="19350"/>
                  <a:pt x="5748" y="19312"/>
                </a:cubicBezTo>
                <a:cubicBezTo>
                  <a:pt x="5817" y="19243"/>
                  <a:pt x="5926" y="19535"/>
                  <a:pt x="5950" y="19855"/>
                </a:cubicBezTo>
                <a:cubicBezTo>
                  <a:pt x="5968" y="20107"/>
                  <a:pt x="6154" y="20456"/>
                  <a:pt x="6230" y="20381"/>
                </a:cubicBezTo>
                <a:cubicBezTo>
                  <a:pt x="6310" y="20303"/>
                  <a:pt x="6557" y="21087"/>
                  <a:pt x="6544" y="21380"/>
                </a:cubicBezTo>
                <a:cubicBezTo>
                  <a:pt x="6542" y="21424"/>
                  <a:pt x="6581" y="21484"/>
                  <a:pt x="6634" y="21514"/>
                </a:cubicBezTo>
                <a:cubicBezTo>
                  <a:pt x="6776" y="21594"/>
                  <a:pt x="6877" y="21507"/>
                  <a:pt x="6847" y="21326"/>
                </a:cubicBezTo>
                <a:cubicBezTo>
                  <a:pt x="6833" y="21239"/>
                  <a:pt x="6838" y="21052"/>
                  <a:pt x="6864" y="20907"/>
                </a:cubicBezTo>
                <a:cubicBezTo>
                  <a:pt x="6900" y="20709"/>
                  <a:pt x="6896" y="20611"/>
                  <a:pt x="6836" y="20506"/>
                </a:cubicBezTo>
                <a:cubicBezTo>
                  <a:pt x="6792" y="20429"/>
                  <a:pt x="6772" y="20308"/>
                  <a:pt x="6791" y="20230"/>
                </a:cubicBezTo>
                <a:cubicBezTo>
                  <a:pt x="6812" y="20141"/>
                  <a:pt x="6798" y="20099"/>
                  <a:pt x="6757" y="20114"/>
                </a:cubicBezTo>
                <a:cubicBezTo>
                  <a:pt x="6720" y="20128"/>
                  <a:pt x="6641" y="19919"/>
                  <a:pt x="6572" y="19633"/>
                </a:cubicBezTo>
                <a:cubicBezTo>
                  <a:pt x="6433" y="19052"/>
                  <a:pt x="6389" y="18537"/>
                  <a:pt x="6477" y="18563"/>
                </a:cubicBezTo>
                <a:cubicBezTo>
                  <a:pt x="6509" y="18572"/>
                  <a:pt x="6585" y="18496"/>
                  <a:pt x="6651" y="18384"/>
                </a:cubicBezTo>
                <a:cubicBezTo>
                  <a:pt x="6746" y="18223"/>
                  <a:pt x="6762" y="18159"/>
                  <a:pt x="6712" y="18063"/>
                </a:cubicBezTo>
                <a:cubicBezTo>
                  <a:pt x="6617" y="17881"/>
                  <a:pt x="6719" y="17815"/>
                  <a:pt x="7099" y="17832"/>
                </a:cubicBezTo>
                <a:cubicBezTo>
                  <a:pt x="7287" y="17840"/>
                  <a:pt x="7444" y="17811"/>
                  <a:pt x="7464" y="17760"/>
                </a:cubicBezTo>
                <a:cubicBezTo>
                  <a:pt x="7483" y="17711"/>
                  <a:pt x="7541" y="17690"/>
                  <a:pt x="7593" y="17716"/>
                </a:cubicBezTo>
                <a:cubicBezTo>
                  <a:pt x="7664" y="17751"/>
                  <a:pt x="7697" y="17711"/>
                  <a:pt x="7716" y="17546"/>
                </a:cubicBezTo>
                <a:cubicBezTo>
                  <a:pt x="7749" y="17273"/>
                  <a:pt x="7632" y="16902"/>
                  <a:pt x="7447" y="16682"/>
                </a:cubicBezTo>
                <a:lnTo>
                  <a:pt x="7307" y="16512"/>
                </a:lnTo>
                <a:lnTo>
                  <a:pt x="7425" y="16459"/>
                </a:lnTo>
                <a:cubicBezTo>
                  <a:pt x="7556" y="16400"/>
                  <a:pt x="7588" y="16254"/>
                  <a:pt x="7470" y="16254"/>
                </a:cubicBezTo>
                <a:cubicBezTo>
                  <a:pt x="7320" y="16254"/>
                  <a:pt x="7336" y="16102"/>
                  <a:pt x="7503" y="15942"/>
                </a:cubicBezTo>
                <a:cubicBezTo>
                  <a:pt x="7623" y="15828"/>
                  <a:pt x="7735" y="15789"/>
                  <a:pt x="7873" y="15817"/>
                </a:cubicBezTo>
                <a:cubicBezTo>
                  <a:pt x="7984" y="15839"/>
                  <a:pt x="8102" y="15818"/>
                  <a:pt x="8143" y="15763"/>
                </a:cubicBezTo>
                <a:cubicBezTo>
                  <a:pt x="8193" y="15697"/>
                  <a:pt x="8226" y="15695"/>
                  <a:pt x="8249" y="15754"/>
                </a:cubicBezTo>
                <a:cubicBezTo>
                  <a:pt x="8300" y="15886"/>
                  <a:pt x="8489" y="15862"/>
                  <a:pt x="8524" y="15719"/>
                </a:cubicBezTo>
                <a:cubicBezTo>
                  <a:pt x="8541" y="15649"/>
                  <a:pt x="8526" y="15528"/>
                  <a:pt x="8490" y="15460"/>
                </a:cubicBezTo>
                <a:cubicBezTo>
                  <a:pt x="8436" y="15356"/>
                  <a:pt x="8451" y="15324"/>
                  <a:pt x="8608" y="15220"/>
                </a:cubicBezTo>
                <a:cubicBezTo>
                  <a:pt x="8792" y="15098"/>
                  <a:pt x="9056" y="15153"/>
                  <a:pt x="9068" y="15318"/>
                </a:cubicBezTo>
                <a:cubicBezTo>
                  <a:pt x="9071" y="15353"/>
                  <a:pt x="9080" y="15626"/>
                  <a:pt x="9085" y="15924"/>
                </a:cubicBezTo>
                <a:lnTo>
                  <a:pt x="9091" y="16468"/>
                </a:lnTo>
                <a:lnTo>
                  <a:pt x="9337" y="16494"/>
                </a:lnTo>
                <a:cubicBezTo>
                  <a:pt x="9561" y="16517"/>
                  <a:pt x="9580" y="16496"/>
                  <a:pt x="9562" y="16343"/>
                </a:cubicBezTo>
                <a:cubicBezTo>
                  <a:pt x="9531" y="16091"/>
                  <a:pt x="9626" y="16060"/>
                  <a:pt x="9797" y="16254"/>
                </a:cubicBezTo>
                <a:cubicBezTo>
                  <a:pt x="9999" y="16482"/>
                  <a:pt x="10078" y="16474"/>
                  <a:pt x="10033" y="16236"/>
                </a:cubicBezTo>
                <a:cubicBezTo>
                  <a:pt x="9972" y="15915"/>
                  <a:pt x="9977" y="15879"/>
                  <a:pt x="10111" y="15879"/>
                </a:cubicBezTo>
                <a:cubicBezTo>
                  <a:pt x="10184" y="15879"/>
                  <a:pt x="10271" y="15826"/>
                  <a:pt x="10302" y="15763"/>
                </a:cubicBezTo>
                <a:cubicBezTo>
                  <a:pt x="10348" y="15670"/>
                  <a:pt x="10378" y="15693"/>
                  <a:pt x="10470" y="15879"/>
                </a:cubicBezTo>
                <a:cubicBezTo>
                  <a:pt x="10533" y="16005"/>
                  <a:pt x="10573" y="16139"/>
                  <a:pt x="10560" y="16173"/>
                </a:cubicBezTo>
                <a:cubicBezTo>
                  <a:pt x="10547" y="16208"/>
                  <a:pt x="10586" y="16303"/>
                  <a:pt x="10644" y="16387"/>
                </a:cubicBezTo>
                <a:cubicBezTo>
                  <a:pt x="10731" y="16512"/>
                  <a:pt x="10765" y="16521"/>
                  <a:pt x="10846" y="16441"/>
                </a:cubicBezTo>
                <a:cubicBezTo>
                  <a:pt x="10914" y="16374"/>
                  <a:pt x="10958" y="16373"/>
                  <a:pt x="10981" y="16432"/>
                </a:cubicBezTo>
                <a:cubicBezTo>
                  <a:pt x="11002" y="16485"/>
                  <a:pt x="11040" y="16461"/>
                  <a:pt x="11082" y="16370"/>
                </a:cubicBezTo>
                <a:cubicBezTo>
                  <a:pt x="11138" y="16248"/>
                  <a:pt x="11168" y="16239"/>
                  <a:pt x="11233" y="16325"/>
                </a:cubicBezTo>
                <a:cubicBezTo>
                  <a:pt x="11288" y="16397"/>
                  <a:pt x="11322" y="16404"/>
                  <a:pt x="11345" y="16343"/>
                </a:cubicBezTo>
                <a:cubicBezTo>
                  <a:pt x="11364" y="16294"/>
                  <a:pt x="11403" y="16276"/>
                  <a:pt x="11435" y="16307"/>
                </a:cubicBezTo>
                <a:cubicBezTo>
                  <a:pt x="11472" y="16343"/>
                  <a:pt x="11483" y="16318"/>
                  <a:pt x="11463" y="16236"/>
                </a:cubicBezTo>
                <a:cubicBezTo>
                  <a:pt x="11396" y="15959"/>
                  <a:pt x="11540" y="15844"/>
                  <a:pt x="11940" y="15835"/>
                </a:cubicBezTo>
                <a:cubicBezTo>
                  <a:pt x="12228" y="15828"/>
                  <a:pt x="12310" y="15802"/>
                  <a:pt x="12271" y="15728"/>
                </a:cubicBezTo>
                <a:cubicBezTo>
                  <a:pt x="12235" y="15660"/>
                  <a:pt x="12256" y="15552"/>
                  <a:pt x="12338" y="15389"/>
                </a:cubicBezTo>
                <a:cubicBezTo>
                  <a:pt x="12451" y="15164"/>
                  <a:pt x="12473" y="15152"/>
                  <a:pt x="12832" y="15166"/>
                </a:cubicBezTo>
                <a:cubicBezTo>
                  <a:pt x="13040" y="15174"/>
                  <a:pt x="13293" y="15151"/>
                  <a:pt x="13393" y="15121"/>
                </a:cubicBezTo>
                <a:cubicBezTo>
                  <a:pt x="13550" y="15074"/>
                  <a:pt x="13578" y="15039"/>
                  <a:pt x="13578" y="14827"/>
                </a:cubicBezTo>
                <a:cubicBezTo>
                  <a:pt x="13578" y="14538"/>
                  <a:pt x="13595" y="14522"/>
                  <a:pt x="14083" y="14480"/>
                </a:cubicBezTo>
                <a:cubicBezTo>
                  <a:pt x="14485" y="14445"/>
                  <a:pt x="14647" y="14328"/>
                  <a:pt x="14599" y="14087"/>
                </a:cubicBezTo>
                <a:cubicBezTo>
                  <a:pt x="14555" y="13870"/>
                  <a:pt x="14651" y="13810"/>
                  <a:pt x="15047" y="13829"/>
                </a:cubicBezTo>
                <a:cubicBezTo>
                  <a:pt x="15250" y="13838"/>
                  <a:pt x="15415" y="13807"/>
                  <a:pt x="15434" y="13757"/>
                </a:cubicBezTo>
                <a:cubicBezTo>
                  <a:pt x="15453" y="13709"/>
                  <a:pt x="15519" y="13677"/>
                  <a:pt x="15575" y="13677"/>
                </a:cubicBezTo>
                <a:cubicBezTo>
                  <a:pt x="15669" y="13677"/>
                  <a:pt x="15676" y="13609"/>
                  <a:pt x="15676" y="12839"/>
                </a:cubicBezTo>
                <a:lnTo>
                  <a:pt x="15676" y="12010"/>
                </a:lnTo>
                <a:lnTo>
                  <a:pt x="15524" y="12010"/>
                </a:lnTo>
                <a:cubicBezTo>
                  <a:pt x="15443" y="12010"/>
                  <a:pt x="15351" y="11958"/>
                  <a:pt x="15317" y="11903"/>
                </a:cubicBezTo>
                <a:cubicBezTo>
                  <a:pt x="15236" y="11775"/>
                  <a:pt x="15237" y="11286"/>
                  <a:pt x="15317" y="11208"/>
                </a:cubicBezTo>
                <a:cubicBezTo>
                  <a:pt x="15350" y="11175"/>
                  <a:pt x="15628" y="11154"/>
                  <a:pt x="15939" y="11163"/>
                </a:cubicBezTo>
                <a:lnTo>
                  <a:pt x="16506" y="11181"/>
                </a:lnTo>
                <a:lnTo>
                  <a:pt x="16523" y="10824"/>
                </a:lnTo>
                <a:lnTo>
                  <a:pt x="16539" y="10468"/>
                </a:lnTo>
                <a:lnTo>
                  <a:pt x="16977" y="10486"/>
                </a:lnTo>
                <a:cubicBezTo>
                  <a:pt x="17245" y="10497"/>
                  <a:pt x="17400" y="10472"/>
                  <a:pt x="17381" y="10423"/>
                </a:cubicBezTo>
                <a:cubicBezTo>
                  <a:pt x="17364" y="10379"/>
                  <a:pt x="17392" y="10272"/>
                  <a:pt x="17448" y="10182"/>
                </a:cubicBezTo>
                <a:cubicBezTo>
                  <a:pt x="17504" y="10093"/>
                  <a:pt x="17543" y="9994"/>
                  <a:pt x="17527" y="9969"/>
                </a:cubicBezTo>
                <a:cubicBezTo>
                  <a:pt x="17510" y="9943"/>
                  <a:pt x="17563" y="9884"/>
                  <a:pt x="17644" y="9835"/>
                </a:cubicBezTo>
                <a:cubicBezTo>
                  <a:pt x="17736" y="9780"/>
                  <a:pt x="17810" y="9777"/>
                  <a:pt x="17841" y="9826"/>
                </a:cubicBezTo>
                <a:cubicBezTo>
                  <a:pt x="17869" y="9871"/>
                  <a:pt x="17952" y="9873"/>
                  <a:pt x="18037" y="9835"/>
                </a:cubicBezTo>
                <a:cubicBezTo>
                  <a:pt x="18118" y="9798"/>
                  <a:pt x="18196" y="9793"/>
                  <a:pt x="18211" y="9817"/>
                </a:cubicBezTo>
                <a:cubicBezTo>
                  <a:pt x="18226" y="9841"/>
                  <a:pt x="18322" y="9830"/>
                  <a:pt x="18424" y="9799"/>
                </a:cubicBezTo>
                <a:cubicBezTo>
                  <a:pt x="18586" y="9751"/>
                  <a:pt x="18609" y="9715"/>
                  <a:pt x="18609" y="9505"/>
                </a:cubicBezTo>
                <a:cubicBezTo>
                  <a:pt x="18609" y="9372"/>
                  <a:pt x="18633" y="9245"/>
                  <a:pt x="18660" y="9220"/>
                </a:cubicBezTo>
                <a:cubicBezTo>
                  <a:pt x="18735" y="9145"/>
                  <a:pt x="19447" y="9098"/>
                  <a:pt x="19473" y="9166"/>
                </a:cubicBezTo>
                <a:cubicBezTo>
                  <a:pt x="19486" y="9200"/>
                  <a:pt x="19568" y="9214"/>
                  <a:pt x="19658" y="9193"/>
                </a:cubicBezTo>
                <a:cubicBezTo>
                  <a:pt x="19783" y="9164"/>
                  <a:pt x="19813" y="9119"/>
                  <a:pt x="19787" y="9015"/>
                </a:cubicBezTo>
                <a:cubicBezTo>
                  <a:pt x="19707" y="8695"/>
                  <a:pt x="19719" y="8575"/>
                  <a:pt x="19832" y="8506"/>
                </a:cubicBezTo>
                <a:cubicBezTo>
                  <a:pt x="19898" y="8466"/>
                  <a:pt x="19975" y="8478"/>
                  <a:pt x="20011" y="8524"/>
                </a:cubicBezTo>
                <a:cubicBezTo>
                  <a:pt x="20051" y="8575"/>
                  <a:pt x="20110" y="8566"/>
                  <a:pt x="20180" y="8506"/>
                </a:cubicBezTo>
                <a:cubicBezTo>
                  <a:pt x="20239" y="8456"/>
                  <a:pt x="20292" y="8438"/>
                  <a:pt x="20292" y="8462"/>
                </a:cubicBezTo>
                <a:cubicBezTo>
                  <a:pt x="20292" y="8485"/>
                  <a:pt x="20351" y="8463"/>
                  <a:pt x="20426" y="8417"/>
                </a:cubicBezTo>
                <a:cubicBezTo>
                  <a:pt x="20523" y="8359"/>
                  <a:pt x="20583" y="8359"/>
                  <a:pt x="20634" y="8426"/>
                </a:cubicBezTo>
                <a:cubicBezTo>
                  <a:pt x="20690" y="8500"/>
                  <a:pt x="20707" y="8492"/>
                  <a:pt x="20707" y="8391"/>
                </a:cubicBezTo>
                <a:cubicBezTo>
                  <a:pt x="20707" y="8319"/>
                  <a:pt x="20760" y="8204"/>
                  <a:pt x="20825" y="8132"/>
                </a:cubicBezTo>
                <a:cubicBezTo>
                  <a:pt x="20890" y="8060"/>
                  <a:pt x="20942" y="7978"/>
                  <a:pt x="20942" y="7945"/>
                </a:cubicBezTo>
                <a:cubicBezTo>
                  <a:pt x="20942" y="7911"/>
                  <a:pt x="21013" y="7871"/>
                  <a:pt x="21099" y="7865"/>
                </a:cubicBezTo>
                <a:cubicBezTo>
                  <a:pt x="21585" y="7831"/>
                  <a:pt x="21539" y="7908"/>
                  <a:pt x="21543" y="7258"/>
                </a:cubicBezTo>
                <a:cubicBezTo>
                  <a:pt x="21546" y="6705"/>
                  <a:pt x="21538" y="6670"/>
                  <a:pt x="21425" y="6670"/>
                </a:cubicBezTo>
                <a:cubicBezTo>
                  <a:pt x="21359" y="6670"/>
                  <a:pt x="21279" y="6714"/>
                  <a:pt x="21245" y="6768"/>
                </a:cubicBezTo>
                <a:cubicBezTo>
                  <a:pt x="21171" y="6887"/>
                  <a:pt x="21113" y="6699"/>
                  <a:pt x="21105" y="6304"/>
                </a:cubicBezTo>
                <a:cubicBezTo>
                  <a:pt x="21100" y="6073"/>
                  <a:pt x="21082" y="6038"/>
                  <a:pt x="20926" y="6001"/>
                </a:cubicBezTo>
                <a:cubicBezTo>
                  <a:pt x="20735" y="5957"/>
                  <a:pt x="20727" y="5928"/>
                  <a:pt x="20696" y="5047"/>
                </a:cubicBezTo>
                <a:cubicBezTo>
                  <a:pt x="20685" y="4754"/>
                  <a:pt x="20668" y="4705"/>
                  <a:pt x="20544" y="4682"/>
                </a:cubicBezTo>
                <a:cubicBezTo>
                  <a:pt x="20368" y="4650"/>
                  <a:pt x="20274" y="4486"/>
                  <a:pt x="20275" y="4192"/>
                </a:cubicBezTo>
                <a:cubicBezTo>
                  <a:pt x="20275" y="4066"/>
                  <a:pt x="20255" y="3912"/>
                  <a:pt x="20224" y="3853"/>
                </a:cubicBezTo>
                <a:cubicBezTo>
                  <a:pt x="20186" y="3777"/>
                  <a:pt x="20187" y="3716"/>
                  <a:pt x="20230" y="3648"/>
                </a:cubicBezTo>
                <a:cubicBezTo>
                  <a:pt x="20342" y="3471"/>
                  <a:pt x="20299" y="3319"/>
                  <a:pt x="20146" y="3345"/>
                </a:cubicBezTo>
                <a:cubicBezTo>
                  <a:pt x="19940" y="3379"/>
                  <a:pt x="19871" y="3280"/>
                  <a:pt x="19871" y="2952"/>
                </a:cubicBezTo>
                <a:cubicBezTo>
                  <a:pt x="19871" y="2680"/>
                  <a:pt x="19862" y="2667"/>
                  <a:pt x="19686" y="2667"/>
                </a:cubicBezTo>
                <a:cubicBezTo>
                  <a:pt x="19478" y="2667"/>
                  <a:pt x="19468" y="2639"/>
                  <a:pt x="19428" y="1998"/>
                </a:cubicBezTo>
                <a:cubicBezTo>
                  <a:pt x="19412" y="1746"/>
                  <a:pt x="19393" y="1494"/>
                  <a:pt x="19389" y="1437"/>
                </a:cubicBezTo>
                <a:cubicBezTo>
                  <a:pt x="19384" y="1379"/>
                  <a:pt x="19312" y="1339"/>
                  <a:pt x="19232" y="1339"/>
                </a:cubicBezTo>
                <a:cubicBezTo>
                  <a:pt x="19042" y="1339"/>
                  <a:pt x="19026" y="1270"/>
                  <a:pt x="19019" y="634"/>
                </a:cubicBezTo>
                <a:cubicBezTo>
                  <a:pt x="19013" y="200"/>
                  <a:pt x="18997" y="122"/>
                  <a:pt x="18946" y="233"/>
                </a:cubicBezTo>
                <a:cubicBezTo>
                  <a:pt x="18893" y="348"/>
                  <a:pt x="18861" y="354"/>
                  <a:pt x="18744" y="269"/>
                </a:cubicBezTo>
                <a:cubicBezTo>
                  <a:pt x="18667" y="213"/>
                  <a:pt x="18619" y="127"/>
                  <a:pt x="18637" y="82"/>
                </a:cubicBezTo>
                <a:cubicBezTo>
                  <a:pt x="18662" y="17"/>
                  <a:pt x="18571" y="-6"/>
                  <a:pt x="18463" y="1"/>
                </a:cubicBezTo>
                <a:close/>
                <a:moveTo>
                  <a:pt x="537" y="3719"/>
                </a:moveTo>
                <a:cubicBezTo>
                  <a:pt x="490" y="3691"/>
                  <a:pt x="474" y="3707"/>
                  <a:pt x="492" y="3755"/>
                </a:cubicBezTo>
                <a:cubicBezTo>
                  <a:pt x="510" y="3800"/>
                  <a:pt x="543" y="3835"/>
                  <a:pt x="571" y="3835"/>
                </a:cubicBezTo>
                <a:cubicBezTo>
                  <a:pt x="646" y="3835"/>
                  <a:pt x="628" y="3774"/>
                  <a:pt x="537" y="3719"/>
                </a:cubicBezTo>
                <a:close/>
              </a:path>
            </a:pathLst>
          </a:custGeom>
          <a:ln w="12700">
            <a:miter lim="400000"/>
          </a:ln>
          <a:effectLst>
            <a:outerShdw sx="100000" sy="100000" kx="0" ky="0" algn="b" rotWithShape="0" blurRad="355600" dist="0" dir="0">
              <a:srgbClr val="000000">
                <a:alpha val="75000"/>
              </a:srgbClr>
            </a:outerShdw>
          </a:effectLst>
        </p:spPr>
      </p:pic>
      <p:pic>
        <p:nvPicPr>
          <p:cNvPr id="386" name="Image" descr="Image"/>
          <p:cNvPicPr>
            <a:picLocks noChangeAspect="1"/>
          </p:cNvPicPr>
          <p:nvPr/>
        </p:nvPicPr>
        <p:blipFill>
          <a:blip r:embed="rId4">
            <a:extLst/>
          </a:blip>
          <a:srcRect l="7230" t="14664" r="10617" b="7960"/>
          <a:stretch>
            <a:fillRect/>
          </a:stretch>
        </p:blipFill>
        <p:spPr>
          <a:xfrm>
            <a:off x="17088814" y="5336693"/>
            <a:ext cx="1524343" cy="959061"/>
          </a:xfrm>
          <a:custGeom>
            <a:avLst/>
            <a:gdLst/>
            <a:ahLst/>
            <a:cxnLst>
              <a:cxn ang="0">
                <a:pos x="wd2" y="hd2"/>
              </a:cxn>
              <a:cxn ang="5400000">
                <a:pos x="wd2" y="hd2"/>
              </a:cxn>
              <a:cxn ang="10800000">
                <a:pos x="wd2" y="hd2"/>
              </a:cxn>
              <a:cxn ang="16200000">
                <a:pos x="wd2" y="hd2"/>
              </a:cxn>
            </a:cxnLst>
            <a:rect l="0" t="0" r="r" b="b"/>
            <a:pathLst>
              <a:path w="21543" h="21544" fill="norm" stroke="1" extrusionOk="0">
                <a:moveTo>
                  <a:pt x="18463" y="1"/>
                </a:moveTo>
                <a:cubicBezTo>
                  <a:pt x="18355" y="9"/>
                  <a:pt x="18234" y="52"/>
                  <a:pt x="18200" y="117"/>
                </a:cubicBezTo>
                <a:cubicBezTo>
                  <a:pt x="18165" y="184"/>
                  <a:pt x="18080" y="214"/>
                  <a:pt x="17998" y="189"/>
                </a:cubicBezTo>
                <a:cubicBezTo>
                  <a:pt x="17872" y="150"/>
                  <a:pt x="17861" y="164"/>
                  <a:pt x="17885" y="367"/>
                </a:cubicBezTo>
                <a:cubicBezTo>
                  <a:pt x="17900" y="489"/>
                  <a:pt x="17888" y="613"/>
                  <a:pt x="17857" y="643"/>
                </a:cubicBezTo>
                <a:cubicBezTo>
                  <a:pt x="17827" y="673"/>
                  <a:pt x="17592" y="689"/>
                  <a:pt x="17336" y="679"/>
                </a:cubicBezTo>
                <a:cubicBezTo>
                  <a:pt x="17046" y="667"/>
                  <a:pt x="16842" y="691"/>
                  <a:pt x="16797" y="750"/>
                </a:cubicBezTo>
                <a:cubicBezTo>
                  <a:pt x="16758" y="803"/>
                  <a:pt x="16702" y="831"/>
                  <a:pt x="16674" y="804"/>
                </a:cubicBezTo>
                <a:cubicBezTo>
                  <a:pt x="16592" y="724"/>
                  <a:pt x="16558" y="902"/>
                  <a:pt x="16618" y="1080"/>
                </a:cubicBezTo>
                <a:cubicBezTo>
                  <a:pt x="16698" y="1318"/>
                  <a:pt x="16636" y="1343"/>
                  <a:pt x="16001" y="1374"/>
                </a:cubicBezTo>
                <a:cubicBezTo>
                  <a:pt x="15692" y="1389"/>
                  <a:pt x="15420" y="1406"/>
                  <a:pt x="15395" y="1410"/>
                </a:cubicBezTo>
                <a:cubicBezTo>
                  <a:pt x="15370" y="1414"/>
                  <a:pt x="15360" y="1536"/>
                  <a:pt x="15373" y="1677"/>
                </a:cubicBezTo>
                <a:cubicBezTo>
                  <a:pt x="15387" y="1830"/>
                  <a:pt x="15370" y="1950"/>
                  <a:pt x="15333" y="1972"/>
                </a:cubicBezTo>
                <a:cubicBezTo>
                  <a:pt x="15300" y="1992"/>
                  <a:pt x="15036" y="2018"/>
                  <a:pt x="14750" y="2034"/>
                </a:cubicBezTo>
                <a:cubicBezTo>
                  <a:pt x="14464" y="2050"/>
                  <a:pt x="14203" y="2074"/>
                  <a:pt x="14167" y="2079"/>
                </a:cubicBezTo>
                <a:cubicBezTo>
                  <a:pt x="14130" y="2084"/>
                  <a:pt x="14099" y="2196"/>
                  <a:pt x="14099" y="2337"/>
                </a:cubicBezTo>
                <a:cubicBezTo>
                  <a:pt x="14099" y="2662"/>
                  <a:pt x="13991" y="2721"/>
                  <a:pt x="13454" y="2694"/>
                </a:cubicBezTo>
                <a:cubicBezTo>
                  <a:pt x="13032" y="2672"/>
                  <a:pt x="12876" y="2584"/>
                  <a:pt x="12927" y="2373"/>
                </a:cubicBezTo>
                <a:cubicBezTo>
                  <a:pt x="12967" y="2209"/>
                  <a:pt x="12853" y="1998"/>
                  <a:pt x="12720" y="1998"/>
                </a:cubicBezTo>
                <a:cubicBezTo>
                  <a:pt x="12659" y="1998"/>
                  <a:pt x="12509" y="2158"/>
                  <a:pt x="12389" y="2346"/>
                </a:cubicBezTo>
                <a:cubicBezTo>
                  <a:pt x="12212" y="2622"/>
                  <a:pt x="12132" y="2683"/>
                  <a:pt x="11962" y="2694"/>
                </a:cubicBezTo>
                <a:cubicBezTo>
                  <a:pt x="11847" y="2701"/>
                  <a:pt x="11759" y="2733"/>
                  <a:pt x="11772" y="2765"/>
                </a:cubicBezTo>
                <a:cubicBezTo>
                  <a:pt x="11801" y="2843"/>
                  <a:pt x="11623" y="2995"/>
                  <a:pt x="11497" y="2997"/>
                </a:cubicBezTo>
                <a:cubicBezTo>
                  <a:pt x="11191" y="3001"/>
                  <a:pt x="11102" y="3042"/>
                  <a:pt x="11054" y="3184"/>
                </a:cubicBezTo>
                <a:cubicBezTo>
                  <a:pt x="11025" y="3270"/>
                  <a:pt x="10953" y="3336"/>
                  <a:pt x="10897" y="3336"/>
                </a:cubicBezTo>
                <a:cubicBezTo>
                  <a:pt x="10812" y="3336"/>
                  <a:pt x="10796" y="3383"/>
                  <a:pt x="10807" y="3603"/>
                </a:cubicBezTo>
                <a:cubicBezTo>
                  <a:pt x="10819" y="3854"/>
                  <a:pt x="10805" y="3885"/>
                  <a:pt x="10611" y="3969"/>
                </a:cubicBezTo>
                <a:cubicBezTo>
                  <a:pt x="10495" y="4018"/>
                  <a:pt x="10360" y="4083"/>
                  <a:pt x="10308" y="4120"/>
                </a:cubicBezTo>
                <a:cubicBezTo>
                  <a:pt x="10181" y="4210"/>
                  <a:pt x="10066" y="4049"/>
                  <a:pt x="10156" y="3906"/>
                </a:cubicBezTo>
                <a:cubicBezTo>
                  <a:pt x="10191" y="3851"/>
                  <a:pt x="10218" y="3774"/>
                  <a:pt x="10218" y="3737"/>
                </a:cubicBezTo>
                <a:cubicBezTo>
                  <a:pt x="10218" y="3642"/>
                  <a:pt x="9969" y="3650"/>
                  <a:pt x="9932" y="3746"/>
                </a:cubicBezTo>
                <a:cubicBezTo>
                  <a:pt x="9915" y="3790"/>
                  <a:pt x="9873" y="3813"/>
                  <a:pt x="9837" y="3790"/>
                </a:cubicBezTo>
                <a:cubicBezTo>
                  <a:pt x="9798" y="3767"/>
                  <a:pt x="9732" y="3876"/>
                  <a:pt x="9680" y="4049"/>
                </a:cubicBezTo>
                <a:cubicBezTo>
                  <a:pt x="9594" y="4335"/>
                  <a:pt x="9483" y="4373"/>
                  <a:pt x="9483" y="4120"/>
                </a:cubicBezTo>
                <a:cubicBezTo>
                  <a:pt x="9483" y="3952"/>
                  <a:pt x="9272" y="3973"/>
                  <a:pt x="9192" y="4147"/>
                </a:cubicBezTo>
                <a:cubicBezTo>
                  <a:pt x="9146" y="4245"/>
                  <a:pt x="9056" y="4288"/>
                  <a:pt x="8894" y="4290"/>
                </a:cubicBezTo>
                <a:cubicBezTo>
                  <a:pt x="8764" y="4291"/>
                  <a:pt x="8666" y="4318"/>
                  <a:pt x="8676" y="4343"/>
                </a:cubicBezTo>
                <a:cubicBezTo>
                  <a:pt x="8713" y="4440"/>
                  <a:pt x="8596" y="4617"/>
                  <a:pt x="8479" y="4646"/>
                </a:cubicBezTo>
                <a:cubicBezTo>
                  <a:pt x="8412" y="4663"/>
                  <a:pt x="8236" y="4675"/>
                  <a:pt x="8087" y="4673"/>
                </a:cubicBezTo>
                <a:lnTo>
                  <a:pt x="7812" y="4673"/>
                </a:lnTo>
                <a:lnTo>
                  <a:pt x="7817" y="4985"/>
                </a:lnTo>
                <a:cubicBezTo>
                  <a:pt x="7820" y="5401"/>
                  <a:pt x="7723" y="5780"/>
                  <a:pt x="7638" y="5698"/>
                </a:cubicBezTo>
                <a:cubicBezTo>
                  <a:pt x="7588" y="5651"/>
                  <a:pt x="7587" y="5669"/>
                  <a:pt x="7638" y="5770"/>
                </a:cubicBezTo>
                <a:cubicBezTo>
                  <a:pt x="7744" y="5977"/>
                  <a:pt x="7644" y="6019"/>
                  <a:pt x="7021" y="6028"/>
                </a:cubicBezTo>
                <a:cubicBezTo>
                  <a:pt x="6511" y="6035"/>
                  <a:pt x="6452" y="6057"/>
                  <a:pt x="6409" y="6206"/>
                </a:cubicBezTo>
                <a:cubicBezTo>
                  <a:pt x="6325" y="6502"/>
                  <a:pt x="6049" y="6668"/>
                  <a:pt x="5624" y="6688"/>
                </a:cubicBezTo>
                <a:cubicBezTo>
                  <a:pt x="5211" y="6707"/>
                  <a:pt x="5103" y="6798"/>
                  <a:pt x="5103" y="7116"/>
                </a:cubicBezTo>
                <a:cubicBezTo>
                  <a:pt x="5103" y="7314"/>
                  <a:pt x="4737" y="7559"/>
                  <a:pt x="4637" y="7428"/>
                </a:cubicBezTo>
                <a:cubicBezTo>
                  <a:pt x="4549" y="7312"/>
                  <a:pt x="4134" y="7344"/>
                  <a:pt x="3936" y="7481"/>
                </a:cubicBezTo>
                <a:cubicBezTo>
                  <a:pt x="3792" y="7582"/>
                  <a:pt x="3773" y="7625"/>
                  <a:pt x="3818" y="7758"/>
                </a:cubicBezTo>
                <a:cubicBezTo>
                  <a:pt x="3892" y="7976"/>
                  <a:pt x="3794" y="8051"/>
                  <a:pt x="3627" y="7909"/>
                </a:cubicBezTo>
                <a:cubicBezTo>
                  <a:pt x="3459" y="7766"/>
                  <a:pt x="3228" y="7054"/>
                  <a:pt x="3274" y="6822"/>
                </a:cubicBezTo>
                <a:cubicBezTo>
                  <a:pt x="3296" y="6710"/>
                  <a:pt x="3288" y="6670"/>
                  <a:pt x="3252" y="6706"/>
                </a:cubicBezTo>
                <a:cubicBezTo>
                  <a:pt x="3187" y="6769"/>
                  <a:pt x="2959" y="6119"/>
                  <a:pt x="3005" y="6001"/>
                </a:cubicBezTo>
                <a:cubicBezTo>
                  <a:pt x="3021" y="5959"/>
                  <a:pt x="2989" y="5851"/>
                  <a:pt x="2932" y="5761"/>
                </a:cubicBezTo>
                <a:cubicBezTo>
                  <a:pt x="2864" y="5653"/>
                  <a:pt x="2844" y="5536"/>
                  <a:pt x="2865" y="5413"/>
                </a:cubicBezTo>
                <a:cubicBezTo>
                  <a:pt x="2885" y="5288"/>
                  <a:pt x="2876" y="5249"/>
                  <a:pt x="2837" y="5288"/>
                </a:cubicBezTo>
                <a:cubicBezTo>
                  <a:pt x="2801" y="5323"/>
                  <a:pt x="2726" y="5182"/>
                  <a:pt x="2646" y="4931"/>
                </a:cubicBezTo>
                <a:cubicBezTo>
                  <a:pt x="2515" y="4522"/>
                  <a:pt x="2382" y="4354"/>
                  <a:pt x="2321" y="4512"/>
                </a:cubicBezTo>
                <a:cubicBezTo>
                  <a:pt x="2303" y="4559"/>
                  <a:pt x="2266" y="4581"/>
                  <a:pt x="2236" y="4566"/>
                </a:cubicBezTo>
                <a:cubicBezTo>
                  <a:pt x="2169" y="4530"/>
                  <a:pt x="2032" y="3949"/>
                  <a:pt x="2018" y="3639"/>
                </a:cubicBezTo>
                <a:cubicBezTo>
                  <a:pt x="2012" y="3509"/>
                  <a:pt x="1968" y="3372"/>
                  <a:pt x="1917" y="3327"/>
                </a:cubicBezTo>
                <a:cubicBezTo>
                  <a:pt x="1857" y="3274"/>
                  <a:pt x="1835" y="3184"/>
                  <a:pt x="1855" y="3086"/>
                </a:cubicBezTo>
                <a:cubicBezTo>
                  <a:pt x="1872" y="3002"/>
                  <a:pt x="1857" y="2911"/>
                  <a:pt x="1827" y="2881"/>
                </a:cubicBezTo>
                <a:cubicBezTo>
                  <a:pt x="1796" y="2851"/>
                  <a:pt x="1788" y="2790"/>
                  <a:pt x="1804" y="2747"/>
                </a:cubicBezTo>
                <a:cubicBezTo>
                  <a:pt x="1821" y="2705"/>
                  <a:pt x="1784" y="2667"/>
                  <a:pt x="1726" y="2667"/>
                </a:cubicBezTo>
                <a:cubicBezTo>
                  <a:pt x="1660" y="2667"/>
                  <a:pt x="1560" y="2530"/>
                  <a:pt x="1457" y="2293"/>
                </a:cubicBezTo>
                <a:cubicBezTo>
                  <a:pt x="1323" y="1983"/>
                  <a:pt x="1273" y="1926"/>
                  <a:pt x="1182" y="1972"/>
                </a:cubicBezTo>
                <a:cubicBezTo>
                  <a:pt x="1121" y="2003"/>
                  <a:pt x="1014" y="2032"/>
                  <a:pt x="941" y="2043"/>
                </a:cubicBezTo>
                <a:cubicBezTo>
                  <a:pt x="867" y="2054"/>
                  <a:pt x="742" y="2102"/>
                  <a:pt x="666" y="2150"/>
                </a:cubicBezTo>
                <a:cubicBezTo>
                  <a:pt x="590" y="2198"/>
                  <a:pt x="430" y="2278"/>
                  <a:pt x="312" y="2328"/>
                </a:cubicBezTo>
                <a:cubicBezTo>
                  <a:pt x="195" y="2379"/>
                  <a:pt x="89" y="2447"/>
                  <a:pt x="77" y="2480"/>
                </a:cubicBezTo>
                <a:cubicBezTo>
                  <a:pt x="65" y="2513"/>
                  <a:pt x="41" y="2906"/>
                  <a:pt x="21" y="3354"/>
                </a:cubicBezTo>
                <a:cubicBezTo>
                  <a:pt x="-15" y="4132"/>
                  <a:pt x="-13" y="4174"/>
                  <a:pt x="88" y="4174"/>
                </a:cubicBezTo>
                <a:cubicBezTo>
                  <a:pt x="259" y="4174"/>
                  <a:pt x="357" y="4079"/>
                  <a:pt x="357" y="3924"/>
                </a:cubicBezTo>
                <a:cubicBezTo>
                  <a:pt x="357" y="3718"/>
                  <a:pt x="529" y="3498"/>
                  <a:pt x="705" y="3478"/>
                </a:cubicBezTo>
                <a:cubicBezTo>
                  <a:pt x="836" y="3464"/>
                  <a:pt x="858" y="3494"/>
                  <a:pt x="857" y="3683"/>
                </a:cubicBezTo>
                <a:cubicBezTo>
                  <a:pt x="855" y="3872"/>
                  <a:pt x="866" y="3888"/>
                  <a:pt x="946" y="3808"/>
                </a:cubicBezTo>
                <a:cubicBezTo>
                  <a:pt x="1097" y="3659"/>
                  <a:pt x="1334" y="3932"/>
                  <a:pt x="1311" y="4227"/>
                </a:cubicBezTo>
                <a:cubicBezTo>
                  <a:pt x="1295" y="4425"/>
                  <a:pt x="1305" y="4441"/>
                  <a:pt x="1373" y="4352"/>
                </a:cubicBezTo>
                <a:cubicBezTo>
                  <a:pt x="1473" y="4219"/>
                  <a:pt x="1530" y="4342"/>
                  <a:pt x="1524" y="4682"/>
                </a:cubicBezTo>
                <a:cubicBezTo>
                  <a:pt x="1522" y="4815"/>
                  <a:pt x="1541" y="4905"/>
                  <a:pt x="1569" y="4878"/>
                </a:cubicBezTo>
                <a:cubicBezTo>
                  <a:pt x="1640" y="4808"/>
                  <a:pt x="1836" y="5538"/>
                  <a:pt x="1793" y="5716"/>
                </a:cubicBezTo>
                <a:cubicBezTo>
                  <a:pt x="1769" y="5818"/>
                  <a:pt x="1778" y="5848"/>
                  <a:pt x="1821" y="5805"/>
                </a:cubicBezTo>
                <a:cubicBezTo>
                  <a:pt x="1904" y="5724"/>
                  <a:pt x="2206" y="6773"/>
                  <a:pt x="2158" y="6973"/>
                </a:cubicBezTo>
                <a:cubicBezTo>
                  <a:pt x="2134" y="7070"/>
                  <a:pt x="2144" y="7095"/>
                  <a:pt x="2186" y="7053"/>
                </a:cubicBezTo>
                <a:cubicBezTo>
                  <a:pt x="2278" y="6963"/>
                  <a:pt x="2476" y="7735"/>
                  <a:pt x="2399" y="7882"/>
                </a:cubicBezTo>
                <a:cubicBezTo>
                  <a:pt x="2326" y="8022"/>
                  <a:pt x="2388" y="8194"/>
                  <a:pt x="2489" y="8132"/>
                </a:cubicBezTo>
                <a:cubicBezTo>
                  <a:pt x="2539" y="8101"/>
                  <a:pt x="2592" y="8185"/>
                  <a:pt x="2640" y="8364"/>
                </a:cubicBezTo>
                <a:cubicBezTo>
                  <a:pt x="2705" y="8603"/>
                  <a:pt x="2705" y="8646"/>
                  <a:pt x="2629" y="8738"/>
                </a:cubicBezTo>
                <a:cubicBezTo>
                  <a:pt x="2552" y="8832"/>
                  <a:pt x="2548" y="8836"/>
                  <a:pt x="2623" y="8836"/>
                </a:cubicBezTo>
                <a:cubicBezTo>
                  <a:pt x="2714" y="8836"/>
                  <a:pt x="2941" y="9375"/>
                  <a:pt x="2887" y="9460"/>
                </a:cubicBezTo>
                <a:cubicBezTo>
                  <a:pt x="2869" y="9489"/>
                  <a:pt x="2852" y="9735"/>
                  <a:pt x="2848" y="10004"/>
                </a:cubicBezTo>
                <a:cubicBezTo>
                  <a:pt x="2841" y="10429"/>
                  <a:pt x="2852" y="10501"/>
                  <a:pt x="2943" y="10539"/>
                </a:cubicBezTo>
                <a:cubicBezTo>
                  <a:pt x="3007" y="10566"/>
                  <a:pt x="3034" y="10626"/>
                  <a:pt x="3016" y="10700"/>
                </a:cubicBezTo>
                <a:cubicBezTo>
                  <a:pt x="2998" y="10772"/>
                  <a:pt x="3019" y="10813"/>
                  <a:pt x="3067" y="10807"/>
                </a:cubicBezTo>
                <a:cubicBezTo>
                  <a:pt x="3167" y="10793"/>
                  <a:pt x="3293" y="11337"/>
                  <a:pt x="3257" y="11636"/>
                </a:cubicBezTo>
                <a:cubicBezTo>
                  <a:pt x="3239" y="11790"/>
                  <a:pt x="3244" y="11845"/>
                  <a:pt x="3285" y="11805"/>
                </a:cubicBezTo>
                <a:cubicBezTo>
                  <a:pt x="3321" y="11769"/>
                  <a:pt x="3383" y="11867"/>
                  <a:pt x="3437" y="12046"/>
                </a:cubicBezTo>
                <a:cubicBezTo>
                  <a:pt x="3512" y="12298"/>
                  <a:pt x="3546" y="12330"/>
                  <a:pt x="3684" y="12313"/>
                </a:cubicBezTo>
                <a:cubicBezTo>
                  <a:pt x="3834" y="12295"/>
                  <a:pt x="3846" y="12317"/>
                  <a:pt x="3841" y="12572"/>
                </a:cubicBezTo>
                <a:cubicBezTo>
                  <a:pt x="3836" y="12779"/>
                  <a:pt x="3854" y="12838"/>
                  <a:pt x="3919" y="12821"/>
                </a:cubicBezTo>
                <a:cubicBezTo>
                  <a:pt x="3988" y="12804"/>
                  <a:pt x="3999" y="12864"/>
                  <a:pt x="3986" y="13133"/>
                </a:cubicBezTo>
                <a:cubicBezTo>
                  <a:pt x="3978" y="13317"/>
                  <a:pt x="3938" y="13502"/>
                  <a:pt x="3897" y="13552"/>
                </a:cubicBezTo>
                <a:cubicBezTo>
                  <a:pt x="3795" y="13676"/>
                  <a:pt x="3819" y="14187"/>
                  <a:pt x="3925" y="14159"/>
                </a:cubicBezTo>
                <a:cubicBezTo>
                  <a:pt x="3968" y="14147"/>
                  <a:pt x="4066" y="14203"/>
                  <a:pt x="4138" y="14283"/>
                </a:cubicBezTo>
                <a:cubicBezTo>
                  <a:pt x="4243" y="14400"/>
                  <a:pt x="4267" y="14501"/>
                  <a:pt x="4267" y="14783"/>
                </a:cubicBezTo>
                <a:cubicBezTo>
                  <a:pt x="4267" y="15036"/>
                  <a:pt x="4290" y="15130"/>
                  <a:pt x="4345" y="15130"/>
                </a:cubicBezTo>
                <a:cubicBezTo>
                  <a:pt x="4422" y="15130"/>
                  <a:pt x="4519" y="15651"/>
                  <a:pt x="4469" y="15781"/>
                </a:cubicBezTo>
                <a:cubicBezTo>
                  <a:pt x="4455" y="15817"/>
                  <a:pt x="4461" y="15917"/>
                  <a:pt x="4480" y="16013"/>
                </a:cubicBezTo>
                <a:cubicBezTo>
                  <a:pt x="4506" y="16144"/>
                  <a:pt x="4545" y="16176"/>
                  <a:pt x="4643" y="16147"/>
                </a:cubicBezTo>
                <a:cubicBezTo>
                  <a:pt x="4737" y="16118"/>
                  <a:pt x="4790" y="16162"/>
                  <a:pt x="4850" y="16307"/>
                </a:cubicBezTo>
                <a:cubicBezTo>
                  <a:pt x="4895" y="16416"/>
                  <a:pt x="4965" y="16503"/>
                  <a:pt x="5007" y="16503"/>
                </a:cubicBezTo>
                <a:cubicBezTo>
                  <a:pt x="5085" y="16503"/>
                  <a:pt x="5601" y="18146"/>
                  <a:pt x="5624" y="18465"/>
                </a:cubicBezTo>
                <a:cubicBezTo>
                  <a:pt x="5631" y="18557"/>
                  <a:pt x="5665" y="18717"/>
                  <a:pt x="5697" y="18812"/>
                </a:cubicBezTo>
                <a:cubicBezTo>
                  <a:pt x="5729" y="18908"/>
                  <a:pt x="5743" y="19072"/>
                  <a:pt x="5725" y="19178"/>
                </a:cubicBezTo>
                <a:cubicBezTo>
                  <a:pt x="5704" y="19308"/>
                  <a:pt x="5709" y="19350"/>
                  <a:pt x="5748" y="19312"/>
                </a:cubicBezTo>
                <a:cubicBezTo>
                  <a:pt x="5817" y="19243"/>
                  <a:pt x="5926" y="19535"/>
                  <a:pt x="5950" y="19855"/>
                </a:cubicBezTo>
                <a:cubicBezTo>
                  <a:pt x="5968" y="20107"/>
                  <a:pt x="6154" y="20456"/>
                  <a:pt x="6230" y="20381"/>
                </a:cubicBezTo>
                <a:cubicBezTo>
                  <a:pt x="6310" y="20303"/>
                  <a:pt x="6557" y="21087"/>
                  <a:pt x="6544" y="21380"/>
                </a:cubicBezTo>
                <a:cubicBezTo>
                  <a:pt x="6542" y="21424"/>
                  <a:pt x="6581" y="21484"/>
                  <a:pt x="6634" y="21514"/>
                </a:cubicBezTo>
                <a:cubicBezTo>
                  <a:pt x="6776" y="21594"/>
                  <a:pt x="6877" y="21507"/>
                  <a:pt x="6847" y="21326"/>
                </a:cubicBezTo>
                <a:cubicBezTo>
                  <a:pt x="6833" y="21239"/>
                  <a:pt x="6838" y="21052"/>
                  <a:pt x="6864" y="20907"/>
                </a:cubicBezTo>
                <a:cubicBezTo>
                  <a:pt x="6900" y="20709"/>
                  <a:pt x="6896" y="20611"/>
                  <a:pt x="6836" y="20506"/>
                </a:cubicBezTo>
                <a:cubicBezTo>
                  <a:pt x="6792" y="20429"/>
                  <a:pt x="6772" y="20308"/>
                  <a:pt x="6791" y="20230"/>
                </a:cubicBezTo>
                <a:cubicBezTo>
                  <a:pt x="6812" y="20141"/>
                  <a:pt x="6798" y="20099"/>
                  <a:pt x="6757" y="20114"/>
                </a:cubicBezTo>
                <a:cubicBezTo>
                  <a:pt x="6720" y="20128"/>
                  <a:pt x="6641" y="19919"/>
                  <a:pt x="6572" y="19633"/>
                </a:cubicBezTo>
                <a:cubicBezTo>
                  <a:pt x="6433" y="19052"/>
                  <a:pt x="6389" y="18537"/>
                  <a:pt x="6477" y="18563"/>
                </a:cubicBezTo>
                <a:cubicBezTo>
                  <a:pt x="6509" y="18572"/>
                  <a:pt x="6585" y="18496"/>
                  <a:pt x="6651" y="18384"/>
                </a:cubicBezTo>
                <a:cubicBezTo>
                  <a:pt x="6746" y="18223"/>
                  <a:pt x="6762" y="18159"/>
                  <a:pt x="6712" y="18063"/>
                </a:cubicBezTo>
                <a:cubicBezTo>
                  <a:pt x="6617" y="17881"/>
                  <a:pt x="6719" y="17815"/>
                  <a:pt x="7099" y="17832"/>
                </a:cubicBezTo>
                <a:cubicBezTo>
                  <a:pt x="7287" y="17840"/>
                  <a:pt x="7444" y="17811"/>
                  <a:pt x="7464" y="17760"/>
                </a:cubicBezTo>
                <a:cubicBezTo>
                  <a:pt x="7483" y="17711"/>
                  <a:pt x="7541" y="17690"/>
                  <a:pt x="7593" y="17716"/>
                </a:cubicBezTo>
                <a:cubicBezTo>
                  <a:pt x="7664" y="17751"/>
                  <a:pt x="7697" y="17711"/>
                  <a:pt x="7716" y="17546"/>
                </a:cubicBezTo>
                <a:cubicBezTo>
                  <a:pt x="7749" y="17273"/>
                  <a:pt x="7632" y="16902"/>
                  <a:pt x="7447" y="16682"/>
                </a:cubicBezTo>
                <a:lnTo>
                  <a:pt x="7307" y="16512"/>
                </a:lnTo>
                <a:lnTo>
                  <a:pt x="7425" y="16459"/>
                </a:lnTo>
                <a:cubicBezTo>
                  <a:pt x="7556" y="16400"/>
                  <a:pt x="7588" y="16254"/>
                  <a:pt x="7470" y="16254"/>
                </a:cubicBezTo>
                <a:cubicBezTo>
                  <a:pt x="7320" y="16254"/>
                  <a:pt x="7336" y="16102"/>
                  <a:pt x="7503" y="15942"/>
                </a:cubicBezTo>
                <a:cubicBezTo>
                  <a:pt x="7623" y="15828"/>
                  <a:pt x="7735" y="15789"/>
                  <a:pt x="7873" y="15817"/>
                </a:cubicBezTo>
                <a:cubicBezTo>
                  <a:pt x="7984" y="15839"/>
                  <a:pt x="8102" y="15818"/>
                  <a:pt x="8143" y="15763"/>
                </a:cubicBezTo>
                <a:cubicBezTo>
                  <a:pt x="8193" y="15697"/>
                  <a:pt x="8226" y="15695"/>
                  <a:pt x="8249" y="15754"/>
                </a:cubicBezTo>
                <a:cubicBezTo>
                  <a:pt x="8300" y="15886"/>
                  <a:pt x="8489" y="15862"/>
                  <a:pt x="8524" y="15719"/>
                </a:cubicBezTo>
                <a:cubicBezTo>
                  <a:pt x="8541" y="15649"/>
                  <a:pt x="8526" y="15528"/>
                  <a:pt x="8490" y="15460"/>
                </a:cubicBezTo>
                <a:cubicBezTo>
                  <a:pt x="8436" y="15356"/>
                  <a:pt x="8451" y="15324"/>
                  <a:pt x="8608" y="15220"/>
                </a:cubicBezTo>
                <a:cubicBezTo>
                  <a:pt x="8792" y="15098"/>
                  <a:pt x="9056" y="15153"/>
                  <a:pt x="9068" y="15318"/>
                </a:cubicBezTo>
                <a:cubicBezTo>
                  <a:pt x="9071" y="15353"/>
                  <a:pt x="9080" y="15626"/>
                  <a:pt x="9085" y="15924"/>
                </a:cubicBezTo>
                <a:lnTo>
                  <a:pt x="9091" y="16468"/>
                </a:lnTo>
                <a:lnTo>
                  <a:pt x="9337" y="16494"/>
                </a:lnTo>
                <a:cubicBezTo>
                  <a:pt x="9561" y="16517"/>
                  <a:pt x="9580" y="16496"/>
                  <a:pt x="9562" y="16343"/>
                </a:cubicBezTo>
                <a:cubicBezTo>
                  <a:pt x="9531" y="16091"/>
                  <a:pt x="9626" y="16060"/>
                  <a:pt x="9797" y="16254"/>
                </a:cubicBezTo>
                <a:cubicBezTo>
                  <a:pt x="9999" y="16482"/>
                  <a:pt x="10078" y="16474"/>
                  <a:pt x="10033" y="16236"/>
                </a:cubicBezTo>
                <a:cubicBezTo>
                  <a:pt x="9972" y="15915"/>
                  <a:pt x="9977" y="15879"/>
                  <a:pt x="10111" y="15879"/>
                </a:cubicBezTo>
                <a:cubicBezTo>
                  <a:pt x="10184" y="15879"/>
                  <a:pt x="10271" y="15826"/>
                  <a:pt x="10302" y="15763"/>
                </a:cubicBezTo>
                <a:cubicBezTo>
                  <a:pt x="10348" y="15670"/>
                  <a:pt x="10378" y="15693"/>
                  <a:pt x="10470" y="15879"/>
                </a:cubicBezTo>
                <a:cubicBezTo>
                  <a:pt x="10533" y="16005"/>
                  <a:pt x="10573" y="16139"/>
                  <a:pt x="10560" y="16173"/>
                </a:cubicBezTo>
                <a:cubicBezTo>
                  <a:pt x="10547" y="16208"/>
                  <a:pt x="10586" y="16303"/>
                  <a:pt x="10644" y="16387"/>
                </a:cubicBezTo>
                <a:cubicBezTo>
                  <a:pt x="10731" y="16512"/>
                  <a:pt x="10765" y="16521"/>
                  <a:pt x="10846" y="16441"/>
                </a:cubicBezTo>
                <a:cubicBezTo>
                  <a:pt x="10914" y="16374"/>
                  <a:pt x="10958" y="16373"/>
                  <a:pt x="10981" y="16432"/>
                </a:cubicBezTo>
                <a:cubicBezTo>
                  <a:pt x="11002" y="16485"/>
                  <a:pt x="11040" y="16461"/>
                  <a:pt x="11082" y="16370"/>
                </a:cubicBezTo>
                <a:cubicBezTo>
                  <a:pt x="11138" y="16248"/>
                  <a:pt x="11168" y="16239"/>
                  <a:pt x="11233" y="16325"/>
                </a:cubicBezTo>
                <a:cubicBezTo>
                  <a:pt x="11288" y="16397"/>
                  <a:pt x="11322" y="16404"/>
                  <a:pt x="11345" y="16343"/>
                </a:cubicBezTo>
                <a:cubicBezTo>
                  <a:pt x="11364" y="16294"/>
                  <a:pt x="11403" y="16276"/>
                  <a:pt x="11435" y="16307"/>
                </a:cubicBezTo>
                <a:cubicBezTo>
                  <a:pt x="11472" y="16343"/>
                  <a:pt x="11483" y="16318"/>
                  <a:pt x="11463" y="16236"/>
                </a:cubicBezTo>
                <a:cubicBezTo>
                  <a:pt x="11396" y="15959"/>
                  <a:pt x="11540" y="15844"/>
                  <a:pt x="11940" y="15835"/>
                </a:cubicBezTo>
                <a:cubicBezTo>
                  <a:pt x="12228" y="15828"/>
                  <a:pt x="12310" y="15802"/>
                  <a:pt x="12271" y="15728"/>
                </a:cubicBezTo>
                <a:cubicBezTo>
                  <a:pt x="12235" y="15660"/>
                  <a:pt x="12256" y="15552"/>
                  <a:pt x="12338" y="15389"/>
                </a:cubicBezTo>
                <a:cubicBezTo>
                  <a:pt x="12451" y="15164"/>
                  <a:pt x="12473" y="15152"/>
                  <a:pt x="12832" y="15166"/>
                </a:cubicBezTo>
                <a:cubicBezTo>
                  <a:pt x="13040" y="15174"/>
                  <a:pt x="13293" y="15151"/>
                  <a:pt x="13393" y="15121"/>
                </a:cubicBezTo>
                <a:cubicBezTo>
                  <a:pt x="13550" y="15074"/>
                  <a:pt x="13578" y="15039"/>
                  <a:pt x="13578" y="14827"/>
                </a:cubicBezTo>
                <a:cubicBezTo>
                  <a:pt x="13578" y="14538"/>
                  <a:pt x="13595" y="14522"/>
                  <a:pt x="14083" y="14480"/>
                </a:cubicBezTo>
                <a:cubicBezTo>
                  <a:pt x="14485" y="14445"/>
                  <a:pt x="14647" y="14328"/>
                  <a:pt x="14599" y="14087"/>
                </a:cubicBezTo>
                <a:cubicBezTo>
                  <a:pt x="14555" y="13870"/>
                  <a:pt x="14651" y="13810"/>
                  <a:pt x="15047" y="13829"/>
                </a:cubicBezTo>
                <a:cubicBezTo>
                  <a:pt x="15250" y="13838"/>
                  <a:pt x="15415" y="13807"/>
                  <a:pt x="15434" y="13757"/>
                </a:cubicBezTo>
                <a:cubicBezTo>
                  <a:pt x="15453" y="13709"/>
                  <a:pt x="15519" y="13677"/>
                  <a:pt x="15575" y="13677"/>
                </a:cubicBezTo>
                <a:cubicBezTo>
                  <a:pt x="15669" y="13677"/>
                  <a:pt x="15676" y="13609"/>
                  <a:pt x="15676" y="12839"/>
                </a:cubicBezTo>
                <a:lnTo>
                  <a:pt x="15676" y="12010"/>
                </a:lnTo>
                <a:lnTo>
                  <a:pt x="15524" y="12010"/>
                </a:lnTo>
                <a:cubicBezTo>
                  <a:pt x="15443" y="12010"/>
                  <a:pt x="15351" y="11958"/>
                  <a:pt x="15317" y="11903"/>
                </a:cubicBezTo>
                <a:cubicBezTo>
                  <a:pt x="15236" y="11775"/>
                  <a:pt x="15237" y="11286"/>
                  <a:pt x="15317" y="11208"/>
                </a:cubicBezTo>
                <a:cubicBezTo>
                  <a:pt x="15350" y="11175"/>
                  <a:pt x="15628" y="11154"/>
                  <a:pt x="15939" y="11163"/>
                </a:cubicBezTo>
                <a:lnTo>
                  <a:pt x="16506" y="11181"/>
                </a:lnTo>
                <a:lnTo>
                  <a:pt x="16523" y="10824"/>
                </a:lnTo>
                <a:lnTo>
                  <a:pt x="16539" y="10468"/>
                </a:lnTo>
                <a:lnTo>
                  <a:pt x="16977" y="10486"/>
                </a:lnTo>
                <a:cubicBezTo>
                  <a:pt x="17245" y="10497"/>
                  <a:pt x="17400" y="10472"/>
                  <a:pt x="17381" y="10423"/>
                </a:cubicBezTo>
                <a:cubicBezTo>
                  <a:pt x="17364" y="10379"/>
                  <a:pt x="17392" y="10272"/>
                  <a:pt x="17448" y="10182"/>
                </a:cubicBezTo>
                <a:cubicBezTo>
                  <a:pt x="17504" y="10093"/>
                  <a:pt x="17543" y="9994"/>
                  <a:pt x="17527" y="9969"/>
                </a:cubicBezTo>
                <a:cubicBezTo>
                  <a:pt x="17510" y="9943"/>
                  <a:pt x="17563" y="9884"/>
                  <a:pt x="17644" y="9835"/>
                </a:cubicBezTo>
                <a:cubicBezTo>
                  <a:pt x="17736" y="9780"/>
                  <a:pt x="17810" y="9777"/>
                  <a:pt x="17841" y="9826"/>
                </a:cubicBezTo>
                <a:cubicBezTo>
                  <a:pt x="17869" y="9871"/>
                  <a:pt x="17952" y="9873"/>
                  <a:pt x="18037" y="9835"/>
                </a:cubicBezTo>
                <a:cubicBezTo>
                  <a:pt x="18118" y="9798"/>
                  <a:pt x="18196" y="9793"/>
                  <a:pt x="18211" y="9817"/>
                </a:cubicBezTo>
                <a:cubicBezTo>
                  <a:pt x="18226" y="9841"/>
                  <a:pt x="18322" y="9830"/>
                  <a:pt x="18424" y="9799"/>
                </a:cubicBezTo>
                <a:cubicBezTo>
                  <a:pt x="18586" y="9751"/>
                  <a:pt x="18609" y="9715"/>
                  <a:pt x="18609" y="9505"/>
                </a:cubicBezTo>
                <a:cubicBezTo>
                  <a:pt x="18609" y="9372"/>
                  <a:pt x="18633" y="9245"/>
                  <a:pt x="18660" y="9220"/>
                </a:cubicBezTo>
                <a:cubicBezTo>
                  <a:pt x="18735" y="9145"/>
                  <a:pt x="19447" y="9098"/>
                  <a:pt x="19473" y="9166"/>
                </a:cubicBezTo>
                <a:cubicBezTo>
                  <a:pt x="19486" y="9200"/>
                  <a:pt x="19568" y="9214"/>
                  <a:pt x="19658" y="9193"/>
                </a:cubicBezTo>
                <a:cubicBezTo>
                  <a:pt x="19783" y="9164"/>
                  <a:pt x="19813" y="9119"/>
                  <a:pt x="19787" y="9015"/>
                </a:cubicBezTo>
                <a:cubicBezTo>
                  <a:pt x="19707" y="8695"/>
                  <a:pt x="19719" y="8575"/>
                  <a:pt x="19832" y="8506"/>
                </a:cubicBezTo>
                <a:cubicBezTo>
                  <a:pt x="19898" y="8466"/>
                  <a:pt x="19975" y="8478"/>
                  <a:pt x="20011" y="8524"/>
                </a:cubicBezTo>
                <a:cubicBezTo>
                  <a:pt x="20051" y="8575"/>
                  <a:pt x="20110" y="8566"/>
                  <a:pt x="20180" y="8506"/>
                </a:cubicBezTo>
                <a:cubicBezTo>
                  <a:pt x="20239" y="8456"/>
                  <a:pt x="20292" y="8438"/>
                  <a:pt x="20292" y="8462"/>
                </a:cubicBezTo>
                <a:cubicBezTo>
                  <a:pt x="20292" y="8485"/>
                  <a:pt x="20351" y="8463"/>
                  <a:pt x="20426" y="8417"/>
                </a:cubicBezTo>
                <a:cubicBezTo>
                  <a:pt x="20523" y="8359"/>
                  <a:pt x="20583" y="8359"/>
                  <a:pt x="20634" y="8426"/>
                </a:cubicBezTo>
                <a:cubicBezTo>
                  <a:pt x="20690" y="8500"/>
                  <a:pt x="20707" y="8492"/>
                  <a:pt x="20707" y="8391"/>
                </a:cubicBezTo>
                <a:cubicBezTo>
                  <a:pt x="20707" y="8319"/>
                  <a:pt x="20760" y="8204"/>
                  <a:pt x="20825" y="8132"/>
                </a:cubicBezTo>
                <a:cubicBezTo>
                  <a:pt x="20890" y="8060"/>
                  <a:pt x="20942" y="7978"/>
                  <a:pt x="20942" y="7945"/>
                </a:cubicBezTo>
                <a:cubicBezTo>
                  <a:pt x="20942" y="7911"/>
                  <a:pt x="21013" y="7871"/>
                  <a:pt x="21099" y="7865"/>
                </a:cubicBezTo>
                <a:cubicBezTo>
                  <a:pt x="21585" y="7831"/>
                  <a:pt x="21539" y="7908"/>
                  <a:pt x="21543" y="7258"/>
                </a:cubicBezTo>
                <a:cubicBezTo>
                  <a:pt x="21546" y="6705"/>
                  <a:pt x="21538" y="6670"/>
                  <a:pt x="21425" y="6670"/>
                </a:cubicBezTo>
                <a:cubicBezTo>
                  <a:pt x="21359" y="6670"/>
                  <a:pt x="21279" y="6714"/>
                  <a:pt x="21245" y="6768"/>
                </a:cubicBezTo>
                <a:cubicBezTo>
                  <a:pt x="21171" y="6887"/>
                  <a:pt x="21113" y="6699"/>
                  <a:pt x="21105" y="6304"/>
                </a:cubicBezTo>
                <a:cubicBezTo>
                  <a:pt x="21100" y="6073"/>
                  <a:pt x="21082" y="6038"/>
                  <a:pt x="20926" y="6001"/>
                </a:cubicBezTo>
                <a:cubicBezTo>
                  <a:pt x="20735" y="5957"/>
                  <a:pt x="20727" y="5928"/>
                  <a:pt x="20696" y="5047"/>
                </a:cubicBezTo>
                <a:cubicBezTo>
                  <a:pt x="20685" y="4754"/>
                  <a:pt x="20668" y="4705"/>
                  <a:pt x="20544" y="4682"/>
                </a:cubicBezTo>
                <a:cubicBezTo>
                  <a:pt x="20368" y="4650"/>
                  <a:pt x="20274" y="4486"/>
                  <a:pt x="20275" y="4192"/>
                </a:cubicBezTo>
                <a:cubicBezTo>
                  <a:pt x="20275" y="4066"/>
                  <a:pt x="20255" y="3912"/>
                  <a:pt x="20224" y="3853"/>
                </a:cubicBezTo>
                <a:cubicBezTo>
                  <a:pt x="20186" y="3777"/>
                  <a:pt x="20187" y="3716"/>
                  <a:pt x="20230" y="3648"/>
                </a:cubicBezTo>
                <a:cubicBezTo>
                  <a:pt x="20342" y="3471"/>
                  <a:pt x="20299" y="3319"/>
                  <a:pt x="20146" y="3345"/>
                </a:cubicBezTo>
                <a:cubicBezTo>
                  <a:pt x="19940" y="3379"/>
                  <a:pt x="19871" y="3280"/>
                  <a:pt x="19871" y="2952"/>
                </a:cubicBezTo>
                <a:cubicBezTo>
                  <a:pt x="19871" y="2680"/>
                  <a:pt x="19862" y="2667"/>
                  <a:pt x="19686" y="2667"/>
                </a:cubicBezTo>
                <a:cubicBezTo>
                  <a:pt x="19478" y="2667"/>
                  <a:pt x="19468" y="2639"/>
                  <a:pt x="19428" y="1998"/>
                </a:cubicBezTo>
                <a:cubicBezTo>
                  <a:pt x="19412" y="1746"/>
                  <a:pt x="19393" y="1494"/>
                  <a:pt x="19389" y="1437"/>
                </a:cubicBezTo>
                <a:cubicBezTo>
                  <a:pt x="19384" y="1379"/>
                  <a:pt x="19312" y="1339"/>
                  <a:pt x="19232" y="1339"/>
                </a:cubicBezTo>
                <a:cubicBezTo>
                  <a:pt x="19042" y="1339"/>
                  <a:pt x="19026" y="1270"/>
                  <a:pt x="19019" y="634"/>
                </a:cubicBezTo>
                <a:cubicBezTo>
                  <a:pt x="19013" y="200"/>
                  <a:pt x="18997" y="122"/>
                  <a:pt x="18946" y="233"/>
                </a:cubicBezTo>
                <a:cubicBezTo>
                  <a:pt x="18893" y="348"/>
                  <a:pt x="18861" y="354"/>
                  <a:pt x="18744" y="269"/>
                </a:cubicBezTo>
                <a:cubicBezTo>
                  <a:pt x="18667" y="213"/>
                  <a:pt x="18619" y="127"/>
                  <a:pt x="18637" y="82"/>
                </a:cubicBezTo>
                <a:cubicBezTo>
                  <a:pt x="18662" y="17"/>
                  <a:pt x="18571" y="-6"/>
                  <a:pt x="18463" y="1"/>
                </a:cubicBezTo>
                <a:close/>
                <a:moveTo>
                  <a:pt x="537" y="3719"/>
                </a:moveTo>
                <a:cubicBezTo>
                  <a:pt x="490" y="3691"/>
                  <a:pt x="474" y="3707"/>
                  <a:pt x="492" y="3755"/>
                </a:cubicBezTo>
                <a:cubicBezTo>
                  <a:pt x="510" y="3800"/>
                  <a:pt x="543" y="3835"/>
                  <a:pt x="571" y="3835"/>
                </a:cubicBezTo>
                <a:cubicBezTo>
                  <a:pt x="646" y="3835"/>
                  <a:pt x="628" y="3774"/>
                  <a:pt x="537" y="3719"/>
                </a:cubicBezTo>
                <a:close/>
              </a:path>
            </a:pathLst>
          </a:custGeom>
          <a:ln w="12700">
            <a:miter lim="400000"/>
          </a:ln>
          <a:effectLst>
            <a:outerShdw sx="100000" sy="100000" kx="0" ky="0" algn="b" rotWithShape="0" blurRad="355600" dist="0" dir="0">
              <a:srgbClr val="000000">
                <a:alpha val="75000"/>
              </a:srgbClr>
            </a:outerShdw>
          </a:effectLst>
        </p:spPr>
      </p:pic>
      <p:pic>
        <p:nvPicPr>
          <p:cNvPr id="387" name="Image" descr="Image"/>
          <p:cNvPicPr>
            <a:picLocks noChangeAspect="1"/>
          </p:cNvPicPr>
          <p:nvPr/>
        </p:nvPicPr>
        <p:blipFill>
          <a:blip r:embed="rId4">
            <a:extLst/>
          </a:blip>
          <a:srcRect l="7230" t="14664" r="10617" b="7960"/>
          <a:stretch>
            <a:fillRect/>
          </a:stretch>
        </p:blipFill>
        <p:spPr>
          <a:xfrm>
            <a:off x="18741216" y="5336693"/>
            <a:ext cx="1524343" cy="959061"/>
          </a:xfrm>
          <a:custGeom>
            <a:avLst/>
            <a:gdLst/>
            <a:ahLst/>
            <a:cxnLst>
              <a:cxn ang="0">
                <a:pos x="wd2" y="hd2"/>
              </a:cxn>
              <a:cxn ang="5400000">
                <a:pos x="wd2" y="hd2"/>
              </a:cxn>
              <a:cxn ang="10800000">
                <a:pos x="wd2" y="hd2"/>
              </a:cxn>
              <a:cxn ang="16200000">
                <a:pos x="wd2" y="hd2"/>
              </a:cxn>
            </a:cxnLst>
            <a:rect l="0" t="0" r="r" b="b"/>
            <a:pathLst>
              <a:path w="21543" h="21544" fill="norm" stroke="1" extrusionOk="0">
                <a:moveTo>
                  <a:pt x="18463" y="1"/>
                </a:moveTo>
                <a:cubicBezTo>
                  <a:pt x="18355" y="9"/>
                  <a:pt x="18234" y="52"/>
                  <a:pt x="18200" y="117"/>
                </a:cubicBezTo>
                <a:cubicBezTo>
                  <a:pt x="18165" y="184"/>
                  <a:pt x="18080" y="214"/>
                  <a:pt x="17998" y="189"/>
                </a:cubicBezTo>
                <a:cubicBezTo>
                  <a:pt x="17872" y="150"/>
                  <a:pt x="17861" y="164"/>
                  <a:pt x="17885" y="367"/>
                </a:cubicBezTo>
                <a:cubicBezTo>
                  <a:pt x="17900" y="489"/>
                  <a:pt x="17888" y="613"/>
                  <a:pt x="17857" y="643"/>
                </a:cubicBezTo>
                <a:cubicBezTo>
                  <a:pt x="17827" y="673"/>
                  <a:pt x="17592" y="689"/>
                  <a:pt x="17336" y="679"/>
                </a:cubicBezTo>
                <a:cubicBezTo>
                  <a:pt x="17046" y="667"/>
                  <a:pt x="16842" y="691"/>
                  <a:pt x="16797" y="750"/>
                </a:cubicBezTo>
                <a:cubicBezTo>
                  <a:pt x="16758" y="803"/>
                  <a:pt x="16702" y="831"/>
                  <a:pt x="16674" y="804"/>
                </a:cubicBezTo>
                <a:cubicBezTo>
                  <a:pt x="16592" y="724"/>
                  <a:pt x="16558" y="902"/>
                  <a:pt x="16618" y="1080"/>
                </a:cubicBezTo>
                <a:cubicBezTo>
                  <a:pt x="16698" y="1318"/>
                  <a:pt x="16636" y="1343"/>
                  <a:pt x="16001" y="1374"/>
                </a:cubicBezTo>
                <a:cubicBezTo>
                  <a:pt x="15692" y="1389"/>
                  <a:pt x="15420" y="1406"/>
                  <a:pt x="15395" y="1410"/>
                </a:cubicBezTo>
                <a:cubicBezTo>
                  <a:pt x="15370" y="1414"/>
                  <a:pt x="15360" y="1536"/>
                  <a:pt x="15373" y="1677"/>
                </a:cubicBezTo>
                <a:cubicBezTo>
                  <a:pt x="15387" y="1830"/>
                  <a:pt x="15370" y="1950"/>
                  <a:pt x="15333" y="1972"/>
                </a:cubicBezTo>
                <a:cubicBezTo>
                  <a:pt x="15300" y="1992"/>
                  <a:pt x="15036" y="2018"/>
                  <a:pt x="14750" y="2034"/>
                </a:cubicBezTo>
                <a:cubicBezTo>
                  <a:pt x="14464" y="2050"/>
                  <a:pt x="14203" y="2074"/>
                  <a:pt x="14167" y="2079"/>
                </a:cubicBezTo>
                <a:cubicBezTo>
                  <a:pt x="14130" y="2084"/>
                  <a:pt x="14099" y="2196"/>
                  <a:pt x="14099" y="2337"/>
                </a:cubicBezTo>
                <a:cubicBezTo>
                  <a:pt x="14099" y="2662"/>
                  <a:pt x="13991" y="2721"/>
                  <a:pt x="13454" y="2694"/>
                </a:cubicBezTo>
                <a:cubicBezTo>
                  <a:pt x="13032" y="2672"/>
                  <a:pt x="12876" y="2584"/>
                  <a:pt x="12927" y="2373"/>
                </a:cubicBezTo>
                <a:cubicBezTo>
                  <a:pt x="12967" y="2209"/>
                  <a:pt x="12853" y="1998"/>
                  <a:pt x="12720" y="1998"/>
                </a:cubicBezTo>
                <a:cubicBezTo>
                  <a:pt x="12659" y="1998"/>
                  <a:pt x="12509" y="2158"/>
                  <a:pt x="12389" y="2346"/>
                </a:cubicBezTo>
                <a:cubicBezTo>
                  <a:pt x="12212" y="2622"/>
                  <a:pt x="12132" y="2683"/>
                  <a:pt x="11962" y="2694"/>
                </a:cubicBezTo>
                <a:cubicBezTo>
                  <a:pt x="11847" y="2701"/>
                  <a:pt x="11759" y="2733"/>
                  <a:pt x="11772" y="2765"/>
                </a:cubicBezTo>
                <a:cubicBezTo>
                  <a:pt x="11801" y="2843"/>
                  <a:pt x="11623" y="2995"/>
                  <a:pt x="11497" y="2997"/>
                </a:cubicBezTo>
                <a:cubicBezTo>
                  <a:pt x="11191" y="3001"/>
                  <a:pt x="11102" y="3042"/>
                  <a:pt x="11054" y="3184"/>
                </a:cubicBezTo>
                <a:cubicBezTo>
                  <a:pt x="11025" y="3270"/>
                  <a:pt x="10953" y="3336"/>
                  <a:pt x="10897" y="3336"/>
                </a:cubicBezTo>
                <a:cubicBezTo>
                  <a:pt x="10812" y="3336"/>
                  <a:pt x="10796" y="3383"/>
                  <a:pt x="10807" y="3603"/>
                </a:cubicBezTo>
                <a:cubicBezTo>
                  <a:pt x="10819" y="3854"/>
                  <a:pt x="10805" y="3885"/>
                  <a:pt x="10611" y="3969"/>
                </a:cubicBezTo>
                <a:cubicBezTo>
                  <a:pt x="10495" y="4018"/>
                  <a:pt x="10360" y="4083"/>
                  <a:pt x="10308" y="4120"/>
                </a:cubicBezTo>
                <a:cubicBezTo>
                  <a:pt x="10181" y="4210"/>
                  <a:pt x="10066" y="4049"/>
                  <a:pt x="10156" y="3906"/>
                </a:cubicBezTo>
                <a:cubicBezTo>
                  <a:pt x="10191" y="3851"/>
                  <a:pt x="10218" y="3774"/>
                  <a:pt x="10218" y="3737"/>
                </a:cubicBezTo>
                <a:cubicBezTo>
                  <a:pt x="10218" y="3642"/>
                  <a:pt x="9969" y="3650"/>
                  <a:pt x="9932" y="3746"/>
                </a:cubicBezTo>
                <a:cubicBezTo>
                  <a:pt x="9915" y="3790"/>
                  <a:pt x="9873" y="3813"/>
                  <a:pt x="9837" y="3790"/>
                </a:cubicBezTo>
                <a:cubicBezTo>
                  <a:pt x="9798" y="3767"/>
                  <a:pt x="9732" y="3876"/>
                  <a:pt x="9680" y="4049"/>
                </a:cubicBezTo>
                <a:cubicBezTo>
                  <a:pt x="9594" y="4335"/>
                  <a:pt x="9483" y="4373"/>
                  <a:pt x="9483" y="4120"/>
                </a:cubicBezTo>
                <a:cubicBezTo>
                  <a:pt x="9483" y="3952"/>
                  <a:pt x="9272" y="3973"/>
                  <a:pt x="9192" y="4147"/>
                </a:cubicBezTo>
                <a:cubicBezTo>
                  <a:pt x="9146" y="4245"/>
                  <a:pt x="9056" y="4288"/>
                  <a:pt x="8894" y="4290"/>
                </a:cubicBezTo>
                <a:cubicBezTo>
                  <a:pt x="8764" y="4291"/>
                  <a:pt x="8666" y="4318"/>
                  <a:pt x="8676" y="4343"/>
                </a:cubicBezTo>
                <a:cubicBezTo>
                  <a:pt x="8713" y="4440"/>
                  <a:pt x="8596" y="4617"/>
                  <a:pt x="8479" y="4646"/>
                </a:cubicBezTo>
                <a:cubicBezTo>
                  <a:pt x="8412" y="4663"/>
                  <a:pt x="8236" y="4675"/>
                  <a:pt x="8087" y="4673"/>
                </a:cubicBezTo>
                <a:lnTo>
                  <a:pt x="7812" y="4673"/>
                </a:lnTo>
                <a:lnTo>
                  <a:pt x="7817" y="4985"/>
                </a:lnTo>
                <a:cubicBezTo>
                  <a:pt x="7820" y="5401"/>
                  <a:pt x="7723" y="5780"/>
                  <a:pt x="7638" y="5698"/>
                </a:cubicBezTo>
                <a:cubicBezTo>
                  <a:pt x="7588" y="5651"/>
                  <a:pt x="7587" y="5669"/>
                  <a:pt x="7638" y="5770"/>
                </a:cubicBezTo>
                <a:cubicBezTo>
                  <a:pt x="7744" y="5977"/>
                  <a:pt x="7644" y="6019"/>
                  <a:pt x="7021" y="6028"/>
                </a:cubicBezTo>
                <a:cubicBezTo>
                  <a:pt x="6511" y="6035"/>
                  <a:pt x="6452" y="6057"/>
                  <a:pt x="6409" y="6206"/>
                </a:cubicBezTo>
                <a:cubicBezTo>
                  <a:pt x="6325" y="6502"/>
                  <a:pt x="6049" y="6668"/>
                  <a:pt x="5624" y="6688"/>
                </a:cubicBezTo>
                <a:cubicBezTo>
                  <a:pt x="5211" y="6707"/>
                  <a:pt x="5103" y="6798"/>
                  <a:pt x="5103" y="7116"/>
                </a:cubicBezTo>
                <a:cubicBezTo>
                  <a:pt x="5103" y="7314"/>
                  <a:pt x="4737" y="7559"/>
                  <a:pt x="4637" y="7428"/>
                </a:cubicBezTo>
                <a:cubicBezTo>
                  <a:pt x="4549" y="7312"/>
                  <a:pt x="4134" y="7344"/>
                  <a:pt x="3936" y="7481"/>
                </a:cubicBezTo>
                <a:cubicBezTo>
                  <a:pt x="3792" y="7582"/>
                  <a:pt x="3773" y="7625"/>
                  <a:pt x="3818" y="7758"/>
                </a:cubicBezTo>
                <a:cubicBezTo>
                  <a:pt x="3892" y="7976"/>
                  <a:pt x="3794" y="8051"/>
                  <a:pt x="3627" y="7909"/>
                </a:cubicBezTo>
                <a:cubicBezTo>
                  <a:pt x="3459" y="7766"/>
                  <a:pt x="3228" y="7054"/>
                  <a:pt x="3274" y="6822"/>
                </a:cubicBezTo>
                <a:cubicBezTo>
                  <a:pt x="3296" y="6710"/>
                  <a:pt x="3288" y="6670"/>
                  <a:pt x="3252" y="6706"/>
                </a:cubicBezTo>
                <a:cubicBezTo>
                  <a:pt x="3187" y="6769"/>
                  <a:pt x="2959" y="6119"/>
                  <a:pt x="3005" y="6001"/>
                </a:cubicBezTo>
                <a:cubicBezTo>
                  <a:pt x="3021" y="5959"/>
                  <a:pt x="2989" y="5851"/>
                  <a:pt x="2932" y="5761"/>
                </a:cubicBezTo>
                <a:cubicBezTo>
                  <a:pt x="2864" y="5653"/>
                  <a:pt x="2844" y="5536"/>
                  <a:pt x="2865" y="5413"/>
                </a:cubicBezTo>
                <a:cubicBezTo>
                  <a:pt x="2885" y="5288"/>
                  <a:pt x="2876" y="5249"/>
                  <a:pt x="2837" y="5288"/>
                </a:cubicBezTo>
                <a:cubicBezTo>
                  <a:pt x="2801" y="5323"/>
                  <a:pt x="2726" y="5182"/>
                  <a:pt x="2646" y="4931"/>
                </a:cubicBezTo>
                <a:cubicBezTo>
                  <a:pt x="2515" y="4522"/>
                  <a:pt x="2382" y="4354"/>
                  <a:pt x="2321" y="4512"/>
                </a:cubicBezTo>
                <a:cubicBezTo>
                  <a:pt x="2303" y="4559"/>
                  <a:pt x="2266" y="4581"/>
                  <a:pt x="2236" y="4566"/>
                </a:cubicBezTo>
                <a:cubicBezTo>
                  <a:pt x="2169" y="4530"/>
                  <a:pt x="2032" y="3949"/>
                  <a:pt x="2018" y="3639"/>
                </a:cubicBezTo>
                <a:cubicBezTo>
                  <a:pt x="2012" y="3509"/>
                  <a:pt x="1968" y="3372"/>
                  <a:pt x="1917" y="3327"/>
                </a:cubicBezTo>
                <a:cubicBezTo>
                  <a:pt x="1857" y="3274"/>
                  <a:pt x="1835" y="3184"/>
                  <a:pt x="1855" y="3086"/>
                </a:cubicBezTo>
                <a:cubicBezTo>
                  <a:pt x="1872" y="3002"/>
                  <a:pt x="1857" y="2911"/>
                  <a:pt x="1827" y="2881"/>
                </a:cubicBezTo>
                <a:cubicBezTo>
                  <a:pt x="1796" y="2851"/>
                  <a:pt x="1788" y="2790"/>
                  <a:pt x="1804" y="2747"/>
                </a:cubicBezTo>
                <a:cubicBezTo>
                  <a:pt x="1821" y="2705"/>
                  <a:pt x="1784" y="2667"/>
                  <a:pt x="1726" y="2667"/>
                </a:cubicBezTo>
                <a:cubicBezTo>
                  <a:pt x="1660" y="2667"/>
                  <a:pt x="1560" y="2530"/>
                  <a:pt x="1457" y="2293"/>
                </a:cubicBezTo>
                <a:cubicBezTo>
                  <a:pt x="1323" y="1983"/>
                  <a:pt x="1273" y="1926"/>
                  <a:pt x="1182" y="1972"/>
                </a:cubicBezTo>
                <a:cubicBezTo>
                  <a:pt x="1121" y="2003"/>
                  <a:pt x="1014" y="2032"/>
                  <a:pt x="941" y="2043"/>
                </a:cubicBezTo>
                <a:cubicBezTo>
                  <a:pt x="867" y="2054"/>
                  <a:pt x="742" y="2102"/>
                  <a:pt x="666" y="2150"/>
                </a:cubicBezTo>
                <a:cubicBezTo>
                  <a:pt x="590" y="2198"/>
                  <a:pt x="430" y="2278"/>
                  <a:pt x="312" y="2328"/>
                </a:cubicBezTo>
                <a:cubicBezTo>
                  <a:pt x="195" y="2379"/>
                  <a:pt x="89" y="2447"/>
                  <a:pt x="77" y="2480"/>
                </a:cubicBezTo>
                <a:cubicBezTo>
                  <a:pt x="65" y="2513"/>
                  <a:pt x="41" y="2906"/>
                  <a:pt x="21" y="3354"/>
                </a:cubicBezTo>
                <a:cubicBezTo>
                  <a:pt x="-15" y="4132"/>
                  <a:pt x="-13" y="4174"/>
                  <a:pt x="88" y="4174"/>
                </a:cubicBezTo>
                <a:cubicBezTo>
                  <a:pt x="259" y="4174"/>
                  <a:pt x="357" y="4079"/>
                  <a:pt x="357" y="3924"/>
                </a:cubicBezTo>
                <a:cubicBezTo>
                  <a:pt x="357" y="3718"/>
                  <a:pt x="529" y="3498"/>
                  <a:pt x="705" y="3478"/>
                </a:cubicBezTo>
                <a:cubicBezTo>
                  <a:pt x="836" y="3464"/>
                  <a:pt x="858" y="3494"/>
                  <a:pt x="857" y="3683"/>
                </a:cubicBezTo>
                <a:cubicBezTo>
                  <a:pt x="855" y="3872"/>
                  <a:pt x="866" y="3888"/>
                  <a:pt x="946" y="3808"/>
                </a:cubicBezTo>
                <a:cubicBezTo>
                  <a:pt x="1097" y="3659"/>
                  <a:pt x="1334" y="3932"/>
                  <a:pt x="1311" y="4227"/>
                </a:cubicBezTo>
                <a:cubicBezTo>
                  <a:pt x="1295" y="4425"/>
                  <a:pt x="1305" y="4441"/>
                  <a:pt x="1373" y="4352"/>
                </a:cubicBezTo>
                <a:cubicBezTo>
                  <a:pt x="1473" y="4219"/>
                  <a:pt x="1530" y="4342"/>
                  <a:pt x="1524" y="4682"/>
                </a:cubicBezTo>
                <a:cubicBezTo>
                  <a:pt x="1522" y="4815"/>
                  <a:pt x="1541" y="4905"/>
                  <a:pt x="1569" y="4878"/>
                </a:cubicBezTo>
                <a:cubicBezTo>
                  <a:pt x="1640" y="4808"/>
                  <a:pt x="1836" y="5538"/>
                  <a:pt x="1793" y="5716"/>
                </a:cubicBezTo>
                <a:cubicBezTo>
                  <a:pt x="1769" y="5818"/>
                  <a:pt x="1778" y="5848"/>
                  <a:pt x="1821" y="5805"/>
                </a:cubicBezTo>
                <a:cubicBezTo>
                  <a:pt x="1904" y="5724"/>
                  <a:pt x="2206" y="6773"/>
                  <a:pt x="2158" y="6973"/>
                </a:cubicBezTo>
                <a:cubicBezTo>
                  <a:pt x="2134" y="7070"/>
                  <a:pt x="2144" y="7095"/>
                  <a:pt x="2186" y="7053"/>
                </a:cubicBezTo>
                <a:cubicBezTo>
                  <a:pt x="2278" y="6963"/>
                  <a:pt x="2476" y="7735"/>
                  <a:pt x="2399" y="7882"/>
                </a:cubicBezTo>
                <a:cubicBezTo>
                  <a:pt x="2326" y="8022"/>
                  <a:pt x="2388" y="8194"/>
                  <a:pt x="2489" y="8132"/>
                </a:cubicBezTo>
                <a:cubicBezTo>
                  <a:pt x="2539" y="8101"/>
                  <a:pt x="2592" y="8185"/>
                  <a:pt x="2640" y="8364"/>
                </a:cubicBezTo>
                <a:cubicBezTo>
                  <a:pt x="2705" y="8603"/>
                  <a:pt x="2705" y="8646"/>
                  <a:pt x="2629" y="8738"/>
                </a:cubicBezTo>
                <a:cubicBezTo>
                  <a:pt x="2552" y="8832"/>
                  <a:pt x="2548" y="8836"/>
                  <a:pt x="2623" y="8836"/>
                </a:cubicBezTo>
                <a:cubicBezTo>
                  <a:pt x="2714" y="8836"/>
                  <a:pt x="2941" y="9375"/>
                  <a:pt x="2887" y="9460"/>
                </a:cubicBezTo>
                <a:cubicBezTo>
                  <a:pt x="2869" y="9489"/>
                  <a:pt x="2852" y="9735"/>
                  <a:pt x="2848" y="10004"/>
                </a:cubicBezTo>
                <a:cubicBezTo>
                  <a:pt x="2841" y="10429"/>
                  <a:pt x="2852" y="10501"/>
                  <a:pt x="2943" y="10539"/>
                </a:cubicBezTo>
                <a:cubicBezTo>
                  <a:pt x="3007" y="10566"/>
                  <a:pt x="3034" y="10626"/>
                  <a:pt x="3016" y="10700"/>
                </a:cubicBezTo>
                <a:cubicBezTo>
                  <a:pt x="2998" y="10772"/>
                  <a:pt x="3019" y="10813"/>
                  <a:pt x="3067" y="10807"/>
                </a:cubicBezTo>
                <a:cubicBezTo>
                  <a:pt x="3167" y="10793"/>
                  <a:pt x="3293" y="11337"/>
                  <a:pt x="3257" y="11636"/>
                </a:cubicBezTo>
                <a:cubicBezTo>
                  <a:pt x="3239" y="11790"/>
                  <a:pt x="3244" y="11845"/>
                  <a:pt x="3285" y="11805"/>
                </a:cubicBezTo>
                <a:cubicBezTo>
                  <a:pt x="3321" y="11769"/>
                  <a:pt x="3383" y="11867"/>
                  <a:pt x="3437" y="12046"/>
                </a:cubicBezTo>
                <a:cubicBezTo>
                  <a:pt x="3512" y="12298"/>
                  <a:pt x="3546" y="12330"/>
                  <a:pt x="3684" y="12313"/>
                </a:cubicBezTo>
                <a:cubicBezTo>
                  <a:pt x="3834" y="12295"/>
                  <a:pt x="3846" y="12317"/>
                  <a:pt x="3841" y="12572"/>
                </a:cubicBezTo>
                <a:cubicBezTo>
                  <a:pt x="3836" y="12779"/>
                  <a:pt x="3854" y="12838"/>
                  <a:pt x="3919" y="12821"/>
                </a:cubicBezTo>
                <a:cubicBezTo>
                  <a:pt x="3988" y="12804"/>
                  <a:pt x="3999" y="12864"/>
                  <a:pt x="3986" y="13133"/>
                </a:cubicBezTo>
                <a:cubicBezTo>
                  <a:pt x="3978" y="13317"/>
                  <a:pt x="3938" y="13502"/>
                  <a:pt x="3897" y="13552"/>
                </a:cubicBezTo>
                <a:cubicBezTo>
                  <a:pt x="3795" y="13676"/>
                  <a:pt x="3819" y="14187"/>
                  <a:pt x="3925" y="14159"/>
                </a:cubicBezTo>
                <a:cubicBezTo>
                  <a:pt x="3968" y="14147"/>
                  <a:pt x="4066" y="14203"/>
                  <a:pt x="4138" y="14283"/>
                </a:cubicBezTo>
                <a:cubicBezTo>
                  <a:pt x="4243" y="14400"/>
                  <a:pt x="4267" y="14501"/>
                  <a:pt x="4267" y="14783"/>
                </a:cubicBezTo>
                <a:cubicBezTo>
                  <a:pt x="4267" y="15036"/>
                  <a:pt x="4290" y="15130"/>
                  <a:pt x="4345" y="15130"/>
                </a:cubicBezTo>
                <a:cubicBezTo>
                  <a:pt x="4422" y="15130"/>
                  <a:pt x="4519" y="15651"/>
                  <a:pt x="4469" y="15781"/>
                </a:cubicBezTo>
                <a:cubicBezTo>
                  <a:pt x="4455" y="15817"/>
                  <a:pt x="4461" y="15917"/>
                  <a:pt x="4480" y="16013"/>
                </a:cubicBezTo>
                <a:cubicBezTo>
                  <a:pt x="4506" y="16144"/>
                  <a:pt x="4545" y="16176"/>
                  <a:pt x="4643" y="16147"/>
                </a:cubicBezTo>
                <a:cubicBezTo>
                  <a:pt x="4737" y="16118"/>
                  <a:pt x="4790" y="16162"/>
                  <a:pt x="4850" y="16307"/>
                </a:cubicBezTo>
                <a:cubicBezTo>
                  <a:pt x="4895" y="16416"/>
                  <a:pt x="4965" y="16503"/>
                  <a:pt x="5007" y="16503"/>
                </a:cubicBezTo>
                <a:cubicBezTo>
                  <a:pt x="5085" y="16503"/>
                  <a:pt x="5601" y="18146"/>
                  <a:pt x="5624" y="18465"/>
                </a:cubicBezTo>
                <a:cubicBezTo>
                  <a:pt x="5631" y="18557"/>
                  <a:pt x="5665" y="18717"/>
                  <a:pt x="5697" y="18812"/>
                </a:cubicBezTo>
                <a:cubicBezTo>
                  <a:pt x="5729" y="18908"/>
                  <a:pt x="5743" y="19072"/>
                  <a:pt x="5725" y="19178"/>
                </a:cubicBezTo>
                <a:cubicBezTo>
                  <a:pt x="5704" y="19308"/>
                  <a:pt x="5709" y="19350"/>
                  <a:pt x="5748" y="19312"/>
                </a:cubicBezTo>
                <a:cubicBezTo>
                  <a:pt x="5817" y="19243"/>
                  <a:pt x="5926" y="19535"/>
                  <a:pt x="5950" y="19855"/>
                </a:cubicBezTo>
                <a:cubicBezTo>
                  <a:pt x="5968" y="20107"/>
                  <a:pt x="6154" y="20456"/>
                  <a:pt x="6230" y="20381"/>
                </a:cubicBezTo>
                <a:cubicBezTo>
                  <a:pt x="6310" y="20303"/>
                  <a:pt x="6557" y="21087"/>
                  <a:pt x="6544" y="21380"/>
                </a:cubicBezTo>
                <a:cubicBezTo>
                  <a:pt x="6542" y="21424"/>
                  <a:pt x="6581" y="21484"/>
                  <a:pt x="6634" y="21514"/>
                </a:cubicBezTo>
                <a:cubicBezTo>
                  <a:pt x="6776" y="21594"/>
                  <a:pt x="6877" y="21507"/>
                  <a:pt x="6847" y="21326"/>
                </a:cubicBezTo>
                <a:cubicBezTo>
                  <a:pt x="6833" y="21239"/>
                  <a:pt x="6838" y="21052"/>
                  <a:pt x="6864" y="20907"/>
                </a:cubicBezTo>
                <a:cubicBezTo>
                  <a:pt x="6900" y="20709"/>
                  <a:pt x="6896" y="20611"/>
                  <a:pt x="6836" y="20506"/>
                </a:cubicBezTo>
                <a:cubicBezTo>
                  <a:pt x="6792" y="20429"/>
                  <a:pt x="6772" y="20308"/>
                  <a:pt x="6791" y="20230"/>
                </a:cubicBezTo>
                <a:cubicBezTo>
                  <a:pt x="6812" y="20141"/>
                  <a:pt x="6798" y="20099"/>
                  <a:pt x="6757" y="20114"/>
                </a:cubicBezTo>
                <a:cubicBezTo>
                  <a:pt x="6720" y="20128"/>
                  <a:pt x="6641" y="19919"/>
                  <a:pt x="6572" y="19633"/>
                </a:cubicBezTo>
                <a:cubicBezTo>
                  <a:pt x="6433" y="19052"/>
                  <a:pt x="6389" y="18537"/>
                  <a:pt x="6477" y="18563"/>
                </a:cubicBezTo>
                <a:cubicBezTo>
                  <a:pt x="6509" y="18572"/>
                  <a:pt x="6585" y="18496"/>
                  <a:pt x="6651" y="18384"/>
                </a:cubicBezTo>
                <a:cubicBezTo>
                  <a:pt x="6746" y="18223"/>
                  <a:pt x="6762" y="18159"/>
                  <a:pt x="6712" y="18063"/>
                </a:cubicBezTo>
                <a:cubicBezTo>
                  <a:pt x="6617" y="17881"/>
                  <a:pt x="6719" y="17815"/>
                  <a:pt x="7099" y="17832"/>
                </a:cubicBezTo>
                <a:cubicBezTo>
                  <a:pt x="7287" y="17840"/>
                  <a:pt x="7444" y="17811"/>
                  <a:pt x="7464" y="17760"/>
                </a:cubicBezTo>
                <a:cubicBezTo>
                  <a:pt x="7483" y="17711"/>
                  <a:pt x="7541" y="17690"/>
                  <a:pt x="7593" y="17716"/>
                </a:cubicBezTo>
                <a:cubicBezTo>
                  <a:pt x="7664" y="17751"/>
                  <a:pt x="7697" y="17711"/>
                  <a:pt x="7716" y="17546"/>
                </a:cubicBezTo>
                <a:cubicBezTo>
                  <a:pt x="7749" y="17273"/>
                  <a:pt x="7632" y="16902"/>
                  <a:pt x="7447" y="16682"/>
                </a:cubicBezTo>
                <a:lnTo>
                  <a:pt x="7307" y="16512"/>
                </a:lnTo>
                <a:lnTo>
                  <a:pt x="7425" y="16459"/>
                </a:lnTo>
                <a:cubicBezTo>
                  <a:pt x="7556" y="16400"/>
                  <a:pt x="7588" y="16254"/>
                  <a:pt x="7470" y="16254"/>
                </a:cubicBezTo>
                <a:cubicBezTo>
                  <a:pt x="7320" y="16254"/>
                  <a:pt x="7336" y="16102"/>
                  <a:pt x="7503" y="15942"/>
                </a:cubicBezTo>
                <a:cubicBezTo>
                  <a:pt x="7623" y="15828"/>
                  <a:pt x="7735" y="15789"/>
                  <a:pt x="7873" y="15817"/>
                </a:cubicBezTo>
                <a:cubicBezTo>
                  <a:pt x="7984" y="15839"/>
                  <a:pt x="8102" y="15818"/>
                  <a:pt x="8143" y="15763"/>
                </a:cubicBezTo>
                <a:cubicBezTo>
                  <a:pt x="8193" y="15697"/>
                  <a:pt x="8226" y="15695"/>
                  <a:pt x="8249" y="15754"/>
                </a:cubicBezTo>
                <a:cubicBezTo>
                  <a:pt x="8300" y="15886"/>
                  <a:pt x="8489" y="15862"/>
                  <a:pt x="8524" y="15719"/>
                </a:cubicBezTo>
                <a:cubicBezTo>
                  <a:pt x="8541" y="15649"/>
                  <a:pt x="8526" y="15528"/>
                  <a:pt x="8490" y="15460"/>
                </a:cubicBezTo>
                <a:cubicBezTo>
                  <a:pt x="8436" y="15356"/>
                  <a:pt x="8451" y="15324"/>
                  <a:pt x="8608" y="15220"/>
                </a:cubicBezTo>
                <a:cubicBezTo>
                  <a:pt x="8792" y="15098"/>
                  <a:pt x="9056" y="15153"/>
                  <a:pt x="9068" y="15318"/>
                </a:cubicBezTo>
                <a:cubicBezTo>
                  <a:pt x="9071" y="15353"/>
                  <a:pt x="9080" y="15626"/>
                  <a:pt x="9085" y="15924"/>
                </a:cubicBezTo>
                <a:lnTo>
                  <a:pt x="9091" y="16468"/>
                </a:lnTo>
                <a:lnTo>
                  <a:pt x="9337" y="16494"/>
                </a:lnTo>
                <a:cubicBezTo>
                  <a:pt x="9561" y="16517"/>
                  <a:pt x="9580" y="16496"/>
                  <a:pt x="9562" y="16343"/>
                </a:cubicBezTo>
                <a:cubicBezTo>
                  <a:pt x="9531" y="16091"/>
                  <a:pt x="9626" y="16060"/>
                  <a:pt x="9797" y="16254"/>
                </a:cubicBezTo>
                <a:cubicBezTo>
                  <a:pt x="9999" y="16482"/>
                  <a:pt x="10078" y="16474"/>
                  <a:pt x="10033" y="16236"/>
                </a:cubicBezTo>
                <a:cubicBezTo>
                  <a:pt x="9972" y="15915"/>
                  <a:pt x="9977" y="15879"/>
                  <a:pt x="10111" y="15879"/>
                </a:cubicBezTo>
                <a:cubicBezTo>
                  <a:pt x="10184" y="15879"/>
                  <a:pt x="10271" y="15826"/>
                  <a:pt x="10302" y="15763"/>
                </a:cubicBezTo>
                <a:cubicBezTo>
                  <a:pt x="10348" y="15670"/>
                  <a:pt x="10378" y="15693"/>
                  <a:pt x="10470" y="15879"/>
                </a:cubicBezTo>
                <a:cubicBezTo>
                  <a:pt x="10533" y="16005"/>
                  <a:pt x="10573" y="16139"/>
                  <a:pt x="10560" y="16173"/>
                </a:cubicBezTo>
                <a:cubicBezTo>
                  <a:pt x="10547" y="16208"/>
                  <a:pt x="10586" y="16303"/>
                  <a:pt x="10644" y="16387"/>
                </a:cubicBezTo>
                <a:cubicBezTo>
                  <a:pt x="10731" y="16512"/>
                  <a:pt x="10765" y="16521"/>
                  <a:pt x="10846" y="16441"/>
                </a:cubicBezTo>
                <a:cubicBezTo>
                  <a:pt x="10914" y="16374"/>
                  <a:pt x="10958" y="16373"/>
                  <a:pt x="10981" y="16432"/>
                </a:cubicBezTo>
                <a:cubicBezTo>
                  <a:pt x="11002" y="16485"/>
                  <a:pt x="11040" y="16461"/>
                  <a:pt x="11082" y="16370"/>
                </a:cubicBezTo>
                <a:cubicBezTo>
                  <a:pt x="11138" y="16248"/>
                  <a:pt x="11168" y="16239"/>
                  <a:pt x="11233" y="16325"/>
                </a:cubicBezTo>
                <a:cubicBezTo>
                  <a:pt x="11288" y="16397"/>
                  <a:pt x="11322" y="16404"/>
                  <a:pt x="11345" y="16343"/>
                </a:cubicBezTo>
                <a:cubicBezTo>
                  <a:pt x="11364" y="16294"/>
                  <a:pt x="11403" y="16276"/>
                  <a:pt x="11435" y="16307"/>
                </a:cubicBezTo>
                <a:cubicBezTo>
                  <a:pt x="11472" y="16343"/>
                  <a:pt x="11483" y="16318"/>
                  <a:pt x="11463" y="16236"/>
                </a:cubicBezTo>
                <a:cubicBezTo>
                  <a:pt x="11396" y="15959"/>
                  <a:pt x="11540" y="15844"/>
                  <a:pt x="11940" y="15835"/>
                </a:cubicBezTo>
                <a:cubicBezTo>
                  <a:pt x="12228" y="15828"/>
                  <a:pt x="12310" y="15802"/>
                  <a:pt x="12271" y="15728"/>
                </a:cubicBezTo>
                <a:cubicBezTo>
                  <a:pt x="12235" y="15660"/>
                  <a:pt x="12256" y="15552"/>
                  <a:pt x="12338" y="15389"/>
                </a:cubicBezTo>
                <a:cubicBezTo>
                  <a:pt x="12451" y="15164"/>
                  <a:pt x="12473" y="15152"/>
                  <a:pt x="12832" y="15166"/>
                </a:cubicBezTo>
                <a:cubicBezTo>
                  <a:pt x="13040" y="15174"/>
                  <a:pt x="13293" y="15151"/>
                  <a:pt x="13393" y="15121"/>
                </a:cubicBezTo>
                <a:cubicBezTo>
                  <a:pt x="13550" y="15074"/>
                  <a:pt x="13578" y="15039"/>
                  <a:pt x="13578" y="14827"/>
                </a:cubicBezTo>
                <a:cubicBezTo>
                  <a:pt x="13578" y="14538"/>
                  <a:pt x="13595" y="14522"/>
                  <a:pt x="14083" y="14480"/>
                </a:cubicBezTo>
                <a:cubicBezTo>
                  <a:pt x="14485" y="14445"/>
                  <a:pt x="14647" y="14328"/>
                  <a:pt x="14599" y="14087"/>
                </a:cubicBezTo>
                <a:cubicBezTo>
                  <a:pt x="14555" y="13870"/>
                  <a:pt x="14651" y="13810"/>
                  <a:pt x="15047" y="13829"/>
                </a:cubicBezTo>
                <a:cubicBezTo>
                  <a:pt x="15250" y="13838"/>
                  <a:pt x="15415" y="13807"/>
                  <a:pt x="15434" y="13757"/>
                </a:cubicBezTo>
                <a:cubicBezTo>
                  <a:pt x="15453" y="13709"/>
                  <a:pt x="15519" y="13677"/>
                  <a:pt x="15575" y="13677"/>
                </a:cubicBezTo>
                <a:cubicBezTo>
                  <a:pt x="15669" y="13677"/>
                  <a:pt x="15676" y="13609"/>
                  <a:pt x="15676" y="12839"/>
                </a:cubicBezTo>
                <a:lnTo>
                  <a:pt x="15676" y="12010"/>
                </a:lnTo>
                <a:lnTo>
                  <a:pt x="15524" y="12010"/>
                </a:lnTo>
                <a:cubicBezTo>
                  <a:pt x="15443" y="12010"/>
                  <a:pt x="15351" y="11958"/>
                  <a:pt x="15317" y="11903"/>
                </a:cubicBezTo>
                <a:cubicBezTo>
                  <a:pt x="15236" y="11775"/>
                  <a:pt x="15237" y="11286"/>
                  <a:pt x="15317" y="11208"/>
                </a:cubicBezTo>
                <a:cubicBezTo>
                  <a:pt x="15350" y="11175"/>
                  <a:pt x="15628" y="11154"/>
                  <a:pt x="15939" y="11163"/>
                </a:cubicBezTo>
                <a:lnTo>
                  <a:pt x="16506" y="11181"/>
                </a:lnTo>
                <a:lnTo>
                  <a:pt x="16523" y="10824"/>
                </a:lnTo>
                <a:lnTo>
                  <a:pt x="16539" y="10468"/>
                </a:lnTo>
                <a:lnTo>
                  <a:pt x="16977" y="10486"/>
                </a:lnTo>
                <a:cubicBezTo>
                  <a:pt x="17245" y="10497"/>
                  <a:pt x="17400" y="10472"/>
                  <a:pt x="17381" y="10423"/>
                </a:cubicBezTo>
                <a:cubicBezTo>
                  <a:pt x="17364" y="10379"/>
                  <a:pt x="17392" y="10272"/>
                  <a:pt x="17448" y="10182"/>
                </a:cubicBezTo>
                <a:cubicBezTo>
                  <a:pt x="17504" y="10093"/>
                  <a:pt x="17543" y="9994"/>
                  <a:pt x="17527" y="9969"/>
                </a:cubicBezTo>
                <a:cubicBezTo>
                  <a:pt x="17510" y="9943"/>
                  <a:pt x="17563" y="9884"/>
                  <a:pt x="17644" y="9835"/>
                </a:cubicBezTo>
                <a:cubicBezTo>
                  <a:pt x="17736" y="9780"/>
                  <a:pt x="17810" y="9777"/>
                  <a:pt x="17841" y="9826"/>
                </a:cubicBezTo>
                <a:cubicBezTo>
                  <a:pt x="17869" y="9871"/>
                  <a:pt x="17952" y="9873"/>
                  <a:pt x="18037" y="9835"/>
                </a:cubicBezTo>
                <a:cubicBezTo>
                  <a:pt x="18118" y="9798"/>
                  <a:pt x="18196" y="9793"/>
                  <a:pt x="18211" y="9817"/>
                </a:cubicBezTo>
                <a:cubicBezTo>
                  <a:pt x="18226" y="9841"/>
                  <a:pt x="18322" y="9830"/>
                  <a:pt x="18424" y="9799"/>
                </a:cubicBezTo>
                <a:cubicBezTo>
                  <a:pt x="18586" y="9751"/>
                  <a:pt x="18609" y="9715"/>
                  <a:pt x="18609" y="9505"/>
                </a:cubicBezTo>
                <a:cubicBezTo>
                  <a:pt x="18609" y="9372"/>
                  <a:pt x="18633" y="9245"/>
                  <a:pt x="18660" y="9220"/>
                </a:cubicBezTo>
                <a:cubicBezTo>
                  <a:pt x="18735" y="9145"/>
                  <a:pt x="19447" y="9098"/>
                  <a:pt x="19473" y="9166"/>
                </a:cubicBezTo>
                <a:cubicBezTo>
                  <a:pt x="19486" y="9200"/>
                  <a:pt x="19568" y="9214"/>
                  <a:pt x="19658" y="9193"/>
                </a:cubicBezTo>
                <a:cubicBezTo>
                  <a:pt x="19783" y="9164"/>
                  <a:pt x="19813" y="9119"/>
                  <a:pt x="19787" y="9015"/>
                </a:cubicBezTo>
                <a:cubicBezTo>
                  <a:pt x="19707" y="8695"/>
                  <a:pt x="19719" y="8575"/>
                  <a:pt x="19832" y="8506"/>
                </a:cubicBezTo>
                <a:cubicBezTo>
                  <a:pt x="19898" y="8466"/>
                  <a:pt x="19975" y="8478"/>
                  <a:pt x="20011" y="8524"/>
                </a:cubicBezTo>
                <a:cubicBezTo>
                  <a:pt x="20051" y="8575"/>
                  <a:pt x="20110" y="8566"/>
                  <a:pt x="20180" y="8506"/>
                </a:cubicBezTo>
                <a:cubicBezTo>
                  <a:pt x="20239" y="8456"/>
                  <a:pt x="20292" y="8438"/>
                  <a:pt x="20292" y="8462"/>
                </a:cubicBezTo>
                <a:cubicBezTo>
                  <a:pt x="20292" y="8485"/>
                  <a:pt x="20351" y="8463"/>
                  <a:pt x="20426" y="8417"/>
                </a:cubicBezTo>
                <a:cubicBezTo>
                  <a:pt x="20523" y="8359"/>
                  <a:pt x="20583" y="8359"/>
                  <a:pt x="20634" y="8426"/>
                </a:cubicBezTo>
                <a:cubicBezTo>
                  <a:pt x="20690" y="8500"/>
                  <a:pt x="20707" y="8492"/>
                  <a:pt x="20707" y="8391"/>
                </a:cubicBezTo>
                <a:cubicBezTo>
                  <a:pt x="20707" y="8319"/>
                  <a:pt x="20760" y="8204"/>
                  <a:pt x="20825" y="8132"/>
                </a:cubicBezTo>
                <a:cubicBezTo>
                  <a:pt x="20890" y="8060"/>
                  <a:pt x="20942" y="7978"/>
                  <a:pt x="20942" y="7945"/>
                </a:cubicBezTo>
                <a:cubicBezTo>
                  <a:pt x="20942" y="7911"/>
                  <a:pt x="21013" y="7871"/>
                  <a:pt x="21099" y="7865"/>
                </a:cubicBezTo>
                <a:cubicBezTo>
                  <a:pt x="21585" y="7831"/>
                  <a:pt x="21539" y="7908"/>
                  <a:pt x="21543" y="7258"/>
                </a:cubicBezTo>
                <a:cubicBezTo>
                  <a:pt x="21546" y="6705"/>
                  <a:pt x="21538" y="6670"/>
                  <a:pt x="21425" y="6670"/>
                </a:cubicBezTo>
                <a:cubicBezTo>
                  <a:pt x="21359" y="6670"/>
                  <a:pt x="21279" y="6714"/>
                  <a:pt x="21245" y="6768"/>
                </a:cubicBezTo>
                <a:cubicBezTo>
                  <a:pt x="21171" y="6887"/>
                  <a:pt x="21113" y="6699"/>
                  <a:pt x="21105" y="6304"/>
                </a:cubicBezTo>
                <a:cubicBezTo>
                  <a:pt x="21100" y="6073"/>
                  <a:pt x="21082" y="6038"/>
                  <a:pt x="20926" y="6001"/>
                </a:cubicBezTo>
                <a:cubicBezTo>
                  <a:pt x="20735" y="5957"/>
                  <a:pt x="20727" y="5928"/>
                  <a:pt x="20696" y="5047"/>
                </a:cubicBezTo>
                <a:cubicBezTo>
                  <a:pt x="20685" y="4754"/>
                  <a:pt x="20668" y="4705"/>
                  <a:pt x="20544" y="4682"/>
                </a:cubicBezTo>
                <a:cubicBezTo>
                  <a:pt x="20368" y="4650"/>
                  <a:pt x="20274" y="4486"/>
                  <a:pt x="20275" y="4192"/>
                </a:cubicBezTo>
                <a:cubicBezTo>
                  <a:pt x="20275" y="4066"/>
                  <a:pt x="20255" y="3912"/>
                  <a:pt x="20224" y="3853"/>
                </a:cubicBezTo>
                <a:cubicBezTo>
                  <a:pt x="20186" y="3777"/>
                  <a:pt x="20187" y="3716"/>
                  <a:pt x="20230" y="3648"/>
                </a:cubicBezTo>
                <a:cubicBezTo>
                  <a:pt x="20342" y="3471"/>
                  <a:pt x="20299" y="3319"/>
                  <a:pt x="20146" y="3345"/>
                </a:cubicBezTo>
                <a:cubicBezTo>
                  <a:pt x="19940" y="3379"/>
                  <a:pt x="19871" y="3280"/>
                  <a:pt x="19871" y="2952"/>
                </a:cubicBezTo>
                <a:cubicBezTo>
                  <a:pt x="19871" y="2680"/>
                  <a:pt x="19862" y="2667"/>
                  <a:pt x="19686" y="2667"/>
                </a:cubicBezTo>
                <a:cubicBezTo>
                  <a:pt x="19478" y="2667"/>
                  <a:pt x="19468" y="2639"/>
                  <a:pt x="19428" y="1998"/>
                </a:cubicBezTo>
                <a:cubicBezTo>
                  <a:pt x="19412" y="1746"/>
                  <a:pt x="19393" y="1494"/>
                  <a:pt x="19389" y="1437"/>
                </a:cubicBezTo>
                <a:cubicBezTo>
                  <a:pt x="19384" y="1379"/>
                  <a:pt x="19312" y="1339"/>
                  <a:pt x="19232" y="1339"/>
                </a:cubicBezTo>
                <a:cubicBezTo>
                  <a:pt x="19042" y="1339"/>
                  <a:pt x="19026" y="1270"/>
                  <a:pt x="19019" y="634"/>
                </a:cubicBezTo>
                <a:cubicBezTo>
                  <a:pt x="19013" y="200"/>
                  <a:pt x="18997" y="122"/>
                  <a:pt x="18946" y="233"/>
                </a:cubicBezTo>
                <a:cubicBezTo>
                  <a:pt x="18893" y="348"/>
                  <a:pt x="18861" y="354"/>
                  <a:pt x="18744" y="269"/>
                </a:cubicBezTo>
                <a:cubicBezTo>
                  <a:pt x="18667" y="213"/>
                  <a:pt x="18619" y="127"/>
                  <a:pt x="18637" y="82"/>
                </a:cubicBezTo>
                <a:cubicBezTo>
                  <a:pt x="18662" y="17"/>
                  <a:pt x="18571" y="-6"/>
                  <a:pt x="18463" y="1"/>
                </a:cubicBezTo>
                <a:close/>
                <a:moveTo>
                  <a:pt x="537" y="3719"/>
                </a:moveTo>
                <a:cubicBezTo>
                  <a:pt x="490" y="3691"/>
                  <a:pt x="474" y="3707"/>
                  <a:pt x="492" y="3755"/>
                </a:cubicBezTo>
                <a:cubicBezTo>
                  <a:pt x="510" y="3800"/>
                  <a:pt x="543" y="3835"/>
                  <a:pt x="571" y="3835"/>
                </a:cubicBezTo>
                <a:cubicBezTo>
                  <a:pt x="646" y="3835"/>
                  <a:pt x="628" y="3774"/>
                  <a:pt x="537" y="3719"/>
                </a:cubicBezTo>
                <a:close/>
              </a:path>
            </a:pathLst>
          </a:custGeom>
          <a:ln w="12700">
            <a:miter lim="400000"/>
          </a:ln>
          <a:effectLst>
            <a:outerShdw sx="100000" sy="100000" kx="0" ky="0" algn="b" rotWithShape="0" blurRad="355600" dist="0" dir="0">
              <a:srgbClr val="000000">
                <a:alpha val="75000"/>
              </a:srgbClr>
            </a:outerShdw>
          </a:effectLst>
        </p:spPr>
      </p:pic>
      <p:pic>
        <p:nvPicPr>
          <p:cNvPr id="388" name="Image" descr="Image"/>
          <p:cNvPicPr>
            <a:picLocks noChangeAspect="1"/>
          </p:cNvPicPr>
          <p:nvPr/>
        </p:nvPicPr>
        <p:blipFill>
          <a:blip r:embed="rId4">
            <a:extLst/>
          </a:blip>
          <a:srcRect l="7230" t="14664" r="10617" b="7960"/>
          <a:stretch>
            <a:fillRect/>
          </a:stretch>
        </p:blipFill>
        <p:spPr>
          <a:xfrm>
            <a:off x="20393617" y="5336693"/>
            <a:ext cx="1524343" cy="959061"/>
          </a:xfrm>
          <a:custGeom>
            <a:avLst/>
            <a:gdLst/>
            <a:ahLst/>
            <a:cxnLst>
              <a:cxn ang="0">
                <a:pos x="wd2" y="hd2"/>
              </a:cxn>
              <a:cxn ang="5400000">
                <a:pos x="wd2" y="hd2"/>
              </a:cxn>
              <a:cxn ang="10800000">
                <a:pos x="wd2" y="hd2"/>
              </a:cxn>
              <a:cxn ang="16200000">
                <a:pos x="wd2" y="hd2"/>
              </a:cxn>
            </a:cxnLst>
            <a:rect l="0" t="0" r="r" b="b"/>
            <a:pathLst>
              <a:path w="21543" h="21544" fill="norm" stroke="1" extrusionOk="0">
                <a:moveTo>
                  <a:pt x="18463" y="1"/>
                </a:moveTo>
                <a:cubicBezTo>
                  <a:pt x="18355" y="9"/>
                  <a:pt x="18234" y="52"/>
                  <a:pt x="18200" y="117"/>
                </a:cubicBezTo>
                <a:cubicBezTo>
                  <a:pt x="18165" y="184"/>
                  <a:pt x="18080" y="214"/>
                  <a:pt x="17998" y="189"/>
                </a:cubicBezTo>
                <a:cubicBezTo>
                  <a:pt x="17872" y="150"/>
                  <a:pt x="17861" y="164"/>
                  <a:pt x="17885" y="367"/>
                </a:cubicBezTo>
                <a:cubicBezTo>
                  <a:pt x="17900" y="489"/>
                  <a:pt x="17888" y="613"/>
                  <a:pt x="17857" y="643"/>
                </a:cubicBezTo>
                <a:cubicBezTo>
                  <a:pt x="17827" y="673"/>
                  <a:pt x="17592" y="689"/>
                  <a:pt x="17336" y="679"/>
                </a:cubicBezTo>
                <a:cubicBezTo>
                  <a:pt x="17046" y="667"/>
                  <a:pt x="16842" y="691"/>
                  <a:pt x="16797" y="750"/>
                </a:cubicBezTo>
                <a:cubicBezTo>
                  <a:pt x="16758" y="803"/>
                  <a:pt x="16702" y="831"/>
                  <a:pt x="16674" y="804"/>
                </a:cubicBezTo>
                <a:cubicBezTo>
                  <a:pt x="16592" y="724"/>
                  <a:pt x="16558" y="902"/>
                  <a:pt x="16618" y="1080"/>
                </a:cubicBezTo>
                <a:cubicBezTo>
                  <a:pt x="16698" y="1318"/>
                  <a:pt x="16636" y="1343"/>
                  <a:pt x="16001" y="1374"/>
                </a:cubicBezTo>
                <a:cubicBezTo>
                  <a:pt x="15692" y="1389"/>
                  <a:pt x="15420" y="1406"/>
                  <a:pt x="15395" y="1410"/>
                </a:cubicBezTo>
                <a:cubicBezTo>
                  <a:pt x="15370" y="1414"/>
                  <a:pt x="15360" y="1536"/>
                  <a:pt x="15373" y="1677"/>
                </a:cubicBezTo>
                <a:cubicBezTo>
                  <a:pt x="15387" y="1830"/>
                  <a:pt x="15370" y="1950"/>
                  <a:pt x="15333" y="1972"/>
                </a:cubicBezTo>
                <a:cubicBezTo>
                  <a:pt x="15300" y="1992"/>
                  <a:pt x="15036" y="2018"/>
                  <a:pt x="14750" y="2034"/>
                </a:cubicBezTo>
                <a:cubicBezTo>
                  <a:pt x="14464" y="2050"/>
                  <a:pt x="14203" y="2074"/>
                  <a:pt x="14167" y="2079"/>
                </a:cubicBezTo>
                <a:cubicBezTo>
                  <a:pt x="14130" y="2084"/>
                  <a:pt x="14099" y="2196"/>
                  <a:pt x="14099" y="2337"/>
                </a:cubicBezTo>
                <a:cubicBezTo>
                  <a:pt x="14099" y="2662"/>
                  <a:pt x="13991" y="2721"/>
                  <a:pt x="13454" y="2694"/>
                </a:cubicBezTo>
                <a:cubicBezTo>
                  <a:pt x="13032" y="2672"/>
                  <a:pt x="12876" y="2584"/>
                  <a:pt x="12927" y="2373"/>
                </a:cubicBezTo>
                <a:cubicBezTo>
                  <a:pt x="12967" y="2209"/>
                  <a:pt x="12853" y="1998"/>
                  <a:pt x="12720" y="1998"/>
                </a:cubicBezTo>
                <a:cubicBezTo>
                  <a:pt x="12659" y="1998"/>
                  <a:pt x="12509" y="2158"/>
                  <a:pt x="12389" y="2346"/>
                </a:cubicBezTo>
                <a:cubicBezTo>
                  <a:pt x="12212" y="2622"/>
                  <a:pt x="12132" y="2683"/>
                  <a:pt x="11962" y="2694"/>
                </a:cubicBezTo>
                <a:cubicBezTo>
                  <a:pt x="11847" y="2701"/>
                  <a:pt x="11759" y="2733"/>
                  <a:pt x="11772" y="2765"/>
                </a:cubicBezTo>
                <a:cubicBezTo>
                  <a:pt x="11801" y="2843"/>
                  <a:pt x="11623" y="2995"/>
                  <a:pt x="11497" y="2997"/>
                </a:cubicBezTo>
                <a:cubicBezTo>
                  <a:pt x="11191" y="3001"/>
                  <a:pt x="11102" y="3042"/>
                  <a:pt x="11054" y="3184"/>
                </a:cubicBezTo>
                <a:cubicBezTo>
                  <a:pt x="11025" y="3270"/>
                  <a:pt x="10953" y="3336"/>
                  <a:pt x="10897" y="3336"/>
                </a:cubicBezTo>
                <a:cubicBezTo>
                  <a:pt x="10812" y="3336"/>
                  <a:pt x="10796" y="3383"/>
                  <a:pt x="10807" y="3603"/>
                </a:cubicBezTo>
                <a:cubicBezTo>
                  <a:pt x="10819" y="3854"/>
                  <a:pt x="10805" y="3885"/>
                  <a:pt x="10611" y="3969"/>
                </a:cubicBezTo>
                <a:cubicBezTo>
                  <a:pt x="10495" y="4018"/>
                  <a:pt x="10360" y="4083"/>
                  <a:pt x="10308" y="4120"/>
                </a:cubicBezTo>
                <a:cubicBezTo>
                  <a:pt x="10181" y="4210"/>
                  <a:pt x="10066" y="4049"/>
                  <a:pt x="10156" y="3906"/>
                </a:cubicBezTo>
                <a:cubicBezTo>
                  <a:pt x="10191" y="3851"/>
                  <a:pt x="10218" y="3774"/>
                  <a:pt x="10218" y="3737"/>
                </a:cubicBezTo>
                <a:cubicBezTo>
                  <a:pt x="10218" y="3642"/>
                  <a:pt x="9969" y="3650"/>
                  <a:pt x="9932" y="3746"/>
                </a:cubicBezTo>
                <a:cubicBezTo>
                  <a:pt x="9915" y="3790"/>
                  <a:pt x="9873" y="3813"/>
                  <a:pt x="9837" y="3790"/>
                </a:cubicBezTo>
                <a:cubicBezTo>
                  <a:pt x="9798" y="3767"/>
                  <a:pt x="9732" y="3876"/>
                  <a:pt x="9680" y="4049"/>
                </a:cubicBezTo>
                <a:cubicBezTo>
                  <a:pt x="9594" y="4335"/>
                  <a:pt x="9483" y="4373"/>
                  <a:pt x="9483" y="4120"/>
                </a:cubicBezTo>
                <a:cubicBezTo>
                  <a:pt x="9483" y="3952"/>
                  <a:pt x="9272" y="3973"/>
                  <a:pt x="9192" y="4147"/>
                </a:cubicBezTo>
                <a:cubicBezTo>
                  <a:pt x="9146" y="4245"/>
                  <a:pt x="9056" y="4288"/>
                  <a:pt x="8894" y="4290"/>
                </a:cubicBezTo>
                <a:cubicBezTo>
                  <a:pt x="8764" y="4291"/>
                  <a:pt x="8666" y="4318"/>
                  <a:pt x="8676" y="4343"/>
                </a:cubicBezTo>
                <a:cubicBezTo>
                  <a:pt x="8713" y="4440"/>
                  <a:pt x="8596" y="4617"/>
                  <a:pt x="8479" y="4646"/>
                </a:cubicBezTo>
                <a:cubicBezTo>
                  <a:pt x="8412" y="4663"/>
                  <a:pt x="8236" y="4675"/>
                  <a:pt x="8087" y="4673"/>
                </a:cubicBezTo>
                <a:lnTo>
                  <a:pt x="7812" y="4673"/>
                </a:lnTo>
                <a:lnTo>
                  <a:pt x="7817" y="4985"/>
                </a:lnTo>
                <a:cubicBezTo>
                  <a:pt x="7820" y="5401"/>
                  <a:pt x="7723" y="5780"/>
                  <a:pt x="7638" y="5698"/>
                </a:cubicBezTo>
                <a:cubicBezTo>
                  <a:pt x="7588" y="5651"/>
                  <a:pt x="7587" y="5669"/>
                  <a:pt x="7638" y="5770"/>
                </a:cubicBezTo>
                <a:cubicBezTo>
                  <a:pt x="7744" y="5977"/>
                  <a:pt x="7644" y="6019"/>
                  <a:pt x="7021" y="6028"/>
                </a:cubicBezTo>
                <a:cubicBezTo>
                  <a:pt x="6511" y="6035"/>
                  <a:pt x="6452" y="6057"/>
                  <a:pt x="6409" y="6206"/>
                </a:cubicBezTo>
                <a:cubicBezTo>
                  <a:pt x="6325" y="6502"/>
                  <a:pt x="6049" y="6668"/>
                  <a:pt x="5624" y="6688"/>
                </a:cubicBezTo>
                <a:cubicBezTo>
                  <a:pt x="5211" y="6707"/>
                  <a:pt x="5103" y="6798"/>
                  <a:pt x="5103" y="7116"/>
                </a:cubicBezTo>
                <a:cubicBezTo>
                  <a:pt x="5103" y="7314"/>
                  <a:pt x="4737" y="7559"/>
                  <a:pt x="4637" y="7428"/>
                </a:cubicBezTo>
                <a:cubicBezTo>
                  <a:pt x="4549" y="7312"/>
                  <a:pt x="4134" y="7344"/>
                  <a:pt x="3936" y="7481"/>
                </a:cubicBezTo>
                <a:cubicBezTo>
                  <a:pt x="3792" y="7582"/>
                  <a:pt x="3773" y="7625"/>
                  <a:pt x="3818" y="7758"/>
                </a:cubicBezTo>
                <a:cubicBezTo>
                  <a:pt x="3892" y="7976"/>
                  <a:pt x="3794" y="8051"/>
                  <a:pt x="3627" y="7909"/>
                </a:cubicBezTo>
                <a:cubicBezTo>
                  <a:pt x="3459" y="7766"/>
                  <a:pt x="3228" y="7054"/>
                  <a:pt x="3274" y="6822"/>
                </a:cubicBezTo>
                <a:cubicBezTo>
                  <a:pt x="3296" y="6710"/>
                  <a:pt x="3288" y="6670"/>
                  <a:pt x="3252" y="6706"/>
                </a:cubicBezTo>
                <a:cubicBezTo>
                  <a:pt x="3187" y="6769"/>
                  <a:pt x="2959" y="6119"/>
                  <a:pt x="3005" y="6001"/>
                </a:cubicBezTo>
                <a:cubicBezTo>
                  <a:pt x="3021" y="5959"/>
                  <a:pt x="2989" y="5851"/>
                  <a:pt x="2932" y="5761"/>
                </a:cubicBezTo>
                <a:cubicBezTo>
                  <a:pt x="2864" y="5653"/>
                  <a:pt x="2844" y="5536"/>
                  <a:pt x="2865" y="5413"/>
                </a:cubicBezTo>
                <a:cubicBezTo>
                  <a:pt x="2885" y="5288"/>
                  <a:pt x="2876" y="5249"/>
                  <a:pt x="2837" y="5288"/>
                </a:cubicBezTo>
                <a:cubicBezTo>
                  <a:pt x="2801" y="5323"/>
                  <a:pt x="2726" y="5182"/>
                  <a:pt x="2646" y="4931"/>
                </a:cubicBezTo>
                <a:cubicBezTo>
                  <a:pt x="2515" y="4522"/>
                  <a:pt x="2382" y="4354"/>
                  <a:pt x="2321" y="4512"/>
                </a:cubicBezTo>
                <a:cubicBezTo>
                  <a:pt x="2303" y="4559"/>
                  <a:pt x="2266" y="4581"/>
                  <a:pt x="2236" y="4566"/>
                </a:cubicBezTo>
                <a:cubicBezTo>
                  <a:pt x="2169" y="4530"/>
                  <a:pt x="2032" y="3949"/>
                  <a:pt x="2018" y="3639"/>
                </a:cubicBezTo>
                <a:cubicBezTo>
                  <a:pt x="2012" y="3509"/>
                  <a:pt x="1968" y="3372"/>
                  <a:pt x="1917" y="3327"/>
                </a:cubicBezTo>
                <a:cubicBezTo>
                  <a:pt x="1857" y="3274"/>
                  <a:pt x="1835" y="3184"/>
                  <a:pt x="1855" y="3086"/>
                </a:cubicBezTo>
                <a:cubicBezTo>
                  <a:pt x="1872" y="3002"/>
                  <a:pt x="1857" y="2911"/>
                  <a:pt x="1827" y="2881"/>
                </a:cubicBezTo>
                <a:cubicBezTo>
                  <a:pt x="1796" y="2851"/>
                  <a:pt x="1788" y="2790"/>
                  <a:pt x="1804" y="2747"/>
                </a:cubicBezTo>
                <a:cubicBezTo>
                  <a:pt x="1821" y="2705"/>
                  <a:pt x="1784" y="2667"/>
                  <a:pt x="1726" y="2667"/>
                </a:cubicBezTo>
                <a:cubicBezTo>
                  <a:pt x="1660" y="2667"/>
                  <a:pt x="1560" y="2530"/>
                  <a:pt x="1457" y="2293"/>
                </a:cubicBezTo>
                <a:cubicBezTo>
                  <a:pt x="1323" y="1983"/>
                  <a:pt x="1273" y="1926"/>
                  <a:pt x="1182" y="1972"/>
                </a:cubicBezTo>
                <a:cubicBezTo>
                  <a:pt x="1121" y="2003"/>
                  <a:pt x="1014" y="2032"/>
                  <a:pt x="941" y="2043"/>
                </a:cubicBezTo>
                <a:cubicBezTo>
                  <a:pt x="867" y="2054"/>
                  <a:pt x="742" y="2102"/>
                  <a:pt x="666" y="2150"/>
                </a:cubicBezTo>
                <a:cubicBezTo>
                  <a:pt x="590" y="2198"/>
                  <a:pt x="430" y="2278"/>
                  <a:pt x="312" y="2328"/>
                </a:cubicBezTo>
                <a:cubicBezTo>
                  <a:pt x="195" y="2379"/>
                  <a:pt x="89" y="2447"/>
                  <a:pt x="77" y="2480"/>
                </a:cubicBezTo>
                <a:cubicBezTo>
                  <a:pt x="65" y="2513"/>
                  <a:pt x="41" y="2906"/>
                  <a:pt x="21" y="3354"/>
                </a:cubicBezTo>
                <a:cubicBezTo>
                  <a:pt x="-15" y="4132"/>
                  <a:pt x="-13" y="4174"/>
                  <a:pt x="88" y="4174"/>
                </a:cubicBezTo>
                <a:cubicBezTo>
                  <a:pt x="259" y="4174"/>
                  <a:pt x="357" y="4079"/>
                  <a:pt x="357" y="3924"/>
                </a:cubicBezTo>
                <a:cubicBezTo>
                  <a:pt x="357" y="3718"/>
                  <a:pt x="529" y="3498"/>
                  <a:pt x="705" y="3478"/>
                </a:cubicBezTo>
                <a:cubicBezTo>
                  <a:pt x="836" y="3464"/>
                  <a:pt x="858" y="3494"/>
                  <a:pt x="857" y="3683"/>
                </a:cubicBezTo>
                <a:cubicBezTo>
                  <a:pt x="855" y="3872"/>
                  <a:pt x="866" y="3888"/>
                  <a:pt x="946" y="3808"/>
                </a:cubicBezTo>
                <a:cubicBezTo>
                  <a:pt x="1097" y="3659"/>
                  <a:pt x="1334" y="3932"/>
                  <a:pt x="1311" y="4227"/>
                </a:cubicBezTo>
                <a:cubicBezTo>
                  <a:pt x="1295" y="4425"/>
                  <a:pt x="1305" y="4441"/>
                  <a:pt x="1373" y="4352"/>
                </a:cubicBezTo>
                <a:cubicBezTo>
                  <a:pt x="1473" y="4219"/>
                  <a:pt x="1530" y="4342"/>
                  <a:pt x="1524" y="4682"/>
                </a:cubicBezTo>
                <a:cubicBezTo>
                  <a:pt x="1522" y="4815"/>
                  <a:pt x="1541" y="4905"/>
                  <a:pt x="1569" y="4878"/>
                </a:cubicBezTo>
                <a:cubicBezTo>
                  <a:pt x="1640" y="4808"/>
                  <a:pt x="1836" y="5538"/>
                  <a:pt x="1793" y="5716"/>
                </a:cubicBezTo>
                <a:cubicBezTo>
                  <a:pt x="1769" y="5818"/>
                  <a:pt x="1778" y="5848"/>
                  <a:pt x="1821" y="5805"/>
                </a:cubicBezTo>
                <a:cubicBezTo>
                  <a:pt x="1904" y="5724"/>
                  <a:pt x="2206" y="6773"/>
                  <a:pt x="2158" y="6973"/>
                </a:cubicBezTo>
                <a:cubicBezTo>
                  <a:pt x="2134" y="7070"/>
                  <a:pt x="2144" y="7095"/>
                  <a:pt x="2186" y="7053"/>
                </a:cubicBezTo>
                <a:cubicBezTo>
                  <a:pt x="2278" y="6963"/>
                  <a:pt x="2476" y="7735"/>
                  <a:pt x="2399" y="7882"/>
                </a:cubicBezTo>
                <a:cubicBezTo>
                  <a:pt x="2326" y="8022"/>
                  <a:pt x="2388" y="8194"/>
                  <a:pt x="2489" y="8132"/>
                </a:cubicBezTo>
                <a:cubicBezTo>
                  <a:pt x="2539" y="8101"/>
                  <a:pt x="2592" y="8185"/>
                  <a:pt x="2640" y="8364"/>
                </a:cubicBezTo>
                <a:cubicBezTo>
                  <a:pt x="2705" y="8603"/>
                  <a:pt x="2705" y="8646"/>
                  <a:pt x="2629" y="8738"/>
                </a:cubicBezTo>
                <a:cubicBezTo>
                  <a:pt x="2552" y="8832"/>
                  <a:pt x="2548" y="8836"/>
                  <a:pt x="2623" y="8836"/>
                </a:cubicBezTo>
                <a:cubicBezTo>
                  <a:pt x="2714" y="8836"/>
                  <a:pt x="2941" y="9375"/>
                  <a:pt x="2887" y="9460"/>
                </a:cubicBezTo>
                <a:cubicBezTo>
                  <a:pt x="2869" y="9489"/>
                  <a:pt x="2852" y="9735"/>
                  <a:pt x="2848" y="10004"/>
                </a:cubicBezTo>
                <a:cubicBezTo>
                  <a:pt x="2841" y="10429"/>
                  <a:pt x="2852" y="10501"/>
                  <a:pt x="2943" y="10539"/>
                </a:cubicBezTo>
                <a:cubicBezTo>
                  <a:pt x="3007" y="10566"/>
                  <a:pt x="3034" y="10626"/>
                  <a:pt x="3016" y="10700"/>
                </a:cubicBezTo>
                <a:cubicBezTo>
                  <a:pt x="2998" y="10772"/>
                  <a:pt x="3019" y="10813"/>
                  <a:pt x="3067" y="10807"/>
                </a:cubicBezTo>
                <a:cubicBezTo>
                  <a:pt x="3167" y="10793"/>
                  <a:pt x="3293" y="11337"/>
                  <a:pt x="3257" y="11636"/>
                </a:cubicBezTo>
                <a:cubicBezTo>
                  <a:pt x="3239" y="11790"/>
                  <a:pt x="3244" y="11845"/>
                  <a:pt x="3285" y="11805"/>
                </a:cubicBezTo>
                <a:cubicBezTo>
                  <a:pt x="3321" y="11769"/>
                  <a:pt x="3383" y="11867"/>
                  <a:pt x="3437" y="12046"/>
                </a:cubicBezTo>
                <a:cubicBezTo>
                  <a:pt x="3512" y="12298"/>
                  <a:pt x="3546" y="12330"/>
                  <a:pt x="3684" y="12313"/>
                </a:cubicBezTo>
                <a:cubicBezTo>
                  <a:pt x="3834" y="12295"/>
                  <a:pt x="3846" y="12317"/>
                  <a:pt x="3841" y="12572"/>
                </a:cubicBezTo>
                <a:cubicBezTo>
                  <a:pt x="3836" y="12779"/>
                  <a:pt x="3854" y="12838"/>
                  <a:pt x="3919" y="12821"/>
                </a:cubicBezTo>
                <a:cubicBezTo>
                  <a:pt x="3988" y="12804"/>
                  <a:pt x="3999" y="12864"/>
                  <a:pt x="3986" y="13133"/>
                </a:cubicBezTo>
                <a:cubicBezTo>
                  <a:pt x="3978" y="13317"/>
                  <a:pt x="3938" y="13502"/>
                  <a:pt x="3897" y="13552"/>
                </a:cubicBezTo>
                <a:cubicBezTo>
                  <a:pt x="3795" y="13676"/>
                  <a:pt x="3819" y="14187"/>
                  <a:pt x="3925" y="14159"/>
                </a:cubicBezTo>
                <a:cubicBezTo>
                  <a:pt x="3968" y="14147"/>
                  <a:pt x="4066" y="14203"/>
                  <a:pt x="4138" y="14283"/>
                </a:cubicBezTo>
                <a:cubicBezTo>
                  <a:pt x="4243" y="14400"/>
                  <a:pt x="4267" y="14501"/>
                  <a:pt x="4267" y="14783"/>
                </a:cubicBezTo>
                <a:cubicBezTo>
                  <a:pt x="4267" y="15036"/>
                  <a:pt x="4290" y="15130"/>
                  <a:pt x="4345" y="15130"/>
                </a:cubicBezTo>
                <a:cubicBezTo>
                  <a:pt x="4422" y="15130"/>
                  <a:pt x="4519" y="15651"/>
                  <a:pt x="4469" y="15781"/>
                </a:cubicBezTo>
                <a:cubicBezTo>
                  <a:pt x="4455" y="15817"/>
                  <a:pt x="4461" y="15917"/>
                  <a:pt x="4480" y="16013"/>
                </a:cubicBezTo>
                <a:cubicBezTo>
                  <a:pt x="4506" y="16144"/>
                  <a:pt x="4545" y="16176"/>
                  <a:pt x="4643" y="16147"/>
                </a:cubicBezTo>
                <a:cubicBezTo>
                  <a:pt x="4737" y="16118"/>
                  <a:pt x="4790" y="16162"/>
                  <a:pt x="4850" y="16307"/>
                </a:cubicBezTo>
                <a:cubicBezTo>
                  <a:pt x="4895" y="16416"/>
                  <a:pt x="4965" y="16503"/>
                  <a:pt x="5007" y="16503"/>
                </a:cubicBezTo>
                <a:cubicBezTo>
                  <a:pt x="5085" y="16503"/>
                  <a:pt x="5601" y="18146"/>
                  <a:pt x="5624" y="18465"/>
                </a:cubicBezTo>
                <a:cubicBezTo>
                  <a:pt x="5631" y="18557"/>
                  <a:pt x="5665" y="18717"/>
                  <a:pt x="5697" y="18812"/>
                </a:cubicBezTo>
                <a:cubicBezTo>
                  <a:pt x="5729" y="18908"/>
                  <a:pt x="5743" y="19072"/>
                  <a:pt x="5725" y="19178"/>
                </a:cubicBezTo>
                <a:cubicBezTo>
                  <a:pt x="5704" y="19308"/>
                  <a:pt x="5709" y="19350"/>
                  <a:pt x="5748" y="19312"/>
                </a:cubicBezTo>
                <a:cubicBezTo>
                  <a:pt x="5817" y="19243"/>
                  <a:pt x="5926" y="19535"/>
                  <a:pt x="5950" y="19855"/>
                </a:cubicBezTo>
                <a:cubicBezTo>
                  <a:pt x="5968" y="20107"/>
                  <a:pt x="6154" y="20456"/>
                  <a:pt x="6230" y="20381"/>
                </a:cubicBezTo>
                <a:cubicBezTo>
                  <a:pt x="6310" y="20303"/>
                  <a:pt x="6557" y="21087"/>
                  <a:pt x="6544" y="21380"/>
                </a:cubicBezTo>
                <a:cubicBezTo>
                  <a:pt x="6542" y="21424"/>
                  <a:pt x="6581" y="21484"/>
                  <a:pt x="6634" y="21514"/>
                </a:cubicBezTo>
                <a:cubicBezTo>
                  <a:pt x="6776" y="21594"/>
                  <a:pt x="6877" y="21507"/>
                  <a:pt x="6847" y="21326"/>
                </a:cubicBezTo>
                <a:cubicBezTo>
                  <a:pt x="6833" y="21239"/>
                  <a:pt x="6838" y="21052"/>
                  <a:pt x="6864" y="20907"/>
                </a:cubicBezTo>
                <a:cubicBezTo>
                  <a:pt x="6900" y="20709"/>
                  <a:pt x="6896" y="20611"/>
                  <a:pt x="6836" y="20506"/>
                </a:cubicBezTo>
                <a:cubicBezTo>
                  <a:pt x="6792" y="20429"/>
                  <a:pt x="6772" y="20308"/>
                  <a:pt x="6791" y="20230"/>
                </a:cubicBezTo>
                <a:cubicBezTo>
                  <a:pt x="6812" y="20141"/>
                  <a:pt x="6798" y="20099"/>
                  <a:pt x="6757" y="20114"/>
                </a:cubicBezTo>
                <a:cubicBezTo>
                  <a:pt x="6720" y="20128"/>
                  <a:pt x="6641" y="19919"/>
                  <a:pt x="6572" y="19633"/>
                </a:cubicBezTo>
                <a:cubicBezTo>
                  <a:pt x="6433" y="19052"/>
                  <a:pt x="6389" y="18537"/>
                  <a:pt x="6477" y="18563"/>
                </a:cubicBezTo>
                <a:cubicBezTo>
                  <a:pt x="6509" y="18572"/>
                  <a:pt x="6585" y="18496"/>
                  <a:pt x="6651" y="18384"/>
                </a:cubicBezTo>
                <a:cubicBezTo>
                  <a:pt x="6746" y="18223"/>
                  <a:pt x="6762" y="18159"/>
                  <a:pt x="6712" y="18063"/>
                </a:cubicBezTo>
                <a:cubicBezTo>
                  <a:pt x="6617" y="17881"/>
                  <a:pt x="6719" y="17815"/>
                  <a:pt x="7099" y="17832"/>
                </a:cubicBezTo>
                <a:cubicBezTo>
                  <a:pt x="7287" y="17840"/>
                  <a:pt x="7444" y="17811"/>
                  <a:pt x="7464" y="17760"/>
                </a:cubicBezTo>
                <a:cubicBezTo>
                  <a:pt x="7483" y="17711"/>
                  <a:pt x="7541" y="17690"/>
                  <a:pt x="7593" y="17716"/>
                </a:cubicBezTo>
                <a:cubicBezTo>
                  <a:pt x="7664" y="17751"/>
                  <a:pt x="7697" y="17711"/>
                  <a:pt x="7716" y="17546"/>
                </a:cubicBezTo>
                <a:cubicBezTo>
                  <a:pt x="7749" y="17273"/>
                  <a:pt x="7632" y="16902"/>
                  <a:pt x="7447" y="16682"/>
                </a:cubicBezTo>
                <a:lnTo>
                  <a:pt x="7307" y="16512"/>
                </a:lnTo>
                <a:lnTo>
                  <a:pt x="7425" y="16459"/>
                </a:lnTo>
                <a:cubicBezTo>
                  <a:pt x="7556" y="16400"/>
                  <a:pt x="7588" y="16254"/>
                  <a:pt x="7470" y="16254"/>
                </a:cubicBezTo>
                <a:cubicBezTo>
                  <a:pt x="7320" y="16254"/>
                  <a:pt x="7336" y="16102"/>
                  <a:pt x="7503" y="15942"/>
                </a:cubicBezTo>
                <a:cubicBezTo>
                  <a:pt x="7623" y="15828"/>
                  <a:pt x="7735" y="15789"/>
                  <a:pt x="7873" y="15817"/>
                </a:cubicBezTo>
                <a:cubicBezTo>
                  <a:pt x="7984" y="15839"/>
                  <a:pt x="8102" y="15818"/>
                  <a:pt x="8143" y="15763"/>
                </a:cubicBezTo>
                <a:cubicBezTo>
                  <a:pt x="8193" y="15697"/>
                  <a:pt x="8226" y="15695"/>
                  <a:pt x="8249" y="15754"/>
                </a:cubicBezTo>
                <a:cubicBezTo>
                  <a:pt x="8300" y="15886"/>
                  <a:pt x="8489" y="15862"/>
                  <a:pt x="8524" y="15719"/>
                </a:cubicBezTo>
                <a:cubicBezTo>
                  <a:pt x="8541" y="15649"/>
                  <a:pt x="8526" y="15528"/>
                  <a:pt x="8490" y="15460"/>
                </a:cubicBezTo>
                <a:cubicBezTo>
                  <a:pt x="8436" y="15356"/>
                  <a:pt x="8451" y="15324"/>
                  <a:pt x="8608" y="15220"/>
                </a:cubicBezTo>
                <a:cubicBezTo>
                  <a:pt x="8792" y="15098"/>
                  <a:pt x="9056" y="15153"/>
                  <a:pt x="9068" y="15318"/>
                </a:cubicBezTo>
                <a:cubicBezTo>
                  <a:pt x="9071" y="15353"/>
                  <a:pt x="9080" y="15626"/>
                  <a:pt x="9085" y="15924"/>
                </a:cubicBezTo>
                <a:lnTo>
                  <a:pt x="9091" y="16468"/>
                </a:lnTo>
                <a:lnTo>
                  <a:pt x="9337" y="16494"/>
                </a:lnTo>
                <a:cubicBezTo>
                  <a:pt x="9561" y="16517"/>
                  <a:pt x="9580" y="16496"/>
                  <a:pt x="9562" y="16343"/>
                </a:cubicBezTo>
                <a:cubicBezTo>
                  <a:pt x="9531" y="16091"/>
                  <a:pt x="9626" y="16060"/>
                  <a:pt x="9797" y="16254"/>
                </a:cubicBezTo>
                <a:cubicBezTo>
                  <a:pt x="9999" y="16482"/>
                  <a:pt x="10078" y="16474"/>
                  <a:pt x="10033" y="16236"/>
                </a:cubicBezTo>
                <a:cubicBezTo>
                  <a:pt x="9972" y="15915"/>
                  <a:pt x="9977" y="15879"/>
                  <a:pt x="10111" y="15879"/>
                </a:cubicBezTo>
                <a:cubicBezTo>
                  <a:pt x="10184" y="15879"/>
                  <a:pt x="10271" y="15826"/>
                  <a:pt x="10302" y="15763"/>
                </a:cubicBezTo>
                <a:cubicBezTo>
                  <a:pt x="10348" y="15670"/>
                  <a:pt x="10378" y="15693"/>
                  <a:pt x="10470" y="15879"/>
                </a:cubicBezTo>
                <a:cubicBezTo>
                  <a:pt x="10533" y="16005"/>
                  <a:pt x="10573" y="16139"/>
                  <a:pt x="10560" y="16173"/>
                </a:cubicBezTo>
                <a:cubicBezTo>
                  <a:pt x="10547" y="16208"/>
                  <a:pt x="10586" y="16303"/>
                  <a:pt x="10644" y="16387"/>
                </a:cubicBezTo>
                <a:cubicBezTo>
                  <a:pt x="10731" y="16512"/>
                  <a:pt x="10765" y="16521"/>
                  <a:pt x="10846" y="16441"/>
                </a:cubicBezTo>
                <a:cubicBezTo>
                  <a:pt x="10914" y="16374"/>
                  <a:pt x="10958" y="16373"/>
                  <a:pt x="10981" y="16432"/>
                </a:cubicBezTo>
                <a:cubicBezTo>
                  <a:pt x="11002" y="16485"/>
                  <a:pt x="11040" y="16461"/>
                  <a:pt x="11082" y="16370"/>
                </a:cubicBezTo>
                <a:cubicBezTo>
                  <a:pt x="11138" y="16248"/>
                  <a:pt x="11168" y="16239"/>
                  <a:pt x="11233" y="16325"/>
                </a:cubicBezTo>
                <a:cubicBezTo>
                  <a:pt x="11288" y="16397"/>
                  <a:pt x="11322" y="16404"/>
                  <a:pt x="11345" y="16343"/>
                </a:cubicBezTo>
                <a:cubicBezTo>
                  <a:pt x="11364" y="16294"/>
                  <a:pt x="11403" y="16276"/>
                  <a:pt x="11435" y="16307"/>
                </a:cubicBezTo>
                <a:cubicBezTo>
                  <a:pt x="11472" y="16343"/>
                  <a:pt x="11483" y="16318"/>
                  <a:pt x="11463" y="16236"/>
                </a:cubicBezTo>
                <a:cubicBezTo>
                  <a:pt x="11396" y="15959"/>
                  <a:pt x="11540" y="15844"/>
                  <a:pt x="11940" y="15835"/>
                </a:cubicBezTo>
                <a:cubicBezTo>
                  <a:pt x="12228" y="15828"/>
                  <a:pt x="12310" y="15802"/>
                  <a:pt x="12271" y="15728"/>
                </a:cubicBezTo>
                <a:cubicBezTo>
                  <a:pt x="12235" y="15660"/>
                  <a:pt x="12256" y="15552"/>
                  <a:pt x="12338" y="15389"/>
                </a:cubicBezTo>
                <a:cubicBezTo>
                  <a:pt x="12451" y="15164"/>
                  <a:pt x="12473" y="15152"/>
                  <a:pt x="12832" y="15166"/>
                </a:cubicBezTo>
                <a:cubicBezTo>
                  <a:pt x="13040" y="15174"/>
                  <a:pt x="13293" y="15151"/>
                  <a:pt x="13393" y="15121"/>
                </a:cubicBezTo>
                <a:cubicBezTo>
                  <a:pt x="13550" y="15074"/>
                  <a:pt x="13578" y="15039"/>
                  <a:pt x="13578" y="14827"/>
                </a:cubicBezTo>
                <a:cubicBezTo>
                  <a:pt x="13578" y="14538"/>
                  <a:pt x="13595" y="14522"/>
                  <a:pt x="14083" y="14480"/>
                </a:cubicBezTo>
                <a:cubicBezTo>
                  <a:pt x="14485" y="14445"/>
                  <a:pt x="14647" y="14328"/>
                  <a:pt x="14599" y="14087"/>
                </a:cubicBezTo>
                <a:cubicBezTo>
                  <a:pt x="14555" y="13870"/>
                  <a:pt x="14651" y="13810"/>
                  <a:pt x="15047" y="13829"/>
                </a:cubicBezTo>
                <a:cubicBezTo>
                  <a:pt x="15250" y="13838"/>
                  <a:pt x="15415" y="13807"/>
                  <a:pt x="15434" y="13757"/>
                </a:cubicBezTo>
                <a:cubicBezTo>
                  <a:pt x="15453" y="13709"/>
                  <a:pt x="15519" y="13677"/>
                  <a:pt x="15575" y="13677"/>
                </a:cubicBezTo>
                <a:cubicBezTo>
                  <a:pt x="15669" y="13677"/>
                  <a:pt x="15676" y="13609"/>
                  <a:pt x="15676" y="12839"/>
                </a:cubicBezTo>
                <a:lnTo>
                  <a:pt x="15676" y="12010"/>
                </a:lnTo>
                <a:lnTo>
                  <a:pt x="15524" y="12010"/>
                </a:lnTo>
                <a:cubicBezTo>
                  <a:pt x="15443" y="12010"/>
                  <a:pt x="15351" y="11958"/>
                  <a:pt x="15317" y="11903"/>
                </a:cubicBezTo>
                <a:cubicBezTo>
                  <a:pt x="15236" y="11775"/>
                  <a:pt x="15237" y="11286"/>
                  <a:pt x="15317" y="11208"/>
                </a:cubicBezTo>
                <a:cubicBezTo>
                  <a:pt x="15350" y="11175"/>
                  <a:pt x="15628" y="11154"/>
                  <a:pt x="15939" y="11163"/>
                </a:cubicBezTo>
                <a:lnTo>
                  <a:pt x="16506" y="11181"/>
                </a:lnTo>
                <a:lnTo>
                  <a:pt x="16523" y="10824"/>
                </a:lnTo>
                <a:lnTo>
                  <a:pt x="16539" y="10468"/>
                </a:lnTo>
                <a:lnTo>
                  <a:pt x="16977" y="10486"/>
                </a:lnTo>
                <a:cubicBezTo>
                  <a:pt x="17245" y="10497"/>
                  <a:pt x="17400" y="10472"/>
                  <a:pt x="17381" y="10423"/>
                </a:cubicBezTo>
                <a:cubicBezTo>
                  <a:pt x="17364" y="10379"/>
                  <a:pt x="17392" y="10272"/>
                  <a:pt x="17448" y="10182"/>
                </a:cubicBezTo>
                <a:cubicBezTo>
                  <a:pt x="17504" y="10093"/>
                  <a:pt x="17543" y="9994"/>
                  <a:pt x="17527" y="9969"/>
                </a:cubicBezTo>
                <a:cubicBezTo>
                  <a:pt x="17510" y="9943"/>
                  <a:pt x="17563" y="9884"/>
                  <a:pt x="17644" y="9835"/>
                </a:cubicBezTo>
                <a:cubicBezTo>
                  <a:pt x="17736" y="9780"/>
                  <a:pt x="17810" y="9777"/>
                  <a:pt x="17841" y="9826"/>
                </a:cubicBezTo>
                <a:cubicBezTo>
                  <a:pt x="17869" y="9871"/>
                  <a:pt x="17952" y="9873"/>
                  <a:pt x="18037" y="9835"/>
                </a:cubicBezTo>
                <a:cubicBezTo>
                  <a:pt x="18118" y="9798"/>
                  <a:pt x="18196" y="9793"/>
                  <a:pt x="18211" y="9817"/>
                </a:cubicBezTo>
                <a:cubicBezTo>
                  <a:pt x="18226" y="9841"/>
                  <a:pt x="18322" y="9830"/>
                  <a:pt x="18424" y="9799"/>
                </a:cubicBezTo>
                <a:cubicBezTo>
                  <a:pt x="18586" y="9751"/>
                  <a:pt x="18609" y="9715"/>
                  <a:pt x="18609" y="9505"/>
                </a:cubicBezTo>
                <a:cubicBezTo>
                  <a:pt x="18609" y="9372"/>
                  <a:pt x="18633" y="9245"/>
                  <a:pt x="18660" y="9220"/>
                </a:cubicBezTo>
                <a:cubicBezTo>
                  <a:pt x="18735" y="9145"/>
                  <a:pt x="19447" y="9098"/>
                  <a:pt x="19473" y="9166"/>
                </a:cubicBezTo>
                <a:cubicBezTo>
                  <a:pt x="19486" y="9200"/>
                  <a:pt x="19568" y="9214"/>
                  <a:pt x="19658" y="9193"/>
                </a:cubicBezTo>
                <a:cubicBezTo>
                  <a:pt x="19783" y="9164"/>
                  <a:pt x="19813" y="9119"/>
                  <a:pt x="19787" y="9015"/>
                </a:cubicBezTo>
                <a:cubicBezTo>
                  <a:pt x="19707" y="8695"/>
                  <a:pt x="19719" y="8575"/>
                  <a:pt x="19832" y="8506"/>
                </a:cubicBezTo>
                <a:cubicBezTo>
                  <a:pt x="19898" y="8466"/>
                  <a:pt x="19975" y="8478"/>
                  <a:pt x="20011" y="8524"/>
                </a:cubicBezTo>
                <a:cubicBezTo>
                  <a:pt x="20051" y="8575"/>
                  <a:pt x="20110" y="8566"/>
                  <a:pt x="20180" y="8506"/>
                </a:cubicBezTo>
                <a:cubicBezTo>
                  <a:pt x="20239" y="8456"/>
                  <a:pt x="20292" y="8438"/>
                  <a:pt x="20292" y="8462"/>
                </a:cubicBezTo>
                <a:cubicBezTo>
                  <a:pt x="20292" y="8485"/>
                  <a:pt x="20351" y="8463"/>
                  <a:pt x="20426" y="8417"/>
                </a:cubicBezTo>
                <a:cubicBezTo>
                  <a:pt x="20523" y="8359"/>
                  <a:pt x="20583" y="8359"/>
                  <a:pt x="20634" y="8426"/>
                </a:cubicBezTo>
                <a:cubicBezTo>
                  <a:pt x="20690" y="8500"/>
                  <a:pt x="20707" y="8492"/>
                  <a:pt x="20707" y="8391"/>
                </a:cubicBezTo>
                <a:cubicBezTo>
                  <a:pt x="20707" y="8319"/>
                  <a:pt x="20760" y="8204"/>
                  <a:pt x="20825" y="8132"/>
                </a:cubicBezTo>
                <a:cubicBezTo>
                  <a:pt x="20890" y="8060"/>
                  <a:pt x="20942" y="7978"/>
                  <a:pt x="20942" y="7945"/>
                </a:cubicBezTo>
                <a:cubicBezTo>
                  <a:pt x="20942" y="7911"/>
                  <a:pt x="21013" y="7871"/>
                  <a:pt x="21099" y="7865"/>
                </a:cubicBezTo>
                <a:cubicBezTo>
                  <a:pt x="21585" y="7831"/>
                  <a:pt x="21539" y="7908"/>
                  <a:pt x="21543" y="7258"/>
                </a:cubicBezTo>
                <a:cubicBezTo>
                  <a:pt x="21546" y="6705"/>
                  <a:pt x="21538" y="6670"/>
                  <a:pt x="21425" y="6670"/>
                </a:cubicBezTo>
                <a:cubicBezTo>
                  <a:pt x="21359" y="6670"/>
                  <a:pt x="21279" y="6714"/>
                  <a:pt x="21245" y="6768"/>
                </a:cubicBezTo>
                <a:cubicBezTo>
                  <a:pt x="21171" y="6887"/>
                  <a:pt x="21113" y="6699"/>
                  <a:pt x="21105" y="6304"/>
                </a:cubicBezTo>
                <a:cubicBezTo>
                  <a:pt x="21100" y="6073"/>
                  <a:pt x="21082" y="6038"/>
                  <a:pt x="20926" y="6001"/>
                </a:cubicBezTo>
                <a:cubicBezTo>
                  <a:pt x="20735" y="5957"/>
                  <a:pt x="20727" y="5928"/>
                  <a:pt x="20696" y="5047"/>
                </a:cubicBezTo>
                <a:cubicBezTo>
                  <a:pt x="20685" y="4754"/>
                  <a:pt x="20668" y="4705"/>
                  <a:pt x="20544" y="4682"/>
                </a:cubicBezTo>
                <a:cubicBezTo>
                  <a:pt x="20368" y="4650"/>
                  <a:pt x="20274" y="4486"/>
                  <a:pt x="20275" y="4192"/>
                </a:cubicBezTo>
                <a:cubicBezTo>
                  <a:pt x="20275" y="4066"/>
                  <a:pt x="20255" y="3912"/>
                  <a:pt x="20224" y="3853"/>
                </a:cubicBezTo>
                <a:cubicBezTo>
                  <a:pt x="20186" y="3777"/>
                  <a:pt x="20187" y="3716"/>
                  <a:pt x="20230" y="3648"/>
                </a:cubicBezTo>
                <a:cubicBezTo>
                  <a:pt x="20342" y="3471"/>
                  <a:pt x="20299" y="3319"/>
                  <a:pt x="20146" y="3345"/>
                </a:cubicBezTo>
                <a:cubicBezTo>
                  <a:pt x="19940" y="3379"/>
                  <a:pt x="19871" y="3280"/>
                  <a:pt x="19871" y="2952"/>
                </a:cubicBezTo>
                <a:cubicBezTo>
                  <a:pt x="19871" y="2680"/>
                  <a:pt x="19862" y="2667"/>
                  <a:pt x="19686" y="2667"/>
                </a:cubicBezTo>
                <a:cubicBezTo>
                  <a:pt x="19478" y="2667"/>
                  <a:pt x="19468" y="2639"/>
                  <a:pt x="19428" y="1998"/>
                </a:cubicBezTo>
                <a:cubicBezTo>
                  <a:pt x="19412" y="1746"/>
                  <a:pt x="19393" y="1494"/>
                  <a:pt x="19389" y="1437"/>
                </a:cubicBezTo>
                <a:cubicBezTo>
                  <a:pt x="19384" y="1379"/>
                  <a:pt x="19312" y="1339"/>
                  <a:pt x="19232" y="1339"/>
                </a:cubicBezTo>
                <a:cubicBezTo>
                  <a:pt x="19042" y="1339"/>
                  <a:pt x="19026" y="1270"/>
                  <a:pt x="19019" y="634"/>
                </a:cubicBezTo>
                <a:cubicBezTo>
                  <a:pt x="19013" y="200"/>
                  <a:pt x="18997" y="122"/>
                  <a:pt x="18946" y="233"/>
                </a:cubicBezTo>
                <a:cubicBezTo>
                  <a:pt x="18893" y="348"/>
                  <a:pt x="18861" y="354"/>
                  <a:pt x="18744" y="269"/>
                </a:cubicBezTo>
                <a:cubicBezTo>
                  <a:pt x="18667" y="213"/>
                  <a:pt x="18619" y="127"/>
                  <a:pt x="18637" y="82"/>
                </a:cubicBezTo>
                <a:cubicBezTo>
                  <a:pt x="18662" y="17"/>
                  <a:pt x="18571" y="-6"/>
                  <a:pt x="18463" y="1"/>
                </a:cubicBezTo>
                <a:close/>
                <a:moveTo>
                  <a:pt x="537" y="3719"/>
                </a:moveTo>
                <a:cubicBezTo>
                  <a:pt x="490" y="3691"/>
                  <a:pt x="474" y="3707"/>
                  <a:pt x="492" y="3755"/>
                </a:cubicBezTo>
                <a:cubicBezTo>
                  <a:pt x="510" y="3800"/>
                  <a:pt x="543" y="3835"/>
                  <a:pt x="571" y="3835"/>
                </a:cubicBezTo>
                <a:cubicBezTo>
                  <a:pt x="646" y="3835"/>
                  <a:pt x="628" y="3774"/>
                  <a:pt x="537" y="3719"/>
                </a:cubicBezTo>
                <a:close/>
              </a:path>
            </a:pathLst>
          </a:custGeom>
          <a:ln w="12700">
            <a:miter lim="400000"/>
          </a:ln>
          <a:effectLst>
            <a:outerShdw sx="100000" sy="100000" kx="0" ky="0" algn="b" rotWithShape="0" blurRad="355600" dist="0" dir="0">
              <a:srgbClr val="000000">
                <a:alpha val="75000"/>
              </a:srgbClr>
            </a:outerShdw>
          </a:effectLst>
        </p:spPr>
      </p:pic>
      <p:pic>
        <p:nvPicPr>
          <p:cNvPr id="389" name="Image" descr="Image"/>
          <p:cNvPicPr>
            <a:picLocks noChangeAspect="1"/>
          </p:cNvPicPr>
          <p:nvPr/>
        </p:nvPicPr>
        <p:blipFill>
          <a:blip r:embed="rId4">
            <a:extLst/>
          </a:blip>
          <a:srcRect l="7230" t="14664" r="10617" b="7960"/>
          <a:stretch>
            <a:fillRect/>
          </a:stretch>
        </p:blipFill>
        <p:spPr>
          <a:xfrm>
            <a:off x="17041486" y="6405959"/>
            <a:ext cx="1524342" cy="959062"/>
          </a:xfrm>
          <a:custGeom>
            <a:avLst/>
            <a:gdLst/>
            <a:ahLst/>
            <a:cxnLst>
              <a:cxn ang="0">
                <a:pos x="wd2" y="hd2"/>
              </a:cxn>
              <a:cxn ang="5400000">
                <a:pos x="wd2" y="hd2"/>
              </a:cxn>
              <a:cxn ang="10800000">
                <a:pos x="wd2" y="hd2"/>
              </a:cxn>
              <a:cxn ang="16200000">
                <a:pos x="wd2" y="hd2"/>
              </a:cxn>
            </a:cxnLst>
            <a:rect l="0" t="0" r="r" b="b"/>
            <a:pathLst>
              <a:path w="21543" h="21544" fill="norm" stroke="1" extrusionOk="0">
                <a:moveTo>
                  <a:pt x="18463" y="1"/>
                </a:moveTo>
                <a:cubicBezTo>
                  <a:pt x="18355" y="9"/>
                  <a:pt x="18234" y="52"/>
                  <a:pt x="18200" y="117"/>
                </a:cubicBezTo>
                <a:cubicBezTo>
                  <a:pt x="18165" y="184"/>
                  <a:pt x="18080" y="214"/>
                  <a:pt x="17998" y="189"/>
                </a:cubicBezTo>
                <a:cubicBezTo>
                  <a:pt x="17872" y="150"/>
                  <a:pt x="17861" y="164"/>
                  <a:pt x="17885" y="367"/>
                </a:cubicBezTo>
                <a:cubicBezTo>
                  <a:pt x="17900" y="489"/>
                  <a:pt x="17888" y="613"/>
                  <a:pt x="17857" y="643"/>
                </a:cubicBezTo>
                <a:cubicBezTo>
                  <a:pt x="17827" y="673"/>
                  <a:pt x="17592" y="689"/>
                  <a:pt x="17336" y="679"/>
                </a:cubicBezTo>
                <a:cubicBezTo>
                  <a:pt x="17046" y="667"/>
                  <a:pt x="16842" y="691"/>
                  <a:pt x="16797" y="750"/>
                </a:cubicBezTo>
                <a:cubicBezTo>
                  <a:pt x="16758" y="803"/>
                  <a:pt x="16702" y="831"/>
                  <a:pt x="16674" y="804"/>
                </a:cubicBezTo>
                <a:cubicBezTo>
                  <a:pt x="16592" y="724"/>
                  <a:pt x="16558" y="902"/>
                  <a:pt x="16618" y="1080"/>
                </a:cubicBezTo>
                <a:cubicBezTo>
                  <a:pt x="16698" y="1318"/>
                  <a:pt x="16636" y="1343"/>
                  <a:pt x="16001" y="1374"/>
                </a:cubicBezTo>
                <a:cubicBezTo>
                  <a:pt x="15692" y="1389"/>
                  <a:pt x="15420" y="1406"/>
                  <a:pt x="15395" y="1410"/>
                </a:cubicBezTo>
                <a:cubicBezTo>
                  <a:pt x="15370" y="1414"/>
                  <a:pt x="15360" y="1536"/>
                  <a:pt x="15373" y="1677"/>
                </a:cubicBezTo>
                <a:cubicBezTo>
                  <a:pt x="15387" y="1830"/>
                  <a:pt x="15370" y="1950"/>
                  <a:pt x="15333" y="1972"/>
                </a:cubicBezTo>
                <a:cubicBezTo>
                  <a:pt x="15300" y="1992"/>
                  <a:pt x="15036" y="2018"/>
                  <a:pt x="14750" y="2034"/>
                </a:cubicBezTo>
                <a:cubicBezTo>
                  <a:pt x="14464" y="2050"/>
                  <a:pt x="14203" y="2074"/>
                  <a:pt x="14167" y="2079"/>
                </a:cubicBezTo>
                <a:cubicBezTo>
                  <a:pt x="14130" y="2084"/>
                  <a:pt x="14099" y="2196"/>
                  <a:pt x="14099" y="2337"/>
                </a:cubicBezTo>
                <a:cubicBezTo>
                  <a:pt x="14099" y="2662"/>
                  <a:pt x="13991" y="2721"/>
                  <a:pt x="13454" y="2694"/>
                </a:cubicBezTo>
                <a:cubicBezTo>
                  <a:pt x="13032" y="2672"/>
                  <a:pt x="12876" y="2584"/>
                  <a:pt x="12927" y="2373"/>
                </a:cubicBezTo>
                <a:cubicBezTo>
                  <a:pt x="12967" y="2209"/>
                  <a:pt x="12853" y="1998"/>
                  <a:pt x="12720" y="1998"/>
                </a:cubicBezTo>
                <a:cubicBezTo>
                  <a:pt x="12659" y="1998"/>
                  <a:pt x="12509" y="2158"/>
                  <a:pt x="12389" y="2346"/>
                </a:cubicBezTo>
                <a:cubicBezTo>
                  <a:pt x="12212" y="2622"/>
                  <a:pt x="12132" y="2683"/>
                  <a:pt x="11962" y="2694"/>
                </a:cubicBezTo>
                <a:cubicBezTo>
                  <a:pt x="11847" y="2701"/>
                  <a:pt x="11759" y="2733"/>
                  <a:pt x="11772" y="2765"/>
                </a:cubicBezTo>
                <a:cubicBezTo>
                  <a:pt x="11801" y="2843"/>
                  <a:pt x="11623" y="2995"/>
                  <a:pt x="11497" y="2997"/>
                </a:cubicBezTo>
                <a:cubicBezTo>
                  <a:pt x="11191" y="3001"/>
                  <a:pt x="11102" y="3042"/>
                  <a:pt x="11054" y="3184"/>
                </a:cubicBezTo>
                <a:cubicBezTo>
                  <a:pt x="11025" y="3270"/>
                  <a:pt x="10953" y="3336"/>
                  <a:pt x="10897" y="3336"/>
                </a:cubicBezTo>
                <a:cubicBezTo>
                  <a:pt x="10812" y="3336"/>
                  <a:pt x="10796" y="3383"/>
                  <a:pt x="10807" y="3603"/>
                </a:cubicBezTo>
                <a:cubicBezTo>
                  <a:pt x="10819" y="3854"/>
                  <a:pt x="10805" y="3885"/>
                  <a:pt x="10611" y="3969"/>
                </a:cubicBezTo>
                <a:cubicBezTo>
                  <a:pt x="10495" y="4018"/>
                  <a:pt x="10360" y="4083"/>
                  <a:pt x="10308" y="4120"/>
                </a:cubicBezTo>
                <a:cubicBezTo>
                  <a:pt x="10181" y="4210"/>
                  <a:pt x="10066" y="4049"/>
                  <a:pt x="10156" y="3906"/>
                </a:cubicBezTo>
                <a:cubicBezTo>
                  <a:pt x="10191" y="3851"/>
                  <a:pt x="10218" y="3774"/>
                  <a:pt x="10218" y="3737"/>
                </a:cubicBezTo>
                <a:cubicBezTo>
                  <a:pt x="10218" y="3642"/>
                  <a:pt x="9969" y="3650"/>
                  <a:pt x="9932" y="3746"/>
                </a:cubicBezTo>
                <a:cubicBezTo>
                  <a:pt x="9915" y="3790"/>
                  <a:pt x="9873" y="3813"/>
                  <a:pt x="9837" y="3790"/>
                </a:cubicBezTo>
                <a:cubicBezTo>
                  <a:pt x="9798" y="3767"/>
                  <a:pt x="9732" y="3876"/>
                  <a:pt x="9680" y="4049"/>
                </a:cubicBezTo>
                <a:cubicBezTo>
                  <a:pt x="9594" y="4335"/>
                  <a:pt x="9483" y="4373"/>
                  <a:pt x="9483" y="4120"/>
                </a:cubicBezTo>
                <a:cubicBezTo>
                  <a:pt x="9483" y="3952"/>
                  <a:pt x="9272" y="3973"/>
                  <a:pt x="9192" y="4147"/>
                </a:cubicBezTo>
                <a:cubicBezTo>
                  <a:pt x="9146" y="4245"/>
                  <a:pt x="9056" y="4288"/>
                  <a:pt x="8894" y="4290"/>
                </a:cubicBezTo>
                <a:cubicBezTo>
                  <a:pt x="8764" y="4291"/>
                  <a:pt x="8666" y="4318"/>
                  <a:pt x="8676" y="4343"/>
                </a:cubicBezTo>
                <a:cubicBezTo>
                  <a:pt x="8713" y="4440"/>
                  <a:pt x="8596" y="4617"/>
                  <a:pt x="8479" y="4646"/>
                </a:cubicBezTo>
                <a:cubicBezTo>
                  <a:pt x="8412" y="4663"/>
                  <a:pt x="8236" y="4675"/>
                  <a:pt x="8087" y="4673"/>
                </a:cubicBezTo>
                <a:lnTo>
                  <a:pt x="7812" y="4673"/>
                </a:lnTo>
                <a:lnTo>
                  <a:pt x="7817" y="4985"/>
                </a:lnTo>
                <a:cubicBezTo>
                  <a:pt x="7820" y="5401"/>
                  <a:pt x="7723" y="5780"/>
                  <a:pt x="7638" y="5698"/>
                </a:cubicBezTo>
                <a:cubicBezTo>
                  <a:pt x="7588" y="5651"/>
                  <a:pt x="7587" y="5669"/>
                  <a:pt x="7638" y="5770"/>
                </a:cubicBezTo>
                <a:cubicBezTo>
                  <a:pt x="7744" y="5977"/>
                  <a:pt x="7644" y="6019"/>
                  <a:pt x="7021" y="6028"/>
                </a:cubicBezTo>
                <a:cubicBezTo>
                  <a:pt x="6511" y="6035"/>
                  <a:pt x="6452" y="6057"/>
                  <a:pt x="6409" y="6206"/>
                </a:cubicBezTo>
                <a:cubicBezTo>
                  <a:pt x="6325" y="6502"/>
                  <a:pt x="6049" y="6668"/>
                  <a:pt x="5624" y="6688"/>
                </a:cubicBezTo>
                <a:cubicBezTo>
                  <a:pt x="5211" y="6707"/>
                  <a:pt x="5103" y="6798"/>
                  <a:pt x="5103" y="7116"/>
                </a:cubicBezTo>
                <a:cubicBezTo>
                  <a:pt x="5103" y="7314"/>
                  <a:pt x="4737" y="7559"/>
                  <a:pt x="4637" y="7428"/>
                </a:cubicBezTo>
                <a:cubicBezTo>
                  <a:pt x="4549" y="7312"/>
                  <a:pt x="4134" y="7344"/>
                  <a:pt x="3936" y="7481"/>
                </a:cubicBezTo>
                <a:cubicBezTo>
                  <a:pt x="3792" y="7582"/>
                  <a:pt x="3773" y="7625"/>
                  <a:pt x="3818" y="7758"/>
                </a:cubicBezTo>
                <a:cubicBezTo>
                  <a:pt x="3892" y="7976"/>
                  <a:pt x="3794" y="8051"/>
                  <a:pt x="3627" y="7909"/>
                </a:cubicBezTo>
                <a:cubicBezTo>
                  <a:pt x="3459" y="7766"/>
                  <a:pt x="3228" y="7054"/>
                  <a:pt x="3274" y="6822"/>
                </a:cubicBezTo>
                <a:cubicBezTo>
                  <a:pt x="3296" y="6710"/>
                  <a:pt x="3288" y="6670"/>
                  <a:pt x="3252" y="6706"/>
                </a:cubicBezTo>
                <a:cubicBezTo>
                  <a:pt x="3187" y="6769"/>
                  <a:pt x="2959" y="6119"/>
                  <a:pt x="3005" y="6001"/>
                </a:cubicBezTo>
                <a:cubicBezTo>
                  <a:pt x="3021" y="5959"/>
                  <a:pt x="2989" y="5851"/>
                  <a:pt x="2932" y="5761"/>
                </a:cubicBezTo>
                <a:cubicBezTo>
                  <a:pt x="2864" y="5653"/>
                  <a:pt x="2844" y="5536"/>
                  <a:pt x="2865" y="5413"/>
                </a:cubicBezTo>
                <a:cubicBezTo>
                  <a:pt x="2885" y="5288"/>
                  <a:pt x="2876" y="5249"/>
                  <a:pt x="2837" y="5288"/>
                </a:cubicBezTo>
                <a:cubicBezTo>
                  <a:pt x="2801" y="5323"/>
                  <a:pt x="2726" y="5182"/>
                  <a:pt x="2646" y="4931"/>
                </a:cubicBezTo>
                <a:cubicBezTo>
                  <a:pt x="2515" y="4522"/>
                  <a:pt x="2382" y="4354"/>
                  <a:pt x="2321" y="4512"/>
                </a:cubicBezTo>
                <a:cubicBezTo>
                  <a:pt x="2303" y="4559"/>
                  <a:pt x="2266" y="4581"/>
                  <a:pt x="2236" y="4566"/>
                </a:cubicBezTo>
                <a:cubicBezTo>
                  <a:pt x="2169" y="4530"/>
                  <a:pt x="2032" y="3949"/>
                  <a:pt x="2018" y="3639"/>
                </a:cubicBezTo>
                <a:cubicBezTo>
                  <a:pt x="2012" y="3509"/>
                  <a:pt x="1968" y="3372"/>
                  <a:pt x="1917" y="3327"/>
                </a:cubicBezTo>
                <a:cubicBezTo>
                  <a:pt x="1857" y="3274"/>
                  <a:pt x="1835" y="3184"/>
                  <a:pt x="1855" y="3086"/>
                </a:cubicBezTo>
                <a:cubicBezTo>
                  <a:pt x="1872" y="3002"/>
                  <a:pt x="1857" y="2911"/>
                  <a:pt x="1827" y="2881"/>
                </a:cubicBezTo>
                <a:cubicBezTo>
                  <a:pt x="1796" y="2851"/>
                  <a:pt x="1788" y="2790"/>
                  <a:pt x="1804" y="2747"/>
                </a:cubicBezTo>
                <a:cubicBezTo>
                  <a:pt x="1821" y="2705"/>
                  <a:pt x="1784" y="2667"/>
                  <a:pt x="1726" y="2667"/>
                </a:cubicBezTo>
                <a:cubicBezTo>
                  <a:pt x="1660" y="2667"/>
                  <a:pt x="1560" y="2530"/>
                  <a:pt x="1457" y="2293"/>
                </a:cubicBezTo>
                <a:cubicBezTo>
                  <a:pt x="1323" y="1983"/>
                  <a:pt x="1273" y="1926"/>
                  <a:pt x="1182" y="1972"/>
                </a:cubicBezTo>
                <a:cubicBezTo>
                  <a:pt x="1121" y="2003"/>
                  <a:pt x="1014" y="2032"/>
                  <a:pt x="941" y="2043"/>
                </a:cubicBezTo>
                <a:cubicBezTo>
                  <a:pt x="867" y="2054"/>
                  <a:pt x="742" y="2102"/>
                  <a:pt x="666" y="2150"/>
                </a:cubicBezTo>
                <a:cubicBezTo>
                  <a:pt x="590" y="2198"/>
                  <a:pt x="430" y="2278"/>
                  <a:pt x="312" y="2328"/>
                </a:cubicBezTo>
                <a:cubicBezTo>
                  <a:pt x="195" y="2379"/>
                  <a:pt x="89" y="2447"/>
                  <a:pt x="77" y="2480"/>
                </a:cubicBezTo>
                <a:cubicBezTo>
                  <a:pt x="65" y="2513"/>
                  <a:pt x="41" y="2906"/>
                  <a:pt x="21" y="3354"/>
                </a:cubicBezTo>
                <a:cubicBezTo>
                  <a:pt x="-15" y="4132"/>
                  <a:pt x="-13" y="4174"/>
                  <a:pt x="88" y="4174"/>
                </a:cubicBezTo>
                <a:cubicBezTo>
                  <a:pt x="259" y="4174"/>
                  <a:pt x="357" y="4079"/>
                  <a:pt x="357" y="3924"/>
                </a:cubicBezTo>
                <a:cubicBezTo>
                  <a:pt x="357" y="3718"/>
                  <a:pt x="529" y="3498"/>
                  <a:pt x="705" y="3478"/>
                </a:cubicBezTo>
                <a:cubicBezTo>
                  <a:pt x="836" y="3464"/>
                  <a:pt x="858" y="3494"/>
                  <a:pt x="857" y="3683"/>
                </a:cubicBezTo>
                <a:cubicBezTo>
                  <a:pt x="855" y="3872"/>
                  <a:pt x="866" y="3888"/>
                  <a:pt x="946" y="3808"/>
                </a:cubicBezTo>
                <a:cubicBezTo>
                  <a:pt x="1097" y="3659"/>
                  <a:pt x="1334" y="3932"/>
                  <a:pt x="1311" y="4227"/>
                </a:cubicBezTo>
                <a:cubicBezTo>
                  <a:pt x="1295" y="4425"/>
                  <a:pt x="1305" y="4441"/>
                  <a:pt x="1373" y="4352"/>
                </a:cubicBezTo>
                <a:cubicBezTo>
                  <a:pt x="1473" y="4219"/>
                  <a:pt x="1530" y="4342"/>
                  <a:pt x="1524" y="4682"/>
                </a:cubicBezTo>
                <a:cubicBezTo>
                  <a:pt x="1522" y="4815"/>
                  <a:pt x="1541" y="4905"/>
                  <a:pt x="1569" y="4878"/>
                </a:cubicBezTo>
                <a:cubicBezTo>
                  <a:pt x="1640" y="4808"/>
                  <a:pt x="1836" y="5538"/>
                  <a:pt x="1793" y="5716"/>
                </a:cubicBezTo>
                <a:cubicBezTo>
                  <a:pt x="1769" y="5818"/>
                  <a:pt x="1778" y="5848"/>
                  <a:pt x="1821" y="5805"/>
                </a:cubicBezTo>
                <a:cubicBezTo>
                  <a:pt x="1904" y="5724"/>
                  <a:pt x="2206" y="6773"/>
                  <a:pt x="2158" y="6973"/>
                </a:cubicBezTo>
                <a:cubicBezTo>
                  <a:pt x="2134" y="7070"/>
                  <a:pt x="2144" y="7095"/>
                  <a:pt x="2186" y="7053"/>
                </a:cubicBezTo>
                <a:cubicBezTo>
                  <a:pt x="2278" y="6963"/>
                  <a:pt x="2476" y="7735"/>
                  <a:pt x="2399" y="7882"/>
                </a:cubicBezTo>
                <a:cubicBezTo>
                  <a:pt x="2326" y="8022"/>
                  <a:pt x="2388" y="8194"/>
                  <a:pt x="2489" y="8132"/>
                </a:cubicBezTo>
                <a:cubicBezTo>
                  <a:pt x="2539" y="8101"/>
                  <a:pt x="2592" y="8185"/>
                  <a:pt x="2640" y="8364"/>
                </a:cubicBezTo>
                <a:cubicBezTo>
                  <a:pt x="2705" y="8603"/>
                  <a:pt x="2705" y="8646"/>
                  <a:pt x="2629" y="8738"/>
                </a:cubicBezTo>
                <a:cubicBezTo>
                  <a:pt x="2552" y="8832"/>
                  <a:pt x="2548" y="8836"/>
                  <a:pt x="2623" y="8836"/>
                </a:cubicBezTo>
                <a:cubicBezTo>
                  <a:pt x="2714" y="8836"/>
                  <a:pt x="2941" y="9375"/>
                  <a:pt x="2887" y="9460"/>
                </a:cubicBezTo>
                <a:cubicBezTo>
                  <a:pt x="2869" y="9489"/>
                  <a:pt x="2852" y="9735"/>
                  <a:pt x="2848" y="10004"/>
                </a:cubicBezTo>
                <a:cubicBezTo>
                  <a:pt x="2841" y="10429"/>
                  <a:pt x="2852" y="10501"/>
                  <a:pt x="2943" y="10539"/>
                </a:cubicBezTo>
                <a:cubicBezTo>
                  <a:pt x="3007" y="10566"/>
                  <a:pt x="3034" y="10626"/>
                  <a:pt x="3016" y="10700"/>
                </a:cubicBezTo>
                <a:cubicBezTo>
                  <a:pt x="2998" y="10772"/>
                  <a:pt x="3019" y="10813"/>
                  <a:pt x="3067" y="10807"/>
                </a:cubicBezTo>
                <a:cubicBezTo>
                  <a:pt x="3167" y="10793"/>
                  <a:pt x="3293" y="11337"/>
                  <a:pt x="3257" y="11636"/>
                </a:cubicBezTo>
                <a:cubicBezTo>
                  <a:pt x="3239" y="11790"/>
                  <a:pt x="3244" y="11845"/>
                  <a:pt x="3285" y="11805"/>
                </a:cubicBezTo>
                <a:cubicBezTo>
                  <a:pt x="3321" y="11769"/>
                  <a:pt x="3383" y="11867"/>
                  <a:pt x="3437" y="12046"/>
                </a:cubicBezTo>
                <a:cubicBezTo>
                  <a:pt x="3512" y="12298"/>
                  <a:pt x="3546" y="12330"/>
                  <a:pt x="3684" y="12313"/>
                </a:cubicBezTo>
                <a:cubicBezTo>
                  <a:pt x="3834" y="12295"/>
                  <a:pt x="3846" y="12317"/>
                  <a:pt x="3841" y="12572"/>
                </a:cubicBezTo>
                <a:cubicBezTo>
                  <a:pt x="3836" y="12779"/>
                  <a:pt x="3854" y="12838"/>
                  <a:pt x="3919" y="12821"/>
                </a:cubicBezTo>
                <a:cubicBezTo>
                  <a:pt x="3988" y="12804"/>
                  <a:pt x="3999" y="12864"/>
                  <a:pt x="3986" y="13133"/>
                </a:cubicBezTo>
                <a:cubicBezTo>
                  <a:pt x="3978" y="13317"/>
                  <a:pt x="3938" y="13502"/>
                  <a:pt x="3897" y="13552"/>
                </a:cubicBezTo>
                <a:cubicBezTo>
                  <a:pt x="3795" y="13676"/>
                  <a:pt x="3819" y="14187"/>
                  <a:pt x="3925" y="14159"/>
                </a:cubicBezTo>
                <a:cubicBezTo>
                  <a:pt x="3968" y="14147"/>
                  <a:pt x="4066" y="14203"/>
                  <a:pt x="4138" y="14283"/>
                </a:cubicBezTo>
                <a:cubicBezTo>
                  <a:pt x="4243" y="14400"/>
                  <a:pt x="4267" y="14501"/>
                  <a:pt x="4267" y="14783"/>
                </a:cubicBezTo>
                <a:cubicBezTo>
                  <a:pt x="4267" y="15036"/>
                  <a:pt x="4290" y="15130"/>
                  <a:pt x="4345" y="15130"/>
                </a:cubicBezTo>
                <a:cubicBezTo>
                  <a:pt x="4422" y="15130"/>
                  <a:pt x="4519" y="15651"/>
                  <a:pt x="4469" y="15781"/>
                </a:cubicBezTo>
                <a:cubicBezTo>
                  <a:pt x="4455" y="15817"/>
                  <a:pt x="4461" y="15917"/>
                  <a:pt x="4480" y="16013"/>
                </a:cubicBezTo>
                <a:cubicBezTo>
                  <a:pt x="4506" y="16144"/>
                  <a:pt x="4545" y="16176"/>
                  <a:pt x="4643" y="16147"/>
                </a:cubicBezTo>
                <a:cubicBezTo>
                  <a:pt x="4737" y="16118"/>
                  <a:pt x="4790" y="16162"/>
                  <a:pt x="4850" y="16307"/>
                </a:cubicBezTo>
                <a:cubicBezTo>
                  <a:pt x="4895" y="16416"/>
                  <a:pt x="4965" y="16503"/>
                  <a:pt x="5007" y="16503"/>
                </a:cubicBezTo>
                <a:cubicBezTo>
                  <a:pt x="5085" y="16503"/>
                  <a:pt x="5601" y="18146"/>
                  <a:pt x="5624" y="18465"/>
                </a:cubicBezTo>
                <a:cubicBezTo>
                  <a:pt x="5631" y="18557"/>
                  <a:pt x="5665" y="18717"/>
                  <a:pt x="5697" y="18812"/>
                </a:cubicBezTo>
                <a:cubicBezTo>
                  <a:pt x="5729" y="18908"/>
                  <a:pt x="5743" y="19072"/>
                  <a:pt x="5725" y="19178"/>
                </a:cubicBezTo>
                <a:cubicBezTo>
                  <a:pt x="5704" y="19308"/>
                  <a:pt x="5709" y="19350"/>
                  <a:pt x="5748" y="19312"/>
                </a:cubicBezTo>
                <a:cubicBezTo>
                  <a:pt x="5817" y="19243"/>
                  <a:pt x="5926" y="19535"/>
                  <a:pt x="5950" y="19855"/>
                </a:cubicBezTo>
                <a:cubicBezTo>
                  <a:pt x="5968" y="20107"/>
                  <a:pt x="6154" y="20456"/>
                  <a:pt x="6230" y="20381"/>
                </a:cubicBezTo>
                <a:cubicBezTo>
                  <a:pt x="6310" y="20303"/>
                  <a:pt x="6557" y="21087"/>
                  <a:pt x="6544" y="21380"/>
                </a:cubicBezTo>
                <a:cubicBezTo>
                  <a:pt x="6542" y="21424"/>
                  <a:pt x="6581" y="21484"/>
                  <a:pt x="6634" y="21514"/>
                </a:cubicBezTo>
                <a:cubicBezTo>
                  <a:pt x="6776" y="21594"/>
                  <a:pt x="6877" y="21507"/>
                  <a:pt x="6847" y="21326"/>
                </a:cubicBezTo>
                <a:cubicBezTo>
                  <a:pt x="6833" y="21239"/>
                  <a:pt x="6838" y="21052"/>
                  <a:pt x="6864" y="20907"/>
                </a:cubicBezTo>
                <a:cubicBezTo>
                  <a:pt x="6900" y="20709"/>
                  <a:pt x="6896" y="20611"/>
                  <a:pt x="6836" y="20506"/>
                </a:cubicBezTo>
                <a:cubicBezTo>
                  <a:pt x="6792" y="20429"/>
                  <a:pt x="6772" y="20308"/>
                  <a:pt x="6791" y="20230"/>
                </a:cubicBezTo>
                <a:cubicBezTo>
                  <a:pt x="6812" y="20141"/>
                  <a:pt x="6798" y="20099"/>
                  <a:pt x="6757" y="20114"/>
                </a:cubicBezTo>
                <a:cubicBezTo>
                  <a:pt x="6720" y="20128"/>
                  <a:pt x="6641" y="19919"/>
                  <a:pt x="6572" y="19633"/>
                </a:cubicBezTo>
                <a:cubicBezTo>
                  <a:pt x="6433" y="19052"/>
                  <a:pt x="6389" y="18537"/>
                  <a:pt x="6477" y="18563"/>
                </a:cubicBezTo>
                <a:cubicBezTo>
                  <a:pt x="6509" y="18572"/>
                  <a:pt x="6585" y="18496"/>
                  <a:pt x="6651" y="18384"/>
                </a:cubicBezTo>
                <a:cubicBezTo>
                  <a:pt x="6746" y="18223"/>
                  <a:pt x="6762" y="18159"/>
                  <a:pt x="6712" y="18063"/>
                </a:cubicBezTo>
                <a:cubicBezTo>
                  <a:pt x="6617" y="17881"/>
                  <a:pt x="6719" y="17815"/>
                  <a:pt x="7099" y="17832"/>
                </a:cubicBezTo>
                <a:cubicBezTo>
                  <a:pt x="7287" y="17840"/>
                  <a:pt x="7444" y="17811"/>
                  <a:pt x="7464" y="17760"/>
                </a:cubicBezTo>
                <a:cubicBezTo>
                  <a:pt x="7483" y="17711"/>
                  <a:pt x="7541" y="17690"/>
                  <a:pt x="7593" y="17716"/>
                </a:cubicBezTo>
                <a:cubicBezTo>
                  <a:pt x="7664" y="17751"/>
                  <a:pt x="7697" y="17711"/>
                  <a:pt x="7716" y="17546"/>
                </a:cubicBezTo>
                <a:cubicBezTo>
                  <a:pt x="7749" y="17273"/>
                  <a:pt x="7632" y="16902"/>
                  <a:pt x="7447" y="16682"/>
                </a:cubicBezTo>
                <a:lnTo>
                  <a:pt x="7307" y="16512"/>
                </a:lnTo>
                <a:lnTo>
                  <a:pt x="7425" y="16459"/>
                </a:lnTo>
                <a:cubicBezTo>
                  <a:pt x="7556" y="16400"/>
                  <a:pt x="7588" y="16254"/>
                  <a:pt x="7470" y="16254"/>
                </a:cubicBezTo>
                <a:cubicBezTo>
                  <a:pt x="7320" y="16254"/>
                  <a:pt x="7336" y="16102"/>
                  <a:pt x="7503" y="15942"/>
                </a:cubicBezTo>
                <a:cubicBezTo>
                  <a:pt x="7623" y="15828"/>
                  <a:pt x="7735" y="15789"/>
                  <a:pt x="7873" y="15817"/>
                </a:cubicBezTo>
                <a:cubicBezTo>
                  <a:pt x="7984" y="15839"/>
                  <a:pt x="8102" y="15818"/>
                  <a:pt x="8143" y="15763"/>
                </a:cubicBezTo>
                <a:cubicBezTo>
                  <a:pt x="8193" y="15697"/>
                  <a:pt x="8226" y="15695"/>
                  <a:pt x="8249" y="15754"/>
                </a:cubicBezTo>
                <a:cubicBezTo>
                  <a:pt x="8300" y="15886"/>
                  <a:pt x="8489" y="15862"/>
                  <a:pt x="8524" y="15719"/>
                </a:cubicBezTo>
                <a:cubicBezTo>
                  <a:pt x="8541" y="15649"/>
                  <a:pt x="8526" y="15528"/>
                  <a:pt x="8490" y="15460"/>
                </a:cubicBezTo>
                <a:cubicBezTo>
                  <a:pt x="8436" y="15356"/>
                  <a:pt x="8451" y="15324"/>
                  <a:pt x="8608" y="15220"/>
                </a:cubicBezTo>
                <a:cubicBezTo>
                  <a:pt x="8792" y="15098"/>
                  <a:pt x="9056" y="15153"/>
                  <a:pt x="9068" y="15318"/>
                </a:cubicBezTo>
                <a:cubicBezTo>
                  <a:pt x="9071" y="15353"/>
                  <a:pt x="9080" y="15626"/>
                  <a:pt x="9085" y="15924"/>
                </a:cubicBezTo>
                <a:lnTo>
                  <a:pt x="9091" y="16468"/>
                </a:lnTo>
                <a:lnTo>
                  <a:pt x="9337" y="16494"/>
                </a:lnTo>
                <a:cubicBezTo>
                  <a:pt x="9561" y="16517"/>
                  <a:pt x="9580" y="16496"/>
                  <a:pt x="9562" y="16343"/>
                </a:cubicBezTo>
                <a:cubicBezTo>
                  <a:pt x="9531" y="16091"/>
                  <a:pt x="9626" y="16060"/>
                  <a:pt x="9797" y="16254"/>
                </a:cubicBezTo>
                <a:cubicBezTo>
                  <a:pt x="9999" y="16482"/>
                  <a:pt x="10078" y="16474"/>
                  <a:pt x="10033" y="16236"/>
                </a:cubicBezTo>
                <a:cubicBezTo>
                  <a:pt x="9972" y="15915"/>
                  <a:pt x="9977" y="15879"/>
                  <a:pt x="10111" y="15879"/>
                </a:cubicBezTo>
                <a:cubicBezTo>
                  <a:pt x="10184" y="15879"/>
                  <a:pt x="10271" y="15826"/>
                  <a:pt x="10302" y="15763"/>
                </a:cubicBezTo>
                <a:cubicBezTo>
                  <a:pt x="10348" y="15670"/>
                  <a:pt x="10378" y="15693"/>
                  <a:pt x="10470" y="15879"/>
                </a:cubicBezTo>
                <a:cubicBezTo>
                  <a:pt x="10533" y="16005"/>
                  <a:pt x="10573" y="16139"/>
                  <a:pt x="10560" y="16173"/>
                </a:cubicBezTo>
                <a:cubicBezTo>
                  <a:pt x="10547" y="16208"/>
                  <a:pt x="10586" y="16303"/>
                  <a:pt x="10644" y="16387"/>
                </a:cubicBezTo>
                <a:cubicBezTo>
                  <a:pt x="10731" y="16512"/>
                  <a:pt x="10765" y="16521"/>
                  <a:pt x="10846" y="16441"/>
                </a:cubicBezTo>
                <a:cubicBezTo>
                  <a:pt x="10914" y="16374"/>
                  <a:pt x="10958" y="16373"/>
                  <a:pt x="10981" y="16432"/>
                </a:cubicBezTo>
                <a:cubicBezTo>
                  <a:pt x="11002" y="16485"/>
                  <a:pt x="11040" y="16461"/>
                  <a:pt x="11082" y="16370"/>
                </a:cubicBezTo>
                <a:cubicBezTo>
                  <a:pt x="11138" y="16248"/>
                  <a:pt x="11168" y="16239"/>
                  <a:pt x="11233" y="16325"/>
                </a:cubicBezTo>
                <a:cubicBezTo>
                  <a:pt x="11288" y="16397"/>
                  <a:pt x="11322" y="16404"/>
                  <a:pt x="11345" y="16343"/>
                </a:cubicBezTo>
                <a:cubicBezTo>
                  <a:pt x="11364" y="16294"/>
                  <a:pt x="11403" y="16276"/>
                  <a:pt x="11435" y="16307"/>
                </a:cubicBezTo>
                <a:cubicBezTo>
                  <a:pt x="11472" y="16343"/>
                  <a:pt x="11483" y="16318"/>
                  <a:pt x="11463" y="16236"/>
                </a:cubicBezTo>
                <a:cubicBezTo>
                  <a:pt x="11396" y="15959"/>
                  <a:pt x="11540" y="15844"/>
                  <a:pt x="11940" y="15835"/>
                </a:cubicBezTo>
                <a:cubicBezTo>
                  <a:pt x="12228" y="15828"/>
                  <a:pt x="12310" y="15802"/>
                  <a:pt x="12271" y="15728"/>
                </a:cubicBezTo>
                <a:cubicBezTo>
                  <a:pt x="12235" y="15660"/>
                  <a:pt x="12256" y="15552"/>
                  <a:pt x="12338" y="15389"/>
                </a:cubicBezTo>
                <a:cubicBezTo>
                  <a:pt x="12451" y="15164"/>
                  <a:pt x="12473" y="15152"/>
                  <a:pt x="12832" y="15166"/>
                </a:cubicBezTo>
                <a:cubicBezTo>
                  <a:pt x="13040" y="15174"/>
                  <a:pt x="13293" y="15151"/>
                  <a:pt x="13393" y="15121"/>
                </a:cubicBezTo>
                <a:cubicBezTo>
                  <a:pt x="13550" y="15074"/>
                  <a:pt x="13578" y="15039"/>
                  <a:pt x="13578" y="14827"/>
                </a:cubicBezTo>
                <a:cubicBezTo>
                  <a:pt x="13578" y="14538"/>
                  <a:pt x="13595" y="14522"/>
                  <a:pt x="14083" y="14480"/>
                </a:cubicBezTo>
                <a:cubicBezTo>
                  <a:pt x="14485" y="14445"/>
                  <a:pt x="14647" y="14328"/>
                  <a:pt x="14599" y="14087"/>
                </a:cubicBezTo>
                <a:cubicBezTo>
                  <a:pt x="14555" y="13870"/>
                  <a:pt x="14651" y="13810"/>
                  <a:pt x="15047" y="13829"/>
                </a:cubicBezTo>
                <a:cubicBezTo>
                  <a:pt x="15250" y="13838"/>
                  <a:pt x="15415" y="13807"/>
                  <a:pt x="15434" y="13757"/>
                </a:cubicBezTo>
                <a:cubicBezTo>
                  <a:pt x="15453" y="13709"/>
                  <a:pt x="15519" y="13677"/>
                  <a:pt x="15575" y="13677"/>
                </a:cubicBezTo>
                <a:cubicBezTo>
                  <a:pt x="15669" y="13677"/>
                  <a:pt x="15676" y="13609"/>
                  <a:pt x="15676" y="12839"/>
                </a:cubicBezTo>
                <a:lnTo>
                  <a:pt x="15676" y="12010"/>
                </a:lnTo>
                <a:lnTo>
                  <a:pt x="15524" y="12010"/>
                </a:lnTo>
                <a:cubicBezTo>
                  <a:pt x="15443" y="12010"/>
                  <a:pt x="15351" y="11958"/>
                  <a:pt x="15317" y="11903"/>
                </a:cubicBezTo>
                <a:cubicBezTo>
                  <a:pt x="15236" y="11775"/>
                  <a:pt x="15237" y="11286"/>
                  <a:pt x="15317" y="11208"/>
                </a:cubicBezTo>
                <a:cubicBezTo>
                  <a:pt x="15350" y="11175"/>
                  <a:pt x="15628" y="11154"/>
                  <a:pt x="15939" y="11163"/>
                </a:cubicBezTo>
                <a:lnTo>
                  <a:pt x="16506" y="11181"/>
                </a:lnTo>
                <a:lnTo>
                  <a:pt x="16523" y="10824"/>
                </a:lnTo>
                <a:lnTo>
                  <a:pt x="16539" y="10468"/>
                </a:lnTo>
                <a:lnTo>
                  <a:pt x="16977" y="10486"/>
                </a:lnTo>
                <a:cubicBezTo>
                  <a:pt x="17245" y="10497"/>
                  <a:pt x="17400" y="10472"/>
                  <a:pt x="17381" y="10423"/>
                </a:cubicBezTo>
                <a:cubicBezTo>
                  <a:pt x="17364" y="10379"/>
                  <a:pt x="17392" y="10272"/>
                  <a:pt x="17448" y="10182"/>
                </a:cubicBezTo>
                <a:cubicBezTo>
                  <a:pt x="17504" y="10093"/>
                  <a:pt x="17543" y="9994"/>
                  <a:pt x="17527" y="9969"/>
                </a:cubicBezTo>
                <a:cubicBezTo>
                  <a:pt x="17510" y="9943"/>
                  <a:pt x="17563" y="9884"/>
                  <a:pt x="17644" y="9835"/>
                </a:cubicBezTo>
                <a:cubicBezTo>
                  <a:pt x="17736" y="9780"/>
                  <a:pt x="17810" y="9777"/>
                  <a:pt x="17841" y="9826"/>
                </a:cubicBezTo>
                <a:cubicBezTo>
                  <a:pt x="17869" y="9871"/>
                  <a:pt x="17952" y="9873"/>
                  <a:pt x="18037" y="9835"/>
                </a:cubicBezTo>
                <a:cubicBezTo>
                  <a:pt x="18118" y="9798"/>
                  <a:pt x="18196" y="9793"/>
                  <a:pt x="18211" y="9817"/>
                </a:cubicBezTo>
                <a:cubicBezTo>
                  <a:pt x="18226" y="9841"/>
                  <a:pt x="18322" y="9830"/>
                  <a:pt x="18424" y="9799"/>
                </a:cubicBezTo>
                <a:cubicBezTo>
                  <a:pt x="18586" y="9751"/>
                  <a:pt x="18609" y="9715"/>
                  <a:pt x="18609" y="9505"/>
                </a:cubicBezTo>
                <a:cubicBezTo>
                  <a:pt x="18609" y="9372"/>
                  <a:pt x="18633" y="9245"/>
                  <a:pt x="18660" y="9220"/>
                </a:cubicBezTo>
                <a:cubicBezTo>
                  <a:pt x="18735" y="9145"/>
                  <a:pt x="19447" y="9098"/>
                  <a:pt x="19473" y="9166"/>
                </a:cubicBezTo>
                <a:cubicBezTo>
                  <a:pt x="19486" y="9200"/>
                  <a:pt x="19568" y="9214"/>
                  <a:pt x="19658" y="9193"/>
                </a:cubicBezTo>
                <a:cubicBezTo>
                  <a:pt x="19783" y="9164"/>
                  <a:pt x="19813" y="9119"/>
                  <a:pt x="19787" y="9015"/>
                </a:cubicBezTo>
                <a:cubicBezTo>
                  <a:pt x="19707" y="8695"/>
                  <a:pt x="19719" y="8575"/>
                  <a:pt x="19832" y="8506"/>
                </a:cubicBezTo>
                <a:cubicBezTo>
                  <a:pt x="19898" y="8466"/>
                  <a:pt x="19975" y="8478"/>
                  <a:pt x="20011" y="8524"/>
                </a:cubicBezTo>
                <a:cubicBezTo>
                  <a:pt x="20051" y="8575"/>
                  <a:pt x="20110" y="8566"/>
                  <a:pt x="20180" y="8506"/>
                </a:cubicBezTo>
                <a:cubicBezTo>
                  <a:pt x="20239" y="8456"/>
                  <a:pt x="20292" y="8438"/>
                  <a:pt x="20292" y="8462"/>
                </a:cubicBezTo>
                <a:cubicBezTo>
                  <a:pt x="20292" y="8485"/>
                  <a:pt x="20351" y="8463"/>
                  <a:pt x="20426" y="8417"/>
                </a:cubicBezTo>
                <a:cubicBezTo>
                  <a:pt x="20523" y="8359"/>
                  <a:pt x="20583" y="8359"/>
                  <a:pt x="20634" y="8426"/>
                </a:cubicBezTo>
                <a:cubicBezTo>
                  <a:pt x="20690" y="8500"/>
                  <a:pt x="20707" y="8492"/>
                  <a:pt x="20707" y="8391"/>
                </a:cubicBezTo>
                <a:cubicBezTo>
                  <a:pt x="20707" y="8319"/>
                  <a:pt x="20760" y="8204"/>
                  <a:pt x="20825" y="8132"/>
                </a:cubicBezTo>
                <a:cubicBezTo>
                  <a:pt x="20890" y="8060"/>
                  <a:pt x="20942" y="7978"/>
                  <a:pt x="20942" y="7945"/>
                </a:cubicBezTo>
                <a:cubicBezTo>
                  <a:pt x="20942" y="7911"/>
                  <a:pt x="21013" y="7871"/>
                  <a:pt x="21099" y="7865"/>
                </a:cubicBezTo>
                <a:cubicBezTo>
                  <a:pt x="21585" y="7831"/>
                  <a:pt x="21539" y="7908"/>
                  <a:pt x="21543" y="7258"/>
                </a:cubicBezTo>
                <a:cubicBezTo>
                  <a:pt x="21546" y="6705"/>
                  <a:pt x="21538" y="6670"/>
                  <a:pt x="21425" y="6670"/>
                </a:cubicBezTo>
                <a:cubicBezTo>
                  <a:pt x="21359" y="6670"/>
                  <a:pt x="21279" y="6714"/>
                  <a:pt x="21245" y="6768"/>
                </a:cubicBezTo>
                <a:cubicBezTo>
                  <a:pt x="21171" y="6887"/>
                  <a:pt x="21113" y="6699"/>
                  <a:pt x="21105" y="6304"/>
                </a:cubicBezTo>
                <a:cubicBezTo>
                  <a:pt x="21100" y="6073"/>
                  <a:pt x="21082" y="6038"/>
                  <a:pt x="20926" y="6001"/>
                </a:cubicBezTo>
                <a:cubicBezTo>
                  <a:pt x="20735" y="5957"/>
                  <a:pt x="20727" y="5928"/>
                  <a:pt x="20696" y="5047"/>
                </a:cubicBezTo>
                <a:cubicBezTo>
                  <a:pt x="20685" y="4754"/>
                  <a:pt x="20668" y="4705"/>
                  <a:pt x="20544" y="4682"/>
                </a:cubicBezTo>
                <a:cubicBezTo>
                  <a:pt x="20368" y="4650"/>
                  <a:pt x="20274" y="4486"/>
                  <a:pt x="20275" y="4192"/>
                </a:cubicBezTo>
                <a:cubicBezTo>
                  <a:pt x="20275" y="4066"/>
                  <a:pt x="20255" y="3912"/>
                  <a:pt x="20224" y="3853"/>
                </a:cubicBezTo>
                <a:cubicBezTo>
                  <a:pt x="20186" y="3777"/>
                  <a:pt x="20187" y="3716"/>
                  <a:pt x="20230" y="3648"/>
                </a:cubicBezTo>
                <a:cubicBezTo>
                  <a:pt x="20342" y="3471"/>
                  <a:pt x="20299" y="3319"/>
                  <a:pt x="20146" y="3345"/>
                </a:cubicBezTo>
                <a:cubicBezTo>
                  <a:pt x="19940" y="3379"/>
                  <a:pt x="19871" y="3280"/>
                  <a:pt x="19871" y="2952"/>
                </a:cubicBezTo>
                <a:cubicBezTo>
                  <a:pt x="19871" y="2680"/>
                  <a:pt x="19862" y="2667"/>
                  <a:pt x="19686" y="2667"/>
                </a:cubicBezTo>
                <a:cubicBezTo>
                  <a:pt x="19478" y="2667"/>
                  <a:pt x="19468" y="2639"/>
                  <a:pt x="19428" y="1998"/>
                </a:cubicBezTo>
                <a:cubicBezTo>
                  <a:pt x="19412" y="1746"/>
                  <a:pt x="19393" y="1494"/>
                  <a:pt x="19389" y="1437"/>
                </a:cubicBezTo>
                <a:cubicBezTo>
                  <a:pt x="19384" y="1379"/>
                  <a:pt x="19312" y="1339"/>
                  <a:pt x="19232" y="1339"/>
                </a:cubicBezTo>
                <a:cubicBezTo>
                  <a:pt x="19042" y="1339"/>
                  <a:pt x="19026" y="1270"/>
                  <a:pt x="19019" y="634"/>
                </a:cubicBezTo>
                <a:cubicBezTo>
                  <a:pt x="19013" y="200"/>
                  <a:pt x="18997" y="122"/>
                  <a:pt x="18946" y="233"/>
                </a:cubicBezTo>
                <a:cubicBezTo>
                  <a:pt x="18893" y="348"/>
                  <a:pt x="18861" y="354"/>
                  <a:pt x="18744" y="269"/>
                </a:cubicBezTo>
                <a:cubicBezTo>
                  <a:pt x="18667" y="213"/>
                  <a:pt x="18619" y="127"/>
                  <a:pt x="18637" y="82"/>
                </a:cubicBezTo>
                <a:cubicBezTo>
                  <a:pt x="18662" y="17"/>
                  <a:pt x="18571" y="-6"/>
                  <a:pt x="18463" y="1"/>
                </a:cubicBezTo>
                <a:close/>
                <a:moveTo>
                  <a:pt x="537" y="3719"/>
                </a:moveTo>
                <a:cubicBezTo>
                  <a:pt x="490" y="3691"/>
                  <a:pt x="474" y="3707"/>
                  <a:pt x="492" y="3755"/>
                </a:cubicBezTo>
                <a:cubicBezTo>
                  <a:pt x="510" y="3800"/>
                  <a:pt x="543" y="3835"/>
                  <a:pt x="571" y="3835"/>
                </a:cubicBezTo>
                <a:cubicBezTo>
                  <a:pt x="646" y="3835"/>
                  <a:pt x="628" y="3774"/>
                  <a:pt x="537" y="3719"/>
                </a:cubicBezTo>
                <a:close/>
              </a:path>
            </a:pathLst>
          </a:custGeom>
          <a:ln w="12700">
            <a:miter lim="400000"/>
          </a:ln>
          <a:effectLst>
            <a:outerShdw sx="100000" sy="100000" kx="0" ky="0" algn="b" rotWithShape="0" blurRad="355600" dist="0" dir="0">
              <a:srgbClr val="000000">
                <a:alpha val="75000"/>
              </a:srgbClr>
            </a:outerShdw>
          </a:effectLst>
        </p:spPr>
      </p:pic>
      <p:pic>
        <p:nvPicPr>
          <p:cNvPr id="390" name="Image" descr="Image"/>
          <p:cNvPicPr>
            <a:picLocks noChangeAspect="1"/>
          </p:cNvPicPr>
          <p:nvPr/>
        </p:nvPicPr>
        <p:blipFill>
          <a:blip r:embed="rId4">
            <a:extLst/>
          </a:blip>
          <a:srcRect l="7230" t="14664" r="10617" b="7960"/>
          <a:stretch>
            <a:fillRect/>
          </a:stretch>
        </p:blipFill>
        <p:spPr>
          <a:xfrm>
            <a:off x="18693887" y="6405959"/>
            <a:ext cx="1524343" cy="959062"/>
          </a:xfrm>
          <a:custGeom>
            <a:avLst/>
            <a:gdLst/>
            <a:ahLst/>
            <a:cxnLst>
              <a:cxn ang="0">
                <a:pos x="wd2" y="hd2"/>
              </a:cxn>
              <a:cxn ang="5400000">
                <a:pos x="wd2" y="hd2"/>
              </a:cxn>
              <a:cxn ang="10800000">
                <a:pos x="wd2" y="hd2"/>
              </a:cxn>
              <a:cxn ang="16200000">
                <a:pos x="wd2" y="hd2"/>
              </a:cxn>
            </a:cxnLst>
            <a:rect l="0" t="0" r="r" b="b"/>
            <a:pathLst>
              <a:path w="21543" h="21544" fill="norm" stroke="1" extrusionOk="0">
                <a:moveTo>
                  <a:pt x="18463" y="1"/>
                </a:moveTo>
                <a:cubicBezTo>
                  <a:pt x="18355" y="9"/>
                  <a:pt x="18234" y="52"/>
                  <a:pt x="18200" y="117"/>
                </a:cubicBezTo>
                <a:cubicBezTo>
                  <a:pt x="18165" y="184"/>
                  <a:pt x="18080" y="214"/>
                  <a:pt x="17998" y="189"/>
                </a:cubicBezTo>
                <a:cubicBezTo>
                  <a:pt x="17872" y="150"/>
                  <a:pt x="17861" y="164"/>
                  <a:pt x="17885" y="367"/>
                </a:cubicBezTo>
                <a:cubicBezTo>
                  <a:pt x="17900" y="489"/>
                  <a:pt x="17888" y="613"/>
                  <a:pt x="17857" y="643"/>
                </a:cubicBezTo>
                <a:cubicBezTo>
                  <a:pt x="17827" y="673"/>
                  <a:pt x="17592" y="689"/>
                  <a:pt x="17336" y="679"/>
                </a:cubicBezTo>
                <a:cubicBezTo>
                  <a:pt x="17046" y="667"/>
                  <a:pt x="16842" y="691"/>
                  <a:pt x="16797" y="750"/>
                </a:cubicBezTo>
                <a:cubicBezTo>
                  <a:pt x="16758" y="803"/>
                  <a:pt x="16702" y="831"/>
                  <a:pt x="16674" y="804"/>
                </a:cubicBezTo>
                <a:cubicBezTo>
                  <a:pt x="16592" y="724"/>
                  <a:pt x="16558" y="902"/>
                  <a:pt x="16618" y="1080"/>
                </a:cubicBezTo>
                <a:cubicBezTo>
                  <a:pt x="16698" y="1318"/>
                  <a:pt x="16636" y="1343"/>
                  <a:pt x="16001" y="1374"/>
                </a:cubicBezTo>
                <a:cubicBezTo>
                  <a:pt x="15692" y="1389"/>
                  <a:pt x="15420" y="1406"/>
                  <a:pt x="15395" y="1410"/>
                </a:cubicBezTo>
                <a:cubicBezTo>
                  <a:pt x="15370" y="1414"/>
                  <a:pt x="15360" y="1536"/>
                  <a:pt x="15373" y="1677"/>
                </a:cubicBezTo>
                <a:cubicBezTo>
                  <a:pt x="15387" y="1830"/>
                  <a:pt x="15370" y="1950"/>
                  <a:pt x="15333" y="1972"/>
                </a:cubicBezTo>
                <a:cubicBezTo>
                  <a:pt x="15300" y="1992"/>
                  <a:pt x="15036" y="2018"/>
                  <a:pt x="14750" y="2034"/>
                </a:cubicBezTo>
                <a:cubicBezTo>
                  <a:pt x="14464" y="2050"/>
                  <a:pt x="14203" y="2074"/>
                  <a:pt x="14167" y="2079"/>
                </a:cubicBezTo>
                <a:cubicBezTo>
                  <a:pt x="14130" y="2084"/>
                  <a:pt x="14099" y="2196"/>
                  <a:pt x="14099" y="2337"/>
                </a:cubicBezTo>
                <a:cubicBezTo>
                  <a:pt x="14099" y="2662"/>
                  <a:pt x="13991" y="2721"/>
                  <a:pt x="13454" y="2694"/>
                </a:cubicBezTo>
                <a:cubicBezTo>
                  <a:pt x="13032" y="2672"/>
                  <a:pt x="12876" y="2584"/>
                  <a:pt x="12927" y="2373"/>
                </a:cubicBezTo>
                <a:cubicBezTo>
                  <a:pt x="12967" y="2209"/>
                  <a:pt x="12853" y="1998"/>
                  <a:pt x="12720" y="1998"/>
                </a:cubicBezTo>
                <a:cubicBezTo>
                  <a:pt x="12659" y="1998"/>
                  <a:pt x="12509" y="2158"/>
                  <a:pt x="12389" y="2346"/>
                </a:cubicBezTo>
                <a:cubicBezTo>
                  <a:pt x="12212" y="2622"/>
                  <a:pt x="12132" y="2683"/>
                  <a:pt x="11962" y="2694"/>
                </a:cubicBezTo>
                <a:cubicBezTo>
                  <a:pt x="11847" y="2701"/>
                  <a:pt x="11759" y="2733"/>
                  <a:pt x="11772" y="2765"/>
                </a:cubicBezTo>
                <a:cubicBezTo>
                  <a:pt x="11801" y="2843"/>
                  <a:pt x="11623" y="2995"/>
                  <a:pt x="11497" y="2997"/>
                </a:cubicBezTo>
                <a:cubicBezTo>
                  <a:pt x="11191" y="3001"/>
                  <a:pt x="11102" y="3042"/>
                  <a:pt x="11054" y="3184"/>
                </a:cubicBezTo>
                <a:cubicBezTo>
                  <a:pt x="11025" y="3270"/>
                  <a:pt x="10953" y="3336"/>
                  <a:pt x="10897" y="3336"/>
                </a:cubicBezTo>
                <a:cubicBezTo>
                  <a:pt x="10812" y="3336"/>
                  <a:pt x="10796" y="3383"/>
                  <a:pt x="10807" y="3603"/>
                </a:cubicBezTo>
                <a:cubicBezTo>
                  <a:pt x="10819" y="3854"/>
                  <a:pt x="10805" y="3885"/>
                  <a:pt x="10611" y="3969"/>
                </a:cubicBezTo>
                <a:cubicBezTo>
                  <a:pt x="10495" y="4018"/>
                  <a:pt x="10360" y="4083"/>
                  <a:pt x="10308" y="4120"/>
                </a:cubicBezTo>
                <a:cubicBezTo>
                  <a:pt x="10181" y="4210"/>
                  <a:pt x="10066" y="4049"/>
                  <a:pt x="10156" y="3906"/>
                </a:cubicBezTo>
                <a:cubicBezTo>
                  <a:pt x="10191" y="3851"/>
                  <a:pt x="10218" y="3774"/>
                  <a:pt x="10218" y="3737"/>
                </a:cubicBezTo>
                <a:cubicBezTo>
                  <a:pt x="10218" y="3642"/>
                  <a:pt x="9969" y="3650"/>
                  <a:pt x="9932" y="3746"/>
                </a:cubicBezTo>
                <a:cubicBezTo>
                  <a:pt x="9915" y="3790"/>
                  <a:pt x="9873" y="3813"/>
                  <a:pt x="9837" y="3790"/>
                </a:cubicBezTo>
                <a:cubicBezTo>
                  <a:pt x="9798" y="3767"/>
                  <a:pt x="9732" y="3876"/>
                  <a:pt x="9680" y="4049"/>
                </a:cubicBezTo>
                <a:cubicBezTo>
                  <a:pt x="9594" y="4335"/>
                  <a:pt x="9483" y="4373"/>
                  <a:pt x="9483" y="4120"/>
                </a:cubicBezTo>
                <a:cubicBezTo>
                  <a:pt x="9483" y="3952"/>
                  <a:pt x="9272" y="3973"/>
                  <a:pt x="9192" y="4147"/>
                </a:cubicBezTo>
                <a:cubicBezTo>
                  <a:pt x="9146" y="4245"/>
                  <a:pt x="9056" y="4288"/>
                  <a:pt x="8894" y="4290"/>
                </a:cubicBezTo>
                <a:cubicBezTo>
                  <a:pt x="8764" y="4291"/>
                  <a:pt x="8666" y="4318"/>
                  <a:pt x="8676" y="4343"/>
                </a:cubicBezTo>
                <a:cubicBezTo>
                  <a:pt x="8713" y="4440"/>
                  <a:pt x="8596" y="4617"/>
                  <a:pt x="8479" y="4646"/>
                </a:cubicBezTo>
                <a:cubicBezTo>
                  <a:pt x="8412" y="4663"/>
                  <a:pt x="8236" y="4675"/>
                  <a:pt x="8087" y="4673"/>
                </a:cubicBezTo>
                <a:lnTo>
                  <a:pt x="7812" y="4673"/>
                </a:lnTo>
                <a:lnTo>
                  <a:pt x="7817" y="4985"/>
                </a:lnTo>
                <a:cubicBezTo>
                  <a:pt x="7820" y="5401"/>
                  <a:pt x="7723" y="5780"/>
                  <a:pt x="7638" y="5698"/>
                </a:cubicBezTo>
                <a:cubicBezTo>
                  <a:pt x="7588" y="5651"/>
                  <a:pt x="7587" y="5669"/>
                  <a:pt x="7638" y="5770"/>
                </a:cubicBezTo>
                <a:cubicBezTo>
                  <a:pt x="7744" y="5977"/>
                  <a:pt x="7644" y="6019"/>
                  <a:pt x="7021" y="6028"/>
                </a:cubicBezTo>
                <a:cubicBezTo>
                  <a:pt x="6511" y="6035"/>
                  <a:pt x="6452" y="6057"/>
                  <a:pt x="6409" y="6206"/>
                </a:cubicBezTo>
                <a:cubicBezTo>
                  <a:pt x="6325" y="6502"/>
                  <a:pt x="6049" y="6668"/>
                  <a:pt x="5624" y="6688"/>
                </a:cubicBezTo>
                <a:cubicBezTo>
                  <a:pt x="5211" y="6707"/>
                  <a:pt x="5103" y="6798"/>
                  <a:pt x="5103" y="7116"/>
                </a:cubicBezTo>
                <a:cubicBezTo>
                  <a:pt x="5103" y="7314"/>
                  <a:pt x="4737" y="7559"/>
                  <a:pt x="4637" y="7428"/>
                </a:cubicBezTo>
                <a:cubicBezTo>
                  <a:pt x="4549" y="7312"/>
                  <a:pt x="4134" y="7344"/>
                  <a:pt x="3936" y="7481"/>
                </a:cubicBezTo>
                <a:cubicBezTo>
                  <a:pt x="3792" y="7582"/>
                  <a:pt x="3773" y="7625"/>
                  <a:pt x="3818" y="7758"/>
                </a:cubicBezTo>
                <a:cubicBezTo>
                  <a:pt x="3892" y="7976"/>
                  <a:pt x="3794" y="8051"/>
                  <a:pt x="3627" y="7909"/>
                </a:cubicBezTo>
                <a:cubicBezTo>
                  <a:pt x="3459" y="7766"/>
                  <a:pt x="3228" y="7054"/>
                  <a:pt x="3274" y="6822"/>
                </a:cubicBezTo>
                <a:cubicBezTo>
                  <a:pt x="3296" y="6710"/>
                  <a:pt x="3288" y="6670"/>
                  <a:pt x="3252" y="6706"/>
                </a:cubicBezTo>
                <a:cubicBezTo>
                  <a:pt x="3187" y="6769"/>
                  <a:pt x="2959" y="6119"/>
                  <a:pt x="3005" y="6001"/>
                </a:cubicBezTo>
                <a:cubicBezTo>
                  <a:pt x="3021" y="5959"/>
                  <a:pt x="2989" y="5851"/>
                  <a:pt x="2932" y="5761"/>
                </a:cubicBezTo>
                <a:cubicBezTo>
                  <a:pt x="2864" y="5653"/>
                  <a:pt x="2844" y="5536"/>
                  <a:pt x="2865" y="5413"/>
                </a:cubicBezTo>
                <a:cubicBezTo>
                  <a:pt x="2885" y="5288"/>
                  <a:pt x="2876" y="5249"/>
                  <a:pt x="2837" y="5288"/>
                </a:cubicBezTo>
                <a:cubicBezTo>
                  <a:pt x="2801" y="5323"/>
                  <a:pt x="2726" y="5182"/>
                  <a:pt x="2646" y="4931"/>
                </a:cubicBezTo>
                <a:cubicBezTo>
                  <a:pt x="2515" y="4522"/>
                  <a:pt x="2382" y="4354"/>
                  <a:pt x="2321" y="4512"/>
                </a:cubicBezTo>
                <a:cubicBezTo>
                  <a:pt x="2303" y="4559"/>
                  <a:pt x="2266" y="4581"/>
                  <a:pt x="2236" y="4566"/>
                </a:cubicBezTo>
                <a:cubicBezTo>
                  <a:pt x="2169" y="4530"/>
                  <a:pt x="2032" y="3949"/>
                  <a:pt x="2018" y="3639"/>
                </a:cubicBezTo>
                <a:cubicBezTo>
                  <a:pt x="2012" y="3509"/>
                  <a:pt x="1968" y="3372"/>
                  <a:pt x="1917" y="3327"/>
                </a:cubicBezTo>
                <a:cubicBezTo>
                  <a:pt x="1857" y="3274"/>
                  <a:pt x="1835" y="3184"/>
                  <a:pt x="1855" y="3086"/>
                </a:cubicBezTo>
                <a:cubicBezTo>
                  <a:pt x="1872" y="3002"/>
                  <a:pt x="1857" y="2911"/>
                  <a:pt x="1827" y="2881"/>
                </a:cubicBezTo>
                <a:cubicBezTo>
                  <a:pt x="1796" y="2851"/>
                  <a:pt x="1788" y="2790"/>
                  <a:pt x="1804" y="2747"/>
                </a:cubicBezTo>
                <a:cubicBezTo>
                  <a:pt x="1821" y="2705"/>
                  <a:pt x="1784" y="2667"/>
                  <a:pt x="1726" y="2667"/>
                </a:cubicBezTo>
                <a:cubicBezTo>
                  <a:pt x="1660" y="2667"/>
                  <a:pt x="1560" y="2530"/>
                  <a:pt x="1457" y="2293"/>
                </a:cubicBezTo>
                <a:cubicBezTo>
                  <a:pt x="1323" y="1983"/>
                  <a:pt x="1273" y="1926"/>
                  <a:pt x="1182" y="1972"/>
                </a:cubicBezTo>
                <a:cubicBezTo>
                  <a:pt x="1121" y="2003"/>
                  <a:pt x="1014" y="2032"/>
                  <a:pt x="941" y="2043"/>
                </a:cubicBezTo>
                <a:cubicBezTo>
                  <a:pt x="867" y="2054"/>
                  <a:pt x="742" y="2102"/>
                  <a:pt x="666" y="2150"/>
                </a:cubicBezTo>
                <a:cubicBezTo>
                  <a:pt x="590" y="2198"/>
                  <a:pt x="430" y="2278"/>
                  <a:pt x="312" y="2328"/>
                </a:cubicBezTo>
                <a:cubicBezTo>
                  <a:pt x="195" y="2379"/>
                  <a:pt x="89" y="2447"/>
                  <a:pt x="77" y="2480"/>
                </a:cubicBezTo>
                <a:cubicBezTo>
                  <a:pt x="65" y="2513"/>
                  <a:pt x="41" y="2906"/>
                  <a:pt x="21" y="3354"/>
                </a:cubicBezTo>
                <a:cubicBezTo>
                  <a:pt x="-15" y="4132"/>
                  <a:pt x="-13" y="4174"/>
                  <a:pt x="88" y="4174"/>
                </a:cubicBezTo>
                <a:cubicBezTo>
                  <a:pt x="259" y="4174"/>
                  <a:pt x="357" y="4079"/>
                  <a:pt x="357" y="3924"/>
                </a:cubicBezTo>
                <a:cubicBezTo>
                  <a:pt x="357" y="3718"/>
                  <a:pt x="529" y="3498"/>
                  <a:pt x="705" y="3478"/>
                </a:cubicBezTo>
                <a:cubicBezTo>
                  <a:pt x="836" y="3464"/>
                  <a:pt x="858" y="3494"/>
                  <a:pt x="857" y="3683"/>
                </a:cubicBezTo>
                <a:cubicBezTo>
                  <a:pt x="855" y="3872"/>
                  <a:pt x="866" y="3888"/>
                  <a:pt x="946" y="3808"/>
                </a:cubicBezTo>
                <a:cubicBezTo>
                  <a:pt x="1097" y="3659"/>
                  <a:pt x="1334" y="3932"/>
                  <a:pt x="1311" y="4227"/>
                </a:cubicBezTo>
                <a:cubicBezTo>
                  <a:pt x="1295" y="4425"/>
                  <a:pt x="1305" y="4441"/>
                  <a:pt x="1373" y="4352"/>
                </a:cubicBezTo>
                <a:cubicBezTo>
                  <a:pt x="1473" y="4219"/>
                  <a:pt x="1530" y="4342"/>
                  <a:pt x="1524" y="4682"/>
                </a:cubicBezTo>
                <a:cubicBezTo>
                  <a:pt x="1522" y="4815"/>
                  <a:pt x="1541" y="4905"/>
                  <a:pt x="1569" y="4878"/>
                </a:cubicBezTo>
                <a:cubicBezTo>
                  <a:pt x="1640" y="4808"/>
                  <a:pt x="1836" y="5538"/>
                  <a:pt x="1793" y="5716"/>
                </a:cubicBezTo>
                <a:cubicBezTo>
                  <a:pt x="1769" y="5818"/>
                  <a:pt x="1778" y="5848"/>
                  <a:pt x="1821" y="5805"/>
                </a:cubicBezTo>
                <a:cubicBezTo>
                  <a:pt x="1904" y="5724"/>
                  <a:pt x="2206" y="6773"/>
                  <a:pt x="2158" y="6973"/>
                </a:cubicBezTo>
                <a:cubicBezTo>
                  <a:pt x="2134" y="7070"/>
                  <a:pt x="2144" y="7095"/>
                  <a:pt x="2186" y="7053"/>
                </a:cubicBezTo>
                <a:cubicBezTo>
                  <a:pt x="2278" y="6963"/>
                  <a:pt x="2476" y="7735"/>
                  <a:pt x="2399" y="7882"/>
                </a:cubicBezTo>
                <a:cubicBezTo>
                  <a:pt x="2326" y="8022"/>
                  <a:pt x="2388" y="8194"/>
                  <a:pt x="2489" y="8132"/>
                </a:cubicBezTo>
                <a:cubicBezTo>
                  <a:pt x="2539" y="8101"/>
                  <a:pt x="2592" y="8185"/>
                  <a:pt x="2640" y="8364"/>
                </a:cubicBezTo>
                <a:cubicBezTo>
                  <a:pt x="2705" y="8603"/>
                  <a:pt x="2705" y="8646"/>
                  <a:pt x="2629" y="8738"/>
                </a:cubicBezTo>
                <a:cubicBezTo>
                  <a:pt x="2552" y="8832"/>
                  <a:pt x="2548" y="8836"/>
                  <a:pt x="2623" y="8836"/>
                </a:cubicBezTo>
                <a:cubicBezTo>
                  <a:pt x="2714" y="8836"/>
                  <a:pt x="2941" y="9375"/>
                  <a:pt x="2887" y="9460"/>
                </a:cubicBezTo>
                <a:cubicBezTo>
                  <a:pt x="2869" y="9489"/>
                  <a:pt x="2852" y="9735"/>
                  <a:pt x="2848" y="10004"/>
                </a:cubicBezTo>
                <a:cubicBezTo>
                  <a:pt x="2841" y="10429"/>
                  <a:pt x="2852" y="10501"/>
                  <a:pt x="2943" y="10539"/>
                </a:cubicBezTo>
                <a:cubicBezTo>
                  <a:pt x="3007" y="10566"/>
                  <a:pt x="3034" y="10626"/>
                  <a:pt x="3016" y="10700"/>
                </a:cubicBezTo>
                <a:cubicBezTo>
                  <a:pt x="2998" y="10772"/>
                  <a:pt x="3019" y="10813"/>
                  <a:pt x="3067" y="10807"/>
                </a:cubicBezTo>
                <a:cubicBezTo>
                  <a:pt x="3167" y="10793"/>
                  <a:pt x="3293" y="11337"/>
                  <a:pt x="3257" y="11636"/>
                </a:cubicBezTo>
                <a:cubicBezTo>
                  <a:pt x="3239" y="11790"/>
                  <a:pt x="3244" y="11845"/>
                  <a:pt x="3285" y="11805"/>
                </a:cubicBezTo>
                <a:cubicBezTo>
                  <a:pt x="3321" y="11769"/>
                  <a:pt x="3383" y="11867"/>
                  <a:pt x="3437" y="12046"/>
                </a:cubicBezTo>
                <a:cubicBezTo>
                  <a:pt x="3512" y="12298"/>
                  <a:pt x="3546" y="12330"/>
                  <a:pt x="3684" y="12313"/>
                </a:cubicBezTo>
                <a:cubicBezTo>
                  <a:pt x="3834" y="12295"/>
                  <a:pt x="3846" y="12317"/>
                  <a:pt x="3841" y="12572"/>
                </a:cubicBezTo>
                <a:cubicBezTo>
                  <a:pt x="3836" y="12779"/>
                  <a:pt x="3854" y="12838"/>
                  <a:pt x="3919" y="12821"/>
                </a:cubicBezTo>
                <a:cubicBezTo>
                  <a:pt x="3988" y="12804"/>
                  <a:pt x="3999" y="12864"/>
                  <a:pt x="3986" y="13133"/>
                </a:cubicBezTo>
                <a:cubicBezTo>
                  <a:pt x="3978" y="13317"/>
                  <a:pt x="3938" y="13502"/>
                  <a:pt x="3897" y="13552"/>
                </a:cubicBezTo>
                <a:cubicBezTo>
                  <a:pt x="3795" y="13676"/>
                  <a:pt x="3819" y="14187"/>
                  <a:pt x="3925" y="14159"/>
                </a:cubicBezTo>
                <a:cubicBezTo>
                  <a:pt x="3968" y="14147"/>
                  <a:pt x="4066" y="14203"/>
                  <a:pt x="4138" y="14283"/>
                </a:cubicBezTo>
                <a:cubicBezTo>
                  <a:pt x="4243" y="14400"/>
                  <a:pt x="4267" y="14501"/>
                  <a:pt x="4267" y="14783"/>
                </a:cubicBezTo>
                <a:cubicBezTo>
                  <a:pt x="4267" y="15036"/>
                  <a:pt x="4290" y="15130"/>
                  <a:pt x="4345" y="15130"/>
                </a:cubicBezTo>
                <a:cubicBezTo>
                  <a:pt x="4422" y="15130"/>
                  <a:pt x="4519" y="15651"/>
                  <a:pt x="4469" y="15781"/>
                </a:cubicBezTo>
                <a:cubicBezTo>
                  <a:pt x="4455" y="15817"/>
                  <a:pt x="4461" y="15917"/>
                  <a:pt x="4480" y="16013"/>
                </a:cubicBezTo>
                <a:cubicBezTo>
                  <a:pt x="4506" y="16144"/>
                  <a:pt x="4545" y="16176"/>
                  <a:pt x="4643" y="16147"/>
                </a:cubicBezTo>
                <a:cubicBezTo>
                  <a:pt x="4737" y="16118"/>
                  <a:pt x="4790" y="16162"/>
                  <a:pt x="4850" y="16307"/>
                </a:cubicBezTo>
                <a:cubicBezTo>
                  <a:pt x="4895" y="16416"/>
                  <a:pt x="4965" y="16503"/>
                  <a:pt x="5007" y="16503"/>
                </a:cubicBezTo>
                <a:cubicBezTo>
                  <a:pt x="5085" y="16503"/>
                  <a:pt x="5601" y="18146"/>
                  <a:pt x="5624" y="18465"/>
                </a:cubicBezTo>
                <a:cubicBezTo>
                  <a:pt x="5631" y="18557"/>
                  <a:pt x="5665" y="18717"/>
                  <a:pt x="5697" y="18812"/>
                </a:cubicBezTo>
                <a:cubicBezTo>
                  <a:pt x="5729" y="18908"/>
                  <a:pt x="5743" y="19072"/>
                  <a:pt x="5725" y="19178"/>
                </a:cubicBezTo>
                <a:cubicBezTo>
                  <a:pt x="5704" y="19308"/>
                  <a:pt x="5709" y="19350"/>
                  <a:pt x="5748" y="19312"/>
                </a:cubicBezTo>
                <a:cubicBezTo>
                  <a:pt x="5817" y="19243"/>
                  <a:pt x="5926" y="19535"/>
                  <a:pt x="5950" y="19855"/>
                </a:cubicBezTo>
                <a:cubicBezTo>
                  <a:pt x="5968" y="20107"/>
                  <a:pt x="6154" y="20456"/>
                  <a:pt x="6230" y="20381"/>
                </a:cubicBezTo>
                <a:cubicBezTo>
                  <a:pt x="6310" y="20303"/>
                  <a:pt x="6557" y="21087"/>
                  <a:pt x="6544" y="21380"/>
                </a:cubicBezTo>
                <a:cubicBezTo>
                  <a:pt x="6542" y="21424"/>
                  <a:pt x="6581" y="21484"/>
                  <a:pt x="6634" y="21514"/>
                </a:cubicBezTo>
                <a:cubicBezTo>
                  <a:pt x="6776" y="21594"/>
                  <a:pt x="6877" y="21507"/>
                  <a:pt x="6847" y="21326"/>
                </a:cubicBezTo>
                <a:cubicBezTo>
                  <a:pt x="6833" y="21239"/>
                  <a:pt x="6838" y="21052"/>
                  <a:pt x="6864" y="20907"/>
                </a:cubicBezTo>
                <a:cubicBezTo>
                  <a:pt x="6900" y="20709"/>
                  <a:pt x="6896" y="20611"/>
                  <a:pt x="6836" y="20506"/>
                </a:cubicBezTo>
                <a:cubicBezTo>
                  <a:pt x="6792" y="20429"/>
                  <a:pt x="6772" y="20308"/>
                  <a:pt x="6791" y="20230"/>
                </a:cubicBezTo>
                <a:cubicBezTo>
                  <a:pt x="6812" y="20141"/>
                  <a:pt x="6798" y="20099"/>
                  <a:pt x="6757" y="20114"/>
                </a:cubicBezTo>
                <a:cubicBezTo>
                  <a:pt x="6720" y="20128"/>
                  <a:pt x="6641" y="19919"/>
                  <a:pt x="6572" y="19633"/>
                </a:cubicBezTo>
                <a:cubicBezTo>
                  <a:pt x="6433" y="19052"/>
                  <a:pt x="6389" y="18537"/>
                  <a:pt x="6477" y="18563"/>
                </a:cubicBezTo>
                <a:cubicBezTo>
                  <a:pt x="6509" y="18572"/>
                  <a:pt x="6585" y="18496"/>
                  <a:pt x="6651" y="18384"/>
                </a:cubicBezTo>
                <a:cubicBezTo>
                  <a:pt x="6746" y="18223"/>
                  <a:pt x="6762" y="18159"/>
                  <a:pt x="6712" y="18063"/>
                </a:cubicBezTo>
                <a:cubicBezTo>
                  <a:pt x="6617" y="17881"/>
                  <a:pt x="6719" y="17815"/>
                  <a:pt x="7099" y="17832"/>
                </a:cubicBezTo>
                <a:cubicBezTo>
                  <a:pt x="7287" y="17840"/>
                  <a:pt x="7444" y="17811"/>
                  <a:pt x="7464" y="17760"/>
                </a:cubicBezTo>
                <a:cubicBezTo>
                  <a:pt x="7483" y="17711"/>
                  <a:pt x="7541" y="17690"/>
                  <a:pt x="7593" y="17716"/>
                </a:cubicBezTo>
                <a:cubicBezTo>
                  <a:pt x="7664" y="17751"/>
                  <a:pt x="7697" y="17711"/>
                  <a:pt x="7716" y="17546"/>
                </a:cubicBezTo>
                <a:cubicBezTo>
                  <a:pt x="7749" y="17273"/>
                  <a:pt x="7632" y="16902"/>
                  <a:pt x="7447" y="16682"/>
                </a:cubicBezTo>
                <a:lnTo>
                  <a:pt x="7307" y="16512"/>
                </a:lnTo>
                <a:lnTo>
                  <a:pt x="7425" y="16459"/>
                </a:lnTo>
                <a:cubicBezTo>
                  <a:pt x="7556" y="16400"/>
                  <a:pt x="7588" y="16254"/>
                  <a:pt x="7470" y="16254"/>
                </a:cubicBezTo>
                <a:cubicBezTo>
                  <a:pt x="7320" y="16254"/>
                  <a:pt x="7336" y="16102"/>
                  <a:pt x="7503" y="15942"/>
                </a:cubicBezTo>
                <a:cubicBezTo>
                  <a:pt x="7623" y="15828"/>
                  <a:pt x="7735" y="15789"/>
                  <a:pt x="7873" y="15817"/>
                </a:cubicBezTo>
                <a:cubicBezTo>
                  <a:pt x="7984" y="15839"/>
                  <a:pt x="8102" y="15818"/>
                  <a:pt x="8143" y="15763"/>
                </a:cubicBezTo>
                <a:cubicBezTo>
                  <a:pt x="8193" y="15697"/>
                  <a:pt x="8226" y="15695"/>
                  <a:pt x="8249" y="15754"/>
                </a:cubicBezTo>
                <a:cubicBezTo>
                  <a:pt x="8300" y="15886"/>
                  <a:pt x="8489" y="15862"/>
                  <a:pt x="8524" y="15719"/>
                </a:cubicBezTo>
                <a:cubicBezTo>
                  <a:pt x="8541" y="15649"/>
                  <a:pt x="8526" y="15528"/>
                  <a:pt x="8490" y="15460"/>
                </a:cubicBezTo>
                <a:cubicBezTo>
                  <a:pt x="8436" y="15356"/>
                  <a:pt x="8451" y="15324"/>
                  <a:pt x="8608" y="15220"/>
                </a:cubicBezTo>
                <a:cubicBezTo>
                  <a:pt x="8792" y="15098"/>
                  <a:pt x="9056" y="15153"/>
                  <a:pt x="9068" y="15318"/>
                </a:cubicBezTo>
                <a:cubicBezTo>
                  <a:pt x="9071" y="15353"/>
                  <a:pt x="9080" y="15626"/>
                  <a:pt x="9085" y="15924"/>
                </a:cubicBezTo>
                <a:lnTo>
                  <a:pt x="9091" y="16468"/>
                </a:lnTo>
                <a:lnTo>
                  <a:pt x="9337" y="16494"/>
                </a:lnTo>
                <a:cubicBezTo>
                  <a:pt x="9561" y="16517"/>
                  <a:pt x="9580" y="16496"/>
                  <a:pt x="9562" y="16343"/>
                </a:cubicBezTo>
                <a:cubicBezTo>
                  <a:pt x="9531" y="16091"/>
                  <a:pt x="9626" y="16060"/>
                  <a:pt x="9797" y="16254"/>
                </a:cubicBezTo>
                <a:cubicBezTo>
                  <a:pt x="9999" y="16482"/>
                  <a:pt x="10078" y="16474"/>
                  <a:pt x="10033" y="16236"/>
                </a:cubicBezTo>
                <a:cubicBezTo>
                  <a:pt x="9972" y="15915"/>
                  <a:pt x="9977" y="15879"/>
                  <a:pt x="10111" y="15879"/>
                </a:cubicBezTo>
                <a:cubicBezTo>
                  <a:pt x="10184" y="15879"/>
                  <a:pt x="10271" y="15826"/>
                  <a:pt x="10302" y="15763"/>
                </a:cubicBezTo>
                <a:cubicBezTo>
                  <a:pt x="10348" y="15670"/>
                  <a:pt x="10378" y="15693"/>
                  <a:pt x="10470" y="15879"/>
                </a:cubicBezTo>
                <a:cubicBezTo>
                  <a:pt x="10533" y="16005"/>
                  <a:pt x="10573" y="16139"/>
                  <a:pt x="10560" y="16173"/>
                </a:cubicBezTo>
                <a:cubicBezTo>
                  <a:pt x="10547" y="16208"/>
                  <a:pt x="10586" y="16303"/>
                  <a:pt x="10644" y="16387"/>
                </a:cubicBezTo>
                <a:cubicBezTo>
                  <a:pt x="10731" y="16512"/>
                  <a:pt x="10765" y="16521"/>
                  <a:pt x="10846" y="16441"/>
                </a:cubicBezTo>
                <a:cubicBezTo>
                  <a:pt x="10914" y="16374"/>
                  <a:pt x="10958" y="16373"/>
                  <a:pt x="10981" y="16432"/>
                </a:cubicBezTo>
                <a:cubicBezTo>
                  <a:pt x="11002" y="16485"/>
                  <a:pt x="11040" y="16461"/>
                  <a:pt x="11082" y="16370"/>
                </a:cubicBezTo>
                <a:cubicBezTo>
                  <a:pt x="11138" y="16248"/>
                  <a:pt x="11168" y="16239"/>
                  <a:pt x="11233" y="16325"/>
                </a:cubicBezTo>
                <a:cubicBezTo>
                  <a:pt x="11288" y="16397"/>
                  <a:pt x="11322" y="16404"/>
                  <a:pt x="11345" y="16343"/>
                </a:cubicBezTo>
                <a:cubicBezTo>
                  <a:pt x="11364" y="16294"/>
                  <a:pt x="11403" y="16276"/>
                  <a:pt x="11435" y="16307"/>
                </a:cubicBezTo>
                <a:cubicBezTo>
                  <a:pt x="11472" y="16343"/>
                  <a:pt x="11483" y="16318"/>
                  <a:pt x="11463" y="16236"/>
                </a:cubicBezTo>
                <a:cubicBezTo>
                  <a:pt x="11396" y="15959"/>
                  <a:pt x="11540" y="15844"/>
                  <a:pt x="11940" y="15835"/>
                </a:cubicBezTo>
                <a:cubicBezTo>
                  <a:pt x="12228" y="15828"/>
                  <a:pt x="12310" y="15802"/>
                  <a:pt x="12271" y="15728"/>
                </a:cubicBezTo>
                <a:cubicBezTo>
                  <a:pt x="12235" y="15660"/>
                  <a:pt x="12256" y="15552"/>
                  <a:pt x="12338" y="15389"/>
                </a:cubicBezTo>
                <a:cubicBezTo>
                  <a:pt x="12451" y="15164"/>
                  <a:pt x="12473" y="15152"/>
                  <a:pt x="12832" y="15166"/>
                </a:cubicBezTo>
                <a:cubicBezTo>
                  <a:pt x="13040" y="15174"/>
                  <a:pt x="13293" y="15151"/>
                  <a:pt x="13393" y="15121"/>
                </a:cubicBezTo>
                <a:cubicBezTo>
                  <a:pt x="13550" y="15074"/>
                  <a:pt x="13578" y="15039"/>
                  <a:pt x="13578" y="14827"/>
                </a:cubicBezTo>
                <a:cubicBezTo>
                  <a:pt x="13578" y="14538"/>
                  <a:pt x="13595" y="14522"/>
                  <a:pt x="14083" y="14480"/>
                </a:cubicBezTo>
                <a:cubicBezTo>
                  <a:pt x="14485" y="14445"/>
                  <a:pt x="14647" y="14328"/>
                  <a:pt x="14599" y="14087"/>
                </a:cubicBezTo>
                <a:cubicBezTo>
                  <a:pt x="14555" y="13870"/>
                  <a:pt x="14651" y="13810"/>
                  <a:pt x="15047" y="13829"/>
                </a:cubicBezTo>
                <a:cubicBezTo>
                  <a:pt x="15250" y="13838"/>
                  <a:pt x="15415" y="13807"/>
                  <a:pt x="15434" y="13757"/>
                </a:cubicBezTo>
                <a:cubicBezTo>
                  <a:pt x="15453" y="13709"/>
                  <a:pt x="15519" y="13677"/>
                  <a:pt x="15575" y="13677"/>
                </a:cubicBezTo>
                <a:cubicBezTo>
                  <a:pt x="15669" y="13677"/>
                  <a:pt x="15676" y="13609"/>
                  <a:pt x="15676" y="12839"/>
                </a:cubicBezTo>
                <a:lnTo>
                  <a:pt x="15676" y="12010"/>
                </a:lnTo>
                <a:lnTo>
                  <a:pt x="15524" y="12010"/>
                </a:lnTo>
                <a:cubicBezTo>
                  <a:pt x="15443" y="12010"/>
                  <a:pt x="15351" y="11958"/>
                  <a:pt x="15317" y="11903"/>
                </a:cubicBezTo>
                <a:cubicBezTo>
                  <a:pt x="15236" y="11775"/>
                  <a:pt x="15237" y="11286"/>
                  <a:pt x="15317" y="11208"/>
                </a:cubicBezTo>
                <a:cubicBezTo>
                  <a:pt x="15350" y="11175"/>
                  <a:pt x="15628" y="11154"/>
                  <a:pt x="15939" y="11163"/>
                </a:cubicBezTo>
                <a:lnTo>
                  <a:pt x="16506" y="11181"/>
                </a:lnTo>
                <a:lnTo>
                  <a:pt x="16523" y="10824"/>
                </a:lnTo>
                <a:lnTo>
                  <a:pt x="16539" y="10468"/>
                </a:lnTo>
                <a:lnTo>
                  <a:pt x="16977" y="10486"/>
                </a:lnTo>
                <a:cubicBezTo>
                  <a:pt x="17245" y="10497"/>
                  <a:pt x="17400" y="10472"/>
                  <a:pt x="17381" y="10423"/>
                </a:cubicBezTo>
                <a:cubicBezTo>
                  <a:pt x="17364" y="10379"/>
                  <a:pt x="17392" y="10272"/>
                  <a:pt x="17448" y="10182"/>
                </a:cubicBezTo>
                <a:cubicBezTo>
                  <a:pt x="17504" y="10093"/>
                  <a:pt x="17543" y="9994"/>
                  <a:pt x="17527" y="9969"/>
                </a:cubicBezTo>
                <a:cubicBezTo>
                  <a:pt x="17510" y="9943"/>
                  <a:pt x="17563" y="9884"/>
                  <a:pt x="17644" y="9835"/>
                </a:cubicBezTo>
                <a:cubicBezTo>
                  <a:pt x="17736" y="9780"/>
                  <a:pt x="17810" y="9777"/>
                  <a:pt x="17841" y="9826"/>
                </a:cubicBezTo>
                <a:cubicBezTo>
                  <a:pt x="17869" y="9871"/>
                  <a:pt x="17952" y="9873"/>
                  <a:pt x="18037" y="9835"/>
                </a:cubicBezTo>
                <a:cubicBezTo>
                  <a:pt x="18118" y="9798"/>
                  <a:pt x="18196" y="9793"/>
                  <a:pt x="18211" y="9817"/>
                </a:cubicBezTo>
                <a:cubicBezTo>
                  <a:pt x="18226" y="9841"/>
                  <a:pt x="18322" y="9830"/>
                  <a:pt x="18424" y="9799"/>
                </a:cubicBezTo>
                <a:cubicBezTo>
                  <a:pt x="18586" y="9751"/>
                  <a:pt x="18609" y="9715"/>
                  <a:pt x="18609" y="9505"/>
                </a:cubicBezTo>
                <a:cubicBezTo>
                  <a:pt x="18609" y="9372"/>
                  <a:pt x="18633" y="9245"/>
                  <a:pt x="18660" y="9220"/>
                </a:cubicBezTo>
                <a:cubicBezTo>
                  <a:pt x="18735" y="9145"/>
                  <a:pt x="19447" y="9098"/>
                  <a:pt x="19473" y="9166"/>
                </a:cubicBezTo>
                <a:cubicBezTo>
                  <a:pt x="19486" y="9200"/>
                  <a:pt x="19568" y="9214"/>
                  <a:pt x="19658" y="9193"/>
                </a:cubicBezTo>
                <a:cubicBezTo>
                  <a:pt x="19783" y="9164"/>
                  <a:pt x="19813" y="9119"/>
                  <a:pt x="19787" y="9015"/>
                </a:cubicBezTo>
                <a:cubicBezTo>
                  <a:pt x="19707" y="8695"/>
                  <a:pt x="19719" y="8575"/>
                  <a:pt x="19832" y="8506"/>
                </a:cubicBezTo>
                <a:cubicBezTo>
                  <a:pt x="19898" y="8466"/>
                  <a:pt x="19975" y="8478"/>
                  <a:pt x="20011" y="8524"/>
                </a:cubicBezTo>
                <a:cubicBezTo>
                  <a:pt x="20051" y="8575"/>
                  <a:pt x="20110" y="8566"/>
                  <a:pt x="20180" y="8506"/>
                </a:cubicBezTo>
                <a:cubicBezTo>
                  <a:pt x="20239" y="8456"/>
                  <a:pt x="20292" y="8438"/>
                  <a:pt x="20292" y="8462"/>
                </a:cubicBezTo>
                <a:cubicBezTo>
                  <a:pt x="20292" y="8485"/>
                  <a:pt x="20351" y="8463"/>
                  <a:pt x="20426" y="8417"/>
                </a:cubicBezTo>
                <a:cubicBezTo>
                  <a:pt x="20523" y="8359"/>
                  <a:pt x="20583" y="8359"/>
                  <a:pt x="20634" y="8426"/>
                </a:cubicBezTo>
                <a:cubicBezTo>
                  <a:pt x="20690" y="8500"/>
                  <a:pt x="20707" y="8492"/>
                  <a:pt x="20707" y="8391"/>
                </a:cubicBezTo>
                <a:cubicBezTo>
                  <a:pt x="20707" y="8319"/>
                  <a:pt x="20760" y="8204"/>
                  <a:pt x="20825" y="8132"/>
                </a:cubicBezTo>
                <a:cubicBezTo>
                  <a:pt x="20890" y="8060"/>
                  <a:pt x="20942" y="7978"/>
                  <a:pt x="20942" y="7945"/>
                </a:cubicBezTo>
                <a:cubicBezTo>
                  <a:pt x="20942" y="7911"/>
                  <a:pt x="21013" y="7871"/>
                  <a:pt x="21099" y="7865"/>
                </a:cubicBezTo>
                <a:cubicBezTo>
                  <a:pt x="21585" y="7831"/>
                  <a:pt x="21539" y="7908"/>
                  <a:pt x="21543" y="7258"/>
                </a:cubicBezTo>
                <a:cubicBezTo>
                  <a:pt x="21546" y="6705"/>
                  <a:pt x="21538" y="6670"/>
                  <a:pt x="21425" y="6670"/>
                </a:cubicBezTo>
                <a:cubicBezTo>
                  <a:pt x="21359" y="6670"/>
                  <a:pt x="21279" y="6714"/>
                  <a:pt x="21245" y="6768"/>
                </a:cubicBezTo>
                <a:cubicBezTo>
                  <a:pt x="21171" y="6887"/>
                  <a:pt x="21113" y="6699"/>
                  <a:pt x="21105" y="6304"/>
                </a:cubicBezTo>
                <a:cubicBezTo>
                  <a:pt x="21100" y="6073"/>
                  <a:pt x="21082" y="6038"/>
                  <a:pt x="20926" y="6001"/>
                </a:cubicBezTo>
                <a:cubicBezTo>
                  <a:pt x="20735" y="5957"/>
                  <a:pt x="20727" y="5928"/>
                  <a:pt x="20696" y="5047"/>
                </a:cubicBezTo>
                <a:cubicBezTo>
                  <a:pt x="20685" y="4754"/>
                  <a:pt x="20668" y="4705"/>
                  <a:pt x="20544" y="4682"/>
                </a:cubicBezTo>
                <a:cubicBezTo>
                  <a:pt x="20368" y="4650"/>
                  <a:pt x="20274" y="4486"/>
                  <a:pt x="20275" y="4192"/>
                </a:cubicBezTo>
                <a:cubicBezTo>
                  <a:pt x="20275" y="4066"/>
                  <a:pt x="20255" y="3912"/>
                  <a:pt x="20224" y="3853"/>
                </a:cubicBezTo>
                <a:cubicBezTo>
                  <a:pt x="20186" y="3777"/>
                  <a:pt x="20187" y="3716"/>
                  <a:pt x="20230" y="3648"/>
                </a:cubicBezTo>
                <a:cubicBezTo>
                  <a:pt x="20342" y="3471"/>
                  <a:pt x="20299" y="3319"/>
                  <a:pt x="20146" y="3345"/>
                </a:cubicBezTo>
                <a:cubicBezTo>
                  <a:pt x="19940" y="3379"/>
                  <a:pt x="19871" y="3280"/>
                  <a:pt x="19871" y="2952"/>
                </a:cubicBezTo>
                <a:cubicBezTo>
                  <a:pt x="19871" y="2680"/>
                  <a:pt x="19862" y="2667"/>
                  <a:pt x="19686" y="2667"/>
                </a:cubicBezTo>
                <a:cubicBezTo>
                  <a:pt x="19478" y="2667"/>
                  <a:pt x="19468" y="2639"/>
                  <a:pt x="19428" y="1998"/>
                </a:cubicBezTo>
                <a:cubicBezTo>
                  <a:pt x="19412" y="1746"/>
                  <a:pt x="19393" y="1494"/>
                  <a:pt x="19389" y="1437"/>
                </a:cubicBezTo>
                <a:cubicBezTo>
                  <a:pt x="19384" y="1379"/>
                  <a:pt x="19312" y="1339"/>
                  <a:pt x="19232" y="1339"/>
                </a:cubicBezTo>
                <a:cubicBezTo>
                  <a:pt x="19042" y="1339"/>
                  <a:pt x="19026" y="1270"/>
                  <a:pt x="19019" y="634"/>
                </a:cubicBezTo>
                <a:cubicBezTo>
                  <a:pt x="19013" y="200"/>
                  <a:pt x="18997" y="122"/>
                  <a:pt x="18946" y="233"/>
                </a:cubicBezTo>
                <a:cubicBezTo>
                  <a:pt x="18893" y="348"/>
                  <a:pt x="18861" y="354"/>
                  <a:pt x="18744" y="269"/>
                </a:cubicBezTo>
                <a:cubicBezTo>
                  <a:pt x="18667" y="213"/>
                  <a:pt x="18619" y="127"/>
                  <a:pt x="18637" y="82"/>
                </a:cubicBezTo>
                <a:cubicBezTo>
                  <a:pt x="18662" y="17"/>
                  <a:pt x="18571" y="-6"/>
                  <a:pt x="18463" y="1"/>
                </a:cubicBezTo>
                <a:close/>
                <a:moveTo>
                  <a:pt x="537" y="3719"/>
                </a:moveTo>
                <a:cubicBezTo>
                  <a:pt x="490" y="3691"/>
                  <a:pt x="474" y="3707"/>
                  <a:pt x="492" y="3755"/>
                </a:cubicBezTo>
                <a:cubicBezTo>
                  <a:pt x="510" y="3800"/>
                  <a:pt x="543" y="3835"/>
                  <a:pt x="571" y="3835"/>
                </a:cubicBezTo>
                <a:cubicBezTo>
                  <a:pt x="646" y="3835"/>
                  <a:pt x="628" y="3774"/>
                  <a:pt x="537" y="3719"/>
                </a:cubicBezTo>
                <a:close/>
              </a:path>
            </a:pathLst>
          </a:custGeom>
          <a:ln w="12700">
            <a:miter lim="400000"/>
          </a:ln>
          <a:effectLst>
            <a:outerShdw sx="100000" sy="100000" kx="0" ky="0" algn="b" rotWithShape="0" blurRad="355600" dist="0" dir="0">
              <a:srgbClr val="000000">
                <a:alpha val="75000"/>
              </a:srgbClr>
            </a:outerShdw>
          </a:effectLst>
        </p:spPr>
      </p:pic>
      <p:pic>
        <p:nvPicPr>
          <p:cNvPr id="391" name="Image" descr="Image"/>
          <p:cNvPicPr>
            <a:picLocks noChangeAspect="1"/>
          </p:cNvPicPr>
          <p:nvPr/>
        </p:nvPicPr>
        <p:blipFill>
          <a:blip r:embed="rId4">
            <a:extLst/>
          </a:blip>
          <a:srcRect l="7230" t="14664" r="10617" b="7960"/>
          <a:stretch>
            <a:fillRect/>
          </a:stretch>
        </p:blipFill>
        <p:spPr>
          <a:xfrm>
            <a:off x="20346289" y="6405959"/>
            <a:ext cx="1524342" cy="959062"/>
          </a:xfrm>
          <a:custGeom>
            <a:avLst/>
            <a:gdLst/>
            <a:ahLst/>
            <a:cxnLst>
              <a:cxn ang="0">
                <a:pos x="wd2" y="hd2"/>
              </a:cxn>
              <a:cxn ang="5400000">
                <a:pos x="wd2" y="hd2"/>
              </a:cxn>
              <a:cxn ang="10800000">
                <a:pos x="wd2" y="hd2"/>
              </a:cxn>
              <a:cxn ang="16200000">
                <a:pos x="wd2" y="hd2"/>
              </a:cxn>
            </a:cxnLst>
            <a:rect l="0" t="0" r="r" b="b"/>
            <a:pathLst>
              <a:path w="21543" h="21544" fill="norm" stroke="1" extrusionOk="0">
                <a:moveTo>
                  <a:pt x="18463" y="1"/>
                </a:moveTo>
                <a:cubicBezTo>
                  <a:pt x="18355" y="9"/>
                  <a:pt x="18234" y="52"/>
                  <a:pt x="18200" y="117"/>
                </a:cubicBezTo>
                <a:cubicBezTo>
                  <a:pt x="18165" y="184"/>
                  <a:pt x="18080" y="214"/>
                  <a:pt x="17998" y="189"/>
                </a:cubicBezTo>
                <a:cubicBezTo>
                  <a:pt x="17872" y="150"/>
                  <a:pt x="17861" y="164"/>
                  <a:pt x="17885" y="367"/>
                </a:cubicBezTo>
                <a:cubicBezTo>
                  <a:pt x="17900" y="489"/>
                  <a:pt x="17888" y="613"/>
                  <a:pt x="17857" y="643"/>
                </a:cubicBezTo>
                <a:cubicBezTo>
                  <a:pt x="17827" y="673"/>
                  <a:pt x="17592" y="689"/>
                  <a:pt x="17336" y="679"/>
                </a:cubicBezTo>
                <a:cubicBezTo>
                  <a:pt x="17046" y="667"/>
                  <a:pt x="16842" y="691"/>
                  <a:pt x="16797" y="750"/>
                </a:cubicBezTo>
                <a:cubicBezTo>
                  <a:pt x="16758" y="803"/>
                  <a:pt x="16702" y="831"/>
                  <a:pt x="16674" y="804"/>
                </a:cubicBezTo>
                <a:cubicBezTo>
                  <a:pt x="16592" y="724"/>
                  <a:pt x="16558" y="902"/>
                  <a:pt x="16618" y="1080"/>
                </a:cubicBezTo>
                <a:cubicBezTo>
                  <a:pt x="16698" y="1318"/>
                  <a:pt x="16636" y="1343"/>
                  <a:pt x="16001" y="1374"/>
                </a:cubicBezTo>
                <a:cubicBezTo>
                  <a:pt x="15692" y="1389"/>
                  <a:pt x="15420" y="1406"/>
                  <a:pt x="15395" y="1410"/>
                </a:cubicBezTo>
                <a:cubicBezTo>
                  <a:pt x="15370" y="1414"/>
                  <a:pt x="15360" y="1536"/>
                  <a:pt x="15373" y="1677"/>
                </a:cubicBezTo>
                <a:cubicBezTo>
                  <a:pt x="15387" y="1830"/>
                  <a:pt x="15370" y="1950"/>
                  <a:pt x="15333" y="1972"/>
                </a:cubicBezTo>
                <a:cubicBezTo>
                  <a:pt x="15300" y="1992"/>
                  <a:pt x="15036" y="2018"/>
                  <a:pt x="14750" y="2034"/>
                </a:cubicBezTo>
                <a:cubicBezTo>
                  <a:pt x="14464" y="2050"/>
                  <a:pt x="14203" y="2074"/>
                  <a:pt x="14167" y="2079"/>
                </a:cubicBezTo>
                <a:cubicBezTo>
                  <a:pt x="14130" y="2084"/>
                  <a:pt x="14099" y="2196"/>
                  <a:pt x="14099" y="2337"/>
                </a:cubicBezTo>
                <a:cubicBezTo>
                  <a:pt x="14099" y="2662"/>
                  <a:pt x="13991" y="2721"/>
                  <a:pt x="13454" y="2694"/>
                </a:cubicBezTo>
                <a:cubicBezTo>
                  <a:pt x="13032" y="2672"/>
                  <a:pt x="12876" y="2584"/>
                  <a:pt x="12927" y="2373"/>
                </a:cubicBezTo>
                <a:cubicBezTo>
                  <a:pt x="12967" y="2209"/>
                  <a:pt x="12853" y="1998"/>
                  <a:pt x="12720" y="1998"/>
                </a:cubicBezTo>
                <a:cubicBezTo>
                  <a:pt x="12659" y="1998"/>
                  <a:pt x="12509" y="2158"/>
                  <a:pt x="12389" y="2346"/>
                </a:cubicBezTo>
                <a:cubicBezTo>
                  <a:pt x="12212" y="2622"/>
                  <a:pt x="12132" y="2683"/>
                  <a:pt x="11962" y="2694"/>
                </a:cubicBezTo>
                <a:cubicBezTo>
                  <a:pt x="11847" y="2701"/>
                  <a:pt x="11759" y="2733"/>
                  <a:pt x="11772" y="2765"/>
                </a:cubicBezTo>
                <a:cubicBezTo>
                  <a:pt x="11801" y="2843"/>
                  <a:pt x="11623" y="2995"/>
                  <a:pt x="11497" y="2997"/>
                </a:cubicBezTo>
                <a:cubicBezTo>
                  <a:pt x="11191" y="3001"/>
                  <a:pt x="11102" y="3042"/>
                  <a:pt x="11054" y="3184"/>
                </a:cubicBezTo>
                <a:cubicBezTo>
                  <a:pt x="11025" y="3270"/>
                  <a:pt x="10953" y="3336"/>
                  <a:pt x="10897" y="3336"/>
                </a:cubicBezTo>
                <a:cubicBezTo>
                  <a:pt x="10812" y="3336"/>
                  <a:pt x="10796" y="3383"/>
                  <a:pt x="10807" y="3603"/>
                </a:cubicBezTo>
                <a:cubicBezTo>
                  <a:pt x="10819" y="3854"/>
                  <a:pt x="10805" y="3885"/>
                  <a:pt x="10611" y="3969"/>
                </a:cubicBezTo>
                <a:cubicBezTo>
                  <a:pt x="10495" y="4018"/>
                  <a:pt x="10360" y="4083"/>
                  <a:pt x="10308" y="4120"/>
                </a:cubicBezTo>
                <a:cubicBezTo>
                  <a:pt x="10181" y="4210"/>
                  <a:pt x="10066" y="4049"/>
                  <a:pt x="10156" y="3906"/>
                </a:cubicBezTo>
                <a:cubicBezTo>
                  <a:pt x="10191" y="3851"/>
                  <a:pt x="10218" y="3774"/>
                  <a:pt x="10218" y="3737"/>
                </a:cubicBezTo>
                <a:cubicBezTo>
                  <a:pt x="10218" y="3642"/>
                  <a:pt x="9969" y="3650"/>
                  <a:pt x="9932" y="3746"/>
                </a:cubicBezTo>
                <a:cubicBezTo>
                  <a:pt x="9915" y="3790"/>
                  <a:pt x="9873" y="3813"/>
                  <a:pt x="9837" y="3790"/>
                </a:cubicBezTo>
                <a:cubicBezTo>
                  <a:pt x="9798" y="3767"/>
                  <a:pt x="9732" y="3876"/>
                  <a:pt x="9680" y="4049"/>
                </a:cubicBezTo>
                <a:cubicBezTo>
                  <a:pt x="9594" y="4335"/>
                  <a:pt x="9483" y="4373"/>
                  <a:pt x="9483" y="4120"/>
                </a:cubicBezTo>
                <a:cubicBezTo>
                  <a:pt x="9483" y="3952"/>
                  <a:pt x="9272" y="3973"/>
                  <a:pt x="9192" y="4147"/>
                </a:cubicBezTo>
                <a:cubicBezTo>
                  <a:pt x="9146" y="4245"/>
                  <a:pt x="9056" y="4288"/>
                  <a:pt x="8894" y="4290"/>
                </a:cubicBezTo>
                <a:cubicBezTo>
                  <a:pt x="8764" y="4291"/>
                  <a:pt x="8666" y="4318"/>
                  <a:pt x="8676" y="4343"/>
                </a:cubicBezTo>
                <a:cubicBezTo>
                  <a:pt x="8713" y="4440"/>
                  <a:pt x="8596" y="4617"/>
                  <a:pt x="8479" y="4646"/>
                </a:cubicBezTo>
                <a:cubicBezTo>
                  <a:pt x="8412" y="4663"/>
                  <a:pt x="8236" y="4675"/>
                  <a:pt x="8087" y="4673"/>
                </a:cubicBezTo>
                <a:lnTo>
                  <a:pt x="7812" y="4673"/>
                </a:lnTo>
                <a:lnTo>
                  <a:pt x="7817" y="4985"/>
                </a:lnTo>
                <a:cubicBezTo>
                  <a:pt x="7820" y="5401"/>
                  <a:pt x="7723" y="5780"/>
                  <a:pt x="7638" y="5698"/>
                </a:cubicBezTo>
                <a:cubicBezTo>
                  <a:pt x="7588" y="5651"/>
                  <a:pt x="7587" y="5669"/>
                  <a:pt x="7638" y="5770"/>
                </a:cubicBezTo>
                <a:cubicBezTo>
                  <a:pt x="7744" y="5977"/>
                  <a:pt x="7644" y="6019"/>
                  <a:pt x="7021" y="6028"/>
                </a:cubicBezTo>
                <a:cubicBezTo>
                  <a:pt x="6511" y="6035"/>
                  <a:pt x="6452" y="6057"/>
                  <a:pt x="6409" y="6206"/>
                </a:cubicBezTo>
                <a:cubicBezTo>
                  <a:pt x="6325" y="6502"/>
                  <a:pt x="6049" y="6668"/>
                  <a:pt x="5624" y="6688"/>
                </a:cubicBezTo>
                <a:cubicBezTo>
                  <a:pt x="5211" y="6707"/>
                  <a:pt x="5103" y="6798"/>
                  <a:pt x="5103" y="7116"/>
                </a:cubicBezTo>
                <a:cubicBezTo>
                  <a:pt x="5103" y="7314"/>
                  <a:pt x="4737" y="7559"/>
                  <a:pt x="4637" y="7428"/>
                </a:cubicBezTo>
                <a:cubicBezTo>
                  <a:pt x="4549" y="7312"/>
                  <a:pt x="4134" y="7344"/>
                  <a:pt x="3936" y="7481"/>
                </a:cubicBezTo>
                <a:cubicBezTo>
                  <a:pt x="3792" y="7582"/>
                  <a:pt x="3773" y="7625"/>
                  <a:pt x="3818" y="7758"/>
                </a:cubicBezTo>
                <a:cubicBezTo>
                  <a:pt x="3892" y="7976"/>
                  <a:pt x="3794" y="8051"/>
                  <a:pt x="3627" y="7909"/>
                </a:cubicBezTo>
                <a:cubicBezTo>
                  <a:pt x="3459" y="7766"/>
                  <a:pt x="3228" y="7054"/>
                  <a:pt x="3274" y="6822"/>
                </a:cubicBezTo>
                <a:cubicBezTo>
                  <a:pt x="3296" y="6710"/>
                  <a:pt x="3288" y="6670"/>
                  <a:pt x="3252" y="6706"/>
                </a:cubicBezTo>
                <a:cubicBezTo>
                  <a:pt x="3187" y="6769"/>
                  <a:pt x="2959" y="6119"/>
                  <a:pt x="3005" y="6001"/>
                </a:cubicBezTo>
                <a:cubicBezTo>
                  <a:pt x="3021" y="5959"/>
                  <a:pt x="2989" y="5851"/>
                  <a:pt x="2932" y="5761"/>
                </a:cubicBezTo>
                <a:cubicBezTo>
                  <a:pt x="2864" y="5653"/>
                  <a:pt x="2844" y="5536"/>
                  <a:pt x="2865" y="5413"/>
                </a:cubicBezTo>
                <a:cubicBezTo>
                  <a:pt x="2885" y="5288"/>
                  <a:pt x="2876" y="5249"/>
                  <a:pt x="2837" y="5288"/>
                </a:cubicBezTo>
                <a:cubicBezTo>
                  <a:pt x="2801" y="5323"/>
                  <a:pt x="2726" y="5182"/>
                  <a:pt x="2646" y="4931"/>
                </a:cubicBezTo>
                <a:cubicBezTo>
                  <a:pt x="2515" y="4522"/>
                  <a:pt x="2382" y="4354"/>
                  <a:pt x="2321" y="4512"/>
                </a:cubicBezTo>
                <a:cubicBezTo>
                  <a:pt x="2303" y="4559"/>
                  <a:pt x="2266" y="4581"/>
                  <a:pt x="2236" y="4566"/>
                </a:cubicBezTo>
                <a:cubicBezTo>
                  <a:pt x="2169" y="4530"/>
                  <a:pt x="2032" y="3949"/>
                  <a:pt x="2018" y="3639"/>
                </a:cubicBezTo>
                <a:cubicBezTo>
                  <a:pt x="2012" y="3509"/>
                  <a:pt x="1968" y="3372"/>
                  <a:pt x="1917" y="3327"/>
                </a:cubicBezTo>
                <a:cubicBezTo>
                  <a:pt x="1857" y="3274"/>
                  <a:pt x="1835" y="3184"/>
                  <a:pt x="1855" y="3086"/>
                </a:cubicBezTo>
                <a:cubicBezTo>
                  <a:pt x="1872" y="3002"/>
                  <a:pt x="1857" y="2911"/>
                  <a:pt x="1827" y="2881"/>
                </a:cubicBezTo>
                <a:cubicBezTo>
                  <a:pt x="1796" y="2851"/>
                  <a:pt x="1788" y="2790"/>
                  <a:pt x="1804" y="2747"/>
                </a:cubicBezTo>
                <a:cubicBezTo>
                  <a:pt x="1821" y="2705"/>
                  <a:pt x="1784" y="2667"/>
                  <a:pt x="1726" y="2667"/>
                </a:cubicBezTo>
                <a:cubicBezTo>
                  <a:pt x="1660" y="2667"/>
                  <a:pt x="1560" y="2530"/>
                  <a:pt x="1457" y="2293"/>
                </a:cubicBezTo>
                <a:cubicBezTo>
                  <a:pt x="1323" y="1983"/>
                  <a:pt x="1273" y="1926"/>
                  <a:pt x="1182" y="1972"/>
                </a:cubicBezTo>
                <a:cubicBezTo>
                  <a:pt x="1121" y="2003"/>
                  <a:pt x="1014" y="2032"/>
                  <a:pt x="941" y="2043"/>
                </a:cubicBezTo>
                <a:cubicBezTo>
                  <a:pt x="867" y="2054"/>
                  <a:pt x="742" y="2102"/>
                  <a:pt x="666" y="2150"/>
                </a:cubicBezTo>
                <a:cubicBezTo>
                  <a:pt x="590" y="2198"/>
                  <a:pt x="430" y="2278"/>
                  <a:pt x="312" y="2328"/>
                </a:cubicBezTo>
                <a:cubicBezTo>
                  <a:pt x="195" y="2379"/>
                  <a:pt x="89" y="2447"/>
                  <a:pt x="77" y="2480"/>
                </a:cubicBezTo>
                <a:cubicBezTo>
                  <a:pt x="65" y="2513"/>
                  <a:pt x="41" y="2906"/>
                  <a:pt x="21" y="3354"/>
                </a:cubicBezTo>
                <a:cubicBezTo>
                  <a:pt x="-15" y="4132"/>
                  <a:pt x="-13" y="4174"/>
                  <a:pt x="88" y="4174"/>
                </a:cubicBezTo>
                <a:cubicBezTo>
                  <a:pt x="259" y="4174"/>
                  <a:pt x="357" y="4079"/>
                  <a:pt x="357" y="3924"/>
                </a:cubicBezTo>
                <a:cubicBezTo>
                  <a:pt x="357" y="3718"/>
                  <a:pt x="529" y="3498"/>
                  <a:pt x="705" y="3478"/>
                </a:cubicBezTo>
                <a:cubicBezTo>
                  <a:pt x="836" y="3464"/>
                  <a:pt x="858" y="3494"/>
                  <a:pt x="857" y="3683"/>
                </a:cubicBezTo>
                <a:cubicBezTo>
                  <a:pt x="855" y="3872"/>
                  <a:pt x="866" y="3888"/>
                  <a:pt x="946" y="3808"/>
                </a:cubicBezTo>
                <a:cubicBezTo>
                  <a:pt x="1097" y="3659"/>
                  <a:pt x="1334" y="3932"/>
                  <a:pt x="1311" y="4227"/>
                </a:cubicBezTo>
                <a:cubicBezTo>
                  <a:pt x="1295" y="4425"/>
                  <a:pt x="1305" y="4441"/>
                  <a:pt x="1373" y="4352"/>
                </a:cubicBezTo>
                <a:cubicBezTo>
                  <a:pt x="1473" y="4219"/>
                  <a:pt x="1530" y="4342"/>
                  <a:pt x="1524" y="4682"/>
                </a:cubicBezTo>
                <a:cubicBezTo>
                  <a:pt x="1522" y="4815"/>
                  <a:pt x="1541" y="4905"/>
                  <a:pt x="1569" y="4878"/>
                </a:cubicBezTo>
                <a:cubicBezTo>
                  <a:pt x="1640" y="4808"/>
                  <a:pt x="1836" y="5538"/>
                  <a:pt x="1793" y="5716"/>
                </a:cubicBezTo>
                <a:cubicBezTo>
                  <a:pt x="1769" y="5818"/>
                  <a:pt x="1778" y="5848"/>
                  <a:pt x="1821" y="5805"/>
                </a:cubicBezTo>
                <a:cubicBezTo>
                  <a:pt x="1904" y="5724"/>
                  <a:pt x="2206" y="6773"/>
                  <a:pt x="2158" y="6973"/>
                </a:cubicBezTo>
                <a:cubicBezTo>
                  <a:pt x="2134" y="7070"/>
                  <a:pt x="2144" y="7095"/>
                  <a:pt x="2186" y="7053"/>
                </a:cubicBezTo>
                <a:cubicBezTo>
                  <a:pt x="2278" y="6963"/>
                  <a:pt x="2476" y="7735"/>
                  <a:pt x="2399" y="7882"/>
                </a:cubicBezTo>
                <a:cubicBezTo>
                  <a:pt x="2326" y="8022"/>
                  <a:pt x="2388" y="8194"/>
                  <a:pt x="2489" y="8132"/>
                </a:cubicBezTo>
                <a:cubicBezTo>
                  <a:pt x="2539" y="8101"/>
                  <a:pt x="2592" y="8185"/>
                  <a:pt x="2640" y="8364"/>
                </a:cubicBezTo>
                <a:cubicBezTo>
                  <a:pt x="2705" y="8603"/>
                  <a:pt x="2705" y="8646"/>
                  <a:pt x="2629" y="8738"/>
                </a:cubicBezTo>
                <a:cubicBezTo>
                  <a:pt x="2552" y="8832"/>
                  <a:pt x="2548" y="8836"/>
                  <a:pt x="2623" y="8836"/>
                </a:cubicBezTo>
                <a:cubicBezTo>
                  <a:pt x="2714" y="8836"/>
                  <a:pt x="2941" y="9375"/>
                  <a:pt x="2887" y="9460"/>
                </a:cubicBezTo>
                <a:cubicBezTo>
                  <a:pt x="2869" y="9489"/>
                  <a:pt x="2852" y="9735"/>
                  <a:pt x="2848" y="10004"/>
                </a:cubicBezTo>
                <a:cubicBezTo>
                  <a:pt x="2841" y="10429"/>
                  <a:pt x="2852" y="10501"/>
                  <a:pt x="2943" y="10539"/>
                </a:cubicBezTo>
                <a:cubicBezTo>
                  <a:pt x="3007" y="10566"/>
                  <a:pt x="3034" y="10626"/>
                  <a:pt x="3016" y="10700"/>
                </a:cubicBezTo>
                <a:cubicBezTo>
                  <a:pt x="2998" y="10772"/>
                  <a:pt x="3019" y="10813"/>
                  <a:pt x="3067" y="10807"/>
                </a:cubicBezTo>
                <a:cubicBezTo>
                  <a:pt x="3167" y="10793"/>
                  <a:pt x="3293" y="11337"/>
                  <a:pt x="3257" y="11636"/>
                </a:cubicBezTo>
                <a:cubicBezTo>
                  <a:pt x="3239" y="11790"/>
                  <a:pt x="3244" y="11845"/>
                  <a:pt x="3285" y="11805"/>
                </a:cubicBezTo>
                <a:cubicBezTo>
                  <a:pt x="3321" y="11769"/>
                  <a:pt x="3383" y="11867"/>
                  <a:pt x="3437" y="12046"/>
                </a:cubicBezTo>
                <a:cubicBezTo>
                  <a:pt x="3512" y="12298"/>
                  <a:pt x="3546" y="12330"/>
                  <a:pt x="3684" y="12313"/>
                </a:cubicBezTo>
                <a:cubicBezTo>
                  <a:pt x="3834" y="12295"/>
                  <a:pt x="3846" y="12317"/>
                  <a:pt x="3841" y="12572"/>
                </a:cubicBezTo>
                <a:cubicBezTo>
                  <a:pt x="3836" y="12779"/>
                  <a:pt x="3854" y="12838"/>
                  <a:pt x="3919" y="12821"/>
                </a:cubicBezTo>
                <a:cubicBezTo>
                  <a:pt x="3988" y="12804"/>
                  <a:pt x="3999" y="12864"/>
                  <a:pt x="3986" y="13133"/>
                </a:cubicBezTo>
                <a:cubicBezTo>
                  <a:pt x="3978" y="13317"/>
                  <a:pt x="3938" y="13502"/>
                  <a:pt x="3897" y="13552"/>
                </a:cubicBezTo>
                <a:cubicBezTo>
                  <a:pt x="3795" y="13676"/>
                  <a:pt x="3819" y="14187"/>
                  <a:pt x="3925" y="14159"/>
                </a:cubicBezTo>
                <a:cubicBezTo>
                  <a:pt x="3968" y="14147"/>
                  <a:pt x="4066" y="14203"/>
                  <a:pt x="4138" y="14283"/>
                </a:cubicBezTo>
                <a:cubicBezTo>
                  <a:pt x="4243" y="14400"/>
                  <a:pt x="4267" y="14501"/>
                  <a:pt x="4267" y="14783"/>
                </a:cubicBezTo>
                <a:cubicBezTo>
                  <a:pt x="4267" y="15036"/>
                  <a:pt x="4290" y="15130"/>
                  <a:pt x="4345" y="15130"/>
                </a:cubicBezTo>
                <a:cubicBezTo>
                  <a:pt x="4422" y="15130"/>
                  <a:pt x="4519" y="15651"/>
                  <a:pt x="4469" y="15781"/>
                </a:cubicBezTo>
                <a:cubicBezTo>
                  <a:pt x="4455" y="15817"/>
                  <a:pt x="4461" y="15917"/>
                  <a:pt x="4480" y="16013"/>
                </a:cubicBezTo>
                <a:cubicBezTo>
                  <a:pt x="4506" y="16144"/>
                  <a:pt x="4545" y="16176"/>
                  <a:pt x="4643" y="16147"/>
                </a:cubicBezTo>
                <a:cubicBezTo>
                  <a:pt x="4737" y="16118"/>
                  <a:pt x="4790" y="16162"/>
                  <a:pt x="4850" y="16307"/>
                </a:cubicBezTo>
                <a:cubicBezTo>
                  <a:pt x="4895" y="16416"/>
                  <a:pt x="4965" y="16503"/>
                  <a:pt x="5007" y="16503"/>
                </a:cubicBezTo>
                <a:cubicBezTo>
                  <a:pt x="5085" y="16503"/>
                  <a:pt x="5601" y="18146"/>
                  <a:pt x="5624" y="18465"/>
                </a:cubicBezTo>
                <a:cubicBezTo>
                  <a:pt x="5631" y="18557"/>
                  <a:pt x="5665" y="18717"/>
                  <a:pt x="5697" y="18812"/>
                </a:cubicBezTo>
                <a:cubicBezTo>
                  <a:pt x="5729" y="18908"/>
                  <a:pt x="5743" y="19072"/>
                  <a:pt x="5725" y="19178"/>
                </a:cubicBezTo>
                <a:cubicBezTo>
                  <a:pt x="5704" y="19308"/>
                  <a:pt x="5709" y="19350"/>
                  <a:pt x="5748" y="19312"/>
                </a:cubicBezTo>
                <a:cubicBezTo>
                  <a:pt x="5817" y="19243"/>
                  <a:pt x="5926" y="19535"/>
                  <a:pt x="5950" y="19855"/>
                </a:cubicBezTo>
                <a:cubicBezTo>
                  <a:pt x="5968" y="20107"/>
                  <a:pt x="6154" y="20456"/>
                  <a:pt x="6230" y="20381"/>
                </a:cubicBezTo>
                <a:cubicBezTo>
                  <a:pt x="6310" y="20303"/>
                  <a:pt x="6557" y="21087"/>
                  <a:pt x="6544" y="21380"/>
                </a:cubicBezTo>
                <a:cubicBezTo>
                  <a:pt x="6542" y="21424"/>
                  <a:pt x="6581" y="21484"/>
                  <a:pt x="6634" y="21514"/>
                </a:cubicBezTo>
                <a:cubicBezTo>
                  <a:pt x="6776" y="21594"/>
                  <a:pt x="6877" y="21507"/>
                  <a:pt x="6847" y="21326"/>
                </a:cubicBezTo>
                <a:cubicBezTo>
                  <a:pt x="6833" y="21239"/>
                  <a:pt x="6838" y="21052"/>
                  <a:pt x="6864" y="20907"/>
                </a:cubicBezTo>
                <a:cubicBezTo>
                  <a:pt x="6900" y="20709"/>
                  <a:pt x="6896" y="20611"/>
                  <a:pt x="6836" y="20506"/>
                </a:cubicBezTo>
                <a:cubicBezTo>
                  <a:pt x="6792" y="20429"/>
                  <a:pt x="6772" y="20308"/>
                  <a:pt x="6791" y="20230"/>
                </a:cubicBezTo>
                <a:cubicBezTo>
                  <a:pt x="6812" y="20141"/>
                  <a:pt x="6798" y="20099"/>
                  <a:pt x="6757" y="20114"/>
                </a:cubicBezTo>
                <a:cubicBezTo>
                  <a:pt x="6720" y="20128"/>
                  <a:pt x="6641" y="19919"/>
                  <a:pt x="6572" y="19633"/>
                </a:cubicBezTo>
                <a:cubicBezTo>
                  <a:pt x="6433" y="19052"/>
                  <a:pt x="6389" y="18537"/>
                  <a:pt x="6477" y="18563"/>
                </a:cubicBezTo>
                <a:cubicBezTo>
                  <a:pt x="6509" y="18572"/>
                  <a:pt x="6585" y="18496"/>
                  <a:pt x="6651" y="18384"/>
                </a:cubicBezTo>
                <a:cubicBezTo>
                  <a:pt x="6746" y="18223"/>
                  <a:pt x="6762" y="18159"/>
                  <a:pt x="6712" y="18063"/>
                </a:cubicBezTo>
                <a:cubicBezTo>
                  <a:pt x="6617" y="17881"/>
                  <a:pt x="6719" y="17815"/>
                  <a:pt x="7099" y="17832"/>
                </a:cubicBezTo>
                <a:cubicBezTo>
                  <a:pt x="7287" y="17840"/>
                  <a:pt x="7444" y="17811"/>
                  <a:pt x="7464" y="17760"/>
                </a:cubicBezTo>
                <a:cubicBezTo>
                  <a:pt x="7483" y="17711"/>
                  <a:pt x="7541" y="17690"/>
                  <a:pt x="7593" y="17716"/>
                </a:cubicBezTo>
                <a:cubicBezTo>
                  <a:pt x="7664" y="17751"/>
                  <a:pt x="7697" y="17711"/>
                  <a:pt x="7716" y="17546"/>
                </a:cubicBezTo>
                <a:cubicBezTo>
                  <a:pt x="7749" y="17273"/>
                  <a:pt x="7632" y="16902"/>
                  <a:pt x="7447" y="16682"/>
                </a:cubicBezTo>
                <a:lnTo>
                  <a:pt x="7307" y="16512"/>
                </a:lnTo>
                <a:lnTo>
                  <a:pt x="7425" y="16459"/>
                </a:lnTo>
                <a:cubicBezTo>
                  <a:pt x="7556" y="16400"/>
                  <a:pt x="7588" y="16254"/>
                  <a:pt x="7470" y="16254"/>
                </a:cubicBezTo>
                <a:cubicBezTo>
                  <a:pt x="7320" y="16254"/>
                  <a:pt x="7336" y="16102"/>
                  <a:pt x="7503" y="15942"/>
                </a:cubicBezTo>
                <a:cubicBezTo>
                  <a:pt x="7623" y="15828"/>
                  <a:pt x="7735" y="15789"/>
                  <a:pt x="7873" y="15817"/>
                </a:cubicBezTo>
                <a:cubicBezTo>
                  <a:pt x="7984" y="15839"/>
                  <a:pt x="8102" y="15818"/>
                  <a:pt x="8143" y="15763"/>
                </a:cubicBezTo>
                <a:cubicBezTo>
                  <a:pt x="8193" y="15697"/>
                  <a:pt x="8226" y="15695"/>
                  <a:pt x="8249" y="15754"/>
                </a:cubicBezTo>
                <a:cubicBezTo>
                  <a:pt x="8300" y="15886"/>
                  <a:pt x="8489" y="15862"/>
                  <a:pt x="8524" y="15719"/>
                </a:cubicBezTo>
                <a:cubicBezTo>
                  <a:pt x="8541" y="15649"/>
                  <a:pt x="8526" y="15528"/>
                  <a:pt x="8490" y="15460"/>
                </a:cubicBezTo>
                <a:cubicBezTo>
                  <a:pt x="8436" y="15356"/>
                  <a:pt x="8451" y="15324"/>
                  <a:pt x="8608" y="15220"/>
                </a:cubicBezTo>
                <a:cubicBezTo>
                  <a:pt x="8792" y="15098"/>
                  <a:pt x="9056" y="15153"/>
                  <a:pt x="9068" y="15318"/>
                </a:cubicBezTo>
                <a:cubicBezTo>
                  <a:pt x="9071" y="15353"/>
                  <a:pt x="9080" y="15626"/>
                  <a:pt x="9085" y="15924"/>
                </a:cubicBezTo>
                <a:lnTo>
                  <a:pt x="9091" y="16468"/>
                </a:lnTo>
                <a:lnTo>
                  <a:pt x="9337" y="16494"/>
                </a:lnTo>
                <a:cubicBezTo>
                  <a:pt x="9561" y="16517"/>
                  <a:pt x="9580" y="16496"/>
                  <a:pt x="9562" y="16343"/>
                </a:cubicBezTo>
                <a:cubicBezTo>
                  <a:pt x="9531" y="16091"/>
                  <a:pt x="9626" y="16060"/>
                  <a:pt x="9797" y="16254"/>
                </a:cubicBezTo>
                <a:cubicBezTo>
                  <a:pt x="9999" y="16482"/>
                  <a:pt x="10078" y="16474"/>
                  <a:pt x="10033" y="16236"/>
                </a:cubicBezTo>
                <a:cubicBezTo>
                  <a:pt x="9972" y="15915"/>
                  <a:pt x="9977" y="15879"/>
                  <a:pt x="10111" y="15879"/>
                </a:cubicBezTo>
                <a:cubicBezTo>
                  <a:pt x="10184" y="15879"/>
                  <a:pt x="10271" y="15826"/>
                  <a:pt x="10302" y="15763"/>
                </a:cubicBezTo>
                <a:cubicBezTo>
                  <a:pt x="10348" y="15670"/>
                  <a:pt x="10378" y="15693"/>
                  <a:pt x="10470" y="15879"/>
                </a:cubicBezTo>
                <a:cubicBezTo>
                  <a:pt x="10533" y="16005"/>
                  <a:pt x="10573" y="16139"/>
                  <a:pt x="10560" y="16173"/>
                </a:cubicBezTo>
                <a:cubicBezTo>
                  <a:pt x="10547" y="16208"/>
                  <a:pt x="10586" y="16303"/>
                  <a:pt x="10644" y="16387"/>
                </a:cubicBezTo>
                <a:cubicBezTo>
                  <a:pt x="10731" y="16512"/>
                  <a:pt x="10765" y="16521"/>
                  <a:pt x="10846" y="16441"/>
                </a:cubicBezTo>
                <a:cubicBezTo>
                  <a:pt x="10914" y="16374"/>
                  <a:pt x="10958" y="16373"/>
                  <a:pt x="10981" y="16432"/>
                </a:cubicBezTo>
                <a:cubicBezTo>
                  <a:pt x="11002" y="16485"/>
                  <a:pt x="11040" y="16461"/>
                  <a:pt x="11082" y="16370"/>
                </a:cubicBezTo>
                <a:cubicBezTo>
                  <a:pt x="11138" y="16248"/>
                  <a:pt x="11168" y="16239"/>
                  <a:pt x="11233" y="16325"/>
                </a:cubicBezTo>
                <a:cubicBezTo>
                  <a:pt x="11288" y="16397"/>
                  <a:pt x="11322" y="16404"/>
                  <a:pt x="11345" y="16343"/>
                </a:cubicBezTo>
                <a:cubicBezTo>
                  <a:pt x="11364" y="16294"/>
                  <a:pt x="11403" y="16276"/>
                  <a:pt x="11435" y="16307"/>
                </a:cubicBezTo>
                <a:cubicBezTo>
                  <a:pt x="11472" y="16343"/>
                  <a:pt x="11483" y="16318"/>
                  <a:pt x="11463" y="16236"/>
                </a:cubicBezTo>
                <a:cubicBezTo>
                  <a:pt x="11396" y="15959"/>
                  <a:pt x="11540" y="15844"/>
                  <a:pt x="11940" y="15835"/>
                </a:cubicBezTo>
                <a:cubicBezTo>
                  <a:pt x="12228" y="15828"/>
                  <a:pt x="12310" y="15802"/>
                  <a:pt x="12271" y="15728"/>
                </a:cubicBezTo>
                <a:cubicBezTo>
                  <a:pt x="12235" y="15660"/>
                  <a:pt x="12256" y="15552"/>
                  <a:pt x="12338" y="15389"/>
                </a:cubicBezTo>
                <a:cubicBezTo>
                  <a:pt x="12451" y="15164"/>
                  <a:pt x="12473" y="15152"/>
                  <a:pt x="12832" y="15166"/>
                </a:cubicBezTo>
                <a:cubicBezTo>
                  <a:pt x="13040" y="15174"/>
                  <a:pt x="13293" y="15151"/>
                  <a:pt x="13393" y="15121"/>
                </a:cubicBezTo>
                <a:cubicBezTo>
                  <a:pt x="13550" y="15074"/>
                  <a:pt x="13578" y="15039"/>
                  <a:pt x="13578" y="14827"/>
                </a:cubicBezTo>
                <a:cubicBezTo>
                  <a:pt x="13578" y="14538"/>
                  <a:pt x="13595" y="14522"/>
                  <a:pt x="14083" y="14480"/>
                </a:cubicBezTo>
                <a:cubicBezTo>
                  <a:pt x="14485" y="14445"/>
                  <a:pt x="14647" y="14328"/>
                  <a:pt x="14599" y="14087"/>
                </a:cubicBezTo>
                <a:cubicBezTo>
                  <a:pt x="14555" y="13870"/>
                  <a:pt x="14651" y="13810"/>
                  <a:pt x="15047" y="13829"/>
                </a:cubicBezTo>
                <a:cubicBezTo>
                  <a:pt x="15250" y="13838"/>
                  <a:pt x="15415" y="13807"/>
                  <a:pt x="15434" y="13757"/>
                </a:cubicBezTo>
                <a:cubicBezTo>
                  <a:pt x="15453" y="13709"/>
                  <a:pt x="15519" y="13677"/>
                  <a:pt x="15575" y="13677"/>
                </a:cubicBezTo>
                <a:cubicBezTo>
                  <a:pt x="15669" y="13677"/>
                  <a:pt x="15676" y="13609"/>
                  <a:pt x="15676" y="12839"/>
                </a:cubicBezTo>
                <a:lnTo>
                  <a:pt x="15676" y="12010"/>
                </a:lnTo>
                <a:lnTo>
                  <a:pt x="15524" y="12010"/>
                </a:lnTo>
                <a:cubicBezTo>
                  <a:pt x="15443" y="12010"/>
                  <a:pt x="15351" y="11958"/>
                  <a:pt x="15317" y="11903"/>
                </a:cubicBezTo>
                <a:cubicBezTo>
                  <a:pt x="15236" y="11775"/>
                  <a:pt x="15237" y="11286"/>
                  <a:pt x="15317" y="11208"/>
                </a:cubicBezTo>
                <a:cubicBezTo>
                  <a:pt x="15350" y="11175"/>
                  <a:pt x="15628" y="11154"/>
                  <a:pt x="15939" y="11163"/>
                </a:cubicBezTo>
                <a:lnTo>
                  <a:pt x="16506" y="11181"/>
                </a:lnTo>
                <a:lnTo>
                  <a:pt x="16523" y="10824"/>
                </a:lnTo>
                <a:lnTo>
                  <a:pt x="16539" y="10468"/>
                </a:lnTo>
                <a:lnTo>
                  <a:pt x="16977" y="10486"/>
                </a:lnTo>
                <a:cubicBezTo>
                  <a:pt x="17245" y="10497"/>
                  <a:pt x="17400" y="10472"/>
                  <a:pt x="17381" y="10423"/>
                </a:cubicBezTo>
                <a:cubicBezTo>
                  <a:pt x="17364" y="10379"/>
                  <a:pt x="17392" y="10272"/>
                  <a:pt x="17448" y="10182"/>
                </a:cubicBezTo>
                <a:cubicBezTo>
                  <a:pt x="17504" y="10093"/>
                  <a:pt x="17543" y="9994"/>
                  <a:pt x="17527" y="9969"/>
                </a:cubicBezTo>
                <a:cubicBezTo>
                  <a:pt x="17510" y="9943"/>
                  <a:pt x="17563" y="9884"/>
                  <a:pt x="17644" y="9835"/>
                </a:cubicBezTo>
                <a:cubicBezTo>
                  <a:pt x="17736" y="9780"/>
                  <a:pt x="17810" y="9777"/>
                  <a:pt x="17841" y="9826"/>
                </a:cubicBezTo>
                <a:cubicBezTo>
                  <a:pt x="17869" y="9871"/>
                  <a:pt x="17952" y="9873"/>
                  <a:pt x="18037" y="9835"/>
                </a:cubicBezTo>
                <a:cubicBezTo>
                  <a:pt x="18118" y="9798"/>
                  <a:pt x="18196" y="9793"/>
                  <a:pt x="18211" y="9817"/>
                </a:cubicBezTo>
                <a:cubicBezTo>
                  <a:pt x="18226" y="9841"/>
                  <a:pt x="18322" y="9830"/>
                  <a:pt x="18424" y="9799"/>
                </a:cubicBezTo>
                <a:cubicBezTo>
                  <a:pt x="18586" y="9751"/>
                  <a:pt x="18609" y="9715"/>
                  <a:pt x="18609" y="9505"/>
                </a:cubicBezTo>
                <a:cubicBezTo>
                  <a:pt x="18609" y="9372"/>
                  <a:pt x="18633" y="9245"/>
                  <a:pt x="18660" y="9220"/>
                </a:cubicBezTo>
                <a:cubicBezTo>
                  <a:pt x="18735" y="9145"/>
                  <a:pt x="19447" y="9098"/>
                  <a:pt x="19473" y="9166"/>
                </a:cubicBezTo>
                <a:cubicBezTo>
                  <a:pt x="19486" y="9200"/>
                  <a:pt x="19568" y="9214"/>
                  <a:pt x="19658" y="9193"/>
                </a:cubicBezTo>
                <a:cubicBezTo>
                  <a:pt x="19783" y="9164"/>
                  <a:pt x="19813" y="9119"/>
                  <a:pt x="19787" y="9015"/>
                </a:cubicBezTo>
                <a:cubicBezTo>
                  <a:pt x="19707" y="8695"/>
                  <a:pt x="19719" y="8575"/>
                  <a:pt x="19832" y="8506"/>
                </a:cubicBezTo>
                <a:cubicBezTo>
                  <a:pt x="19898" y="8466"/>
                  <a:pt x="19975" y="8478"/>
                  <a:pt x="20011" y="8524"/>
                </a:cubicBezTo>
                <a:cubicBezTo>
                  <a:pt x="20051" y="8575"/>
                  <a:pt x="20110" y="8566"/>
                  <a:pt x="20180" y="8506"/>
                </a:cubicBezTo>
                <a:cubicBezTo>
                  <a:pt x="20239" y="8456"/>
                  <a:pt x="20292" y="8438"/>
                  <a:pt x="20292" y="8462"/>
                </a:cubicBezTo>
                <a:cubicBezTo>
                  <a:pt x="20292" y="8485"/>
                  <a:pt x="20351" y="8463"/>
                  <a:pt x="20426" y="8417"/>
                </a:cubicBezTo>
                <a:cubicBezTo>
                  <a:pt x="20523" y="8359"/>
                  <a:pt x="20583" y="8359"/>
                  <a:pt x="20634" y="8426"/>
                </a:cubicBezTo>
                <a:cubicBezTo>
                  <a:pt x="20690" y="8500"/>
                  <a:pt x="20707" y="8492"/>
                  <a:pt x="20707" y="8391"/>
                </a:cubicBezTo>
                <a:cubicBezTo>
                  <a:pt x="20707" y="8319"/>
                  <a:pt x="20760" y="8204"/>
                  <a:pt x="20825" y="8132"/>
                </a:cubicBezTo>
                <a:cubicBezTo>
                  <a:pt x="20890" y="8060"/>
                  <a:pt x="20942" y="7978"/>
                  <a:pt x="20942" y="7945"/>
                </a:cubicBezTo>
                <a:cubicBezTo>
                  <a:pt x="20942" y="7911"/>
                  <a:pt x="21013" y="7871"/>
                  <a:pt x="21099" y="7865"/>
                </a:cubicBezTo>
                <a:cubicBezTo>
                  <a:pt x="21585" y="7831"/>
                  <a:pt x="21539" y="7908"/>
                  <a:pt x="21543" y="7258"/>
                </a:cubicBezTo>
                <a:cubicBezTo>
                  <a:pt x="21546" y="6705"/>
                  <a:pt x="21538" y="6670"/>
                  <a:pt x="21425" y="6670"/>
                </a:cubicBezTo>
                <a:cubicBezTo>
                  <a:pt x="21359" y="6670"/>
                  <a:pt x="21279" y="6714"/>
                  <a:pt x="21245" y="6768"/>
                </a:cubicBezTo>
                <a:cubicBezTo>
                  <a:pt x="21171" y="6887"/>
                  <a:pt x="21113" y="6699"/>
                  <a:pt x="21105" y="6304"/>
                </a:cubicBezTo>
                <a:cubicBezTo>
                  <a:pt x="21100" y="6073"/>
                  <a:pt x="21082" y="6038"/>
                  <a:pt x="20926" y="6001"/>
                </a:cubicBezTo>
                <a:cubicBezTo>
                  <a:pt x="20735" y="5957"/>
                  <a:pt x="20727" y="5928"/>
                  <a:pt x="20696" y="5047"/>
                </a:cubicBezTo>
                <a:cubicBezTo>
                  <a:pt x="20685" y="4754"/>
                  <a:pt x="20668" y="4705"/>
                  <a:pt x="20544" y="4682"/>
                </a:cubicBezTo>
                <a:cubicBezTo>
                  <a:pt x="20368" y="4650"/>
                  <a:pt x="20274" y="4486"/>
                  <a:pt x="20275" y="4192"/>
                </a:cubicBezTo>
                <a:cubicBezTo>
                  <a:pt x="20275" y="4066"/>
                  <a:pt x="20255" y="3912"/>
                  <a:pt x="20224" y="3853"/>
                </a:cubicBezTo>
                <a:cubicBezTo>
                  <a:pt x="20186" y="3777"/>
                  <a:pt x="20187" y="3716"/>
                  <a:pt x="20230" y="3648"/>
                </a:cubicBezTo>
                <a:cubicBezTo>
                  <a:pt x="20342" y="3471"/>
                  <a:pt x="20299" y="3319"/>
                  <a:pt x="20146" y="3345"/>
                </a:cubicBezTo>
                <a:cubicBezTo>
                  <a:pt x="19940" y="3379"/>
                  <a:pt x="19871" y="3280"/>
                  <a:pt x="19871" y="2952"/>
                </a:cubicBezTo>
                <a:cubicBezTo>
                  <a:pt x="19871" y="2680"/>
                  <a:pt x="19862" y="2667"/>
                  <a:pt x="19686" y="2667"/>
                </a:cubicBezTo>
                <a:cubicBezTo>
                  <a:pt x="19478" y="2667"/>
                  <a:pt x="19468" y="2639"/>
                  <a:pt x="19428" y="1998"/>
                </a:cubicBezTo>
                <a:cubicBezTo>
                  <a:pt x="19412" y="1746"/>
                  <a:pt x="19393" y="1494"/>
                  <a:pt x="19389" y="1437"/>
                </a:cubicBezTo>
                <a:cubicBezTo>
                  <a:pt x="19384" y="1379"/>
                  <a:pt x="19312" y="1339"/>
                  <a:pt x="19232" y="1339"/>
                </a:cubicBezTo>
                <a:cubicBezTo>
                  <a:pt x="19042" y="1339"/>
                  <a:pt x="19026" y="1270"/>
                  <a:pt x="19019" y="634"/>
                </a:cubicBezTo>
                <a:cubicBezTo>
                  <a:pt x="19013" y="200"/>
                  <a:pt x="18997" y="122"/>
                  <a:pt x="18946" y="233"/>
                </a:cubicBezTo>
                <a:cubicBezTo>
                  <a:pt x="18893" y="348"/>
                  <a:pt x="18861" y="354"/>
                  <a:pt x="18744" y="269"/>
                </a:cubicBezTo>
                <a:cubicBezTo>
                  <a:pt x="18667" y="213"/>
                  <a:pt x="18619" y="127"/>
                  <a:pt x="18637" y="82"/>
                </a:cubicBezTo>
                <a:cubicBezTo>
                  <a:pt x="18662" y="17"/>
                  <a:pt x="18571" y="-6"/>
                  <a:pt x="18463" y="1"/>
                </a:cubicBezTo>
                <a:close/>
                <a:moveTo>
                  <a:pt x="537" y="3719"/>
                </a:moveTo>
                <a:cubicBezTo>
                  <a:pt x="490" y="3691"/>
                  <a:pt x="474" y="3707"/>
                  <a:pt x="492" y="3755"/>
                </a:cubicBezTo>
                <a:cubicBezTo>
                  <a:pt x="510" y="3800"/>
                  <a:pt x="543" y="3835"/>
                  <a:pt x="571" y="3835"/>
                </a:cubicBezTo>
                <a:cubicBezTo>
                  <a:pt x="646" y="3835"/>
                  <a:pt x="628" y="3774"/>
                  <a:pt x="537" y="3719"/>
                </a:cubicBezTo>
                <a:close/>
              </a:path>
            </a:pathLst>
          </a:custGeom>
          <a:ln w="12700">
            <a:miter lim="400000"/>
          </a:ln>
          <a:effectLst>
            <a:outerShdw sx="100000" sy="100000" kx="0" ky="0" algn="b" rotWithShape="0" blurRad="355600" dist="0" dir="0">
              <a:srgbClr val="000000">
                <a:alpha val="75000"/>
              </a:srgbClr>
            </a:outerShdw>
          </a:effectLst>
        </p:spPr>
      </p:pic>
      <p:pic>
        <p:nvPicPr>
          <p:cNvPr id="392" name="Image" descr="Image"/>
          <p:cNvPicPr>
            <a:picLocks noChangeAspect="1"/>
          </p:cNvPicPr>
          <p:nvPr/>
        </p:nvPicPr>
        <p:blipFill>
          <a:blip r:embed="rId4">
            <a:extLst/>
          </a:blip>
          <a:srcRect l="7230" t="14664" r="10617" b="7960"/>
          <a:stretch>
            <a:fillRect/>
          </a:stretch>
        </p:blipFill>
        <p:spPr>
          <a:xfrm>
            <a:off x="17088814" y="7475014"/>
            <a:ext cx="1524343" cy="959061"/>
          </a:xfrm>
          <a:custGeom>
            <a:avLst/>
            <a:gdLst/>
            <a:ahLst/>
            <a:cxnLst>
              <a:cxn ang="0">
                <a:pos x="wd2" y="hd2"/>
              </a:cxn>
              <a:cxn ang="5400000">
                <a:pos x="wd2" y="hd2"/>
              </a:cxn>
              <a:cxn ang="10800000">
                <a:pos x="wd2" y="hd2"/>
              </a:cxn>
              <a:cxn ang="16200000">
                <a:pos x="wd2" y="hd2"/>
              </a:cxn>
            </a:cxnLst>
            <a:rect l="0" t="0" r="r" b="b"/>
            <a:pathLst>
              <a:path w="21543" h="21544" fill="norm" stroke="1" extrusionOk="0">
                <a:moveTo>
                  <a:pt x="18463" y="1"/>
                </a:moveTo>
                <a:cubicBezTo>
                  <a:pt x="18355" y="9"/>
                  <a:pt x="18234" y="52"/>
                  <a:pt x="18200" y="117"/>
                </a:cubicBezTo>
                <a:cubicBezTo>
                  <a:pt x="18165" y="184"/>
                  <a:pt x="18080" y="214"/>
                  <a:pt x="17998" y="189"/>
                </a:cubicBezTo>
                <a:cubicBezTo>
                  <a:pt x="17872" y="150"/>
                  <a:pt x="17861" y="164"/>
                  <a:pt x="17885" y="367"/>
                </a:cubicBezTo>
                <a:cubicBezTo>
                  <a:pt x="17900" y="489"/>
                  <a:pt x="17888" y="613"/>
                  <a:pt x="17857" y="643"/>
                </a:cubicBezTo>
                <a:cubicBezTo>
                  <a:pt x="17827" y="673"/>
                  <a:pt x="17592" y="689"/>
                  <a:pt x="17336" y="679"/>
                </a:cubicBezTo>
                <a:cubicBezTo>
                  <a:pt x="17046" y="667"/>
                  <a:pt x="16842" y="691"/>
                  <a:pt x="16797" y="750"/>
                </a:cubicBezTo>
                <a:cubicBezTo>
                  <a:pt x="16758" y="803"/>
                  <a:pt x="16702" y="831"/>
                  <a:pt x="16674" y="804"/>
                </a:cubicBezTo>
                <a:cubicBezTo>
                  <a:pt x="16592" y="724"/>
                  <a:pt x="16558" y="902"/>
                  <a:pt x="16618" y="1080"/>
                </a:cubicBezTo>
                <a:cubicBezTo>
                  <a:pt x="16698" y="1318"/>
                  <a:pt x="16636" y="1343"/>
                  <a:pt x="16001" y="1374"/>
                </a:cubicBezTo>
                <a:cubicBezTo>
                  <a:pt x="15692" y="1389"/>
                  <a:pt x="15420" y="1406"/>
                  <a:pt x="15395" y="1410"/>
                </a:cubicBezTo>
                <a:cubicBezTo>
                  <a:pt x="15370" y="1414"/>
                  <a:pt x="15360" y="1536"/>
                  <a:pt x="15373" y="1677"/>
                </a:cubicBezTo>
                <a:cubicBezTo>
                  <a:pt x="15387" y="1830"/>
                  <a:pt x="15370" y="1950"/>
                  <a:pt x="15333" y="1972"/>
                </a:cubicBezTo>
                <a:cubicBezTo>
                  <a:pt x="15300" y="1992"/>
                  <a:pt x="15036" y="2018"/>
                  <a:pt x="14750" y="2034"/>
                </a:cubicBezTo>
                <a:cubicBezTo>
                  <a:pt x="14464" y="2050"/>
                  <a:pt x="14203" y="2074"/>
                  <a:pt x="14167" y="2079"/>
                </a:cubicBezTo>
                <a:cubicBezTo>
                  <a:pt x="14130" y="2084"/>
                  <a:pt x="14099" y="2196"/>
                  <a:pt x="14099" y="2337"/>
                </a:cubicBezTo>
                <a:cubicBezTo>
                  <a:pt x="14099" y="2662"/>
                  <a:pt x="13991" y="2721"/>
                  <a:pt x="13454" y="2694"/>
                </a:cubicBezTo>
                <a:cubicBezTo>
                  <a:pt x="13032" y="2672"/>
                  <a:pt x="12876" y="2584"/>
                  <a:pt x="12927" y="2373"/>
                </a:cubicBezTo>
                <a:cubicBezTo>
                  <a:pt x="12967" y="2209"/>
                  <a:pt x="12853" y="1998"/>
                  <a:pt x="12720" y="1998"/>
                </a:cubicBezTo>
                <a:cubicBezTo>
                  <a:pt x="12659" y="1998"/>
                  <a:pt x="12509" y="2158"/>
                  <a:pt x="12389" y="2346"/>
                </a:cubicBezTo>
                <a:cubicBezTo>
                  <a:pt x="12212" y="2622"/>
                  <a:pt x="12132" y="2683"/>
                  <a:pt x="11962" y="2694"/>
                </a:cubicBezTo>
                <a:cubicBezTo>
                  <a:pt x="11847" y="2701"/>
                  <a:pt x="11759" y="2733"/>
                  <a:pt x="11772" y="2765"/>
                </a:cubicBezTo>
                <a:cubicBezTo>
                  <a:pt x="11801" y="2843"/>
                  <a:pt x="11623" y="2995"/>
                  <a:pt x="11497" y="2997"/>
                </a:cubicBezTo>
                <a:cubicBezTo>
                  <a:pt x="11191" y="3001"/>
                  <a:pt x="11102" y="3042"/>
                  <a:pt x="11054" y="3184"/>
                </a:cubicBezTo>
                <a:cubicBezTo>
                  <a:pt x="11025" y="3270"/>
                  <a:pt x="10953" y="3336"/>
                  <a:pt x="10897" y="3336"/>
                </a:cubicBezTo>
                <a:cubicBezTo>
                  <a:pt x="10812" y="3336"/>
                  <a:pt x="10796" y="3383"/>
                  <a:pt x="10807" y="3603"/>
                </a:cubicBezTo>
                <a:cubicBezTo>
                  <a:pt x="10819" y="3854"/>
                  <a:pt x="10805" y="3885"/>
                  <a:pt x="10611" y="3969"/>
                </a:cubicBezTo>
                <a:cubicBezTo>
                  <a:pt x="10495" y="4018"/>
                  <a:pt x="10360" y="4083"/>
                  <a:pt x="10308" y="4120"/>
                </a:cubicBezTo>
                <a:cubicBezTo>
                  <a:pt x="10181" y="4210"/>
                  <a:pt x="10066" y="4049"/>
                  <a:pt x="10156" y="3906"/>
                </a:cubicBezTo>
                <a:cubicBezTo>
                  <a:pt x="10191" y="3851"/>
                  <a:pt x="10218" y="3774"/>
                  <a:pt x="10218" y="3737"/>
                </a:cubicBezTo>
                <a:cubicBezTo>
                  <a:pt x="10218" y="3642"/>
                  <a:pt x="9969" y="3650"/>
                  <a:pt x="9932" y="3746"/>
                </a:cubicBezTo>
                <a:cubicBezTo>
                  <a:pt x="9915" y="3790"/>
                  <a:pt x="9873" y="3813"/>
                  <a:pt x="9837" y="3790"/>
                </a:cubicBezTo>
                <a:cubicBezTo>
                  <a:pt x="9798" y="3767"/>
                  <a:pt x="9732" y="3876"/>
                  <a:pt x="9680" y="4049"/>
                </a:cubicBezTo>
                <a:cubicBezTo>
                  <a:pt x="9594" y="4335"/>
                  <a:pt x="9483" y="4373"/>
                  <a:pt x="9483" y="4120"/>
                </a:cubicBezTo>
                <a:cubicBezTo>
                  <a:pt x="9483" y="3952"/>
                  <a:pt x="9272" y="3973"/>
                  <a:pt x="9192" y="4147"/>
                </a:cubicBezTo>
                <a:cubicBezTo>
                  <a:pt x="9146" y="4245"/>
                  <a:pt x="9056" y="4288"/>
                  <a:pt x="8894" y="4290"/>
                </a:cubicBezTo>
                <a:cubicBezTo>
                  <a:pt x="8764" y="4291"/>
                  <a:pt x="8666" y="4318"/>
                  <a:pt x="8676" y="4343"/>
                </a:cubicBezTo>
                <a:cubicBezTo>
                  <a:pt x="8713" y="4440"/>
                  <a:pt x="8596" y="4617"/>
                  <a:pt x="8479" y="4646"/>
                </a:cubicBezTo>
                <a:cubicBezTo>
                  <a:pt x="8412" y="4663"/>
                  <a:pt x="8236" y="4675"/>
                  <a:pt x="8087" y="4673"/>
                </a:cubicBezTo>
                <a:lnTo>
                  <a:pt x="7812" y="4673"/>
                </a:lnTo>
                <a:lnTo>
                  <a:pt x="7817" y="4985"/>
                </a:lnTo>
                <a:cubicBezTo>
                  <a:pt x="7820" y="5401"/>
                  <a:pt x="7723" y="5780"/>
                  <a:pt x="7638" y="5698"/>
                </a:cubicBezTo>
                <a:cubicBezTo>
                  <a:pt x="7588" y="5651"/>
                  <a:pt x="7587" y="5669"/>
                  <a:pt x="7638" y="5770"/>
                </a:cubicBezTo>
                <a:cubicBezTo>
                  <a:pt x="7744" y="5977"/>
                  <a:pt x="7644" y="6019"/>
                  <a:pt x="7021" y="6028"/>
                </a:cubicBezTo>
                <a:cubicBezTo>
                  <a:pt x="6511" y="6035"/>
                  <a:pt x="6452" y="6057"/>
                  <a:pt x="6409" y="6206"/>
                </a:cubicBezTo>
                <a:cubicBezTo>
                  <a:pt x="6325" y="6502"/>
                  <a:pt x="6049" y="6668"/>
                  <a:pt x="5624" y="6688"/>
                </a:cubicBezTo>
                <a:cubicBezTo>
                  <a:pt x="5211" y="6707"/>
                  <a:pt x="5103" y="6798"/>
                  <a:pt x="5103" y="7116"/>
                </a:cubicBezTo>
                <a:cubicBezTo>
                  <a:pt x="5103" y="7314"/>
                  <a:pt x="4737" y="7559"/>
                  <a:pt x="4637" y="7428"/>
                </a:cubicBezTo>
                <a:cubicBezTo>
                  <a:pt x="4549" y="7312"/>
                  <a:pt x="4134" y="7344"/>
                  <a:pt x="3936" y="7481"/>
                </a:cubicBezTo>
                <a:cubicBezTo>
                  <a:pt x="3792" y="7582"/>
                  <a:pt x="3773" y="7625"/>
                  <a:pt x="3818" y="7758"/>
                </a:cubicBezTo>
                <a:cubicBezTo>
                  <a:pt x="3892" y="7976"/>
                  <a:pt x="3794" y="8051"/>
                  <a:pt x="3627" y="7909"/>
                </a:cubicBezTo>
                <a:cubicBezTo>
                  <a:pt x="3459" y="7766"/>
                  <a:pt x="3228" y="7054"/>
                  <a:pt x="3274" y="6822"/>
                </a:cubicBezTo>
                <a:cubicBezTo>
                  <a:pt x="3296" y="6710"/>
                  <a:pt x="3288" y="6670"/>
                  <a:pt x="3252" y="6706"/>
                </a:cubicBezTo>
                <a:cubicBezTo>
                  <a:pt x="3187" y="6769"/>
                  <a:pt x="2959" y="6119"/>
                  <a:pt x="3005" y="6001"/>
                </a:cubicBezTo>
                <a:cubicBezTo>
                  <a:pt x="3021" y="5959"/>
                  <a:pt x="2989" y="5851"/>
                  <a:pt x="2932" y="5761"/>
                </a:cubicBezTo>
                <a:cubicBezTo>
                  <a:pt x="2864" y="5653"/>
                  <a:pt x="2844" y="5536"/>
                  <a:pt x="2865" y="5413"/>
                </a:cubicBezTo>
                <a:cubicBezTo>
                  <a:pt x="2885" y="5288"/>
                  <a:pt x="2876" y="5249"/>
                  <a:pt x="2837" y="5288"/>
                </a:cubicBezTo>
                <a:cubicBezTo>
                  <a:pt x="2801" y="5323"/>
                  <a:pt x="2726" y="5182"/>
                  <a:pt x="2646" y="4931"/>
                </a:cubicBezTo>
                <a:cubicBezTo>
                  <a:pt x="2515" y="4522"/>
                  <a:pt x="2382" y="4354"/>
                  <a:pt x="2321" y="4512"/>
                </a:cubicBezTo>
                <a:cubicBezTo>
                  <a:pt x="2303" y="4559"/>
                  <a:pt x="2266" y="4581"/>
                  <a:pt x="2236" y="4566"/>
                </a:cubicBezTo>
                <a:cubicBezTo>
                  <a:pt x="2169" y="4530"/>
                  <a:pt x="2032" y="3949"/>
                  <a:pt x="2018" y="3639"/>
                </a:cubicBezTo>
                <a:cubicBezTo>
                  <a:pt x="2012" y="3509"/>
                  <a:pt x="1968" y="3372"/>
                  <a:pt x="1917" y="3327"/>
                </a:cubicBezTo>
                <a:cubicBezTo>
                  <a:pt x="1857" y="3274"/>
                  <a:pt x="1835" y="3184"/>
                  <a:pt x="1855" y="3086"/>
                </a:cubicBezTo>
                <a:cubicBezTo>
                  <a:pt x="1872" y="3002"/>
                  <a:pt x="1857" y="2911"/>
                  <a:pt x="1827" y="2881"/>
                </a:cubicBezTo>
                <a:cubicBezTo>
                  <a:pt x="1796" y="2851"/>
                  <a:pt x="1788" y="2790"/>
                  <a:pt x="1804" y="2747"/>
                </a:cubicBezTo>
                <a:cubicBezTo>
                  <a:pt x="1821" y="2705"/>
                  <a:pt x="1784" y="2667"/>
                  <a:pt x="1726" y="2667"/>
                </a:cubicBezTo>
                <a:cubicBezTo>
                  <a:pt x="1660" y="2667"/>
                  <a:pt x="1560" y="2530"/>
                  <a:pt x="1457" y="2293"/>
                </a:cubicBezTo>
                <a:cubicBezTo>
                  <a:pt x="1323" y="1983"/>
                  <a:pt x="1273" y="1926"/>
                  <a:pt x="1182" y="1972"/>
                </a:cubicBezTo>
                <a:cubicBezTo>
                  <a:pt x="1121" y="2003"/>
                  <a:pt x="1014" y="2032"/>
                  <a:pt x="941" y="2043"/>
                </a:cubicBezTo>
                <a:cubicBezTo>
                  <a:pt x="867" y="2054"/>
                  <a:pt x="742" y="2102"/>
                  <a:pt x="666" y="2150"/>
                </a:cubicBezTo>
                <a:cubicBezTo>
                  <a:pt x="590" y="2198"/>
                  <a:pt x="430" y="2278"/>
                  <a:pt x="312" y="2328"/>
                </a:cubicBezTo>
                <a:cubicBezTo>
                  <a:pt x="195" y="2379"/>
                  <a:pt x="89" y="2447"/>
                  <a:pt x="77" y="2480"/>
                </a:cubicBezTo>
                <a:cubicBezTo>
                  <a:pt x="65" y="2513"/>
                  <a:pt x="41" y="2906"/>
                  <a:pt x="21" y="3354"/>
                </a:cubicBezTo>
                <a:cubicBezTo>
                  <a:pt x="-15" y="4132"/>
                  <a:pt x="-13" y="4174"/>
                  <a:pt x="88" y="4174"/>
                </a:cubicBezTo>
                <a:cubicBezTo>
                  <a:pt x="259" y="4174"/>
                  <a:pt x="357" y="4079"/>
                  <a:pt x="357" y="3924"/>
                </a:cubicBezTo>
                <a:cubicBezTo>
                  <a:pt x="357" y="3718"/>
                  <a:pt x="529" y="3498"/>
                  <a:pt x="705" y="3478"/>
                </a:cubicBezTo>
                <a:cubicBezTo>
                  <a:pt x="836" y="3464"/>
                  <a:pt x="858" y="3494"/>
                  <a:pt x="857" y="3683"/>
                </a:cubicBezTo>
                <a:cubicBezTo>
                  <a:pt x="855" y="3872"/>
                  <a:pt x="866" y="3888"/>
                  <a:pt x="946" y="3808"/>
                </a:cubicBezTo>
                <a:cubicBezTo>
                  <a:pt x="1097" y="3659"/>
                  <a:pt x="1334" y="3932"/>
                  <a:pt x="1311" y="4227"/>
                </a:cubicBezTo>
                <a:cubicBezTo>
                  <a:pt x="1295" y="4425"/>
                  <a:pt x="1305" y="4441"/>
                  <a:pt x="1373" y="4352"/>
                </a:cubicBezTo>
                <a:cubicBezTo>
                  <a:pt x="1473" y="4219"/>
                  <a:pt x="1530" y="4342"/>
                  <a:pt x="1524" y="4682"/>
                </a:cubicBezTo>
                <a:cubicBezTo>
                  <a:pt x="1522" y="4815"/>
                  <a:pt x="1541" y="4905"/>
                  <a:pt x="1569" y="4878"/>
                </a:cubicBezTo>
                <a:cubicBezTo>
                  <a:pt x="1640" y="4808"/>
                  <a:pt x="1836" y="5538"/>
                  <a:pt x="1793" y="5716"/>
                </a:cubicBezTo>
                <a:cubicBezTo>
                  <a:pt x="1769" y="5818"/>
                  <a:pt x="1778" y="5848"/>
                  <a:pt x="1821" y="5805"/>
                </a:cubicBezTo>
                <a:cubicBezTo>
                  <a:pt x="1904" y="5724"/>
                  <a:pt x="2206" y="6773"/>
                  <a:pt x="2158" y="6973"/>
                </a:cubicBezTo>
                <a:cubicBezTo>
                  <a:pt x="2134" y="7070"/>
                  <a:pt x="2144" y="7095"/>
                  <a:pt x="2186" y="7053"/>
                </a:cubicBezTo>
                <a:cubicBezTo>
                  <a:pt x="2278" y="6963"/>
                  <a:pt x="2476" y="7735"/>
                  <a:pt x="2399" y="7882"/>
                </a:cubicBezTo>
                <a:cubicBezTo>
                  <a:pt x="2326" y="8022"/>
                  <a:pt x="2388" y="8194"/>
                  <a:pt x="2489" y="8132"/>
                </a:cubicBezTo>
                <a:cubicBezTo>
                  <a:pt x="2539" y="8101"/>
                  <a:pt x="2592" y="8185"/>
                  <a:pt x="2640" y="8364"/>
                </a:cubicBezTo>
                <a:cubicBezTo>
                  <a:pt x="2705" y="8603"/>
                  <a:pt x="2705" y="8646"/>
                  <a:pt x="2629" y="8738"/>
                </a:cubicBezTo>
                <a:cubicBezTo>
                  <a:pt x="2552" y="8832"/>
                  <a:pt x="2548" y="8836"/>
                  <a:pt x="2623" y="8836"/>
                </a:cubicBezTo>
                <a:cubicBezTo>
                  <a:pt x="2714" y="8836"/>
                  <a:pt x="2941" y="9375"/>
                  <a:pt x="2887" y="9460"/>
                </a:cubicBezTo>
                <a:cubicBezTo>
                  <a:pt x="2869" y="9489"/>
                  <a:pt x="2852" y="9735"/>
                  <a:pt x="2848" y="10004"/>
                </a:cubicBezTo>
                <a:cubicBezTo>
                  <a:pt x="2841" y="10429"/>
                  <a:pt x="2852" y="10501"/>
                  <a:pt x="2943" y="10539"/>
                </a:cubicBezTo>
                <a:cubicBezTo>
                  <a:pt x="3007" y="10566"/>
                  <a:pt x="3034" y="10626"/>
                  <a:pt x="3016" y="10700"/>
                </a:cubicBezTo>
                <a:cubicBezTo>
                  <a:pt x="2998" y="10772"/>
                  <a:pt x="3019" y="10813"/>
                  <a:pt x="3067" y="10807"/>
                </a:cubicBezTo>
                <a:cubicBezTo>
                  <a:pt x="3167" y="10793"/>
                  <a:pt x="3293" y="11337"/>
                  <a:pt x="3257" y="11636"/>
                </a:cubicBezTo>
                <a:cubicBezTo>
                  <a:pt x="3239" y="11790"/>
                  <a:pt x="3244" y="11845"/>
                  <a:pt x="3285" y="11805"/>
                </a:cubicBezTo>
                <a:cubicBezTo>
                  <a:pt x="3321" y="11769"/>
                  <a:pt x="3383" y="11867"/>
                  <a:pt x="3437" y="12046"/>
                </a:cubicBezTo>
                <a:cubicBezTo>
                  <a:pt x="3512" y="12298"/>
                  <a:pt x="3546" y="12330"/>
                  <a:pt x="3684" y="12313"/>
                </a:cubicBezTo>
                <a:cubicBezTo>
                  <a:pt x="3834" y="12295"/>
                  <a:pt x="3846" y="12317"/>
                  <a:pt x="3841" y="12572"/>
                </a:cubicBezTo>
                <a:cubicBezTo>
                  <a:pt x="3836" y="12779"/>
                  <a:pt x="3854" y="12838"/>
                  <a:pt x="3919" y="12821"/>
                </a:cubicBezTo>
                <a:cubicBezTo>
                  <a:pt x="3988" y="12804"/>
                  <a:pt x="3999" y="12864"/>
                  <a:pt x="3986" y="13133"/>
                </a:cubicBezTo>
                <a:cubicBezTo>
                  <a:pt x="3978" y="13317"/>
                  <a:pt x="3938" y="13502"/>
                  <a:pt x="3897" y="13552"/>
                </a:cubicBezTo>
                <a:cubicBezTo>
                  <a:pt x="3795" y="13676"/>
                  <a:pt x="3819" y="14187"/>
                  <a:pt x="3925" y="14159"/>
                </a:cubicBezTo>
                <a:cubicBezTo>
                  <a:pt x="3968" y="14147"/>
                  <a:pt x="4066" y="14203"/>
                  <a:pt x="4138" y="14283"/>
                </a:cubicBezTo>
                <a:cubicBezTo>
                  <a:pt x="4243" y="14400"/>
                  <a:pt x="4267" y="14501"/>
                  <a:pt x="4267" y="14783"/>
                </a:cubicBezTo>
                <a:cubicBezTo>
                  <a:pt x="4267" y="15036"/>
                  <a:pt x="4290" y="15130"/>
                  <a:pt x="4345" y="15130"/>
                </a:cubicBezTo>
                <a:cubicBezTo>
                  <a:pt x="4422" y="15130"/>
                  <a:pt x="4519" y="15651"/>
                  <a:pt x="4469" y="15781"/>
                </a:cubicBezTo>
                <a:cubicBezTo>
                  <a:pt x="4455" y="15817"/>
                  <a:pt x="4461" y="15917"/>
                  <a:pt x="4480" y="16013"/>
                </a:cubicBezTo>
                <a:cubicBezTo>
                  <a:pt x="4506" y="16144"/>
                  <a:pt x="4545" y="16176"/>
                  <a:pt x="4643" y="16147"/>
                </a:cubicBezTo>
                <a:cubicBezTo>
                  <a:pt x="4737" y="16118"/>
                  <a:pt x="4790" y="16162"/>
                  <a:pt x="4850" y="16307"/>
                </a:cubicBezTo>
                <a:cubicBezTo>
                  <a:pt x="4895" y="16416"/>
                  <a:pt x="4965" y="16503"/>
                  <a:pt x="5007" y="16503"/>
                </a:cubicBezTo>
                <a:cubicBezTo>
                  <a:pt x="5085" y="16503"/>
                  <a:pt x="5601" y="18146"/>
                  <a:pt x="5624" y="18465"/>
                </a:cubicBezTo>
                <a:cubicBezTo>
                  <a:pt x="5631" y="18557"/>
                  <a:pt x="5665" y="18717"/>
                  <a:pt x="5697" y="18812"/>
                </a:cubicBezTo>
                <a:cubicBezTo>
                  <a:pt x="5729" y="18908"/>
                  <a:pt x="5743" y="19072"/>
                  <a:pt x="5725" y="19178"/>
                </a:cubicBezTo>
                <a:cubicBezTo>
                  <a:pt x="5704" y="19308"/>
                  <a:pt x="5709" y="19350"/>
                  <a:pt x="5748" y="19312"/>
                </a:cubicBezTo>
                <a:cubicBezTo>
                  <a:pt x="5817" y="19243"/>
                  <a:pt x="5926" y="19535"/>
                  <a:pt x="5950" y="19855"/>
                </a:cubicBezTo>
                <a:cubicBezTo>
                  <a:pt x="5968" y="20107"/>
                  <a:pt x="6154" y="20456"/>
                  <a:pt x="6230" y="20381"/>
                </a:cubicBezTo>
                <a:cubicBezTo>
                  <a:pt x="6310" y="20303"/>
                  <a:pt x="6557" y="21087"/>
                  <a:pt x="6544" y="21380"/>
                </a:cubicBezTo>
                <a:cubicBezTo>
                  <a:pt x="6542" y="21424"/>
                  <a:pt x="6581" y="21484"/>
                  <a:pt x="6634" y="21514"/>
                </a:cubicBezTo>
                <a:cubicBezTo>
                  <a:pt x="6776" y="21594"/>
                  <a:pt x="6877" y="21507"/>
                  <a:pt x="6847" y="21326"/>
                </a:cubicBezTo>
                <a:cubicBezTo>
                  <a:pt x="6833" y="21239"/>
                  <a:pt x="6838" y="21052"/>
                  <a:pt x="6864" y="20907"/>
                </a:cubicBezTo>
                <a:cubicBezTo>
                  <a:pt x="6900" y="20709"/>
                  <a:pt x="6896" y="20611"/>
                  <a:pt x="6836" y="20506"/>
                </a:cubicBezTo>
                <a:cubicBezTo>
                  <a:pt x="6792" y="20429"/>
                  <a:pt x="6772" y="20308"/>
                  <a:pt x="6791" y="20230"/>
                </a:cubicBezTo>
                <a:cubicBezTo>
                  <a:pt x="6812" y="20141"/>
                  <a:pt x="6798" y="20099"/>
                  <a:pt x="6757" y="20114"/>
                </a:cubicBezTo>
                <a:cubicBezTo>
                  <a:pt x="6720" y="20128"/>
                  <a:pt x="6641" y="19919"/>
                  <a:pt x="6572" y="19633"/>
                </a:cubicBezTo>
                <a:cubicBezTo>
                  <a:pt x="6433" y="19052"/>
                  <a:pt x="6389" y="18537"/>
                  <a:pt x="6477" y="18563"/>
                </a:cubicBezTo>
                <a:cubicBezTo>
                  <a:pt x="6509" y="18572"/>
                  <a:pt x="6585" y="18496"/>
                  <a:pt x="6651" y="18384"/>
                </a:cubicBezTo>
                <a:cubicBezTo>
                  <a:pt x="6746" y="18223"/>
                  <a:pt x="6762" y="18159"/>
                  <a:pt x="6712" y="18063"/>
                </a:cubicBezTo>
                <a:cubicBezTo>
                  <a:pt x="6617" y="17881"/>
                  <a:pt x="6719" y="17815"/>
                  <a:pt x="7099" y="17832"/>
                </a:cubicBezTo>
                <a:cubicBezTo>
                  <a:pt x="7287" y="17840"/>
                  <a:pt x="7444" y="17811"/>
                  <a:pt x="7464" y="17760"/>
                </a:cubicBezTo>
                <a:cubicBezTo>
                  <a:pt x="7483" y="17711"/>
                  <a:pt x="7541" y="17690"/>
                  <a:pt x="7593" y="17716"/>
                </a:cubicBezTo>
                <a:cubicBezTo>
                  <a:pt x="7664" y="17751"/>
                  <a:pt x="7697" y="17711"/>
                  <a:pt x="7716" y="17546"/>
                </a:cubicBezTo>
                <a:cubicBezTo>
                  <a:pt x="7749" y="17273"/>
                  <a:pt x="7632" y="16902"/>
                  <a:pt x="7447" y="16682"/>
                </a:cubicBezTo>
                <a:lnTo>
                  <a:pt x="7307" y="16512"/>
                </a:lnTo>
                <a:lnTo>
                  <a:pt x="7425" y="16459"/>
                </a:lnTo>
                <a:cubicBezTo>
                  <a:pt x="7556" y="16400"/>
                  <a:pt x="7588" y="16254"/>
                  <a:pt x="7470" y="16254"/>
                </a:cubicBezTo>
                <a:cubicBezTo>
                  <a:pt x="7320" y="16254"/>
                  <a:pt x="7336" y="16102"/>
                  <a:pt x="7503" y="15942"/>
                </a:cubicBezTo>
                <a:cubicBezTo>
                  <a:pt x="7623" y="15828"/>
                  <a:pt x="7735" y="15789"/>
                  <a:pt x="7873" y="15817"/>
                </a:cubicBezTo>
                <a:cubicBezTo>
                  <a:pt x="7984" y="15839"/>
                  <a:pt x="8102" y="15818"/>
                  <a:pt x="8143" y="15763"/>
                </a:cubicBezTo>
                <a:cubicBezTo>
                  <a:pt x="8193" y="15697"/>
                  <a:pt x="8226" y="15695"/>
                  <a:pt x="8249" y="15754"/>
                </a:cubicBezTo>
                <a:cubicBezTo>
                  <a:pt x="8300" y="15886"/>
                  <a:pt x="8489" y="15862"/>
                  <a:pt x="8524" y="15719"/>
                </a:cubicBezTo>
                <a:cubicBezTo>
                  <a:pt x="8541" y="15649"/>
                  <a:pt x="8526" y="15528"/>
                  <a:pt x="8490" y="15460"/>
                </a:cubicBezTo>
                <a:cubicBezTo>
                  <a:pt x="8436" y="15356"/>
                  <a:pt x="8451" y="15324"/>
                  <a:pt x="8608" y="15220"/>
                </a:cubicBezTo>
                <a:cubicBezTo>
                  <a:pt x="8792" y="15098"/>
                  <a:pt x="9056" y="15153"/>
                  <a:pt x="9068" y="15318"/>
                </a:cubicBezTo>
                <a:cubicBezTo>
                  <a:pt x="9071" y="15353"/>
                  <a:pt x="9080" y="15626"/>
                  <a:pt x="9085" y="15924"/>
                </a:cubicBezTo>
                <a:lnTo>
                  <a:pt x="9091" y="16468"/>
                </a:lnTo>
                <a:lnTo>
                  <a:pt x="9337" y="16494"/>
                </a:lnTo>
                <a:cubicBezTo>
                  <a:pt x="9561" y="16517"/>
                  <a:pt x="9580" y="16496"/>
                  <a:pt x="9562" y="16343"/>
                </a:cubicBezTo>
                <a:cubicBezTo>
                  <a:pt x="9531" y="16091"/>
                  <a:pt x="9626" y="16060"/>
                  <a:pt x="9797" y="16254"/>
                </a:cubicBezTo>
                <a:cubicBezTo>
                  <a:pt x="9999" y="16482"/>
                  <a:pt x="10078" y="16474"/>
                  <a:pt x="10033" y="16236"/>
                </a:cubicBezTo>
                <a:cubicBezTo>
                  <a:pt x="9972" y="15915"/>
                  <a:pt x="9977" y="15879"/>
                  <a:pt x="10111" y="15879"/>
                </a:cubicBezTo>
                <a:cubicBezTo>
                  <a:pt x="10184" y="15879"/>
                  <a:pt x="10271" y="15826"/>
                  <a:pt x="10302" y="15763"/>
                </a:cubicBezTo>
                <a:cubicBezTo>
                  <a:pt x="10348" y="15670"/>
                  <a:pt x="10378" y="15693"/>
                  <a:pt x="10470" y="15879"/>
                </a:cubicBezTo>
                <a:cubicBezTo>
                  <a:pt x="10533" y="16005"/>
                  <a:pt x="10573" y="16139"/>
                  <a:pt x="10560" y="16173"/>
                </a:cubicBezTo>
                <a:cubicBezTo>
                  <a:pt x="10547" y="16208"/>
                  <a:pt x="10586" y="16303"/>
                  <a:pt x="10644" y="16387"/>
                </a:cubicBezTo>
                <a:cubicBezTo>
                  <a:pt x="10731" y="16512"/>
                  <a:pt x="10765" y="16521"/>
                  <a:pt x="10846" y="16441"/>
                </a:cubicBezTo>
                <a:cubicBezTo>
                  <a:pt x="10914" y="16374"/>
                  <a:pt x="10958" y="16373"/>
                  <a:pt x="10981" y="16432"/>
                </a:cubicBezTo>
                <a:cubicBezTo>
                  <a:pt x="11002" y="16485"/>
                  <a:pt x="11040" y="16461"/>
                  <a:pt x="11082" y="16370"/>
                </a:cubicBezTo>
                <a:cubicBezTo>
                  <a:pt x="11138" y="16248"/>
                  <a:pt x="11168" y="16239"/>
                  <a:pt x="11233" y="16325"/>
                </a:cubicBezTo>
                <a:cubicBezTo>
                  <a:pt x="11288" y="16397"/>
                  <a:pt x="11322" y="16404"/>
                  <a:pt x="11345" y="16343"/>
                </a:cubicBezTo>
                <a:cubicBezTo>
                  <a:pt x="11364" y="16294"/>
                  <a:pt x="11403" y="16276"/>
                  <a:pt x="11435" y="16307"/>
                </a:cubicBezTo>
                <a:cubicBezTo>
                  <a:pt x="11472" y="16343"/>
                  <a:pt x="11483" y="16318"/>
                  <a:pt x="11463" y="16236"/>
                </a:cubicBezTo>
                <a:cubicBezTo>
                  <a:pt x="11396" y="15959"/>
                  <a:pt x="11540" y="15844"/>
                  <a:pt x="11940" y="15835"/>
                </a:cubicBezTo>
                <a:cubicBezTo>
                  <a:pt x="12228" y="15828"/>
                  <a:pt x="12310" y="15802"/>
                  <a:pt x="12271" y="15728"/>
                </a:cubicBezTo>
                <a:cubicBezTo>
                  <a:pt x="12235" y="15660"/>
                  <a:pt x="12256" y="15552"/>
                  <a:pt x="12338" y="15389"/>
                </a:cubicBezTo>
                <a:cubicBezTo>
                  <a:pt x="12451" y="15164"/>
                  <a:pt x="12473" y="15152"/>
                  <a:pt x="12832" y="15166"/>
                </a:cubicBezTo>
                <a:cubicBezTo>
                  <a:pt x="13040" y="15174"/>
                  <a:pt x="13293" y="15151"/>
                  <a:pt x="13393" y="15121"/>
                </a:cubicBezTo>
                <a:cubicBezTo>
                  <a:pt x="13550" y="15074"/>
                  <a:pt x="13578" y="15039"/>
                  <a:pt x="13578" y="14827"/>
                </a:cubicBezTo>
                <a:cubicBezTo>
                  <a:pt x="13578" y="14538"/>
                  <a:pt x="13595" y="14522"/>
                  <a:pt x="14083" y="14480"/>
                </a:cubicBezTo>
                <a:cubicBezTo>
                  <a:pt x="14485" y="14445"/>
                  <a:pt x="14647" y="14328"/>
                  <a:pt x="14599" y="14087"/>
                </a:cubicBezTo>
                <a:cubicBezTo>
                  <a:pt x="14555" y="13870"/>
                  <a:pt x="14651" y="13810"/>
                  <a:pt x="15047" y="13829"/>
                </a:cubicBezTo>
                <a:cubicBezTo>
                  <a:pt x="15250" y="13838"/>
                  <a:pt x="15415" y="13807"/>
                  <a:pt x="15434" y="13757"/>
                </a:cubicBezTo>
                <a:cubicBezTo>
                  <a:pt x="15453" y="13709"/>
                  <a:pt x="15519" y="13677"/>
                  <a:pt x="15575" y="13677"/>
                </a:cubicBezTo>
                <a:cubicBezTo>
                  <a:pt x="15669" y="13677"/>
                  <a:pt x="15676" y="13609"/>
                  <a:pt x="15676" y="12839"/>
                </a:cubicBezTo>
                <a:lnTo>
                  <a:pt x="15676" y="12010"/>
                </a:lnTo>
                <a:lnTo>
                  <a:pt x="15524" y="12010"/>
                </a:lnTo>
                <a:cubicBezTo>
                  <a:pt x="15443" y="12010"/>
                  <a:pt x="15351" y="11958"/>
                  <a:pt x="15317" y="11903"/>
                </a:cubicBezTo>
                <a:cubicBezTo>
                  <a:pt x="15236" y="11775"/>
                  <a:pt x="15237" y="11286"/>
                  <a:pt x="15317" y="11208"/>
                </a:cubicBezTo>
                <a:cubicBezTo>
                  <a:pt x="15350" y="11175"/>
                  <a:pt x="15628" y="11154"/>
                  <a:pt x="15939" y="11163"/>
                </a:cubicBezTo>
                <a:lnTo>
                  <a:pt x="16506" y="11181"/>
                </a:lnTo>
                <a:lnTo>
                  <a:pt x="16523" y="10824"/>
                </a:lnTo>
                <a:lnTo>
                  <a:pt x="16539" y="10468"/>
                </a:lnTo>
                <a:lnTo>
                  <a:pt x="16977" y="10486"/>
                </a:lnTo>
                <a:cubicBezTo>
                  <a:pt x="17245" y="10497"/>
                  <a:pt x="17400" y="10472"/>
                  <a:pt x="17381" y="10423"/>
                </a:cubicBezTo>
                <a:cubicBezTo>
                  <a:pt x="17364" y="10379"/>
                  <a:pt x="17392" y="10272"/>
                  <a:pt x="17448" y="10182"/>
                </a:cubicBezTo>
                <a:cubicBezTo>
                  <a:pt x="17504" y="10093"/>
                  <a:pt x="17543" y="9994"/>
                  <a:pt x="17527" y="9969"/>
                </a:cubicBezTo>
                <a:cubicBezTo>
                  <a:pt x="17510" y="9943"/>
                  <a:pt x="17563" y="9884"/>
                  <a:pt x="17644" y="9835"/>
                </a:cubicBezTo>
                <a:cubicBezTo>
                  <a:pt x="17736" y="9780"/>
                  <a:pt x="17810" y="9777"/>
                  <a:pt x="17841" y="9826"/>
                </a:cubicBezTo>
                <a:cubicBezTo>
                  <a:pt x="17869" y="9871"/>
                  <a:pt x="17952" y="9873"/>
                  <a:pt x="18037" y="9835"/>
                </a:cubicBezTo>
                <a:cubicBezTo>
                  <a:pt x="18118" y="9798"/>
                  <a:pt x="18196" y="9793"/>
                  <a:pt x="18211" y="9817"/>
                </a:cubicBezTo>
                <a:cubicBezTo>
                  <a:pt x="18226" y="9841"/>
                  <a:pt x="18322" y="9830"/>
                  <a:pt x="18424" y="9799"/>
                </a:cubicBezTo>
                <a:cubicBezTo>
                  <a:pt x="18586" y="9751"/>
                  <a:pt x="18609" y="9715"/>
                  <a:pt x="18609" y="9505"/>
                </a:cubicBezTo>
                <a:cubicBezTo>
                  <a:pt x="18609" y="9372"/>
                  <a:pt x="18633" y="9245"/>
                  <a:pt x="18660" y="9220"/>
                </a:cubicBezTo>
                <a:cubicBezTo>
                  <a:pt x="18735" y="9145"/>
                  <a:pt x="19447" y="9098"/>
                  <a:pt x="19473" y="9166"/>
                </a:cubicBezTo>
                <a:cubicBezTo>
                  <a:pt x="19486" y="9200"/>
                  <a:pt x="19568" y="9214"/>
                  <a:pt x="19658" y="9193"/>
                </a:cubicBezTo>
                <a:cubicBezTo>
                  <a:pt x="19783" y="9164"/>
                  <a:pt x="19813" y="9119"/>
                  <a:pt x="19787" y="9015"/>
                </a:cubicBezTo>
                <a:cubicBezTo>
                  <a:pt x="19707" y="8695"/>
                  <a:pt x="19719" y="8575"/>
                  <a:pt x="19832" y="8506"/>
                </a:cubicBezTo>
                <a:cubicBezTo>
                  <a:pt x="19898" y="8466"/>
                  <a:pt x="19975" y="8478"/>
                  <a:pt x="20011" y="8524"/>
                </a:cubicBezTo>
                <a:cubicBezTo>
                  <a:pt x="20051" y="8575"/>
                  <a:pt x="20110" y="8566"/>
                  <a:pt x="20180" y="8506"/>
                </a:cubicBezTo>
                <a:cubicBezTo>
                  <a:pt x="20239" y="8456"/>
                  <a:pt x="20292" y="8438"/>
                  <a:pt x="20292" y="8462"/>
                </a:cubicBezTo>
                <a:cubicBezTo>
                  <a:pt x="20292" y="8485"/>
                  <a:pt x="20351" y="8463"/>
                  <a:pt x="20426" y="8417"/>
                </a:cubicBezTo>
                <a:cubicBezTo>
                  <a:pt x="20523" y="8359"/>
                  <a:pt x="20583" y="8359"/>
                  <a:pt x="20634" y="8426"/>
                </a:cubicBezTo>
                <a:cubicBezTo>
                  <a:pt x="20690" y="8500"/>
                  <a:pt x="20707" y="8492"/>
                  <a:pt x="20707" y="8391"/>
                </a:cubicBezTo>
                <a:cubicBezTo>
                  <a:pt x="20707" y="8319"/>
                  <a:pt x="20760" y="8204"/>
                  <a:pt x="20825" y="8132"/>
                </a:cubicBezTo>
                <a:cubicBezTo>
                  <a:pt x="20890" y="8060"/>
                  <a:pt x="20942" y="7978"/>
                  <a:pt x="20942" y="7945"/>
                </a:cubicBezTo>
                <a:cubicBezTo>
                  <a:pt x="20942" y="7911"/>
                  <a:pt x="21013" y="7871"/>
                  <a:pt x="21099" y="7865"/>
                </a:cubicBezTo>
                <a:cubicBezTo>
                  <a:pt x="21585" y="7831"/>
                  <a:pt x="21539" y="7908"/>
                  <a:pt x="21543" y="7258"/>
                </a:cubicBezTo>
                <a:cubicBezTo>
                  <a:pt x="21546" y="6705"/>
                  <a:pt x="21538" y="6670"/>
                  <a:pt x="21425" y="6670"/>
                </a:cubicBezTo>
                <a:cubicBezTo>
                  <a:pt x="21359" y="6670"/>
                  <a:pt x="21279" y="6714"/>
                  <a:pt x="21245" y="6768"/>
                </a:cubicBezTo>
                <a:cubicBezTo>
                  <a:pt x="21171" y="6887"/>
                  <a:pt x="21113" y="6699"/>
                  <a:pt x="21105" y="6304"/>
                </a:cubicBezTo>
                <a:cubicBezTo>
                  <a:pt x="21100" y="6073"/>
                  <a:pt x="21082" y="6038"/>
                  <a:pt x="20926" y="6001"/>
                </a:cubicBezTo>
                <a:cubicBezTo>
                  <a:pt x="20735" y="5957"/>
                  <a:pt x="20727" y="5928"/>
                  <a:pt x="20696" y="5047"/>
                </a:cubicBezTo>
                <a:cubicBezTo>
                  <a:pt x="20685" y="4754"/>
                  <a:pt x="20668" y="4705"/>
                  <a:pt x="20544" y="4682"/>
                </a:cubicBezTo>
                <a:cubicBezTo>
                  <a:pt x="20368" y="4650"/>
                  <a:pt x="20274" y="4486"/>
                  <a:pt x="20275" y="4192"/>
                </a:cubicBezTo>
                <a:cubicBezTo>
                  <a:pt x="20275" y="4066"/>
                  <a:pt x="20255" y="3912"/>
                  <a:pt x="20224" y="3853"/>
                </a:cubicBezTo>
                <a:cubicBezTo>
                  <a:pt x="20186" y="3777"/>
                  <a:pt x="20187" y="3716"/>
                  <a:pt x="20230" y="3648"/>
                </a:cubicBezTo>
                <a:cubicBezTo>
                  <a:pt x="20342" y="3471"/>
                  <a:pt x="20299" y="3319"/>
                  <a:pt x="20146" y="3345"/>
                </a:cubicBezTo>
                <a:cubicBezTo>
                  <a:pt x="19940" y="3379"/>
                  <a:pt x="19871" y="3280"/>
                  <a:pt x="19871" y="2952"/>
                </a:cubicBezTo>
                <a:cubicBezTo>
                  <a:pt x="19871" y="2680"/>
                  <a:pt x="19862" y="2667"/>
                  <a:pt x="19686" y="2667"/>
                </a:cubicBezTo>
                <a:cubicBezTo>
                  <a:pt x="19478" y="2667"/>
                  <a:pt x="19468" y="2639"/>
                  <a:pt x="19428" y="1998"/>
                </a:cubicBezTo>
                <a:cubicBezTo>
                  <a:pt x="19412" y="1746"/>
                  <a:pt x="19393" y="1494"/>
                  <a:pt x="19389" y="1437"/>
                </a:cubicBezTo>
                <a:cubicBezTo>
                  <a:pt x="19384" y="1379"/>
                  <a:pt x="19312" y="1339"/>
                  <a:pt x="19232" y="1339"/>
                </a:cubicBezTo>
                <a:cubicBezTo>
                  <a:pt x="19042" y="1339"/>
                  <a:pt x="19026" y="1270"/>
                  <a:pt x="19019" y="634"/>
                </a:cubicBezTo>
                <a:cubicBezTo>
                  <a:pt x="19013" y="200"/>
                  <a:pt x="18997" y="122"/>
                  <a:pt x="18946" y="233"/>
                </a:cubicBezTo>
                <a:cubicBezTo>
                  <a:pt x="18893" y="348"/>
                  <a:pt x="18861" y="354"/>
                  <a:pt x="18744" y="269"/>
                </a:cubicBezTo>
                <a:cubicBezTo>
                  <a:pt x="18667" y="213"/>
                  <a:pt x="18619" y="127"/>
                  <a:pt x="18637" y="82"/>
                </a:cubicBezTo>
                <a:cubicBezTo>
                  <a:pt x="18662" y="17"/>
                  <a:pt x="18571" y="-6"/>
                  <a:pt x="18463" y="1"/>
                </a:cubicBezTo>
                <a:close/>
                <a:moveTo>
                  <a:pt x="537" y="3719"/>
                </a:moveTo>
                <a:cubicBezTo>
                  <a:pt x="490" y="3691"/>
                  <a:pt x="474" y="3707"/>
                  <a:pt x="492" y="3755"/>
                </a:cubicBezTo>
                <a:cubicBezTo>
                  <a:pt x="510" y="3800"/>
                  <a:pt x="543" y="3835"/>
                  <a:pt x="571" y="3835"/>
                </a:cubicBezTo>
                <a:cubicBezTo>
                  <a:pt x="646" y="3835"/>
                  <a:pt x="628" y="3774"/>
                  <a:pt x="537" y="3719"/>
                </a:cubicBezTo>
                <a:close/>
              </a:path>
            </a:pathLst>
          </a:custGeom>
          <a:ln w="12700">
            <a:miter lim="400000"/>
          </a:ln>
          <a:effectLst>
            <a:outerShdw sx="100000" sy="100000" kx="0" ky="0" algn="b" rotWithShape="0" blurRad="355600" dist="0" dir="0">
              <a:srgbClr val="000000">
                <a:alpha val="75000"/>
              </a:srgbClr>
            </a:outerShdw>
          </a:effectLst>
        </p:spPr>
      </p:pic>
      <p:pic>
        <p:nvPicPr>
          <p:cNvPr id="393" name="Image" descr="Image"/>
          <p:cNvPicPr>
            <a:picLocks noChangeAspect="1"/>
          </p:cNvPicPr>
          <p:nvPr/>
        </p:nvPicPr>
        <p:blipFill>
          <a:blip r:embed="rId4">
            <a:extLst/>
          </a:blip>
          <a:srcRect l="7230" t="14664" r="10617" b="7960"/>
          <a:stretch>
            <a:fillRect/>
          </a:stretch>
        </p:blipFill>
        <p:spPr>
          <a:xfrm>
            <a:off x="18741216" y="7475014"/>
            <a:ext cx="1524343" cy="959061"/>
          </a:xfrm>
          <a:custGeom>
            <a:avLst/>
            <a:gdLst/>
            <a:ahLst/>
            <a:cxnLst>
              <a:cxn ang="0">
                <a:pos x="wd2" y="hd2"/>
              </a:cxn>
              <a:cxn ang="5400000">
                <a:pos x="wd2" y="hd2"/>
              </a:cxn>
              <a:cxn ang="10800000">
                <a:pos x="wd2" y="hd2"/>
              </a:cxn>
              <a:cxn ang="16200000">
                <a:pos x="wd2" y="hd2"/>
              </a:cxn>
            </a:cxnLst>
            <a:rect l="0" t="0" r="r" b="b"/>
            <a:pathLst>
              <a:path w="21543" h="21544" fill="norm" stroke="1" extrusionOk="0">
                <a:moveTo>
                  <a:pt x="18463" y="1"/>
                </a:moveTo>
                <a:cubicBezTo>
                  <a:pt x="18355" y="9"/>
                  <a:pt x="18234" y="52"/>
                  <a:pt x="18200" y="117"/>
                </a:cubicBezTo>
                <a:cubicBezTo>
                  <a:pt x="18165" y="184"/>
                  <a:pt x="18080" y="214"/>
                  <a:pt x="17998" y="189"/>
                </a:cubicBezTo>
                <a:cubicBezTo>
                  <a:pt x="17872" y="150"/>
                  <a:pt x="17861" y="164"/>
                  <a:pt x="17885" y="367"/>
                </a:cubicBezTo>
                <a:cubicBezTo>
                  <a:pt x="17900" y="489"/>
                  <a:pt x="17888" y="613"/>
                  <a:pt x="17857" y="643"/>
                </a:cubicBezTo>
                <a:cubicBezTo>
                  <a:pt x="17827" y="673"/>
                  <a:pt x="17592" y="689"/>
                  <a:pt x="17336" y="679"/>
                </a:cubicBezTo>
                <a:cubicBezTo>
                  <a:pt x="17046" y="667"/>
                  <a:pt x="16842" y="691"/>
                  <a:pt x="16797" y="750"/>
                </a:cubicBezTo>
                <a:cubicBezTo>
                  <a:pt x="16758" y="803"/>
                  <a:pt x="16702" y="831"/>
                  <a:pt x="16674" y="804"/>
                </a:cubicBezTo>
                <a:cubicBezTo>
                  <a:pt x="16592" y="724"/>
                  <a:pt x="16558" y="902"/>
                  <a:pt x="16618" y="1080"/>
                </a:cubicBezTo>
                <a:cubicBezTo>
                  <a:pt x="16698" y="1318"/>
                  <a:pt x="16636" y="1343"/>
                  <a:pt x="16001" y="1374"/>
                </a:cubicBezTo>
                <a:cubicBezTo>
                  <a:pt x="15692" y="1389"/>
                  <a:pt x="15420" y="1406"/>
                  <a:pt x="15395" y="1410"/>
                </a:cubicBezTo>
                <a:cubicBezTo>
                  <a:pt x="15370" y="1414"/>
                  <a:pt x="15360" y="1536"/>
                  <a:pt x="15373" y="1677"/>
                </a:cubicBezTo>
                <a:cubicBezTo>
                  <a:pt x="15387" y="1830"/>
                  <a:pt x="15370" y="1950"/>
                  <a:pt x="15333" y="1972"/>
                </a:cubicBezTo>
                <a:cubicBezTo>
                  <a:pt x="15300" y="1992"/>
                  <a:pt x="15036" y="2018"/>
                  <a:pt x="14750" y="2034"/>
                </a:cubicBezTo>
                <a:cubicBezTo>
                  <a:pt x="14464" y="2050"/>
                  <a:pt x="14203" y="2074"/>
                  <a:pt x="14167" y="2079"/>
                </a:cubicBezTo>
                <a:cubicBezTo>
                  <a:pt x="14130" y="2084"/>
                  <a:pt x="14099" y="2196"/>
                  <a:pt x="14099" y="2337"/>
                </a:cubicBezTo>
                <a:cubicBezTo>
                  <a:pt x="14099" y="2662"/>
                  <a:pt x="13991" y="2721"/>
                  <a:pt x="13454" y="2694"/>
                </a:cubicBezTo>
                <a:cubicBezTo>
                  <a:pt x="13032" y="2672"/>
                  <a:pt x="12876" y="2584"/>
                  <a:pt x="12927" y="2373"/>
                </a:cubicBezTo>
                <a:cubicBezTo>
                  <a:pt x="12967" y="2209"/>
                  <a:pt x="12853" y="1998"/>
                  <a:pt x="12720" y="1998"/>
                </a:cubicBezTo>
                <a:cubicBezTo>
                  <a:pt x="12659" y="1998"/>
                  <a:pt x="12509" y="2158"/>
                  <a:pt x="12389" y="2346"/>
                </a:cubicBezTo>
                <a:cubicBezTo>
                  <a:pt x="12212" y="2622"/>
                  <a:pt x="12132" y="2683"/>
                  <a:pt x="11962" y="2694"/>
                </a:cubicBezTo>
                <a:cubicBezTo>
                  <a:pt x="11847" y="2701"/>
                  <a:pt x="11759" y="2733"/>
                  <a:pt x="11772" y="2765"/>
                </a:cubicBezTo>
                <a:cubicBezTo>
                  <a:pt x="11801" y="2843"/>
                  <a:pt x="11623" y="2995"/>
                  <a:pt x="11497" y="2997"/>
                </a:cubicBezTo>
                <a:cubicBezTo>
                  <a:pt x="11191" y="3001"/>
                  <a:pt x="11102" y="3042"/>
                  <a:pt x="11054" y="3184"/>
                </a:cubicBezTo>
                <a:cubicBezTo>
                  <a:pt x="11025" y="3270"/>
                  <a:pt x="10953" y="3336"/>
                  <a:pt x="10897" y="3336"/>
                </a:cubicBezTo>
                <a:cubicBezTo>
                  <a:pt x="10812" y="3336"/>
                  <a:pt x="10796" y="3383"/>
                  <a:pt x="10807" y="3603"/>
                </a:cubicBezTo>
                <a:cubicBezTo>
                  <a:pt x="10819" y="3854"/>
                  <a:pt x="10805" y="3885"/>
                  <a:pt x="10611" y="3969"/>
                </a:cubicBezTo>
                <a:cubicBezTo>
                  <a:pt x="10495" y="4018"/>
                  <a:pt x="10360" y="4083"/>
                  <a:pt x="10308" y="4120"/>
                </a:cubicBezTo>
                <a:cubicBezTo>
                  <a:pt x="10181" y="4210"/>
                  <a:pt x="10066" y="4049"/>
                  <a:pt x="10156" y="3906"/>
                </a:cubicBezTo>
                <a:cubicBezTo>
                  <a:pt x="10191" y="3851"/>
                  <a:pt x="10218" y="3774"/>
                  <a:pt x="10218" y="3737"/>
                </a:cubicBezTo>
                <a:cubicBezTo>
                  <a:pt x="10218" y="3642"/>
                  <a:pt x="9969" y="3650"/>
                  <a:pt x="9932" y="3746"/>
                </a:cubicBezTo>
                <a:cubicBezTo>
                  <a:pt x="9915" y="3790"/>
                  <a:pt x="9873" y="3813"/>
                  <a:pt x="9837" y="3790"/>
                </a:cubicBezTo>
                <a:cubicBezTo>
                  <a:pt x="9798" y="3767"/>
                  <a:pt x="9732" y="3876"/>
                  <a:pt x="9680" y="4049"/>
                </a:cubicBezTo>
                <a:cubicBezTo>
                  <a:pt x="9594" y="4335"/>
                  <a:pt x="9483" y="4373"/>
                  <a:pt x="9483" y="4120"/>
                </a:cubicBezTo>
                <a:cubicBezTo>
                  <a:pt x="9483" y="3952"/>
                  <a:pt x="9272" y="3973"/>
                  <a:pt x="9192" y="4147"/>
                </a:cubicBezTo>
                <a:cubicBezTo>
                  <a:pt x="9146" y="4245"/>
                  <a:pt x="9056" y="4288"/>
                  <a:pt x="8894" y="4290"/>
                </a:cubicBezTo>
                <a:cubicBezTo>
                  <a:pt x="8764" y="4291"/>
                  <a:pt x="8666" y="4318"/>
                  <a:pt x="8676" y="4343"/>
                </a:cubicBezTo>
                <a:cubicBezTo>
                  <a:pt x="8713" y="4440"/>
                  <a:pt x="8596" y="4617"/>
                  <a:pt x="8479" y="4646"/>
                </a:cubicBezTo>
                <a:cubicBezTo>
                  <a:pt x="8412" y="4663"/>
                  <a:pt x="8236" y="4675"/>
                  <a:pt x="8087" y="4673"/>
                </a:cubicBezTo>
                <a:lnTo>
                  <a:pt x="7812" y="4673"/>
                </a:lnTo>
                <a:lnTo>
                  <a:pt x="7817" y="4985"/>
                </a:lnTo>
                <a:cubicBezTo>
                  <a:pt x="7820" y="5401"/>
                  <a:pt x="7723" y="5780"/>
                  <a:pt x="7638" y="5698"/>
                </a:cubicBezTo>
                <a:cubicBezTo>
                  <a:pt x="7588" y="5651"/>
                  <a:pt x="7587" y="5669"/>
                  <a:pt x="7638" y="5770"/>
                </a:cubicBezTo>
                <a:cubicBezTo>
                  <a:pt x="7744" y="5977"/>
                  <a:pt x="7644" y="6019"/>
                  <a:pt x="7021" y="6028"/>
                </a:cubicBezTo>
                <a:cubicBezTo>
                  <a:pt x="6511" y="6035"/>
                  <a:pt x="6452" y="6057"/>
                  <a:pt x="6409" y="6206"/>
                </a:cubicBezTo>
                <a:cubicBezTo>
                  <a:pt x="6325" y="6502"/>
                  <a:pt x="6049" y="6668"/>
                  <a:pt x="5624" y="6688"/>
                </a:cubicBezTo>
                <a:cubicBezTo>
                  <a:pt x="5211" y="6707"/>
                  <a:pt x="5103" y="6798"/>
                  <a:pt x="5103" y="7116"/>
                </a:cubicBezTo>
                <a:cubicBezTo>
                  <a:pt x="5103" y="7314"/>
                  <a:pt x="4737" y="7559"/>
                  <a:pt x="4637" y="7428"/>
                </a:cubicBezTo>
                <a:cubicBezTo>
                  <a:pt x="4549" y="7312"/>
                  <a:pt x="4134" y="7344"/>
                  <a:pt x="3936" y="7481"/>
                </a:cubicBezTo>
                <a:cubicBezTo>
                  <a:pt x="3792" y="7582"/>
                  <a:pt x="3773" y="7625"/>
                  <a:pt x="3818" y="7758"/>
                </a:cubicBezTo>
                <a:cubicBezTo>
                  <a:pt x="3892" y="7976"/>
                  <a:pt x="3794" y="8051"/>
                  <a:pt x="3627" y="7909"/>
                </a:cubicBezTo>
                <a:cubicBezTo>
                  <a:pt x="3459" y="7766"/>
                  <a:pt x="3228" y="7054"/>
                  <a:pt x="3274" y="6822"/>
                </a:cubicBezTo>
                <a:cubicBezTo>
                  <a:pt x="3296" y="6710"/>
                  <a:pt x="3288" y="6670"/>
                  <a:pt x="3252" y="6706"/>
                </a:cubicBezTo>
                <a:cubicBezTo>
                  <a:pt x="3187" y="6769"/>
                  <a:pt x="2959" y="6119"/>
                  <a:pt x="3005" y="6001"/>
                </a:cubicBezTo>
                <a:cubicBezTo>
                  <a:pt x="3021" y="5959"/>
                  <a:pt x="2989" y="5851"/>
                  <a:pt x="2932" y="5761"/>
                </a:cubicBezTo>
                <a:cubicBezTo>
                  <a:pt x="2864" y="5653"/>
                  <a:pt x="2844" y="5536"/>
                  <a:pt x="2865" y="5413"/>
                </a:cubicBezTo>
                <a:cubicBezTo>
                  <a:pt x="2885" y="5288"/>
                  <a:pt x="2876" y="5249"/>
                  <a:pt x="2837" y="5288"/>
                </a:cubicBezTo>
                <a:cubicBezTo>
                  <a:pt x="2801" y="5323"/>
                  <a:pt x="2726" y="5182"/>
                  <a:pt x="2646" y="4931"/>
                </a:cubicBezTo>
                <a:cubicBezTo>
                  <a:pt x="2515" y="4522"/>
                  <a:pt x="2382" y="4354"/>
                  <a:pt x="2321" y="4512"/>
                </a:cubicBezTo>
                <a:cubicBezTo>
                  <a:pt x="2303" y="4559"/>
                  <a:pt x="2266" y="4581"/>
                  <a:pt x="2236" y="4566"/>
                </a:cubicBezTo>
                <a:cubicBezTo>
                  <a:pt x="2169" y="4530"/>
                  <a:pt x="2032" y="3949"/>
                  <a:pt x="2018" y="3639"/>
                </a:cubicBezTo>
                <a:cubicBezTo>
                  <a:pt x="2012" y="3509"/>
                  <a:pt x="1968" y="3372"/>
                  <a:pt x="1917" y="3327"/>
                </a:cubicBezTo>
                <a:cubicBezTo>
                  <a:pt x="1857" y="3274"/>
                  <a:pt x="1835" y="3184"/>
                  <a:pt x="1855" y="3086"/>
                </a:cubicBezTo>
                <a:cubicBezTo>
                  <a:pt x="1872" y="3002"/>
                  <a:pt x="1857" y="2911"/>
                  <a:pt x="1827" y="2881"/>
                </a:cubicBezTo>
                <a:cubicBezTo>
                  <a:pt x="1796" y="2851"/>
                  <a:pt x="1788" y="2790"/>
                  <a:pt x="1804" y="2747"/>
                </a:cubicBezTo>
                <a:cubicBezTo>
                  <a:pt x="1821" y="2705"/>
                  <a:pt x="1784" y="2667"/>
                  <a:pt x="1726" y="2667"/>
                </a:cubicBezTo>
                <a:cubicBezTo>
                  <a:pt x="1660" y="2667"/>
                  <a:pt x="1560" y="2530"/>
                  <a:pt x="1457" y="2293"/>
                </a:cubicBezTo>
                <a:cubicBezTo>
                  <a:pt x="1323" y="1983"/>
                  <a:pt x="1273" y="1926"/>
                  <a:pt x="1182" y="1972"/>
                </a:cubicBezTo>
                <a:cubicBezTo>
                  <a:pt x="1121" y="2003"/>
                  <a:pt x="1014" y="2032"/>
                  <a:pt x="941" y="2043"/>
                </a:cubicBezTo>
                <a:cubicBezTo>
                  <a:pt x="867" y="2054"/>
                  <a:pt x="742" y="2102"/>
                  <a:pt x="666" y="2150"/>
                </a:cubicBezTo>
                <a:cubicBezTo>
                  <a:pt x="590" y="2198"/>
                  <a:pt x="430" y="2278"/>
                  <a:pt x="312" y="2328"/>
                </a:cubicBezTo>
                <a:cubicBezTo>
                  <a:pt x="195" y="2379"/>
                  <a:pt x="89" y="2447"/>
                  <a:pt x="77" y="2480"/>
                </a:cubicBezTo>
                <a:cubicBezTo>
                  <a:pt x="65" y="2513"/>
                  <a:pt x="41" y="2906"/>
                  <a:pt x="21" y="3354"/>
                </a:cubicBezTo>
                <a:cubicBezTo>
                  <a:pt x="-15" y="4132"/>
                  <a:pt x="-13" y="4174"/>
                  <a:pt x="88" y="4174"/>
                </a:cubicBezTo>
                <a:cubicBezTo>
                  <a:pt x="259" y="4174"/>
                  <a:pt x="357" y="4079"/>
                  <a:pt x="357" y="3924"/>
                </a:cubicBezTo>
                <a:cubicBezTo>
                  <a:pt x="357" y="3718"/>
                  <a:pt x="529" y="3498"/>
                  <a:pt x="705" y="3478"/>
                </a:cubicBezTo>
                <a:cubicBezTo>
                  <a:pt x="836" y="3464"/>
                  <a:pt x="858" y="3494"/>
                  <a:pt x="857" y="3683"/>
                </a:cubicBezTo>
                <a:cubicBezTo>
                  <a:pt x="855" y="3872"/>
                  <a:pt x="866" y="3888"/>
                  <a:pt x="946" y="3808"/>
                </a:cubicBezTo>
                <a:cubicBezTo>
                  <a:pt x="1097" y="3659"/>
                  <a:pt x="1334" y="3932"/>
                  <a:pt x="1311" y="4227"/>
                </a:cubicBezTo>
                <a:cubicBezTo>
                  <a:pt x="1295" y="4425"/>
                  <a:pt x="1305" y="4441"/>
                  <a:pt x="1373" y="4352"/>
                </a:cubicBezTo>
                <a:cubicBezTo>
                  <a:pt x="1473" y="4219"/>
                  <a:pt x="1530" y="4342"/>
                  <a:pt x="1524" y="4682"/>
                </a:cubicBezTo>
                <a:cubicBezTo>
                  <a:pt x="1522" y="4815"/>
                  <a:pt x="1541" y="4905"/>
                  <a:pt x="1569" y="4878"/>
                </a:cubicBezTo>
                <a:cubicBezTo>
                  <a:pt x="1640" y="4808"/>
                  <a:pt x="1836" y="5538"/>
                  <a:pt x="1793" y="5716"/>
                </a:cubicBezTo>
                <a:cubicBezTo>
                  <a:pt x="1769" y="5818"/>
                  <a:pt x="1778" y="5848"/>
                  <a:pt x="1821" y="5805"/>
                </a:cubicBezTo>
                <a:cubicBezTo>
                  <a:pt x="1904" y="5724"/>
                  <a:pt x="2206" y="6773"/>
                  <a:pt x="2158" y="6973"/>
                </a:cubicBezTo>
                <a:cubicBezTo>
                  <a:pt x="2134" y="7070"/>
                  <a:pt x="2144" y="7095"/>
                  <a:pt x="2186" y="7053"/>
                </a:cubicBezTo>
                <a:cubicBezTo>
                  <a:pt x="2278" y="6963"/>
                  <a:pt x="2476" y="7735"/>
                  <a:pt x="2399" y="7882"/>
                </a:cubicBezTo>
                <a:cubicBezTo>
                  <a:pt x="2326" y="8022"/>
                  <a:pt x="2388" y="8194"/>
                  <a:pt x="2489" y="8132"/>
                </a:cubicBezTo>
                <a:cubicBezTo>
                  <a:pt x="2539" y="8101"/>
                  <a:pt x="2592" y="8185"/>
                  <a:pt x="2640" y="8364"/>
                </a:cubicBezTo>
                <a:cubicBezTo>
                  <a:pt x="2705" y="8603"/>
                  <a:pt x="2705" y="8646"/>
                  <a:pt x="2629" y="8738"/>
                </a:cubicBezTo>
                <a:cubicBezTo>
                  <a:pt x="2552" y="8832"/>
                  <a:pt x="2548" y="8836"/>
                  <a:pt x="2623" y="8836"/>
                </a:cubicBezTo>
                <a:cubicBezTo>
                  <a:pt x="2714" y="8836"/>
                  <a:pt x="2941" y="9375"/>
                  <a:pt x="2887" y="9460"/>
                </a:cubicBezTo>
                <a:cubicBezTo>
                  <a:pt x="2869" y="9489"/>
                  <a:pt x="2852" y="9735"/>
                  <a:pt x="2848" y="10004"/>
                </a:cubicBezTo>
                <a:cubicBezTo>
                  <a:pt x="2841" y="10429"/>
                  <a:pt x="2852" y="10501"/>
                  <a:pt x="2943" y="10539"/>
                </a:cubicBezTo>
                <a:cubicBezTo>
                  <a:pt x="3007" y="10566"/>
                  <a:pt x="3034" y="10626"/>
                  <a:pt x="3016" y="10700"/>
                </a:cubicBezTo>
                <a:cubicBezTo>
                  <a:pt x="2998" y="10772"/>
                  <a:pt x="3019" y="10813"/>
                  <a:pt x="3067" y="10807"/>
                </a:cubicBezTo>
                <a:cubicBezTo>
                  <a:pt x="3167" y="10793"/>
                  <a:pt x="3293" y="11337"/>
                  <a:pt x="3257" y="11636"/>
                </a:cubicBezTo>
                <a:cubicBezTo>
                  <a:pt x="3239" y="11790"/>
                  <a:pt x="3244" y="11845"/>
                  <a:pt x="3285" y="11805"/>
                </a:cubicBezTo>
                <a:cubicBezTo>
                  <a:pt x="3321" y="11769"/>
                  <a:pt x="3383" y="11867"/>
                  <a:pt x="3437" y="12046"/>
                </a:cubicBezTo>
                <a:cubicBezTo>
                  <a:pt x="3512" y="12298"/>
                  <a:pt x="3546" y="12330"/>
                  <a:pt x="3684" y="12313"/>
                </a:cubicBezTo>
                <a:cubicBezTo>
                  <a:pt x="3834" y="12295"/>
                  <a:pt x="3846" y="12317"/>
                  <a:pt x="3841" y="12572"/>
                </a:cubicBezTo>
                <a:cubicBezTo>
                  <a:pt x="3836" y="12779"/>
                  <a:pt x="3854" y="12838"/>
                  <a:pt x="3919" y="12821"/>
                </a:cubicBezTo>
                <a:cubicBezTo>
                  <a:pt x="3988" y="12804"/>
                  <a:pt x="3999" y="12864"/>
                  <a:pt x="3986" y="13133"/>
                </a:cubicBezTo>
                <a:cubicBezTo>
                  <a:pt x="3978" y="13317"/>
                  <a:pt x="3938" y="13502"/>
                  <a:pt x="3897" y="13552"/>
                </a:cubicBezTo>
                <a:cubicBezTo>
                  <a:pt x="3795" y="13676"/>
                  <a:pt x="3819" y="14187"/>
                  <a:pt x="3925" y="14159"/>
                </a:cubicBezTo>
                <a:cubicBezTo>
                  <a:pt x="3968" y="14147"/>
                  <a:pt x="4066" y="14203"/>
                  <a:pt x="4138" y="14283"/>
                </a:cubicBezTo>
                <a:cubicBezTo>
                  <a:pt x="4243" y="14400"/>
                  <a:pt x="4267" y="14501"/>
                  <a:pt x="4267" y="14783"/>
                </a:cubicBezTo>
                <a:cubicBezTo>
                  <a:pt x="4267" y="15036"/>
                  <a:pt x="4290" y="15130"/>
                  <a:pt x="4345" y="15130"/>
                </a:cubicBezTo>
                <a:cubicBezTo>
                  <a:pt x="4422" y="15130"/>
                  <a:pt x="4519" y="15651"/>
                  <a:pt x="4469" y="15781"/>
                </a:cubicBezTo>
                <a:cubicBezTo>
                  <a:pt x="4455" y="15817"/>
                  <a:pt x="4461" y="15917"/>
                  <a:pt x="4480" y="16013"/>
                </a:cubicBezTo>
                <a:cubicBezTo>
                  <a:pt x="4506" y="16144"/>
                  <a:pt x="4545" y="16176"/>
                  <a:pt x="4643" y="16147"/>
                </a:cubicBezTo>
                <a:cubicBezTo>
                  <a:pt x="4737" y="16118"/>
                  <a:pt x="4790" y="16162"/>
                  <a:pt x="4850" y="16307"/>
                </a:cubicBezTo>
                <a:cubicBezTo>
                  <a:pt x="4895" y="16416"/>
                  <a:pt x="4965" y="16503"/>
                  <a:pt x="5007" y="16503"/>
                </a:cubicBezTo>
                <a:cubicBezTo>
                  <a:pt x="5085" y="16503"/>
                  <a:pt x="5601" y="18146"/>
                  <a:pt x="5624" y="18465"/>
                </a:cubicBezTo>
                <a:cubicBezTo>
                  <a:pt x="5631" y="18557"/>
                  <a:pt x="5665" y="18717"/>
                  <a:pt x="5697" y="18812"/>
                </a:cubicBezTo>
                <a:cubicBezTo>
                  <a:pt x="5729" y="18908"/>
                  <a:pt x="5743" y="19072"/>
                  <a:pt x="5725" y="19178"/>
                </a:cubicBezTo>
                <a:cubicBezTo>
                  <a:pt x="5704" y="19308"/>
                  <a:pt x="5709" y="19350"/>
                  <a:pt x="5748" y="19312"/>
                </a:cubicBezTo>
                <a:cubicBezTo>
                  <a:pt x="5817" y="19243"/>
                  <a:pt x="5926" y="19535"/>
                  <a:pt x="5950" y="19855"/>
                </a:cubicBezTo>
                <a:cubicBezTo>
                  <a:pt x="5968" y="20107"/>
                  <a:pt x="6154" y="20456"/>
                  <a:pt x="6230" y="20381"/>
                </a:cubicBezTo>
                <a:cubicBezTo>
                  <a:pt x="6310" y="20303"/>
                  <a:pt x="6557" y="21087"/>
                  <a:pt x="6544" y="21380"/>
                </a:cubicBezTo>
                <a:cubicBezTo>
                  <a:pt x="6542" y="21424"/>
                  <a:pt x="6581" y="21484"/>
                  <a:pt x="6634" y="21514"/>
                </a:cubicBezTo>
                <a:cubicBezTo>
                  <a:pt x="6776" y="21594"/>
                  <a:pt x="6877" y="21507"/>
                  <a:pt x="6847" y="21326"/>
                </a:cubicBezTo>
                <a:cubicBezTo>
                  <a:pt x="6833" y="21239"/>
                  <a:pt x="6838" y="21052"/>
                  <a:pt x="6864" y="20907"/>
                </a:cubicBezTo>
                <a:cubicBezTo>
                  <a:pt x="6900" y="20709"/>
                  <a:pt x="6896" y="20611"/>
                  <a:pt x="6836" y="20506"/>
                </a:cubicBezTo>
                <a:cubicBezTo>
                  <a:pt x="6792" y="20429"/>
                  <a:pt x="6772" y="20308"/>
                  <a:pt x="6791" y="20230"/>
                </a:cubicBezTo>
                <a:cubicBezTo>
                  <a:pt x="6812" y="20141"/>
                  <a:pt x="6798" y="20099"/>
                  <a:pt x="6757" y="20114"/>
                </a:cubicBezTo>
                <a:cubicBezTo>
                  <a:pt x="6720" y="20128"/>
                  <a:pt x="6641" y="19919"/>
                  <a:pt x="6572" y="19633"/>
                </a:cubicBezTo>
                <a:cubicBezTo>
                  <a:pt x="6433" y="19052"/>
                  <a:pt x="6389" y="18537"/>
                  <a:pt x="6477" y="18563"/>
                </a:cubicBezTo>
                <a:cubicBezTo>
                  <a:pt x="6509" y="18572"/>
                  <a:pt x="6585" y="18496"/>
                  <a:pt x="6651" y="18384"/>
                </a:cubicBezTo>
                <a:cubicBezTo>
                  <a:pt x="6746" y="18223"/>
                  <a:pt x="6762" y="18159"/>
                  <a:pt x="6712" y="18063"/>
                </a:cubicBezTo>
                <a:cubicBezTo>
                  <a:pt x="6617" y="17881"/>
                  <a:pt x="6719" y="17815"/>
                  <a:pt x="7099" y="17832"/>
                </a:cubicBezTo>
                <a:cubicBezTo>
                  <a:pt x="7287" y="17840"/>
                  <a:pt x="7444" y="17811"/>
                  <a:pt x="7464" y="17760"/>
                </a:cubicBezTo>
                <a:cubicBezTo>
                  <a:pt x="7483" y="17711"/>
                  <a:pt x="7541" y="17690"/>
                  <a:pt x="7593" y="17716"/>
                </a:cubicBezTo>
                <a:cubicBezTo>
                  <a:pt x="7664" y="17751"/>
                  <a:pt x="7697" y="17711"/>
                  <a:pt x="7716" y="17546"/>
                </a:cubicBezTo>
                <a:cubicBezTo>
                  <a:pt x="7749" y="17273"/>
                  <a:pt x="7632" y="16902"/>
                  <a:pt x="7447" y="16682"/>
                </a:cubicBezTo>
                <a:lnTo>
                  <a:pt x="7307" y="16512"/>
                </a:lnTo>
                <a:lnTo>
                  <a:pt x="7425" y="16459"/>
                </a:lnTo>
                <a:cubicBezTo>
                  <a:pt x="7556" y="16400"/>
                  <a:pt x="7588" y="16254"/>
                  <a:pt x="7470" y="16254"/>
                </a:cubicBezTo>
                <a:cubicBezTo>
                  <a:pt x="7320" y="16254"/>
                  <a:pt x="7336" y="16102"/>
                  <a:pt x="7503" y="15942"/>
                </a:cubicBezTo>
                <a:cubicBezTo>
                  <a:pt x="7623" y="15828"/>
                  <a:pt x="7735" y="15789"/>
                  <a:pt x="7873" y="15817"/>
                </a:cubicBezTo>
                <a:cubicBezTo>
                  <a:pt x="7984" y="15839"/>
                  <a:pt x="8102" y="15818"/>
                  <a:pt x="8143" y="15763"/>
                </a:cubicBezTo>
                <a:cubicBezTo>
                  <a:pt x="8193" y="15697"/>
                  <a:pt x="8226" y="15695"/>
                  <a:pt x="8249" y="15754"/>
                </a:cubicBezTo>
                <a:cubicBezTo>
                  <a:pt x="8300" y="15886"/>
                  <a:pt x="8489" y="15862"/>
                  <a:pt x="8524" y="15719"/>
                </a:cubicBezTo>
                <a:cubicBezTo>
                  <a:pt x="8541" y="15649"/>
                  <a:pt x="8526" y="15528"/>
                  <a:pt x="8490" y="15460"/>
                </a:cubicBezTo>
                <a:cubicBezTo>
                  <a:pt x="8436" y="15356"/>
                  <a:pt x="8451" y="15324"/>
                  <a:pt x="8608" y="15220"/>
                </a:cubicBezTo>
                <a:cubicBezTo>
                  <a:pt x="8792" y="15098"/>
                  <a:pt x="9056" y="15153"/>
                  <a:pt x="9068" y="15318"/>
                </a:cubicBezTo>
                <a:cubicBezTo>
                  <a:pt x="9071" y="15353"/>
                  <a:pt x="9080" y="15626"/>
                  <a:pt x="9085" y="15924"/>
                </a:cubicBezTo>
                <a:lnTo>
                  <a:pt x="9091" y="16468"/>
                </a:lnTo>
                <a:lnTo>
                  <a:pt x="9337" y="16494"/>
                </a:lnTo>
                <a:cubicBezTo>
                  <a:pt x="9561" y="16517"/>
                  <a:pt x="9580" y="16496"/>
                  <a:pt x="9562" y="16343"/>
                </a:cubicBezTo>
                <a:cubicBezTo>
                  <a:pt x="9531" y="16091"/>
                  <a:pt x="9626" y="16060"/>
                  <a:pt x="9797" y="16254"/>
                </a:cubicBezTo>
                <a:cubicBezTo>
                  <a:pt x="9999" y="16482"/>
                  <a:pt x="10078" y="16474"/>
                  <a:pt x="10033" y="16236"/>
                </a:cubicBezTo>
                <a:cubicBezTo>
                  <a:pt x="9972" y="15915"/>
                  <a:pt x="9977" y="15879"/>
                  <a:pt x="10111" y="15879"/>
                </a:cubicBezTo>
                <a:cubicBezTo>
                  <a:pt x="10184" y="15879"/>
                  <a:pt x="10271" y="15826"/>
                  <a:pt x="10302" y="15763"/>
                </a:cubicBezTo>
                <a:cubicBezTo>
                  <a:pt x="10348" y="15670"/>
                  <a:pt x="10378" y="15693"/>
                  <a:pt x="10470" y="15879"/>
                </a:cubicBezTo>
                <a:cubicBezTo>
                  <a:pt x="10533" y="16005"/>
                  <a:pt x="10573" y="16139"/>
                  <a:pt x="10560" y="16173"/>
                </a:cubicBezTo>
                <a:cubicBezTo>
                  <a:pt x="10547" y="16208"/>
                  <a:pt x="10586" y="16303"/>
                  <a:pt x="10644" y="16387"/>
                </a:cubicBezTo>
                <a:cubicBezTo>
                  <a:pt x="10731" y="16512"/>
                  <a:pt x="10765" y="16521"/>
                  <a:pt x="10846" y="16441"/>
                </a:cubicBezTo>
                <a:cubicBezTo>
                  <a:pt x="10914" y="16374"/>
                  <a:pt x="10958" y="16373"/>
                  <a:pt x="10981" y="16432"/>
                </a:cubicBezTo>
                <a:cubicBezTo>
                  <a:pt x="11002" y="16485"/>
                  <a:pt x="11040" y="16461"/>
                  <a:pt x="11082" y="16370"/>
                </a:cubicBezTo>
                <a:cubicBezTo>
                  <a:pt x="11138" y="16248"/>
                  <a:pt x="11168" y="16239"/>
                  <a:pt x="11233" y="16325"/>
                </a:cubicBezTo>
                <a:cubicBezTo>
                  <a:pt x="11288" y="16397"/>
                  <a:pt x="11322" y="16404"/>
                  <a:pt x="11345" y="16343"/>
                </a:cubicBezTo>
                <a:cubicBezTo>
                  <a:pt x="11364" y="16294"/>
                  <a:pt x="11403" y="16276"/>
                  <a:pt x="11435" y="16307"/>
                </a:cubicBezTo>
                <a:cubicBezTo>
                  <a:pt x="11472" y="16343"/>
                  <a:pt x="11483" y="16318"/>
                  <a:pt x="11463" y="16236"/>
                </a:cubicBezTo>
                <a:cubicBezTo>
                  <a:pt x="11396" y="15959"/>
                  <a:pt x="11540" y="15844"/>
                  <a:pt x="11940" y="15835"/>
                </a:cubicBezTo>
                <a:cubicBezTo>
                  <a:pt x="12228" y="15828"/>
                  <a:pt x="12310" y="15802"/>
                  <a:pt x="12271" y="15728"/>
                </a:cubicBezTo>
                <a:cubicBezTo>
                  <a:pt x="12235" y="15660"/>
                  <a:pt x="12256" y="15552"/>
                  <a:pt x="12338" y="15389"/>
                </a:cubicBezTo>
                <a:cubicBezTo>
                  <a:pt x="12451" y="15164"/>
                  <a:pt x="12473" y="15152"/>
                  <a:pt x="12832" y="15166"/>
                </a:cubicBezTo>
                <a:cubicBezTo>
                  <a:pt x="13040" y="15174"/>
                  <a:pt x="13293" y="15151"/>
                  <a:pt x="13393" y="15121"/>
                </a:cubicBezTo>
                <a:cubicBezTo>
                  <a:pt x="13550" y="15074"/>
                  <a:pt x="13578" y="15039"/>
                  <a:pt x="13578" y="14827"/>
                </a:cubicBezTo>
                <a:cubicBezTo>
                  <a:pt x="13578" y="14538"/>
                  <a:pt x="13595" y="14522"/>
                  <a:pt x="14083" y="14480"/>
                </a:cubicBezTo>
                <a:cubicBezTo>
                  <a:pt x="14485" y="14445"/>
                  <a:pt x="14647" y="14328"/>
                  <a:pt x="14599" y="14087"/>
                </a:cubicBezTo>
                <a:cubicBezTo>
                  <a:pt x="14555" y="13870"/>
                  <a:pt x="14651" y="13810"/>
                  <a:pt x="15047" y="13829"/>
                </a:cubicBezTo>
                <a:cubicBezTo>
                  <a:pt x="15250" y="13838"/>
                  <a:pt x="15415" y="13807"/>
                  <a:pt x="15434" y="13757"/>
                </a:cubicBezTo>
                <a:cubicBezTo>
                  <a:pt x="15453" y="13709"/>
                  <a:pt x="15519" y="13677"/>
                  <a:pt x="15575" y="13677"/>
                </a:cubicBezTo>
                <a:cubicBezTo>
                  <a:pt x="15669" y="13677"/>
                  <a:pt x="15676" y="13609"/>
                  <a:pt x="15676" y="12839"/>
                </a:cubicBezTo>
                <a:lnTo>
                  <a:pt x="15676" y="12010"/>
                </a:lnTo>
                <a:lnTo>
                  <a:pt x="15524" y="12010"/>
                </a:lnTo>
                <a:cubicBezTo>
                  <a:pt x="15443" y="12010"/>
                  <a:pt x="15351" y="11958"/>
                  <a:pt x="15317" y="11903"/>
                </a:cubicBezTo>
                <a:cubicBezTo>
                  <a:pt x="15236" y="11775"/>
                  <a:pt x="15237" y="11286"/>
                  <a:pt x="15317" y="11208"/>
                </a:cubicBezTo>
                <a:cubicBezTo>
                  <a:pt x="15350" y="11175"/>
                  <a:pt x="15628" y="11154"/>
                  <a:pt x="15939" y="11163"/>
                </a:cubicBezTo>
                <a:lnTo>
                  <a:pt x="16506" y="11181"/>
                </a:lnTo>
                <a:lnTo>
                  <a:pt x="16523" y="10824"/>
                </a:lnTo>
                <a:lnTo>
                  <a:pt x="16539" y="10468"/>
                </a:lnTo>
                <a:lnTo>
                  <a:pt x="16977" y="10486"/>
                </a:lnTo>
                <a:cubicBezTo>
                  <a:pt x="17245" y="10497"/>
                  <a:pt x="17400" y="10472"/>
                  <a:pt x="17381" y="10423"/>
                </a:cubicBezTo>
                <a:cubicBezTo>
                  <a:pt x="17364" y="10379"/>
                  <a:pt x="17392" y="10272"/>
                  <a:pt x="17448" y="10182"/>
                </a:cubicBezTo>
                <a:cubicBezTo>
                  <a:pt x="17504" y="10093"/>
                  <a:pt x="17543" y="9994"/>
                  <a:pt x="17527" y="9969"/>
                </a:cubicBezTo>
                <a:cubicBezTo>
                  <a:pt x="17510" y="9943"/>
                  <a:pt x="17563" y="9884"/>
                  <a:pt x="17644" y="9835"/>
                </a:cubicBezTo>
                <a:cubicBezTo>
                  <a:pt x="17736" y="9780"/>
                  <a:pt x="17810" y="9777"/>
                  <a:pt x="17841" y="9826"/>
                </a:cubicBezTo>
                <a:cubicBezTo>
                  <a:pt x="17869" y="9871"/>
                  <a:pt x="17952" y="9873"/>
                  <a:pt x="18037" y="9835"/>
                </a:cubicBezTo>
                <a:cubicBezTo>
                  <a:pt x="18118" y="9798"/>
                  <a:pt x="18196" y="9793"/>
                  <a:pt x="18211" y="9817"/>
                </a:cubicBezTo>
                <a:cubicBezTo>
                  <a:pt x="18226" y="9841"/>
                  <a:pt x="18322" y="9830"/>
                  <a:pt x="18424" y="9799"/>
                </a:cubicBezTo>
                <a:cubicBezTo>
                  <a:pt x="18586" y="9751"/>
                  <a:pt x="18609" y="9715"/>
                  <a:pt x="18609" y="9505"/>
                </a:cubicBezTo>
                <a:cubicBezTo>
                  <a:pt x="18609" y="9372"/>
                  <a:pt x="18633" y="9245"/>
                  <a:pt x="18660" y="9220"/>
                </a:cubicBezTo>
                <a:cubicBezTo>
                  <a:pt x="18735" y="9145"/>
                  <a:pt x="19447" y="9098"/>
                  <a:pt x="19473" y="9166"/>
                </a:cubicBezTo>
                <a:cubicBezTo>
                  <a:pt x="19486" y="9200"/>
                  <a:pt x="19568" y="9214"/>
                  <a:pt x="19658" y="9193"/>
                </a:cubicBezTo>
                <a:cubicBezTo>
                  <a:pt x="19783" y="9164"/>
                  <a:pt x="19813" y="9119"/>
                  <a:pt x="19787" y="9015"/>
                </a:cubicBezTo>
                <a:cubicBezTo>
                  <a:pt x="19707" y="8695"/>
                  <a:pt x="19719" y="8575"/>
                  <a:pt x="19832" y="8506"/>
                </a:cubicBezTo>
                <a:cubicBezTo>
                  <a:pt x="19898" y="8466"/>
                  <a:pt x="19975" y="8478"/>
                  <a:pt x="20011" y="8524"/>
                </a:cubicBezTo>
                <a:cubicBezTo>
                  <a:pt x="20051" y="8575"/>
                  <a:pt x="20110" y="8566"/>
                  <a:pt x="20180" y="8506"/>
                </a:cubicBezTo>
                <a:cubicBezTo>
                  <a:pt x="20239" y="8456"/>
                  <a:pt x="20292" y="8438"/>
                  <a:pt x="20292" y="8462"/>
                </a:cubicBezTo>
                <a:cubicBezTo>
                  <a:pt x="20292" y="8485"/>
                  <a:pt x="20351" y="8463"/>
                  <a:pt x="20426" y="8417"/>
                </a:cubicBezTo>
                <a:cubicBezTo>
                  <a:pt x="20523" y="8359"/>
                  <a:pt x="20583" y="8359"/>
                  <a:pt x="20634" y="8426"/>
                </a:cubicBezTo>
                <a:cubicBezTo>
                  <a:pt x="20690" y="8500"/>
                  <a:pt x="20707" y="8492"/>
                  <a:pt x="20707" y="8391"/>
                </a:cubicBezTo>
                <a:cubicBezTo>
                  <a:pt x="20707" y="8319"/>
                  <a:pt x="20760" y="8204"/>
                  <a:pt x="20825" y="8132"/>
                </a:cubicBezTo>
                <a:cubicBezTo>
                  <a:pt x="20890" y="8060"/>
                  <a:pt x="20942" y="7978"/>
                  <a:pt x="20942" y="7945"/>
                </a:cubicBezTo>
                <a:cubicBezTo>
                  <a:pt x="20942" y="7911"/>
                  <a:pt x="21013" y="7871"/>
                  <a:pt x="21099" y="7865"/>
                </a:cubicBezTo>
                <a:cubicBezTo>
                  <a:pt x="21585" y="7831"/>
                  <a:pt x="21539" y="7908"/>
                  <a:pt x="21543" y="7258"/>
                </a:cubicBezTo>
                <a:cubicBezTo>
                  <a:pt x="21546" y="6705"/>
                  <a:pt x="21538" y="6670"/>
                  <a:pt x="21425" y="6670"/>
                </a:cubicBezTo>
                <a:cubicBezTo>
                  <a:pt x="21359" y="6670"/>
                  <a:pt x="21279" y="6714"/>
                  <a:pt x="21245" y="6768"/>
                </a:cubicBezTo>
                <a:cubicBezTo>
                  <a:pt x="21171" y="6887"/>
                  <a:pt x="21113" y="6699"/>
                  <a:pt x="21105" y="6304"/>
                </a:cubicBezTo>
                <a:cubicBezTo>
                  <a:pt x="21100" y="6073"/>
                  <a:pt x="21082" y="6038"/>
                  <a:pt x="20926" y="6001"/>
                </a:cubicBezTo>
                <a:cubicBezTo>
                  <a:pt x="20735" y="5957"/>
                  <a:pt x="20727" y="5928"/>
                  <a:pt x="20696" y="5047"/>
                </a:cubicBezTo>
                <a:cubicBezTo>
                  <a:pt x="20685" y="4754"/>
                  <a:pt x="20668" y="4705"/>
                  <a:pt x="20544" y="4682"/>
                </a:cubicBezTo>
                <a:cubicBezTo>
                  <a:pt x="20368" y="4650"/>
                  <a:pt x="20274" y="4486"/>
                  <a:pt x="20275" y="4192"/>
                </a:cubicBezTo>
                <a:cubicBezTo>
                  <a:pt x="20275" y="4066"/>
                  <a:pt x="20255" y="3912"/>
                  <a:pt x="20224" y="3853"/>
                </a:cubicBezTo>
                <a:cubicBezTo>
                  <a:pt x="20186" y="3777"/>
                  <a:pt x="20187" y="3716"/>
                  <a:pt x="20230" y="3648"/>
                </a:cubicBezTo>
                <a:cubicBezTo>
                  <a:pt x="20342" y="3471"/>
                  <a:pt x="20299" y="3319"/>
                  <a:pt x="20146" y="3345"/>
                </a:cubicBezTo>
                <a:cubicBezTo>
                  <a:pt x="19940" y="3379"/>
                  <a:pt x="19871" y="3280"/>
                  <a:pt x="19871" y="2952"/>
                </a:cubicBezTo>
                <a:cubicBezTo>
                  <a:pt x="19871" y="2680"/>
                  <a:pt x="19862" y="2667"/>
                  <a:pt x="19686" y="2667"/>
                </a:cubicBezTo>
                <a:cubicBezTo>
                  <a:pt x="19478" y="2667"/>
                  <a:pt x="19468" y="2639"/>
                  <a:pt x="19428" y="1998"/>
                </a:cubicBezTo>
                <a:cubicBezTo>
                  <a:pt x="19412" y="1746"/>
                  <a:pt x="19393" y="1494"/>
                  <a:pt x="19389" y="1437"/>
                </a:cubicBezTo>
                <a:cubicBezTo>
                  <a:pt x="19384" y="1379"/>
                  <a:pt x="19312" y="1339"/>
                  <a:pt x="19232" y="1339"/>
                </a:cubicBezTo>
                <a:cubicBezTo>
                  <a:pt x="19042" y="1339"/>
                  <a:pt x="19026" y="1270"/>
                  <a:pt x="19019" y="634"/>
                </a:cubicBezTo>
                <a:cubicBezTo>
                  <a:pt x="19013" y="200"/>
                  <a:pt x="18997" y="122"/>
                  <a:pt x="18946" y="233"/>
                </a:cubicBezTo>
                <a:cubicBezTo>
                  <a:pt x="18893" y="348"/>
                  <a:pt x="18861" y="354"/>
                  <a:pt x="18744" y="269"/>
                </a:cubicBezTo>
                <a:cubicBezTo>
                  <a:pt x="18667" y="213"/>
                  <a:pt x="18619" y="127"/>
                  <a:pt x="18637" y="82"/>
                </a:cubicBezTo>
                <a:cubicBezTo>
                  <a:pt x="18662" y="17"/>
                  <a:pt x="18571" y="-6"/>
                  <a:pt x="18463" y="1"/>
                </a:cubicBezTo>
                <a:close/>
                <a:moveTo>
                  <a:pt x="537" y="3719"/>
                </a:moveTo>
                <a:cubicBezTo>
                  <a:pt x="490" y="3691"/>
                  <a:pt x="474" y="3707"/>
                  <a:pt x="492" y="3755"/>
                </a:cubicBezTo>
                <a:cubicBezTo>
                  <a:pt x="510" y="3800"/>
                  <a:pt x="543" y="3835"/>
                  <a:pt x="571" y="3835"/>
                </a:cubicBezTo>
                <a:cubicBezTo>
                  <a:pt x="646" y="3835"/>
                  <a:pt x="628" y="3774"/>
                  <a:pt x="537" y="3719"/>
                </a:cubicBezTo>
                <a:close/>
              </a:path>
            </a:pathLst>
          </a:custGeom>
          <a:ln w="12700">
            <a:miter lim="400000"/>
          </a:ln>
          <a:effectLst>
            <a:outerShdw sx="100000" sy="100000" kx="0" ky="0" algn="b" rotWithShape="0" blurRad="355600" dist="0" dir="0">
              <a:srgbClr val="000000">
                <a:alpha val="75000"/>
              </a:srgbClr>
            </a:outerShdw>
          </a:effectLst>
        </p:spPr>
      </p:pic>
      <p:pic>
        <p:nvPicPr>
          <p:cNvPr id="394" name="Image" descr="Image"/>
          <p:cNvPicPr>
            <a:picLocks noChangeAspect="1"/>
          </p:cNvPicPr>
          <p:nvPr/>
        </p:nvPicPr>
        <p:blipFill>
          <a:blip r:embed="rId4">
            <a:extLst/>
          </a:blip>
          <a:srcRect l="7230" t="14664" r="10617" b="7960"/>
          <a:stretch>
            <a:fillRect/>
          </a:stretch>
        </p:blipFill>
        <p:spPr>
          <a:xfrm>
            <a:off x="20393617" y="7475014"/>
            <a:ext cx="1524343" cy="959061"/>
          </a:xfrm>
          <a:custGeom>
            <a:avLst/>
            <a:gdLst/>
            <a:ahLst/>
            <a:cxnLst>
              <a:cxn ang="0">
                <a:pos x="wd2" y="hd2"/>
              </a:cxn>
              <a:cxn ang="5400000">
                <a:pos x="wd2" y="hd2"/>
              </a:cxn>
              <a:cxn ang="10800000">
                <a:pos x="wd2" y="hd2"/>
              </a:cxn>
              <a:cxn ang="16200000">
                <a:pos x="wd2" y="hd2"/>
              </a:cxn>
            </a:cxnLst>
            <a:rect l="0" t="0" r="r" b="b"/>
            <a:pathLst>
              <a:path w="21543" h="21544" fill="norm" stroke="1" extrusionOk="0">
                <a:moveTo>
                  <a:pt x="18463" y="1"/>
                </a:moveTo>
                <a:cubicBezTo>
                  <a:pt x="18355" y="9"/>
                  <a:pt x="18234" y="52"/>
                  <a:pt x="18200" y="117"/>
                </a:cubicBezTo>
                <a:cubicBezTo>
                  <a:pt x="18165" y="184"/>
                  <a:pt x="18080" y="214"/>
                  <a:pt x="17998" y="189"/>
                </a:cubicBezTo>
                <a:cubicBezTo>
                  <a:pt x="17872" y="150"/>
                  <a:pt x="17861" y="164"/>
                  <a:pt x="17885" y="367"/>
                </a:cubicBezTo>
                <a:cubicBezTo>
                  <a:pt x="17900" y="489"/>
                  <a:pt x="17888" y="613"/>
                  <a:pt x="17857" y="643"/>
                </a:cubicBezTo>
                <a:cubicBezTo>
                  <a:pt x="17827" y="673"/>
                  <a:pt x="17592" y="689"/>
                  <a:pt x="17336" y="679"/>
                </a:cubicBezTo>
                <a:cubicBezTo>
                  <a:pt x="17046" y="667"/>
                  <a:pt x="16842" y="691"/>
                  <a:pt x="16797" y="750"/>
                </a:cubicBezTo>
                <a:cubicBezTo>
                  <a:pt x="16758" y="803"/>
                  <a:pt x="16702" y="831"/>
                  <a:pt x="16674" y="804"/>
                </a:cubicBezTo>
                <a:cubicBezTo>
                  <a:pt x="16592" y="724"/>
                  <a:pt x="16558" y="902"/>
                  <a:pt x="16618" y="1080"/>
                </a:cubicBezTo>
                <a:cubicBezTo>
                  <a:pt x="16698" y="1318"/>
                  <a:pt x="16636" y="1343"/>
                  <a:pt x="16001" y="1374"/>
                </a:cubicBezTo>
                <a:cubicBezTo>
                  <a:pt x="15692" y="1389"/>
                  <a:pt x="15420" y="1406"/>
                  <a:pt x="15395" y="1410"/>
                </a:cubicBezTo>
                <a:cubicBezTo>
                  <a:pt x="15370" y="1414"/>
                  <a:pt x="15360" y="1536"/>
                  <a:pt x="15373" y="1677"/>
                </a:cubicBezTo>
                <a:cubicBezTo>
                  <a:pt x="15387" y="1830"/>
                  <a:pt x="15370" y="1950"/>
                  <a:pt x="15333" y="1972"/>
                </a:cubicBezTo>
                <a:cubicBezTo>
                  <a:pt x="15300" y="1992"/>
                  <a:pt x="15036" y="2018"/>
                  <a:pt x="14750" y="2034"/>
                </a:cubicBezTo>
                <a:cubicBezTo>
                  <a:pt x="14464" y="2050"/>
                  <a:pt x="14203" y="2074"/>
                  <a:pt x="14167" y="2079"/>
                </a:cubicBezTo>
                <a:cubicBezTo>
                  <a:pt x="14130" y="2084"/>
                  <a:pt x="14099" y="2196"/>
                  <a:pt x="14099" y="2337"/>
                </a:cubicBezTo>
                <a:cubicBezTo>
                  <a:pt x="14099" y="2662"/>
                  <a:pt x="13991" y="2721"/>
                  <a:pt x="13454" y="2694"/>
                </a:cubicBezTo>
                <a:cubicBezTo>
                  <a:pt x="13032" y="2672"/>
                  <a:pt x="12876" y="2584"/>
                  <a:pt x="12927" y="2373"/>
                </a:cubicBezTo>
                <a:cubicBezTo>
                  <a:pt x="12967" y="2209"/>
                  <a:pt x="12853" y="1998"/>
                  <a:pt x="12720" y="1998"/>
                </a:cubicBezTo>
                <a:cubicBezTo>
                  <a:pt x="12659" y="1998"/>
                  <a:pt x="12509" y="2158"/>
                  <a:pt x="12389" y="2346"/>
                </a:cubicBezTo>
                <a:cubicBezTo>
                  <a:pt x="12212" y="2622"/>
                  <a:pt x="12132" y="2683"/>
                  <a:pt x="11962" y="2694"/>
                </a:cubicBezTo>
                <a:cubicBezTo>
                  <a:pt x="11847" y="2701"/>
                  <a:pt x="11759" y="2733"/>
                  <a:pt x="11772" y="2765"/>
                </a:cubicBezTo>
                <a:cubicBezTo>
                  <a:pt x="11801" y="2843"/>
                  <a:pt x="11623" y="2995"/>
                  <a:pt x="11497" y="2997"/>
                </a:cubicBezTo>
                <a:cubicBezTo>
                  <a:pt x="11191" y="3001"/>
                  <a:pt x="11102" y="3042"/>
                  <a:pt x="11054" y="3184"/>
                </a:cubicBezTo>
                <a:cubicBezTo>
                  <a:pt x="11025" y="3270"/>
                  <a:pt x="10953" y="3336"/>
                  <a:pt x="10897" y="3336"/>
                </a:cubicBezTo>
                <a:cubicBezTo>
                  <a:pt x="10812" y="3336"/>
                  <a:pt x="10796" y="3383"/>
                  <a:pt x="10807" y="3603"/>
                </a:cubicBezTo>
                <a:cubicBezTo>
                  <a:pt x="10819" y="3854"/>
                  <a:pt x="10805" y="3885"/>
                  <a:pt x="10611" y="3969"/>
                </a:cubicBezTo>
                <a:cubicBezTo>
                  <a:pt x="10495" y="4018"/>
                  <a:pt x="10360" y="4083"/>
                  <a:pt x="10308" y="4120"/>
                </a:cubicBezTo>
                <a:cubicBezTo>
                  <a:pt x="10181" y="4210"/>
                  <a:pt x="10066" y="4049"/>
                  <a:pt x="10156" y="3906"/>
                </a:cubicBezTo>
                <a:cubicBezTo>
                  <a:pt x="10191" y="3851"/>
                  <a:pt x="10218" y="3774"/>
                  <a:pt x="10218" y="3737"/>
                </a:cubicBezTo>
                <a:cubicBezTo>
                  <a:pt x="10218" y="3642"/>
                  <a:pt x="9969" y="3650"/>
                  <a:pt x="9932" y="3746"/>
                </a:cubicBezTo>
                <a:cubicBezTo>
                  <a:pt x="9915" y="3790"/>
                  <a:pt x="9873" y="3813"/>
                  <a:pt x="9837" y="3790"/>
                </a:cubicBezTo>
                <a:cubicBezTo>
                  <a:pt x="9798" y="3767"/>
                  <a:pt x="9732" y="3876"/>
                  <a:pt x="9680" y="4049"/>
                </a:cubicBezTo>
                <a:cubicBezTo>
                  <a:pt x="9594" y="4335"/>
                  <a:pt x="9483" y="4373"/>
                  <a:pt x="9483" y="4120"/>
                </a:cubicBezTo>
                <a:cubicBezTo>
                  <a:pt x="9483" y="3952"/>
                  <a:pt x="9272" y="3973"/>
                  <a:pt x="9192" y="4147"/>
                </a:cubicBezTo>
                <a:cubicBezTo>
                  <a:pt x="9146" y="4245"/>
                  <a:pt x="9056" y="4288"/>
                  <a:pt x="8894" y="4290"/>
                </a:cubicBezTo>
                <a:cubicBezTo>
                  <a:pt x="8764" y="4291"/>
                  <a:pt x="8666" y="4318"/>
                  <a:pt x="8676" y="4343"/>
                </a:cubicBezTo>
                <a:cubicBezTo>
                  <a:pt x="8713" y="4440"/>
                  <a:pt x="8596" y="4617"/>
                  <a:pt x="8479" y="4646"/>
                </a:cubicBezTo>
                <a:cubicBezTo>
                  <a:pt x="8412" y="4663"/>
                  <a:pt x="8236" y="4675"/>
                  <a:pt x="8087" y="4673"/>
                </a:cubicBezTo>
                <a:lnTo>
                  <a:pt x="7812" y="4673"/>
                </a:lnTo>
                <a:lnTo>
                  <a:pt x="7817" y="4985"/>
                </a:lnTo>
                <a:cubicBezTo>
                  <a:pt x="7820" y="5401"/>
                  <a:pt x="7723" y="5780"/>
                  <a:pt x="7638" y="5698"/>
                </a:cubicBezTo>
                <a:cubicBezTo>
                  <a:pt x="7588" y="5651"/>
                  <a:pt x="7587" y="5669"/>
                  <a:pt x="7638" y="5770"/>
                </a:cubicBezTo>
                <a:cubicBezTo>
                  <a:pt x="7744" y="5977"/>
                  <a:pt x="7644" y="6019"/>
                  <a:pt x="7021" y="6028"/>
                </a:cubicBezTo>
                <a:cubicBezTo>
                  <a:pt x="6511" y="6035"/>
                  <a:pt x="6452" y="6057"/>
                  <a:pt x="6409" y="6206"/>
                </a:cubicBezTo>
                <a:cubicBezTo>
                  <a:pt x="6325" y="6502"/>
                  <a:pt x="6049" y="6668"/>
                  <a:pt x="5624" y="6688"/>
                </a:cubicBezTo>
                <a:cubicBezTo>
                  <a:pt x="5211" y="6707"/>
                  <a:pt x="5103" y="6798"/>
                  <a:pt x="5103" y="7116"/>
                </a:cubicBezTo>
                <a:cubicBezTo>
                  <a:pt x="5103" y="7314"/>
                  <a:pt x="4737" y="7559"/>
                  <a:pt x="4637" y="7428"/>
                </a:cubicBezTo>
                <a:cubicBezTo>
                  <a:pt x="4549" y="7312"/>
                  <a:pt x="4134" y="7344"/>
                  <a:pt x="3936" y="7481"/>
                </a:cubicBezTo>
                <a:cubicBezTo>
                  <a:pt x="3792" y="7582"/>
                  <a:pt x="3773" y="7625"/>
                  <a:pt x="3818" y="7758"/>
                </a:cubicBezTo>
                <a:cubicBezTo>
                  <a:pt x="3892" y="7976"/>
                  <a:pt x="3794" y="8051"/>
                  <a:pt x="3627" y="7909"/>
                </a:cubicBezTo>
                <a:cubicBezTo>
                  <a:pt x="3459" y="7766"/>
                  <a:pt x="3228" y="7054"/>
                  <a:pt x="3274" y="6822"/>
                </a:cubicBezTo>
                <a:cubicBezTo>
                  <a:pt x="3296" y="6710"/>
                  <a:pt x="3288" y="6670"/>
                  <a:pt x="3252" y="6706"/>
                </a:cubicBezTo>
                <a:cubicBezTo>
                  <a:pt x="3187" y="6769"/>
                  <a:pt x="2959" y="6119"/>
                  <a:pt x="3005" y="6001"/>
                </a:cubicBezTo>
                <a:cubicBezTo>
                  <a:pt x="3021" y="5959"/>
                  <a:pt x="2989" y="5851"/>
                  <a:pt x="2932" y="5761"/>
                </a:cubicBezTo>
                <a:cubicBezTo>
                  <a:pt x="2864" y="5653"/>
                  <a:pt x="2844" y="5536"/>
                  <a:pt x="2865" y="5413"/>
                </a:cubicBezTo>
                <a:cubicBezTo>
                  <a:pt x="2885" y="5288"/>
                  <a:pt x="2876" y="5249"/>
                  <a:pt x="2837" y="5288"/>
                </a:cubicBezTo>
                <a:cubicBezTo>
                  <a:pt x="2801" y="5323"/>
                  <a:pt x="2726" y="5182"/>
                  <a:pt x="2646" y="4931"/>
                </a:cubicBezTo>
                <a:cubicBezTo>
                  <a:pt x="2515" y="4522"/>
                  <a:pt x="2382" y="4354"/>
                  <a:pt x="2321" y="4512"/>
                </a:cubicBezTo>
                <a:cubicBezTo>
                  <a:pt x="2303" y="4559"/>
                  <a:pt x="2266" y="4581"/>
                  <a:pt x="2236" y="4566"/>
                </a:cubicBezTo>
                <a:cubicBezTo>
                  <a:pt x="2169" y="4530"/>
                  <a:pt x="2032" y="3949"/>
                  <a:pt x="2018" y="3639"/>
                </a:cubicBezTo>
                <a:cubicBezTo>
                  <a:pt x="2012" y="3509"/>
                  <a:pt x="1968" y="3372"/>
                  <a:pt x="1917" y="3327"/>
                </a:cubicBezTo>
                <a:cubicBezTo>
                  <a:pt x="1857" y="3274"/>
                  <a:pt x="1835" y="3184"/>
                  <a:pt x="1855" y="3086"/>
                </a:cubicBezTo>
                <a:cubicBezTo>
                  <a:pt x="1872" y="3002"/>
                  <a:pt x="1857" y="2911"/>
                  <a:pt x="1827" y="2881"/>
                </a:cubicBezTo>
                <a:cubicBezTo>
                  <a:pt x="1796" y="2851"/>
                  <a:pt x="1788" y="2790"/>
                  <a:pt x="1804" y="2747"/>
                </a:cubicBezTo>
                <a:cubicBezTo>
                  <a:pt x="1821" y="2705"/>
                  <a:pt x="1784" y="2667"/>
                  <a:pt x="1726" y="2667"/>
                </a:cubicBezTo>
                <a:cubicBezTo>
                  <a:pt x="1660" y="2667"/>
                  <a:pt x="1560" y="2530"/>
                  <a:pt x="1457" y="2293"/>
                </a:cubicBezTo>
                <a:cubicBezTo>
                  <a:pt x="1323" y="1983"/>
                  <a:pt x="1273" y="1926"/>
                  <a:pt x="1182" y="1972"/>
                </a:cubicBezTo>
                <a:cubicBezTo>
                  <a:pt x="1121" y="2003"/>
                  <a:pt x="1014" y="2032"/>
                  <a:pt x="941" y="2043"/>
                </a:cubicBezTo>
                <a:cubicBezTo>
                  <a:pt x="867" y="2054"/>
                  <a:pt x="742" y="2102"/>
                  <a:pt x="666" y="2150"/>
                </a:cubicBezTo>
                <a:cubicBezTo>
                  <a:pt x="590" y="2198"/>
                  <a:pt x="430" y="2278"/>
                  <a:pt x="312" y="2328"/>
                </a:cubicBezTo>
                <a:cubicBezTo>
                  <a:pt x="195" y="2379"/>
                  <a:pt x="89" y="2447"/>
                  <a:pt x="77" y="2480"/>
                </a:cubicBezTo>
                <a:cubicBezTo>
                  <a:pt x="65" y="2513"/>
                  <a:pt x="41" y="2906"/>
                  <a:pt x="21" y="3354"/>
                </a:cubicBezTo>
                <a:cubicBezTo>
                  <a:pt x="-15" y="4132"/>
                  <a:pt x="-13" y="4174"/>
                  <a:pt x="88" y="4174"/>
                </a:cubicBezTo>
                <a:cubicBezTo>
                  <a:pt x="259" y="4174"/>
                  <a:pt x="357" y="4079"/>
                  <a:pt x="357" y="3924"/>
                </a:cubicBezTo>
                <a:cubicBezTo>
                  <a:pt x="357" y="3718"/>
                  <a:pt x="529" y="3498"/>
                  <a:pt x="705" y="3478"/>
                </a:cubicBezTo>
                <a:cubicBezTo>
                  <a:pt x="836" y="3464"/>
                  <a:pt x="858" y="3494"/>
                  <a:pt x="857" y="3683"/>
                </a:cubicBezTo>
                <a:cubicBezTo>
                  <a:pt x="855" y="3872"/>
                  <a:pt x="866" y="3888"/>
                  <a:pt x="946" y="3808"/>
                </a:cubicBezTo>
                <a:cubicBezTo>
                  <a:pt x="1097" y="3659"/>
                  <a:pt x="1334" y="3932"/>
                  <a:pt x="1311" y="4227"/>
                </a:cubicBezTo>
                <a:cubicBezTo>
                  <a:pt x="1295" y="4425"/>
                  <a:pt x="1305" y="4441"/>
                  <a:pt x="1373" y="4352"/>
                </a:cubicBezTo>
                <a:cubicBezTo>
                  <a:pt x="1473" y="4219"/>
                  <a:pt x="1530" y="4342"/>
                  <a:pt x="1524" y="4682"/>
                </a:cubicBezTo>
                <a:cubicBezTo>
                  <a:pt x="1522" y="4815"/>
                  <a:pt x="1541" y="4905"/>
                  <a:pt x="1569" y="4878"/>
                </a:cubicBezTo>
                <a:cubicBezTo>
                  <a:pt x="1640" y="4808"/>
                  <a:pt x="1836" y="5538"/>
                  <a:pt x="1793" y="5716"/>
                </a:cubicBezTo>
                <a:cubicBezTo>
                  <a:pt x="1769" y="5818"/>
                  <a:pt x="1778" y="5848"/>
                  <a:pt x="1821" y="5805"/>
                </a:cubicBezTo>
                <a:cubicBezTo>
                  <a:pt x="1904" y="5724"/>
                  <a:pt x="2206" y="6773"/>
                  <a:pt x="2158" y="6973"/>
                </a:cubicBezTo>
                <a:cubicBezTo>
                  <a:pt x="2134" y="7070"/>
                  <a:pt x="2144" y="7095"/>
                  <a:pt x="2186" y="7053"/>
                </a:cubicBezTo>
                <a:cubicBezTo>
                  <a:pt x="2278" y="6963"/>
                  <a:pt x="2476" y="7735"/>
                  <a:pt x="2399" y="7882"/>
                </a:cubicBezTo>
                <a:cubicBezTo>
                  <a:pt x="2326" y="8022"/>
                  <a:pt x="2388" y="8194"/>
                  <a:pt x="2489" y="8132"/>
                </a:cubicBezTo>
                <a:cubicBezTo>
                  <a:pt x="2539" y="8101"/>
                  <a:pt x="2592" y="8185"/>
                  <a:pt x="2640" y="8364"/>
                </a:cubicBezTo>
                <a:cubicBezTo>
                  <a:pt x="2705" y="8603"/>
                  <a:pt x="2705" y="8646"/>
                  <a:pt x="2629" y="8738"/>
                </a:cubicBezTo>
                <a:cubicBezTo>
                  <a:pt x="2552" y="8832"/>
                  <a:pt x="2548" y="8836"/>
                  <a:pt x="2623" y="8836"/>
                </a:cubicBezTo>
                <a:cubicBezTo>
                  <a:pt x="2714" y="8836"/>
                  <a:pt x="2941" y="9375"/>
                  <a:pt x="2887" y="9460"/>
                </a:cubicBezTo>
                <a:cubicBezTo>
                  <a:pt x="2869" y="9489"/>
                  <a:pt x="2852" y="9735"/>
                  <a:pt x="2848" y="10004"/>
                </a:cubicBezTo>
                <a:cubicBezTo>
                  <a:pt x="2841" y="10429"/>
                  <a:pt x="2852" y="10501"/>
                  <a:pt x="2943" y="10539"/>
                </a:cubicBezTo>
                <a:cubicBezTo>
                  <a:pt x="3007" y="10566"/>
                  <a:pt x="3034" y="10626"/>
                  <a:pt x="3016" y="10700"/>
                </a:cubicBezTo>
                <a:cubicBezTo>
                  <a:pt x="2998" y="10772"/>
                  <a:pt x="3019" y="10813"/>
                  <a:pt x="3067" y="10807"/>
                </a:cubicBezTo>
                <a:cubicBezTo>
                  <a:pt x="3167" y="10793"/>
                  <a:pt x="3293" y="11337"/>
                  <a:pt x="3257" y="11636"/>
                </a:cubicBezTo>
                <a:cubicBezTo>
                  <a:pt x="3239" y="11790"/>
                  <a:pt x="3244" y="11845"/>
                  <a:pt x="3285" y="11805"/>
                </a:cubicBezTo>
                <a:cubicBezTo>
                  <a:pt x="3321" y="11769"/>
                  <a:pt x="3383" y="11867"/>
                  <a:pt x="3437" y="12046"/>
                </a:cubicBezTo>
                <a:cubicBezTo>
                  <a:pt x="3512" y="12298"/>
                  <a:pt x="3546" y="12330"/>
                  <a:pt x="3684" y="12313"/>
                </a:cubicBezTo>
                <a:cubicBezTo>
                  <a:pt x="3834" y="12295"/>
                  <a:pt x="3846" y="12317"/>
                  <a:pt x="3841" y="12572"/>
                </a:cubicBezTo>
                <a:cubicBezTo>
                  <a:pt x="3836" y="12779"/>
                  <a:pt x="3854" y="12838"/>
                  <a:pt x="3919" y="12821"/>
                </a:cubicBezTo>
                <a:cubicBezTo>
                  <a:pt x="3988" y="12804"/>
                  <a:pt x="3999" y="12864"/>
                  <a:pt x="3986" y="13133"/>
                </a:cubicBezTo>
                <a:cubicBezTo>
                  <a:pt x="3978" y="13317"/>
                  <a:pt x="3938" y="13502"/>
                  <a:pt x="3897" y="13552"/>
                </a:cubicBezTo>
                <a:cubicBezTo>
                  <a:pt x="3795" y="13676"/>
                  <a:pt x="3819" y="14187"/>
                  <a:pt x="3925" y="14159"/>
                </a:cubicBezTo>
                <a:cubicBezTo>
                  <a:pt x="3968" y="14147"/>
                  <a:pt x="4066" y="14203"/>
                  <a:pt x="4138" y="14283"/>
                </a:cubicBezTo>
                <a:cubicBezTo>
                  <a:pt x="4243" y="14400"/>
                  <a:pt x="4267" y="14501"/>
                  <a:pt x="4267" y="14783"/>
                </a:cubicBezTo>
                <a:cubicBezTo>
                  <a:pt x="4267" y="15036"/>
                  <a:pt x="4290" y="15130"/>
                  <a:pt x="4345" y="15130"/>
                </a:cubicBezTo>
                <a:cubicBezTo>
                  <a:pt x="4422" y="15130"/>
                  <a:pt x="4519" y="15651"/>
                  <a:pt x="4469" y="15781"/>
                </a:cubicBezTo>
                <a:cubicBezTo>
                  <a:pt x="4455" y="15817"/>
                  <a:pt x="4461" y="15917"/>
                  <a:pt x="4480" y="16013"/>
                </a:cubicBezTo>
                <a:cubicBezTo>
                  <a:pt x="4506" y="16144"/>
                  <a:pt x="4545" y="16176"/>
                  <a:pt x="4643" y="16147"/>
                </a:cubicBezTo>
                <a:cubicBezTo>
                  <a:pt x="4737" y="16118"/>
                  <a:pt x="4790" y="16162"/>
                  <a:pt x="4850" y="16307"/>
                </a:cubicBezTo>
                <a:cubicBezTo>
                  <a:pt x="4895" y="16416"/>
                  <a:pt x="4965" y="16503"/>
                  <a:pt x="5007" y="16503"/>
                </a:cubicBezTo>
                <a:cubicBezTo>
                  <a:pt x="5085" y="16503"/>
                  <a:pt x="5601" y="18146"/>
                  <a:pt x="5624" y="18465"/>
                </a:cubicBezTo>
                <a:cubicBezTo>
                  <a:pt x="5631" y="18557"/>
                  <a:pt x="5665" y="18717"/>
                  <a:pt x="5697" y="18812"/>
                </a:cubicBezTo>
                <a:cubicBezTo>
                  <a:pt x="5729" y="18908"/>
                  <a:pt x="5743" y="19072"/>
                  <a:pt x="5725" y="19178"/>
                </a:cubicBezTo>
                <a:cubicBezTo>
                  <a:pt x="5704" y="19308"/>
                  <a:pt x="5709" y="19350"/>
                  <a:pt x="5748" y="19312"/>
                </a:cubicBezTo>
                <a:cubicBezTo>
                  <a:pt x="5817" y="19243"/>
                  <a:pt x="5926" y="19535"/>
                  <a:pt x="5950" y="19855"/>
                </a:cubicBezTo>
                <a:cubicBezTo>
                  <a:pt x="5968" y="20107"/>
                  <a:pt x="6154" y="20456"/>
                  <a:pt x="6230" y="20381"/>
                </a:cubicBezTo>
                <a:cubicBezTo>
                  <a:pt x="6310" y="20303"/>
                  <a:pt x="6557" y="21087"/>
                  <a:pt x="6544" y="21380"/>
                </a:cubicBezTo>
                <a:cubicBezTo>
                  <a:pt x="6542" y="21424"/>
                  <a:pt x="6581" y="21484"/>
                  <a:pt x="6634" y="21514"/>
                </a:cubicBezTo>
                <a:cubicBezTo>
                  <a:pt x="6776" y="21594"/>
                  <a:pt x="6877" y="21507"/>
                  <a:pt x="6847" y="21326"/>
                </a:cubicBezTo>
                <a:cubicBezTo>
                  <a:pt x="6833" y="21239"/>
                  <a:pt x="6838" y="21052"/>
                  <a:pt x="6864" y="20907"/>
                </a:cubicBezTo>
                <a:cubicBezTo>
                  <a:pt x="6900" y="20709"/>
                  <a:pt x="6896" y="20611"/>
                  <a:pt x="6836" y="20506"/>
                </a:cubicBezTo>
                <a:cubicBezTo>
                  <a:pt x="6792" y="20429"/>
                  <a:pt x="6772" y="20308"/>
                  <a:pt x="6791" y="20230"/>
                </a:cubicBezTo>
                <a:cubicBezTo>
                  <a:pt x="6812" y="20141"/>
                  <a:pt x="6798" y="20099"/>
                  <a:pt x="6757" y="20114"/>
                </a:cubicBezTo>
                <a:cubicBezTo>
                  <a:pt x="6720" y="20128"/>
                  <a:pt x="6641" y="19919"/>
                  <a:pt x="6572" y="19633"/>
                </a:cubicBezTo>
                <a:cubicBezTo>
                  <a:pt x="6433" y="19052"/>
                  <a:pt x="6389" y="18537"/>
                  <a:pt x="6477" y="18563"/>
                </a:cubicBezTo>
                <a:cubicBezTo>
                  <a:pt x="6509" y="18572"/>
                  <a:pt x="6585" y="18496"/>
                  <a:pt x="6651" y="18384"/>
                </a:cubicBezTo>
                <a:cubicBezTo>
                  <a:pt x="6746" y="18223"/>
                  <a:pt x="6762" y="18159"/>
                  <a:pt x="6712" y="18063"/>
                </a:cubicBezTo>
                <a:cubicBezTo>
                  <a:pt x="6617" y="17881"/>
                  <a:pt x="6719" y="17815"/>
                  <a:pt x="7099" y="17832"/>
                </a:cubicBezTo>
                <a:cubicBezTo>
                  <a:pt x="7287" y="17840"/>
                  <a:pt x="7444" y="17811"/>
                  <a:pt x="7464" y="17760"/>
                </a:cubicBezTo>
                <a:cubicBezTo>
                  <a:pt x="7483" y="17711"/>
                  <a:pt x="7541" y="17690"/>
                  <a:pt x="7593" y="17716"/>
                </a:cubicBezTo>
                <a:cubicBezTo>
                  <a:pt x="7664" y="17751"/>
                  <a:pt x="7697" y="17711"/>
                  <a:pt x="7716" y="17546"/>
                </a:cubicBezTo>
                <a:cubicBezTo>
                  <a:pt x="7749" y="17273"/>
                  <a:pt x="7632" y="16902"/>
                  <a:pt x="7447" y="16682"/>
                </a:cubicBezTo>
                <a:lnTo>
                  <a:pt x="7307" y="16512"/>
                </a:lnTo>
                <a:lnTo>
                  <a:pt x="7425" y="16459"/>
                </a:lnTo>
                <a:cubicBezTo>
                  <a:pt x="7556" y="16400"/>
                  <a:pt x="7588" y="16254"/>
                  <a:pt x="7470" y="16254"/>
                </a:cubicBezTo>
                <a:cubicBezTo>
                  <a:pt x="7320" y="16254"/>
                  <a:pt x="7336" y="16102"/>
                  <a:pt x="7503" y="15942"/>
                </a:cubicBezTo>
                <a:cubicBezTo>
                  <a:pt x="7623" y="15828"/>
                  <a:pt x="7735" y="15789"/>
                  <a:pt x="7873" y="15817"/>
                </a:cubicBezTo>
                <a:cubicBezTo>
                  <a:pt x="7984" y="15839"/>
                  <a:pt x="8102" y="15818"/>
                  <a:pt x="8143" y="15763"/>
                </a:cubicBezTo>
                <a:cubicBezTo>
                  <a:pt x="8193" y="15697"/>
                  <a:pt x="8226" y="15695"/>
                  <a:pt x="8249" y="15754"/>
                </a:cubicBezTo>
                <a:cubicBezTo>
                  <a:pt x="8300" y="15886"/>
                  <a:pt x="8489" y="15862"/>
                  <a:pt x="8524" y="15719"/>
                </a:cubicBezTo>
                <a:cubicBezTo>
                  <a:pt x="8541" y="15649"/>
                  <a:pt x="8526" y="15528"/>
                  <a:pt x="8490" y="15460"/>
                </a:cubicBezTo>
                <a:cubicBezTo>
                  <a:pt x="8436" y="15356"/>
                  <a:pt x="8451" y="15324"/>
                  <a:pt x="8608" y="15220"/>
                </a:cubicBezTo>
                <a:cubicBezTo>
                  <a:pt x="8792" y="15098"/>
                  <a:pt x="9056" y="15153"/>
                  <a:pt x="9068" y="15318"/>
                </a:cubicBezTo>
                <a:cubicBezTo>
                  <a:pt x="9071" y="15353"/>
                  <a:pt x="9080" y="15626"/>
                  <a:pt x="9085" y="15924"/>
                </a:cubicBezTo>
                <a:lnTo>
                  <a:pt x="9091" y="16468"/>
                </a:lnTo>
                <a:lnTo>
                  <a:pt x="9337" y="16494"/>
                </a:lnTo>
                <a:cubicBezTo>
                  <a:pt x="9561" y="16517"/>
                  <a:pt x="9580" y="16496"/>
                  <a:pt x="9562" y="16343"/>
                </a:cubicBezTo>
                <a:cubicBezTo>
                  <a:pt x="9531" y="16091"/>
                  <a:pt x="9626" y="16060"/>
                  <a:pt x="9797" y="16254"/>
                </a:cubicBezTo>
                <a:cubicBezTo>
                  <a:pt x="9999" y="16482"/>
                  <a:pt x="10078" y="16474"/>
                  <a:pt x="10033" y="16236"/>
                </a:cubicBezTo>
                <a:cubicBezTo>
                  <a:pt x="9972" y="15915"/>
                  <a:pt x="9977" y="15879"/>
                  <a:pt x="10111" y="15879"/>
                </a:cubicBezTo>
                <a:cubicBezTo>
                  <a:pt x="10184" y="15879"/>
                  <a:pt x="10271" y="15826"/>
                  <a:pt x="10302" y="15763"/>
                </a:cubicBezTo>
                <a:cubicBezTo>
                  <a:pt x="10348" y="15670"/>
                  <a:pt x="10378" y="15693"/>
                  <a:pt x="10470" y="15879"/>
                </a:cubicBezTo>
                <a:cubicBezTo>
                  <a:pt x="10533" y="16005"/>
                  <a:pt x="10573" y="16139"/>
                  <a:pt x="10560" y="16173"/>
                </a:cubicBezTo>
                <a:cubicBezTo>
                  <a:pt x="10547" y="16208"/>
                  <a:pt x="10586" y="16303"/>
                  <a:pt x="10644" y="16387"/>
                </a:cubicBezTo>
                <a:cubicBezTo>
                  <a:pt x="10731" y="16512"/>
                  <a:pt x="10765" y="16521"/>
                  <a:pt x="10846" y="16441"/>
                </a:cubicBezTo>
                <a:cubicBezTo>
                  <a:pt x="10914" y="16374"/>
                  <a:pt x="10958" y="16373"/>
                  <a:pt x="10981" y="16432"/>
                </a:cubicBezTo>
                <a:cubicBezTo>
                  <a:pt x="11002" y="16485"/>
                  <a:pt x="11040" y="16461"/>
                  <a:pt x="11082" y="16370"/>
                </a:cubicBezTo>
                <a:cubicBezTo>
                  <a:pt x="11138" y="16248"/>
                  <a:pt x="11168" y="16239"/>
                  <a:pt x="11233" y="16325"/>
                </a:cubicBezTo>
                <a:cubicBezTo>
                  <a:pt x="11288" y="16397"/>
                  <a:pt x="11322" y="16404"/>
                  <a:pt x="11345" y="16343"/>
                </a:cubicBezTo>
                <a:cubicBezTo>
                  <a:pt x="11364" y="16294"/>
                  <a:pt x="11403" y="16276"/>
                  <a:pt x="11435" y="16307"/>
                </a:cubicBezTo>
                <a:cubicBezTo>
                  <a:pt x="11472" y="16343"/>
                  <a:pt x="11483" y="16318"/>
                  <a:pt x="11463" y="16236"/>
                </a:cubicBezTo>
                <a:cubicBezTo>
                  <a:pt x="11396" y="15959"/>
                  <a:pt x="11540" y="15844"/>
                  <a:pt x="11940" y="15835"/>
                </a:cubicBezTo>
                <a:cubicBezTo>
                  <a:pt x="12228" y="15828"/>
                  <a:pt x="12310" y="15802"/>
                  <a:pt x="12271" y="15728"/>
                </a:cubicBezTo>
                <a:cubicBezTo>
                  <a:pt x="12235" y="15660"/>
                  <a:pt x="12256" y="15552"/>
                  <a:pt x="12338" y="15389"/>
                </a:cubicBezTo>
                <a:cubicBezTo>
                  <a:pt x="12451" y="15164"/>
                  <a:pt x="12473" y="15152"/>
                  <a:pt x="12832" y="15166"/>
                </a:cubicBezTo>
                <a:cubicBezTo>
                  <a:pt x="13040" y="15174"/>
                  <a:pt x="13293" y="15151"/>
                  <a:pt x="13393" y="15121"/>
                </a:cubicBezTo>
                <a:cubicBezTo>
                  <a:pt x="13550" y="15074"/>
                  <a:pt x="13578" y="15039"/>
                  <a:pt x="13578" y="14827"/>
                </a:cubicBezTo>
                <a:cubicBezTo>
                  <a:pt x="13578" y="14538"/>
                  <a:pt x="13595" y="14522"/>
                  <a:pt x="14083" y="14480"/>
                </a:cubicBezTo>
                <a:cubicBezTo>
                  <a:pt x="14485" y="14445"/>
                  <a:pt x="14647" y="14328"/>
                  <a:pt x="14599" y="14087"/>
                </a:cubicBezTo>
                <a:cubicBezTo>
                  <a:pt x="14555" y="13870"/>
                  <a:pt x="14651" y="13810"/>
                  <a:pt x="15047" y="13829"/>
                </a:cubicBezTo>
                <a:cubicBezTo>
                  <a:pt x="15250" y="13838"/>
                  <a:pt x="15415" y="13807"/>
                  <a:pt x="15434" y="13757"/>
                </a:cubicBezTo>
                <a:cubicBezTo>
                  <a:pt x="15453" y="13709"/>
                  <a:pt x="15519" y="13677"/>
                  <a:pt x="15575" y="13677"/>
                </a:cubicBezTo>
                <a:cubicBezTo>
                  <a:pt x="15669" y="13677"/>
                  <a:pt x="15676" y="13609"/>
                  <a:pt x="15676" y="12839"/>
                </a:cubicBezTo>
                <a:lnTo>
                  <a:pt x="15676" y="12010"/>
                </a:lnTo>
                <a:lnTo>
                  <a:pt x="15524" y="12010"/>
                </a:lnTo>
                <a:cubicBezTo>
                  <a:pt x="15443" y="12010"/>
                  <a:pt x="15351" y="11958"/>
                  <a:pt x="15317" y="11903"/>
                </a:cubicBezTo>
                <a:cubicBezTo>
                  <a:pt x="15236" y="11775"/>
                  <a:pt x="15237" y="11286"/>
                  <a:pt x="15317" y="11208"/>
                </a:cubicBezTo>
                <a:cubicBezTo>
                  <a:pt x="15350" y="11175"/>
                  <a:pt x="15628" y="11154"/>
                  <a:pt x="15939" y="11163"/>
                </a:cubicBezTo>
                <a:lnTo>
                  <a:pt x="16506" y="11181"/>
                </a:lnTo>
                <a:lnTo>
                  <a:pt x="16523" y="10824"/>
                </a:lnTo>
                <a:lnTo>
                  <a:pt x="16539" y="10468"/>
                </a:lnTo>
                <a:lnTo>
                  <a:pt x="16977" y="10486"/>
                </a:lnTo>
                <a:cubicBezTo>
                  <a:pt x="17245" y="10497"/>
                  <a:pt x="17400" y="10472"/>
                  <a:pt x="17381" y="10423"/>
                </a:cubicBezTo>
                <a:cubicBezTo>
                  <a:pt x="17364" y="10379"/>
                  <a:pt x="17392" y="10272"/>
                  <a:pt x="17448" y="10182"/>
                </a:cubicBezTo>
                <a:cubicBezTo>
                  <a:pt x="17504" y="10093"/>
                  <a:pt x="17543" y="9994"/>
                  <a:pt x="17527" y="9969"/>
                </a:cubicBezTo>
                <a:cubicBezTo>
                  <a:pt x="17510" y="9943"/>
                  <a:pt x="17563" y="9884"/>
                  <a:pt x="17644" y="9835"/>
                </a:cubicBezTo>
                <a:cubicBezTo>
                  <a:pt x="17736" y="9780"/>
                  <a:pt x="17810" y="9777"/>
                  <a:pt x="17841" y="9826"/>
                </a:cubicBezTo>
                <a:cubicBezTo>
                  <a:pt x="17869" y="9871"/>
                  <a:pt x="17952" y="9873"/>
                  <a:pt x="18037" y="9835"/>
                </a:cubicBezTo>
                <a:cubicBezTo>
                  <a:pt x="18118" y="9798"/>
                  <a:pt x="18196" y="9793"/>
                  <a:pt x="18211" y="9817"/>
                </a:cubicBezTo>
                <a:cubicBezTo>
                  <a:pt x="18226" y="9841"/>
                  <a:pt x="18322" y="9830"/>
                  <a:pt x="18424" y="9799"/>
                </a:cubicBezTo>
                <a:cubicBezTo>
                  <a:pt x="18586" y="9751"/>
                  <a:pt x="18609" y="9715"/>
                  <a:pt x="18609" y="9505"/>
                </a:cubicBezTo>
                <a:cubicBezTo>
                  <a:pt x="18609" y="9372"/>
                  <a:pt x="18633" y="9245"/>
                  <a:pt x="18660" y="9220"/>
                </a:cubicBezTo>
                <a:cubicBezTo>
                  <a:pt x="18735" y="9145"/>
                  <a:pt x="19447" y="9098"/>
                  <a:pt x="19473" y="9166"/>
                </a:cubicBezTo>
                <a:cubicBezTo>
                  <a:pt x="19486" y="9200"/>
                  <a:pt x="19568" y="9214"/>
                  <a:pt x="19658" y="9193"/>
                </a:cubicBezTo>
                <a:cubicBezTo>
                  <a:pt x="19783" y="9164"/>
                  <a:pt x="19813" y="9119"/>
                  <a:pt x="19787" y="9015"/>
                </a:cubicBezTo>
                <a:cubicBezTo>
                  <a:pt x="19707" y="8695"/>
                  <a:pt x="19719" y="8575"/>
                  <a:pt x="19832" y="8506"/>
                </a:cubicBezTo>
                <a:cubicBezTo>
                  <a:pt x="19898" y="8466"/>
                  <a:pt x="19975" y="8478"/>
                  <a:pt x="20011" y="8524"/>
                </a:cubicBezTo>
                <a:cubicBezTo>
                  <a:pt x="20051" y="8575"/>
                  <a:pt x="20110" y="8566"/>
                  <a:pt x="20180" y="8506"/>
                </a:cubicBezTo>
                <a:cubicBezTo>
                  <a:pt x="20239" y="8456"/>
                  <a:pt x="20292" y="8438"/>
                  <a:pt x="20292" y="8462"/>
                </a:cubicBezTo>
                <a:cubicBezTo>
                  <a:pt x="20292" y="8485"/>
                  <a:pt x="20351" y="8463"/>
                  <a:pt x="20426" y="8417"/>
                </a:cubicBezTo>
                <a:cubicBezTo>
                  <a:pt x="20523" y="8359"/>
                  <a:pt x="20583" y="8359"/>
                  <a:pt x="20634" y="8426"/>
                </a:cubicBezTo>
                <a:cubicBezTo>
                  <a:pt x="20690" y="8500"/>
                  <a:pt x="20707" y="8492"/>
                  <a:pt x="20707" y="8391"/>
                </a:cubicBezTo>
                <a:cubicBezTo>
                  <a:pt x="20707" y="8319"/>
                  <a:pt x="20760" y="8204"/>
                  <a:pt x="20825" y="8132"/>
                </a:cubicBezTo>
                <a:cubicBezTo>
                  <a:pt x="20890" y="8060"/>
                  <a:pt x="20942" y="7978"/>
                  <a:pt x="20942" y="7945"/>
                </a:cubicBezTo>
                <a:cubicBezTo>
                  <a:pt x="20942" y="7911"/>
                  <a:pt x="21013" y="7871"/>
                  <a:pt x="21099" y="7865"/>
                </a:cubicBezTo>
                <a:cubicBezTo>
                  <a:pt x="21585" y="7831"/>
                  <a:pt x="21539" y="7908"/>
                  <a:pt x="21543" y="7258"/>
                </a:cubicBezTo>
                <a:cubicBezTo>
                  <a:pt x="21546" y="6705"/>
                  <a:pt x="21538" y="6670"/>
                  <a:pt x="21425" y="6670"/>
                </a:cubicBezTo>
                <a:cubicBezTo>
                  <a:pt x="21359" y="6670"/>
                  <a:pt x="21279" y="6714"/>
                  <a:pt x="21245" y="6768"/>
                </a:cubicBezTo>
                <a:cubicBezTo>
                  <a:pt x="21171" y="6887"/>
                  <a:pt x="21113" y="6699"/>
                  <a:pt x="21105" y="6304"/>
                </a:cubicBezTo>
                <a:cubicBezTo>
                  <a:pt x="21100" y="6073"/>
                  <a:pt x="21082" y="6038"/>
                  <a:pt x="20926" y="6001"/>
                </a:cubicBezTo>
                <a:cubicBezTo>
                  <a:pt x="20735" y="5957"/>
                  <a:pt x="20727" y="5928"/>
                  <a:pt x="20696" y="5047"/>
                </a:cubicBezTo>
                <a:cubicBezTo>
                  <a:pt x="20685" y="4754"/>
                  <a:pt x="20668" y="4705"/>
                  <a:pt x="20544" y="4682"/>
                </a:cubicBezTo>
                <a:cubicBezTo>
                  <a:pt x="20368" y="4650"/>
                  <a:pt x="20274" y="4486"/>
                  <a:pt x="20275" y="4192"/>
                </a:cubicBezTo>
                <a:cubicBezTo>
                  <a:pt x="20275" y="4066"/>
                  <a:pt x="20255" y="3912"/>
                  <a:pt x="20224" y="3853"/>
                </a:cubicBezTo>
                <a:cubicBezTo>
                  <a:pt x="20186" y="3777"/>
                  <a:pt x="20187" y="3716"/>
                  <a:pt x="20230" y="3648"/>
                </a:cubicBezTo>
                <a:cubicBezTo>
                  <a:pt x="20342" y="3471"/>
                  <a:pt x="20299" y="3319"/>
                  <a:pt x="20146" y="3345"/>
                </a:cubicBezTo>
                <a:cubicBezTo>
                  <a:pt x="19940" y="3379"/>
                  <a:pt x="19871" y="3280"/>
                  <a:pt x="19871" y="2952"/>
                </a:cubicBezTo>
                <a:cubicBezTo>
                  <a:pt x="19871" y="2680"/>
                  <a:pt x="19862" y="2667"/>
                  <a:pt x="19686" y="2667"/>
                </a:cubicBezTo>
                <a:cubicBezTo>
                  <a:pt x="19478" y="2667"/>
                  <a:pt x="19468" y="2639"/>
                  <a:pt x="19428" y="1998"/>
                </a:cubicBezTo>
                <a:cubicBezTo>
                  <a:pt x="19412" y="1746"/>
                  <a:pt x="19393" y="1494"/>
                  <a:pt x="19389" y="1437"/>
                </a:cubicBezTo>
                <a:cubicBezTo>
                  <a:pt x="19384" y="1379"/>
                  <a:pt x="19312" y="1339"/>
                  <a:pt x="19232" y="1339"/>
                </a:cubicBezTo>
                <a:cubicBezTo>
                  <a:pt x="19042" y="1339"/>
                  <a:pt x="19026" y="1270"/>
                  <a:pt x="19019" y="634"/>
                </a:cubicBezTo>
                <a:cubicBezTo>
                  <a:pt x="19013" y="200"/>
                  <a:pt x="18997" y="122"/>
                  <a:pt x="18946" y="233"/>
                </a:cubicBezTo>
                <a:cubicBezTo>
                  <a:pt x="18893" y="348"/>
                  <a:pt x="18861" y="354"/>
                  <a:pt x="18744" y="269"/>
                </a:cubicBezTo>
                <a:cubicBezTo>
                  <a:pt x="18667" y="213"/>
                  <a:pt x="18619" y="127"/>
                  <a:pt x="18637" y="82"/>
                </a:cubicBezTo>
                <a:cubicBezTo>
                  <a:pt x="18662" y="17"/>
                  <a:pt x="18571" y="-6"/>
                  <a:pt x="18463" y="1"/>
                </a:cubicBezTo>
                <a:close/>
                <a:moveTo>
                  <a:pt x="537" y="3719"/>
                </a:moveTo>
                <a:cubicBezTo>
                  <a:pt x="490" y="3691"/>
                  <a:pt x="474" y="3707"/>
                  <a:pt x="492" y="3755"/>
                </a:cubicBezTo>
                <a:cubicBezTo>
                  <a:pt x="510" y="3800"/>
                  <a:pt x="543" y="3835"/>
                  <a:pt x="571" y="3835"/>
                </a:cubicBezTo>
                <a:cubicBezTo>
                  <a:pt x="646" y="3835"/>
                  <a:pt x="628" y="3774"/>
                  <a:pt x="537" y="3719"/>
                </a:cubicBezTo>
                <a:close/>
              </a:path>
            </a:pathLst>
          </a:custGeom>
          <a:ln w="12700">
            <a:miter lim="400000"/>
          </a:ln>
          <a:effectLst>
            <a:outerShdw sx="100000" sy="100000" kx="0" ky="0" algn="b" rotWithShape="0" blurRad="355600" dist="0" dir="0">
              <a:srgbClr val="000000">
                <a:alpha val="75000"/>
              </a:srgbClr>
            </a:outerShdw>
          </a:effectLst>
        </p:spPr>
      </p:pic>
      <p:sp>
        <p:nvSpPr>
          <p:cNvPr id="395" name="Modern data centers trade off reliability for…"/>
          <p:cNvSpPr txBox="1"/>
          <p:nvPr/>
        </p:nvSpPr>
        <p:spPr>
          <a:xfrm>
            <a:off x="2679700" y="9491216"/>
            <a:ext cx="19024601" cy="28854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60000"/>
              </a:lnSpc>
              <a:defRPr b="0" i="1" sz="10000">
                <a:solidFill>
                  <a:schemeClr val="accent5">
                    <a:lumOff val="-29866"/>
                  </a:schemeClr>
                </a:solidFill>
                <a:latin typeface="Avenir Next Condensed"/>
                <a:ea typeface="Avenir Next Condensed"/>
                <a:cs typeface="Avenir Next Condensed"/>
                <a:sym typeface="Avenir Next Condensed"/>
              </a:defRPr>
            </a:pPr>
            <a:r>
              <a:t>Modern data centers trade off reliability for</a:t>
            </a:r>
          </a:p>
          <a:p>
            <a:pPr defTabSz="457200">
              <a:lnSpc>
                <a:spcPct val="60000"/>
              </a:lnSpc>
              <a:defRPr b="0" i="1" sz="10000">
                <a:solidFill>
                  <a:schemeClr val="accent5">
                    <a:lumOff val="-29866"/>
                  </a:schemeClr>
                </a:solidFill>
                <a:latin typeface="Avenir Next Condensed"/>
                <a:ea typeface="Avenir Next Condensed"/>
                <a:cs typeface="Avenir Next Condensed"/>
                <a:sym typeface="Avenir Next Condensed"/>
              </a:defRPr>
            </a:pPr>
            <a:r>
              <a:t>using simpler, commodity hardware.</a:t>
            </a:r>
          </a:p>
        </p:txBody>
      </p:sp>
    </p:spTree>
  </p:cSld>
  <p:clrMapOvr>
    <a:masterClrMapping/>
  </p:clrMapOvr>
  <p:transition xmlns:p14="http://schemas.microsoft.com/office/powerpoint/2010/main" spd="med" advClick="1"/>
</p:sld>
</file>

<file path=ppt/slides/slide1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890" name="Rounded Rectangle"/>
          <p:cNvSpPr/>
          <p:nvPr/>
        </p:nvSpPr>
        <p:spPr>
          <a:xfrm>
            <a:off x="1407600" y="5325438"/>
            <a:ext cx="5646946" cy="1270001"/>
          </a:xfrm>
          <a:prstGeom prst="roundRect">
            <a:avLst>
              <a:gd name="adj" fmla="val 15000"/>
            </a:avLst>
          </a:prstGeom>
          <a:solidFill>
            <a:srgbClr val="FFFFFF"/>
          </a:solidFill>
          <a:ln w="127000">
            <a:solidFill>
              <a:srgbClr val="53585F"/>
            </a:solidFill>
            <a:miter lim="400000"/>
          </a:ln>
        </p:spPr>
        <p:txBody>
          <a:bodyPr lIns="76200" tIns="76200" rIns="76200" bIns="76200" anchor="ctr"/>
          <a:lstStyle/>
          <a:p>
            <a:pPr algn="l" defTabSz="457200">
              <a:lnSpc>
                <a:spcPct val="120000"/>
              </a:lnSpc>
              <a:defRPr b="0" spc="0" sz="7400">
                <a:solidFill>
                  <a:srgbClr val="6A717D"/>
                </a:solidFill>
                <a:latin typeface="Avenir Next Condensed"/>
                <a:ea typeface="Avenir Next Condensed"/>
                <a:cs typeface="Avenir Next Condensed"/>
                <a:sym typeface="Avenir Next Condensed"/>
              </a:defRPr>
            </a:pPr>
          </a:p>
        </p:txBody>
      </p:sp>
      <p:sp>
        <p:nvSpPr>
          <p:cNvPr id="1891" name="Slide Number"/>
          <p:cNvSpPr/>
          <p:nvPr>
            <p:ph type="sldNum" sz="quarter" idx="2"/>
          </p:nvPr>
        </p:nvSpPr>
        <p:spPr>
          <a:xfrm>
            <a:off x="23265800" y="12769849"/>
            <a:ext cx="612776" cy="520701"/>
          </a:xfrm>
          <a:prstGeom prst="rect">
            <a:avLst/>
          </a:prstGeom>
          <a:extLst>
            <a:ext uri="{C572A759-6A51-4108-AA02-DFA0A04FC94B}">
              <ma14:wrappingTextBoxFlag xmlns:ma14="http://schemas.microsoft.com/office/mac/drawingml/2011/main" val="1"/>
            </a:ext>
          </a:extLst>
        </p:spPr>
        <p:txBody>
          <a:bodyPr/>
          <a:lstStyle>
            <a:lvl1pPr>
              <a:defRPr>
                <a:latin typeface="Avenir Next Condensed"/>
                <a:ea typeface="Avenir Next Condensed"/>
                <a:cs typeface="Avenir Next Condensed"/>
                <a:sym typeface="Avenir Next Condensed"/>
              </a:defRPr>
            </a:lvl1pPr>
          </a:lstStyle>
          <a:p>
            <a:pPr/>
            <a:fld id="{86CB4B4D-7CA3-9044-876B-883B54F8677D}" type="slidenum"/>
          </a:p>
        </p:txBody>
      </p:sp>
      <p:sp>
        <p:nvSpPr>
          <p:cNvPr id="1892" name="Minimizing backbone outages"/>
          <p:cNvSpPr/>
          <p:nvPr/>
        </p:nvSpPr>
        <p:spPr>
          <a:xfrm>
            <a:off x="1491288" y="1452809"/>
            <a:ext cx="21337925" cy="2082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lnSpc>
                <a:spcPct val="80000"/>
              </a:lnSpc>
              <a:defRPr sz="12000">
                <a:latin typeface="Avenir Next Condensed"/>
                <a:ea typeface="Avenir Next Condensed"/>
                <a:cs typeface="Avenir Next Condensed"/>
                <a:sym typeface="Avenir Next Condensed"/>
              </a:defRPr>
            </a:lvl1pPr>
          </a:lstStyle>
          <a:p>
            <a:pPr/>
            <a:r>
              <a:t>Minimizing backbone outages</a:t>
            </a:r>
          </a:p>
        </p:txBody>
      </p:sp>
      <p:pic>
        <p:nvPicPr>
          <p:cNvPr id="1893" name="Screen Shot 2018-10-23 at 22.46.43.png" descr="Screen Shot 2018-10-23 at 22.46.43.png"/>
          <p:cNvPicPr>
            <a:picLocks noChangeAspect="1"/>
          </p:cNvPicPr>
          <p:nvPr/>
        </p:nvPicPr>
        <p:blipFill>
          <a:blip r:embed="rId3">
            <a:extLst/>
          </a:blip>
          <a:srcRect l="75633" t="22841" r="651" b="69874"/>
          <a:stretch>
            <a:fillRect/>
          </a:stretch>
        </p:blipFill>
        <p:spPr>
          <a:xfrm>
            <a:off x="1531132" y="5440333"/>
            <a:ext cx="5399790" cy="1040310"/>
          </a:xfrm>
          <a:prstGeom prst="rect">
            <a:avLst/>
          </a:prstGeom>
          <a:ln w="12700">
            <a:miter lim="400000"/>
          </a:ln>
        </p:spPr>
      </p:pic>
      <p:sp>
        <p:nvSpPr>
          <p:cNvPr id="1894" name="Model 2"/>
          <p:cNvSpPr/>
          <p:nvPr/>
        </p:nvSpPr>
        <p:spPr>
          <a:xfrm>
            <a:off x="1407600" y="6905497"/>
            <a:ext cx="5646946" cy="1270001"/>
          </a:xfrm>
          <a:prstGeom prst="roundRect">
            <a:avLst>
              <a:gd name="adj" fmla="val 15000"/>
            </a:avLst>
          </a:prstGeom>
          <a:solidFill>
            <a:srgbClr val="FFFFFF"/>
          </a:solidFill>
          <a:ln w="127000">
            <a:solidFill>
              <a:srgbClr val="53585F"/>
            </a:solidFill>
            <a:miter lim="400000"/>
          </a:ln>
          <a:extLst>
            <a:ext uri="{C572A759-6A51-4108-AA02-DFA0A04FC94B}">
              <ma14:wrappingTextBoxFlag xmlns:ma14="http://schemas.microsoft.com/office/mac/drawingml/2011/main" val="1"/>
            </a:ext>
          </a:extLst>
        </p:spPr>
        <p:txBody>
          <a:bodyPr lIns="0" tIns="0" rIns="0" bIns="0" anchor="ctr"/>
          <a:lstStyle>
            <a:lvl1pPr defTabSz="457200">
              <a:defRPr b="0" baseline="-16216" spc="0" sz="7400">
                <a:solidFill>
                  <a:srgbClr val="C05F47"/>
                </a:solidFill>
                <a:latin typeface="Avenir Next Condensed"/>
                <a:ea typeface="Avenir Next Condensed"/>
                <a:cs typeface="Avenir Next Condensed"/>
                <a:sym typeface="Avenir Next Condensed"/>
              </a:defRPr>
            </a:lvl1pPr>
          </a:lstStyle>
          <a:p>
            <a:pPr/>
            <a:r>
              <a:t>Model 2</a:t>
            </a:r>
          </a:p>
        </p:txBody>
      </p:sp>
      <p:sp>
        <p:nvSpPr>
          <p:cNvPr id="1895" name="Model 3"/>
          <p:cNvSpPr/>
          <p:nvPr/>
        </p:nvSpPr>
        <p:spPr>
          <a:xfrm>
            <a:off x="1407600" y="8485556"/>
            <a:ext cx="5646946" cy="1270001"/>
          </a:xfrm>
          <a:prstGeom prst="roundRect">
            <a:avLst>
              <a:gd name="adj" fmla="val 15000"/>
            </a:avLst>
          </a:prstGeom>
          <a:solidFill>
            <a:srgbClr val="FFFFFF"/>
          </a:solidFill>
          <a:ln w="127000">
            <a:solidFill>
              <a:srgbClr val="53585F"/>
            </a:solidFill>
            <a:miter lim="400000"/>
          </a:ln>
          <a:extLst>
            <a:ext uri="{C572A759-6A51-4108-AA02-DFA0A04FC94B}">
              <ma14:wrappingTextBoxFlag xmlns:ma14="http://schemas.microsoft.com/office/mac/drawingml/2011/main" val="1"/>
            </a:ext>
          </a:extLst>
        </p:spPr>
        <p:txBody>
          <a:bodyPr lIns="0" tIns="0" rIns="0" bIns="0" anchor="ctr"/>
          <a:lstStyle>
            <a:lvl1pPr defTabSz="457200">
              <a:defRPr b="0" baseline="-16216" spc="0" sz="7400">
                <a:solidFill>
                  <a:srgbClr val="C05F47"/>
                </a:solidFill>
                <a:latin typeface="Avenir Next Condensed"/>
                <a:ea typeface="Avenir Next Condensed"/>
                <a:cs typeface="Avenir Next Condensed"/>
                <a:sym typeface="Avenir Next Condensed"/>
              </a:defRPr>
            </a:lvl1pPr>
          </a:lstStyle>
          <a:p>
            <a:pPr/>
            <a:r>
              <a:t>Model 3</a:t>
            </a:r>
          </a:p>
        </p:txBody>
      </p:sp>
      <p:sp>
        <p:nvSpPr>
          <p:cNvPr id="1896" name="..."/>
          <p:cNvSpPr txBox="1"/>
          <p:nvPr/>
        </p:nvSpPr>
        <p:spPr>
          <a:xfrm rot="16200000">
            <a:off x="3500419" y="9611527"/>
            <a:ext cx="756794" cy="15621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57200">
              <a:lnSpc>
                <a:spcPct val="110000"/>
              </a:lnSpc>
              <a:defRPr b="0" sz="9000">
                <a:solidFill>
                  <a:srgbClr val="6A717D"/>
                </a:solidFill>
                <a:latin typeface="Avenir Next Condensed"/>
                <a:ea typeface="Avenir Next Condensed"/>
                <a:cs typeface="Avenir Next Condensed"/>
                <a:sym typeface="Avenir Next Condensed"/>
              </a:defRPr>
            </a:lvl1pPr>
          </a:lstStyle>
          <a:p>
            <a:pPr/>
            <a:r>
              <a:t>...</a:t>
            </a:r>
          </a:p>
        </p:txBody>
      </p:sp>
      <p:sp>
        <p:nvSpPr>
          <p:cNvPr id="1897" name="Simulation…"/>
          <p:cNvSpPr/>
          <p:nvPr/>
        </p:nvSpPr>
        <p:spPr>
          <a:xfrm>
            <a:off x="8279446" y="5582341"/>
            <a:ext cx="7825108" cy="3916313"/>
          </a:xfrm>
          <a:prstGeom prst="roundRect">
            <a:avLst>
              <a:gd name="adj" fmla="val 21615"/>
            </a:avLst>
          </a:prstGeom>
          <a:solidFill>
            <a:srgbClr val="53585F"/>
          </a:solidFill>
          <a:ln w="12700">
            <a:miter lim="400000"/>
          </a:ln>
          <a:extLst>
            <a:ext uri="{C572A759-6A51-4108-AA02-DFA0A04FC94B}">
              <ma14:wrappingTextBoxFlag xmlns:ma14="http://schemas.microsoft.com/office/mac/drawingml/2011/main" val="1"/>
            </a:ext>
          </a:extLst>
        </p:spPr>
        <p:txBody>
          <a:bodyPr lIns="76200" tIns="76200" rIns="76200" bIns="76200" anchor="ctr"/>
          <a:lstStyle/>
          <a:p>
            <a:pPr defTabSz="457200">
              <a:defRPr spc="0" sz="7400">
                <a:solidFill>
                  <a:srgbClr val="FFFFFF"/>
                </a:solidFill>
                <a:latin typeface="Avenir Next Condensed"/>
                <a:ea typeface="Avenir Next Condensed"/>
                <a:cs typeface="Avenir Next Condensed"/>
                <a:sym typeface="Avenir Next Condensed"/>
              </a:defRPr>
            </a:pPr>
            <a:r>
              <a:t>Simulation</a:t>
            </a:r>
          </a:p>
          <a:p>
            <a:pPr defTabSz="457200">
              <a:defRPr b="0" spc="0" sz="7400">
                <a:solidFill>
                  <a:srgbClr val="FFFFFF"/>
                </a:solidFill>
                <a:latin typeface="Avenir Next Condensed"/>
                <a:ea typeface="Avenir Next Condensed"/>
                <a:cs typeface="Avenir Next Condensed"/>
                <a:sym typeface="Avenir Next Condensed"/>
              </a:defRPr>
            </a:pPr>
            <a:r>
              <a:t>objective = six 9's yearly reliability</a:t>
            </a:r>
          </a:p>
        </p:txBody>
      </p:sp>
      <p:sp>
        <p:nvSpPr>
          <p:cNvPr id="1898" name="Line"/>
          <p:cNvSpPr/>
          <p:nvPr/>
        </p:nvSpPr>
        <p:spPr>
          <a:xfrm>
            <a:off x="7232121" y="6037945"/>
            <a:ext cx="886144" cy="1519378"/>
          </a:xfrm>
          <a:prstGeom prst="line">
            <a:avLst/>
          </a:prstGeom>
          <a:ln w="127000">
            <a:solidFill>
              <a:srgbClr val="53585F"/>
            </a:solidFill>
            <a:miter lim="400000"/>
            <a:tailEnd type="triangle"/>
          </a:ln>
        </p:spPr>
        <p:txBody>
          <a:bodyPr lIns="76200" tIns="76200" rIns="76200" bIns="76200" anchor="ctr"/>
          <a:lstStyle/>
          <a:p>
            <a:pPr algn="l" defTabSz="457200">
              <a:lnSpc>
                <a:spcPct val="120000"/>
              </a:lnSpc>
              <a:defRPr b="0" spc="0" sz="7400">
                <a:solidFill>
                  <a:srgbClr val="6A717D"/>
                </a:solidFill>
                <a:latin typeface="FreightSansLFPro"/>
                <a:ea typeface="FreightSansLFPro"/>
                <a:cs typeface="FreightSansLFPro"/>
                <a:sym typeface="FreightSansLFPro"/>
              </a:defRPr>
            </a:pPr>
          </a:p>
        </p:txBody>
      </p:sp>
      <p:sp>
        <p:nvSpPr>
          <p:cNvPr id="1899" name="Line"/>
          <p:cNvSpPr/>
          <p:nvPr/>
        </p:nvSpPr>
        <p:spPr>
          <a:xfrm>
            <a:off x="7283101" y="7573972"/>
            <a:ext cx="831291" cy="1"/>
          </a:xfrm>
          <a:prstGeom prst="line">
            <a:avLst/>
          </a:prstGeom>
          <a:ln w="127000">
            <a:solidFill>
              <a:srgbClr val="53585F"/>
            </a:solidFill>
            <a:miter lim="400000"/>
            <a:tailEnd type="triangle"/>
          </a:ln>
        </p:spPr>
        <p:txBody>
          <a:bodyPr lIns="76200" tIns="76200" rIns="76200" bIns="76200" anchor="ctr"/>
          <a:lstStyle/>
          <a:p>
            <a:pPr algn="l" defTabSz="457200">
              <a:lnSpc>
                <a:spcPct val="120000"/>
              </a:lnSpc>
              <a:defRPr b="0" spc="0" sz="7400">
                <a:solidFill>
                  <a:srgbClr val="6A717D"/>
                </a:solidFill>
                <a:latin typeface="FreightSansLFPro"/>
                <a:ea typeface="FreightSansLFPro"/>
                <a:cs typeface="FreightSansLFPro"/>
                <a:sym typeface="FreightSansLFPro"/>
              </a:defRPr>
            </a:pPr>
          </a:p>
        </p:txBody>
      </p:sp>
      <p:sp>
        <p:nvSpPr>
          <p:cNvPr id="1900" name="Line"/>
          <p:cNvSpPr/>
          <p:nvPr/>
        </p:nvSpPr>
        <p:spPr>
          <a:xfrm flipV="1">
            <a:off x="7228248" y="7595988"/>
            <a:ext cx="886144" cy="1519379"/>
          </a:xfrm>
          <a:prstGeom prst="line">
            <a:avLst/>
          </a:prstGeom>
          <a:ln w="127000">
            <a:solidFill>
              <a:srgbClr val="53585F"/>
            </a:solidFill>
            <a:miter lim="400000"/>
            <a:tailEnd type="triangle"/>
          </a:ln>
        </p:spPr>
        <p:txBody>
          <a:bodyPr lIns="76200" tIns="76200" rIns="76200" bIns="76200" anchor="ctr"/>
          <a:lstStyle/>
          <a:p>
            <a:pPr algn="l" defTabSz="457200">
              <a:lnSpc>
                <a:spcPct val="120000"/>
              </a:lnSpc>
              <a:defRPr b="0" spc="0" sz="7400">
                <a:solidFill>
                  <a:srgbClr val="6A717D"/>
                </a:solidFill>
                <a:latin typeface="FreightSansLFPro"/>
                <a:ea typeface="FreightSansLFPro"/>
                <a:cs typeface="FreightSansLFPro"/>
                <a:sym typeface="FreightSansLFPro"/>
              </a:defRPr>
            </a:pPr>
          </a:p>
        </p:txBody>
      </p:sp>
      <p:sp>
        <p:nvSpPr>
          <p:cNvPr id="1901" name="Line"/>
          <p:cNvSpPr/>
          <p:nvPr/>
        </p:nvSpPr>
        <p:spPr>
          <a:xfrm>
            <a:off x="16269608" y="7573972"/>
            <a:ext cx="831292" cy="1"/>
          </a:xfrm>
          <a:prstGeom prst="line">
            <a:avLst/>
          </a:prstGeom>
          <a:ln w="127000">
            <a:solidFill>
              <a:srgbClr val="53585F"/>
            </a:solidFill>
            <a:miter lim="400000"/>
            <a:tailEnd type="triangle"/>
          </a:ln>
        </p:spPr>
        <p:txBody>
          <a:bodyPr lIns="76200" tIns="76200" rIns="76200" bIns="76200" anchor="ctr"/>
          <a:lstStyle/>
          <a:p>
            <a:pPr algn="l" defTabSz="457200">
              <a:lnSpc>
                <a:spcPct val="120000"/>
              </a:lnSpc>
              <a:defRPr b="0" spc="0" sz="7400">
                <a:solidFill>
                  <a:srgbClr val="6A717D"/>
                </a:solidFill>
                <a:latin typeface="FreightSansLFPro"/>
                <a:ea typeface="FreightSansLFPro"/>
                <a:cs typeface="FreightSansLFPro"/>
                <a:sym typeface="FreightSansLFPro"/>
              </a:defRPr>
            </a:pPr>
          </a:p>
        </p:txBody>
      </p:sp>
      <p:sp>
        <p:nvSpPr>
          <p:cNvPr id="1902" name="Capacity plan"/>
          <p:cNvSpPr txBox="1"/>
          <p:nvPr/>
        </p:nvSpPr>
        <p:spPr>
          <a:xfrm>
            <a:off x="17265953" y="5643266"/>
            <a:ext cx="6090244" cy="156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457200">
              <a:lnSpc>
                <a:spcPct val="110000"/>
              </a:lnSpc>
              <a:defRPr b="0" sz="9000">
                <a:solidFill>
                  <a:srgbClr val="6A717D"/>
                </a:solidFill>
                <a:latin typeface="Avenir Next Condensed"/>
                <a:ea typeface="Avenir Next Condensed"/>
                <a:cs typeface="Avenir Next Condensed"/>
                <a:sym typeface="Avenir Next Condensed"/>
              </a:defRPr>
            </a:lvl1pPr>
          </a:lstStyle>
          <a:p>
            <a:pPr/>
            <a:r>
              <a:t>Capacity plan</a:t>
            </a:r>
          </a:p>
        </p:txBody>
      </p:sp>
      <p:sp>
        <p:nvSpPr>
          <p:cNvPr id="1903" name="Node1: Links A, B Node 2: Links X, Y"/>
          <p:cNvSpPr txBox="1"/>
          <p:nvPr/>
        </p:nvSpPr>
        <p:spPr>
          <a:xfrm>
            <a:off x="17265953" y="7288380"/>
            <a:ext cx="6340505" cy="256032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defTabSz="457200">
              <a:lnSpc>
                <a:spcPct val="110000"/>
              </a:lnSpc>
              <a:defRPr b="0" sz="7000">
                <a:solidFill>
                  <a:srgbClr val="6A717D"/>
                </a:solidFill>
                <a:latin typeface="Avenir Next Condensed"/>
                <a:ea typeface="Avenir Next Condensed"/>
                <a:cs typeface="Avenir Next Condensed"/>
                <a:sym typeface="Avenir Next Condensed"/>
              </a:defRPr>
            </a:pPr>
            <a:r>
              <a:t>Node1: Links A, B</a:t>
            </a:r>
            <a:br/>
            <a:r>
              <a:t>Node 2: Links X, Y</a:t>
            </a:r>
          </a:p>
        </p:txBody>
      </p:sp>
      <p:pic>
        <p:nvPicPr>
          <p:cNvPr id="1904" name="Screen Shot 2018-10-23 at 22.49.28.png" descr="Screen Shot 2018-10-23 at 22.49.28.png"/>
          <p:cNvPicPr>
            <a:picLocks noChangeAspect="1"/>
          </p:cNvPicPr>
          <p:nvPr/>
        </p:nvPicPr>
        <p:blipFill>
          <a:blip r:embed="rId4">
            <a:extLst/>
          </a:blip>
          <a:srcRect l="78305" t="30502" r="0" b="62523"/>
          <a:stretch>
            <a:fillRect/>
          </a:stretch>
        </p:blipFill>
        <p:spPr>
          <a:xfrm>
            <a:off x="1564468" y="7056050"/>
            <a:ext cx="5333218" cy="1035719"/>
          </a:xfrm>
          <a:prstGeom prst="rect">
            <a:avLst/>
          </a:prstGeom>
          <a:ln w="12700">
            <a:miter lim="400000"/>
          </a:ln>
        </p:spPr>
      </p:pic>
      <p:pic>
        <p:nvPicPr>
          <p:cNvPr id="1905" name="Screen Shot 2018-10-23 at 22.51.50.png" descr="Screen Shot 2018-10-23 at 22.51.50.png"/>
          <p:cNvPicPr>
            <a:picLocks noChangeAspect="1"/>
          </p:cNvPicPr>
          <p:nvPr/>
        </p:nvPicPr>
        <p:blipFill>
          <a:blip r:embed="rId5">
            <a:extLst/>
          </a:blip>
          <a:srcRect l="37467" t="30778" r="36567" b="61268"/>
          <a:stretch>
            <a:fillRect/>
          </a:stretch>
        </p:blipFill>
        <p:spPr>
          <a:xfrm>
            <a:off x="1569817" y="8605541"/>
            <a:ext cx="5322580" cy="1030074"/>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7" name="Rectangle"/>
          <p:cNvSpPr/>
          <p:nvPr/>
        </p:nvSpPr>
        <p:spPr>
          <a:xfrm>
            <a:off x="-20914" y="3190903"/>
            <a:ext cx="24425829" cy="5960560"/>
          </a:xfrm>
          <a:prstGeom prst="rect">
            <a:avLst/>
          </a:prstGeom>
          <a:solidFill>
            <a:schemeClr val="accent5">
              <a:hueOff val="-82419"/>
              <a:satOff val="-9513"/>
              <a:lumOff val="-16343"/>
              <a:alpha val="10000"/>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39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99" name="Image" descr="Image"/>
          <p:cNvPicPr>
            <a:picLocks noChangeAspect="1"/>
          </p:cNvPicPr>
          <p:nvPr/>
        </p:nvPicPr>
        <p:blipFill>
          <a:blip r:embed="rId2">
            <a:extLst/>
          </a:blip>
          <a:stretch>
            <a:fillRect/>
          </a:stretch>
        </p:blipFill>
        <p:spPr>
          <a:xfrm>
            <a:off x="1882860" y="4343160"/>
            <a:ext cx="1773446" cy="808020"/>
          </a:xfrm>
          <a:prstGeom prst="rect">
            <a:avLst/>
          </a:prstGeom>
          <a:ln w="12700">
            <a:miter lim="400000"/>
          </a:ln>
          <a:effectLst>
            <a:outerShdw sx="100000" sy="100000" kx="0" ky="0" algn="b" rotWithShape="0" blurRad="355600" dist="0" dir="0">
              <a:srgbClr val="000000">
                <a:alpha val="75000"/>
              </a:srgbClr>
            </a:outerShdw>
          </a:effectLst>
        </p:spPr>
      </p:pic>
      <p:pic>
        <p:nvPicPr>
          <p:cNvPr id="400" name="illustration.pdf" descr="illustration.pdf"/>
          <p:cNvPicPr>
            <a:picLocks noChangeAspect="1"/>
          </p:cNvPicPr>
          <p:nvPr/>
        </p:nvPicPr>
        <p:blipFill>
          <a:blip r:embed="rId3">
            <a:extLst/>
          </a:blip>
          <a:stretch>
            <a:fillRect/>
          </a:stretch>
        </p:blipFill>
        <p:spPr>
          <a:xfrm>
            <a:off x="9868290" y="4267533"/>
            <a:ext cx="1531902" cy="959274"/>
          </a:xfrm>
          <a:prstGeom prst="rect">
            <a:avLst/>
          </a:prstGeom>
          <a:ln w="12700">
            <a:miter lim="400000"/>
          </a:ln>
          <a:effectLst>
            <a:outerShdw sx="100000" sy="100000" kx="0" ky="0" algn="b" rotWithShape="0" blurRad="355600" dist="0" dir="0">
              <a:srgbClr val="000000">
                <a:alpha val="75000"/>
              </a:srgbClr>
            </a:outerShdw>
          </a:effectLst>
        </p:spPr>
      </p:pic>
      <p:pic>
        <p:nvPicPr>
          <p:cNvPr id="401" name="Image" descr="Image"/>
          <p:cNvPicPr>
            <a:picLocks noChangeAspect="1"/>
          </p:cNvPicPr>
          <p:nvPr/>
        </p:nvPicPr>
        <p:blipFill>
          <a:blip r:embed="rId4">
            <a:extLst/>
          </a:blip>
          <a:srcRect l="7230" t="14664" r="10617" b="7960"/>
          <a:stretch>
            <a:fillRect/>
          </a:stretch>
        </p:blipFill>
        <p:spPr>
          <a:xfrm>
            <a:off x="17088814" y="4267640"/>
            <a:ext cx="1524343" cy="959061"/>
          </a:xfrm>
          <a:custGeom>
            <a:avLst/>
            <a:gdLst/>
            <a:ahLst/>
            <a:cxnLst>
              <a:cxn ang="0">
                <a:pos x="wd2" y="hd2"/>
              </a:cxn>
              <a:cxn ang="5400000">
                <a:pos x="wd2" y="hd2"/>
              </a:cxn>
              <a:cxn ang="10800000">
                <a:pos x="wd2" y="hd2"/>
              </a:cxn>
              <a:cxn ang="16200000">
                <a:pos x="wd2" y="hd2"/>
              </a:cxn>
            </a:cxnLst>
            <a:rect l="0" t="0" r="r" b="b"/>
            <a:pathLst>
              <a:path w="21543" h="21544" fill="norm" stroke="1" extrusionOk="0">
                <a:moveTo>
                  <a:pt x="18463" y="1"/>
                </a:moveTo>
                <a:cubicBezTo>
                  <a:pt x="18355" y="9"/>
                  <a:pt x="18234" y="52"/>
                  <a:pt x="18200" y="117"/>
                </a:cubicBezTo>
                <a:cubicBezTo>
                  <a:pt x="18165" y="184"/>
                  <a:pt x="18080" y="214"/>
                  <a:pt x="17998" y="189"/>
                </a:cubicBezTo>
                <a:cubicBezTo>
                  <a:pt x="17872" y="150"/>
                  <a:pt x="17861" y="164"/>
                  <a:pt x="17885" y="367"/>
                </a:cubicBezTo>
                <a:cubicBezTo>
                  <a:pt x="17900" y="489"/>
                  <a:pt x="17888" y="613"/>
                  <a:pt x="17857" y="643"/>
                </a:cubicBezTo>
                <a:cubicBezTo>
                  <a:pt x="17827" y="673"/>
                  <a:pt x="17592" y="689"/>
                  <a:pt x="17336" y="679"/>
                </a:cubicBezTo>
                <a:cubicBezTo>
                  <a:pt x="17046" y="667"/>
                  <a:pt x="16842" y="691"/>
                  <a:pt x="16797" y="750"/>
                </a:cubicBezTo>
                <a:cubicBezTo>
                  <a:pt x="16758" y="803"/>
                  <a:pt x="16702" y="831"/>
                  <a:pt x="16674" y="804"/>
                </a:cubicBezTo>
                <a:cubicBezTo>
                  <a:pt x="16592" y="724"/>
                  <a:pt x="16558" y="902"/>
                  <a:pt x="16618" y="1080"/>
                </a:cubicBezTo>
                <a:cubicBezTo>
                  <a:pt x="16698" y="1318"/>
                  <a:pt x="16636" y="1343"/>
                  <a:pt x="16001" y="1374"/>
                </a:cubicBezTo>
                <a:cubicBezTo>
                  <a:pt x="15692" y="1389"/>
                  <a:pt x="15420" y="1406"/>
                  <a:pt x="15395" y="1410"/>
                </a:cubicBezTo>
                <a:cubicBezTo>
                  <a:pt x="15370" y="1414"/>
                  <a:pt x="15360" y="1536"/>
                  <a:pt x="15373" y="1677"/>
                </a:cubicBezTo>
                <a:cubicBezTo>
                  <a:pt x="15387" y="1830"/>
                  <a:pt x="15370" y="1950"/>
                  <a:pt x="15333" y="1972"/>
                </a:cubicBezTo>
                <a:cubicBezTo>
                  <a:pt x="15300" y="1992"/>
                  <a:pt x="15036" y="2018"/>
                  <a:pt x="14750" y="2034"/>
                </a:cubicBezTo>
                <a:cubicBezTo>
                  <a:pt x="14464" y="2050"/>
                  <a:pt x="14203" y="2074"/>
                  <a:pt x="14167" y="2079"/>
                </a:cubicBezTo>
                <a:cubicBezTo>
                  <a:pt x="14130" y="2084"/>
                  <a:pt x="14099" y="2196"/>
                  <a:pt x="14099" y="2337"/>
                </a:cubicBezTo>
                <a:cubicBezTo>
                  <a:pt x="14099" y="2662"/>
                  <a:pt x="13991" y="2721"/>
                  <a:pt x="13454" y="2694"/>
                </a:cubicBezTo>
                <a:cubicBezTo>
                  <a:pt x="13032" y="2672"/>
                  <a:pt x="12876" y="2584"/>
                  <a:pt x="12927" y="2373"/>
                </a:cubicBezTo>
                <a:cubicBezTo>
                  <a:pt x="12967" y="2209"/>
                  <a:pt x="12853" y="1998"/>
                  <a:pt x="12720" y="1998"/>
                </a:cubicBezTo>
                <a:cubicBezTo>
                  <a:pt x="12659" y="1998"/>
                  <a:pt x="12509" y="2158"/>
                  <a:pt x="12389" y="2346"/>
                </a:cubicBezTo>
                <a:cubicBezTo>
                  <a:pt x="12212" y="2622"/>
                  <a:pt x="12132" y="2683"/>
                  <a:pt x="11962" y="2694"/>
                </a:cubicBezTo>
                <a:cubicBezTo>
                  <a:pt x="11847" y="2701"/>
                  <a:pt x="11759" y="2733"/>
                  <a:pt x="11772" y="2765"/>
                </a:cubicBezTo>
                <a:cubicBezTo>
                  <a:pt x="11801" y="2843"/>
                  <a:pt x="11623" y="2995"/>
                  <a:pt x="11497" y="2997"/>
                </a:cubicBezTo>
                <a:cubicBezTo>
                  <a:pt x="11191" y="3001"/>
                  <a:pt x="11102" y="3042"/>
                  <a:pt x="11054" y="3184"/>
                </a:cubicBezTo>
                <a:cubicBezTo>
                  <a:pt x="11025" y="3270"/>
                  <a:pt x="10953" y="3336"/>
                  <a:pt x="10897" y="3336"/>
                </a:cubicBezTo>
                <a:cubicBezTo>
                  <a:pt x="10812" y="3336"/>
                  <a:pt x="10796" y="3383"/>
                  <a:pt x="10807" y="3603"/>
                </a:cubicBezTo>
                <a:cubicBezTo>
                  <a:pt x="10819" y="3854"/>
                  <a:pt x="10805" y="3885"/>
                  <a:pt x="10611" y="3969"/>
                </a:cubicBezTo>
                <a:cubicBezTo>
                  <a:pt x="10495" y="4018"/>
                  <a:pt x="10360" y="4083"/>
                  <a:pt x="10308" y="4120"/>
                </a:cubicBezTo>
                <a:cubicBezTo>
                  <a:pt x="10181" y="4210"/>
                  <a:pt x="10066" y="4049"/>
                  <a:pt x="10156" y="3906"/>
                </a:cubicBezTo>
                <a:cubicBezTo>
                  <a:pt x="10191" y="3851"/>
                  <a:pt x="10218" y="3774"/>
                  <a:pt x="10218" y="3737"/>
                </a:cubicBezTo>
                <a:cubicBezTo>
                  <a:pt x="10218" y="3642"/>
                  <a:pt x="9969" y="3650"/>
                  <a:pt x="9932" y="3746"/>
                </a:cubicBezTo>
                <a:cubicBezTo>
                  <a:pt x="9915" y="3790"/>
                  <a:pt x="9873" y="3813"/>
                  <a:pt x="9837" y="3790"/>
                </a:cubicBezTo>
                <a:cubicBezTo>
                  <a:pt x="9798" y="3767"/>
                  <a:pt x="9732" y="3876"/>
                  <a:pt x="9680" y="4049"/>
                </a:cubicBezTo>
                <a:cubicBezTo>
                  <a:pt x="9594" y="4335"/>
                  <a:pt x="9483" y="4373"/>
                  <a:pt x="9483" y="4120"/>
                </a:cubicBezTo>
                <a:cubicBezTo>
                  <a:pt x="9483" y="3952"/>
                  <a:pt x="9272" y="3973"/>
                  <a:pt x="9192" y="4147"/>
                </a:cubicBezTo>
                <a:cubicBezTo>
                  <a:pt x="9146" y="4245"/>
                  <a:pt x="9056" y="4288"/>
                  <a:pt x="8894" y="4290"/>
                </a:cubicBezTo>
                <a:cubicBezTo>
                  <a:pt x="8764" y="4291"/>
                  <a:pt x="8666" y="4318"/>
                  <a:pt x="8676" y="4343"/>
                </a:cubicBezTo>
                <a:cubicBezTo>
                  <a:pt x="8713" y="4440"/>
                  <a:pt x="8596" y="4617"/>
                  <a:pt x="8479" y="4646"/>
                </a:cubicBezTo>
                <a:cubicBezTo>
                  <a:pt x="8412" y="4663"/>
                  <a:pt x="8236" y="4675"/>
                  <a:pt x="8087" y="4673"/>
                </a:cubicBezTo>
                <a:lnTo>
                  <a:pt x="7812" y="4673"/>
                </a:lnTo>
                <a:lnTo>
                  <a:pt x="7817" y="4985"/>
                </a:lnTo>
                <a:cubicBezTo>
                  <a:pt x="7820" y="5401"/>
                  <a:pt x="7723" y="5780"/>
                  <a:pt x="7638" y="5698"/>
                </a:cubicBezTo>
                <a:cubicBezTo>
                  <a:pt x="7588" y="5651"/>
                  <a:pt x="7587" y="5669"/>
                  <a:pt x="7638" y="5770"/>
                </a:cubicBezTo>
                <a:cubicBezTo>
                  <a:pt x="7744" y="5977"/>
                  <a:pt x="7644" y="6019"/>
                  <a:pt x="7021" y="6028"/>
                </a:cubicBezTo>
                <a:cubicBezTo>
                  <a:pt x="6511" y="6035"/>
                  <a:pt x="6452" y="6057"/>
                  <a:pt x="6409" y="6206"/>
                </a:cubicBezTo>
                <a:cubicBezTo>
                  <a:pt x="6325" y="6502"/>
                  <a:pt x="6049" y="6668"/>
                  <a:pt x="5624" y="6688"/>
                </a:cubicBezTo>
                <a:cubicBezTo>
                  <a:pt x="5211" y="6707"/>
                  <a:pt x="5103" y="6798"/>
                  <a:pt x="5103" y="7116"/>
                </a:cubicBezTo>
                <a:cubicBezTo>
                  <a:pt x="5103" y="7314"/>
                  <a:pt x="4737" y="7559"/>
                  <a:pt x="4637" y="7428"/>
                </a:cubicBezTo>
                <a:cubicBezTo>
                  <a:pt x="4549" y="7312"/>
                  <a:pt x="4134" y="7344"/>
                  <a:pt x="3936" y="7481"/>
                </a:cubicBezTo>
                <a:cubicBezTo>
                  <a:pt x="3792" y="7582"/>
                  <a:pt x="3773" y="7625"/>
                  <a:pt x="3818" y="7758"/>
                </a:cubicBezTo>
                <a:cubicBezTo>
                  <a:pt x="3892" y="7976"/>
                  <a:pt x="3794" y="8051"/>
                  <a:pt x="3627" y="7909"/>
                </a:cubicBezTo>
                <a:cubicBezTo>
                  <a:pt x="3459" y="7766"/>
                  <a:pt x="3228" y="7054"/>
                  <a:pt x="3274" y="6822"/>
                </a:cubicBezTo>
                <a:cubicBezTo>
                  <a:pt x="3296" y="6710"/>
                  <a:pt x="3288" y="6670"/>
                  <a:pt x="3252" y="6706"/>
                </a:cubicBezTo>
                <a:cubicBezTo>
                  <a:pt x="3187" y="6769"/>
                  <a:pt x="2959" y="6119"/>
                  <a:pt x="3005" y="6001"/>
                </a:cubicBezTo>
                <a:cubicBezTo>
                  <a:pt x="3021" y="5959"/>
                  <a:pt x="2989" y="5851"/>
                  <a:pt x="2932" y="5761"/>
                </a:cubicBezTo>
                <a:cubicBezTo>
                  <a:pt x="2864" y="5653"/>
                  <a:pt x="2844" y="5536"/>
                  <a:pt x="2865" y="5413"/>
                </a:cubicBezTo>
                <a:cubicBezTo>
                  <a:pt x="2885" y="5288"/>
                  <a:pt x="2876" y="5249"/>
                  <a:pt x="2837" y="5288"/>
                </a:cubicBezTo>
                <a:cubicBezTo>
                  <a:pt x="2801" y="5323"/>
                  <a:pt x="2726" y="5182"/>
                  <a:pt x="2646" y="4931"/>
                </a:cubicBezTo>
                <a:cubicBezTo>
                  <a:pt x="2515" y="4522"/>
                  <a:pt x="2382" y="4354"/>
                  <a:pt x="2321" y="4512"/>
                </a:cubicBezTo>
                <a:cubicBezTo>
                  <a:pt x="2303" y="4559"/>
                  <a:pt x="2266" y="4581"/>
                  <a:pt x="2236" y="4566"/>
                </a:cubicBezTo>
                <a:cubicBezTo>
                  <a:pt x="2169" y="4530"/>
                  <a:pt x="2032" y="3949"/>
                  <a:pt x="2018" y="3639"/>
                </a:cubicBezTo>
                <a:cubicBezTo>
                  <a:pt x="2012" y="3509"/>
                  <a:pt x="1968" y="3372"/>
                  <a:pt x="1917" y="3327"/>
                </a:cubicBezTo>
                <a:cubicBezTo>
                  <a:pt x="1857" y="3274"/>
                  <a:pt x="1835" y="3184"/>
                  <a:pt x="1855" y="3086"/>
                </a:cubicBezTo>
                <a:cubicBezTo>
                  <a:pt x="1872" y="3002"/>
                  <a:pt x="1857" y="2911"/>
                  <a:pt x="1827" y="2881"/>
                </a:cubicBezTo>
                <a:cubicBezTo>
                  <a:pt x="1796" y="2851"/>
                  <a:pt x="1788" y="2790"/>
                  <a:pt x="1804" y="2747"/>
                </a:cubicBezTo>
                <a:cubicBezTo>
                  <a:pt x="1821" y="2705"/>
                  <a:pt x="1784" y="2667"/>
                  <a:pt x="1726" y="2667"/>
                </a:cubicBezTo>
                <a:cubicBezTo>
                  <a:pt x="1660" y="2667"/>
                  <a:pt x="1560" y="2530"/>
                  <a:pt x="1457" y="2293"/>
                </a:cubicBezTo>
                <a:cubicBezTo>
                  <a:pt x="1323" y="1983"/>
                  <a:pt x="1273" y="1926"/>
                  <a:pt x="1182" y="1972"/>
                </a:cubicBezTo>
                <a:cubicBezTo>
                  <a:pt x="1121" y="2003"/>
                  <a:pt x="1014" y="2032"/>
                  <a:pt x="941" y="2043"/>
                </a:cubicBezTo>
                <a:cubicBezTo>
                  <a:pt x="867" y="2054"/>
                  <a:pt x="742" y="2102"/>
                  <a:pt x="666" y="2150"/>
                </a:cubicBezTo>
                <a:cubicBezTo>
                  <a:pt x="590" y="2198"/>
                  <a:pt x="430" y="2278"/>
                  <a:pt x="312" y="2328"/>
                </a:cubicBezTo>
                <a:cubicBezTo>
                  <a:pt x="195" y="2379"/>
                  <a:pt x="89" y="2447"/>
                  <a:pt x="77" y="2480"/>
                </a:cubicBezTo>
                <a:cubicBezTo>
                  <a:pt x="65" y="2513"/>
                  <a:pt x="41" y="2906"/>
                  <a:pt x="21" y="3354"/>
                </a:cubicBezTo>
                <a:cubicBezTo>
                  <a:pt x="-15" y="4132"/>
                  <a:pt x="-13" y="4174"/>
                  <a:pt x="88" y="4174"/>
                </a:cubicBezTo>
                <a:cubicBezTo>
                  <a:pt x="259" y="4174"/>
                  <a:pt x="357" y="4079"/>
                  <a:pt x="357" y="3924"/>
                </a:cubicBezTo>
                <a:cubicBezTo>
                  <a:pt x="357" y="3718"/>
                  <a:pt x="529" y="3498"/>
                  <a:pt x="705" y="3478"/>
                </a:cubicBezTo>
                <a:cubicBezTo>
                  <a:pt x="836" y="3464"/>
                  <a:pt x="858" y="3494"/>
                  <a:pt x="857" y="3683"/>
                </a:cubicBezTo>
                <a:cubicBezTo>
                  <a:pt x="855" y="3872"/>
                  <a:pt x="866" y="3888"/>
                  <a:pt x="946" y="3808"/>
                </a:cubicBezTo>
                <a:cubicBezTo>
                  <a:pt x="1097" y="3659"/>
                  <a:pt x="1334" y="3932"/>
                  <a:pt x="1311" y="4227"/>
                </a:cubicBezTo>
                <a:cubicBezTo>
                  <a:pt x="1295" y="4425"/>
                  <a:pt x="1305" y="4441"/>
                  <a:pt x="1373" y="4352"/>
                </a:cubicBezTo>
                <a:cubicBezTo>
                  <a:pt x="1473" y="4219"/>
                  <a:pt x="1530" y="4342"/>
                  <a:pt x="1524" y="4682"/>
                </a:cubicBezTo>
                <a:cubicBezTo>
                  <a:pt x="1522" y="4815"/>
                  <a:pt x="1541" y="4905"/>
                  <a:pt x="1569" y="4878"/>
                </a:cubicBezTo>
                <a:cubicBezTo>
                  <a:pt x="1640" y="4808"/>
                  <a:pt x="1836" y="5538"/>
                  <a:pt x="1793" y="5716"/>
                </a:cubicBezTo>
                <a:cubicBezTo>
                  <a:pt x="1769" y="5818"/>
                  <a:pt x="1778" y="5848"/>
                  <a:pt x="1821" y="5805"/>
                </a:cubicBezTo>
                <a:cubicBezTo>
                  <a:pt x="1904" y="5724"/>
                  <a:pt x="2206" y="6773"/>
                  <a:pt x="2158" y="6973"/>
                </a:cubicBezTo>
                <a:cubicBezTo>
                  <a:pt x="2134" y="7070"/>
                  <a:pt x="2144" y="7095"/>
                  <a:pt x="2186" y="7053"/>
                </a:cubicBezTo>
                <a:cubicBezTo>
                  <a:pt x="2278" y="6963"/>
                  <a:pt x="2476" y="7735"/>
                  <a:pt x="2399" y="7882"/>
                </a:cubicBezTo>
                <a:cubicBezTo>
                  <a:pt x="2326" y="8022"/>
                  <a:pt x="2388" y="8194"/>
                  <a:pt x="2489" y="8132"/>
                </a:cubicBezTo>
                <a:cubicBezTo>
                  <a:pt x="2539" y="8101"/>
                  <a:pt x="2592" y="8185"/>
                  <a:pt x="2640" y="8364"/>
                </a:cubicBezTo>
                <a:cubicBezTo>
                  <a:pt x="2705" y="8603"/>
                  <a:pt x="2705" y="8646"/>
                  <a:pt x="2629" y="8738"/>
                </a:cubicBezTo>
                <a:cubicBezTo>
                  <a:pt x="2552" y="8832"/>
                  <a:pt x="2548" y="8836"/>
                  <a:pt x="2623" y="8836"/>
                </a:cubicBezTo>
                <a:cubicBezTo>
                  <a:pt x="2714" y="8836"/>
                  <a:pt x="2941" y="9375"/>
                  <a:pt x="2887" y="9460"/>
                </a:cubicBezTo>
                <a:cubicBezTo>
                  <a:pt x="2869" y="9489"/>
                  <a:pt x="2852" y="9735"/>
                  <a:pt x="2848" y="10004"/>
                </a:cubicBezTo>
                <a:cubicBezTo>
                  <a:pt x="2841" y="10429"/>
                  <a:pt x="2852" y="10501"/>
                  <a:pt x="2943" y="10539"/>
                </a:cubicBezTo>
                <a:cubicBezTo>
                  <a:pt x="3007" y="10566"/>
                  <a:pt x="3034" y="10626"/>
                  <a:pt x="3016" y="10700"/>
                </a:cubicBezTo>
                <a:cubicBezTo>
                  <a:pt x="2998" y="10772"/>
                  <a:pt x="3019" y="10813"/>
                  <a:pt x="3067" y="10807"/>
                </a:cubicBezTo>
                <a:cubicBezTo>
                  <a:pt x="3167" y="10793"/>
                  <a:pt x="3293" y="11337"/>
                  <a:pt x="3257" y="11636"/>
                </a:cubicBezTo>
                <a:cubicBezTo>
                  <a:pt x="3239" y="11790"/>
                  <a:pt x="3244" y="11845"/>
                  <a:pt x="3285" y="11805"/>
                </a:cubicBezTo>
                <a:cubicBezTo>
                  <a:pt x="3321" y="11769"/>
                  <a:pt x="3383" y="11867"/>
                  <a:pt x="3437" y="12046"/>
                </a:cubicBezTo>
                <a:cubicBezTo>
                  <a:pt x="3512" y="12298"/>
                  <a:pt x="3546" y="12330"/>
                  <a:pt x="3684" y="12313"/>
                </a:cubicBezTo>
                <a:cubicBezTo>
                  <a:pt x="3834" y="12295"/>
                  <a:pt x="3846" y="12317"/>
                  <a:pt x="3841" y="12572"/>
                </a:cubicBezTo>
                <a:cubicBezTo>
                  <a:pt x="3836" y="12779"/>
                  <a:pt x="3854" y="12838"/>
                  <a:pt x="3919" y="12821"/>
                </a:cubicBezTo>
                <a:cubicBezTo>
                  <a:pt x="3988" y="12804"/>
                  <a:pt x="3999" y="12864"/>
                  <a:pt x="3986" y="13133"/>
                </a:cubicBezTo>
                <a:cubicBezTo>
                  <a:pt x="3978" y="13317"/>
                  <a:pt x="3938" y="13502"/>
                  <a:pt x="3897" y="13552"/>
                </a:cubicBezTo>
                <a:cubicBezTo>
                  <a:pt x="3795" y="13676"/>
                  <a:pt x="3819" y="14187"/>
                  <a:pt x="3925" y="14159"/>
                </a:cubicBezTo>
                <a:cubicBezTo>
                  <a:pt x="3968" y="14147"/>
                  <a:pt x="4066" y="14203"/>
                  <a:pt x="4138" y="14283"/>
                </a:cubicBezTo>
                <a:cubicBezTo>
                  <a:pt x="4243" y="14400"/>
                  <a:pt x="4267" y="14501"/>
                  <a:pt x="4267" y="14783"/>
                </a:cubicBezTo>
                <a:cubicBezTo>
                  <a:pt x="4267" y="15036"/>
                  <a:pt x="4290" y="15130"/>
                  <a:pt x="4345" y="15130"/>
                </a:cubicBezTo>
                <a:cubicBezTo>
                  <a:pt x="4422" y="15130"/>
                  <a:pt x="4519" y="15651"/>
                  <a:pt x="4469" y="15781"/>
                </a:cubicBezTo>
                <a:cubicBezTo>
                  <a:pt x="4455" y="15817"/>
                  <a:pt x="4461" y="15917"/>
                  <a:pt x="4480" y="16013"/>
                </a:cubicBezTo>
                <a:cubicBezTo>
                  <a:pt x="4506" y="16144"/>
                  <a:pt x="4545" y="16176"/>
                  <a:pt x="4643" y="16147"/>
                </a:cubicBezTo>
                <a:cubicBezTo>
                  <a:pt x="4737" y="16118"/>
                  <a:pt x="4790" y="16162"/>
                  <a:pt x="4850" y="16307"/>
                </a:cubicBezTo>
                <a:cubicBezTo>
                  <a:pt x="4895" y="16416"/>
                  <a:pt x="4965" y="16503"/>
                  <a:pt x="5007" y="16503"/>
                </a:cubicBezTo>
                <a:cubicBezTo>
                  <a:pt x="5085" y="16503"/>
                  <a:pt x="5601" y="18146"/>
                  <a:pt x="5624" y="18465"/>
                </a:cubicBezTo>
                <a:cubicBezTo>
                  <a:pt x="5631" y="18557"/>
                  <a:pt x="5665" y="18717"/>
                  <a:pt x="5697" y="18812"/>
                </a:cubicBezTo>
                <a:cubicBezTo>
                  <a:pt x="5729" y="18908"/>
                  <a:pt x="5743" y="19072"/>
                  <a:pt x="5725" y="19178"/>
                </a:cubicBezTo>
                <a:cubicBezTo>
                  <a:pt x="5704" y="19308"/>
                  <a:pt x="5709" y="19350"/>
                  <a:pt x="5748" y="19312"/>
                </a:cubicBezTo>
                <a:cubicBezTo>
                  <a:pt x="5817" y="19243"/>
                  <a:pt x="5926" y="19535"/>
                  <a:pt x="5950" y="19855"/>
                </a:cubicBezTo>
                <a:cubicBezTo>
                  <a:pt x="5968" y="20107"/>
                  <a:pt x="6154" y="20456"/>
                  <a:pt x="6230" y="20381"/>
                </a:cubicBezTo>
                <a:cubicBezTo>
                  <a:pt x="6310" y="20303"/>
                  <a:pt x="6557" y="21087"/>
                  <a:pt x="6544" y="21380"/>
                </a:cubicBezTo>
                <a:cubicBezTo>
                  <a:pt x="6542" y="21424"/>
                  <a:pt x="6581" y="21484"/>
                  <a:pt x="6634" y="21514"/>
                </a:cubicBezTo>
                <a:cubicBezTo>
                  <a:pt x="6776" y="21594"/>
                  <a:pt x="6877" y="21507"/>
                  <a:pt x="6847" y="21326"/>
                </a:cubicBezTo>
                <a:cubicBezTo>
                  <a:pt x="6833" y="21239"/>
                  <a:pt x="6838" y="21052"/>
                  <a:pt x="6864" y="20907"/>
                </a:cubicBezTo>
                <a:cubicBezTo>
                  <a:pt x="6900" y="20709"/>
                  <a:pt x="6896" y="20611"/>
                  <a:pt x="6836" y="20506"/>
                </a:cubicBezTo>
                <a:cubicBezTo>
                  <a:pt x="6792" y="20429"/>
                  <a:pt x="6772" y="20308"/>
                  <a:pt x="6791" y="20230"/>
                </a:cubicBezTo>
                <a:cubicBezTo>
                  <a:pt x="6812" y="20141"/>
                  <a:pt x="6798" y="20099"/>
                  <a:pt x="6757" y="20114"/>
                </a:cubicBezTo>
                <a:cubicBezTo>
                  <a:pt x="6720" y="20128"/>
                  <a:pt x="6641" y="19919"/>
                  <a:pt x="6572" y="19633"/>
                </a:cubicBezTo>
                <a:cubicBezTo>
                  <a:pt x="6433" y="19052"/>
                  <a:pt x="6389" y="18537"/>
                  <a:pt x="6477" y="18563"/>
                </a:cubicBezTo>
                <a:cubicBezTo>
                  <a:pt x="6509" y="18572"/>
                  <a:pt x="6585" y="18496"/>
                  <a:pt x="6651" y="18384"/>
                </a:cubicBezTo>
                <a:cubicBezTo>
                  <a:pt x="6746" y="18223"/>
                  <a:pt x="6762" y="18159"/>
                  <a:pt x="6712" y="18063"/>
                </a:cubicBezTo>
                <a:cubicBezTo>
                  <a:pt x="6617" y="17881"/>
                  <a:pt x="6719" y="17815"/>
                  <a:pt x="7099" y="17832"/>
                </a:cubicBezTo>
                <a:cubicBezTo>
                  <a:pt x="7287" y="17840"/>
                  <a:pt x="7444" y="17811"/>
                  <a:pt x="7464" y="17760"/>
                </a:cubicBezTo>
                <a:cubicBezTo>
                  <a:pt x="7483" y="17711"/>
                  <a:pt x="7541" y="17690"/>
                  <a:pt x="7593" y="17716"/>
                </a:cubicBezTo>
                <a:cubicBezTo>
                  <a:pt x="7664" y="17751"/>
                  <a:pt x="7697" y="17711"/>
                  <a:pt x="7716" y="17546"/>
                </a:cubicBezTo>
                <a:cubicBezTo>
                  <a:pt x="7749" y="17273"/>
                  <a:pt x="7632" y="16902"/>
                  <a:pt x="7447" y="16682"/>
                </a:cubicBezTo>
                <a:lnTo>
                  <a:pt x="7307" y="16512"/>
                </a:lnTo>
                <a:lnTo>
                  <a:pt x="7425" y="16459"/>
                </a:lnTo>
                <a:cubicBezTo>
                  <a:pt x="7556" y="16400"/>
                  <a:pt x="7588" y="16254"/>
                  <a:pt x="7470" y="16254"/>
                </a:cubicBezTo>
                <a:cubicBezTo>
                  <a:pt x="7320" y="16254"/>
                  <a:pt x="7336" y="16102"/>
                  <a:pt x="7503" y="15942"/>
                </a:cubicBezTo>
                <a:cubicBezTo>
                  <a:pt x="7623" y="15828"/>
                  <a:pt x="7735" y="15789"/>
                  <a:pt x="7873" y="15817"/>
                </a:cubicBezTo>
                <a:cubicBezTo>
                  <a:pt x="7984" y="15839"/>
                  <a:pt x="8102" y="15818"/>
                  <a:pt x="8143" y="15763"/>
                </a:cubicBezTo>
                <a:cubicBezTo>
                  <a:pt x="8193" y="15697"/>
                  <a:pt x="8226" y="15695"/>
                  <a:pt x="8249" y="15754"/>
                </a:cubicBezTo>
                <a:cubicBezTo>
                  <a:pt x="8300" y="15886"/>
                  <a:pt x="8489" y="15862"/>
                  <a:pt x="8524" y="15719"/>
                </a:cubicBezTo>
                <a:cubicBezTo>
                  <a:pt x="8541" y="15649"/>
                  <a:pt x="8526" y="15528"/>
                  <a:pt x="8490" y="15460"/>
                </a:cubicBezTo>
                <a:cubicBezTo>
                  <a:pt x="8436" y="15356"/>
                  <a:pt x="8451" y="15324"/>
                  <a:pt x="8608" y="15220"/>
                </a:cubicBezTo>
                <a:cubicBezTo>
                  <a:pt x="8792" y="15098"/>
                  <a:pt x="9056" y="15153"/>
                  <a:pt x="9068" y="15318"/>
                </a:cubicBezTo>
                <a:cubicBezTo>
                  <a:pt x="9071" y="15353"/>
                  <a:pt x="9080" y="15626"/>
                  <a:pt x="9085" y="15924"/>
                </a:cubicBezTo>
                <a:lnTo>
                  <a:pt x="9091" y="16468"/>
                </a:lnTo>
                <a:lnTo>
                  <a:pt x="9337" y="16494"/>
                </a:lnTo>
                <a:cubicBezTo>
                  <a:pt x="9561" y="16517"/>
                  <a:pt x="9580" y="16496"/>
                  <a:pt x="9562" y="16343"/>
                </a:cubicBezTo>
                <a:cubicBezTo>
                  <a:pt x="9531" y="16091"/>
                  <a:pt x="9626" y="16060"/>
                  <a:pt x="9797" y="16254"/>
                </a:cubicBezTo>
                <a:cubicBezTo>
                  <a:pt x="9999" y="16482"/>
                  <a:pt x="10078" y="16474"/>
                  <a:pt x="10033" y="16236"/>
                </a:cubicBezTo>
                <a:cubicBezTo>
                  <a:pt x="9972" y="15915"/>
                  <a:pt x="9977" y="15879"/>
                  <a:pt x="10111" y="15879"/>
                </a:cubicBezTo>
                <a:cubicBezTo>
                  <a:pt x="10184" y="15879"/>
                  <a:pt x="10271" y="15826"/>
                  <a:pt x="10302" y="15763"/>
                </a:cubicBezTo>
                <a:cubicBezTo>
                  <a:pt x="10348" y="15670"/>
                  <a:pt x="10378" y="15693"/>
                  <a:pt x="10470" y="15879"/>
                </a:cubicBezTo>
                <a:cubicBezTo>
                  <a:pt x="10533" y="16005"/>
                  <a:pt x="10573" y="16139"/>
                  <a:pt x="10560" y="16173"/>
                </a:cubicBezTo>
                <a:cubicBezTo>
                  <a:pt x="10547" y="16208"/>
                  <a:pt x="10586" y="16303"/>
                  <a:pt x="10644" y="16387"/>
                </a:cubicBezTo>
                <a:cubicBezTo>
                  <a:pt x="10731" y="16512"/>
                  <a:pt x="10765" y="16521"/>
                  <a:pt x="10846" y="16441"/>
                </a:cubicBezTo>
                <a:cubicBezTo>
                  <a:pt x="10914" y="16374"/>
                  <a:pt x="10958" y="16373"/>
                  <a:pt x="10981" y="16432"/>
                </a:cubicBezTo>
                <a:cubicBezTo>
                  <a:pt x="11002" y="16485"/>
                  <a:pt x="11040" y="16461"/>
                  <a:pt x="11082" y="16370"/>
                </a:cubicBezTo>
                <a:cubicBezTo>
                  <a:pt x="11138" y="16248"/>
                  <a:pt x="11168" y="16239"/>
                  <a:pt x="11233" y="16325"/>
                </a:cubicBezTo>
                <a:cubicBezTo>
                  <a:pt x="11288" y="16397"/>
                  <a:pt x="11322" y="16404"/>
                  <a:pt x="11345" y="16343"/>
                </a:cubicBezTo>
                <a:cubicBezTo>
                  <a:pt x="11364" y="16294"/>
                  <a:pt x="11403" y="16276"/>
                  <a:pt x="11435" y="16307"/>
                </a:cubicBezTo>
                <a:cubicBezTo>
                  <a:pt x="11472" y="16343"/>
                  <a:pt x="11483" y="16318"/>
                  <a:pt x="11463" y="16236"/>
                </a:cubicBezTo>
                <a:cubicBezTo>
                  <a:pt x="11396" y="15959"/>
                  <a:pt x="11540" y="15844"/>
                  <a:pt x="11940" y="15835"/>
                </a:cubicBezTo>
                <a:cubicBezTo>
                  <a:pt x="12228" y="15828"/>
                  <a:pt x="12310" y="15802"/>
                  <a:pt x="12271" y="15728"/>
                </a:cubicBezTo>
                <a:cubicBezTo>
                  <a:pt x="12235" y="15660"/>
                  <a:pt x="12256" y="15552"/>
                  <a:pt x="12338" y="15389"/>
                </a:cubicBezTo>
                <a:cubicBezTo>
                  <a:pt x="12451" y="15164"/>
                  <a:pt x="12473" y="15152"/>
                  <a:pt x="12832" y="15166"/>
                </a:cubicBezTo>
                <a:cubicBezTo>
                  <a:pt x="13040" y="15174"/>
                  <a:pt x="13293" y="15151"/>
                  <a:pt x="13393" y="15121"/>
                </a:cubicBezTo>
                <a:cubicBezTo>
                  <a:pt x="13550" y="15074"/>
                  <a:pt x="13578" y="15039"/>
                  <a:pt x="13578" y="14827"/>
                </a:cubicBezTo>
                <a:cubicBezTo>
                  <a:pt x="13578" y="14538"/>
                  <a:pt x="13595" y="14522"/>
                  <a:pt x="14083" y="14480"/>
                </a:cubicBezTo>
                <a:cubicBezTo>
                  <a:pt x="14485" y="14445"/>
                  <a:pt x="14647" y="14328"/>
                  <a:pt x="14599" y="14087"/>
                </a:cubicBezTo>
                <a:cubicBezTo>
                  <a:pt x="14555" y="13870"/>
                  <a:pt x="14651" y="13810"/>
                  <a:pt x="15047" y="13829"/>
                </a:cubicBezTo>
                <a:cubicBezTo>
                  <a:pt x="15250" y="13838"/>
                  <a:pt x="15415" y="13807"/>
                  <a:pt x="15434" y="13757"/>
                </a:cubicBezTo>
                <a:cubicBezTo>
                  <a:pt x="15453" y="13709"/>
                  <a:pt x="15519" y="13677"/>
                  <a:pt x="15575" y="13677"/>
                </a:cubicBezTo>
                <a:cubicBezTo>
                  <a:pt x="15669" y="13677"/>
                  <a:pt x="15676" y="13609"/>
                  <a:pt x="15676" y="12839"/>
                </a:cubicBezTo>
                <a:lnTo>
                  <a:pt x="15676" y="12010"/>
                </a:lnTo>
                <a:lnTo>
                  <a:pt x="15524" y="12010"/>
                </a:lnTo>
                <a:cubicBezTo>
                  <a:pt x="15443" y="12010"/>
                  <a:pt x="15351" y="11958"/>
                  <a:pt x="15317" y="11903"/>
                </a:cubicBezTo>
                <a:cubicBezTo>
                  <a:pt x="15236" y="11775"/>
                  <a:pt x="15237" y="11286"/>
                  <a:pt x="15317" y="11208"/>
                </a:cubicBezTo>
                <a:cubicBezTo>
                  <a:pt x="15350" y="11175"/>
                  <a:pt x="15628" y="11154"/>
                  <a:pt x="15939" y="11163"/>
                </a:cubicBezTo>
                <a:lnTo>
                  <a:pt x="16506" y="11181"/>
                </a:lnTo>
                <a:lnTo>
                  <a:pt x="16523" y="10824"/>
                </a:lnTo>
                <a:lnTo>
                  <a:pt x="16539" y="10468"/>
                </a:lnTo>
                <a:lnTo>
                  <a:pt x="16977" y="10486"/>
                </a:lnTo>
                <a:cubicBezTo>
                  <a:pt x="17245" y="10497"/>
                  <a:pt x="17400" y="10472"/>
                  <a:pt x="17381" y="10423"/>
                </a:cubicBezTo>
                <a:cubicBezTo>
                  <a:pt x="17364" y="10379"/>
                  <a:pt x="17392" y="10272"/>
                  <a:pt x="17448" y="10182"/>
                </a:cubicBezTo>
                <a:cubicBezTo>
                  <a:pt x="17504" y="10093"/>
                  <a:pt x="17543" y="9994"/>
                  <a:pt x="17527" y="9969"/>
                </a:cubicBezTo>
                <a:cubicBezTo>
                  <a:pt x="17510" y="9943"/>
                  <a:pt x="17563" y="9884"/>
                  <a:pt x="17644" y="9835"/>
                </a:cubicBezTo>
                <a:cubicBezTo>
                  <a:pt x="17736" y="9780"/>
                  <a:pt x="17810" y="9777"/>
                  <a:pt x="17841" y="9826"/>
                </a:cubicBezTo>
                <a:cubicBezTo>
                  <a:pt x="17869" y="9871"/>
                  <a:pt x="17952" y="9873"/>
                  <a:pt x="18037" y="9835"/>
                </a:cubicBezTo>
                <a:cubicBezTo>
                  <a:pt x="18118" y="9798"/>
                  <a:pt x="18196" y="9793"/>
                  <a:pt x="18211" y="9817"/>
                </a:cubicBezTo>
                <a:cubicBezTo>
                  <a:pt x="18226" y="9841"/>
                  <a:pt x="18322" y="9830"/>
                  <a:pt x="18424" y="9799"/>
                </a:cubicBezTo>
                <a:cubicBezTo>
                  <a:pt x="18586" y="9751"/>
                  <a:pt x="18609" y="9715"/>
                  <a:pt x="18609" y="9505"/>
                </a:cubicBezTo>
                <a:cubicBezTo>
                  <a:pt x="18609" y="9372"/>
                  <a:pt x="18633" y="9245"/>
                  <a:pt x="18660" y="9220"/>
                </a:cubicBezTo>
                <a:cubicBezTo>
                  <a:pt x="18735" y="9145"/>
                  <a:pt x="19447" y="9098"/>
                  <a:pt x="19473" y="9166"/>
                </a:cubicBezTo>
                <a:cubicBezTo>
                  <a:pt x="19486" y="9200"/>
                  <a:pt x="19568" y="9214"/>
                  <a:pt x="19658" y="9193"/>
                </a:cubicBezTo>
                <a:cubicBezTo>
                  <a:pt x="19783" y="9164"/>
                  <a:pt x="19813" y="9119"/>
                  <a:pt x="19787" y="9015"/>
                </a:cubicBezTo>
                <a:cubicBezTo>
                  <a:pt x="19707" y="8695"/>
                  <a:pt x="19719" y="8575"/>
                  <a:pt x="19832" y="8506"/>
                </a:cubicBezTo>
                <a:cubicBezTo>
                  <a:pt x="19898" y="8466"/>
                  <a:pt x="19975" y="8478"/>
                  <a:pt x="20011" y="8524"/>
                </a:cubicBezTo>
                <a:cubicBezTo>
                  <a:pt x="20051" y="8575"/>
                  <a:pt x="20110" y="8566"/>
                  <a:pt x="20180" y="8506"/>
                </a:cubicBezTo>
                <a:cubicBezTo>
                  <a:pt x="20239" y="8456"/>
                  <a:pt x="20292" y="8438"/>
                  <a:pt x="20292" y="8462"/>
                </a:cubicBezTo>
                <a:cubicBezTo>
                  <a:pt x="20292" y="8485"/>
                  <a:pt x="20351" y="8463"/>
                  <a:pt x="20426" y="8417"/>
                </a:cubicBezTo>
                <a:cubicBezTo>
                  <a:pt x="20523" y="8359"/>
                  <a:pt x="20583" y="8359"/>
                  <a:pt x="20634" y="8426"/>
                </a:cubicBezTo>
                <a:cubicBezTo>
                  <a:pt x="20690" y="8500"/>
                  <a:pt x="20707" y="8492"/>
                  <a:pt x="20707" y="8391"/>
                </a:cubicBezTo>
                <a:cubicBezTo>
                  <a:pt x="20707" y="8319"/>
                  <a:pt x="20760" y="8204"/>
                  <a:pt x="20825" y="8132"/>
                </a:cubicBezTo>
                <a:cubicBezTo>
                  <a:pt x="20890" y="8060"/>
                  <a:pt x="20942" y="7978"/>
                  <a:pt x="20942" y="7945"/>
                </a:cubicBezTo>
                <a:cubicBezTo>
                  <a:pt x="20942" y="7911"/>
                  <a:pt x="21013" y="7871"/>
                  <a:pt x="21099" y="7865"/>
                </a:cubicBezTo>
                <a:cubicBezTo>
                  <a:pt x="21585" y="7831"/>
                  <a:pt x="21539" y="7908"/>
                  <a:pt x="21543" y="7258"/>
                </a:cubicBezTo>
                <a:cubicBezTo>
                  <a:pt x="21546" y="6705"/>
                  <a:pt x="21538" y="6670"/>
                  <a:pt x="21425" y="6670"/>
                </a:cubicBezTo>
                <a:cubicBezTo>
                  <a:pt x="21359" y="6670"/>
                  <a:pt x="21279" y="6714"/>
                  <a:pt x="21245" y="6768"/>
                </a:cubicBezTo>
                <a:cubicBezTo>
                  <a:pt x="21171" y="6887"/>
                  <a:pt x="21113" y="6699"/>
                  <a:pt x="21105" y="6304"/>
                </a:cubicBezTo>
                <a:cubicBezTo>
                  <a:pt x="21100" y="6073"/>
                  <a:pt x="21082" y="6038"/>
                  <a:pt x="20926" y="6001"/>
                </a:cubicBezTo>
                <a:cubicBezTo>
                  <a:pt x="20735" y="5957"/>
                  <a:pt x="20727" y="5928"/>
                  <a:pt x="20696" y="5047"/>
                </a:cubicBezTo>
                <a:cubicBezTo>
                  <a:pt x="20685" y="4754"/>
                  <a:pt x="20668" y="4705"/>
                  <a:pt x="20544" y="4682"/>
                </a:cubicBezTo>
                <a:cubicBezTo>
                  <a:pt x="20368" y="4650"/>
                  <a:pt x="20274" y="4486"/>
                  <a:pt x="20275" y="4192"/>
                </a:cubicBezTo>
                <a:cubicBezTo>
                  <a:pt x="20275" y="4066"/>
                  <a:pt x="20255" y="3912"/>
                  <a:pt x="20224" y="3853"/>
                </a:cubicBezTo>
                <a:cubicBezTo>
                  <a:pt x="20186" y="3777"/>
                  <a:pt x="20187" y="3716"/>
                  <a:pt x="20230" y="3648"/>
                </a:cubicBezTo>
                <a:cubicBezTo>
                  <a:pt x="20342" y="3471"/>
                  <a:pt x="20299" y="3319"/>
                  <a:pt x="20146" y="3345"/>
                </a:cubicBezTo>
                <a:cubicBezTo>
                  <a:pt x="19940" y="3379"/>
                  <a:pt x="19871" y="3280"/>
                  <a:pt x="19871" y="2952"/>
                </a:cubicBezTo>
                <a:cubicBezTo>
                  <a:pt x="19871" y="2680"/>
                  <a:pt x="19862" y="2667"/>
                  <a:pt x="19686" y="2667"/>
                </a:cubicBezTo>
                <a:cubicBezTo>
                  <a:pt x="19478" y="2667"/>
                  <a:pt x="19468" y="2639"/>
                  <a:pt x="19428" y="1998"/>
                </a:cubicBezTo>
                <a:cubicBezTo>
                  <a:pt x="19412" y="1746"/>
                  <a:pt x="19393" y="1494"/>
                  <a:pt x="19389" y="1437"/>
                </a:cubicBezTo>
                <a:cubicBezTo>
                  <a:pt x="19384" y="1379"/>
                  <a:pt x="19312" y="1339"/>
                  <a:pt x="19232" y="1339"/>
                </a:cubicBezTo>
                <a:cubicBezTo>
                  <a:pt x="19042" y="1339"/>
                  <a:pt x="19026" y="1270"/>
                  <a:pt x="19019" y="634"/>
                </a:cubicBezTo>
                <a:cubicBezTo>
                  <a:pt x="19013" y="200"/>
                  <a:pt x="18997" y="122"/>
                  <a:pt x="18946" y="233"/>
                </a:cubicBezTo>
                <a:cubicBezTo>
                  <a:pt x="18893" y="348"/>
                  <a:pt x="18861" y="354"/>
                  <a:pt x="18744" y="269"/>
                </a:cubicBezTo>
                <a:cubicBezTo>
                  <a:pt x="18667" y="213"/>
                  <a:pt x="18619" y="127"/>
                  <a:pt x="18637" y="82"/>
                </a:cubicBezTo>
                <a:cubicBezTo>
                  <a:pt x="18662" y="17"/>
                  <a:pt x="18571" y="-6"/>
                  <a:pt x="18463" y="1"/>
                </a:cubicBezTo>
                <a:close/>
                <a:moveTo>
                  <a:pt x="537" y="3719"/>
                </a:moveTo>
                <a:cubicBezTo>
                  <a:pt x="490" y="3691"/>
                  <a:pt x="474" y="3707"/>
                  <a:pt x="492" y="3755"/>
                </a:cubicBezTo>
                <a:cubicBezTo>
                  <a:pt x="510" y="3800"/>
                  <a:pt x="543" y="3835"/>
                  <a:pt x="571" y="3835"/>
                </a:cubicBezTo>
                <a:cubicBezTo>
                  <a:pt x="646" y="3835"/>
                  <a:pt x="628" y="3774"/>
                  <a:pt x="537" y="3719"/>
                </a:cubicBezTo>
                <a:close/>
              </a:path>
            </a:pathLst>
          </a:custGeom>
          <a:ln w="12700">
            <a:miter lim="400000"/>
          </a:ln>
          <a:effectLst>
            <a:outerShdw sx="100000" sy="100000" kx="0" ky="0" algn="b" rotWithShape="0" blurRad="355600" dist="0" dir="0">
              <a:srgbClr val="000000">
                <a:alpha val="75000"/>
              </a:srgbClr>
            </a:outerShdw>
          </a:effectLst>
        </p:spPr>
      </p:pic>
      <p:sp>
        <p:nvSpPr>
          <p:cNvPr id="402" name="PROBLEM 3: COMMODITY HW"/>
          <p:cNvSpPr txBox="1"/>
          <p:nvPr/>
        </p:nvSpPr>
        <p:spPr>
          <a:xfrm>
            <a:off x="971549" y="146049"/>
            <a:ext cx="2244090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PROBLEM 3: COMMODITY HW</a:t>
            </a:r>
          </a:p>
        </p:txBody>
      </p:sp>
      <p:pic>
        <p:nvPicPr>
          <p:cNvPr id="403" name="Image" descr="Image"/>
          <p:cNvPicPr>
            <a:picLocks noChangeAspect="1"/>
          </p:cNvPicPr>
          <p:nvPr/>
        </p:nvPicPr>
        <p:blipFill>
          <a:blip r:embed="rId2">
            <a:extLst/>
          </a:blip>
          <a:stretch>
            <a:fillRect/>
          </a:stretch>
        </p:blipFill>
        <p:spPr>
          <a:xfrm>
            <a:off x="4006342" y="4343160"/>
            <a:ext cx="1773446" cy="808020"/>
          </a:xfrm>
          <a:prstGeom prst="rect">
            <a:avLst/>
          </a:prstGeom>
          <a:ln w="12700">
            <a:miter lim="400000"/>
          </a:ln>
          <a:effectLst>
            <a:outerShdw sx="100000" sy="100000" kx="0" ky="0" algn="b" rotWithShape="0" blurRad="355600" dist="0" dir="0">
              <a:srgbClr val="000000">
                <a:alpha val="75000"/>
              </a:srgbClr>
            </a:outerShdw>
          </a:effectLst>
        </p:spPr>
      </p:pic>
      <p:pic>
        <p:nvPicPr>
          <p:cNvPr id="404" name="Image" descr="Image"/>
          <p:cNvPicPr>
            <a:picLocks noChangeAspect="1"/>
          </p:cNvPicPr>
          <p:nvPr/>
        </p:nvPicPr>
        <p:blipFill>
          <a:blip r:embed="rId2">
            <a:extLst/>
          </a:blip>
          <a:stretch>
            <a:fillRect/>
          </a:stretch>
        </p:blipFill>
        <p:spPr>
          <a:xfrm>
            <a:off x="6129824" y="4343160"/>
            <a:ext cx="1773446" cy="808020"/>
          </a:xfrm>
          <a:prstGeom prst="rect">
            <a:avLst/>
          </a:prstGeom>
          <a:ln w="12700">
            <a:miter lim="400000"/>
          </a:ln>
          <a:effectLst>
            <a:outerShdw sx="100000" sy="100000" kx="0" ky="0" algn="b" rotWithShape="0" blurRad="355600" dist="0" dir="0">
              <a:srgbClr val="000000">
                <a:alpha val="75000"/>
              </a:srgbClr>
            </a:outerShdw>
          </a:effectLst>
        </p:spPr>
      </p:pic>
      <p:pic>
        <p:nvPicPr>
          <p:cNvPr id="405" name="Image" descr="Image"/>
          <p:cNvPicPr>
            <a:picLocks noChangeAspect="1"/>
          </p:cNvPicPr>
          <p:nvPr/>
        </p:nvPicPr>
        <p:blipFill>
          <a:blip r:embed="rId2">
            <a:extLst/>
          </a:blip>
          <a:stretch>
            <a:fillRect/>
          </a:stretch>
        </p:blipFill>
        <p:spPr>
          <a:xfrm>
            <a:off x="1875266" y="5412320"/>
            <a:ext cx="1773445" cy="808020"/>
          </a:xfrm>
          <a:prstGeom prst="rect">
            <a:avLst/>
          </a:prstGeom>
          <a:ln w="12700">
            <a:miter lim="400000"/>
          </a:ln>
          <a:effectLst>
            <a:outerShdw sx="100000" sy="100000" kx="0" ky="0" algn="b" rotWithShape="0" blurRad="355600" dist="0" dir="0">
              <a:srgbClr val="000000">
                <a:alpha val="75000"/>
              </a:srgbClr>
            </a:outerShdw>
          </a:effectLst>
        </p:spPr>
      </p:pic>
      <p:pic>
        <p:nvPicPr>
          <p:cNvPr id="406" name="Image" descr="Image"/>
          <p:cNvPicPr>
            <a:picLocks noChangeAspect="1"/>
          </p:cNvPicPr>
          <p:nvPr/>
        </p:nvPicPr>
        <p:blipFill>
          <a:blip r:embed="rId2">
            <a:extLst/>
          </a:blip>
          <a:stretch>
            <a:fillRect/>
          </a:stretch>
        </p:blipFill>
        <p:spPr>
          <a:xfrm>
            <a:off x="3998748" y="5412320"/>
            <a:ext cx="1773446" cy="808020"/>
          </a:xfrm>
          <a:prstGeom prst="rect">
            <a:avLst/>
          </a:prstGeom>
          <a:ln w="12700">
            <a:miter lim="400000"/>
          </a:ln>
          <a:effectLst>
            <a:outerShdw sx="100000" sy="100000" kx="0" ky="0" algn="b" rotWithShape="0" blurRad="355600" dist="0" dir="0">
              <a:srgbClr val="000000">
                <a:alpha val="75000"/>
              </a:srgbClr>
            </a:outerShdw>
          </a:effectLst>
        </p:spPr>
      </p:pic>
      <p:pic>
        <p:nvPicPr>
          <p:cNvPr id="407" name="Image" descr="Image"/>
          <p:cNvPicPr>
            <a:picLocks noChangeAspect="1"/>
          </p:cNvPicPr>
          <p:nvPr/>
        </p:nvPicPr>
        <p:blipFill>
          <a:blip r:embed="rId2">
            <a:extLst/>
          </a:blip>
          <a:stretch>
            <a:fillRect/>
          </a:stretch>
        </p:blipFill>
        <p:spPr>
          <a:xfrm>
            <a:off x="6122230" y="5412320"/>
            <a:ext cx="1773446" cy="808020"/>
          </a:xfrm>
          <a:prstGeom prst="rect">
            <a:avLst/>
          </a:prstGeom>
          <a:ln w="12700">
            <a:miter lim="400000"/>
          </a:ln>
          <a:effectLst>
            <a:outerShdw sx="100000" sy="100000" kx="0" ky="0" algn="b" rotWithShape="0" blurRad="355600" dist="0" dir="0">
              <a:srgbClr val="000000">
                <a:alpha val="75000"/>
              </a:srgbClr>
            </a:outerShdw>
          </a:effectLst>
        </p:spPr>
      </p:pic>
      <p:pic>
        <p:nvPicPr>
          <p:cNvPr id="408" name="Image" descr="Image"/>
          <p:cNvPicPr>
            <a:picLocks noChangeAspect="1"/>
          </p:cNvPicPr>
          <p:nvPr/>
        </p:nvPicPr>
        <p:blipFill>
          <a:blip r:embed="rId2">
            <a:extLst/>
          </a:blip>
          <a:stretch>
            <a:fillRect/>
          </a:stretch>
        </p:blipFill>
        <p:spPr>
          <a:xfrm>
            <a:off x="1875266" y="6481480"/>
            <a:ext cx="1773445" cy="808020"/>
          </a:xfrm>
          <a:prstGeom prst="rect">
            <a:avLst/>
          </a:prstGeom>
          <a:ln w="12700">
            <a:miter lim="400000"/>
          </a:ln>
          <a:effectLst>
            <a:outerShdw sx="100000" sy="100000" kx="0" ky="0" algn="b" rotWithShape="0" blurRad="355600" dist="0" dir="0">
              <a:srgbClr val="000000">
                <a:alpha val="75000"/>
              </a:srgbClr>
            </a:outerShdw>
          </a:effectLst>
        </p:spPr>
      </p:pic>
      <p:pic>
        <p:nvPicPr>
          <p:cNvPr id="409" name="Image" descr="Image"/>
          <p:cNvPicPr>
            <a:picLocks noChangeAspect="1"/>
          </p:cNvPicPr>
          <p:nvPr/>
        </p:nvPicPr>
        <p:blipFill>
          <a:blip r:embed="rId2">
            <a:extLst/>
          </a:blip>
          <a:stretch>
            <a:fillRect/>
          </a:stretch>
        </p:blipFill>
        <p:spPr>
          <a:xfrm>
            <a:off x="3998748" y="6481480"/>
            <a:ext cx="1773446" cy="808020"/>
          </a:xfrm>
          <a:prstGeom prst="rect">
            <a:avLst/>
          </a:prstGeom>
          <a:ln w="12700">
            <a:miter lim="400000"/>
          </a:ln>
          <a:effectLst>
            <a:outerShdw sx="100000" sy="100000" kx="0" ky="0" algn="b" rotWithShape="0" blurRad="355600" dist="0" dir="0">
              <a:srgbClr val="000000">
                <a:alpha val="75000"/>
              </a:srgbClr>
            </a:outerShdw>
          </a:effectLst>
        </p:spPr>
      </p:pic>
      <p:pic>
        <p:nvPicPr>
          <p:cNvPr id="410" name="Image" descr="Image"/>
          <p:cNvPicPr>
            <a:picLocks noChangeAspect="1"/>
          </p:cNvPicPr>
          <p:nvPr/>
        </p:nvPicPr>
        <p:blipFill>
          <a:blip r:embed="rId2">
            <a:extLst/>
          </a:blip>
          <a:stretch>
            <a:fillRect/>
          </a:stretch>
        </p:blipFill>
        <p:spPr>
          <a:xfrm>
            <a:off x="6122230" y="6481480"/>
            <a:ext cx="1773446" cy="808020"/>
          </a:xfrm>
          <a:prstGeom prst="rect">
            <a:avLst/>
          </a:prstGeom>
          <a:ln w="12700">
            <a:miter lim="400000"/>
          </a:ln>
          <a:effectLst>
            <a:outerShdw sx="100000" sy="100000" kx="0" ky="0" algn="b" rotWithShape="0" blurRad="355600" dist="0" dir="0">
              <a:srgbClr val="000000">
                <a:alpha val="75000"/>
              </a:srgbClr>
            </a:outerShdw>
          </a:effectLst>
        </p:spPr>
      </p:pic>
      <p:pic>
        <p:nvPicPr>
          <p:cNvPr id="411" name="Image" descr="Image"/>
          <p:cNvPicPr>
            <a:picLocks noChangeAspect="1"/>
          </p:cNvPicPr>
          <p:nvPr/>
        </p:nvPicPr>
        <p:blipFill>
          <a:blip r:embed="rId2">
            <a:extLst/>
          </a:blip>
          <a:stretch>
            <a:fillRect/>
          </a:stretch>
        </p:blipFill>
        <p:spPr>
          <a:xfrm>
            <a:off x="1867672" y="7550640"/>
            <a:ext cx="1773445" cy="808020"/>
          </a:xfrm>
          <a:prstGeom prst="rect">
            <a:avLst/>
          </a:prstGeom>
          <a:ln w="12700">
            <a:miter lim="400000"/>
          </a:ln>
          <a:effectLst>
            <a:outerShdw sx="100000" sy="100000" kx="0" ky="0" algn="b" rotWithShape="0" blurRad="355600" dist="0" dir="0">
              <a:srgbClr val="000000">
                <a:alpha val="75000"/>
              </a:srgbClr>
            </a:outerShdw>
          </a:effectLst>
        </p:spPr>
      </p:pic>
      <p:pic>
        <p:nvPicPr>
          <p:cNvPr id="412" name="Image" descr="Image"/>
          <p:cNvPicPr>
            <a:picLocks noChangeAspect="1"/>
          </p:cNvPicPr>
          <p:nvPr/>
        </p:nvPicPr>
        <p:blipFill>
          <a:blip r:embed="rId2">
            <a:extLst/>
          </a:blip>
          <a:stretch>
            <a:fillRect/>
          </a:stretch>
        </p:blipFill>
        <p:spPr>
          <a:xfrm>
            <a:off x="3991154" y="7550640"/>
            <a:ext cx="1773445" cy="808020"/>
          </a:xfrm>
          <a:prstGeom prst="rect">
            <a:avLst/>
          </a:prstGeom>
          <a:ln w="12700">
            <a:miter lim="400000"/>
          </a:ln>
          <a:effectLst>
            <a:outerShdw sx="100000" sy="100000" kx="0" ky="0" algn="b" rotWithShape="0" blurRad="355600" dist="0" dir="0">
              <a:srgbClr val="000000">
                <a:alpha val="75000"/>
              </a:srgbClr>
            </a:outerShdw>
          </a:effectLst>
        </p:spPr>
      </p:pic>
      <p:pic>
        <p:nvPicPr>
          <p:cNvPr id="413" name="Image" descr="Image"/>
          <p:cNvPicPr>
            <a:picLocks noChangeAspect="1"/>
          </p:cNvPicPr>
          <p:nvPr/>
        </p:nvPicPr>
        <p:blipFill>
          <a:blip r:embed="rId2">
            <a:extLst/>
          </a:blip>
          <a:stretch>
            <a:fillRect/>
          </a:stretch>
        </p:blipFill>
        <p:spPr>
          <a:xfrm>
            <a:off x="6114636" y="7550640"/>
            <a:ext cx="1773445" cy="808020"/>
          </a:xfrm>
          <a:prstGeom prst="rect">
            <a:avLst/>
          </a:prstGeom>
          <a:ln w="12700">
            <a:miter lim="400000"/>
          </a:ln>
          <a:effectLst>
            <a:outerShdw sx="100000" sy="100000" kx="0" ky="0" algn="b" rotWithShape="0" blurRad="355600" dist="0" dir="0">
              <a:srgbClr val="000000">
                <a:alpha val="75000"/>
              </a:srgbClr>
            </a:outerShdw>
          </a:effectLst>
        </p:spPr>
      </p:pic>
      <p:pic>
        <p:nvPicPr>
          <p:cNvPr id="414" name="illustration.pdf" descr="illustration.pdf"/>
          <p:cNvPicPr>
            <a:picLocks noChangeAspect="1"/>
          </p:cNvPicPr>
          <p:nvPr/>
        </p:nvPicPr>
        <p:blipFill>
          <a:blip r:embed="rId3">
            <a:extLst/>
          </a:blip>
          <a:stretch>
            <a:fillRect/>
          </a:stretch>
        </p:blipFill>
        <p:spPr>
          <a:xfrm>
            <a:off x="11426049" y="4267533"/>
            <a:ext cx="1531902" cy="959274"/>
          </a:xfrm>
          <a:prstGeom prst="rect">
            <a:avLst/>
          </a:prstGeom>
          <a:ln w="12700">
            <a:miter lim="400000"/>
          </a:ln>
          <a:effectLst>
            <a:outerShdw sx="100000" sy="100000" kx="0" ky="0" algn="b" rotWithShape="0" blurRad="355600" dist="0" dir="0">
              <a:srgbClr val="000000">
                <a:alpha val="75000"/>
              </a:srgbClr>
            </a:outerShdw>
          </a:effectLst>
        </p:spPr>
      </p:pic>
      <p:pic>
        <p:nvPicPr>
          <p:cNvPr id="415" name="illustration.pdf" descr="illustration.pdf"/>
          <p:cNvPicPr>
            <a:picLocks noChangeAspect="1"/>
          </p:cNvPicPr>
          <p:nvPr/>
        </p:nvPicPr>
        <p:blipFill>
          <a:blip r:embed="rId3">
            <a:extLst/>
          </a:blip>
          <a:stretch>
            <a:fillRect/>
          </a:stretch>
        </p:blipFill>
        <p:spPr>
          <a:xfrm>
            <a:off x="12983809" y="4267533"/>
            <a:ext cx="1531901" cy="959274"/>
          </a:xfrm>
          <a:prstGeom prst="rect">
            <a:avLst/>
          </a:prstGeom>
          <a:ln w="12700">
            <a:miter lim="400000"/>
          </a:ln>
          <a:effectLst>
            <a:outerShdw sx="100000" sy="100000" kx="0" ky="0" algn="b" rotWithShape="0" blurRad="355600" dist="0" dir="0">
              <a:srgbClr val="000000">
                <a:alpha val="75000"/>
              </a:srgbClr>
            </a:outerShdw>
          </a:effectLst>
        </p:spPr>
      </p:pic>
      <p:pic>
        <p:nvPicPr>
          <p:cNvPr id="416" name="illustration.pdf" descr="illustration.pdf"/>
          <p:cNvPicPr>
            <a:picLocks noChangeAspect="1"/>
          </p:cNvPicPr>
          <p:nvPr/>
        </p:nvPicPr>
        <p:blipFill>
          <a:blip r:embed="rId3">
            <a:extLst/>
          </a:blip>
          <a:stretch>
            <a:fillRect/>
          </a:stretch>
        </p:blipFill>
        <p:spPr>
          <a:xfrm>
            <a:off x="9920547" y="5336693"/>
            <a:ext cx="1531901" cy="959274"/>
          </a:xfrm>
          <a:prstGeom prst="rect">
            <a:avLst/>
          </a:prstGeom>
          <a:ln w="12700">
            <a:miter lim="400000"/>
          </a:ln>
          <a:effectLst>
            <a:outerShdw sx="100000" sy="100000" kx="0" ky="0" algn="b" rotWithShape="0" blurRad="355600" dist="0" dir="0">
              <a:srgbClr val="000000">
                <a:alpha val="75000"/>
              </a:srgbClr>
            </a:outerShdw>
          </a:effectLst>
        </p:spPr>
      </p:pic>
      <p:pic>
        <p:nvPicPr>
          <p:cNvPr id="417" name="illustration.pdf" descr="illustration.pdf"/>
          <p:cNvPicPr>
            <a:picLocks noChangeAspect="1"/>
          </p:cNvPicPr>
          <p:nvPr/>
        </p:nvPicPr>
        <p:blipFill>
          <a:blip r:embed="rId3">
            <a:extLst/>
          </a:blip>
          <a:stretch>
            <a:fillRect/>
          </a:stretch>
        </p:blipFill>
        <p:spPr>
          <a:xfrm>
            <a:off x="11478306" y="5336693"/>
            <a:ext cx="1531902" cy="959274"/>
          </a:xfrm>
          <a:prstGeom prst="rect">
            <a:avLst/>
          </a:prstGeom>
          <a:ln w="12700">
            <a:miter lim="400000"/>
          </a:ln>
          <a:effectLst>
            <a:outerShdw sx="100000" sy="100000" kx="0" ky="0" algn="b" rotWithShape="0" blurRad="355600" dist="0" dir="0">
              <a:srgbClr val="000000">
                <a:alpha val="75000"/>
              </a:srgbClr>
            </a:outerShdw>
          </a:effectLst>
        </p:spPr>
      </p:pic>
      <p:pic>
        <p:nvPicPr>
          <p:cNvPr id="418" name="illustration.pdf" descr="illustration.pdf"/>
          <p:cNvPicPr>
            <a:picLocks noChangeAspect="1"/>
          </p:cNvPicPr>
          <p:nvPr/>
        </p:nvPicPr>
        <p:blipFill>
          <a:blip r:embed="rId3">
            <a:extLst/>
          </a:blip>
          <a:stretch>
            <a:fillRect/>
          </a:stretch>
        </p:blipFill>
        <p:spPr>
          <a:xfrm>
            <a:off x="13036066" y="5336693"/>
            <a:ext cx="1531901" cy="959274"/>
          </a:xfrm>
          <a:prstGeom prst="rect">
            <a:avLst/>
          </a:prstGeom>
          <a:ln w="12700">
            <a:miter lim="400000"/>
          </a:ln>
          <a:effectLst>
            <a:outerShdw sx="100000" sy="100000" kx="0" ky="0" algn="b" rotWithShape="0" blurRad="355600" dist="0" dir="0">
              <a:srgbClr val="000000">
                <a:alpha val="75000"/>
              </a:srgbClr>
            </a:outerShdw>
          </a:effectLst>
        </p:spPr>
      </p:pic>
      <p:pic>
        <p:nvPicPr>
          <p:cNvPr id="419" name="illustration.pdf" descr="illustration.pdf"/>
          <p:cNvPicPr>
            <a:picLocks noChangeAspect="1"/>
          </p:cNvPicPr>
          <p:nvPr/>
        </p:nvPicPr>
        <p:blipFill>
          <a:blip r:embed="rId3">
            <a:extLst/>
          </a:blip>
          <a:stretch>
            <a:fillRect/>
          </a:stretch>
        </p:blipFill>
        <p:spPr>
          <a:xfrm>
            <a:off x="9922846" y="6405853"/>
            <a:ext cx="1531901" cy="959274"/>
          </a:xfrm>
          <a:prstGeom prst="rect">
            <a:avLst/>
          </a:prstGeom>
          <a:ln w="12700">
            <a:miter lim="400000"/>
          </a:ln>
          <a:effectLst>
            <a:outerShdw sx="100000" sy="100000" kx="0" ky="0" algn="b" rotWithShape="0" blurRad="355600" dist="0" dir="0">
              <a:srgbClr val="000000">
                <a:alpha val="75000"/>
              </a:srgbClr>
            </a:outerShdw>
          </a:effectLst>
        </p:spPr>
      </p:pic>
      <p:pic>
        <p:nvPicPr>
          <p:cNvPr id="420" name="illustration.pdf" descr="illustration.pdf"/>
          <p:cNvPicPr>
            <a:picLocks noChangeAspect="1"/>
          </p:cNvPicPr>
          <p:nvPr/>
        </p:nvPicPr>
        <p:blipFill>
          <a:blip r:embed="rId3">
            <a:extLst/>
          </a:blip>
          <a:stretch>
            <a:fillRect/>
          </a:stretch>
        </p:blipFill>
        <p:spPr>
          <a:xfrm>
            <a:off x="11480605" y="6405853"/>
            <a:ext cx="1531902" cy="959274"/>
          </a:xfrm>
          <a:prstGeom prst="rect">
            <a:avLst/>
          </a:prstGeom>
          <a:ln w="12700">
            <a:miter lim="400000"/>
          </a:ln>
          <a:effectLst>
            <a:outerShdw sx="100000" sy="100000" kx="0" ky="0" algn="b" rotWithShape="0" blurRad="355600" dist="0" dir="0">
              <a:srgbClr val="000000">
                <a:alpha val="75000"/>
              </a:srgbClr>
            </a:outerShdw>
          </a:effectLst>
        </p:spPr>
      </p:pic>
      <p:pic>
        <p:nvPicPr>
          <p:cNvPr id="421" name="illustration.pdf" descr="illustration.pdf"/>
          <p:cNvPicPr>
            <a:picLocks noChangeAspect="1"/>
          </p:cNvPicPr>
          <p:nvPr/>
        </p:nvPicPr>
        <p:blipFill>
          <a:blip r:embed="rId3">
            <a:extLst/>
          </a:blip>
          <a:stretch>
            <a:fillRect/>
          </a:stretch>
        </p:blipFill>
        <p:spPr>
          <a:xfrm>
            <a:off x="13038365" y="6405853"/>
            <a:ext cx="1531902" cy="959274"/>
          </a:xfrm>
          <a:prstGeom prst="rect">
            <a:avLst/>
          </a:prstGeom>
          <a:ln w="12700">
            <a:miter lim="400000"/>
          </a:ln>
          <a:effectLst>
            <a:outerShdw sx="100000" sy="100000" kx="0" ky="0" algn="b" rotWithShape="0" blurRad="355600" dist="0" dir="0">
              <a:srgbClr val="000000">
                <a:alpha val="75000"/>
              </a:srgbClr>
            </a:outerShdw>
          </a:effectLst>
        </p:spPr>
      </p:pic>
      <p:pic>
        <p:nvPicPr>
          <p:cNvPr id="422" name="illustration.pdf" descr="illustration.pdf"/>
          <p:cNvPicPr>
            <a:picLocks noChangeAspect="1"/>
          </p:cNvPicPr>
          <p:nvPr/>
        </p:nvPicPr>
        <p:blipFill>
          <a:blip r:embed="rId3">
            <a:extLst/>
          </a:blip>
          <a:stretch>
            <a:fillRect/>
          </a:stretch>
        </p:blipFill>
        <p:spPr>
          <a:xfrm>
            <a:off x="9920547" y="7475013"/>
            <a:ext cx="1531901" cy="959274"/>
          </a:xfrm>
          <a:prstGeom prst="rect">
            <a:avLst/>
          </a:prstGeom>
          <a:ln w="12700">
            <a:miter lim="400000"/>
          </a:ln>
          <a:effectLst>
            <a:outerShdw sx="100000" sy="100000" kx="0" ky="0" algn="b" rotWithShape="0" blurRad="355600" dist="0" dir="0">
              <a:srgbClr val="000000">
                <a:alpha val="75000"/>
              </a:srgbClr>
            </a:outerShdw>
          </a:effectLst>
        </p:spPr>
      </p:pic>
      <p:pic>
        <p:nvPicPr>
          <p:cNvPr id="423" name="illustration.pdf" descr="illustration.pdf"/>
          <p:cNvPicPr>
            <a:picLocks noChangeAspect="1"/>
          </p:cNvPicPr>
          <p:nvPr/>
        </p:nvPicPr>
        <p:blipFill>
          <a:blip r:embed="rId3">
            <a:extLst/>
          </a:blip>
          <a:stretch>
            <a:fillRect/>
          </a:stretch>
        </p:blipFill>
        <p:spPr>
          <a:xfrm>
            <a:off x="11478306" y="7475013"/>
            <a:ext cx="1531902" cy="959274"/>
          </a:xfrm>
          <a:prstGeom prst="rect">
            <a:avLst/>
          </a:prstGeom>
          <a:ln w="12700">
            <a:miter lim="400000"/>
          </a:ln>
          <a:effectLst>
            <a:outerShdw sx="100000" sy="100000" kx="0" ky="0" algn="b" rotWithShape="0" blurRad="355600" dist="0" dir="0">
              <a:srgbClr val="000000">
                <a:alpha val="75000"/>
              </a:srgbClr>
            </a:outerShdw>
          </a:effectLst>
        </p:spPr>
      </p:pic>
      <p:pic>
        <p:nvPicPr>
          <p:cNvPr id="424" name="illustration.pdf" descr="illustration.pdf"/>
          <p:cNvPicPr>
            <a:picLocks noChangeAspect="1"/>
          </p:cNvPicPr>
          <p:nvPr/>
        </p:nvPicPr>
        <p:blipFill>
          <a:blip r:embed="rId3">
            <a:extLst/>
          </a:blip>
          <a:stretch>
            <a:fillRect/>
          </a:stretch>
        </p:blipFill>
        <p:spPr>
          <a:xfrm>
            <a:off x="13036066" y="7475013"/>
            <a:ext cx="1531901" cy="959274"/>
          </a:xfrm>
          <a:prstGeom prst="rect">
            <a:avLst/>
          </a:prstGeom>
          <a:ln w="12700">
            <a:miter lim="400000"/>
          </a:ln>
          <a:effectLst>
            <a:outerShdw sx="100000" sy="100000" kx="0" ky="0" algn="b" rotWithShape="0" blurRad="355600" dist="0" dir="0">
              <a:srgbClr val="000000">
                <a:alpha val="75000"/>
              </a:srgbClr>
            </a:outerShdw>
          </a:effectLst>
        </p:spPr>
      </p:pic>
      <p:pic>
        <p:nvPicPr>
          <p:cNvPr id="425" name="Image" descr="Image"/>
          <p:cNvPicPr>
            <a:picLocks noChangeAspect="1"/>
          </p:cNvPicPr>
          <p:nvPr/>
        </p:nvPicPr>
        <p:blipFill>
          <a:blip r:embed="rId4">
            <a:extLst/>
          </a:blip>
          <a:srcRect l="7230" t="14664" r="10617" b="7960"/>
          <a:stretch>
            <a:fillRect/>
          </a:stretch>
        </p:blipFill>
        <p:spPr>
          <a:xfrm>
            <a:off x="18741216" y="4267640"/>
            <a:ext cx="1524343" cy="959061"/>
          </a:xfrm>
          <a:custGeom>
            <a:avLst/>
            <a:gdLst/>
            <a:ahLst/>
            <a:cxnLst>
              <a:cxn ang="0">
                <a:pos x="wd2" y="hd2"/>
              </a:cxn>
              <a:cxn ang="5400000">
                <a:pos x="wd2" y="hd2"/>
              </a:cxn>
              <a:cxn ang="10800000">
                <a:pos x="wd2" y="hd2"/>
              </a:cxn>
              <a:cxn ang="16200000">
                <a:pos x="wd2" y="hd2"/>
              </a:cxn>
            </a:cxnLst>
            <a:rect l="0" t="0" r="r" b="b"/>
            <a:pathLst>
              <a:path w="21543" h="21544" fill="norm" stroke="1" extrusionOk="0">
                <a:moveTo>
                  <a:pt x="18463" y="1"/>
                </a:moveTo>
                <a:cubicBezTo>
                  <a:pt x="18355" y="9"/>
                  <a:pt x="18234" y="52"/>
                  <a:pt x="18200" y="117"/>
                </a:cubicBezTo>
                <a:cubicBezTo>
                  <a:pt x="18165" y="184"/>
                  <a:pt x="18080" y="214"/>
                  <a:pt x="17998" y="189"/>
                </a:cubicBezTo>
                <a:cubicBezTo>
                  <a:pt x="17872" y="150"/>
                  <a:pt x="17861" y="164"/>
                  <a:pt x="17885" y="367"/>
                </a:cubicBezTo>
                <a:cubicBezTo>
                  <a:pt x="17900" y="489"/>
                  <a:pt x="17888" y="613"/>
                  <a:pt x="17857" y="643"/>
                </a:cubicBezTo>
                <a:cubicBezTo>
                  <a:pt x="17827" y="673"/>
                  <a:pt x="17592" y="689"/>
                  <a:pt x="17336" y="679"/>
                </a:cubicBezTo>
                <a:cubicBezTo>
                  <a:pt x="17046" y="667"/>
                  <a:pt x="16842" y="691"/>
                  <a:pt x="16797" y="750"/>
                </a:cubicBezTo>
                <a:cubicBezTo>
                  <a:pt x="16758" y="803"/>
                  <a:pt x="16702" y="831"/>
                  <a:pt x="16674" y="804"/>
                </a:cubicBezTo>
                <a:cubicBezTo>
                  <a:pt x="16592" y="724"/>
                  <a:pt x="16558" y="902"/>
                  <a:pt x="16618" y="1080"/>
                </a:cubicBezTo>
                <a:cubicBezTo>
                  <a:pt x="16698" y="1318"/>
                  <a:pt x="16636" y="1343"/>
                  <a:pt x="16001" y="1374"/>
                </a:cubicBezTo>
                <a:cubicBezTo>
                  <a:pt x="15692" y="1389"/>
                  <a:pt x="15420" y="1406"/>
                  <a:pt x="15395" y="1410"/>
                </a:cubicBezTo>
                <a:cubicBezTo>
                  <a:pt x="15370" y="1414"/>
                  <a:pt x="15360" y="1536"/>
                  <a:pt x="15373" y="1677"/>
                </a:cubicBezTo>
                <a:cubicBezTo>
                  <a:pt x="15387" y="1830"/>
                  <a:pt x="15370" y="1950"/>
                  <a:pt x="15333" y="1972"/>
                </a:cubicBezTo>
                <a:cubicBezTo>
                  <a:pt x="15300" y="1992"/>
                  <a:pt x="15036" y="2018"/>
                  <a:pt x="14750" y="2034"/>
                </a:cubicBezTo>
                <a:cubicBezTo>
                  <a:pt x="14464" y="2050"/>
                  <a:pt x="14203" y="2074"/>
                  <a:pt x="14167" y="2079"/>
                </a:cubicBezTo>
                <a:cubicBezTo>
                  <a:pt x="14130" y="2084"/>
                  <a:pt x="14099" y="2196"/>
                  <a:pt x="14099" y="2337"/>
                </a:cubicBezTo>
                <a:cubicBezTo>
                  <a:pt x="14099" y="2662"/>
                  <a:pt x="13991" y="2721"/>
                  <a:pt x="13454" y="2694"/>
                </a:cubicBezTo>
                <a:cubicBezTo>
                  <a:pt x="13032" y="2672"/>
                  <a:pt x="12876" y="2584"/>
                  <a:pt x="12927" y="2373"/>
                </a:cubicBezTo>
                <a:cubicBezTo>
                  <a:pt x="12967" y="2209"/>
                  <a:pt x="12853" y="1998"/>
                  <a:pt x="12720" y="1998"/>
                </a:cubicBezTo>
                <a:cubicBezTo>
                  <a:pt x="12659" y="1998"/>
                  <a:pt x="12509" y="2158"/>
                  <a:pt x="12389" y="2346"/>
                </a:cubicBezTo>
                <a:cubicBezTo>
                  <a:pt x="12212" y="2622"/>
                  <a:pt x="12132" y="2683"/>
                  <a:pt x="11962" y="2694"/>
                </a:cubicBezTo>
                <a:cubicBezTo>
                  <a:pt x="11847" y="2701"/>
                  <a:pt x="11759" y="2733"/>
                  <a:pt x="11772" y="2765"/>
                </a:cubicBezTo>
                <a:cubicBezTo>
                  <a:pt x="11801" y="2843"/>
                  <a:pt x="11623" y="2995"/>
                  <a:pt x="11497" y="2997"/>
                </a:cubicBezTo>
                <a:cubicBezTo>
                  <a:pt x="11191" y="3001"/>
                  <a:pt x="11102" y="3042"/>
                  <a:pt x="11054" y="3184"/>
                </a:cubicBezTo>
                <a:cubicBezTo>
                  <a:pt x="11025" y="3270"/>
                  <a:pt x="10953" y="3336"/>
                  <a:pt x="10897" y="3336"/>
                </a:cubicBezTo>
                <a:cubicBezTo>
                  <a:pt x="10812" y="3336"/>
                  <a:pt x="10796" y="3383"/>
                  <a:pt x="10807" y="3603"/>
                </a:cubicBezTo>
                <a:cubicBezTo>
                  <a:pt x="10819" y="3854"/>
                  <a:pt x="10805" y="3885"/>
                  <a:pt x="10611" y="3969"/>
                </a:cubicBezTo>
                <a:cubicBezTo>
                  <a:pt x="10495" y="4018"/>
                  <a:pt x="10360" y="4083"/>
                  <a:pt x="10308" y="4120"/>
                </a:cubicBezTo>
                <a:cubicBezTo>
                  <a:pt x="10181" y="4210"/>
                  <a:pt x="10066" y="4049"/>
                  <a:pt x="10156" y="3906"/>
                </a:cubicBezTo>
                <a:cubicBezTo>
                  <a:pt x="10191" y="3851"/>
                  <a:pt x="10218" y="3774"/>
                  <a:pt x="10218" y="3737"/>
                </a:cubicBezTo>
                <a:cubicBezTo>
                  <a:pt x="10218" y="3642"/>
                  <a:pt x="9969" y="3650"/>
                  <a:pt x="9932" y="3746"/>
                </a:cubicBezTo>
                <a:cubicBezTo>
                  <a:pt x="9915" y="3790"/>
                  <a:pt x="9873" y="3813"/>
                  <a:pt x="9837" y="3790"/>
                </a:cubicBezTo>
                <a:cubicBezTo>
                  <a:pt x="9798" y="3767"/>
                  <a:pt x="9732" y="3876"/>
                  <a:pt x="9680" y="4049"/>
                </a:cubicBezTo>
                <a:cubicBezTo>
                  <a:pt x="9594" y="4335"/>
                  <a:pt x="9483" y="4373"/>
                  <a:pt x="9483" y="4120"/>
                </a:cubicBezTo>
                <a:cubicBezTo>
                  <a:pt x="9483" y="3952"/>
                  <a:pt x="9272" y="3973"/>
                  <a:pt x="9192" y="4147"/>
                </a:cubicBezTo>
                <a:cubicBezTo>
                  <a:pt x="9146" y="4245"/>
                  <a:pt x="9056" y="4288"/>
                  <a:pt x="8894" y="4290"/>
                </a:cubicBezTo>
                <a:cubicBezTo>
                  <a:pt x="8764" y="4291"/>
                  <a:pt x="8666" y="4318"/>
                  <a:pt x="8676" y="4343"/>
                </a:cubicBezTo>
                <a:cubicBezTo>
                  <a:pt x="8713" y="4440"/>
                  <a:pt x="8596" y="4617"/>
                  <a:pt x="8479" y="4646"/>
                </a:cubicBezTo>
                <a:cubicBezTo>
                  <a:pt x="8412" y="4663"/>
                  <a:pt x="8236" y="4675"/>
                  <a:pt x="8087" y="4673"/>
                </a:cubicBezTo>
                <a:lnTo>
                  <a:pt x="7812" y="4673"/>
                </a:lnTo>
                <a:lnTo>
                  <a:pt x="7817" y="4985"/>
                </a:lnTo>
                <a:cubicBezTo>
                  <a:pt x="7820" y="5401"/>
                  <a:pt x="7723" y="5780"/>
                  <a:pt x="7638" y="5698"/>
                </a:cubicBezTo>
                <a:cubicBezTo>
                  <a:pt x="7588" y="5651"/>
                  <a:pt x="7587" y="5669"/>
                  <a:pt x="7638" y="5770"/>
                </a:cubicBezTo>
                <a:cubicBezTo>
                  <a:pt x="7744" y="5977"/>
                  <a:pt x="7644" y="6019"/>
                  <a:pt x="7021" y="6028"/>
                </a:cubicBezTo>
                <a:cubicBezTo>
                  <a:pt x="6511" y="6035"/>
                  <a:pt x="6452" y="6057"/>
                  <a:pt x="6409" y="6206"/>
                </a:cubicBezTo>
                <a:cubicBezTo>
                  <a:pt x="6325" y="6502"/>
                  <a:pt x="6049" y="6668"/>
                  <a:pt x="5624" y="6688"/>
                </a:cubicBezTo>
                <a:cubicBezTo>
                  <a:pt x="5211" y="6707"/>
                  <a:pt x="5103" y="6798"/>
                  <a:pt x="5103" y="7116"/>
                </a:cubicBezTo>
                <a:cubicBezTo>
                  <a:pt x="5103" y="7314"/>
                  <a:pt x="4737" y="7559"/>
                  <a:pt x="4637" y="7428"/>
                </a:cubicBezTo>
                <a:cubicBezTo>
                  <a:pt x="4549" y="7312"/>
                  <a:pt x="4134" y="7344"/>
                  <a:pt x="3936" y="7481"/>
                </a:cubicBezTo>
                <a:cubicBezTo>
                  <a:pt x="3792" y="7582"/>
                  <a:pt x="3773" y="7625"/>
                  <a:pt x="3818" y="7758"/>
                </a:cubicBezTo>
                <a:cubicBezTo>
                  <a:pt x="3892" y="7976"/>
                  <a:pt x="3794" y="8051"/>
                  <a:pt x="3627" y="7909"/>
                </a:cubicBezTo>
                <a:cubicBezTo>
                  <a:pt x="3459" y="7766"/>
                  <a:pt x="3228" y="7054"/>
                  <a:pt x="3274" y="6822"/>
                </a:cubicBezTo>
                <a:cubicBezTo>
                  <a:pt x="3296" y="6710"/>
                  <a:pt x="3288" y="6670"/>
                  <a:pt x="3252" y="6706"/>
                </a:cubicBezTo>
                <a:cubicBezTo>
                  <a:pt x="3187" y="6769"/>
                  <a:pt x="2959" y="6119"/>
                  <a:pt x="3005" y="6001"/>
                </a:cubicBezTo>
                <a:cubicBezTo>
                  <a:pt x="3021" y="5959"/>
                  <a:pt x="2989" y="5851"/>
                  <a:pt x="2932" y="5761"/>
                </a:cubicBezTo>
                <a:cubicBezTo>
                  <a:pt x="2864" y="5653"/>
                  <a:pt x="2844" y="5536"/>
                  <a:pt x="2865" y="5413"/>
                </a:cubicBezTo>
                <a:cubicBezTo>
                  <a:pt x="2885" y="5288"/>
                  <a:pt x="2876" y="5249"/>
                  <a:pt x="2837" y="5288"/>
                </a:cubicBezTo>
                <a:cubicBezTo>
                  <a:pt x="2801" y="5323"/>
                  <a:pt x="2726" y="5182"/>
                  <a:pt x="2646" y="4931"/>
                </a:cubicBezTo>
                <a:cubicBezTo>
                  <a:pt x="2515" y="4522"/>
                  <a:pt x="2382" y="4354"/>
                  <a:pt x="2321" y="4512"/>
                </a:cubicBezTo>
                <a:cubicBezTo>
                  <a:pt x="2303" y="4559"/>
                  <a:pt x="2266" y="4581"/>
                  <a:pt x="2236" y="4566"/>
                </a:cubicBezTo>
                <a:cubicBezTo>
                  <a:pt x="2169" y="4530"/>
                  <a:pt x="2032" y="3949"/>
                  <a:pt x="2018" y="3639"/>
                </a:cubicBezTo>
                <a:cubicBezTo>
                  <a:pt x="2012" y="3509"/>
                  <a:pt x="1968" y="3372"/>
                  <a:pt x="1917" y="3327"/>
                </a:cubicBezTo>
                <a:cubicBezTo>
                  <a:pt x="1857" y="3274"/>
                  <a:pt x="1835" y="3184"/>
                  <a:pt x="1855" y="3086"/>
                </a:cubicBezTo>
                <a:cubicBezTo>
                  <a:pt x="1872" y="3002"/>
                  <a:pt x="1857" y="2911"/>
                  <a:pt x="1827" y="2881"/>
                </a:cubicBezTo>
                <a:cubicBezTo>
                  <a:pt x="1796" y="2851"/>
                  <a:pt x="1788" y="2790"/>
                  <a:pt x="1804" y="2747"/>
                </a:cubicBezTo>
                <a:cubicBezTo>
                  <a:pt x="1821" y="2705"/>
                  <a:pt x="1784" y="2667"/>
                  <a:pt x="1726" y="2667"/>
                </a:cubicBezTo>
                <a:cubicBezTo>
                  <a:pt x="1660" y="2667"/>
                  <a:pt x="1560" y="2530"/>
                  <a:pt x="1457" y="2293"/>
                </a:cubicBezTo>
                <a:cubicBezTo>
                  <a:pt x="1323" y="1983"/>
                  <a:pt x="1273" y="1926"/>
                  <a:pt x="1182" y="1972"/>
                </a:cubicBezTo>
                <a:cubicBezTo>
                  <a:pt x="1121" y="2003"/>
                  <a:pt x="1014" y="2032"/>
                  <a:pt x="941" y="2043"/>
                </a:cubicBezTo>
                <a:cubicBezTo>
                  <a:pt x="867" y="2054"/>
                  <a:pt x="742" y="2102"/>
                  <a:pt x="666" y="2150"/>
                </a:cubicBezTo>
                <a:cubicBezTo>
                  <a:pt x="590" y="2198"/>
                  <a:pt x="430" y="2278"/>
                  <a:pt x="312" y="2328"/>
                </a:cubicBezTo>
                <a:cubicBezTo>
                  <a:pt x="195" y="2379"/>
                  <a:pt x="89" y="2447"/>
                  <a:pt x="77" y="2480"/>
                </a:cubicBezTo>
                <a:cubicBezTo>
                  <a:pt x="65" y="2513"/>
                  <a:pt x="41" y="2906"/>
                  <a:pt x="21" y="3354"/>
                </a:cubicBezTo>
                <a:cubicBezTo>
                  <a:pt x="-15" y="4132"/>
                  <a:pt x="-13" y="4174"/>
                  <a:pt x="88" y="4174"/>
                </a:cubicBezTo>
                <a:cubicBezTo>
                  <a:pt x="259" y="4174"/>
                  <a:pt x="357" y="4079"/>
                  <a:pt x="357" y="3924"/>
                </a:cubicBezTo>
                <a:cubicBezTo>
                  <a:pt x="357" y="3718"/>
                  <a:pt x="529" y="3498"/>
                  <a:pt x="705" y="3478"/>
                </a:cubicBezTo>
                <a:cubicBezTo>
                  <a:pt x="836" y="3464"/>
                  <a:pt x="858" y="3494"/>
                  <a:pt x="857" y="3683"/>
                </a:cubicBezTo>
                <a:cubicBezTo>
                  <a:pt x="855" y="3872"/>
                  <a:pt x="866" y="3888"/>
                  <a:pt x="946" y="3808"/>
                </a:cubicBezTo>
                <a:cubicBezTo>
                  <a:pt x="1097" y="3659"/>
                  <a:pt x="1334" y="3932"/>
                  <a:pt x="1311" y="4227"/>
                </a:cubicBezTo>
                <a:cubicBezTo>
                  <a:pt x="1295" y="4425"/>
                  <a:pt x="1305" y="4441"/>
                  <a:pt x="1373" y="4352"/>
                </a:cubicBezTo>
                <a:cubicBezTo>
                  <a:pt x="1473" y="4219"/>
                  <a:pt x="1530" y="4342"/>
                  <a:pt x="1524" y="4682"/>
                </a:cubicBezTo>
                <a:cubicBezTo>
                  <a:pt x="1522" y="4815"/>
                  <a:pt x="1541" y="4905"/>
                  <a:pt x="1569" y="4878"/>
                </a:cubicBezTo>
                <a:cubicBezTo>
                  <a:pt x="1640" y="4808"/>
                  <a:pt x="1836" y="5538"/>
                  <a:pt x="1793" y="5716"/>
                </a:cubicBezTo>
                <a:cubicBezTo>
                  <a:pt x="1769" y="5818"/>
                  <a:pt x="1778" y="5848"/>
                  <a:pt x="1821" y="5805"/>
                </a:cubicBezTo>
                <a:cubicBezTo>
                  <a:pt x="1904" y="5724"/>
                  <a:pt x="2206" y="6773"/>
                  <a:pt x="2158" y="6973"/>
                </a:cubicBezTo>
                <a:cubicBezTo>
                  <a:pt x="2134" y="7070"/>
                  <a:pt x="2144" y="7095"/>
                  <a:pt x="2186" y="7053"/>
                </a:cubicBezTo>
                <a:cubicBezTo>
                  <a:pt x="2278" y="6963"/>
                  <a:pt x="2476" y="7735"/>
                  <a:pt x="2399" y="7882"/>
                </a:cubicBezTo>
                <a:cubicBezTo>
                  <a:pt x="2326" y="8022"/>
                  <a:pt x="2388" y="8194"/>
                  <a:pt x="2489" y="8132"/>
                </a:cubicBezTo>
                <a:cubicBezTo>
                  <a:pt x="2539" y="8101"/>
                  <a:pt x="2592" y="8185"/>
                  <a:pt x="2640" y="8364"/>
                </a:cubicBezTo>
                <a:cubicBezTo>
                  <a:pt x="2705" y="8603"/>
                  <a:pt x="2705" y="8646"/>
                  <a:pt x="2629" y="8738"/>
                </a:cubicBezTo>
                <a:cubicBezTo>
                  <a:pt x="2552" y="8832"/>
                  <a:pt x="2548" y="8836"/>
                  <a:pt x="2623" y="8836"/>
                </a:cubicBezTo>
                <a:cubicBezTo>
                  <a:pt x="2714" y="8836"/>
                  <a:pt x="2941" y="9375"/>
                  <a:pt x="2887" y="9460"/>
                </a:cubicBezTo>
                <a:cubicBezTo>
                  <a:pt x="2869" y="9489"/>
                  <a:pt x="2852" y="9735"/>
                  <a:pt x="2848" y="10004"/>
                </a:cubicBezTo>
                <a:cubicBezTo>
                  <a:pt x="2841" y="10429"/>
                  <a:pt x="2852" y="10501"/>
                  <a:pt x="2943" y="10539"/>
                </a:cubicBezTo>
                <a:cubicBezTo>
                  <a:pt x="3007" y="10566"/>
                  <a:pt x="3034" y="10626"/>
                  <a:pt x="3016" y="10700"/>
                </a:cubicBezTo>
                <a:cubicBezTo>
                  <a:pt x="2998" y="10772"/>
                  <a:pt x="3019" y="10813"/>
                  <a:pt x="3067" y="10807"/>
                </a:cubicBezTo>
                <a:cubicBezTo>
                  <a:pt x="3167" y="10793"/>
                  <a:pt x="3293" y="11337"/>
                  <a:pt x="3257" y="11636"/>
                </a:cubicBezTo>
                <a:cubicBezTo>
                  <a:pt x="3239" y="11790"/>
                  <a:pt x="3244" y="11845"/>
                  <a:pt x="3285" y="11805"/>
                </a:cubicBezTo>
                <a:cubicBezTo>
                  <a:pt x="3321" y="11769"/>
                  <a:pt x="3383" y="11867"/>
                  <a:pt x="3437" y="12046"/>
                </a:cubicBezTo>
                <a:cubicBezTo>
                  <a:pt x="3512" y="12298"/>
                  <a:pt x="3546" y="12330"/>
                  <a:pt x="3684" y="12313"/>
                </a:cubicBezTo>
                <a:cubicBezTo>
                  <a:pt x="3834" y="12295"/>
                  <a:pt x="3846" y="12317"/>
                  <a:pt x="3841" y="12572"/>
                </a:cubicBezTo>
                <a:cubicBezTo>
                  <a:pt x="3836" y="12779"/>
                  <a:pt x="3854" y="12838"/>
                  <a:pt x="3919" y="12821"/>
                </a:cubicBezTo>
                <a:cubicBezTo>
                  <a:pt x="3988" y="12804"/>
                  <a:pt x="3999" y="12864"/>
                  <a:pt x="3986" y="13133"/>
                </a:cubicBezTo>
                <a:cubicBezTo>
                  <a:pt x="3978" y="13317"/>
                  <a:pt x="3938" y="13502"/>
                  <a:pt x="3897" y="13552"/>
                </a:cubicBezTo>
                <a:cubicBezTo>
                  <a:pt x="3795" y="13676"/>
                  <a:pt x="3819" y="14187"/>
                  <a:pt x="3925" y="14159"/>
                </a:cubicBezTo>
                <a:cubicBezTo>
                  <a:pt x="3968" y="14147"/>
                  <a:pt x="4066" y="14203"/>
                  <a:pt x="4138" y="14283"/>
                </a:cubicBezTo>
                <a:cubicBezTo>
                  <a:pt x="4243" y="14400"/>
                  <a:pt x="4267" y="14501"/>
                  <a:pt x="4267" y="14783"/>
                </a:cubicBezTo>
                <a:cubicBezTo>
                  <a:pt x="4267" y="15036"/>
                  <a:pt x="4290" y="15130"/>
                  <a:pt x="4345" y="15130"/>
                </a:cubicBezTo>
                <a:cubicBezTo>
                  <a:pt x="4422" y="15130"/>
                  <a:pt x="4519" y="15651"/>
                  <a:pt x="4469" y="15781"/>
                </a:cubicBezTo>
                <a:cubicBezTo>
                  <a:pt x="4455" y="15817"/>
                  <a:pt x="4461" y="15917"/>
                  <a:pt x="4480" y="16013"/>
                </a:cubicBezTo>
                <a:cubicBezTo>
                  <a:pt x="4506" y="16144"/>
                  <a:pt x="4545" y="16176"/>
                  <a:pt x="4643" y="16147"/>
                </a:cubicBezTo>
                <a:cubicBezTo>
                  <a:pt x="4737" y="16118"/>
                  <a:pt x="4790" y="16162"/>
                  <a:pt x="4850" y="16307"/>
                </a:cubicBezTo>
                <a:cubicBezTo>
                  <a:pt x="4895" y="16416"/>
                  <a:pt x="4965" y="16503"/>
                  <a:pt x="5007" y="16503"/>
                </a:cubicBezTo>
                <a:cubicBezTo>
                  <a:pt x="5085" y="16503"/>
                  <a:pt x="5601" y="18146"/>
                  <a:pt x="5624" y="18465"/>
                </a:cubicBezTo>
                <a:cubicBezTo>
                  <a:pt x="5631" y="18557"/>
                  <a:pt x="5665" y="18717"/>
                  <a:pt x="5697" y="18812"/>
                </a:cubicBezTo>
                <a:cubicBezTo>
                  <a:pt x="5729" y="18908"/>
                  <a:pt x="5743" y="19072"/>
                  <a:pt x="5725" y="19178"/>
                </a:cubicBezTo>
                <a:cubicBezTo>
                  <a:pt x="5704" y="19308"/>
                  <a:pt x="5709" y="19350"/>
                  <a:pt x="5748" y="19312"/>
                </a:cubicBezTo>
                <a:cubicBezTo>
                  <a:pt x="5817" y="19243"/>
                  <a:pt x="5926" y="19535"/>
                  <a:pt x="5950" y="19855"/>
                </a:cubicBezTo>
                <a:cubicBezTo>
                  <a:pt x="5968" y="20107"/>
                  <a:pt x="6154" y="20456"/>
                  <a:pt x="6230" y="20381"/>
                </a:cubicBezTo>
                <a:cubicBezTo>
                  <a:pt x="6310" y="20303"/>
                  <a:pt x="6557" y="21087"/>
                  <a:pt x="6544" y="21380"/>
                </a:cubicBezTo>
                <a:cubicBezTo>
                  <a:pt x="6542" y="21424"/>
                  <a:pt x="6581" y="21484"/>
                  <a:pt x="6634" y="21514"/>
                </a:cubicBezTo>
                <a:cubicBezTo>
                  <a:pt x="6776" y="21594"/>
                  <a:pt x="6877" y="21507"/>
                  <a:pt x="6847" y="21326"/>
                </a:cubicBezTo>
                <a:cubicBezTo>
                  <a:pt x="6833" y="21239"/>
                  <a:pt x="6838" y="21052"/>
                  <a:pt x="6864" y="20907"/>
                </a:cubicBezTo>
                <a:cubicBezTo>
                  <a:pt x="6900" y="20709"/>
                  <a:pt x="6896" y="20611"/>
                  <a:pt x="6836" y="20506"/>
                </a:cubicBezTo>
                <a:cubicBezTo>
                  <a:pt x="6792" y="20429"/>
                  <a:pt x="6772" y="20308"/>
                  <a:pt x="6791" y="20230"/>
                </a:cubicBezTo>
                <a:cubicBezTo>
                  <a:pt x="6812" y="20141"/>
                  <a:pt x="6798" y="20099"/>
                  <a:pt x="6757" y="20114"/>
                </a:cubicBezTo>
                <a:cubicBezTo>
                  <a:pt x="6720" y="20128"/>
                  <a:pt x="6641" y="19919"/>
                  <a:pt x="6572" y="19633"/>
                </a:cubicBezTo>
                <a:cubicBezTo>
                  <a:pt x="6433" y="19052"/>
                  <a:pt x="6389" y="18537"/>
                  <a:pt x="6477" y="18563"/>
                </a:cubicBezTo>
                <a:cubicBezTo>
                  <a:pt x="6509" y="18572"/>
                  <a:pt x="6585" y="18496"/>
                  <a:pt x="6651" y="18384"/>
                </a:cubicBezTo>
                <a:cubicBezTo>
                  <a:pt x="6746" y="18223"/>
                  <a:pt x="6762" y="18159"/>
                  <a:pt x="6712" y="18063"/>
                </a:cubicBezTo>
                <a:cubicBezTo>
                  <a:pt x="6617" y="17881"/>
                  <a:pt x="6719" y="17815"/>
                  <a:pt x="7099" y="17832"/>
                </a:cubicBezTo>
                <a:cubicBezTo>
                  <a:pt x="7287" y="17840"/>
                  <a:pt x="7444" y="17811"/>
                  <a:pt x="7464" y="17760"/>
                </a:cubicBezTo>
                <a:cubicBezTo>
                  <a:pt x="7483" y="17711"/>
                  <a:pt x="7541" y="17690"/>
                  <a:pt x="7593" y="17716"/>
                </a:cubicBezTo>
                <a:cubicBezTo>
                  <a:pt x="7664" y="17751"/>
                  <a:pt x="7697" y="17711"/>
                  <a:pt x="7716" y="17546"/>
                </a:cubicBezTo>
                <a:cubicBezTo>
                  <a:pt x="7749" y="17273"/>
                  <a:pt x="7632" y="16902"/>
                  <a:pt x="7447" y="16682"/>
                </a:cubicBezTo>
                <a:lnTo>
                  <a:pt x="7307" y="16512"/>
                </a:lnTo>
                <a:lnTo>
                  <a:pt x="7425" y="16459"/>
                </a:lnTo>
                <a:cubicBezTo>
                  <a:pt x="7556" y="16400"/>
                  <a:pt x="7588" y="16254"/>
                  <a:pt x="7470" y="16254"/>
                </a:cubicBezTo>
                <a:cubicBezTo>
                  <a:pt x="7320" y="16254"/>
                  <a:pt x="7336" y="16102"/>
                  <a:pt x="7503" y="15942"/>
                </a:cubicBezTo>
                <a:cubicBezTo>
                  <a:pt x="7623" y="15828"/>
                  <a:pt x="7735" y="15789"/>
                  <a:pt x="7873" y="15817"/>
                </a:cubicBezTo>
                <a:cubicBezTo>
                  <a:pt x="7984" y="15839"/>
                  <a:pt x="8102" y="15818"/>
                  <a:pt x="8143" y="15763"/>
                </a:cubicBezTo>
                <a:cubicBezTo>
                  <a:pt x="8193" y="15697"/>
                  <a:pt x="8226" y="15695"/>
                  <a:pt x="8249" y="15754"/>
                </a:cubicBezTo>
                <a:cubicBezTo>
                  <a:pt x="8300" y="15886"/>
                  <a:pt x="8489" y="15862"/>
                  <a:pt x="8524" y="15719"/>
                </a:cubicBezTo>
                <a:cubicBezTo>
                  <a:pt x="8541" y="15649"/>
                  <a:pt x="8526" y="15528"/>
                  <a:pt x="8490" y="15460"/>
                </a:cubicBezTo>
                <a:cubicBezTo>
                  <a:pt x="8436" y="15356"/>
                  <a:pt x="8451" y="15324"/>
                  <a:pt x="8608" y="15220"/>
                </a:cubicBezTo>
                <a:cubicBezTo>
                  <a:pt x="8792" y="15098"/>
                  <a:pt x="9056" y="15153"/>
                  <a:pt x="9068" y="15318"/>
                </a:cubicBezTo>
                <a:cubicBezTo>
                  <a:pt x="9071" y="15353"/>
                  <a:pt x="9080" y="15626"/>
                  <a:pt x="9085" y="15924"/>
                </a:cubicBezTo>
                <a:lnTo>
                  <a:pt x="9091" y="16468"/>
                </a:lnTo>
                <a:lnTo>
                  <a:pt x="9337" y="16494"/>
                </a:lnTo>
                <a:cubicBezTo>
                  <a:pt x="9561" y="16517"/>
                  <a:pt x="9580" y="16496"/>
                  <a:pt x="9562" y="16343"/>
                </a:cubicBezTo>
                <a:cubicBezTo>
                  <a:pt x="9531" y="16091"/>
                  <a:pt x="9626" y="16060"/>
                  <a:pt x="9797" y="16254"/>
                </a:cubicBezTo>
                <a:cubicBezTo>
                  <a:pt x="9999" y="16482"/>
                  <a:pt x="10078" y="16474"/>
                  <a:pt x="10033" y="16236"/>
                </a:cubicBezTo>
                <a:cubicBezTo>
                  <a:pt x="9972" y="15915"/>
                  <a:pt x="9977" y="15879"/>
                  <a:pt x="10111" y="15879"/>
                </a:cubicBezTo>
                <a:cubicBezTo>
                  <a:pt x="10184" y="15879"/>
                  <a:pt x="10271" y="15826"/>
                  <a:pt x="10302" y="15763"/>
                </a:cubicBezTo>
                <a:cubicBezTo>
                  <a:pt x="10348" y="15670"/>
                  <a:pt x="10378" y="15693"/>
                  <a:pt x="10470" y="15879"/>
                </a:cubicBezTo>
                <a:cubicBezTo>
                  <a:pt x="10533" y="16005"/>
                  <a:pt x="10573" y="16139"/>
                  <a:pt x="10560" y="16173"/>
                </a:cubicBezTo>
                <a:cubicBezTo>
                  <a:pt x="10547" y="16208"/>
                  <a:pt x="10586" y="16303"/>
                  <a:pt x="10644" y="16387"/>
                </a:cubicBezTo>
                <a:cubicBezTo>
                  <a:pt x="10731" y="16512"/>
                  <a:pt x="10765" y="16521"/>
                  <a:pt x="10846" y="16441"/>
                </a:cubicBezTo>
                <a:cubicBezTo>
                  <a:pt x="10914" y="16374"/>
                  <a:pt x="10958" y="16373"/>
                  <a:pt x="10981" y="16432"/>
                </a:cubicBezTo>
                <a:cubicBezTo>
                  <a:pt x="11002" y="16485"/>
                  <a:pt x="11040" y="16461"/>
                  <a:pt x="11082" y="16370"/>
                </a:cubicBezTo>
                <a:cubicBezTo>
                  <a:pt x="11138" y="16248"/>
                  <a:pt x="11168" y="16239"/>
                  <a:pt x="11233" y="16325"/>
                </a:cubicBezTo>
                <a:cubicBezTo>
                  <a:pt x="11288" y="16397"/>
                  <a:pt x="11322" y="16404"/>
                  <a:pt x="11345" y="16343"/>
                </a:cubicBezTo>
                <a:cubicBezTo>
                  <a:pt x="11364" y="16294"/>
                  <a:pt x="11403" y="16276"/>
                  <a:pt x="11435" y="16307"/>
                </a:cubicBezTo>
                <a:cubicBezTo>
                  <a:pt x="11472" y="16343"/>
                  <a:pt x="11483" y="16318"/>
                  <a:pt x="11463" y="16236"/>
                </a:cubicBezTo>
                <a:cubicBezTo>
                  <a:pt x="11396" y="15959"/>
                  <a:pt x="11540" y="15844"/>
                  <a:pt x="11940" y="15835"/>
                </a:cubicBezTo>
                <a:cubicBezTo>
                  <a:pt x="12228" y="15828"/>
                  <a:pt x="12310" y="15802"/>
                  <a:pt x="12271" y="15728"/>
                </a:cubicBezTo>
                <a:cubicBezTo>
                  <a:pt x="12235" y="15660"/>
                  <a:pt x="12256" y="15552"/>
                  <a:pt x="12338" y="15389"/>
                </a:cubicBezTo>
                <a:cubicBezTo>
                  <a:pt x="12451" y="15164"/>
                  <a:pt x="12473" y="15152"/>
                  <a:pt x="12832" y="15166"/>
                </a:cubicBezTo>
                <a:cubicBezTo>
                  <a:pt x="13040" y="15174"/>
                  <a:pt x="13293" y="15151"/>
                  <a:pt x="13393" y="15121"/>
                </a:cubicBezTo>
                <a:cubicBezTo>
                  <a:pt x="13550" y="15074"/>
                  <a:pt x="13578" y="15039"/>
                  <a:pt x="13578" y="14827"/>
                </a:cubicBezTo>
                <a:cubicBezTo>
                  <a:pt x="13578" y="14538"/>
                  <a:pt x="13595" y="14522"/>
                  <a:pt x="14083" y="14480"/>
                </a:cubicBezTo>
                <a:cubicBezTo>
                  <a:pt x="14485" y="14445"/>
                  <a:pt x="14647" y="14328"/>
                  <a:pt x="14599" y="14087"/>
                </a:cubicBezTo>
                <a:cubicBezTo>
                  <a:pt x="14555" y="13870"/>
                  <a:pt x="14651" y="13810"/>
                  <a:pt x="15047" y="13829"/>
                </a:cubicBezTo>
                <a:cubicBezTo>
                  <a:pt x="15250" y="13838"/>
                  <a:pt x="15415" y="13807"/>
                  <a:pt x="15434" y="13757"/>
                </a:cubicBezTo>
                <a:cubicBezTo>
                  <a:pt x="15453" y="13709"/>
                  <a:pt x="15519" y="13677"/>
                  <a:pt x="15575" y="13677"/>
                </a:cubicBezTo>
                <a:cubicBezTo>
                  <a:pt x="15669" y="13677"/>
                  <a:pt x="15676" y="13609"/>
                  <a:pt x="15676" y="12839"/>
                </a:cubicBezTo>
                <a:lnTo>
                  <a:pt x="15676" y="12010"/>
                </a:lnTo>
                <a:lnTo>
                  <a:pt x="15524" y="12010"/>
                </a:lnTo>
                <a:cubicBezTo>
                  <a:pt x="15443" y="12010"/>
                  <a:pt x="15351" y="11958"/>
                  <a:pt x="15317" y="11903"/>
                </a:cubicBezTo>
                <a:cubicBezTo>
                  <a:pt x="15236" y="11775"/>
                  <a:pt x="15237" y="11286"/>
                  <a:pt x="15317" y="11208"/>
                </a:cubicBezTo>
                <a:cubicBezTo>
                  <a:pt x="15350" y="11175"/>
                  <a:pt x="15628" y="11154"/>
                  <a:pt x="15939" y="11163"/>
                </a:cubicBezTo>
                <a:lnTo>
                  <a:pt x="16506" y="11181"/>
                </a:lnTo>
                <a:lnTo>
                  <a:pt x="16523" y="10824"/>
                </a:lnTo>
                <a:lnTo>
                  <a:pt x="16539" y="10468"/>
                </a:lnTo>
                <a:lnTo>
                  <a:pt x="16977" y="10486"/>
                </a:lnTo>
                <a:cubicBezTo>
                  <a:pt x="17245" y="10497"/>
                  <a:pt x="17400" y="10472"/>
                  <a:pt x="17381" y="10423"/>
                </a:cubicBezTo>
                <a:cubicBezTo>
                  <a:pt x="17364" y="10379"/>
                  <a:pt x="17392" y="10272"/>
                  <a:pt x="17448" y="10182"/>
                </a:cubicBezTo>
                <a:cubicBezTo>
                  <a:pt x="17504" y="10093"/>
                  <a:pt x="17543" y="9994"/>
                  <a:pt x="17527" y="9969"/>
                </a:cubicBezTo>
                <a:cubicBezTo>
                  <a:pt x="17510" y="9943"/>
                  <a:pt x="17563" y="9884"/>
                  <a:pt x="17644" y="9835"/>
                </a:cubicBezTo>
                <a:cubicBezTo>
                  <a:pt x="17736" y="9780"/>
                  <a:pt x="17810" y="9777"/>
                  <a:pt x="17841" y="9826"/>
                </a:cubicBezTo>
                <a:cubicBezTo>
                  <a:pt x="17869" y="9871"/>
                  <a:pt x="17952" y="9873"/>
                  <a:pt x="18037" y="9835"/>
                </a:cubicBezTo>
                <a:cubicBezTo>
                  <a:pt x="18118" y="9798"/>
                  <a:pt x="18196" y="9793"/>
                  <a:pt x="18211" y="9817"/>
                </a:cubicBezTo>
                <a:cubicBezTo>
                  <a:pt x="18226" y="9841"/>
                  <a:pt x="18322" y="9830"/>
                  <a:pt x="18424" y="9799"/>
                </a:cubicBezTo>
                <a:cubicBezTo>
                  <a:pt x="18586" y="9751"/>
                  <a:pt x="18609" y="9715"/>
                  <a:pt x="18609" y="9505"/>
                </a:cubicBezTo>
                <a:cubicBezTo>
                  <a:pt x="18609" y="9372"/>
                  <a:pt x="18633" y="9245"/>
                  <a:pt x="18660" y="9220"/>
                </a:cubicBezTo>
                <a:cubicBezTo>
                  <a:pt x="18735" y="9145"/>
                  <a:pt x="19447" y="9098"/>
                  <a:pt x="19473" y="9166"/>
                </a:cubicBezTo>
                <a:cubicBezTo>
                  <a:pt x="19486" y="9200"/>
                  <a:pt x="19568" y="9214"/>
                  <a:pt x="19658" y="9193"/>
                </a:cubicBezTo>
                <a:cubicBezTo>
                  <a:pt x="19783" y="9164"/>
                  <a:pt x="19813" y="9119"/>
                  <a:pt x="19787" y="9015"/>
                </a:cubicBezTo>
                <a:cubicBezTo>
                  <a:pt x="19707" y="8695"/>
                  <a:pt x="19719" y="8575"/>
                  <a:pt x="19832" y="8506"/>
                </a:cubicBezTo>
                <a:cubicBezTo>
                  <a:pt x="19898" y="8466"/>
                  <a:pt x="19975" y="8478"/>
                  <a:pt x="20011" y="8524"/>
                </a:cubicBezTo>
                <a:cubicBezTo>
                  <a:pt x="20051" y="8575"/>
                  <a:pt x="20110" y="8566"/>
                  <a:pt x="20180" y="8506"/>
                </a:cubicBezTo>
                <a:cubicBezTo>
                  <a:pt x="20239" y="8456"/>
                  <a:pt x="20292" y="8438"/>
                  <a:pt x="20292" y="8462"/>
                </a:cubicBezTo>
                <a:cubicBezTo>
                  <a:pt x="20292" y="8485"/>
                  <a:pt x="20351" y="8463"/>
                  <a:pt x="20426" y="8417"/>
                </a:cubicBezTo>
                <a:cubicBezTo>
                  <a:pt x="20523" y="8359"/>
                  <a:pt x="20583" y="8359"/>
                  <a:pt x="20634" y="8426"/>
                </a:cubicBezTo>
                <a:cubicBezTo>
                  <a:pt x="20690" y="8500"/>
                  <a:pt x="20707" y="8492"/>
                  <a:pt x="20707" y="8391"/>
                </a:cubicBezTo>
                <a:cubicBezTo>
                  <a:pt x="20707" y="8319"/>
                  <a:pt x="20760" y="8204"/>
                  <a:pt x="20825" y="8132"/>
                </a:cubicBezTo>
                <a:cubicBezTo>
                  <a:pt x="20890" y="8060"/>
                  <a:pt x="20942" y="7978"/>
                  <a:pt x="20942" y="7945"/>
                </a:cubicBezTo>
                <a:cubicBezTo>
                  <a:pt x="20942" y="7911"/>
                  <a:pt x="21013" y="7871"/>
                  <a:pt x="21099" y="7865"/>
                </a:cubicBezTo>
                <a:cubicBezTo>
                  <a:pt x="21585" y="7831"/>
                  <a:pt x="21539" y="7908"/>
                  <a:pt x="21543" y="7258"/>
                </a:cubicBezTo>
                <a:cubicBezTo>
                  <a:pt x="21546" y="6705"/>
                  <a:pt x="21538" y="6670"/>
                  <a:pt x="21425" y="6670"/>
                </a:cubicBezTo>
                <a:cubicBezTo>
                  <a:pt x="21359" y="6670"/>
                  <a:pt x="21279" y="6714"/>
                  <a:pt x="21245" y="6768"/>
                </a:cubicBezTo>
                <a:cubicBezTo>
                  <a:pt x="21171" y="6887"/>
                  <a:pt x="21113" y="6699"/>
                  <a:pt x="21105" y="6304"/>
                </a:cubicBezTo>
                <a:cubicBezTo>
                  <a:pt x="21100" y="6073"/>
                  <a:pt x="21082" y="6038"/>
                  <a:pt x="20926" y="6001"/>
                </a:cubicBezTo>
                <a:cubicBezTo>
                  <a:pt x="20735" y="5957"/>
                  <a:pt x="20727" y="5928"/>
                  <a:pt x="20696" y="5047"/>
                </a:cubicBezTo>
                <a:cubicBezTo>
                  <a:pt x="20685" y="4754"/>
                  <a:pt x="20668" y="4705"/>
                  <a:pt x="20544" y="4682"/>
                </a:cubicBezTo>
                <a:cubicBezTo>
                  <a:pt x="20368" y="4650"/>
                  <a:pt x="20274" y="4486"/>
                  <a:pt x="20275" y="4192"/>
                </a:cubicBezTo>
                <a:cubicBezTo>
                  <a:pt x="20275" y="4066"/>
                  <a:pt x="20255" y="3912"/>
                  <a:pt x="20224" y="3853"/>
                </a:cubicBezTo>
                <a:cubicBezTo>
                  <a:pt x="20186" y="3777"/>
                  <a:pt x="20187" y="3716"/>
                  <a:pt x="20230" y="3648"/>
                </a:cubicBezTo>
                <a:cubicBezTo>
                  <a:pt x="20342" y="3471"/>
                  <a:pt x="20299" y="3319"/>
                  <a:pt x="20146" y="3345"/>
                </a:cubicBezTo>
                <a:cubicBezTo>
                  <a:pt x="19940" y="3379"/>
                  <a:pt x="19871" y="3280"/>
                  <a:pt x="19871" y="2952"/>
                </a:cubicBezTo>
                <a:cubicBezTo>
                  <a:pt x="19871" y="2680"/>
                  <a:pt x="19862" y="2667"/>
                  <a:pt x="19686" y="2667"/>
                </a:cubicBezTo>
                <a:cubicBezTo>
                  <a:pt x="19478" y="2667"/>
                  <a:pt x="19468" y="2639"/>
                  <a:pt x="19428" y="1998"/>
                </a:cubicBezTo>
                <a:cubicBezTo>
                  <a:pt x="19412" y="1746"/>
                  <a:pt x="19393" y="1494"/>
                  <a:pt x="19389" y="1437"/>
                </a:cubicBezTo>
                <a:cubicBezTo>
                  <a:pt x="19384" y="1379"/>
                  <a:pt x="19312" y="1339"/>
                  <a:pt x="19232" y="1339"/>
                </a:cubicBezTo>
                <a:cubicBezTo>
                  <a:pt x="19042" y="1339"/>
                  <a:pt x="19026" y="1270"/>
                  <a:pt x="19019" y="634"/>
                </a:cubicBezTo>
                <a:cubicBezTo>
                  <a:pt x="19013" y="200"/>
                  <a:pt x="18997" y="122"/>
                  <a:pt x="18946" y="233"/>
                </a:cubicBezTo>
                <a:cubicBezTo>
                  <a:pt x="18893" y="348"/>
                  <a:pt x="18861" y="354"/>
                  <a:pt x="18744" y="269"/>
                </a:cubicBezTo>
                <a:cubicBezTo>
                  <a:pt x="18667" y="213"/>
                  <a:pt x="18619" y="127"/>
                  <a:pt x="18637" y="82"/>
                </a:cubicBezTo>
                <a:cubicBezTo>
                  <a:pt x="18662" y="17"/>
                  <a:pt x="18571" y="-6"/>
                  <a:pt x="18463" y="1"/>
                </a:cubicBezTo>
                <a:close/>
                <a:moveTo>
                  <a:pt x="537" y="3719"/>
                </a:moveTo>
                <a:cubicBezTo>
                  <a:pt x="490" y="3691"/>
                  <a:pt x="474" y="3707"/>
                  <a:pt x="492" y="3755"/>
                </a:cubicBezTo>
                <a:cubicBezTo>
                  <a:pt x="510" y="3800"/>
                  <a:pt x="543" y="3835"/>
                  <a:pt x="571" y="3835"/>
                </a:cubicBezTo>
                <a:cubicBezTo>
                  <a:pt x="646" y="3835"/>
                  <a:pt x="628" y="3774"/>
                  <a:pt x="537" y="3719"/>
                </a:cubicBezTo>
                <a:close/>
              </a:path>
            </a:pathLst>
          </a:custGeom>
          <a:ln w="12700">
            <a:miter lim="400000"/>
          </a:ln>
          <a:effectLst>
            <a:outerShdw sx="100000" sy="100000" kx="0" ky="0" algn="b" rotWithShape="0" blurRad="355600" dist="0" dir="0">
              <a:srgbClr val="000000">
                <a:alpha val="75000"/>
              </a:srgbClr>
            </a:outerShdw>
          </a:effectLst>
        </p:spPr>
      </p:pic>
      <p:pic>
        <p:nvPicPr>
          <p:cNvPr id="426" name="Image" descr="Image"/>
          <p:cNvPicPr>
            <a:picLocks noChangeAspect="1"/>
          </p:cNvPicPr>
          <p:nvPr/>
        </p:nvPicPr>
        <p:blipFill>
          <a:blip r:embed="rId4">
            <a:extLst/>
          </a:blip>
          <a:srcRect l="7230" t="14664" r="10617" b="7960"/>
          <a:stretch>
            <a:fillRect/>
          </a:stretch>
        </p:blipFill>
        <p:spPr>
          <a:xfrm>
            <a:off x="20393617" y="4267640"/>
            <a:ext cx="1524343" cy="959061"/>
          </a:xfrm>
          <a:custGeom>
            <a:avLst/>
            <a:gdLst/>
            <a:ahLst/>
            <a:cxnLst>
              <a:cxn ang="0">
                <a:pos x="wd2" y="hd2"/>
              </a:cxn>
              <a:cxn ang="5400000">
                <a:pos x="wd2" y="hd2"/>
              </a:cxn>
              <a:cxn ang="10800000">
                <a:pos x="wd2" y="hd2"/>
              </a:cxn>
              <a:cxn ang="16200000">
                <a:pos x="wd2" y="hd2"/>
              </a:cxn>
            </a:cxnLst>
            <a:rect l="0" t="0" r="r" b="b"/>
            <a:pathLst>
              <a:path w="21543" h="21544" fill="norm" stroke="1" extrusionOk="0">
                <a:moveTo>
                  <a:pt x="18463" y="1"/>
                </a:moveTo>
                <a:cubicBezTo>
                  <a:pt x="18355" y="9"/>
                  <a:pt x="18234" y="52"/>
                  <a:pt x="18200" y="117"/>
                </a:cubicBezTo>
                <a:cubicBezTo>
                  <a:pt x="18165" y="184"/>
                  <a:pt x="18080" y="214"/>
                  <a:pt x="17998" y="189"/>
                </a:cubicBezTo>
                <a:cubicBezTo>
                  <a:pt x="17872" y="150"/>
                  <a:pt x="17861" y="164"/>
                  <a:pt x="17885" y="367"/>
                </a:cubicBezTo>
                <a:cubicBezTo>
                  <a:pt x="17900" y="489"/>
                  <a:pt x="17888" y="613"/>
                  <a:pt x="17857" y="643"/>
                </a:cubicBezTo>
                <a:cubicBezTo>
                  <a:pt x="17827" y="673"/>
                  <a:pt x="17592" y="689"/>
                  <a:pt x="17336" y="679"/>
                </a:cubicBezTo>
                <a:cubicBezTo>
                  <a:pt x="17046" y="667"/>
                  <a:pt x="16842" y="691"/>
                  <a:pt x="16797" y="750"/>
                </a:cubicBezTo>
                <a:cubicBezTo>
                  <a:pt x="16758" y="803"/>
                  <a:pt x="16702" y="831"/>
                  <a:pt x="16674" y="804"/>
                </a:cubicBezTo>
                <a:cubicBezTo>
                  <a:pt x="16592" y="724"/>
                  <a:pt x="16558" y="902"/>
                  <a:pt x="16618" y="1080"/>
                </a:cubicBezTo>
                <a:cubicBezTo>
                  <a:pt x="16698" y="1318"/>
                  <a:pt x="16636" y="1343"/>
                  <a:pt x="16001" y="1374"/>
                </a:cubicBezTo>
                <a:cubicBezTo>
                  <a:pt x="15692" y="1389"/>
                  <a:pt x="15420" y="1406"/>
                  <a:pt x="15395" y="1410"/>
                </a:cubicBezTo>
                <a:cubicBezTo>
                  <a:pt x="15370" y="1414"/>
                  <a:pt x="15360" y="1536"/>
                  <a:pt x="15373" y="1677"/>
                </a:cubicBezTo>
                <a:cubicBezTo>
                  <a:pt x="15387" y="1830"/>
                  <a:pt x="15370" y="1950"/>
                  <a:pt x="15333" y="1972"/>
                </a:cubicBezTo>
                <a:cubicBezTo>
                  <a:pt x="15300" y="1992"/>
                  <a:pt x="15036" y="2018"/>
                  <a:pt x="14750" y="2034"/>
                </a:cubicBezTo>
                <a:cubicBezTo>
                  <a:pt x="14464" y="2050"/>
                  <a:pt x="14203" y="2074"/>
                  <a:pt x="14167" y="2079"/>
                </a:cubicBezTo>
                <a:cubicBezTo>
                  <a:pt x="14130" y="2084"/>
                  <a:pt x="14099" y="2196"/>
                  <a:pt x="14099" y="2337"/>
                </a:cubicBezTo>
                <a:cubicBezTo>
                  <a:pt x="14099" y="2662"/>
                  <a:pt x="13991" y="2721"/>
                  <a:pt x="13454" y="2694"/>
                </a:cubicBezTo>
                <a:cubicBezTo>
                  <a:pt x="13032" y="2672"/>
                  <a:pt x="12876" y="2584"/>
                  <a:pt x="12927" y="2373"/>
                </a:cubicBezTo>
                <a:cubicBezTo>
                  <a:pt x="12967" y="2209"/>
                  <a:pt x="12853" y="1998"/>
                  <a:pt x="12720" y="1998"/>
                </a:cubicBezTo>
                <a:cubicBezTo>
                  <a:pt x="12659" y="1998"/>
                  <a:pt x="12509" y="2158"/>
                  <a:pt x="12389" y="2346"/>
                </a:cubicBezTo>
                <a:cubicBezTo>
                  <a:pt x="12212" y="2622"/>
                  <a:pt x="12132" y="2683"/>
                  <a:pt x="11962" y="2694"/>
                </a:cubicBezTo>
                <a:cubicBezTo>
                  <a:pt x="11847" y="2701"/>
                  <a:pt x="11759" y="2733"/>
                  <a:pt x="11772" y="2765"/>
                </a:cubicBezTo>
                <a:cubicBezTo>
                  <a:pt x="11801" y="2843"/>
                  <a:pt x="11623" y="2995"/>
                  <a:pt x="11497" y="2997"/>
                </a:cubicBezTo>
                <a:cubicBezTo>
                  <a:pt x="11191" y="3001"/>
                  <a:pt x="11102" y="3042"/>
                  <a:pt x="11054" y="3184"/>
                </a:cubicBezTo>
                <a:cubicBezTo>
                  <a:pt x="11025" y="3270"/>
                  <a:pt x="10953" y="3336"/>
                  <a:pt x="10897" y="3336"/>
                </a:cubicBezTo>
                <a:cubicBezTo>
                  <a:pt x="10812" y="3336"/>
                  <a:pt x="10796" y="3383"/>
                  <a:pt x="10807" y="3603"/>
                </a:cubicBezTo>
                <a:cubicBezTo>
                  <a:pt x="10819" y="3854"/>
                  <a:pt x="10805" y="3885"/>
                  <a:pt x="10611" y="3969"/>
                </a:cubicBezTo>
                <a:cubicBezTo>
                  <a:pt x="10495" y="4018"/>
                  <a:pt x="10360" y="4083"/>
                  <a:pt x="10308" y="4120"/>
                </a:cubicBezTo>
                <a:cubicBezTo>
                  <a:pt x="10181" y="4210"/>
                  <a:pt x="10066" y="4049"/>
                  <a:pt x="10156" y="3906"/>
                </a:cubicBezTo>
                <a:cubicBezTo>
                  <a:pt x="10191" y="3851"/>
                  <a:pt x="10218" y="3774"/>
                  <a:pt x="10218" y="3737"/>
                </a:cubicBezTo>
                <a:cubicBezTo>
                  <a:pt x="10218" y="3642"/>
                  <a:pt x="9969" y="3650"/>
                  <a:pt x="9932" y="3746"/>
                </a:cubicBezTo>
                <a:cubicBezTo>
                  <a:pt x="9915" y="3790"/>
                  <a:pt x="9873" y="3813"/>
                  <a:pt x="9837" y="3790"/>
                </a:cubicBezTo>
                <a:cubicBezTo>
                  <a:pt x="9798" y="3767"/>
                  <a:pt x="9732" y="3876"/>
                  <a:pt x="9680" y="4049"/>
                </a:cubicBezTo>
                <a:cubicBezTo>
                  <a:pt x="9594" y="4335"/>
                  <a:pt x="9483" y="4373"/>
                  <a:pt x="9483" y="4120"/>
                </a:cubicBezTo>
                <a:cubicBezTo>
                  <a:pt x="9483" y="3952"/>
                  <a:pt x="9272" y="3973"/>
                  <a:pt x="9192" y="4147"/>
                </a:cubicBezTo>
                <a:cubicBezTo>
                  <a:pt x="9146" y="4245"/>
                  <a:pt x="9056" y="4288"/>
                  <a:pt x="8894" y="4290"/>
                </a:cubicBezTo>
                <a:cubicBezTo>
                  <a:pt x="8764" y="4291"/>
                  <a:pt x="8666" y="4318"/>
                  <a:pt x="8676" y="4343"/>
                </a:cubicBezTo>
                <a:cubicBezTo>
                  <a:pt x="8713" y="4440"/>
                  <a:pt x="8596" y="4617"/>
                  <a:pt x="8479" y="4646"/>
                </a:cubicBezTo>
                <a:cubicBezTo>
                  <a:pt x="8412" y="4663"/>
                  <a:pt x="8236" y="4675"/>
                  <a:pt x="8087" y="4673"/>
                </a:cubicBezTo>
                <a:lnTo>
                  <a:pt x="7812" y="4673"/>
                </a:lnTo>
                <a:lnTo>
                  <a:pt x="7817" y="4985"/>
                </a:lnTo>
                <a:cubicBezTo>
                  <a:pt x="7820" y="5401"/>
                  <a:pt x="7723" y="5780"/>
                  <a:pt x="7638" y="5698"/>
                </a:cubicBezTo>
                <a:cubicBezTo>
                  <a:pt x="7588" y="5651"/>
                  <a:pt x="7587" y="5669"/>
                  <a:pt x="7638" y="5770"/>
                </a:cubicBezTo>
                <a:cubicBezTo>
                  <a:pt x="7744" y="5977"/>
                  <a:pt x="7644" y="6019"/>
                  <a:pt x="7021" y="6028"/>
                </a:cubicBezTo>
                <a:cubicBezTo>
                  <a:pt x="6511" y="6035"/>
                  <a:pt x="6452" y="6057"/>
                  <a:pt x="6409" y="6206"/>
                </a:cubicBezTo>
                <a:cubicBezTo>
                  <a:pt x="6325" y="6502"/>
                  <a:pt x="6049" y="6668"/>
                  <a:pt x="5624" y="6688"/>
                </a:cubicBezTo>
                <a:cubicBezTo>
                  <a:pt x="5211" y="6707"/>
                  <a:pt x="5103" y="6798"/>
                  <a:pt x="5103" y="7116"/>
                </a:cubicBezTo>
                <a:cubicBezTo>
                  <a:pt x="5103" y="7314"/>
                  <a:pt x="4737" y="7559"/>
                  <a:pt x="4637" y="7428"/>
                </a:cubicBezTo>
                <a:cubicBezTo>
                  <a:pt x="4549" y="7312"/>
                  <a:pt x="4134" y="7344"/>
                  <a:pt x="3936" y="7481"/>
                </a:cubicBezTo>
                <a:cubicBezTo>
                  <a:pt x="3792" y="7582"/>
                  <a:pt x="3773" y="7625"/>
                  <a:pt x="3818" y="7758"/>
                </a:cubicBezTo>
                <a:cubicBezTo>
                  <a:pt x="3892" y="7976"/>
                  <a:pt x="3794" y="8051"/>
                  <a:pt x="3627" y="7909"/>
                </a:cubicBezTo>
                <a:cubicBezTo>
                  <a:pt x="3459" y="7766"/>
                  <a:pt x="3228" y="7054"/>
                  <a:pt x="3274" y="6822"/>
                </a:cubicBezTo>
                <a:cubicBezTo>
                  <a:pt x="3296" y="6710"/>
                  <a:pt x="3288" y="6670"/>
                  <a:pt x="3252" y="6706"/>
                </a:cubicBezTo>
                <a:cubicBezTo>
                  <a:pt x="3187" y="6769"/>
                  <a:pt x="2959" y="6119"/>
                  <a:pt x="3005" y="6001"/>
                </a:cubicBezTo>
                <a:cubicBezTo>
                  <a:pt x="3021" y="5959"/>
                  <a:pt x="2989" y="5851"/>
                  <a:pt x="2932" y="5761"/>
                </a:cubicBezTo>
                <a:cubicBezTo>
                  <a:pt x="2864" y="5653"/>
                  <a:pt x="2844" y="5536"/>
                  <a:pt x="2865" y="5413"/>
                </a:cubicBezTo>
                <a:cubicBezTo>
                  <a:pt x="2885" y="5288"/>
                  <a:pt x="2876" y="5249"/>
                  <a:pt x="2837" y="5288"/>
                </a:cubicBezTo>
                <a:cubicBezTo>
                  <a:pt x="2801" y="5323"/>
                  <a:pt x="2726" y="5182"/>
                  <a:pt x="2646" y="4931"/>
                </a:cubicBezTo>
                <a:cubicBezTo>
                  <a:pt x="2515" y="4522"/>
                  <a:pt x="2382" y="4354"/>
                  <a:pt x="2321" y="4512"/>
                </a:cubicBezTo>
                <a:cubicBezTo>
                  <a:pt x="2303" y="4559"/>
                  <a:pt x="2266" y="4581"/>
                  <a:pt x="2236" y="4566"/>
                </a:cubicBezTo>
                <a:cubicBezTo>
                  <a:pt x="2169" y="4530"/>
                  <a:pt x="2032" y="3949"/>
                  <a:pt x="2018" y="3639"/>
                </a:cubicBezTo>
                <a:cubicBezTo>
                  <a:pt x="2012" y="3509"/>
                  <a:pt x="1968" y="3372"/>
                  <a:pt x="1917" y="3327"/>
                </a:cubicBezTo>
                <a:cubicBezTo>
                  <a:pt x="1857" y="3274"/>
                  <a:pt x="1835" y="3184"/>
                  <a:pt x="1855" y="3086"/>
                </a:cubicBezTo>
                <a:cubicBezTo>
                  <a:pt x="1872" y="3002"/>
                  <a:pt x="1857" y="2911"/>
                  <a:pt x="1827" y="2881"/>
                </a:cubicBezTo>
                <a:cubicBezTo>
                  <a:pt x="1796" y="2851"/>
                  <a:pt x="1788" y="2790"/>
                  <a:pt x="1804" y="2747"/>
                </a:cubicBezTo>
                <a:cubicBezTo>
                  <a:pt x="1821" y="2705"/>
                  <a:pt x="1784" y="2667"/>
                  <a:pt x="1726" y="2667"/>
                </a:cubicBezTo>
                <a:cubicBezTo>
                  <a:pt x="1660" y="2667"/>
                  <a:pt x="1560" y="2530"/>
                  <a:pt x="1457" y="2293"/>
                </a:cubicBezTo>
                <a:cubicBezTo>
                  <a:pt x="1323" y="1983"/>
                  <a:pt x="1273" y="1926"/>
                  <a:pt x="1182" y="1972"/>
                </a:cubicBezTo>
                <a:cubicBezTo>
                  <a:pt x="1121" y="2003"/>
                  <a:pt x="1014" y="2032"/>
                  <a:pt x="941" y="2043"/>
                </a:cubicBezTo>
                <a:cubicBezTo>
                  <a:pt x="867" y="2054"/>
                  <a:pt x="742" y="2102"/>
                  <a:pt x="666" y="2150"/>
                </a:cubicBezTo>
                <a:cubicBezTo>
                  <a:pt x="590" y="2198"/>
                  <a:pt x="430" y="2278"/>
                  <a:pt x="312" y="2328"/>
                </a:cubicBezTo>
                <a:cubicBezTo>
                  <a:pt x="195" y="2379"/>
                  <a:pt x="89" y="2447"/>
                  <a:pt x="77" y="2480"/>
                </a:cubicBezTo>
                <a:cubicBezTo>
                  <a:pt x="65" y="2513"/>
                  <a:pt x="41" y="2906"/>
                  <a:pt x="21" y="3354"/>
                </a:cubicBezTo>
                <a:cubicBezTo>
                  <a:pt x="-15" y="4132"/>
                  <a:pt x="-13" y="4174"/>
                  <a:pt x="88" y="4174"/>
                </a:cubicBezTo>
                <a:cubicBezTo>
                  <a:pt x="259" y="4174"/>
                  <a:pt x="357" y="4079"/>
                  <a:pt x="357" y="3924"/>
                </a:cubicBezTo>
                <a:cubicBezTo>
                  <a:pt x="357" y="3718"/>
                  <a:pt x="529" y="3498"/>
                  <a:pt x="705" y="3478"/>
                </a:cubicBezTo>
                <a:cubicBezTo>
                  <a:pt x="836" y="3464"/>
                  <a:pt x="858" y="3494"/>
                  <a:pt x="857" y="3683"/>
                </a:cubicBezTo>
                <a:cubicBezTo>
                  <a:pt x="855" y="3872"/>
                  <a:pt x="866" y="3888"/>
                  <a:pt x="946" y="3808"/>
                </a:cubicBezTo>
                <a:cubicBezTo>
                  <a:pt x="1097" y="3659"/>
                  <a:pt x="1334" y="3932"/>
                  <a:pt x="1311" y="4227"/>
                </a:cubicBezTo>
                <a:cubicBezTo>
                  <a:pt x="1295" y="4425"/>
                  <a:pt x="1305" y="4441"/>
                  <a:pt x="1373" y="4352"/>
                </a:cubicBezTo>
                <a:cubicBezTo>
                  <a:pt x="1473" y="4219"/>
                  <a:pt x="1530" y="4342"/>
                  <a:pt x="1524" y="4682"/>
                </a:cubicBezTo>
                <a:cubicBezTo>
                  <a:pt x="1522" y="4815"/>
                  <a:pt x="1541" y="4905"/>
                  <a:pt x="1569" y="4878"/>
                </a:cubicBezTo>
                <a:cubicBezTo>
                  <a:pt x="1640" y="4808"/>
                  <a:pt x="1836" y="5538"/>
                  <a:pt x="1793" y="5716"/>
                </a:cubicBezTo>
                <a:cubicBezTo>
                  <a:pt x="1769" y="5818"/>
                  <a:pt x="1778" y="5848"/>
                  <a:pt x="1821" y="5805"/>
                </a:cubicBezTo>
                <a:cubicBezTo>
                  <a:pt x="1904" y="5724"/>
                  <a:pt x="2206" y="6773"/>
                  <a:pt x="2158" y="6973"/>
                </a:cubicBezTo>
                <a:cubicBezTo>
                  <a:pt x="2134" y="7070"/>
                  <a:pt x="2144" y="7095"/>
                  <a:pt x="2186" y="7053"/>
                </a:cubicBezTo>
                <a:cubicBezTo>
                  <a:pt x="2278" y="6963"/>
                  <a:pt x="2476" y="7735"/>
                  <a:pt x="2399" y="7882"/>
                </a:cubicBezTo>
                <a:cubicBezTo>
                  <a:pt x="2326" y="8022"/>
                  <a:pt x="2388" y="8194"/>
                  <a:pt x="2489" y="8132"/>
                </a:cubicBezTo>
                <a:cubicBezTo>
                  <a:pt x="2539" y="8101"/>
                  <a:pt x="2592" y="8185"/>
                  <a:pt x="2640" y="8364"/>
                </a:cubicBezTo>
                <a:cubicBezTo>
                  <a:pt x="2705" y="8603"/>
                  <a:pt x="2705" y="8646"/>
                  <a:pt x="2629" y="8738"/>
                </a:cubicBezTo>
                <a:cubicBezTo>
                  <a:pt x="2552" y="8832"/>
                  <a:pt x="2548" y="8836"/>
                  <a:pt x="2623" y="8836"/>
                </a:cubicBezTo>
                <a:cubicBezTo>
                  <a:pt x="2714" y="8836"/>
                  <a:pt x="2941" y="9375"/>
                  <a:pt x="2887" y="9460"/>
                </a:cubicBezTo>
                <a:cubicBezTo>
                  <a:pt x="2869" y="9489"/>
                  <a:pt x="2852" y="9735"/>
                  <a:pt x="2848" y="10004"/>
                </a:cubicBezTo>
                <a:cubicBezTo>
                  <a:pt x="2841" y="10429"/>
                  <a:pt x="2852" y="10501"/>
                  <a:pt x="2943" y="10539"/>
                </a:cubicBezTo>
                <a:cubicBezTo>
                  <a:pt x="3007" y="10566"/>
                  <a:pt x="3034" y="10626"/>
                  <a:pt x="3016" y="10700"/>
                </a:cubicBezTo>
                <a:cubicBezTo>
                  <a:pt x="2998" y="10772"/>
                  <a:pt x="3019" y="10813"/>
                  <a:pt x="3067" y="10807"/>
                </a:cubicBezTo>
                <a:cubicBezTo>
                  <a:pt x="3167" y="10793"/>
                  <a:pt x="3293" y="11337"/>
                  <a:pt x="3257" y="11636"/>
                </a:cubicBezTo>
                <a:cubicBezTo>
                  <a:pt x="3239" y="11790"/>
                  <a:pt x="3244" y="11845"/>
                  <a:pt x="3285" y="11805"/>
                </a:cubicBezTo>
                <a:cubicBezTo>
                  <a:pt x="3321" y="11769"/>
                  <a:pt x="3383" y="11867"/>
                  <a:pt x="3437" y="12046"/>
                </a:cubicBezTo>
                <a:cubicBezTo>
                  <a:pt x="3512" y="12298"/>
                  <a:pt x="3546" y="12330"/>
                  <a:pt x="3684" y="12313"/>
                </a:cubicBezTo>
                <a:cubicBezTo>
                  <a:pt x="3834" y="12295"/>
                  <a:pt x="3846" y="12317"/>
                  <a:pt x="3841" y="12572"/>
                </a:cubicBezTo>
                <a:cubicBezTo>
                  <a:pt x="3836" y="12779"/>
                  <a:pt x="3854" y="12838"/>
                  <a:pt x="3919" y="12821"/>
                </a:cubicBezTo>
                <a:cubicBezTo>
                  <a:pt x="3988" y="12804"/>
                  <a:pt x="3999" y="12864"/>
                  <a:pt x="3986" y="13133"/>
                </a:cubicBezTo>
                <a:cubicBezTo>
                  <a:pt x="3978" y="13317"/>
                  <a:pt x="3938" y="13502"/>
                  <a:pt x="3897" y="13552"/>
                </a:cubicBezTo>
                <a:cubicBezTo>
                  <a:pt x="3795" y="13676"/>
                  <a:pt x="3819" y="14187"/>
                  <a:pt x="3925" y="14159"/>
                </a:cubicBezTo>
                <a:cubicBezTo>
                  <a:pt x="3968" y="14147"/>
                  <a:pt x="4066" y="14203"/>
                  <a:pt x="4138" y="14283"/>
                </a:cubicBezTo>
                <a:cubicBezTo>
                  <a:pt x="4243" y="14400"/>
                  <a:pt x="4267" y="14501"/>
                  <a:pt x="4267" y="14783"/>
                </a:cubicBezTo>
                <a:cubicBezTo>
                  <a:pt x="4267" y="15036"/>
                  <a:pt x="4290" y="15130"/>
                  <a:pt x="4345" y="15130"/>
                </a:cubicBezTo>
                <a:cubicBezTo>
                  <a:pt x="4422" y="15130"/>
                  <a:pt x="4519" y="15651"/>
                  <a:pt x="4469" y="15781"/>
                </a:cubicBezTo>
                <a:cubicBezTo>
                  <a:pt x="4455" y="15817"/>
                  <a:pt x="4461" y="15917"/>
                  <a:pt x="4480" y="16013"/>
                </a:cubicBezTo>
                <a:cubicBezTo>
                  <a:pt x="4506" y="16144"/>
                  <a:pt x="4545" y="16176"/>
                  <a:pt x="4643" y="16147"/>
                </a:cubicBezTo>
                <a:cubicBezTo>
                  <a:pt x="4737" y="16118"/>
                  <a:pt x="4790" y="16162"/>
                  <a:pt x="4850" y="16307"/>
                </a:cubicBezTo>
                <a:cubicBezTo>
                  <a:pt x="4895" y="16416"/>
                  <a:pt x="4965" y="16503"/>
                  <a:pt x="5007" y="16503"/>
                </a:cubicBezTo>
                <a:cubicBezTo>
                  <a:pt x="5085" y="16503"/>
                  <a:pt x="5601" y="18146"/>
                  <a:pt x="5624" y="18465"/>
                </a:cubicBezTo>
                <a:cubicBezTo>
                  <a:pt x="5631" y="18557"/>
                  <a:pt x="5665" y="18717"/>
                  <a:pt x="5697" y="18812"/>
                </a:cubicBezTo>
                <a:cubicBezTo>
                  <a:pt x="5729" y="18908"/>
                  <a:pt x="5743" y="19072"/>
                  <a:pt x="5725" y="19178"/>
                </a:cubicBezTo>
                <a:cubicBezTo>
                  <a:pt x="5704" y="19308"/>
                  <a:pt x="5709" y="19350"/>
                  <a:pt x="5748" y="19312"/>
                </a:cubicBezTo>
                <a:cubicBezTo>
                  <a:pt x="5817" y="19243"/>
                  <a:pt x="5926" y="19535"/>
                  <a:pt x="5950" y="19855"/>
                </a:cubicBezTo>
                <a:cubicBezTo>
                  <a:pt x="5968" y="20107"/>
                  <a:pt x="6154" y="20456"/>
                  <a:pt x="6230" y="20381"/>
                </a:cubicBezTo>
                <a:cubicBezTo>
                  <a:pt x="6310" y="20303"/>
                  <a:pt x="6557" y="21087"/>
                  <a:pt x="6544" y="21380"/>
                </a:cubicBezTo>
                <a:cubicBezTo>
                  <a:pt x="6542" y="21424"/>
                  <a:pt x="6581" y="21484"/>
                  <a:pt x="6634" y="21514"/>
                </a:cubicBezTo>
                <a:cubicBezTo>
                  <a:pt x="6776" y="21594"/>
                  <a:pt x="6877" y="21507"/>
                  <a:pt x="6847" y="21326"/>
                </a:cubicBezTo>
                <a:cubicBezTo>
                  <a:pt x="6833" y="21239"/>
                  <a:pt x="6838" y="21052"/>
                  <a:pt x="6864" y="20907"/>
                </a:cubicBezTo>
                <a:cubicBezTo>
                  <a:pt x="6900" y="20709"/>
                  <a:pt x="6896" y="20611"/>
                  <a:pt x="6836" y="20506"/>
                </a:cubicBezTo>
                <a:cubicBezTo>
                  <a:pt x="6792" y="20429"/>
                  <a:pt x="6772" y="20308"/>
                  <a:pt x="6791" y="20230"/>
                </a:cubicBezTo>
                <a:cubicBezTo>
                  <a:pt x="6812" y="20141"/>
                  <a:pt x="6798" y="20099"/>
                  <a:pt x="6757" y="20114"/>
                </a:cubicBezTo>
                <a:cubicBezTo>
                  <a:pt x="6720" y="20128"/>
                  <a:pt x="6641" y="19919"/>
                  <a:pt x="6572" y="19633"/>
                </a:cubicBezTo>
                <a:cubicBezTo>
                  <a:pt x="6433" y="19052"/>
                  <a:pt x="6389" y="18537"/>
                  <a:pt x="6477" y="18563"/>
                </a:cubicBezTo>
                <a:cubicBezTo>
                  <a:pt x="6509" y="18572"/>
                  <a:pt x="6585" y="18496"/>
                  <a:pt x="6651" y="18384"/>
                </a:cubicBezTo>
                <a:cubicBezTo>
                  <a:pt x="6746" y="18223"/>
                  <a:pt x="6762" y="18159"/>
                  <a:pt x="6712" y="18063"/>
                </a:cubicBezTo>
                <a:cubicBezTo>
                  <a:pt x="6617" y="17881"/>
                  <a:pt x="6719" y="17815"/>
                  <a:pt x="7099" y="17832"/>
                </a:cubicBezTo>
                <a:cubicBezTo>
                  <a:pt x="7287" y="17840"/>
                  <a:pt x="7444" y="17811"/>
                  <a:pt x="7464" y="17760"/>
                </a:cubicBezTo>
                <a:cubicBezTo>
                  <a:pt x="7483" y="17711"/>
                  <a:pt x="7541" y="17690"/>
                  <a:pt x="7593" y="17716"/>
                </a:cubicBezTo>
                <a:cubicBezTo>
                  <a:pt x="7664" y="17751"/>
                  <a:pt x="7697" y="17711"/>
                  <a:pt x="7716" y="17546"/>
                </a:cubicBezTo>
                <a:cubicBezTo>
                  <a:pt x="7749" y="17273"/>
                  <a:pt x="7632" y="16902"/>
                  <a:pt x="7447" y="16682"/>
                </a:cubicBezTo>
                <a:lnTo>
                  <a:pt x="7307" y="16512"/>
                </a:lnTo>
                <a:lnTo>
                  <a:pt x="7425" y="16459"/>
                </a:lnTo>
                <a:cubicBezTo>
                  <a:pt x="7556" y="16400"/>
                  <a:pt x="7588" y="16254"/>
                  <a:pt x="7470" y="16254"/>
                </a:cubicBezTo>
                <a:cubicBezTo>
                  <a:pt x="7320" y="16254"/>
                  <a:pt x="7336" y="16102"/>
                  <a:pt x="7503" y="15942"/>
                </a:cubicBezTo>
                <a:cubicBezTo>
                  <a:pt x="7623" y="15828"/>
                  <a:pt x="7735" y="15789"/>
                  <a:pt x="7873" y="15817"/>
                </a:cubicBezTo>
                <a:cubicBezTo>
                  <a:pt x="7984" y="15839"/>
                  <a:pt x="8102" y="15818"/>
                  <a:pt x="8143" y="15763"/>
                </a:cubicBezTo>
                <a:cubicBezTo>
                  <a:pt x="8193" y="15697"/>
                  <a:pt x="8226" y="15695"/>
                  <a:pt x="8249" y="15754"/>
                </a:cubicBezTo>
                <a:cubicBezTo>
                  <a:pt x="8300" y="15886"/>
                  <a:pt x="8489" y="15862"/>
                  <a:pt x="8524" y="15719"/>
                </a:cubicBezTo>
                <a:cubicBezTo>
                  <a:pt x="8541" y="15649"/>
                  <a:pt x="8526" y="15528"/>
                  <a:pt x="8490" y="15460"/>
                </a:cubicBezTo>
                <a:cubicBezTo>
                  <a:pt x="8436" y="15356"/>
                  <a:pt x="8451" y="15324"/>
                  <a:pt x="8608" y="15220"/>
                </a:cubicBezTo>
                <a:cubicBezTo>
                  <a:pt x="8792" y="15098"/>
                  <a:pt x="9056" y="15153"/>
                  <a:pt x="9068" y="15318"/>
                </a:cubicBezTo>
                <a:cubicBezTo>
                  <a:pt x="9071" y="15353"/>
                  <a:pt x="9080" y="15626"/>
                  <a:pt x="9085" y="15924"/>
                </a:cubicBezTo>
                <a:lnTo>
                  <a:pt x="9091" y="16468"/>
                </a:lnTo>
                <a:lnTo>
                  <a:pt x="9337" y="16494"/>
                </a:lnTo>
                <a:cubicBezTo>
                  <a:pt x="9561" y="16517"/>
                  <a:pt x="9580" y="16496"/>
                  <a:pt x="9562" y="16343"/>
                </a:cubicBezTo>
                <a:cubicBezTo>
                  <a:pt x="9531" y="16091"/>
                  <a:pt x="9626" y="16060"/>
                  <a:pt x="9797" y="16254"/>
                </a:cubicBezTo>
                <a:cubicBezTo>
                  <a:pt x="9999" y="16482"/>
                  <a:pt x="10078" y="16474"/>
                  <a:pt x="10033" y="16236"/>
                </a:cubicBezTo>
                <a:cubicBezTo>
                  <a:pt x="9972" y="15915"/>
                  <a:pt x="9977" y="15879"/>
                  <a:pt x="10111" y="15879"/>
                </a:cubicBezTo>
                <a:cubicBezTo>
                  <a:pt x="10184" y="15879"/>
                  <a:pt x="10271" y="15826"/>
                  <a:pt x="10302" y="15763"/>
                </a:cubicBezTo>
                <a:cubicBezTo>
                  <a:pt x="10348" y="15670"/>
                  <a:pt x="10378" y="15693"/>
                  <a:pt x="10470" y="15879"/>
                </a:cubicBezTo>
                <a:cubicBezTo>
                  <a:pt x="10533" y="16005"/>
                  <a:pt x="10573" y="16139"/>
                  <a:pt x="10560" y="16173"/>
                </a:cubicBezTo>
                <a:cubicBezTo>
                  <a:pt x="10547" y="16208"/>
                  <a:pt x="10586" y="16303"/>
                  <a:pt x="10644" y="16387"/>
                </a:cubicBezTo>
                <a:cubicBezTo>
                  <a:pt x="10731" y="16512"/>
                  <a:pt x="10765" y="16521"/>
                  <a:pt x="10846" y="16441"/>
                </a:cubicBezTo>
                <a:cubicBezTo>
                  <a:pt x="10914" y="16374"/>
                  <a:pt x="10958" y="16373"/>
                  <a:pt x="10981" y="16432"/>
                </a:cubicBezTo>
                <a:cubicBezTo>
                  <a:pt x="11002" y="16485"/>
                  <a:pt x="11040" y="16461"/>
                  <a:pt x="11082" y="16370"/>
                </a:cubicBezTo>
                <a:cubicBezTo>
                  <a:pt x="11138" y="16248"/>
                  <a:pt x="11168" y="16239"/>
                  <a:pt x="11233" y="16325"/>
                </a:cubicBezTo>
                <a:cubicBezTo>
                  <a:pt x="11288" y="16397"/>
                  <a:pt x="11322" y="16404"/>
                  <a:pt x="11345" y="16343"/>
                </a:cubicBezTo>
                <a:cubicBezTo>
                  <a:pt x="11364" y="16294"/>
                  <a:pt x="11403" y="16276"/>
                  <a:pt x="11435" y="16307"/>
                </a:cubicBezTo>
                <a:cubicBezTo>
                  <a:pt x="11472" y="16343"/>
                  <a:pt x="11483" y="16318"/>
                  <a:pt x="11463" y="16236"/>
                </a:cubicBezTo>
                <a:cubicBezTo>
                  <a:pt x="11396" y="15959"/>
                  <a:pt x="11540" y="15844"/>
                  <a:pt x="11940" y="15835"/>
                </a:cubicBezTo>
                <a:cubicBezTo>
                  <a:pt x="12228" y="15828"/>
                  <a:pt x="12310" y="15802"/>
                  <a:pt x="12271" y="15728"/>
                </a:cubicBezTo>
                <a:cubicBezTo>
                  <a:pt x="12235" y="15660"/>
                  <a:pt x="12256" y="15552"/>
                  <a:pt x="12338" y="15389"/>
                </a:cubicBezTo>
                <a:cubicBezTo>
                  <a:pt x="12451" y="15164"/>
                  <a:pt x="12473" y="15152"/>
                  <a:pt x="12832" y="15166"/>
                </a:cubicBezTo>
                <a:cubicBezTo>
                  <a:pt x="13040" y="15174"/>
                  <a:pt x="13293" y="15151"/>
                  <a:pt x="13393" y="15121"/>
                </a:cubicBezTo>
                <a:cubicBezTo>
                  <a:pt x="13550" y="15074"/>
                  <a:pt x="13578" y="15039"/>
                  <a:pt x="13578" y="14827"/>
                </a:cubicBezTo>
                <a:cubicBezTo>
                  <a:pt x="13578" y="14538"/>
                  <a:pt x="13595" y="14522"/>
                  <a:pt x="14083" y="14480"/>
                </a:cubicBezTo>
                <a:cubicBezTo>
                  <a:pt x="14485" y="14445"/>
                  <a:pt x="14647" y="14328"/>
                  <a:pt x="14599" y="14087"/>
                </a:cubicBezTo>
                <a:cubicBezTo>
                  <a:pt x="14555" y="13870"/>
                  <a:pt x="14651" y="13810"/>
                  <a:pt x="15047" y="13829"/>
                </a:cubicBezTo>
                <a:cubicBezTo>
                  <a:pt x="15250" y="13838"/>
                  <a:pt x="15415" y="13807"/>
                  <a:pt x="15434" y="13757"/>
                </a:cubicBezTo>
                <a:cubicBezTo>
                  <a:pt x="15453" y="13709"/>
                  <a:pt x="15519" y="13677"/>
                  <a:pt x="15575" y="13677"/>
                </a:cubicBezTo>
                <a:cubicBezTo>
                  <a:pt x="15669" y="13677"/>
                  <a:pt x="15676" y="13609"/>
                  <a:pt x="15676" y="12839"/>
                </a:cubicBezTo>
                <a:lnTo>
                  <a:pt x="15676" y="12010"/>
                </a:lnTo>
                <a:lnTo>
                  <a:pt x="15524" y="12010"/>
                </a:lnTo>
                <a:cubicBezTo>
                  <a:pt x="15443" y="12010"/>
                  <a:pt x="15351" y="11958"/>
                  <a:pt x="15317" y="11903"/>
                </a:cubicBezTo>
                <a:cubicBezTo>
                  <a:pt x="15236" y="11775"/>
                  <a:pt x="15237" y="11286"/>
                  <a:pt x="15317" y="11208"/>
                </a:cubicBezTo>
                <a:cubicBezTo>
                  <a:pt x="15350" y="11175"/>
                  <a:pt x="15628" y="11154"/>
                  <a:pt x="15939" y="11163"/>
                </a:cubicBezTo>
                <a:lnTo>
                  <a:pt x="16506" y="11181"/>
                </a:lnTo>
                <a:lnTo>
                  <a:pt x="16523" y="10824"/>
                </a:lnTo>
                <a:lnTo>
                  <a:pt x="16539" y="10468"/>
                </a:lnTo>
                <a:lnTo>
                  <a:pt x="16977" y="10486"/>
                </a:lnTo>
                <a:cubicBezTo>
                  <a:pt x="17245" y="10497"/>
                  <a:pt x="17400" y="10472"/>
                  <a:pt x="17381" y="10423"/>
                </a:cubicBezTo>
                <a:cubicBezTo>
                  <a:pt x="17364" y="10379"/>
                  <a:pt x="17392" y="10272"/>
                  <a:pt x="17448" y="10182"/>
                </a:cubicBezTo>
                <a:cubicBezTo>
                  <a:pt x="17504" y="10093"/>
                  <a:pt x="17543" y="9994"/>
                  <a:pt x="17527" y="9969"/>
                </a:cubicBezTo>
                <a:cubicBezTo>
                  <a:pt x="17510" y="9943"/>
                  <a:pt x="17563" y="9884"/>
                  <a:pt x="17644" y="9835"/>
                </a:cubicBezTo>
                <a:cubicBezTo>
                  <a:pt x="17736" y="9780"/>
                  <a:pt x="17810" y="9777"/>
                  <a:pt x="17841" y="9826"/>
                </a:cubicBezTo>
                <a:cubicBezTo>
                  <a:pt x="17869" y="9871"/>
                  <a:pt x="17952" y="9873"/>
                  <a:pt x="18037" y="9835"/>
                </a:cubicBezTo>
                <a:cubicBezTo>
                  <a:pt x="18118" y="9798"/>
                  <a:pt x="18196" y="9793"/>
                  <a:pt x="18211" y="9817"/>
                </a:cubicBezTo>
                <a:cubicBezTo>
                  <a:pt x="18226" y="9841"/>
                  <a:pt x="18322" y="9830"/>
                  <a:pt x="18424" y="9799"/>
                </a:cubicBezTo>
                <a:cubicBezTo>
                  <a:pt x="18586" y="9751"/>
                  <a:pt x="18609" y="9715"/>
                  <a:pt x="18609" y="9505"/>
                </a:cubicBezTo>
                <a:cubicBezTo>
                  <a:pt x="18609" y="9372"/>
                  <a:pt x="18633" y="9245"/>
                  <a:pt x="18660" y="9220"/>
                </a:cubicBezTo>
                <a:cubicBezTo>
                  <a:pt x="18735" y="9145"/>
                  <a:pt x="19447" y="9098"/>
                  <a:pt x="19473" y="9166"/>
                </a:cubicBezTo>
                <a:cubicBezTo>
                  <a:pt x="19486" y="9200"/>
                  <a:pt x="19568" y="9214"/>
                  <a:pt x="19658" y="9193"/>
                </a:cubicBezTo>
                <a:cubicBezTo>
                  <a:pt x="19783" y="9164"/>
                  <a:pt x="19813" y="9119"/>
                  <a:pt x="19787" y="9015"/>
                </a:cubicBezTo>
                <a:cubicBezTo>
                  <a:pt x="19707" y="8695"/>
                  <a:pt x="19719" y="8575"/>
                  <a:pt x="19832" y="8506"/>
                </a:cubicBezTo>
                <a:cubicBezTo>
                  <a:pt x="19898" y="8466"/>
                  <a:pt x="19975" y="8478"/>
                  <a:pt x="20011" y="8524"/>
                </a:cubicBezTo>
                <a:cubicBezTo>
                  <a:pt x="20051" y="8575"/>
                  <a:pt x="20110" y="8566"/>
                  <a:pt x="20180" y="8506"/>
                </a:cubicBezTo>
                <a:cubicBezTo>
                  <a:pt x="20239" y="8456"/>
                  <a:pt x="20292" y="8438"/>
                  <a:pt x="20292" y="8462"/>
                </a:cubicBezTo>
                <a:cubicBezTo>
                  <a:pt x="20292" y="8485"/>
                  <a:pt x="20351" y="8463"/>
                  <a:pt x="20426" y="8417"/>
                </a:cubicBezTo>
                <a:cubicBezTo>
                  <a:pt x="20523" y="8359"/>
                  <a:pt x="20583" y="8359"/>
                  <a:pt x="20634" y="8426"/>
                </a:cubicBezTo>
                <a:cubicBezTo>
                  <a:pt x="20690" y="8500"/>
                  <a:pt x="20707" y="8492"/>
                  <a:pt x="20707" y="8391"/>
                </a:cubicBezTo>
                <a:cubicBezTo>
                  <a:pt x="20707" y="8319"/>
                  <a:pt x="20760" y="8204"/>
                  <a:pt x="20825" y="8132"/>
                </a:cubicBezTo>
                <a:cubicBezTo>
                  <a:pt x="20890" y="8060"/>
                  <a:pt x="20942" y="7978"/>
                  <a:pt x="20942" y="7945"/>
                </a:cubicBezTo>
                <a:cubicBezTo>
                  <a:pt x="20942" y="7911"/>
                  <a:pt x="21013" y="7871"/>
                  <a:pt x="21099" y="7865"/>
                </a:cubicBezTo>
                <a:cubicBezTo>
                  <a:pt x="21585" y="7831"/>
                  <a:pt x="21539" y="7908"/>
                  <a:pt x="21543" y="7258"/>
                </a:cubicBezTo>
                <a:cubicBezTo>
                  <a:pt x="21546" y="6705"/>
                  <a:pt x="21538" y="6670"/>
                  <a:pt x="21425" y="6670"/>
                </a:cubicBezTo>
                <a:cubicBezTo>
                  <a:pt x="21359" y="6670"/>
                  <a:pt x="21279" y="6714"/>
                  <a:pt x="21245" y="6768"/>
                </a:cubicBezTo>
                <a:cubicBezTo>
                  <a:pt x="21171" y="6887"/>
                  <a:pt x="21113" y="6699"/>
                  <a:pt x="21105" y="6304"/>
                </a:cubicBezTo>
                <a:cubicBezTo>
                  <a:pt x="21100" y="6073"/>
                  <a:pt x="21082" y="6038"/>
                  <a:pt x="20926" y="6001"/>
                </a:cubicBezTo>
                <a:cubicBezTo>
                  <a:pt x="20735" y="5957"/>
                  <a:pt x="20727" y="5928"/>
                  <a:pt x="20696" y="5047"/>
                </a:cubicBezTo>
                <a:cubicBezTo>
                  <a:pt x="20685" y="4754"/>
                  <a:pt x="20668" y="4705"/>
                  <a:pt x="20544" y="4682"/>
                </a:cubicBezTo>
                <a:cubicBezTo>
                  <a:pt x="20368" y="4650"/>
                  <a:pt x="20274" y="4486"/>
                  <a:pt x="20275" y="4192"/>
                </a:cubicBezTo>
                <a:cubicBezTo>
                  <a:pt x="20275" y="4066"/>
                  <a:pt x="20255" y="3912"/>
                  <a:pt x="20224" y="3853"/>
                </a:cubicBezTo>
                <a:cubicBezTo>
                  <a:pt x="20186" y="3777"/>
                  <a:pt x="20187" y="3716"/>
                  <a:pt x="20230" y="3648"/>
                </a:cubicBezTo>
                <a:cubicBezTo>
                  <a:pt x="20342" y="3471"/>
                  <a:pt x="20299" y="3319"/>
                  <a:pt x="20146" y="3345"/>
                </a:cubicBezTo>
                <a:cubicBezTo>
                  <a:pt x="19940" y="3379"/>
                  <a:pt x="19871" y="3280"/>
                  <a:pt x="19871" y="2952"/>
                </a:cubicBezTo>
                <a:cubicBezTo>
                  <a:pt x="19871" y="2680"/>
                  <a:pt x="19862" y="2667"/>
                  <a:pt x="19686" y="2667"/>
                </a:cubicBezTo>
                <a:cubicBezTo>
                  <a:pt x="19478" y="2667"/>
                  <a:pt x="19468" y="2639"/>
                  <a:pt x="19428" y="1998"/>
                </a:cubicBezTo>
                <a:cubicBezTo>
                  <a:pt x="19412" y="1746"/>
                  <a:pt x="19393" y="1494"/>
                  <a:pt x="19389" y="1437"/>
                </a:cubicBezTo>
                <a:cubicBezTo>
                  <a:pt x="19384" y="1379"/>
                  <a:pt x="19312" y="1339"/>
                  <a:pt x="19232" y="1339"/>
                </a:cubicBezTo>
                <a:cubicBezTo>
                  <a:pt x="19042" y="1339"/>
                  <a:pt x="19026" y="1270"/>
                  <a:pt x="19019" y="634"/>
                </a:cubicBezTo>
                <a:cubicBezTo>
                  <a:pt x="19013" y="200"/>
                  <a:pt x="18997" y="122"/>
                  <a:pt x="18946" y="233"/>
                </a:cubicBezTo>
                <a:cubicBezTo>
                  <a:pt x="18893" y="348"/>
                  <a:pt x="18861" y="354"/>
                  <a:pt x="18744" y="269"/>
                </a:cubicBezTo>
                <a:cubicBezTo>
                  <a:pt x="18667" y="213"/>
                  <a:pt x="18619" y="127"/>
                  <a:pt x="18637" y="82"/>
                </a:cubicBezTo>
                <a:cubicBezTo>
                  <a:pt x="18662" y="17"/>
                  <a:pt x="18571" y="-6"/>
                  <a:pt x="18463" y="1"/>
                </a:cubicBezTo>
                <a:close/>
                <a:moveTo>
                  <a:pt x="537" y="3719"/>
                </a:moveTo>
                <a:cubicBezTo>
                  <a:pt x="490" y="3691"/>
                  <a:pt x="474" y="3707"/>
                  <a:pt x="492" y="3755"/>
                </a:cubicBezTo>
                <a:cubicBezTo>
                  <a:pt x="510" y="3800"/>
                  <a:pt x="543" y="3835"/>
                  <a:pt x="571" y="3835"/>
                </a:cubicBezTo>
                <a:cubicBezTo>
                  <a:pt x="646" y="3835"/>
                  <a:pt x="628" y="3774"/>
                  <a:pt x="537" y="3719"/>
                </a:cubicBezTo>
                <a:close/>
              </a:path>
            </a:pathLst>
          </a:custGeom>
          <a:ln w="12700">
            <a:miter lim="400000"/>
          </a:ln>
          <a:effectLst>
            <a:outerShdw sx="100000" sy="100000" kx="0" ky="0" algn="b" rotWithShape="0" blurRad="355600" dist="0" dir="0">
              <a:srgbClr val="000000">
                <a:alpha val="75000"/>
              </a:srgbClr>
            </a:outerShdw>
          </a:effectLst>
        </p:spPr>
      </p:pic>
      <p:pic>
        <p:nvPicPr>
          <p:cNvPr id="427" name="Image" descr="Image"/>
          <p:cNvPicPr>
            <a:picLocks noChangeAspect="1"/>
          </p:cNvPicPr>
          <p:nvPr/>
        </p:nvPicPr>
        <p:blipFill>
          <a:blip r:embed="rId4">
            <a:extLst/>
          </a:blip>
          <a:srcRect l="7230" t="14664" r="10617" b="7960"/>
          <a:stretch>
            <a:fillRect/>
          </a:stretch>
        </p:blipFill>
        <p:spPr>
          <a:xfrm>
            <a:off x="17088814" y="5336693"/>
            <a:ext cx="1524343" cy="959062"/>
          </a:xfrm>
          <a:custGeom>
            <a:avLst/>
            <a:gdLst/>
            <a:ahLst/>
            <a:cxnLst>
              <a:cxn ang="0">
                <a:pos x="wd2" y="hd2"/>
              </a:cxn>
              <a:cxn ang="5400000">
                <a:pos x="wd2" y="hd2"/>
              </a:cxn>
              <a:cxn ang="10800000">
                <a:pos x="wd2" y="hd2"/>
              </a:cxn>
              <a:cxn ang="16200000">
                <a:pos x="wd2" y="hd2"/>
              </a:cxn>
            </a:cxnLst>
            <a:rect l="0" t="0" r="r" b="b"/>
            <a:pathLst>
              <a:path w="21543" h="21544" fill="norm" stroke="1" extrusionOk="0">
                <a:moveTo>
                  <a:pt x="18463" y="1"/>
                </a:moveTo>
                <a:cubicBezTo>
                  <a:pt x="18355" y="9"/>
                  <a:pt x="18234" y="52"/>
                  <a:pt x="18200" y="117"/>
                </a:cubicBezTo>
                <a:cubicBezTo>
                  <a:pt x="18165" y="184"/>
                  <a:pt x="18080" y="214"/>
                  <a:pt x="17998" y="189"/>
                </a:cubicBezTo>
                <a:cubicBezTo>
                  <a:pt x="17872" y="150"/>
                  <a:pt x="17861" y="164"/>
                  <a:pt x="17885" y="367"/>
                </a:cubicBezTo>
                <a:cubicBezTo>
                  <a:pt x="17900" y="489"/>
                  <a:pt x="17888" y="613"/>
                  <a:pt x="17857" y="643"/>
                </a:cubicBezTo>
                <a:cubicBezTo>
                  <a:pt x="17827" y="673"/>
                  <a:pt x="17592" y="689"/>
                  <a:pt x="17336" y="679"/>
                </a:cubicBezTo>
                <a:cubicBezTo>
                  <a:pt x="17046" y="667"/>
                  <a:pt x="16842" y="691"/>
                  <a:pt x="16797" y="750"/>
                </a:cubicBezTo>
                <a:cubicBezTo>
                  <a:pt x="16758" y="803"/>
                  <a:pt x="16702" y="831"/>
                  <a:pt x="16674" y="804"/>
                </a:cubicBezTo>
                <a:cubicBezTo>
                  <a:pt x="16592" y="724"/>
                  <a:pt x="16558" y="902"/>
                  <a:pt x="16618" y="1080"/>
                </a:cubicBezTo>
                <a:cubicBezTo>
                  <a:pt x="16698" y="1318"/>
                  <a:pt x="16636" y="1343"/>
                  <a:pt x="16001" y="1374"/>
                </a:cubicBezTo>
                <a:cubicBezTo>
                  <a:pt x="15692" y="1389"/>
                  <a:pt x="15420" y="1406"/>
                  <a:pt x="15395" y="1410"/>
                </a:cubicBezTo>
                <a:cubicBezTo>
                  <a:pt x="15370" y="1414"/>
                  <a:pt x="15360" y="1536"/>
                  <a:pt x="15373" y="1677"/>
                </a:cubicBezTo>
                <a:cubicBezTo>
                  <a:pt x="15387" y="1830"/>
                  <a:pt x="15370" y="1950"/>
                  <a:pt x="15333" y="1972"/>
                </a:cubicBezTo>
                <a:cubicBezTo>
                  <a:pt x="15300" y="1992"/>
                  <a:pt x="15036" y="2018"/>
                  <a:pt x="14750" y="2034"/>
                </a:cubicBezTo>
                <a:cubicBezTo>
                  <a:pt x="14464" y="2050"/>
                  <a:pt x="14203" y="2074"/>
                  <a:pt x="14167" y="2079"/>
                </a:cubicBezTo>
                <a:cubicBezTo>
                  <a:pt x="14130" y="2084"/>
                  <a:pt x="14099" y="2196"/>
                  <a:pt x="14099" y="2337"/>
                </a:cubicBezTo>
                <a:cubicBezTo>
                  <a:pt x="14099" y="2662"/>
                  <a:pt x="13991" y="2721"/>
                  <a:pt x="13454" y="2694"/>
                </a:cubicBezTo>
                <a:cubicBezTo>
                  <a:pt x="13032" y="2672"/>
                  <a:pt x="12876" y="2584"/>
                  <a:pt x="12927" y="2373"/>
                </a:cubicBezTo>
                <a:cubicBezTo>
                  <a:pt x="12967" y="2209"/>
                  <a:pt x="12853" y="1998"/>
                  <a:pt x="12720" y="1998"/>
                </a:cubicBezTo>
                <a:cubicBezTo>
                  <a:pt x="12659" y="1998"/>
                  <a:pt x="12509" y="2158"/>
                  <a:pt x="12389" y="2346"/>
                </a:cubicBezTo>
                <a:cubicBezTo>
                  <a:pt x="12212" y="2622"/>
                  <a:pt x="12132" y="2683"/>
                  <a:pt x="11962" y="2694"/>
                </a:cubicBezTo>
                <a:cubicBezTo>
                  <a:pt x="11847" y="2701"/>
                  <a:pt x="11759" y="2733"/>
                  <a:pt x="11772" y="2765"/>
                </a:cubicBezTo>
                <a:cubicBezTo>
                  <a:pt x="11801" y="2843"/>
                  <a:pt x="11623" y="2995"/>
                  <a:pt x="11497" y="2997"/>
                </a:cubicBezTo>
                <a:cubicBezTo>
                  <a:pt x="11191" y="3001"/>
                  <a:pt x="11102" y="3042"/>
                  <a:pt x="11054" y="3184"/>
                </a:cubicBezTo>
                <a:cubicBezTo>
                  <a:pt x="11025" y="3270"/>
                  <a:pt x="10953" y="3336"/>
                  <a:pt x="10897" y="3336"/>
                </a:cubicBezTo>
                <a:cubicBezTo>
                  <a:pt x="10812" y="3336"/>
                  <a:pt x="10796" y="3383"/>
                  <a:pt x="10807" y="3603"/>
                </a:cubicBezTo>
                <a:cubicBezTo>
                  <a:pt x="10819" y="3854"/>
                  <a:pt x="10805" y="3885"/>
                  <a:pt x="10611" y="3969"/>
                </a:cubicBezTo>
                <a:cubicBezTo>
                  <a:pt x="10495" y="4018"/>
                  <a:pt x="10360" y="4083"/>
                  <a:pt x="10308" y="4120"/>
                </a:cubicBezTo>
                <a:cubicBezTo>
                  <a:pt x="10181" y="4210"/>
                  <a:pt x="10066" y="4049"/>
                  <a:pt x="10156" y="3906"/>
                </a:cubicBezTo>
                <a:cubicBezTo>
                  <a:pt x="10191" y="3851"/>
                  <a:pt x="10218" y="3774"/>
                  <a:pt x="10218" y="3737"/>
                </a:cubicBezTo>
                <a:cubicBezTo>
                  <a:pt x="10218" y="3642"/>
                  <a:pt x="9969" y="3650"/>
                  <a:pt x="9932" y="3746"/>
                </a:cubicBezTo>
                <a:cubicBezTo>
                  <a:pt x="9915" y="3790"/>
                  <a:pt x="9873" y="3813"/>
                  <a:pt x="9837" y="3790"/>
                </a:cubicBezTo>
                <a:cubicBezTo>
                  <a:pt x="9798" y="3767"/>
                  <a:pt x="9732" y="3876"/>
                  <a:pt x="9680" y="4049"/>
                </a:cubicBezTo>
                <a:cubicBezTo>
                  <a:pt x="9594" y="4335"/>
                  <a:pt x="9483" y="4373"/>
                  <a:pt x="9483" y="4120"/>
                </a:cubicBezTo>
                <a:cubicBezTo>
                  <a:pt x="9483" y="3952"/>
                  <a:pt x="9272" y="3973"/>
                  <a:pt x="9192" y="4147"/>
                </a:cubicBezTo>
                <a:cubicBezTo>
                  <a:pt x="9146" y="4245"/>
                  <a:pt x="9056" y="4288"/>
                  <a:pt x="8894" y="4290"/>
                </a:cubicBezTo>
                <a:cubicBezTo>
                  <a:pt x="8764" y="4291"/>
                  <a:pt x="8666" y="4318"/>
                  <a:pt x="8676" y="4343"/>
                </a:cubicBezTo>
                <a:cubicBezTo>
                  <a:pt x="8713" y="4440"/>
                  <a:pt x="8596" y="4617"/>
                  <a:pt x="8479" y="4646"/>
                </a:cubicBezTo>
                <a:cubicBezTo>
                  <a:pt x="8412" y="4663"/>
                  <a:pt x="8236" y="4675"/>
                  <a:pt x="8087" y="4673"/>
                </a:cubicBezTo>
                <a:lnTo>
                  <a:pt x="7812" y="4673"/>
                </a:lnTo>
                <a:lnTo>
                  <a:pt x="7817" y="4985"/>
                </a:lnTo>
                <a:cubicBezTo>
                  <a:pt x="7820" y="5401"/>
                  <a:pt x="7723" y="5780"/>
                  <a:pt x="7638" y="5698"/>
                </a:cubicBezTo>
                <a:cubicBezTo>
                  <a:pt x="7588" y="5651"/>
                  <a:pt x="7587" y="5669"/>
                  <a:pt x="7638" y="5770"/>
                </a:cubicBezTo>
                <a:cubicBezTo>
                  <a:pt x="7744" y="5977"/>
                  <a:pt x="7644" y="6019"/>
                  <a:pt x="7021" y="6028"/>
                </a:cubicBezTo>
                <a:cubicBezTo>
                  <a:pt x="6511" y="6035"/>
                  <a:pt x="6452" y="6057"/>
                  <a:pt x="6409" y="6206"/>
                </a:cubicBezTo>
                <a:cubicBezTo>
                  <a:pt x="6325" y="6502"/>
                  <a:pt x="6049" y="6668"/>
                  <a:pt x="5624" y="6688"/>
                </a:cubicBezTo>
                <a:cubicBezTo>
                  <a:pt x="5211" y="6707"/>
                  <a:pt x="5103" y="6798"/>
                  <a:pt x="5103" y="7116"/>
                </a:cubicBezTo>
                <a:cubicBezTo>
                  <a:pt x="5103" y="7314"/>
                  <a:pt x="4737" y="7559"/>
                  <a:pt x="4637" y="7428"/>
                </a:cubicBezTo>
                <a:cubicBezTo>
                  <a:pt x="4549" y="7312"/>
                  <a:pt x="4134" y="7344"/>
                  <a:pt x="3936" y="7481"/>
                </a:cubicBezTo>
                <a:cubicBezTo>
                  <a:pt x="3792" y="7582"/>
                  <a:pt x="3773" y="7625"/>
                  <a:pt x="3818" y="7758"/>
                </a:cubicBezTo>
                <a:cubicBezTo>
                  <a:pt x="3892" y="7976"/>
                  <a:pt x="3794" y="8051"/>
                  <a:pt x="3627" y="7909"/>
                </a:cubicBezTo>
                <a:cubicBezTo>
                  <a:pt x="3459" y="7766"/>
                  <a:pt x="3228" y="7054"/>
                  <a:pt x="3274" y="6822"/>
                </a:cubicBezTo>
                <a:cubicBezTo>
                  <a:pt x="3296" y="6710"/>
                  <a:pt x="3288" y="6670"/>
                  <a:pt x="3252" y="6706"/>
                </a:cubicBezTo>
                <a:cubicBezTo>
                  <a:pt x="3187" y="6769"/>
                  <a:pt x="2959" y="6119"/>
                  <a:pt x="3005" y="6001"/>
                </a:cubicBezTo>
                <a:cubicBezTo>
                  <a:pt x="3021" y="5959"/>
                  <a:pt x="2989" y="5851"/>
                  <a:pt x="2932" y="5761"/>
                </a:cubicBezTo>
                <a:cubicBezTo>
                  <a:pt x="2864" y="5653"/>
                  <a:pt x="2844" y="5536"/>
                  <a:pt x="2865" y="5413"/>
                </a:cubicBezTo>
                <a:cubicBezTo>
                  <a:pt x="2885" y="5288"/>
                  <a:pt x="2876" y="5249"/>
                  <a:pt x="2837" y="5288"/>
                </a:cubicBezTo>
                <a:cubicBezTo>
                  <a:pt x="2801" y="5323"/>
                  <a:pt x="2726" y="5182"/>
                  <a:pt x="2646" y="4931"/>
                </a:cubicBezTo>
                <a:cubicBezTo>
                  <a:pt x="2515" y="4522"/>
                  <a:pt x="2382" y="4354"/>
                  <a:pt x="2321" y="4512"/>
                </a:cubicBezTo>
                <a:cubicBezTo>
                  <a:pt x="2303" y="4559"/>
                  <a:pt x="2266" y="4581"/>
                  <a:pt x="2236" y="4566"/>
                </a:cubicBezTo>
                <a:cubicBezTo>
                  <a:pt x="2169" y="4530"/>
                  <a:pt x="2032" y="3949"/>
                  <a:pt x="2018" y="3639"/>
                </a:cubicBezTo>
                <a:cubicBezTo>
                  <a:pt x="2012" y="3509"/>
                  <a:pt x="1968" y="3372"/>
                  <a:pt x="1917" y="3327"/>
                </a:cubicBezTo>
                <a:cubicBezTo>
                  <a:pt x="1857" y="3274"/>
                  <a:pt x="1835" y="3184"/>
                  <a:pt x="1855" y="3086"/>
                </a:cubicBezTo>
                <a:cubicBezTo>
                  <a:pt x="1872" y="3002"/>
                  <a:pt x="1857" y="2911"/>
                  <a:pt x="1827" y="2881"/>
                </a:cubicBezTo>
                <a:cubicBezTo>
                  <a:pt x="1796" y="2851"/>
                  <a:pt x="1788" y="2790"/>
                  <a:pt x="1804" y="2747"/>
                </a:cubicBezTo>
                <a:cubicBezTo>
                  <a:pt x="1821" y="2705"/>
                  <a:pt x="1784" y="2667"/>
                  <a:pt x="1726" y="2667"/>
                </a:cubicBezTo>
                <a:cubicBezTo>
                  <a:pt x="1660" y="2667"/>
                  <a:pt x="1560" y="2530"/>
                  <a:pt x="1457" y="2293"/>
                </a:cubicBezTo>
                <a:cubicBezTo>
                  <a:pt x="1323" y="1983"/>
                  <a:pt x="1273" y="1926"/>
                  <a:pt x="1182" y="1972"/>
                </a:cubicBezTo>
                <a:cubicBezTo>
                  <a:pt x="1121" y="2003"/>
                  <a:pt x="1014" y="2032"/>
                  <a:pt x="941" y="2043"/>
                </a:cubicBezTo>
                <a:cubicBezTo>
                  <a:pt x="867" y="2054"/>
                  <a:pt x="742" y="2102"/>
                  <a:pt x="666" y="2150"/>
                </a:cubicBezTo>
                <a:cubicBezTo>
                  <a:pt x="590" y="2198"/>
                  <a:pt x="430" y="2278"/>
                  <a:pt x="312" y="2328"/>
                </a:cubicBezTo>
                <a:cubicBezTo>
                  <a:pt x="195" y="2379"/>
                  <a:pt x="89" y="2447"/>
                  <a:pt x="77" y="2480"/>
                </a:cubicBezTo>
                <a:cubicBezTo>
                  <a:pt x="65" y="2513"/>
                  <a:pt x="41" y="2906"/>
                  <a:pt x="21" y="3354"/>
                </a:cubicBezTo>
                <a:cubicBezTo>
                  <a:pt x="-15" y="4132"/>
                  <a:pt x="-13" y="4174"/>
                  <a:pt x="88" y="4174"/>
                </a:cubicBezTo>
                <a:cubicBezTo>
                  <a:pt x="259" y="4174"/>
                  <a:pt x="357" y="4079"/>
                  <a:pt x="357" y="3924"/>
                </a:cubicBezTo>
                <a:cubicBezTo>
                  <a:pt x="357" y="3718"/>
                  <a:pt x="529" y="3498"/>
                  <a:pt x="705" y="3478"/>
                </a:cubicBezTo>
                <a:cubicBezTo>
                  <a:pt x="836" y="3464"/>
                  <a:pt x="858" y="3494"/>
                  <a:pt x="857" y="3683"/>
                </a:cubicBezTo>
                <a:cubicBezTo>
                  <a:pt x="855" y="3872"/>
                  <a:pt x="866" y="3888"/>
                  <a:pt x="946" y="3808"/>
                </a:cubicBezTo>
                <a:cubicBezTo>
                  <a:pt x="1097" y="3659"/>
                  <a:pt x="1334" y="3932"/>
                  <a:pt x="1311" y="4227"/>
                </a:cubicBezTo>
                <a:cubicBezTo>
                  <a:pt x="1295" y="4425"/>
                  <a:pt x="1305" y="4441"/>
                  <a:pt x="1373" y="4352"/>
                </a:cubicBezTo>
                <a:cubicBezTo>
                  <a:pt x="1473" y="4219"/>
                  <a:pt x="1530" y="4342"/>
                  <a:pt x="1524" y="4682"/>
                </a:cubicBezTo>
                <a:cubicBezTo>
                  <a:pt x="1522" y="4815"/>
                  <a:pt x="1541" y="4905"/>
                  <a:pt x="1569" y="4878"/>
                </a:cubicBezTo>
                <a:cubicBezTo>
                  <a:pt x="1640" y="4808"/>
                  <a:pt x="1836" y="5538"/>
                  <a:pt x="1793" y="5716"/>
                </a:cubicBezTo>
                <a:cubicBezTo>
                  <a:pt x="1769" y="5818"/>
                  <a:pt x="1778" y="5848"/>
                  <a:pt x="1821" y="5805"/>
                </a:cubicBezTo>
                <a:cubicBezTo>
                  <a:pt x="1904" y="5724"/>
                  <a:pt x="2206" y="6773"/>
                  <a:pt x="2158" y="6973"/>
                </a:cubicBezTo>
                <a:cubicBezTo>
                  <a:pt x="2134" y="7070"/>
                  <a:pt x="2144" y="7095"/>
                  <a:pt x="2186" y="7053"/>
                </a:cubicBezTo>
                <a:cubicBezTo>
                  <a:pt x="2278" y="6963"/>
                  <a:pt x="2476" y="7735"/>
                  <a:pt x="2399" y="7882"/>
                </a:cubicBezTo>
                <a:cubicBezTo>
                  <a:pt x="2326" y="8022"/>
                  <a:pt x="2388" y="8194"/>
                  <a:pt x="2489" y="8132"/>
                </a:cubicBezTo>
                <a:cubicBezTo>
                  <a:pt x="2539" y="8101"/>
                  <a:pt x="2592" y="8185"/>
                  <a:pt x="2640" y="8364"/>
                </a:cubicBezTo>
                <a:cubicBezTo>
                  <a:pt x="2705" y="8603"/>
                  <a:pt x="2705" y="8646"/>
                  <a:pt x="2629" y="8738"/>
                </a:cubicBezTo>
                <a:cubicBezTo>
                  <a:pt x="2552" y="8832"/>
                  <a:pt x="2548" y="8836"/>
                  <a:pt x="2623" y="8836"/>
                </a:cubicBezTo>
                <a:cubicBezTo>
                  <a:pt x="2714" y="8836"/>
                  <a:pt x="2941" y="9375"/>
                  <a:pt x="2887" y="9460"/>
                </a:cubicBezTo>
                <a:cubicBezTo>
                  <a:pt x="2869" y="9489"/>
                  <a:pt x="2852" y="9735"/>
                  <a:pt x="2848" y="10004"/>
                </a:cubicBezTo>
                <a:cubicBezTo>
                  <a:pt x="2841" y="10429"/>
                  <a:pt x="2852" y="10501"/>
                  <a:pt x="2943" y="10539"/>
                </a:cubicBezTo>
                <a:cubicBezTo>
                  <a:pt x="3007" y="10566"/>
                  <a:pt x="3034" y="10626"/>
                  <a:pt x="3016" y="10700"/>
                </a:cubicBezTo>
                <a:cubicBezTo>
                  <a:pt x="2998" y="10772"/>
                  <a:pt x="3019" y="10813"/>
                  <a:pt x="3067" y="10807"/>
                </a:cubicBezTo>
                <a:cubicBezTo>
                  <a:pt x="3167" y="10793"/>
                  <a:pt x="3293" y="11337"/>
                  <a:pt x="3257" y="11636"/>
                </a:cubicBezTo>
                <a:cubicBezTo>
                  <a:pt x="3239" y="11790"/>
                  <a:pt x="3244" y="11845"/>
                  <a:pt x="3285" y="11805"/>
                </a:cubicBezTo>
                <a:cubicBezTo>
                  <a:pt x="3321" y="11769"/>
                  <a:pt x="3383" y="11867"/>
                  <a:pt x="3437" y="12046"/>
                </a:cubicBezTo>
                <a:cubicBezTo>
                  <a:pt x="3512" y="12298"/>
                  <a:pt x="3546" y="12330"/>
                  <a:pt x="3684" y="12313"/>
                </a:cubicBezTo>
                <a:cubicBezTo>
                  <a:pt x="3834" y="12295"/>
                  <a:pt x="3846" y="12317"/>
                  <a:pt x="3841" y="12572"/>
                </a:cubicBezTo>
                <a:cubicBezTo>
                  <a:pt x="3836" y="12779"/>
                  <a:pt x="3854" y="12838"/>
                  <a:pt x="3919" y="12821"/>
                </a:cubicBezTo>
                <a:cubicBezTo>
                  <a:pt x="3988" y="12804"/>
                  <a:pt x="3999" y="12864"/>
                  <a:pt x="3986" y="13133"/>
                </a:cubicBezTo>
                <a:cubicBezTo>
                  <a:pt x="3978" y="13317"/>
                  <a:pt x="3938" y="13502"/>
                  <a:pt x="3897" y="13552"/>
                </a:cubicBezTo>
                <a:cubicBezTo>
                  <a:pt x="3795" y="13676"/>
                  <a:pt x="3819" y="14187"/>
                  <a:pt x="3925" y="14159"/>
                </a:cubicBezTo>
                <a:cubicBezTo>
                  <a:pt x="3968" y="14147"/>
                  <a:pt x="4066" y="14203"/>
                  <a:pt x="4138" y="14283"/>
                </a:cubicBezTo>
                <a:cubicBezTo>
                  <a:pt x="4243" y="14400"/>
                  <a:pt x="4267" y="14501"/>
                  <a:pt x="4267" y="14783"/>
                </a:cubicBezTo>
                <a:cubicBezTo>
                  <a:pt x="4267" y="15036"/>
                  <a:pt x="4290" y="15130"/>
                  <a:pt x="4345" y="15130"/>
                </a:cubicBezTo>
                <a:cubicBezTo>
                  <a:pt x="4422" y="15130"/>
                  <a:pt x="4519" y="15651"/>
                  <a:pt x="4469" y="15781"/>
                </a:cubicBezTo>
                <a:cubicBezTo>
                  <a:pt x="4455" y="15817"/>
                  <a:pt x="4461" y="15917"/>
                  <a:pt x="4480" y="16013"/>
                </a:cubicBezTo>
                <a:cubicBezTo>
                  <a:pt x="4506" y="16144"/>
                  <a:pt x="4545" y="16176"/>
                  <a:pt x="4643" y="16147"/>
                </a:cubicBezTo>
                <a:cubicBezTo>
                  <a:pt x="4737" y="16118"/>
                  <a:pt x="4790" y="16162"/>
                  <a:pt x="4850" y="16307"/>
                </a:cubicBezTo>
                <a:cubicBezTo>
                  <a:pt x="4895" y="16416"/>
                  <a:pt x="4965" y="16503"/>
                  <a:pt x="5007" y="16503"/>
                </a:cubicBezTo>
                <a:cubicBezTo>
                  <a:pt x="5085" y="16503"/>
                  <a:pt x="5601" y="18146"/>
                  <a:pt x="5624" y="18465"/>
                </a:cubicBezTo>
                <a:cubicBezTo>
                  <a:pt x="5631" y="18557"/>
                  <a:pt x="5665" y="18717"/>
                  <a:pt x="5697" y="18812"/>
                </a:cubicBezTo>
                <a:cubicBezTo>
                  <a:pt x="5729" y="18908"/>
                  <a:pt x="5743" y="19072"/>
                  <a:pt x="5725" y="19178"/>
                </a:cubicBezTo>
                <a:cubicBezTo>
                  <a:pt x="5704" y="19308"/>
                  <a:pt x="5709" y="19350"/>
                  <a:pt x="5748" y="19312"/>
                </a:cubicBezTo>
                <a:cubicBezTo>
                  <a:pt x="5817" y="19243"/>
                  <a:pt x="5926" y="19535"/>
                  <a:pt x="5950" y="19855"/>
                </a:cubicBezTo>
                <a:cubicBezTo>
                  <a:pt x="5968" y="20107"/>
                  <a:pt x="6154" y="20456"/>
                  <a:pt x="6230" y="20381"/>
                </a:cubicBezTo>
                <a:cubicBezTo>
                  <a:pt x="6310" y="20303"/>
                  <a:pt x="6557" y="21087"/>
                  <a:pt x="6544" y="21380"/>
                </a:cubicBezTo>
                <a:cubicBezTo>
                  <a:pt x="6542" y="21424"/>
                  <a:pt x="6581" y="21484"/>
                  <a:pt x="6634" y="21514"/>
                </a:cubicBezTo>
                <a:cubicBezTo>
                  <a:pt x="6776" y="21594"/>
                  <a:pt x="6877" y="21507"/>
                  <a:pt x="6847" y="21326"/>
                </a:cubicBezTo>
                <a:cubicBezTo>
                  <a:pt x="6833" y="21239"/>
                  <a:pt x="6838" y="21052"/>
                  <a:pt x="6864" y="20907"/>
                </a:cubicBezTo>
                <a:cubicBezTo>
                  <a:pt x="6900" y="20709"/>
                  <a:pt x="6896" y="20611"/>
                  <a:pt x="6836" y="20506"/>
                </a:cubicBezTo>
                <a:cubicBezTo>
                  <a:pt x="6792" y="20429"/>
                  <a:pt x="6772" y="20308"/>
                  <a:pt x="6791" y="20230"/>
                </a:cubicBezTo>
                <a:cubicBezTo>
                  <a:pt x="6812" y="20141"/>
                  <a:pt x="6798" y="20099"/>
                  <a:pt x="6757" y="20114"/>
                </a:cubicBezTo>
                <a:cubicBezTo>
                  <a:pt x="6720" y="20128"/>
                  <a:pt x="6641" y="19919"/>
                  <a:pt x="6572" y="19633"/>
                </a:cubicBezTo>
                <a:cubicBezTo>
                  <a:pt x="6433" y="19052"/>
                  <a:pt x="6389" y="18537"/>
                  <a:pt x="6477" y="18563"/>
                </a:cubicBezTo>
                <a:cubicBezTo>
                  <a:pt x="6509" y="18572"/>
                  <a:pt x="6585" y="18496"/>
                  <a:pt x="6651" y="18384"/>
                </a:cubicBezTo>
                <a:cubicBezTo>
                  <a:pt x="6746" y="18223"/>
                  <a:pt x="6762" y="18159"/>
                  <a:pt x="6712" y="18063"/>
                </a:cubicBezTo>
                <a:cubicBezTo>
                  <a:pt x="6617" y="17881"/>
                  <a:pt x="6719" y="17815"/>
                  <a:pt x="7099" y="17832"/>
                </a:cubicBezTo>
                <a:cubicBezTo>
                  <a:pt x="7287" y="17840"/>
                  <a:pt x="7444" y="17811"/>
                  <a:pt x="7464" y="17760"/>
                </a:cubicBezTo>
                <a:cubicBezTo>
                  <a:pt x="7483" y="17711"/>
                  <a:pt x="7541" y="17690"/>
                  <a:pt x="7593" y="17716"/>
                </a:cubicBezTo>
                <a:cubicBezTo>
                  <a:pt x="7664" y="17751"/>
                  <a:pt x="7697" y="17711"/>
                  <a:pt x="7716" y="17546"/>
                </a:cubicBezTo>
                <a:cubicBezTo>
                  <a:pt x="7749" y="17273"/>
                  <a:pt x="7632" y="16902"/>
                  <a:pt x="7447" y="16682"/>
                </a:cubicBezTo>
                <a:lnTo>
                  <a:pt x="7307" y="16512"/>
                </a:lnTo>
                <a:lnTo>
                  <a:pt x="7425" y="16459"/>
                </a:lnTo>
                <a:cubicBezTo>
                  <a:pt x="7556" y="16400"/>
                  <a:pt x="7588" y="16254"/>
                  <a:pt x="7470" y="16254"/>
                </a:cubicBezTo>
                <a:cubicBezTo>
                  <a:pt x="7320" y="16254"/>
                  <a:pt x="7336" y="16102"/>
                  <a:pt x="7503" y="15942"/>
                </a:cubicBezTo>
                <a:cubicBezTo>
                  <a:pt x="7623" y="15828"/>
                  <a:pt x="7735" y="15789"/>
                  <a:pt x="7873" y="15817"/>
                </a:cubicBezTo>
                <a:cubicBezTo>
                  <a:pt x="7984" y="15839"/>
                  <a:pt x="8102" y="15818"/>
                  <a:pt x="8143" y="15763"/>
                </a:cubicBezTo>
                <a:cubicBezTo>
                  <a:pt x="8193" y="15697"/>
                  <a:pt x="8226" y="15695"/>
                  <a:pt x="8249" y="15754"/>
                </a:cubicBezTo>
                <a:cubicBezTo>
                  <a:pt x="8300" y="15886"/>
                  <a:pt x="8489" y="15862"/>
                  <a:pt x="8524" y="15719"/>
                </a:cubicBezTo>
                <a:cubicBezTo>
                  <a:pt x="8541" y="15649"/>
                  <a:pt x="8526" y="15528"/>
                  <a:pt x="8490" y="15460"/>
                </a:cubicBezTo>
                <a:cubicBezTo>
                  <a:pt x="8436" y="15356"/>
                  <a:pt x="8451" y="15324"/>
                  <a:pt x="8608" y="15220"/>
                </a:cubicBezTo>
                <a:cubicBezTo>
                  <a:pt x="8792" y="15098"/>
                  <a:pt x="9056" y="15153"/>
                  <a:pt x="9068" y="15318"/>
                </a:cubicBezTo>
                <a:cubicBezTo>
                  <a:pt x="9071" y="15353"/>
                  <a:pt x="9080" y="15626"/>
                  <a:pt x="9085" y="15924"/>
                </a:cubicBezTo>
                <a:lnTo>
                  <a:pt x="9091" y="16468"/>
                </a:lnTo>
                <a:lnTo>
                  <a:pt x="9337" y="16494"/>
                </a:lnTo>
                <a:cubicBezTo>
                  <a:pt x="9561" y="16517"/>
                  <a:pt x="9580" y="16496"/>
                  <a:pt x="9562" y="16343"/>
                </a:cubicBezTo>
                <a:cubicBezTo>
                  <a:pt x="9531" y="16091"/>
                  <a:pt x="9626" y="16060"/>
                  <a:pt x="9797" y="16254"/>
                </a:cubicBezTo>
                <a:cubicBezTo>
                  <a:pt x="9999" y="16482"/>
                  <a:pt x="10078" y="16474"/>
                  <a:pt x="10033" y="16236"/>
                </a:cubicBezTo>
                <a:cubicBezTo>
                  <a:pt x="9972" y="15915"/>
                  <a:pt x="9977" y="15879"/>
                  <a:pt x="10111" y="15879"/>
                </a:cubicBezTo>
                <a:cubicBezTo>
                  <a:pt x="10184" y="15879"/>
                  <a:pt x="10271" y="15826"/>
                  <a:pt x="10302" y="15763"/>
                </a:cubicBezTo>
                <a:cubicBezTo>
                  <a:pt x="10348" y="15670"/>
                  <a:pt x="10378" y="15693"/>
                  <a:pt x="10470" y="15879"/>
                </a:cubicBezTo>
                <a:cubicBezTo>
                  <a:pt x="10533" y="16005"/>
                  <a:pt x="10573" y="16139"/>
                  <a:pt x="10560" y="16173"/>
                </a:cubicBezTo>
                <a:cubicBezTo>
                  <a:pt x="10547" y="16208"/>
                  <a:pt x="10586" y="16303"/>
                  <a:pt x="10644" y="16387"/>
                </a:cubicBezTo>
                <a:cubicBezTo>
                  <a:pt x="10731" y="16512"/>
                  <a:pt x="10765" y="16521"/>
                  <a:pt x="10846" y="16441"/>
                </a:cubicBezTo>
                <a:cubicBezTo>
                  <a:pt x="10914" y="16374"/>
                  <a:pt x="10958" y="16373"/>
                  <a:pt x="10981" y="16432"/>
                </a:cubicBezTo>
                <a:cubicBezTo>
                  <a:pt x="11002" y="16485"/>
                  <a:pt x="11040" y="16461"/>
                  <a:pt x="11082" y="16370"/>
                </a:cubicBezTo>
                <a:cubicBezTo>
                  <a:pt x="11138" y="16248"/>
                  <a:pt x="11168" y="16239"/>
                  <a:pt x="11233" y="16325"/>
                </a:cubicBezTo>
                <a:cubicBezTo>
                  <a:pt x="11288" y="16397"/>
                  <a:pt x="11322" y="16404"/>
                  <a:pt x="11345" y="16343"/>
                </a:cubicBezTo>
                <a:cubicBezTo>
                  <a:pt x="11364" y="16294"/>
                  <a:pt x="11403" y="16276"/>
                  <a:pt x="11435" y="16307"/>
                </a:cubicBezTo>
                <a:cubicBezTo>
                  <a:pt x="11472" y="16343"/>
                  <a:pt x="11483" y="16318"/>
                  <a:pt x="11463" y="16236"/>
                </a:cubicBezTo>
                <a:cubicBezTo>
                  <a:pt x="11396" y="15959"/>
                  <a:pt x="11540" y="15844"/>
                  <a:pt x="11940" y="15835"/>
                </a:cubicBezTo>
                <a:cubicBezTo>
                  <a:pt x="12228" y="15828"/>
                  <a:pt x="12310" y="15802"/>
                  <a:pt x="12271" y="15728"/>
                </a:cubicBezTo>
                <a:cubicBezTo>
                  <a:pt x="12235" y="15660"/>
                  <a:pt x="12256" y="15552"/>
                  <a:pt x="12338" y="15389"/>
                </a:cubicBezTo>
                <a:cubicBezTo>
                  <a:pt x="12451" y="15164"/>
                  <a:pt x="12473" y="15152"/>
                  <a:pt x="12832" y="15166"/>
                </a:cubicBezTo>
                <a:cubicBezTo>
                  <a:pt x="13040" y="15174"/>
                  <a:pt x="13293" y="15151"/>
                  <a:pt x="13393" y="15121"/>
                </a:cubicBezTo>
                <a:cubicBezTo>
                  <a:pt x="13550" y="15074"/>
                  <a:pt x="13578" y="15039"/>
                  <a:pt x="13578" y="14827"/>
                </a:cubicBezTo>
                <a:cubicBezTo>
                  <a:pt x="13578" y="14538"/>
                  <a:pt x="13595" y="14522"/>
                  <a:pt x="14083" y="14480"/>
                </a:cubicBezTo>
                <a:cubicBezTo>
                  <a:pt x="14485" y="14445"/>
                  <a:pt x="14647" y="14328"/>
                  <a:pt x="14599" y="14087"/>
                </a:cubicBezTo>
                <a:cubicBezTo>
                  <a:pt x="14555" y="13870"/>
                  <a:pt x="14651" y="13810"/>
                  <a:pt x="15047" y="13829"/>
                </a:cubicBezTo>
                <a:cubicBezTo>
                  <a:pt x="15250" y="13838"/>
                  <a:pt x="15415" y="13807"/>
                  <a:pt x="15434" y="13757"/>
                </a:cubicBezTo>
                <a:cubicBezTo>
                  <a:pt x="15453" y="13709"/>
                  <a:pt x="15519" y="13677"/>
                  <a:pt x="15575" y="13677"/>
                </a:cubicBezTo>
                <a:cubicBezTo>
                  <a:pt x="15669" y="13677"/>
                  <a:pt x="15676" y="13609"/>
                  <a:pt x="15676" y="12839"/>
                </a:cubicBezTo>
                <a:lnTo>
                  <a:pt x="15676" y="12010"/>
                </a:lnTo>
                <a:lnTo>
                  <a:pt x="15524" y="12010"/>
                </a:lnTo>
                <a:cubicBezTo>
                  <a:pt x="15443" y="12010"/>
                  <a:pt x="15351" y="11958"/>
                  <a:pt x="15317" y="11903"/>
                </a:cubicBezTo>
                <a:cubicBezTo>
                  <a:pt x="15236" y="11775"/>
                  <a:pt x="15237" y="11286"/>
                  <a:pt x="15317" y="11208"/>
                </a:cubicBezTo>
                <a:cubicBezTo>
                  <a:pt x="15350" y="11175"/>
                  <a:pt x="15628" y="11154"/>
                  <a:pt x="15939" y="11163"/>
                </a:cubicBezTo>
                <a:lnTo>
                  <a:pt x="16506" y="11181"/>
                </a:lnTo>
                <a:lnTo>
                  <a:pt x="16523" y="10824"/>
                </a:lnTo>
                <a:lnTo>
                  <a:pt x="16539" y="10468"/>
                </a:lnTo>
                <a:lnTo>
                  <a:pt x="16977" y="10486"/>
                </a:lnTo>
                <a:cubicBezTo>
                  <a:pt x="17245" y="10497"/>
                  <a:pt x="17400" y="10472"/>
                  <a:pt x="17381" y="10423"/>
                </a:cubicBezTo>
                <a:cubicBezTo>
                  <a:pt x="17364" y="10379"/>
                  <a:pt x="17392" y="10272"/>
                  <a:pt x="17448" y="10182"/>
                </a:cubicBezTo>
                <a:cubicBezTo>
                  <a:pt x="17504" y="10093"/>
                  <a:pt x="17543" y="9994"/>
                  <a:pt x="17527" y="9969"/>
                </a:cubicBezTo>
                <a:cubicBezTo>
                  <a:pt x="17510" y="9943"/>
                  <a:pt x="17563" y="9884"/>
                  <a:pt x="17644" y="9835"/>
                </a:cubicBezTo>
                <a:cubicBezTo>
                  <a:pt x="17736" y="9780"/>
                  <a:pt x="17810" y="9777"/>
                  <a:pt x="17841" y="9826"/>
                </a:cubicBezTo>
                <a:cubicBezTo>
                  <a:pt x="17869" y="9871"/>
                  <a:pt x="17952" y="9873"/>
                  <a:pt x="18037" y="9835"/>
                </a:cubicBezTo>
                <a:cubicBezTo>
                  <a:pt x="18118" y="9798"/>
                  <a:pt x="18196" y="9793"/>
                  <a:pt x="18211" y="9817"/>
                </a:cubicBezTo>
                <a:cubicBezTo>
                  <a:pt x="18226" y="9841"/>
                  <a:pt x="18322" y="9830"/>
                  <a:pt x="18424" y="9799"/>
                </a:cubicBezTo>
                <a:cubicBezTo>
                  <a:pt x="18586" y="9751"/>
                  <a:pt x="18609" y="9715"/>
                  <a:pt x="18609" y="9505"/>
                </a:cubicBezTo>
                <a:cubicBezTo>
                  <a:pt x="18609" y="9372"/>
                  <a:pt x="18633" y="9245"/>
                  <a:pt x="18660" y="9220"/>
                </a:cubicBezTo>
                <a:cubicBezTo>
                  <a:pt x="18735" y="9145"/>
                  <a:pt x="19447" y="9098"/>
                  <a:pt x="19473" y="9166"/>
                </a:cubicBezTo>
                <a:cubicBezTo>
                  <a:pt x="19486" y="9200"/>
                  <a:pt x="19568" y="9214"/>
                  <a:pt x="19658" y="9193"/>
                </a:cubicBezTo>
                <a:cubicBezTo>
                  <a:pt x="19783" y="9164"/>
                  <a:pt x="19813" y="9119"/>
                  <a:pt x="19787" y="9015"/>
                </a:cubicBezTo>
                <a:cubicBezTo>
                  <a:pt x="19707" y="8695"/>
                  <a:pt x="19719" y="8575"/>
                  <a:pt x="19832" y="8506"/>
                </a:cubicBezTo>
                <a:cubicBezTo>
                  <a:pt x="19898" y="8466"/>
                  <a:pt x="19975" y="8478"/>
                  <a:pt x="20011" y="8524"/>
                </a:cubicBezTo>
                <a:cubicBezTo>
                  <a:pt x="20051" y="8575"/>
                  <a:pt x="20110" y="8566"/>
                  <a:pt x="20180" y="8506"/>
                </a:cubicBezTo>
                <a:cubicBezTo>
                  <a:pt x="20239" y="8456"/>
                  <a:pt x="20292" y="8438"/>
                  <a:pt x="20292" y="8462"/>
                </a:cubicBezTo>
                <a:cubicBezTo>
                  <a:pt x="20292" y="8485"/>
                  <a:pt x="20351" y="8463"/>
                  <a:pt x="20426" y="8417"/>
                </a:cubicBezTo>
                <a:cubicBezTo>
                  <a:pt x="20523" y="8359"/>
                  <a:pt x="20583" y="8359"/>
                  <a:pt x="20634" y="8426"/>
                </a:cubicBezTo>
                <a:cubicBezTo>
                  <a:pt x="20690" y="8500"/>
                  <a:pt x="20707" y="8492"/>
                  <a:pt x="20707" y="8391"/>
                </a:cubicBezTo>
                <a:cubicBezTo>
                  <a:pt x="20707" y="8319"/>
                  <a:pt x="20760" y="8204"/>
                  <a:pt x="20825" y="8132"/>
                </a:cubicBezTo>
                <a:cubicBezTo>
                  <a:pt x="20890" y="8060"/>
                  <a:pt x="20942" y="7978"/>
                  <a:pt x="20942" y="7945"/>
                </a:cubicBezTo>
                <a:cubicBezTo>
                  <a:pt x="20942" y="7911"/>
                  <a:pt x="21013" y="7871"/>
                  <a:pt x="21099" y="7865"/>
                </a:cubicBezTo>
                <a:cubicBezTo>
                  <a:pt x="21585" y="7831"/>
                  <a:pt x="21539" y="7908"/>
                  <a:pt x="21543" y="7258"/>
                </a:cubicBezTo>
                <a:cubicBezTo>
                  <a:pt x="21546" y="6705"/>
                  <a:pt x="21538" y="6670"/>
                  <a:pt x="21425" y="6670"/>
                </a:cubicBezTo>
                <a:cubicBezTo>
                  <a:pt x="21359" y="6670"/>
                  <a:pt x="21279" y="6714"/>
                  <a:pt x="21245" y="6768"/>
                </a:cubicBezTo>
                <a:cubicBezTo>
                  <a:pt x="21171" y="6887"/>
                  <a:pt x="21113" y="6699"/>
                  <a:pt x="21105" y="6304"/>
                </a:cubicBezTo>
                <a:cubicBezTo>
                  <a:pt x="21100" y="6073"/>
                  <a:pt x="21082" y="6038"/>
                  <a:pt x="20926" y="6001"/>
                </a:cubicBezTo>
                <a:cubicBezTo>
                  <a:pt x="20735" y="5957"/>
                  <a:pt x="20727" y="5928"/>
                  <a:pt x="20696" y="5047"/>
                </a:cubicBezTo>
                <a:cubicBezTo>
                  <a:pt x="20685" y="4754"/>
                  <a:pt x="20668" y="4705"/>
                  <a:pt x="20544" y="4682"/>
                </a:cubicBezTo>
                <a:cubicBezTo>
                  <a:pt x="20368" y="4650"/>
                  <a:pt x="20274" y="4486"/>
                  <a:pt x="20275" y="4192"/>
                </a:cubicBezTo>
                <a:cubicBezTo>
                  <a:pt x="20275" y="4066"/>
                  <a:pt x="20255" y="3912"/>
                  <a:pt x="20224" y="3853"/>
                </a:cubicBezTo>
                <a:cubicBezTo>
                  <a:pt x="20186" y="3777"/>
                  <a:pt x="20187" y="3716"/>
                  <a:pt x="20230" y="3648"/>
                </a:cubicBezTo>
                <a:cubicBezTo>
                  <a:pt x="20342" y="3471"/>
                  <a:pt x="20299" y="3319"/>
                  <a:pt x="20146" y="3345"/>
                </a:cubicBezTo>
                <a:cubicBezTo>
                  <a:pt x="19940" y="3379"/>
                  <a:pt x="19871" y="3280"/>
                  <a:pt x="19871" y="2952"/>
                </a:cubicBezTo>
                <a:cubicBezTo>
                  <a:pt x="19871" y="2680"/>
                  <a:pt x="19862" y="2667"/>
                  <a:pt x="19686" y="2667"/>
                </a:cubicBezTo>
                <a:cubicBezTo>
                  <a:pt x="19478" y="2667"/>
                  <a:pt x="19468" y="2639"/>
                  <a:pt x="19428" y="1998"/>
                </a:cubicBezTo>
                <a:cubicBezTo>
                  <a:pt x="19412" y="1746"/>
                  <a:pt x="19393" y="1494"/>
                  <a:pt x="19389" y="1437"/>
                </a:cubicBezTo>
                <a:cubicBezTo>
                  <a:pt x="19384" y="1379"/>
                  <a:pt x="19312" y="1339"/>
                  <a:pt x="19232" y="1339"/>
                </a:cubicBezTo>
                <a:cubicBezTo>
                  <a:pt x="19042" y="1339"/>
                  <a:pt x="19026" y="1270"/>
                  <a:pt x="19019" y="634"/>
                </a:cubicBezTo>
                <a:cubicBezTo>
                  <a:pt x="19013" y="200"/>
                  <a:pt x="18997" y="122"/>
                  <a:pt x="18946" y="233"/>
                </a:cubicBezTo>
                <a:cubicBezTo>
                  <a:pt x="18893" y="348"/>
                  <a:pt x="18861" y="354"/>
                  <a:pt x="18744" y="269"/>
                </a:cubicBezTo>
                <a:cubicBezTo>
                  <a:pt x="18667" y="213"/>
                  <a:pt x="18619" y="127"/>
                  <a:pt x="18637" y="82"/>
                </a:cubicBezTo>
                <a:cubicBezTo>
                  <a:pt x="18662" y="17"/>
                  <a:pt x="18571" y="-6"/>
                  <a:pt x="18463" y="1"/>
                </a:cubicBezTo>
                <a:close/>
                <a:moveTo>
                  <a:pt x="537" y="3719"/>
                </a:moveTo>
                <a:cubicBezTo>
                  <a:pt x="490" y="3691"/>
                  <a:pt x="474" y="3707"/>
                  <a:pt x="492" y="3755"/>
                </a:cubicBezTo>
                <a:cubicBezTo>
                  <a:pt x="510" y="3800"/>
                  <a:pt x="543" y="3835"/>
                  <a:pt x="571" y="3835"/>
                </a:cubicBezTo>
                <a:cubicBezTo>
                  <a:pt x="646" y="3835"/>
                  <a:pt x="628" y="3774"/>
                  <a:pt x="537" y="3719"/>
                </a:cubicBezTo>
                <a:close/>
              </a:path>
            </a:pathLst>
          </a:custGeom>
          <a:ln w="12700">
            <a:miter lim="400000"/>
          </a:ln>
          <a:effectLst>
            <a:outerShdw sx="100000" sy="100000" kx="0" ky="0" algn="b" rotWithShape="0" blurRad="355600" dist="0" dir="0">
              <a:srgbClr val="000000">
                <a:alpha val="75000"/>
              </a:srgbClr>
            </a:outerShdw>
          </a:effectLst>
        </p:spPr>
      </p:pic>
      <p:pic>
        <p:nvPicPr>
          <p:cNvPr id="428" name="Image" descr="Image"/>
          <p:cNvPicPr>
            <a:picLocks noChangeAspect="1"/>
          </p:cNvPicPr>
          <p:nvPr/>
        </p:nvPicPr>
        <p:blipFill>
          <a:blip r:embed="rId4">
            <a:extLst/>
          </a:blip>
          <a:srcRect l="7230" t="14664" r="10617" b="7960"/>
          <a:stretch>
            <a:fillRect/>
          </a:stretch>
        </p:blipFill>
        <p:spPr>
          <a:xfrm>
            <a:off x="18741216" y="5336693"/>
            <a:ext cx="1524343" cy="959062"/>
          </a:xfrm>
          <a:custGeom>
            <a:avLst/>
            <a:gdLst/>
            <a:ahLst/>
            <a:cxnLst>
              <a:cxn ang="0">
                <a:pos x="wd2" y="hd2"/>
              </a:cxn>
              <a:cxn ang="5400000">
                <a:pos x="wd2" y="hd2"/>
              </a:cxn>
              <a:cxn ang="10800000">
                <a:pos x="wd2" y="hd2"/>
              </a:cxn>
              <a:cxn ang="16200000">
                <a:pos x="wd2" y="hd2"/>
              </a:cxn>
            </a:cxnLst>
            <a:rect l="0" t="0" r="r" b="b"/>
            <a:pathLst>
              <a:path w="21543" h="21544" fill="norm" stroke="1" extrusionOk="0">
                <a:moveTo>
                  <a:pt x="18463" y="1"/>
                </a:moveTo>
                <a:cubicBezTo>
                  <a:pt x="18355" y="9"/>
                  <a:pt x="18234" y="52"/>
                  <a:pt x="18200" y="117"/>
                </a:cubicBezTo>
                <a:cubicBezTo>
                  <a:pt x="18165" y="184"/>
                  <a:pt x="18080" y="214"/>
                  <a:pt x="17998" y="189"/>
                </a:cubicBezTo>
                <a:cubicBezTo>
                  <a:pt x="17872" y="150"/>
                  <a:pt x="17861" y="164"/>
                  <a:pt x="17885" y="367"/>
                </a:cubicBezTo>
                <a:cubicBezTo>
                  <a:pt x="17900" y="489"/>
                  <a:pt x="17888" y="613"/>
                  <a:pt x="17857" y="643"/>
                </a:cubicBezTo>
                <a:cubicBezTo>
                  <a:pt x="17827" y="673"/>
                  <a:pt x="17592" y="689"/>
                  <a:pt x="17336" y="679"/>
                </a:cubicBezTo>
                <a:cubicBezTo>
                  <a:pt x="17046" y="667"/>
                  <a:pt x="16842" y="691"/>
                  <a:pt x="16797" y="750"/>
                </a:cubicBezTo>
                <a:cubicBezTo>
                  <a:pt x="16758" y="803"/>
                  <a:pt x="16702" y="831"/>
                  <a:pt x="16674" y="804"/>
                </a:cubicBezTo>
                <a:cubicBezTo>
                  <a:pt x="16592" y="724"/>
                  <a:pt x="16558" y="902"/>
                  <a:pt x="16618" y="1080"/>
                </a:cubicBezTo>
                <a:cubicBezTo>
                  <a:pt x="16698" y="1318"/>
                  <a:pt x="16636" y="1343"/>
                  <a:pt x="16001" y="1374"/>
                </a:cubicBezTo>
                <a:cubicBezTo>
                  <a:pt x="15692" y="1389"/>
                  <a:pt x="15420" y="1406"/>
                  <a:pt x="15395" y="1410"/>
                </a:cubicBezTo>
                <a:cubicBezTo>
                  <a:pt x="15370" y="1414"/>
                  <a:pt x="15360" y="1536"/>
                  <a:pt x="15373" y="1677"/>
                </a:cubicBezTo>
                <a:cubicBezTo>
                  <a:pt x="15387" y="1830"/>
                  <a:pt x="15370" y="1950"/>
                  <a:pt x="15333" y="1972"/>
                </a:cubicBezTo>
                <a:cubicBezTo>
                  <a:pt x="15300" y="1992"/>
                  <a:pt x="15036" y="2018"/>
                  <a:pt x="14750" y="2034"/>
                </a:cubicBezTo>
                <a:cubicBezTo>
                  <a:pt x="14464" y="2050"/>
                  <a:pt x="14203" y="2074"/>
                  <a:pt x="14167" y="2079"/>
                </a:cubicBezTo>
                <a:cubicBezTo>
                  <a:pt x="14130" y="2084"/>
                  <a:pt x="14099" y="2196"/>
                  <a:pt x="14099" y="2337"/>
                </a:cubicBezTo>
                <a:cubicBezTo>
                  <a:pt x="14099" y="2662"/>
                  <a:pt x="13991" y="2721"/>
                  <a:pt x="13454" y="2694"/>
                </a:cubicBezTo>
                <a:cubicBezTo>
                  <a:pt x="13032" y="2672"/>
                  <a:pt x="12876" y="2584"/>
                  <a:pt x="12927" y="2373"/>
                </a:cubicBezTo>
                <a:cubicBezTo>
                  <a:pt x="12967" y="2209"/>
                  <a:pt x="12853" y="1998"/>
                  <a:pt x="12720" y="1998"/>
                </a:cubicBezTo>
                <a:cubicBezTo>
                  <a:pt x="12659" y="1998"/>
                  <a:pt x="12509" y="2158"/>
                  <a:pt x="12389" y="2346"/>
                </a:cubicBezTo>
                <a:cubicBezTo>
                  <a:pt x="12212" y="2622"/>
                  <a:pt x="12132" y="2683"/>
                  <a:pt x="11962" y="2694"/>
                </a:cubicBezTo>
                <a:cubicBezTo>
                  <a:pt x="11847" y="2701"/>
                  <a:pt x="11759" y="2733"/>
                  <a:pt x="11772" y="2765"/>
                </a:cubicBezTo>
                <a:cubicBezTo>
                  <a:pt x="11801" y="2843"/>
                  <a:pt x="11623" y="2995"/>
                  <a:pt x="11497" y="2997"/>
                </a:cubicBezTo>
                <a:cubicBezTo>
                  <a:pt x="11191" y="3001"/>
                  <a:pt x="11102" y="3042"/>
                  <a:pt x="11054" y="3184"/>
                </a:cubicBezTo>
                <a:cubicBezTo>
                  <a:pt x="11025" y="3270"/>
                  <a:pt x="10953" y="3336"/>
                  <a:pt x="10897" y="3336"/>
                </a:cubicBezTo>
                <a:cubicBezTo>
                  <a:pt x="10812" y="3336"/>
                  <a:pt x="10796" y="3383"/>
                  <a:pt x="10807" y="3603"/>
                </a:cubicBezTo>
                <a:cubicBezTo>
                  <a:pt x="10819" y="3854"/>
                  <a:pt x="10805" y="3885"/>
                  <a:pt x="10611" y="3969"/>
                </a:cubicBezTo>
                <a:cubicBezTo>
                  <a:pt x="10495" y="4018"/>
                  <a:pt x="10360" y="4083"/>
                  <a:pt x="10308" y="4120"/>
                </a:cubicBezTo>
                <a:cubicBezTo>
                  <a:pt x="10181" y="4210"/>
                  <a:pt x="10066" y="4049"/>
                  <a:pt x="10156" y="3906"/>
                </a:cubicBezTo>
                <a:cubicBezTo>
                  <a:pt x="10191" y="3851"/>
                  <a:pt x="10218" y="3774"/>
                  <a:pt x="10218" y="3737"/>
                </a:cubicBezTo>
                <a:cubicBezTo>
                  <a:pt x="10218" y="3642"/>
                  <a:pt x="9969" y="3650"/>
                  <a:pt x="9932" y="3746"/>
                </a:cubicBezTo>
                <a:cubicBezTo>
                  <a:pt x="9915" y="3790"/>
                  <a:pt x="9873" y="3813"/>
                  <a:pt x="9837" y="3790"/>
                </a:cubicBezTo>
                <a:cubicBezTo>
                  <a:pt x="9798" y="3767"/>
                  <a:pt x="9732" y="3876"/>
                  <a:pt x="9680" y="4049"/>
                </a:cubicBezTo>
                <a:cubicBezTo>
                  <a:pt x="9594" y="4335"/>
                  <a:pt x="9483" y="4373"/>
                  <a:pt x="9483" y="4120"/>
                </a:cubicBezTo>
                <a:cubicBezTo>
                  <a:pt x="9483" y="3952"/>
                  <a:pt x="9272" y="3973"/>
                  <a:pt x="9192" y="4147"/>
                </a:cubicBezTo>
                <a:cubicBezTo>
                  <a:pt x="9146" y="4245"/>
                  <a:pt x="9056" y="4288"/>
                  <a:pt x="8894" y="4290"/>
                </a:cubicBezTo>
                <a:cubicBezTo>
                  <a:pt x="8764" y="4291"/>
                  <a:pt x="8666" y="4318"/>
                  <a:pt x="8676" y="4343"/>
                </a:cubicBezTo>
                <a:cubicBezTo>
                  <a:pt x="8713" y="4440"/>
                  <a:pt x="8596" y="4617"/>
                  <a:pt x="8479" y="4646"/>
                </a:cubicBezTo>
                <a:cubicBezTo>
                  <a:pt x="8412" y="4663"/>
                  <a:pt x="8236" y="4675"/>
                  <a:pt x="8087" y="4673"/>
                </a:cubicBezTo>
                <a:lnTo>
                  <a:pt x="7812" y="4673"/>
                </a:lnTo>
                <a:lnTo>
                  <a:pt x="7817" y="4985"/>
                </a:lnTo>
                <a:cubicBezTo>
                  <a:pt x="7820" y="5401"/>
                  <a:pt x="7723" y="5780"/>
                  <a:pt x="7638" y="5698"/>
                </a:cubicBezTo>
                <a:cubicBezTo>
                  <a:pt x="7588" y="5651"/>
                  <a:pt x="7587" y="5669"/>
                  <a:pt x="7638" y="5770"/>
                </a:cubicBezTo>
                <a:cubicBezTo>
                  <a:pt x="7744" y="5977"/>
                  <a:pt x="7644" y="6019"/>
                  <a:pt x="7021" y="6028"/>
                </a:cubicBezTo>
                <a:cubicBezTo>
                  <a:pt x="6511" y="6035"/>
                  <a:pt x="6452" y="6057"/>
                  <a:pt x="6409" y="6206"/>
                </a:cubicBezTo>
                <a:cubicBezTo>
                  <a:pt x="6325" y="6502"/>
                  <a:pt x="6049" y="6668"/>
                  <a:pt x="5624" y="6688"/>
                </a:cubicBezTo>
                <a:cubicBezTo>
                  <a:pt x="5211" y="6707"/>
                  <a:pt x="5103" y="6798"/>
                  <a:pt x="5103" y="7116"/>
                </a:cubicBezTo>
                <a:cubicBezTo>
                  <a:pt x="5103" y="7314"/>
                  <a:pt x="4737" y="7559"/>
                  <a:pt x="4637" y="7428"/>
                </a:cubicBezTo>
                <a:cubicBezTo>
                  <a:pt x="4549" y="7312"/>
                  <a:pt x="4134" y="7344"/>
                  <a:pt x="3936" y="7481"/>
                </a:cubicBezTo>
                <a:cubicBezTo>
                  <a:pt x="3792" y="7582"/>
                  <a:pt x="3773" y="7625"/>
                  <a:pt x="3818" y="7758"/>
                </a:cubicBezTo>
                <a:cubicBezTo>
                  <a:pt x="3892" y="7976"/>
                  <a:pt x="3794" y="8051"/>
                  <a:pt x="3627" y="7909"/>
                </a:cubicBezTo>
                <a:cubicBezTo>
                  <a:pt x="3459" y="7766"/>
                  <a:pt x="3228" y="7054"/>
                  <a:pt x="3274" y="6822"/>
                </a:cubicBezTo>
                <a:cubicBezTo>
                  <a:pt x="3296" y="6710"/>
                  <a:pt x="3288" y="6670"/>
                  <a:pt x="3252" y="6706"/>
                </a:cubicBezTo>
                <a:cubicBezTo>
                  <a:pt x="3187" y="6769"/>
                  <a:pt x="2959" y="6119"/>
                  <a:pt x="3005" y="6001"/>
                </a:cubicBezTo>
                <a:cubicBezTo>
                  <a:pt x="3021" y="5959"/>
                  <a:pt x="2989" y="5851"/>
                  <a:pt x="2932" y="5761"/>
                </a:cubicBezTo>
                <a:cubicBezTo>
                  <a:pt x="2864" y="5653"/>
                  <a:pt x="2844" y="5536"/>
                  <a:pt x="2865" y="5413"/>
                </a:cubicBezTo>
                <a:cubicBezTo>
                  <a:pt x="2885" y="5288"/>
                  <a:pt x="2876" y="5249"/>
                  <a:pt x="2837" y="5288"/>
                </a:cubicBezTo>
                <a:cubicBezTo>
                  <a:pt x="2801" y="5323"/>
                  <a:pt x="2726" y="5182"/>
                  <a:pt x="2646" y="4931"/>
                </a:cubicBezTo>
                <a:cubicBezTo>
                  <a:pt x="2515" y="4522"/>
                  <a:pt x="2382" y="4354"/>
                  <a:pt x="2321" y="4512"/>
                </a:cubicBezTo>
                <a:cubicBezTo>
                  <a:pt x="2303" y="4559"/>
                  <a:pt x="2266" y="4581"/>
                  <a:pt x="2236" y="4566"/>
                </a:cubicBezTo>
                <a:cubicBezTo>
                  <a:pt x="2169" y="4530"/>
                  <a:pt x="2032" y="3949"/>
                  <a:pt x="2018" y="3639"/>
                </a:cubicBezTo>
                <a:cubicBezTo>
                  <a:pt x="2012" y="3509"/>
                  <a:pt x="1968" y="3372"/>
                  <a:pt x="1917" y="3327"/>
                </a:cubicBezTo>
                <a:cubicBezTo>
                  <a:pt x="1857" y="3274"/>
                  <a:pt x="1835" y="3184"/>
                  <a:pt x="1855" y="3086"/>
                </a:cubicBezTo>
                <a:cubicBezTo>
                  <a:pt x="1872" y="3002"/>
                  <a:pt x="1857" y="2911"/>
                  <a:pt x="1827" y="2881"/>
                </a:cubicBezTo>
                <a:cubicBezTo>
                  <a:pt x="1796" y="2851"/>
                  <a:pt x="1788" y="2790"/>
                  <a:pt x="1804" y="2747"/>
                </a:cubicBezTo>
                <a:cubicBezTo>
                  <a:pt x="1821" y="2705"/>
                  <a:pt x="1784" y="2667"/>
                  <a:pt x="1726" y="2667"/>
                </a:cubicBezTo>
                <a:cubicBezTo>
                  <a:pt x="1660" y="2667"/>
                  <a:pt x="1560" y="2530"/>
                  <a:pt x="1457" y="2293"/>
                </a:cubicBezTo>
                <a:cubicBezTo>
                  <a:pt x="1323" y="1983"/>
                  <a:pt x="1273" y="1926"/>
                  <a:pt x="1182" y="1972"/>
                </a:cubicBezTo>
                <a:cubicBezTo>
                  <a:pt x="1121" y="2003"/>
                  <a:pt x="1014" y="2032"/>
                  <a:pt x="941" y="2043"/>
                </a:cubicBezTo>
                <a:cubicBezTo>
                  <a:pt x="867" y="2054"/>
                  <a:pt x="742" y="2102"/>
                  <a:pt x="666" y="2150"/>
                </a:cubicBezTo>
                <a:cubicBezTo>
                  <a:pt x="590" y="2198"/>
                  <a:pt x="430" y="2278"/>
                  <a:pt x="312" y="2328"/>
                </a:cubicBezTo>
                <a:cubicBezTo>
                  <a:pt x="195" y="2379"/>
                  <a:pt x="89" y="2447"/>
                  <a:pt x="77" y="2480"/>
                </a:cubicBezTo>
                <a:cubicBezTo>
                  <a:pt x="65" y="2513"/>
                  <a:pt x="41" y="2906"/>
                  <a:pt x="21" y="3354"/>
                </a:cubicBezTo>
                <a:cubicBezTo>
                  <a:pt x="-15" y="4132"/>
                  <a:pt x="-13" y="4174"/>
                  <a:pt x="88" y="4174"/>
                </a:cubicBezTo>
                <a:cubicBezTo>
                  <a:pt x="259" y="4174"/>
                  <a:pt x="357" y="4079"/>
                  <a:pt x="357" y="3924"/>
                </a:cubicBezTo>
                <a:cubicBezTo>
                  <a:pt x="357" y="3718"/>
                  <a:pt x="529" y="3498"/>
                  <a:pt x="705" y="3478"/>
                </a:cubicBezTo>
                <a:cubicBezTo>
                  <a:pt x="836" y="3464"/>
                  <a:pt x="858" y="3494"/>
                  <a:pt x="857" y="3683"/>
                </a:cubicBezTo>
                <a:cubicBezTo>
                  <a:pt x="855" y="3872"/>
                  <a:pt x="866" y="3888"/>
                  <a:pt x="946" y="3808"/>
                </a:cubicBezTo>
                <a:cubicBezTo>
                  <a:pt x="1097" y="3659"/>
                  <a:pt x="1334" y="3932"/>
                  <a:pt x="1311" y="4227"/>
                </a:cubicBezTo>
                <a:cubicBezTo>
                  <a:pt x="1295" y="4425"/>
                  <a:pt x="1305" y="4441"/>
                  <a:pt x="1373" y="4352"/>
                </a:cubicBezTo>
                <a:cubicBezTo>
                  <a:pt x="1473" y="4219"/>
                  <a:pt x="1530" y="4342"/>
                  <a:pt x="1524" y="4682"/>
                </a:cubicBezTo>
                <a:cubicBezTo>
                  <a:pt x="1522" y="4815"/>
                  <a:pt x="1541" y="4905"/>
                  <a:pt x="1569" y="4878"/>
                </a:cubicBezTo>
                <a:cubicBezTo>
                  <a:pt x="1640" y="4808"/>
                  <a:pt x="1836" y="5538"/>
                  <a:pt x="1793" y="5716"/>
                </a:cubicBezTo>
                <a:cubicBezTo>
                  <a:pt x="1769" y="5818"/>
                  <a:pt x="1778" y="5848"/>
                  <a:pt x="1821" y="5805"/>
                </a:cubicBezTo>
                <a:cubicBezTo>
                  <a:pt x="1904" y="5724"/>
                  <a:pt x="2206" y="6773"/>
                  <a:pt x="2158" y="6973"/>
                </a:cubicBezTo>
                <a:cubicBezTo>
                  <a:pt x="2134" y="7070"/>
                  <a:pt x="2144" y="7095"/>
                  <a:pt x="2186" y="7053"/>
                </a:cubicBezTo>
                <a:cubicBezTo>
                  <a:pt x="2278" y="6963"/>
                  <a:pt x="2476" y="7735"/>
                  <a:pt x="2399" y="7882"/>
                </a:cubicBezTo>
                <a:cubicBezTo>
                  <a:pt x="2326" y="8022"/>
                  <a:pt x="2388" y="8194"/>
                  <a:pt x="2489" y="8132"/>
                </a:cubicBezTo>
                <a:cubicBezTo>
                  <a:pt x="2539" y="8101"/>
                  <a:pt x="2592" y="8185"/>
                  <a:pt x="2640" y="8364"/>
                </a:cubicBezTo>
                <a:cubicBezTo>
                  <a:pt x="2705" y="8603"/>
                  <a:pt x="2705" y="8646"/>
                  <a:pt x="2629" y="8738"/>
                </a:cubicBezTo>
                <a:cubicBezTo>
                  <a:pt x="2552" y="8832"/>
                  <a:pt x="2548" y="8836"/>
                  <a:pt x="2623" y="8836"/>
                </a:cubicBezTo>
                <a:cubicBezTo>
                  <a:pt x="2714" y="8836"/>
                  <a:pt x="2941" y="9375"/>
                  <a:pt x="2887" y="9460"/>
                </a:cubicBezTo>
                <a:cubicBezTo>
                  <a:pt x="2869" y="9489"/>
                  <a:pt x="2852" y="9735"/>
                  <a:pt x="2848" y="10004"/>
                </a:cubicBezTo>
                <a:cubicBezTo>
                  <a:pt x="2841" y="10429"/>
                  <a:pt x="2852" y="10501"/>
                  <a:pt x="2943" y="10539"/>
                </a:cubicBezTo>
                <a:cubicBezTo>
                  <a:pt x="3007" y="10566"/>
                  <a:pt x="3034" y="10626"/>
                  <a:pt x="3016" y="10700"/>
                </a:cubicBezTo>
                <a:cubicBezTo>
                  <a:pt x="2998" y="10772"/>
                  <a:pt x="3019" y="10813"/>
                  <a:pt x="3067" y="10807"/>
                </a:cubicBezTo>
                <a:cubicBezTo>
                  <a:pt x="3167" y="10793"/>
                  <a:pt x="3293" y="11337"/>
                  <a:pt x="3257" y="11636"/>
                </a:cubicBezTo>
                <a:cubicBezTo>
                  <a:pt x="3239" y="11790"/>
                  <a:pt x="3244" y="11845"/>
                  <a:pt x="3285" y="11805"/>
                </a:cubicBezTo>
                <a:cubicBezTo>
                  <a:pt x="3321" y="11769"/>
                  <a:pt x="3383" y="11867"/>
                  <a:pt x="3437" y="12046"/>
                </a:cubicBezTo>
                <a:cubicBezTo>
                  <a:pt x="3512" y="12298"/>
                  <a:pt x="3546" y="12330"/>
                  <a:pt x="3684" y="12313"/>
                </a:cubicBezTo>
                <a:cubicBezTo>
                  <a:pt x="3834" y="12295"/>
                  <a:pt x="3846" y="12317"/>
                  <a:pt x="3841" y="12572"/>
                </a:cubicBezTo>
                <a:cubicBezTo>
                  <a:pt x="3836" y="12779"/>
                  <a:pt x="3854" y="12838"/>
                  <a:pt x="3919" y="12821"/>
                </a:cubicBezTo>
                <a:cubicBezTo>
                  <a:pt x="3988" y="12804"/>
                  <a:pt x="3999" y="12864"/>
                  <a:pt x="3986" y="13133"/>
                </a:cubicBezTo>
                <a:cubicBezTo>
                  <a:pt x="3978" y="13317"/>
                  <a:pt x="3938" y="13502"/>
                  <a:pt x="3897" y="13552"/>
                </a:cubicBezTo>
                <a:cubicBezTo>
                  <a:pt x="3795" y="13676"/>
                  <a:pt x="3819" y="14187"/>
                  <a:pt x="3925" y="14159"/>
                </a:cubicBezTo>
                <a:cubicBezTo>
                  <a:pt x="3968" y="14147"/>
                  <a:pt x="4066" y="14203"/>
                  <a:pt x="4138" y="14283"/>
                </a:cubicBezTo>
                <a:cubicBezTo>
                  <a:pt x="4243" y="14400"/>
                  <a:pt x="4267" y="14501"/>
                  <a:pt x="4267" y="14783"/>
                </a:cubicBezTo>
                <a:cubicBezTo>
                  <a:pt x="4267" y="15036"/>
                  <a:pt x="4290" y="15130"/>
                  <a:pt x="4345" y="15130"/>
                </a:cubicBezTo>
                <a:cubicBezTo>
                  <a:pt x="4422" y="15130"/>
                  <a:pt x="4519" y="15651"/>
                  <a:pt x="4469" y="15781"/>
                </a:cubicBezTo>
                <a:cubicBezTo>
                  <a:pt x="4455" y="15817"/>
                  <a:pt x="4461" y="15917"/>
                  <a:pt x="4480" y="16013"/>
                </a:cubicBezTo>
                <a:cubicBezTo>
                  <a:pt x="4506" y="16144"/>
                  <a:pt x="4545" y="16176"/>
                  <a:pt x="4643" y="16147"/>
                </a:cubicBezTo>
                <a:cubicBezTo>
                  <a:pt x="4737" y="16118"/>
                  <a:pt x="4790" y="16162"/>
                  <a:pt x="4850" y="16307"/>
                </a:cubicBezTo>
                <a:cubicBezTo>
                  <a:pt x="4895" y="16416"/>
                  <a:pt x="4965" y="16503"/>
                  <a:pt x="5007" y="16503"/>
                </a:cubicBezTo>
                <a:cubicBezTo>
                  <a:pt x="5085" y="16503"/>
                  <a:pt x="5601" y="18146"/>
                  <a:pt x="5624" y="18465"/>
                </a:cubicBezTo>
                <a:cubicBezTo>
                  <a:pt x="5631" y="18557"/>
                  <a:pt x="5665" y="18717"/>
                  <a:pt x="5697" y="18812"/>
                </a:cubicBezTo>
                <a:cubicBezTo>
                  <a:pt x="5729" y="18908"/>
                  <a:pt x="5743" y="19072"/>
                  <a:pt x="5725" y="19178"/>
                </a:cubicBezTo>
                <a:cubicBezTo>
                  <a:pt x="5704" y="19308"/>
                  <a:pt x="5709" y="19350"/>
                  <a:pt x="5748" y="19312"/>
                </a:cubicBezTo>
                <a:cubicBezTo>
                  <a:pt x="5817" y="19243"/>
                  <a:pt x="5926" y="19535"/>
                  <a:pt x="5950" y="19855"/>
                </a:cubicBezTo>
                <a:cubicBezTo>
                  <a:pt x="5968" y="20107"/>
                  <a:pt x="6154" y="20456"/>
                  <a:pt x="6230" y="20381"/>
                </a:cubicBezTo>
                <a:cubicBezTo>
                  <a:pt x="6310" y="20303"/>
                  <a:pt x="6557" y="21087"/>
                  <a:pt x="6544" y="21380"/>
                </a:cubicBezTo>
                <a:cubicBezTo>
                  <a:pt x="6542" y="21424"/>
                  <a:pt x="6581" y="21484"/>
                  <a:pt x="6634" y="21514"/>
                </a:cubicBezTo>
                <a:cubicBezTo>
                  <a:pt x="6776" y="21594"/>
                  <a:pt x="6877" y="21507"/>
                  <a:pt x="6847" y="21326"/>
                </a:cubicBezTo>
                <a:cubicBezTo>
                  <a:pt x="6833" y="21239"/>
                  <a:pt x="6838" y="21052"/>
                  <a:pt x="6864" y="20907"/>
                </a:cubicBezTo>
                <a:cubicBezTo>
                  <a:pt x="6900" y="20709"/>
                  <a:pt x="6896" y="20611"/>
                  <a:pt x="6836" y="20506"/>
                </a:cubicBezTo>
                <a:cubicBezTo>
                  <a:pt x="6792" y="20429"/>
                  <a:pt x="6772" y="20308"/>
                  <a:pt x="6791" y="20230"/>
                </a:cubicBezTo>
                <a:cubicBezTo>
                  <a:pt x="6812" y="20141"/>
                  <a:pt x="6798" y="20099"/>
                  <a:pt x="6757" y="20114"/>
                </a:cubicBezTo>
                <a:cubicBezTo>
                  <a:pt x="6720" y="20128"/>
                  <a:pt x="6641" y="19919"/>
                  <a:pt x="6572" y="19633"/>
                </a:cubicBezTo>
                <a:cubicBezTo>
                  <a:pt x="6433" y="19052"/>
                  <a:pt x="6389" y="18537"/>
                  <a:pt x="6477" y="18563"/>
                </a:cubicBezTo>
                <a:cubicBezTo>
                  <a:pt x="6509" y="18572"/>
                  <a:pt x="6585" y="18496"/>
                  <a:pt x="6651" y="18384"/>
                </a:cubicBezTo>
                <a:cubicBezTo>
                  <a:pt x="6746" y="18223"/>
                  <a:pt x="6762" y="18159"/>
                  <a:pt x="6712" y="18063"/>
                </a:cubicBezTo>
                <a:cubicBezTo>
                  <a:pt x="6617" y="17881"/>
                  <a:pt x="6719" y="17815"/>
                  <a:pt x="7099" y="17832"/>
                </a:cubicBezTo>
                <a:cubicBezTo>
                  <a:pt x="7287" y="17840"/>
                  <a:pt x="7444" y="17811"/>
                  <a:pt x="7464" y="17760"/>
                </a:cubicBezTo>
                <a:cubicBezTo>
                  <a:pt x="7483" y="17711"/>
                  <a:pt x="7541" y="17690"/>
                  <a:pt x="7593" y="17716"/>
                </a:cubicBezTo>
                <a:cubicBezTo>
                  <a:pt x="7664" y="17751"/>
                  <a:pt x="7697" y="17711"/>
                  <a:pt x="7716" y="17546"/>
                </a:cubicBezTo>
                <a:cubicBezTo>
                  <a:pt x="7749" y="17273"/>
                  <a:pt x="7632" y="16902"/>
                  <a:pt x="7447" y="16682"/>
                </a:cubicBezTo>
                <a:lnTo>
                  <a:pt x="7307" y="16512"/>
                </a:lnTo>
                <a:lnTo>
                  <a:pt x="7425" y="16459"/>
                </a:lnTo>
                <a:cubicBezTo>
                  <a:pt x="7556" y="16400"/>
                  <a:pt x="7588" y="16254"/>
                  <a:pt x="7470" y="16254"/>
                </a:cubicBezTo>
                <a:cubicBezTo>
                  <a:pt x="7320" y="16254"/>
                  <a:pt x="7336" y="16102"/>
                  <a:pt x="7503" y="15942"/>
                </a:cubicBezTo>
                <a:cubicBezTo>
                  <a:pt x="7623" y="15828"/>
                  <a:pt x="7735" y="15789"/>
                  <a:pt x="7873" y="15817"/>
                </a:cubicBezTo>
                <a:cubicBezTo>
                  <a:pt x="7984" y="15839"/>
                  <a:pt x="8102" y="15818"/>
                  <a:pt x="8143" y="15763"/>
                </a:cubicBezTo>
                <a:cubicBezTo>
                  <a:pt x="8193" y="15697"/>
                  <a:pt x="8226" y="15695"/>
                  <a:pt x="8249" y="15754"/>
                </a:cubicBezTo>
                <a:cubicBezTo>
                  <a:pt x="8300" y="15886"/>
                  <a:pt x="8489" y="15862"/>
                  <a:pt x="8524" y="15719"/>
                </a:cubicBezTo>
                <a:cubicBezTo>
                  <a:pt x="8541" y="15649"/>
                  <a:pt x="8526" y="15528"/>
                  <a:pt x="8490" y="15460"/>
                </a:cubicBezTo>
                <a:cubicBezTo>
                  <a:pt x="8436" y="15356"/>
                  <a:pt x="8451" y="15324"/>
                  <a:pt x="8608" y="15220"/>
                </a:cubicBezTo>
                <a:cubicBezTo>
                  <a:pt x="8792" y="15098"/>
                  <a:pt x="9056" y="15153"/>
                  <a:pt x="9068" y="15318"/>
                </a:cubicBezTo>
                <a:cubicBezTo>
                  <a:pt x="9071" y="15353"/>
                  <a:pt x="9080" y="15626"/>
                  <a:pt x="9085" y="15924"/>
                </a:cubicBezTo>
                <a:lnTo>
                  <a:pt x="9091" y="16468"/>
                </a:lnTo>
                <a:lnTo>
                  <a:pt x="9337" y="16494"/>
                </a:lnTo>
                <a:cubicBezTo>
                  <a:pt x="9561" y="16517"/>
                  <a:pt x="9580" y="16496"/>
                  <a:pt x="9562" y="16343"/>
                </a:cubicBezTo>
                <a:cubicBezTo>
                  <a:pt x="9531" y="16091"/>
                  <a:pt x="9626" y="16060"/>
                  <a:pt x="9797" y="16254"/>
                </a:cubicBezTo>
                <a:cubicBezTo>
                  <a:pt x="9999" y="16482"/>
                  <a:pt x="10078" y="16474"/>
                  <a:pt x="10033" y="16236"/>
                </a:cubicBezTo>
                <a:cubicBezTo>
                  <a:pt x="9972" y="15915"/>
                  <a:pt x="9977" y="15879"/>
                  <a:pt x="10111" y="15879"/>
                </a:cubicBezTo>
                <a:cubicBezTo>
                  <a:pt x="10184" y="15879"/>
                  <a:pt x="10271" y="15826"/>
                  <a:pt x="10302" y="15763"/>
                </a:cubicBezTo>
                <a:cubicBezTo>
                  <a:pt x="10348" y="15670"/>
                  <a:pt x="10378" y="15693"/>
                  <a:pt x="10470" y="15879"/>
                </a:cubicBezTo>
                <a:cubicBezTo>
                  <a:pt x="10533" y="16005"/>
                  <a:pt x="10573" y="16139"/>
                  <a:pt x="10560" y="16173"/>
                </a:cubicBezTo>
                <a:cubicBezTo>
                  <a:pt x="10547" y="16208"/>
                  <a:pt x="10586" y="16303"/>
                  <a:pt x="10644" y="16387"/>
                </a:cubicBezTo>
                <a:cubicBezTo>
                  <a:pt x="10731" y="16512"/>
                  <a:pt x="10765" y="16521"/>
                  <a:pt x="10846" y="16441"/>
                </a:cubicBezTo>
                <a:cubicBezTo>
                  <a:pt x="10914" y="16374"/>
                  <a:pt x="10958" y="16373"/>
                  <a:pt x="10981" y="16432"/>
                </a:cubicBezTo>
                <a:cubicBezTo>
                  <a:pt x="11002" y="16485"/>
                  <a:pt x="11040" y="16461"/>
                  <a:pt x="11082" y="16370"/>
                </a:cubicBezTo>
                <a:cubicBezTo>
                  <a:pt x="11138" y="16248"/>
                  <a:pt x="11168" y="16239"/>
                  <a:pt x="11233" y="16325"/>
                </a:cubicBezTo>
                <a:cubicBezTo>
                  <a:pt x="11288" y="16397"/>
                  <a:pt x="11322" y="16404"/>
                  <a:pt x="11345" y="16343"/>
                </a:cubicBezTo>
                <a:cubicBezTo>
                  <a:pt x="11364" y="16294"/>
                  <a:pt x="11403" y="16276"/>
                  <a:pt x="11435" y="16307"/>
                </a:cubicBezTo>
                <a:cubicBezTo>
                  <a:pt x="11472" y="16343"/>
                  <a:pt x="11483" y="16318"/>
                  <a:pt x="11463" y="16236"/>
                </a:cubicBezTo>
                <a:cubicBezTo>
                  <a:pt x="11396" y="15959"/>
                  <a:pt x="11540" y="15844"/>
                  <a:pt x="11940" y="15835"/>
                </a:cubicBezTo>
                <a:cubicBezTo>
                  <a:pt x="12228" y="15828"/>
                  <a:pt x="12310" y="15802"/>
                  <a:pt x="12271" y="15728"/>
                </a:cubicBezTo>
                <a:cubicBezTo>
                  <a:pt x="12235" y="15660"/>
                  <a:pt x="12256" y="15552"/>
                  <a:pt x="12338" y="15389"/>
                </a:cubicBezTo>
                <a:cubicBezTo>
                  <a:pt x="12451" y="15164"/>
                  <a:pt x="12473" y="15152"/>
                  <a:pt x="12832" y="15166"/>
                </a:cubicBezTo>
                <a:cubicBezTo>
                  <a:pt x="13040" y="15174"/>
                  <a:pt x="13293" y="15151"/>
                  <a:pt x="13393" y="15121"/>
                </a:cubicBezTo>
                <a:cubicBezTo>
                  <a:pt x="13550" y="15074"/>
                  <a:pt x="13578" y="15039"/>
                  <a:pt x="13578" y="14827"/>
                </a:cubicBezTo>
                <a:cubicBezTo>
                  <a:pt x="13578" y="14538"/>
                  <a:pt x="13595" y="14522"/>
                  <a:pt x="14083" y="14480"/>
                </a:cubicBezTo>
                <a:cubicBezTo>
                  <a:pt x="14485" y="14445"/>
                  <a:pt x="14647" y="14328"/>
                  <a:pt x="14599" y="14087"/>
                </a:cubicBezTo>
                <a:cubicBezTo>
                  <a:pt x="14555" y="13870"/>
                  <a:pt x="14651" y="13810"/>
                  <a:pt x="15047" y="13829"/>
                </a:cubicBezTo>
                <a:cubicBezTo>
                  <a:pt x="15250" y="13838"/>
                  <a:pt x="15415" y="13807"/>
                  <a:pt x="15434" y="13757"/>
                </a:cubicBezTo>
                <a:cubicBezTo>
                  <a:pt x="15453" y="13709"/>
                  <a:pt x="15519" y="13677"/>
                  <a:pt x="15575" y="13677"/>
                </a:cubicBezTo>
                <a:cubicBezTo>
                  <a:pt x="15669" y="13677"/>
                  <a:pt x="15676" y="13609"/>
                  <a:pt x="15676" y="12839"/>
                </a:cubicBezTo>
                <a:lnTo>
                  <a:pt x="15676" y="12010"/>
                </a:lnTo>
                <a:lnTo>
                  <a:pt x="15524" y="12010"/>
                </a:lnTo>
                <a:cubicBezTo>
                  <a:pt x="15443" y="12010"/>
                  <a:pt x="15351" y="11958"/>
                  <a:pt x="15317" y="11903"/>
                </a:cubicBezTo>
                <a:cubicBezTo>
                  <a:pt x="15236" y="11775"/>
                  <a:pt x="15237" y="11286"/>
                  <a:pt x="15317" y="11208"/>
                </a:cubicBezTo>
                <a:cubicBezTo>
                  <a:pt x="15350" y="11175"/>
                  <a:pt x="15628" y="11154"/>
                  <a:pt x="15939" y="11163"/>
                </a:cubicBezTo>
                <a:lnTo>
                  <a:pt x="16506" y="11181"/>
                </a:lnTo>
                <a:lnTo>
                  <a:pt x="16523" y="10824"/>
                </a:lnTo>
                <a:lnTo>
                  <a:pt x="16539" y="10468"/>
                </a:lnTo>
                <a:lnTo>
                  <a:pt x="16977" y="10486"/>
                </a:lnTo>
                <a:cubicBezTo>
                  <a:pt x="17245" y="10497"/>
                  <a:pt x="17400" y="10472"/>
                  <a:pt x="17381" y="10423"/>
                </a:cubicBezTo>
                <a:cubicBezTo>
                  <a:pt x="17364" y="10379"/>
                  <a:pt x="17392" y="10272"/>
                  <a:pt x="17448" y="10182"/>
                </a:cubicBezTo>
                <a:cubicBezTo>
                  <a:pt x="17504" y="10093"/>
                  <a:pt x="17543" y="9994"/>
                  <a:pt x="17527" y="9969"/>
                </a:cubicBezTo>
                <a:cubicBezTo>
                  <a:pt x="17510" y="9943"/>
                  <a:pt x="17563" y="9884"/>
                  <a:pt x="17644" y="9835"/>
                </a:cubicBezTo>
                <a:cubicBezTo>
                  <a:pt x="17736" y="9780"/>
                  <a:pt x="17810" y="9777"/>
                  <a:pt x="17841" y="9826"/>
                </a:cubicBezTo>
                <a:cubicBezTo>
                  <a:pt x="17869" y="9871"/>
                  <a:pt x="17952" y="9873"/>
                  <a:pt x="18037" y="9835"/>
                </a:cubicBezTo>
                <a:cubicBezTo>
                  <a:pt x="18118" y="9798"/>
                  <a:pt x="18196" y="9793"/>
                  <a:pt x="18211" y="9817"/>
                </a:cubicBezTo>
                <a:cubicBezTo>
                  <a:pt x="18226" y="9841"/>
                  <a:pt x="18322" y="9830"/>
                  <a:pt x="18424" y="9799"/>
                </a:cubicBezTo>
                <a:cubicBezTo>
                  <a:pt x="18586" y="9751"/>
                  <a:pt x="18609" y="9715"/>
                  <a:pt x="18609" y="9505"/>
                </a:cubicBezTo>
                <a:cubicBezTo>
                  <a:pt x="18609" y="9372"/>
                  <a:pt x="18633" y="9245"/>
                  <a:pt x="18660" y="9220"/>
                </a:cubicBezTo>
                <a:cubicBezTo>
                  <a:pt x="18735" y="9145"/>
                  <a:pt x="19447" y="9098"/>
                  <a:pt x="19473" y="9166"/>
                </a:cubicBezTo>
                <a:cubicBezTo>
                  <a:pt x="19486" y="9200"/>
                  <a:pt x="19568" y="9214"/>
                  <a:pt x="19658" y="9193"/>
                </a:cubicBezTo>
                <a:cubicBezTo>
                  <a:pt x="19783" y="9164"/>
                  <a:pt x="19813" y="9119"/>
                  <a:pt x="19787" y="9015"/>
                </a:cubicBezTo>
                <a:cubicBezTo>
                  <a:pt x="19707" y="8695"/>
                  <a:pt x="19719" y="8575"/>
                  <a:pt x="19832" y="8506"/>
                </a:cubicBezTo>
                <a:cubicBezTo>
                  <a:pt x="19898" y="8466"/>
                  <a:pt x="19975" y="8478"/>
                  <a:pt x="20011" y="8524"/>
                </a:cubicBezTo>
                <a:cubicBezTo>
                  <a:pt x="20051" y="8575"/>
                  <a:pt x="20110" y="8566"/>
                  <a:pt x="20180" y="8506"/>
                </a:cubicBezTo>
                <a:cubicBezTo>
                  <a:pt x="20239" y="8456"/>
                  <a:pt x="20292" y="8438"/>
                  <a:pt x="20292" y="8462"/>
                </a:cubicBezTo>
                <a:cubicBezTo>
                  <a:pt x="20292" y="8485"/>
                  <a:pt x="20351" y="8463"/>
                  <a:pt x="20426" y="8417"/>
                </a:cubicBezTo>
                <a:cubicBezTo>
                  <a:pt x="20523" y="8359"/>
                  <a:pt x="20583" y="8359"/>
                  <a:pt x="20634" y="8426"/>
                </a:cubicBezTo>
                <a:cubicBezTo>
                  <a:pt x="20690" y="8500"/>
                  <a:pt x="20707" y="8492"/>
                  <a:pt x="20707" y="8391"/>
                </a:cubicBezTo>
                <a:cubicBezTo>
                  <a:pt x="20707" y="8319"/>
                  <a:pt x="20760" y="8204"/>
                  <a:pt x="20825" y="8132"/>
                </a:cubicBezTo>
                <a:cubicBezTo>
                  <a:pt x="20890" y="8060"/>
                  <a:pt x="20942" y="7978"/>
                  <a:pt x="20942" y="7945"/>
                </a:cubicBezTo>
                <a:cubicBezTo>
                  <a:pt x="20942" y="7911"/>
                  <a:pt x="21013" y="7871"/>
                  <a:pt x="21099" y="7865"/>
                </a:cubicBezTo>
                <a:cubicBezTo>
                  <a:pt x="21585" y="7831"/>
                  <a:pt x="21539" y="7908"/>
                  <a:pt x="21543" y="7258"/>
                </a:cubicBezTo>
                <a:cubicBezTo>
                  <a:pt x="21546" y="6705"/>
                  <a:pt x="21538" y="6670"/>
                  <a:pt x="21425" y="6670"/>
                </a:cubicBezTo>
                <a:cubicBezTo>
                  <a:pt x="21359" y="6670"/>
                  <a:pt x="21279" y="6714"/>
                  <a:pt x="21245" y="6768"/>
                </a:cubicBezTo>
                <a:cubicBezTo>
                  <a:pt x="21171" y="6887"/>
                  <a:pt x="21113" y="6699"/>
                  <a:pt x="21105" y="6304"/>
                </a:cubicBezTo>
                <a:cubicBezTo>
                  <a:pt x="21100" y="6073"/>
                  <a:pt x="21082" y="6038"/>
                  <a:pt x="20926" y="6001"/>
                </a:cubicBezTo>
                <a:cubicBezTo>
                  <a:pt x="20735" y="5957"/>
                  <a:pt x="20727" y="5928"/>
                  <a:pt x="20696" y="5047"/>
                </a:cubicBezTo>
                <a:cubicBezTo>
                  <a:pt x="20685" y="4754"/>
                  <a:pt x="20668" y="4705"/>
                  <a:pt x="20544" y="4682"/>
                </a:cubicBezTo>
                <a:cubicBezTo>
                  <a:pt x="20368" y="4650"/>
                  <a:pt x="20274" y="4486"/>
                  <a:pt x="20275" y="4192"/>
                </a:cubicBezTo>
                <a:cubicBezTo>
                  <a:pt x="20275" y="4066"/>
                  <a:pt x="20255" y="3912"/>
                  <a:pt x="20224" y="3853"/>
                </a:cubicBezTo>
                <a:cubicBezTo>
                  <a:pt x="20186" y="3777"/>
                  <a:pt x="20187" y="3716"/>
                  <a:pt x="20230" y="3648"/>
                </a:cubicBezTo>
                <a:cubicBezTo>
                  <a:pt x="20342" y="3471"/>
                  <a:pt x="20299" y="3319"/>
                  <a:pt x="20146" y="3345"/>
                </a:cubicBezTo>
                <a:cubicBezTo>
                  <a:pt x="19940" y="3379"/>
                  <a:pt x="19871" y="3280"/>
                  <a:pt x="19871" y="2952"/>
                </a:cubicBezTo>
                <a:cubicBezTo>
                  <a:pt x="19871" y="2680"/>
                  <a:pt x="19862" y="2667"/>
                  <a:pt x="19686" y="2667"/>
                </a:cubicBezTo>
                <a:cubicBezTo>
                  <a:pt x="19478" y="2667"/>
                  <a:pt x="19468" y="2639"/>
                  <a:pt x="19428" y="1998"/>
                </a:cubicBezTo>
                <a:cubicBezTo>
                  <a:pt x="19412" y="1746"/>
                  <a:pt x="19393" y="1494"/>
                  <a:pt x="19389" y="1437"/>
                </a:cubicBezTo>
                <a:cubicBezTo>
                  <a:pt x="19384" y="1379"/>
                  <a:pt x="19312" y="1339"/>
                  <a:pt x="19232" y="1339"/>
                </a:cubicBezTo>
                <a:cubicBezTo>
                  <a:pt x="19042" y="1339"/>
                  <a:pt x="19026" y="1270"/>
                  <a:pt x="19019" y="634"/>
                </a:cubicBezTo>
                <a:cubicBezTo>
                  <a:pt x="19013" y="200"/>
                  <a:pt x="18997" y="122"/>
                  <a:pt x="18946" y="233"/>
                </a:cubicBezTo>
                <a:cubicBezTo>
                  <a:pt x="18893" y="348"/>
                  <a:pt x="18861" y="354"/>
                  <a:pt x="18744" y="269"/>
                </a:cubicBezTo>
                <a:cubicBezTo>
                  <a:pt x="18667" y="213"/>
                  <a:pt x="18619" y="127"/>
                  <a:pt x="18637" y="82"/>
                </a:cubicBezTo>
                <a:cubicBezTo>
                  <a:pt x="18662" y="17"/>
                  <a:pt x="18571" y="-6"/>
                  <a:pt x="18463" y="1"/>
                </a:cubicBezTo>
                <a:close/>
                <a:moveTo>
                  <a:pt x="537" y="3719"/>
                </a:moveTo>
                <a:cubicBezTo>
                  <a:pt x="490" y="3691"/>
                  <a:pt x="474" y="3707"/>
                  <a:pt x="492" y="3755"/>
                </a:cubicBezTo>
                <a:cubicBezTo>
                  <a:pt x="510" y="3800"/>
                  <a:pt x="543" y="3835"/>
                  <a:pt x="571" y="3835"/>
                </a:cubicBezTo>
                <a:cubicBezTo>
                  <a:pt x="646" y="3835"/>
                  <a:pt x="628" y="3774"/>
                  <a:pt x="537" y="3719"/>
                </a:cubicBezTo>
                <a:close/>
              </a:path>
            </a:pathLst>
          </a:custGeom>
          <a:ln w="12700">
            <a:miter lim="400000"/>
          </a:ln>
          <a:effectLst>
            <a:outerShdw sx="100000" sy="100000" kx="0" ky="0" algn="b" rotWithShape="0" blurRad="355600" dist="0" dir="0">
              <a:srgbClr val="000000">
                <a:alpha val="75000"/>
              </a:srgbClr>
            </a:outerShdw>
          </a:effectLst>
        </p:spPr>
      </p:pic>
      <p:pic>
        <p:nvPicPr>
          <p:cNvPr id="429" name="Image" descr="Image"/>
          <p:cNvPicPr>
            <a:picLocks noChangeAspect="1"/>
          </p:cNvPicPr>
          <p:nvPr/>
        </p:nvPicPr>
        <p:blipFill>
          <a:blip r:embed="rId4">
            <a:extLst/>
          </a:blip>
          <a:srcRect l="7230" t="14664" r="10617" b="7960"/>
          <a:stretch>
            <a:fillRect/>
          </a:stretch>
        </p:blipFill>
        <p:spPr>
          <a:xfrm>
            <a:off x="20393617" y="5336693"/>
            <a:ext cx="1524343" cy="959062"/>
          </a:xfrm>
          <a:custGeom>
            <a:avLst/>
            <a:gdLst/>
            <a:ahLst/>
            <a:cxnLst>
              <a:cxn ang="0">
                <a:pos x="wd2" y="hd2"/>
              </a:cxn>
              <a:cxn ang="5400000">
                <a:pos x="wd2" y="hd2"/>
              </a:cxn>
              <a:cxn ang="10800000">
                <a:pos x="wd2" y="hd2"/>
              </a:cxn>
              <a:cxn ang="16200000">
                <a:pos x="wd2" y="hd2"/>
              </a:cxn>
            </a:cxnLst>
            <a:rect l="0" t="0" r="r" b="b"/>
            <a:pathLst>
              <a:path w="21543" h="21544" fill="norm" stroke="1" extrusionOk="0">
                <a:moveTo>
                  <a:pt x="18463" y="1"/>
                </a:moveTo>
                <a:cubicBezTo>
                  <a:pt x="18355" y="9"/>
                  <a:pt x="18234" y="52"/>
                  <a:pt x="18200" y="117"/>
                </a:cubicBezTo>
                <a:cubicBezTo>
                  <a:pt x="18165" y="184"/>
                  <a:pt x="18080" y="214"/>
                  <a:pt x="17998" y="189"/>
                </a:cubicBezTo>
                <a:cubicBezTo>
                  <a:pt x="17872" y="150"/>
                  <a:pt x="17861" y="164"/>
                  <a:pt x="17885" y="367"/>
                </a:cubicBezTo>
                <a:cubicBezTo>
                  <a:pt x="17900" y="489"/>
                  <a:pt x="17888" y="613"/>
                  <a:pt x="17857" y="643"/>
                </a:cubicBezTo>
                <a:cubicBezTo>
                  <a:pt x="17827" y="673"/>
                  <a:pt x="17592" y="689"/>
                  <a:pt x="17336" y="679"/>
                </a:cubicBezTo>
                <a:cubicBezTo>
                  <a:pt x="17046" y="667"/>
                  <a:pt x="16842" y="691"/>
                  <a:pt x="16797" y="750"/>
                </a:cubicBezTo>
                <a:cubicBezTo>
                  <a:pt x="16758" y="803"/>
                  <a:pt x="16702" y="831"/>
                  <a:pt x="16674" y="804"/>
                </a:cubicBezTo>
                <a:cubicBezTo>
                  <a:pt x="16592" y="724"/>
                  <a:pt x="16558" y="902"/>
                  <a:pt x="16618" y="1080"/>
                </a:cubicBezTo>
                <a:cubicBezTo>
                  <a:pt x="16698" y="1318"/>
                  <a:pt x="16636" y="1343"/>
                  <a:pt x="16001" y="1374"/>
                </a:cubicBezTo>
                <a:cubicBezTo>
                  <a:pt x="15692" y="1389"/>
                  <a:pt x="15420" y="1406"/>
                  <a:pt x="15395" y="1410"/>
                </a:cubicBezTo>
                <a:cubicBezTo>
                  <a:pt x="15370" y="1414"/>
                  <a:pt x="15360" y="1536"/>
                  <a:pt x="15373" y="1677"/>
                </a:cubicBezTo>
                <a:cubicBezTo>
                  <a:pt x="15387" y="1830"/>
                  <a:pt x="15370" y="1950"/>
                  <a:pt x="15333" y="1972"/>
                </a:cubicBezTo>
                <a:cubicBezTo>
                  <a:pt x="15300" y="1992"/>
                  <a:pt x="15036" y="2018"/>
                  <a:pt x="14750" y="2034"/>
                </a:cubicBezTo>
                <a:cubicBezTo>
                  <a:pt x="14464" y="2050"/>
                  <a:pt x="14203" y="2074"/>
                  <a:pt x="14167" y="2079"/>
                </a:cubicBezTo>
                <a:cubicBezTo>
                  <a:pt x="14130" y="2084"/>
                  <a:pt x="14099" y="2196"/>
                  <a:pt x="14099" y="2337"/>
                </a:cubicBezTo>
                <a:cubicBezTo>
                  <a:pt x="14099" y="2662"/>
                  <a:pt x="13991" y="2721"/>
                  <a:pt x="13454" y="2694"/>
                </a:cubicBezTo>
                <a:cubicBezTo>
                  <a:pt x="13032" y="2672"/>
                  <a:pt x="12876" y="2584"/>
                  <a:pt x="12927" y="2373"/>
                </a:cubicBezTo>
                <a:cubicBezTo>
                  <a:pt x="12967" y="2209"/>
                  <a:pt x="12853" y="1998"/>
                  <a:pt x="12720" y="1998"/>
                </a:cubicBezTo>
                <a:cubicBezTo>
                  <a:pt x="12659" y="1998"/>
                  <a:pt x="12509" y="2158"/>
                  <a:pt x="12389" y="2346"/>
                </a:cubicBezTo>
                <a:cubicBezTo>
                  <a:pt x="12212" y="2622"/>
                  <a:pt x="12132" y="2683"/>
                  <a:pt x="11962" y="2694"/>
                </a:cubicBezTo>
                <a:cubicBezTo>
                  <a:pt x="11847" y="2701"/>
                  <a:pt x="11759" y="2733"/>
                  <a:pt x="11772" y="2765"/>
                </a:cubicBezTo>
                <a:cubicBezTo>
                  <a:pt x="11801" y="2843"/>
                  <a:pt x="11623" y="2995"/>
                  <a:pt x="11497" y="2997"/>
                </a:cubicBezTo>
                <a:cubicBezTo>
                  <a:pt x="11191" y="3001"/>
                  <a:pt x="11102" y="3042"/>
                  <a:pt x="11054" y="3184"/>
                </a:cubicBezTo>
                <a:cubicBezTo>
                  <a:pt x="11025" y="3270"/>
                  <a:pt x="10953" y="3336"/>
                  <a:pt x="10897" y="3336"/>
                </a:cubicBezTo>
                <a:cubicBezTo>
                  <a:pt x="10812" y="3336"/>
                  <a:pt x="10796" y="3383"/>
                  <a:pt x="10807" y="3603"/>
                </a:cubicBezTo>
                <a:cubicBezTo>
                  <a:pt x="10819" y="3854"/>
                  <a:pt x="10805" y="3885"/>
                  <a:pt x="10611" y="3969"/>
                </a:cubicBezTo>
                <a:cubicBezTo>
                  <a:pt x="10495" y="4018"/>
                  <a:pt x="10360" y="4083"/>
                  <a:pt x="10308" y="4120"/>
                </a:cubicBezTo>
                <a:cubicBezTo>
                  <a:pt x="10181" y="4210"/>
                  <a:pt x="10066" y="4049"/>
                  <a:pt x="10156" y="3906"/>
                </a:cubicBezTo>
                <a:cubicBezTo>
                  <a:pt x="10191" y="3851"/>
                  <a:pt x="10218" y="3774"/>
                  <a:pt x="10218" y="3737"/>
                </a:cubicBezTo>
                <a:cubicBezTo>
                  <a:pt x="10218" y="3642"/>
                  <a:pt x="9969" y="3650"/>
                  <a:pt x="9932" y="3746"/>
                </a:cubicBezTo>
                <a:cubicBezTo>
                  <a:pt x="9915" y="3790"/>
                  <a:pt x="9873" y="3813"/>
                  <a:pt x="9837" y="3790"/>
                </a:cubicBezTo>
                <a:cubicBezTo>
                  <a:pt x="9798" y="3767"/>
                  <a:pt x="9732" y="3876"/>
                  <a:pt x="9680" y="4049"/>
                </a:cubicBezTo>
                <a:cubicBezTo>
                  <a:pt x="9594" y="4335"/>
                  <a:pt x="9483" y="4373"/>
                  <a:pt x="9483" y="4120"/>
                </a:cubicBezTo>
                <a:cubicBezTo>
                  <a:pt x="9483" y="3952"/>
                  <a:pt x="9272" y="3973"/>
                  <a:pt x="9192" y="4147"/>
                </a:cubicBezTo>
                <a:cubicBezTo>
                  <a:pt x="9146" y="4245"/>
                  <a:pt x="9056" y="4288"/>
                  <a:pt x="8894" y="4290"/>
                </a:cubicBezTo>
                <a:cubicBezTo>
                  <a:pt x="8764" y="4291"/>
                  <a:pt x="8666" y="4318"/>
                  <a:pt x="8676" y="4343"/>
                </a:cubicBezTo>
                <a:cubicBezTo>
                  <a:pt x="8713" y="4440"/>
                  <a:pt x="8596" y="4617"/>
                  <a:pt x="8479" y="4646"/>
                </a:cubicBezTo>
                <a:cubicBezTo>
                  <a:pt x="8412" y="4663"/>
                  <a:pt x="8236" y="4675"/>
                  <a:pt x="8087" y="4673"/>
                </a:cubicBezTo>
                <a:lnTo>
                  <a:pt x="7812" y="4673"/>
                </a:lnTo>
                <a:lnTo>
                  <a:pt x="7817" y="4985"/>
                </a:lnTo>
                <a:cubicBezTo>
                  <a:pt x="7820" y="5401"/>
                  <a:pt x="7723" y="5780"/>
                  <a:pt x="7638" y="5698"/>
                </a:cubicBezTo>
                <a:cubicBezTo>
                  <a:pt x="7588" y="5651"/>
                  <a:pt x="7587" y="5669"/>
                  <a:pt x="7638" y="5770"/>
                </a:cubicBezTo>
                <a:cubicBezTo>
                  <a:pt x="7744" y="5977"/>
                  <a:pt x="7644" y="6019"/>
                  <a:pt x="7021" y="6028"/>
                </a:cubicBezTo>
                <a:cubicBezTo>
                  <a:pt x="6511" y="6035"/>
                  <a:pt x="6452" y="6057"/>
                  <a:pt x="6409" y="6206"/>
                </a:cubicBezTo>
                <a:cubicBezTo>
                  <a:pt x="6325" y="6502"/>
                  <a:pt x="6049" y="6668"/>
                  <a:pt x="5624" y="6688"/>
                </a:cubicBezTo>
                <a:cubicBezTo>
                  <a:pt x="5211" y="6707"/>
                  <a:pt x="5103" y="6798"/>
                  <a:pt x="5103" y="7116"/>
                </a:cubicBezTo>
                <a:cubicBezTo>
                  <a:pt x="5103" y="7314"/>
                  <a:pt x="4737" y="7559"/>
                  <a:pt x="4637" y="7428"/>
                </a:cubicBezTo>
                <a:cubicBezTo>
                  <a:pt x="4549" y="7312"/>
                  <a:pt x="4134" y="7344"/>
                  <a:pt x="3936" y="7481"/>
                </a:cubicBezTo>
                <a:cubicBezTo>
                  <a:pt x="3792" y="7582"/>
                  <a:pt x="3773" y="7625"/>
                  <a:pt x="3818" y="7758"/>
                </a:cubicBezTo>
                <a:cubicBezTo>
                  <a:pt x="3892" y="7976"/>
                  <a:pt x="3794" y="8051"/>
                  <a:pt x="3627" y="7909"/>
                </a:cubicBezTo>
                <a:cubicBezTo>
                  <a:pt x="3459" y="7766"/>
                  <a:pt x="3228" y="7054"/>
                  <a:pt x="3274" y="6822"/>
                </a:cubicBezTo>
                <a:cubicBezTo>
                  <a:pt x="3296" y="6710"/>
                  <a:pt x="3288" y="6670"/>
                  <a:pt x="3252" y="6706"/>
                </a:cubicBezTo>
                <a:cubicBezTo>
                  <a:pt x="3187" y="6769"/>
                  <a:pt x="2959" y="6119"/>
                  <a:pt x="3005" y="6001"/>
                </a:cubicBezTo>
                <a:cubicBezTo>
                  <a:pt x="3021" y="5959"/>
                  <a:pt x="2989" y="5851"/>
                  <a:pt x="2932" y="5761"/>
                </a:cubicBezTo>
                <a:cubicBezTo>
                  <a:pt x="2864" y="5653"/>
                  <a:pt x="2844" y="5536"/>
                  <a:pt x="2865" y="5413"/>
                </a:cubicBezTo>
                <a:cubicBezTo>
                  <a:pt x="2885" y="5288"/>
                  <a:pt x="2876" y="5249"/>
                  <a:pt x="2837" y="5288"/>
                </a:cubicBezTo>
                <a:cubicBezTo>
                  <a:pt x="2801" y="5323"/>
                  <a:pt x="2726" y="5182"/>
                  <a:pt x="2646" y="4931"/>
                </a:cubicBezTo>
                <a:cubicBezTo>
                  <a:pt x="2515" y="4522"/>
                  <a:pt x="2382" y="4354"/>
                  <a:pt x="2321" y="4512"/>
                </a:cubicBezTo>
                <a:cubicBezTo>
                  <a:pt x="2303" y="4559"/>
                  <a:pt x="2266" y="4581"/>
                  <a:pt x="2236" y="4566"/>
                </a:cubicBezTo>
                <a:cubicBezTo>
                  <a:pt x="2169" y="4530"/>
                  <a:pt x="2032" y="3949"/>
                  <a:pt x="2018" y="3639"/>
                </a:cubicBezTo>
                <a:cubicBezTo>
                  <a:pt x="2012" y="3509"/>
                  <a:pt x="1968" y="3372"/>
                  <a:pt x="1917" y="3327"/>
                </a:cubicBezTo>
                <a:cubicBezTo>
                  <a:pt x="1857" y="3274"/>
                  <a:pt x="1835" y="3184"/>
                  <a:pt x="1855" y="3086"/>
                </a:cubicBezTo>
                <a:cubicBezTo>
                  <a:pt x="1872" y="3002"/>
                  <a:pt x="1857" y="2911"/>
                  <a:pt x="1827" y="2881"/>
                </a:cubicBezTo>
                <a:cubicBezTo>
                  <a:pt x="1796" y="2851"/>
                  <a:pt x="1788" y="2790"/>
                  <a:pt x="1804" y="2747"/>
                </a:cubicBezTo>
                <a:cubicBezTo>
                  <a:pt x="1821" y="2705"/>
                  <a:pt x="1784" y="2667"/>
                  <a:pt x="1726" y="2667"/>
                </a:cubicBezTo>
                <a:cubicBezTo>
                  <a:pt x="1660" y="2667"/>
                  <a:pt x="1560" y="2530"/>
                  <a:pt x="1457" y="2293"/>
                </a:cubicBezTo>
                <a:cubicBezTo>
                  <a:pt x="1323" y="1983"/>
                  <a:pt x="1273" y="1926"/>
                  <a:pt x="1182" y="1972"/>
                </a:cubicBezTo>
                <a:cubicBezTo>
                  <a:pt x="1121" y="2003"/>
                  <a:pt x="1014" y="2032"/>
                  <a:pt x="941" y="2043"/>
                </a:cubicBezTo>
                <a:cubicBezTo>
                  <a:pt x="867" y="2054"/>
                  <a:pt x="742" y="2102"/>
                  <a:pt x="666" y="2150"/>
                </a:cubicBezTo>
                <a:cubicBezTo>
                  <a:pt x="590" y="2198"/>
                  <a:pt x="430" y="2278"/>
                  <a:pt x="312" y="2328"/>
                </a:cubicBezTo>
                <a:cubicBezTo>
                  <a:pt x="195" y="2379"/>
                  <a:pt x="89" y="2447"/>
                  <a:pt x="77" y="2480"/>
                </a:cubicBezTo>
                <a:cubicBezTo>
                  <a:pt x="65" y="2513"/>
                  <a:pt x="41" y="2906"/>
                  <a:pt x="21" y="3354"/>
                </a:cubicBezTo>
                <a:cubicBezTo>
                  <a:pt x="-15" y="4132"/>
                  <a:pt x="-13" y="4174"/>
                  <a:pt x="88" y="4174"/>
                </a:cubicBezTo>
                <a:cubicBezTo>
                  <a:pt x="259" y="4174"/>
                  <a:pt x="357" y="4079"/>
                  <a:pt x="357" y="3924"/>
                </a:cubicBezTo>
                <a:cubicBezTo>
                  <a:pt x="357" y="3718"/>
                  <a:pt x="529" y="3498"/>
                  <a:pt x="705" y="3478"/>
                </a:cubicBezTo>
                <a:cubicBezTo>
                  <a:pt x="836" y="3464"/>
                  <a:pt x="858" y="3494"/>
                  <a:pt x="857" y="3683"/>
                </a:cubicBezTo>
                <a:cubicBezTo>
                  <a:pt x="855" y="3872"/>
                  <a:pt x="866" y="3888"/>
                  <a:pt x="946" y="3808"/>
                </a:cubicBezTo>
                <a:cubicBezTo>
                  <a:pt x="1097" y="3659"/>
                  <a:pt x="1334" y="3932"/>
                  <a:pt x="1311" y="4227"/>
                </a:cubicBezTo>
                <a:cubicBezTo>
                  <a:pt x="1295" y="4425"/>
                  <a:pt x="1305" y="4441"/>
                  <a:pt x="1373" y="4352"/>
                </a:cubicBezTo>
                <a:cubicBezTo>
                  <a:pt x="1473" y="4219"/>
                  <a:pt x="1530" y="4342"/>
                  <a:pt x="1524" y="4682"/>
                </a:cubicBezTo>
                <a:cubicBezTo>
                  <a:pt x="1522" y="4815"/>
                  <a:pt x="1541" y="4905"/>
                  <a:pt x="1569" y="4878"/>
                </a:cubicBezTo>
                <a:cubicBezTo>
                  <a:pt x="1640" y="4808"/>
                  <a:pt x="1836" y="5538"/>
                  <a:pt x="1793" y="5716"/>
                </a:cubicBezTo>
                <a:cubicBezTo>
                  <a:pt x="1769" y="5818"/>
                  <a:pt x="1778" y="5848"/>
                  <a:pt x="1821" y="5805"/>
                </a:cubicBezTo>
                <a:cubicBezTo>
                  <a:pt x="1904" y="5724"/>
                  <a:pt x="2206" y="6773"/>
                  <a:pt x="2158" y="6973"/>
                </a:cubicBezTo>
                <a:cubicBezTo>
                  <a:pt x="2134" y="7070"/>
                  <a:pt x="2144" y="7095"/>
                  <a:pt x="2186" y="7053"/>
                </a:cubicBezTo>
                <a:cubicBezTo>
                  <a:pt x="2278" y="6963"/>
                  <a:pt x="2476" y="7735"/>
                  <a:pt x="2399" y="7882"/>
                </a:cubicBezTo>
                <a:cubicBezTo>
                  <a:pt x="2326" y="8022"/>
                  <a:pt x="2388" y="8194"/>
                  <a:pt x="2489" y="8132"/>
                </a:cubicBezTo>
                <a:cubicBezTo>
                  <a:pt x="2539" y="8101"/>
                  <a:pt x="2592" y="8185"/>
                  <a:pt x="2640" y="8364"/>
                </a:cubicBezTo>
                <a:cubicBezTo>
                  <a:pt x="2705" y="8603"/>
                  <a:pt x="2705" y="8646"/>
                  <a:pt x="2629" y="8738"/>
                </a:cubicBezTo>
                <a:cubicBezTo>
                  <a:pt x="2552" y="8832"/>
                  <a:pt x="2548" y="8836"/>
                  <a:pt x="2623" y="8836"/>
                </a:cubicBezTo>
                <a:cubicBezTo>
                  <a:pt x="2714" y="8836"/>
                  <a:pt x="2941" y="9375"/>
                  <a:pt x="2887" y="9460"/>
                </a:cubicBezTo>
                <a:cubicBezTo>
                  <a:pt x="2869" y="9489"/>
                  <a:pt x="2852" y="9735"/>
                  <a:pt x="2848" y="10004"/>
                </a:cubicBezTo>
                <a:cubicBezTo>
                  <a:pt x="2841" y="10429"/>
                  <a:pt x="2852" y="10501"/>
                  <a:pt x="2943" y="10539"/>
                </a:cubicBezTo>
                <a:cubicBezTo>
                  <a:pt x="3007" y="10566"/>
                  <a:pt x="3034" y="10626"/>
                  <a:pt x="3016" y="10700"/>
                </a:cubicBezTo>
                <a:cubicBezTo>
                  <a:pt x="2998" y="10772"/>
                  <a:pt x="3019" y="10813"/>
                  <a:pt x="3067" y="10807"/>
                </a:cubicBezTo>
                <a:cubicBezTo>
                  <a:pt x="3167" y="10793"/>
                  <a:pt x="3293" y="11337"/>
                  <a:pt x="3257" y="11636"/>
                </a:cubicBezTo>
                <a:cubicBezTo>
                  <a:pt x="3239" y="11790"/>
                  <a:pt x="3244" y="11845"/>
                  <a:pt x="3285" y="11805"/>
                </a:cubicBezTo>
                <a:cubicBezTo>
                  <a:pt x="3321" y="11769"/>
                  <a:pt x="3383" y="11867"/>
                  <a:pt x="3437" y="12046"/>
                </a:cubicBezTo>
                <a:cubicBezTo>
                  <a:pt x="3512" y="12298"/>
                  <a:pt x="3546" y="12330"/>
                  <a:pt x="3684" y="12313"/>
                </a:cubicBezTo>
                <a:cubicBezTo>
                  <a:pt x="3834" y="12295"/>
                  <a:pt x="3846" y="12317"/>
                  <a:pt x="3841" y="12572"/>
                </a:cubicBezTo>
                <a:cubicBezTo>
                  <a:pt x="3836" y="12779"/>
                  <a:pt x="3854" y="12838"/>
                  <a:pt x="3919" y="12821"/>
                </a:cubicBezTo>
                <a:cubicBezTo>
                  <a:pt x="3988" y="12804"/>
                  <a:pt x="3999" y="12864"/>
                  <a:pt x="3986" y="13133"/>
                </a:cubicBezTo>
                <a:cubicBezTo>
                  <a:pt x="3978" y="13317"/>
                  <a:pt x="3938" y="13502"/>
                  <a:pt x="3897" y="13552"/>
                </a:cubicBezTo>
                <a:cubicBezTo>
                  <a:pt x="3795" y="13676"/>
                  <a:pt x="3819" y="14187"/>
                  <a:pt x="3925" y="14159"/>
                </a:cubicBezTo>
                <a:cubicBezTo>
                  <a:pt x="3968" y="14147"/>
                  <a:pt x="4066" y="14203"/>
                  <a:pt x="4138" y="14283"/>
                </a:cubicBezTo>
                <a:cubicBezTo>
                  <a:pt x="4243" y="14400"/>
                  <a:pt x="4267" y="14501"/>
                  <a:pt x="4267" y="14783"/>
                </a:cubicBezTo>
                <a:cubicBezTo>
                  <a:pt x="4267" y="15036"/>
                  <a:pt x="4290" y="15130"/>
                  <a:pt x="4345" y="15130"/>
                </a:cubicBezTo>
                <a:cubicBezTo>
                  <a:pt x="4422" y="15130"/>
                  <a:pt x="4519" y="15651"/>
                  <a:pt x="4469" y="15781"/>
                </a:cubicBezTo>
                <a:cubicBezTo>
                  <a:pt x="4455" y="15817"/>
                  <a:pt x="4461" y="15917"/>
                  <a:pt x="4480" y="16013"/>
                </a:cubicBezTo>
                <a:cubicBezTo>
                  <a:pt x="4506" y="16144"/>
                  <a:pt x="4545" y="16176"/>
                  <a:pt x="4643" y="16147"/>
                </a:cubicBezTo>
                <a:cubicBezTo>
                  <a:pt x="4737" y="16118"/>
                  <a:pt x="4790" y="16162"/>
                  <a:pt x="4850" y="16307"/>
                </a:cubicBezTo>
                <a:cubicBezTo>
                  <a:pt x="4895" y="16416"/>
                  <a:pt x="4965" y="16503"/>
                  <a:pt x="5007" y="16503"/>
                </a:cubicBezTo>
                <a:cubicBezTo>
                  <a:pt x="5085" y="16503"/>
                  <a:pt x="5601" y="18146"/>
                  <a:pt x="5624" y="18465"/>
                </a:cubicBezTo>
                <a:cubicBezTo>
                  <a:pt x="5631" y="18557"/>
                  <a:pt x="5665" y="18717"/>
                  <a:pt x="5697" y="18812"/>
                </a:cubicBezTo>
                <a:cubicBezTo>
                  <a:pt x="5729" y="18908"/>
                  <a:pt x="5743" y="19072"/>
                  <a:pt x="5725" y="19178"/>
                </a:cubicBezTo>
                <a:cubicBezTo>
                  <a:pt x="5704" y="19308"/>
                  <a:pt x="5709" y="19350"/>
                  <a:pt x="5748" y="19312"/>
                </a:cubicBezTo>
                <a:cubicBezTo>
                  <a:pt x="5817" y="19243"/>
                  <a:pt x="5926" y="19535"/>
                  <a:pt x="5950" y="19855"/>
                </a:cubicBezTo>
                <a:cubicBezTo>
                  <a:pt x="5968" y="20107"/>
                  <a:pt x="6154" y="20456"/>
                  <a:pt x="6230" y="20381"/>
                </a:cubicBezTo>
                <a:cubicBezTo>
                  <a:pt x="6310" y="20303"/>
                  <a:pt x="6557" y="21087"/>
                  <a:pt x="6544" y="21380"/>
                </a:cubicBezTo>
                <a:cubicBezTo>
                  <a:pt x="6542" y="21424"/>
                  <a:pt x="6581" y="21484"/>
                  <a:pt x="6634" y="21514"/>
                </a:cubicBezTo>
                <a:cubicBezTo>
                  <a:pt x="6776" y="21594"/>
                  <a:pt x="6877" y="21507"/>
                  <a:pt x="6847" y="21326"/>
                </a:cubicBezTo>
                <a:cubicBezTo>
                  <a:pt x="6833" y="21239"/>
                  <a:pt x="6838" y="21052"/>
                  <a:pt x="6864" y="20907"/>
                </a:cubicBezTo>
                <a:cubicBezTo>
                  <a:pt x="6900" y="20709"/>
                  <a:pt x="6896" y="20611"/>
                  <a:pt x="6836" y="20506"/>
                </a:cubicBezTo>
                <a:cubicBezTo>
                  <a:pt x="6792" y="20429"/>
                  <a:pt x="6772" y="20308"/>
                  <a:pt x="6791" y="20230"/>
                </a:cubicBezTo>
                <a:cubicBezTo>
                  <a:pt x="6812" y="20141"/>
                  <a:pt x="6798" y="20099"/>
                  <a:pt x="6757" y="20114"/>
                </a:cubicBezTo>
                <a:cubicBezTo>
                  <a:pt x="6720" y="20128"/>
                  <a:pt x="6641" y="19919"/>
                  <a:pt x="6572" y="19633"/>
                </a:cubicBezTo>
                <a:cubicBezTo>
                  <a:pt x="6433" y="19052"/>
                  <a:pt x="6389" y="18537"/>
                  <a:pt x="6477" y="18563"/>
                </a:cubicBezTo>
                <a:cubicBezTo>
                  <a:pt x="6509" y="18572"/>
                  <a:pt x="6585" y="18496"/>
                  <a:pt x="6651" y="18384"/>
                </a:cubicBezTo>
                <a:cubicBezTo>
                  <a:pt x="6746" y="18223"/>
                  <a:pt x="6762" y="18159"/>
                  <a:pt x="6712" y="18063"/>
                </a:cubicBezTo>
                <a:cubicBezTo>
                  <a:pt x="6617" y="17881"/>
                  <a:pt x="6719" y="17815"/>
                  <a:pt x="7099" y="17832"/>
                </a:cubicBezTo>
                <a:cubicBezTo>
                  <a:pt x="7287" y="17840"/>
                  <a:pt x="7444" y="17811"/>
                  <a:pt x="7464" y="17760"/>
                </a:cubicBezTo>
                <a:cubicBezTo>
                  <a:pt x="7483" y="17711"/>
                  <a:pt x="7541" y="17690"/>
                  <a:pt x="7593" y="17716"/>
                </a:cubicBezTo>
                <a:cubicBezTo>
                  <a:pt x="7664" y="17751"/>
                  <a:pt x="7697" y="17711"/>
                  <a:pt x="7716" y="17546"/>
                </a:cubicBezTo>
                <a:cubicBezTo>
                  <a:pt x="7749" y="17273"/>
                  <a:pt x="7632" y="16902"/>
                  <a:pt x="7447" y="16682"/>
                </a:cubicBezTo>
                <a:lnTo>
                  <a:pt x="7307" y="16512"/>
                </a:lnTo>
                <a:lnTo>
                  <a:pt x="7425" y="16459"/>
                </a:lnTo>
                <a:cubicBezTo>
                  <a:pt x="7556" y="16400"/>
                  <a:pt x="7588" y="16254"/>
                  <a:pt x="7470" y="16254"/>
                </a:cubicBezTo>
                <a:cubicBezTo>
                  <a:pt x="7320" y="16254"/>
                  <a:pt x="7336" y="16102"/>
                  <a:pt x="7503" y="15942"/>
                </a:cubicBezTo>
                <a:cubicBezTo>
                  <a:pt x="7623" y="15828"/>
                  <a:pt x="7735" y="15789"/>
                  <a:pt x="7873" y="15817"/>
                </a:cubicBezTo>
                <a:cubicBezTo>
                  <a:pt x="7984" y="15839"/>
                  <a:pt x="8102" y="15818"/>
                  <a:pt x="8143" y="15763"/>
                </a:cubicBezTo>
                <a:cubicBezTo>
                  <a:pt x="8193" y="15697"/>
                  <a:pt x="8226" y="15695"/>
                  <a:pt x="8249" y="15754"/>
                </a:cubicBezTo>
                <a:cubicBezTo>
                  <a:pt x="8300" y="15886"/>
                  <a:pt x="8489" y="15862"/>
                  <a:pt x="8524" y="15719"/>
                </a:cubicBezTo>
                <a:cubicBezTo>
                  <a:pt x="8541" y="15649"/>
                  <a:pt x="8526" y="15528"/>
                  <a:pt x="8490" y="15460"/>
                </a:cubicBezTo>
                <a:cubicBezTo>
                  <a:pt x="8436" y="15356"/>
                  <a:pt x="8451" y="15324"/>
                  <a:pt x="8608" y="15220"/>
                </a:cubicBezTo>
                <a:cubicBezTo>
                  <a:pt x="8792" y="15098"/>
                  <a:pt x="9056" y="15153"/>
                  <a:pt x="9068" y="15318"/>
                </a:cubicBezTo>
                <a:cubicBezTo>
                  <a:pt x="9071" y="15353"/>
                  <a:pt x="9080" y="15626"/>
                  <a:pt x="9085" y="15924"/>
                </a:cubicBezTo>
                <a:lnTo>
                  <a:pt x="9091" y="16468"/>
                </a:lnTo>
                <a:lnTo>
                  <a:pt x="9337" y="16494"/>
                </a:lnTo>
                <a:cubicBezTo>
                  <a:pt x="9561" y="16517"/>
                  <a:pt x="9580" y="16496"/>
                  <a:pt x="9562" y="16343"/>
                </a:cubicBezTo>
                <a:cubicBezTo>
                  <a:pt x="9531" y="16091"/>
                  <a:pt x="9626" y="16060"/>
                  <a:pt x="9797" y="16254"/>
                </a:cubicBezTo>
                <a:cubicBezTo>
                  <a:pt x="9999" y="16482"/>
                  <a:pt x="10078" y="16474"/>
                  <a:pt x="10033" y="16236"/>
                </a:cubicBezTo>
                <a:cubicBezTo>
                  <a:pt x="9972" y="15915"/>
                  <a:pt x="9977" y="15879"/>
                  <a:pt x="10111" y="15879"/>
                </a:cubicBezTo>
                <a:cubicBezTo>
                  <a:pt x="10184" y="15879"/>
                  <a:pt x="10271" y="15826"/>
                  <a:pt x="10302" y="15763"/>
                </a:cubicBezTo>
                <a:cubicBezTo>
                  <a:pt x="10348" y="15670"/>
                  <a:pt x="10378" y="15693"/>
                  <a:pt x="10470" y="15879"/>
                </a:cubicBezTo>
                <a:cubicBezTo>
                  <a:pt x="10533" y="16005"/>
                  <a:pt x="10573" y="16139"/>
                  <a:pt x="10560" y="16173"/>
                </a:cubicBezTo>
                <a:cubicBezTo>
                  <a:pt x="10547" y="16208"/>
                  <a:pt x="10586" y="16303"/>
                  <a:pt x="10644" y="16387"/>
                </a:cubicBezTo>
                <a:cubicBezTo>
                  <a:pt x="10731" y="16512"/>
                  <a:pt x="10765" y="16521"/>
                  <a:pt x="10846" y="16441"/>
                </a:cubicBezTo>
                <a:cubicBezTo>
                  <a:pt x="10914" y="16374"/>
                  <a:pt x="10958" y="16373"/>
                  <a:pt x="10981" y="16432"/>
                </a:cubicBezTo>
                <a:cubicBezTo>
                  <a:pt x="11002" y="16485"/>
                  <a:pt x="11040" y="16461"/>
                  <a:pt x="11082" y="16370"/>
                </a:cubicBezTo>
                <a:cubicBezTo>
                  <a:pt x="11138" y="16248"/>
                  <a:pt x="11168" y="16239"/>
                  <a:pt x="11233" y="16325"/>
                </a:cubicBezTo>
                <a:cubicBezTo>
                  <a:pt x="11288" y="16397"/>
                  <a:pt x="11322" y="16404"/>
                  <a:pt x="11345" y="16343"/>
                </a:cubicBezTo>
                <a:cubicBezTo>
                  <a:pt x="11364" y="16294"/>
                  <a:pt x="11403" y="16276"/>
                  <a:pt x="11435" y="16307"/>
                </a:cubicBezTo>
                <a:cubicBezTo>
                  <a:pt x="11472" y="16343"/>
                  <a:pt x="11483" y="16318"/>
                  <a:pt x="11463" y="16236"/>
                </a:cubicBezTo>
                <a:cubicBezTo>
                  <a:pt x="11396" y="15959"/>
                  <a:pt x="11540" y="15844"/>
                  <a:pt x="11940" y="15835"/>
                </a:cubicBezTo>
                <a:cubicBezTo>
                  <a:pt x="12228" y="15828"/>
                  <a:pt x="12310" y="15802"/>
                  <a:pt x="12271" y="15728"/>
                </a:cubicBezTo>
                <a:cubicBezTo>
                  <a:pt x="12235" y="15660"/>
                  <a:pt x="12256" y="15552"/>
                  <a:pt x="12338" y="15389"/>
                </a:cubicBezTo>
                <a:cubicBezTo>
                  <a:pt x="12451" y="15164"/>
                  <a:pt x="12473" y="15152"/>
                  <a:pt x="12832" y="15166"/>
                </a:cubicBezTo>
                <a:cubicBezTo>
                  <a:pt x="13040" y="15174"/>
                  <a:pt x="13293" y="15151"/>
                  <a:pt x="13393" y="15121"/>
                </a:cubicBezTo>
                <a:cubicBezTo>
                  <a:pt x="13550" y="15074"/>
                  <a:pt x="13578" y="15039"/>
                  <a:pt x="13578" y="14827"/>
                </a:cubicBezTo>
                <a:cubicBezTo>
                  <a:pt x="13578" y="14538"/>
                  <a:pt x="13595" y="14522"/>
                  <a:pt x="14083" y="14480"/>
                </a:cubicBezTo>
                <a:cubicBezTo>
                  <a:pt x="14485" y="14445"/>
                  <a:pt x="14647" y="14328"/>
                  <a:pt x="14599" y="14087"/>
                </a:cubicBezTo>
                <a:cubicBezTo>
                  <a:pt x="14555" y="13870"/>
                  <a:pt x="14651" y="13810"/>
                  <a:pt x="15047" y="13829"/>
                </a:cubicBezTo>
                <a:cubicBezTo>
                  <a:pt x="15250" y="13838"/>
                  <a:pt x="15415" y="13807"/>
                  <a:pt x="15434" y="13757"/>
                </a:cubicBezTo>
                <a:cubicBezTo>
                  <a:pt x="15453" y="13709"/>
                  <a:pt x="15519" y="13677"/>
                  <a:pt x="15575" y="13677"/>
                </a:cubicBezTo>
                <a:cubicBezTo>
                  <a:pt x="15669" y="13677"/>
                  <a:pt x="15676" y="13609"/>
                  <a:pt x="15676" y="12839"/>
                </a:cubicBezTo>
                <a:lnTo>
                  <a:pt x="15676" y="12010"/>
                </a:lnTo>
                <a:lnTo>
                  <a:pt x="15524" y="12010"/>
                </a:lnTo>
                <a:cubicBezTo>
                  <a:pt x="15443" y="12010"/>
                  <a:pt x="15351" y="11958"/>
                  <a:pt x="15317" y="11903"/>
                </a:cubicBezTo>
                <a:cubicBezTo>
                  <a:pt x="15236" y="11775"/>
                  <a:pt x="15237" y="11286"/>
                  <a:pt x="15317" y="11208"/>
                </a:cubicBezTo>
                <a:cubicBezTo>
                  <a:pt x="15350" y="11175"/>
                  <a:pt x="15628" y="11154"/>
                  <a:pt x="15939" y="11163"/>
                </a:cubicBezTo>
                <a:lnTo>
                  <a:pt x="16506" y="11181"/>
                </a:lnTo>
                <a:lnTo>
                  <a:pt x="16523" y="10824"/>
                </a:lnTo>
                <a:lnTo>
                  <a:pt x="16539" y="10468"/>
                </a:lnTo>
                <a:lnTo>
                  <a:pt x="16977" y="10486"/>
                </a:lnTo>
                <a:cubicBezTo>
                  <a:pt x="17245" y="10497"/>
                  <a:pt x="17400" y="10472"/>
                  <a:pt x="17381" y="10423"/>
                </a:cubicBezTo>
                <a:cubicBezTo>
                  <a:pt x="17364" y="10379"/>
                  <a:pt x="17392" y="10272"/>
                  <a:pt x="17448" y="10182"/>
                </a:cubicBezTo>
                <a:cubicBezTo>
                  <a:pt x="17504" y="10093"/>
                  <a:pt x="17543" y="9994"/>
                  <a:pt x="17527" y="9969"/>
                </a:cubicBezTo>
                <a:cubicBezTo>
                  <a:pt x="17510" y="9943"/>
                  <a:pt x="17563" y="9884"/>
                  <a:pt x="17644" y="9835"/>
                </a:cubicBezTo>
                <a:cubicBezTo>
                  <a:pt x="17736" y="9780"/>
                  <a:pt x="17810" y="9777"/>
                  <a:pt x="17841" y="9826"/>
                </a:cubicBezTo>
                <a:cubicBezTo>
                  <a:pt x="17869" y="9871"/>
                  <a:pt x="17952" y="9873"/>
                  <a:pt x="18037" y="9835"/>
                </a:cubicBezTo>
                <a:cubicBezTo>
                  <a:pt x="18118" y="9798"/>
                  <a:pt x="18196" y="9793"/>
                  <a:pt x="18211" y="9817"/>
                </a:cubicBezTo>
                <a:cubicBezTo>
                  <a:pt x="18226" y="9841"/>
                  <a:pt x="18322" y="9830"/>
                  <a:pt x="18424" y="9799"/>
                </a:cubicBezTo>
                <a:cubicBezTo>
                  <a:pt x="18586" y="9751"/>
                  <a:pt x="18609" y="9715"/>
                  <a:pt x="18609" y="9505"/>
                </a:cubicBezTo>
                <a:cubicBezTo>
                  <a:pt x="18609" y="9372"/>
                  <a:pt x="18633" y="9245"/>
                  <a:pt x="18660" y="9220"/>
                </a:cubicBezTo>
                <a:cubicBezTo>
                  <a:pt x="18735" y="9145"/>
                  <a:pt x="19447" y="9098"/>
                  <a:pt x="19473" y="9166"/>
                </a:cubicBezTo>
                <a:cubicBezTo>
                  <a:pt x="19486" y="9200"/>
                  <a:pt x="19568" y="9214"/>
                  <a:pt x="19658" y="9193"/>
                </a:cubicBezTo>
                <a:cubicBezTo>
                  <a:pt x="19783" y="9164"/>
                  <a:pt x="19813" y="9119"/>
                  <a:pt x="19787" y="9015"/>
                </a:cubicBezTo>
                <a:cubicBezTo>
                  <a:pt x="19707" y="8695"/>
                  <a:pt x="19719" y="8575"/>
                  <a:pt x="19832" y="8506"/>
                </a:cubicBezTo>
                <a:cubicBezTo>
                  <a:pt x="19898" y="8466"/>
                  <a:pt x="19975" y="8478"/>
                  <a:pt x="20011" y="8524"/>
                </a:cubicBezTo>
                <a:cubicBezTo>
                  <a:pt x="20051" y="8575"/>
                  <a:pt x="20110" y="8566"/>
                  <a:pt x="20180" y="8506"/>
                </a:cubicBezTo>
                <a:cubicBezTo>
                  <a:pt x="20239" y="8456"/>
                  <a:pt x="20292" y="8438"/>
                  <a:pt x="20292" y="8462"/>
                </a:cubicBezTo>
                <a:cubicBezTo>
                  <a:pt x="20292" y="8485"/>
                  <a:pt x="20351" y="8463"/>
                  <a:pt x="20426" y="8417"/>
                </a:cubicBezTo>
                <a:cubicBezTo>
                  <a:pt x="20523" y="8359"/>
                  <a:pt x="20583" y="8359"/>
                  <a:pt x="20634" y="8426"/>
                </a:cubicBezTo>
                <a:cubicBezTo>
                  <a:pt x="20690" y="8500"/>
                  <a:pt x="20707" y="8492"/>
                  <a:pt x="20707" y="8391"/>
                </a:cubicBezTo>
                <a:cubicBezTo>
                  <a:pt x="20707" y="8319"/>
                  <a:pt x="20760" y="8204"/>
                  <a:pt x="20825" y="8132"/>
                </a:cubicBezTo>
                <a:cubicBezTo>
                  <a:pt x="20890" y="8060"/>
                  <a:pt x="20942" y="7978"/>
                  <a:pt x="20942" y="7945"/>
                </a:cubicBezTo>
                <a:cubicBezTo>
                  <a:pt x="20942" y="7911"/>
                  <a:pt x="21013" y="7871"/>
                  <a:pt x="21099" y="7865"/>
                </a:cubicBezTo>
                <a:cubicBezTo>
                  <a:pt x="21585" y="7831"/>
                  <a:pt x="21539" y="7908"/>
                  <a:pt x="21543" y="7258"/>
                </a:cubicBezTo>
                <a:cubicBezTo>
                  <a:pt x="21546" y="6705"/>
                  <a:pt x="21538" y="6670"/>
                  <a:pt x="21425" y="6670"/>
                </a:cubicBezTo>
                <a:cubicBezTo>
                  <a:pt x="21359" y="6670"/>
                  <a:pt x="21279" y="6714"/>
                  <a:pt x="21245" y="6768"/>
                </a:cubicBezTo>
                <a:cubicBezTo>
                  <a:pt x="21171" y="6887"/>
                  <a:pt x="21113" y="6699"/>
                  <a:pt x="21105" y="6304"/>
                </a:cubicBezTo>
                <a:cubicBezTo>
                  <a:pt x="21100" y="6073"/>
                  <a:pt x="21082" y="6038"/>
                  <a:pt x="20926" y="6001"/>
                </a:cubicBezTo>
                <a:cubicBezTo>
                  <a:pt x="20735" y="5957"/>
                  <a:pt x="20727" y="5928"/>
                  <a:pt x="20696" y="5047"/>
                </a:cubicBezTo>
                <a:cubicBezTo>
                  <a:pt x="20685" y="4754"/>
                  <a:pt x="20668" y="4705"/>
                  <a:pt x="20544" y="4682"/>
                </a:cubicBezTo>
                <a:cubicBezTo>
                  <a:pt x="20368" y="4650"/>
                  <a:pt x="20274" y="4486"/>
                  <a:pt x="20275" y="4192"/>
                </a:cubicBezTo>
                <a:cubicBezTo>
                  <a:pt x="20275" y="4066"/>
                  <a:pt x="20255" y="3912"/>
                  <a:pt x="20224" y="3853"/>
                </a:cubicBezTo>
                <a:cubicBezTo>
                  <a:pt x="20186" y="3777"/>
                  <a:pt x="20187" y="3716"/>
                  <a:pt x="20230" y="3648"/>
                </a:cubicBezTo>
                <a:cubicBezTo>
                  <a:pt x="20342" y="3471"/>
                  <a:pt x="20299" y="3319"/>
                  <a:pt x="20146" y="3345"/>
                </a:cubicBezTo>
                <a:cubicBezTo>
                  <a:pt x="19940" y="3379"/>
                  <a:pt x="19871" y="3280"/>
                  <a:pt x="19871" y="2952"/>
                </a:cubicBezTo>
                <a:cubicBezTo>
                  <a:pt x="19871" y="2680"/>
                  <a:pt x="19862" y="2667"/>
                  <a:pt x="19686" y="2667"/>
                </a:cubicBezTo>
                <a:cubicBezTo>
                  <a:pt x="19478" y="2667"/>
                  <a:pt x="19468" y="2639"/>
                  <a:pt x="19428" y="1998"/>
                </a:cubicBezTo>
                <a:cubicBezTo>
                  <a:pt x="19412" y="1746"/>
                  <a:pt x="19393" y="1494"/>
                  <a:pt x="19389" y="1437"/>
                </a:cubicBezTo>
                <a:cubicBezTo>
                  <a:pt x="19384" y="1379"/>
                  <a:pt x="19312" y="1339"/>
                  <a:pt x="19232" y="1339"/>
                </a:cubicBezTo>
                <a:cubicBezTo>
                  <a:pt x="19042" y="1339"/>
                  <a:pt x="19026" y="1270"/>
                  <a:pt x="19019" y="634"/>
                </a:cubicBezTo>
                <a:cubicBezTo>
                  <a:pt x="19013" y="200"/>
                  <a:pt x="18997" y="122"/>
                  <a:pt x="18946" y="233"/>
                </a:cubicBezTo>
                <a:cubicBezTo>
                  <a:pt x="18893" y="348"/>
                  <a:pt x="18861" y="354"/>
                  <a:pt x="18744" y="269"/>
                </a:cubicBezTo>
                <a:cubicBezTo>
                  <a:pt x="18667" y="213"/>
                  <a:pt x="18619" y="127"/>
                  <a:pt x="18637" y="82"/>
                </a:cubicBezTo>
                <a:cubicBezTo>
                  <a:pt x="18662" y="17"/>
                  <a:pt x="18571" y="-6"/>
                  <a:pt x="18463" y="1"/>
                </a:cubicBezTo>
                <a:close/>
                <a:moveTo>
                  <a:pt x="537" y="3719"/>
                </a:moveTo>
                <a:cubicBezTo>
                  <a:pt x="490" y="3691"/>
                  <a:pt x="474" y="3707"/>
                  <a:pt x="492" y="3755"/>
                </a:cubicBezTo>
                <a:cubicBezTo>
                  <a:pt x="510" y="3800"/>
                  <a:pt x="543" y="3835"/>
                  <a:pt x="571" y="3835"/>
                </a:cubicBezTo>
                <a:cubicBezTo>
                  <a:pt x="646" y="3835"/>
                  <a:pt x="628" y="3774"/>
                  <a:pt x="537" y="3719"/>
                </a:cubicBezTo>
                <a:close/>
              </a:path>
            </a:pathLst>
          </a:custGeom>
          <a:ln w="12700">
            <a:miter lim="400000"/>
          </a:ln>
          <a:effectLst>
            <a:outerShdw sx="100000" sy="100000" kx="0" ky="0" algn="b" rotWithShape="0" blurRad="355600" dist="0" dir="0">
              <a:srgbClr val="000000">
                <a:alpha val="75000"/>
              </a:srgbClr>
            </a:outerShdw>
          </a:effectLst>
        </p:spPr>
      </p:pic>
      <p:pic>
        <p:nvPicPr>
          <p:cNvPr id="430" name="Image" descr="Image"/>
          <p:cNvPicPr>
            <a:picLocks noChangeAspect="1"/>
          </p:cNvPicPr>
          <p:nvPr/>
        </p:nvPicPr>
        <p:blipFill>
          <a:blip r:embed="rId4">
            <a:extLst/>
          </a:blip>
          <a:srcRect l="7230" t="14664" r="10617" b="7960"/>
          <a:stretch>
            <a:fillRect/>
          </a:stretch>
        </p:blipFill>
        <p:spPr>
          <a:xfrm>
            <a:off x="17041486" y="6405960"/>
            <a:ext cx="1524342" cy="959061"/>
          </a:xfrm>
          <a:custGeom>
            <a:avLst/>
            <a:gdLst/>
            <a:ahLst/>
            <a:cxnLst>
              <a:cxn ang="0">
                <a:pos x="wd2" y="hd2"/>
              </a:cxn>
              <a:cxn ang="5400000">
                <a:pos x="wd2" y="hd2"/>
              </a:cxn>
              <a:cxn ang="10800000">
                <a:pos x="wd2" y="hd2"/>
              </a:cxn>
              <a:cxn ang="16200000">
                <a:pos x="wd2" y="hd2"/>
              </a:cxn>
            </a:cxnLst>
            <a:rect l="0" t="0" r="r" b="b"/>
            <a:pathLst>
              <a:path w="21543" h="21544" fill="norm" stroke="1" extrusionOk="0">
                <a:moveTo>
                  <a:pt x="18463" y="1"/>
                </a:moveTo>
                <a:cubicBezTo>
                  <a:pt x="18355" y="9"/>
                  <a:pt x="18234" y="52"/>
                  <a:pt x="18200" y="117"/>
                </a:cubicBezTo>
                <a:cubicBezTo>
                  <a:pt x="18165" y="184"/>
                  <a:pt x="18080" y="214"/>
                  <a:pt x="17998" y="189"/>
                </a:cubicBezTo>
                <a:cubicBezTo>
                  <a:pt x="17872" y="150"/>
                  <a:pt x="17861" y="164"/>
                  <a:pt x="17885" y="367"/>
                </a:cubicBezTo>
                <a:cubicBezTo>
                  <a:pt x="17900" y="489"/>
                  <a:pt x="17888" y="613"/>
                  <a:pt x="17857" y="643"/>
                </a:cubicBezTo>
                <a:cubicBezTo>
                  <a:pt x="17827" y="673"/>
                  <a:pt x="17592" y="689"/>
                  <a:pt x="17336" y="679"/>
                </a:cubicBezTo>
                <a:cubicBezTo>
                  <a:pt x="17046" y="667"/>
                  <a:pt x="16842" y="691"/>
                  <a:pt x="16797" y="750"/>
                </a:cubicBezTo>
                <a:cubicBezTo>
                  <a:pt x="16758" y="803"/>
                  <a:pt x="16702" y="831"/>
                  <a:pt x="16674" y="804"/>
                </a:cubicBezTo>
                <a:cubicBezTo>
                  <a:pt x="16592" y="724"/>
                  <a:pt x="16558" y="902"/>
                  <a:pt x="16618" y="1080"/>
                </a:cubicBezTo>
                <a:cubicBezTo>
                  <a:pt x="16698" y="1318"/>
                  <a:pt x="16636" y="1343"/>
                  <a:pt x="16001" y="1374"/>
                </a:cubicBezTo>
                <a:cubicBezTo>
                  <a:pt x="15692" y="1389"/>
                  <a:pt x="15420" y="1406"/>
                  <a:pt x="15395" y="1410"/>
                </a:cubicBezTo>
                <a:cubicBezTo>
                  <a:pt x="15370" y="1414"/>
                  <a:pt x="15360" y="1536"/>
                  <a:pt x="15373" y="1677"/>
                </a:cubicBezTo>
                <a:cubicBezTo>
                  <a:pt x="15387" y="1830"/>
                  <a:pt x="15370" y="1950"/>
                  <a:pt x="15333" y="1972"/>
                </a:cubicBezTo>
                <a:cubicBezTo>
                  <a:pt x="15300" y="1992"/>
                  <a:pt x="15036" y="2018"/>
                  <a:pt x="14750" y="2034"/>
                </a:cubicBezTo>
                <a:cubicBezTo>
                  <a:pt x="14464" y="2050"/>
                  <a:pt x="14203" y="2074"/>
                  <a:pt x="14167" y="2079"/>
                </a:cubicBezTo>
                <a:cubicBezTo>
                  <a:pt x="14130" y="2084"/>
                  <a:pt x="14099" y="2196"/>
                  <a:pt x="14099" y="2337"/>
                </a:cubicBezTo>
                <a:cubicBezTo>
                  <a:pt x="14099" y="2662"/>
                  <a:pt x="13991" y="2721"/>
                  <a:pt x="13454" y="2694"/>
                </a:cubicBezTo>
                <a:cubicBezTo>
                  <a:pt x="13032" y="2672"/>
                  <a:pt x="12876" y="2584"/>
                  <a:pt x="12927" y="2373"/>
                </a:cubicBezTo>
                <a:cubicBezTo>
                  <a:pt x="12967" y="2209"/>
                  <a:pt x="12853" y="1998"/>
                  <a:pt x="12720" y="1998"/>
                </a:cubicBezTo>
                <a:cubicBezTo>
                  <a:pt x="12659" y="1998"/>
                  <a:pt x="12509" y="2158"/>
                  <a:pt x="12389" y="2346"/>
                </a:cubicBezTo>
                <a:cubicBezTo>
                  <a:pt x="12212" y="2622"/>
                  <a:pt x="12132" y="2683"/>
                  <a:pt x="11962" y="2694"/>
                </a:cubicBezTo>
                <a:cubicBezTo>
                  <a:pt x="11847" y="2701"/>
                  <a:pt x="11759" y="2733"/>
                  <a:pt x="11772" y="2765"/>
                </a:cubicBezTo>
                <a:cubicBezTo>
                  <a:pt x="11801" y="2843"/>
                  <a:pt x="11623" y="2995"/>
                  <a:pt x="11497" y="2997"/>
                </a:cubicBezTo>
                <a:cubicBezTo>
                  <a:pt x="11191" y="3001"/>
                  <a:pt x="11102" y="3042"/>
                  <a:pt x="11054" y="3184"/>
                </a:cubicBezTo>
                <a:cubicBezTo>
                  <a:pt x="11025" y="3270"/>
                  <a:pt x="10953" y="3336"/>
                  <a:pt x="10897" y="3336"/>
                </a:cubicBezTo>
                <a:cubicBezTo>
                  <a:pt x="10812" y="3336"/>
                  <a:pt x="10796" y="3383"/>
                  <a:pt x="10807" y="3603"/>
                </a:cubicBezTo>
                <a:cubicBezTo>
                  <a:pt x="10819" y="3854"/>
                  <a:pt x="10805" y="3885"/>
                  <a:pt x="10611" y="3969"/>
                </a:cubicBezTo>
                <a:cubicBezTo>
                  <a:pt x="10495" y="4018"/>
                  <a:pt x="10360" y="4083"/>
                  <a:pt x="10308" y="4120"/>
                </a:cubicBezTo>
                <a:cubicBezTo>
                  <a:pt x="10181" y="4210"/>
                  <a:pt x="10066" y="4049"/>
                  <a:pt x="10156" y="3906"/>
                </a:cubicBezTo>
                <a:cubicBezTo>
                  <a:pt x="10191" y="3851"/>
                  <a:pt x="10218" y="3774"/>
                  <a:pt x="10218" y="3737"/>
                </a:cubicBezTo>
                <a:cubicBezTo>
                  <a:pt x="10218" y="3642"/>
                  <a:pt x="9969" y="3650"/>
                  <a:pt x="9932" y="3746"/>
                </a:cubicBezTo>
                <a:cubicBezTo>
                  <a:pt x="9915" y="3790"/>
                  <a:pt x="9873" y="3813"/>
                  <a:pt x="9837" y="3790"/>
                </a:cubicBezTo>
                <a:cubicBezTo>
                  <a:pt x="9798" y="3767"/>
                  <a:pt x="9732" y="3876"/>
                  <a:pt x="9680" y="4049"/>
                </a:cubicBezTo>
                <a:cubicBezTo>
                  <a:pt x="9594" y="4335"/>
                  <a:pt x="9483" y="4373"/>
                  <a:pt x="9483" y="4120"/>
                </a:cubicBezTo>
                <a:cubicBezTo>
                  <a:pt x="9483" y="3952"/>
                  <a:pt x="9272" y="3973"/>
                  <a:pt x="9192" y="4147"/>
                </a:cubicBezTo>
                <a:cubicBezTo>
                  <a:pt x="9146" y="4245"/>
                  <a:pt x="9056" y="4288"/>
                  <a:pt x="8894" y="4290"/>
                </a:cubicBezTo>
                <a:cubicBezTo>
                  <a:pt x="8764" y="4291"/>
                  <a:pt x="8666" y="4318"/>
                  <a:pt x="8676" y="4343"/>
                </a:cubicBezTo>
                <a:cubicBezTo>
                  <a:pt x="8713" y="4440"/>
                  <a:pt x="8596" y="4617"/>
                  <a:pt x="8479" y="4646"/>
                </a:cubicBezTo>
                <a:cubicBezTo>
                  <a:pt x="8412" y="4663"/>
                  <a:pt x="8236" y="4675"/>
                  <a:pt x="8087" y="4673"/>
                </a:cubicBezTo>
                <a:lnTo>
                  <a:pt x="7812" y="4673"/>
                </a:lnTo>
                <a:lnTo>
                  <a:pt x="7817" y="4985"/>
                </a:lnTo>
                <a:cubicBezTo>
                  <a:pt x="7820" y="5401"/>
                  <a:pt x="7723" y="5780"/>
                  <a:pt x="7638" y="5698"/>
                </a:cubicBezTo>
                <a:cubicBezTo>
                  <a:pt x="7588" y="5651"/>
                  <a:pt x="7587" y="5669"/>
                  <a:pt x="7638" y="5770"/>
                </a:cubicBezTo>
                <a:cubicBezTo>
                  <a:pt x="7744" y="5977"/>
                  <a:pt x="7644" y="6019"/>
                  <a:pt x="7021" y="6028"/>
                </a:cubicBezTo>
                <a:cubicBezTo>
                  <a:pt x="6511" y="6035"/>
                  <a:pt x="6452" y="6057"/>
                  <a:pt x="6409" y="6206"/>
                </a:cubicBezTo>
                <a:cubicBezTo>
                  <a:pt x="6325" y="6502"/>
                  <a:pt x="6049" y="6668"/>
                  <a:pt x="5624" y="6688"/>
                </a:cubicBezTo>
                <a:cubicBezTo>
                  <a:pt x="5211" y="6707"/>
                  <a:pt x="5103" y="6798"/>
                  <a:pt x="5103" y="7116"/>
                </a:cubicBezTo>
                <a:cubicBezTo>
                  <a:pt x="5103" y="7314"/>
                  <a:pt x="4737" y="7559"/>
                  <a:pt x="4637" y="7428"/>
                </a:cubicBezTo>
                <a:cubicBezTo>
                  <a:pt x="4549" y="7312"/>
                  <a:pt x="4134" y="7344"/>
                  <a:pt x="3936" y="7481"/>
                </a:cubicBezTo>
                <a:cubicBezTo>
                  <a:pt x="3792" y="7582"/>
                  <a:pt x="3773" y="7625"/>
                  <a:pt x="3818" y="7758"/>
                </a:cubicBezTo>
                <a:cubicBezTo>
                  <a:pt x="3892" y="7976"/>
                  <a:pt x="3794" y="8051"/>
                  <a:pt x="3627" y="7909"/>
                </a:cubicBezTo>
                <a:cubicBezTo>
                  <a:pt x="3459" y="7766"/>
                  <a:pt x="3228" y="7054"/>
                  <a:pt x="3274" y="6822"/>
                </a:cubicBezTo>
                <a:cubicBezTo>
                  <a:pt x="3296" y="6710"/>
                  <a:pt x="3288" y="6670"/>
                  <a:pt x="3252" y="6706"/>
                </a:cubicBezTo>
                <a:cubicBezTo>
                  <a:pt x="3187" y="6769"/>
                  <a:pt x="2959" y="6119"/>
                  <a:pt x="3005" y="6001"/>
                </a:cubicBezTo>
                <a:cubicBezTo>
                  <a:pt x="3021" y="5959"/>
                  <a:pt x="2989" y="5851"/>
                  <a:pt x="2932" y="5761"/>
                </a:cubicBezTo>
                <a:cubicBezTo>
                  <a:pt x="2864" y="5653"/>
                  <a:pt x="2844" y="5536"/>
                  <a:pt x="2865" y="5413"/>
                </a:cubicBezTo>
                <a:cubicBezTo>
                  <a:pt x="2885" y="5288"/>
                  <a:pt x="2876" y="5249"/>
                  <a:pt x="2837" y="5288"/>
                </a:cubicBezTo>
                <a:cubicBezTo>
                  <a:pt x="2801" y="5323"/>
                  <a:pt x="2726" y="5182"/>
                  <a:pt x="2646" y="4931"/>
                </a:cubicBezTo>
                <a:cubicBezTo>
                  <a:pt x="2515" y="4522"/>
                  <a:pt x="2382" y="4354"/>
                  <a:pt x="2321" y="4512"/>
                </a:cubicBezTo>
                <a:cubicBezTo>
                  <a:pt x="2303" y="4559"/>
                  <a:pt x="2266" y="4581"/>
                  <a:pt x="2236" y="4566"/>
                </a:cubicBezTo>
                <a:cubicBezTo>
                  <a:pt x="2169" y="4530"/>
                  <a:pt x="2032" y="3949"/>
                  <a:pt x="2018" y="3639"/>
                </a:cubicBezTo>
                <a:cubicBezTo>
                  <a:pt x="2012" y="3509"/>
                  <a:pt x="1968" y="3372"/>
                  <a:pt x="1917" y="3327"/>
                </a:cubicBezTo>
                <a:cubicBezTo>
                  <a:pt x="1857" y="3274"/>
                  <a:pt x="1835" y="3184"/>
                  <a:pt x="1855" y="3086"/>
                </a:cubicBezTo>
                <a:cubicBezTo>
                  <a:pt x="1872" y="3002"/>
                  <a:pt x="1857" y="2911"/>
                  <a:pt x="1827" y="2881"/>
                </a:cubicBezTo>
                <a:cubicBezTo>
                  <a:pt x="1796" y="2851"/>
                  <a:pt x="1788" y="2790"/>
                  <a:pt x="1804" y="2747"/>
                </a:cubicBezTo>
                <a:cubicBezTo>
                  <a:pt x="1821" y="2705"/>
                  <a:pt x="1784" y="2667"/>
                  <a:pt x="1726" y="2667"/>
                </a:cubicBezTo>
                <a:cubicBezTo>
                  <a:pt x="1660" y="2667"/>
                  <a:pt x="1560" y="2530"/>
                  <a:pt x="1457" y="2293"/>
                </a:cubicBezTo>
                <a:cubicBezTo>
                  <a:pt x="1323" y="1983"/>
                  <a:pt x="1273" y="1926"/>
                  <a:pt x="1182" y="1972"/>
                </a:cubicBezTo>
                <a:cubicBezTo>
                  <a:pt x="1121" y="2003"/>
                  <a:pt x="1014" y="2032"/>
                  <a:pt x="941" y="2043"/>
                </a:cubicBezTo>
                <a:cubicBezTo>
                  <a:pt x="867" y="2054"/>
                  <a:pt x="742" y="2102"/>
                  <a:pt x="666" y="2150"/>
                </a:cubicBezTo>
                <a:cubicBezTo>
                  <a:pt x="590" y="2198"/>
                  <a:pt x="430" y="2278"/>
                  <a:pt x="312" y="2328"/>
                </a:cubicBezTo>
                <a:cubicBezTo>
                  <a:pt x="195" y="2379"/>
                  <a:pt x="89" y="2447"/>
                  <a:pt x="77" y="2480"/>
                </a:cubicBezTo>
                <a:cubicBezTo>
                  <a:pt x="65" y="2513"/>
                  <a:pt x="41" y="2906"/>
                  <a:pt x="21" y="3354"/>
                </a:cubicBezTo>
                <a:cubicBezTo>
                  <a:pt x="-15" y="4132"/>
                  <a:pt x="-13" y="4174"/>
                  <a:pt x="88" y="4174"/>
                </a:cubicBezTo>
                <a:cubicBezTo>
                  <a:pt x="259" y="4174"/>
                  <a:pt x="357" y="4079"/>
                  <a:pt x="357" y="3924"/>
                </a:cubicBezTo>
                <a:cubicBezTo>
                  <a:pt x="357" y="3718"/>
                  <a:pt x="529" y="3498"/>
                  <a:pt x="705" y="3478"/>
                </a:cubicBezTo>
                <a:cubicBezTo>
                  <a:pt x="836" y="3464"/>
                  <a:pt x="858" y="3494"/>
                  <a:pt x="857" y="3683"/>
                </a:cubicBezTo>
                <a:cubicBezTo>
                  <a:pt x="855" y="3872"/>
                  <a:pt x="866" y="3888"/>
                  <a:pt x="946" y="3808"/>
                </a:cubicBezTo>
                <a:cubicBezTo>
                  <a:pt x="1097" y="3659"/>
                  <a:pt x="1334" y="3932"/>
                  <a:pt x="1311" y="4227"/>
                </a:cubicBezTo>
                <a:cubicBezTo>
                  <a:pt x="1295" y="4425"/>
                  <a:pt x="1305" y="4441"/>
                  <a:pt x="1373" y="4352"/>
                </a:cubicBezTo>
                <a:cubicBezTo>
                  <a:pt x="1473" y="4219"/>
                  <a:pt x="1530" y="4342"/>
                  <a:pt x="1524" y="4682"/>
                </a:cubicBezTo>
                <a:cubicBezTo>
                  <a:pt x="1522" y="4815"/>
                  <a:pt x="1541" y="4905"/>
                  <a:pt x="1569" y="4878"/>
                </a:cubicBezTo>
                <a:cubicBezTo>
                  <a:pt x="1640" y="4808"/>
                  <a:pt x="1836" y="5538"/>
                  <a:pt x="1793" y="5716"/>
                </a:cubicBezTo>
                <a:cubicBezTo>
                  <a:pt x="1769" y="5818"/>
                  <a:pt x="1778" y="5848"/>
                  <a:pt x="1821" y="5805"/>
                </a:cubicBezTo>
                <a:cubicBezTo>
                  <a:pt x="1904" y="5724"/>
                  <a:pt x="2206" y="6773"/>
                  <a:pt x="2158" y="6973"/>
                </a:cubicBezTo>
                <a:cubicBezTo>
                  <a:pt x="2134" y="7070"/>
                  <a:pt x="2144" y="7095"/>
                  <a:pt x="2186" y="7053"/>
                </a:cubicBezTo>
                <a:cubicBezTo>
                  <a:pt x="2278" y="6963"/>
                  <a:pt x="2476" y="7735"/>
                  <a:pt x="2399" y="7882"/>
                </a:cubicBezTo>
                <a:cubicBezTo>
                  <a:pt x="2326" y="8022"/>
                  <a:pt x="2388" y="8194"/>
                  <a:pt x="2489" y="8132"/>
                </a:cubicBezTo>
                <a:cubicBezTo>
                  <a:pt x="2539" y="8101"/>
                  <a:pt x="2592" y="8185"/>
                  <a:pt x="2640" y="8364"/>
                </a:cubicBezTo>
                <a:cubicBezTo>
                  <a:pt x="2705" y="8603"/>
                  <a:pt x="2705" y="8646"/>
                  <a:pt x="2629" y="8738"/>
                </a:cubicBezTo>
                <a:cubicBezTo>
                  <a:pt x="2552" y="8832"/>
                  <a:pt x="2548" y="8836"/>
                  <a:pt x="2623" y="8836"/>
                </a:cubicBezTo>
                <a:cubicBezTo>
                  <a:pt x="2714" y="8836"/>
                  <a:pt x="2941" y="9375"/>
                  <a:pt x="2887" y="9460"/>
                </a:cubicBezTo>
                <a:cubicBezTo>
                  <a:pt x="2869" y="9489"/>
                  <a:pt x="2852" y="9735"/>
                  <a:pt x="2848" y="10004"/>
                </a:cubicBezTo>
                <a:cubicBezTo>
                  <a:pt x="2841" y="10429"/>
                  <a:pt x="2852" y="10501"/>
                  <a:pt x="2943" y="10539"/>
                </a:cubicBezTo>
                <a:cubicBezTo>
                  <a:pt x="3007" y="10566"/>
                  <a:pt x="3034" y="10626"/>
                  <a:pt x="3016" y="10700"/>
                </a:cubicBezTo>
                <a:cubicBezTo>
                  <a:pt x="2998" y="10772"/>
                  <a:pt x="3019" y="10813"/>
                  <a:pt x="3067" y="10807"/>
                </a:cubicBezTo>
                <a:cubicBezTo>
                  <a:pt x="3167" y="10793"/>
                  <a:pt x="3293" y="11337"/>
                  <a:pt x="3257" y="11636"/>
                </a:cubicBezTo>
                <a:cubicBezTo>
                  <a:pt x="3239" y="11790"/>
                  <a:pt x="3244" y="11845"/>
                  <a:pt x="3285" y="11805"/>
                </a:cubicBezTo>
                <a:cubicBezTo>
                  <a:pt x="3321" y="11769"/>
                  <a:pt x="3383" y="11867"/>
                  <a:pt x="3437" y="12046"/>
                </a:cubicBezTo>
                <a:cubicBezTo>
                  <a:pt x="3512" y="12298"/>
                  <a:pt x="3546" y="12330"/>
                  <a:pt x="3684" y="12313"/>
                </a:cubicBezTo>
                <a:cubicBezTo>
                  <a:pt x="3834" y="12295"/>
                  <a:pt x="3846" y="12317"/>
                  <a:pt x="3841" y="12572"/>
                </a:cubicBezTo>
                <a:cubicBezTo>
                  <a:pt x="3836" y="12779"/>
                  <a:pt x="3854" y="12838"/>
                  <a:pt x="3919" y="12821"/>
                </a:cubicBezTo>
                <a:cubicBezTo>
                  <a:pt x="3988" y="12804"/>
                  <a:pt x="3999" y="12864"/>
                  <a:pt x="3986" y="13133"/>
                </a:cubicBezTo>
                <a:cubicBezTo>
                  <a:pt x="3978" y="13317"/>
                  <a:pt x="3938" y="13502"/>
                  <a:pt x="3897" y="13552"/>
                </a:cubicBezTo>
                <a:cubicBezTo>
                  <a:pt x="3795" y="13676"/>
                  <a:pt x="3819" y="14187"/>
                  <a:pt x="3925" y="14159"/>
                </a:cubicBezTo>
                <a:cubicBezTo>
                  <a:pt x="3968" y="14147"/>
                  <a:pt x="4066" y="14203"/>
                  <a:pt x="4138" y="14283"/>
                </a:cubicBezTo>
                <a:cubicBezTo>
                  <a:pt x="4243" y="14400"/>
                  <a:pt x="4267" y="14501"/>
                  <a:pt x="4267" y="14783"/>
                </a:cubicBezTo>
                <a:cubicBezTo>
                  <a:pt x="4267" y="15036"/>
                  <a:pt x="4290" y="15130"/>
                  <a:pt x="4345" y="15130"/>
                </a:cubicBezTo>
                <a:cubicBezTo>
                  <a:pt x="4422" y="15130"/>
                  <a:pt x="4519" y="15651"/>
                  <a:pt x="4469" y="15781"/>
                </a:cubicBezTo>
                <a:cubicBezTo>
                  <a:pt x="4455" y="15817"/>
                  <a:pt x="4461" y="15917"/>
                  <a:pt x="4480" y="16013"/>
                </a:cubicBezTo>
                <a:cubicBezTo>
                  <a:pt x="4506" y="16144"/>
                  <a:pt x="4545" y="16176"/>
                  <a:pt x="4643" y="16147"/>
                </a:cubicBezTo>
                <a:cubicBezTo>
                  <a:pt x="4737" y="16118"/>
                  <a:pt x="4790" y="16162"/>
                  <a:pt x="4850" y="16307"/>
                </a:cubicBezTo>
                <a:cubicBezTo>
                  <a:pt x="4895" y="16416"/>
                  <a:pt x="4965" y="16503"/>
                  <a:pt x="5007" y="16503"/>
                </a:cubicBezTo>
                <a:cubicBezTo>
                  <a:pt x="5085" y="16503"/>
                  <a:pt x="5601" y="18146"/>
                  <a:pt x="5624" y="18465"/>
                </a:cubicBezTo>
                <a:cubicBezTo>
                  <a:pt x="5631" y="18557"/>
                  <a:pt x="5665" y="18717"/>
                  <a:pt x="5697" y="18812"/>
                </a:cubicBezTo>
                <a:cubicBezTo>
                  <a:pt x="5729" y="18908"/>
                  <a:pt x="5743" y="19072"/>
                  <a:pt x="5725" y="19178"/>
                </a:cubicBezTo>
                <a:cubicBezTo>
                  <a:pt x="5704" y="19308"/>
                  <a:pt x="5709" y="19350"/>
                  <a:pt x="5748" y="19312"/>
                </a:cubicBezTo>
                <a:cubicBezTo>
                  <a:pt x="5817" y="19243"/>
                  <a:pt x="5926" y="19535"/>
                  <a:pt x="5950" y="19855"/>
                </a:cubicBezTo>
                <a:cubicBezTo>
                  <a:pt x="5968" y="20107"/>
                  <a:pt x="6154" y="20456"/>
                  <a:pt x="6230" y="20381"/>
                </a:cubicBezTo>
                <a:cubicBezTo>
                  <a:pt x="6310" y="20303"/>
                  <a:pt x="6557" y="21087"/>
                  <a:pt x="6544" y="21380"/>
                </a:cubicBezTo>
                <a:cubicBezTo>
                  <a:pt x="6542" y="21424"/>
                  <a:pt x="6581" y="21484"/>
                  <a:pt x="6634" y="21514"/>
                </a:cubicBezTo>
                <a:cubicBezTo>
                  <a:pt x="6776" y="21594"/>
                  <a:pt x="6877" y="21507"/>
                  <a:pt x="6847" y="21326"/>
                </a:cubicBezTo>
                <a:cubicBezTo>
                  <a:pt x="6833" y="21239"/>
                  <a:pt x="6838" y="21052"/>
                  <a:pt x="6864" y="20907"/>
                </a:cubicBezTo>
                <a:cubicBezTo>
                  <a:pt x="6900" y="20709"/>
                  <a:pt x="6896" y="20611"/>
                  <a:pt x="6836" y="20506"/>
                </a:cubicBezTo>
                <a:cubicBezTo>
                  <a:pt x="6792" y="20429"/>
                  <a:pt x="6772" y="20308"/>
                  <a:pt x="6791" y="20230"/>
                </a:cubicBezTo>
                <a:cubicBezTo>
                  <a:pt x="6812" y="20141"/>
                  <a:pt x="6798" y="20099"/>
                  <a:pt x="6757" y="20114"/>
                </a:cubicBezTo>
                <a:cubicBezTo>
                  <a:pt x="6720" y="20128"/>
                  <a:pt x="6641" y="19919"/>
                  <a:pt x="6572" y="19633"/>
                </a:cubicBezTo>
                <a:cubicBezTo>
                  <a:pt x="6433" y="19052"/>
                  <a:pt x="6389" y="18537"/>
                  <a:pt x="6477" y="18563"/>
                </a:cubicBezTo>
                <a:cubicBezTo>
                  <a:pt x="6509" y="18572"/>
                  <a:pt x="6585" y="18496"/>
                  <a:pt x="6651" y="18384"/>
                </a:cubicBezTo>
                <a:cubicBezTo>
                  <a:pt x="6746" y="18223"/>
                  <a:pt x="6762" y="18159"/>
                  <a:pt x="6712" y="18063"/>
                </a:cubicBezTo>
                <a:cubicBezTo>
                  <a:pt x="6617" y="17881"/>
                  <a:pt x="6719" y="17815"/>
                  <a:pt x="7099" y="17832"/>
                </a:cubicBezTo>
                <a:cubicBezTo>
                  <a:pt x="7287" y="17840"/>
                  <a:pt x="7444" y="17811"/>
                  <a:pt x="7464" y="17760"/>
                </a:cubicBezTo>
                <a:cubicBezTo>
                  <a:pt x="7483" y="17711"/>
                  <a:pt x="7541" y="17690"/>
                  <a:pt x="7593" y="17716"/>
                </a:cubicBezTo>
                <a:cubicBezTo>
                  <a:pt x="7664" y="17751"/>
                  <a:pt x="7697" y="17711"/>
                  <a:pt x="7716" y="17546"/>
                </a:cubicBezTo>
                <a:cubicBezTo>
                  <a:pt x="7749" y="17273"/>
                  <a:pt x="7632" y="16902"/>
                  <a:pt x="7447" y="16682"/>
                </a:cubicBezTo>
                <a:lnTo>
                  <a:pt x="7307" y="16512"/>
                </a:lnTo>
                <a:lnTo>
                  <a:pt x="7425" y="16459"/>
                </a:lnTo>
                <a:cubicBezTo>
                  <a:pt x="7556" y="16400"/>
                  <a:pt x="7588" y="16254"/>
                  <a:pt x="7470" y="16254"/>
                </a:cubicBezTo>
                <a:cubicBezTo>
                  <a:pt x="7320" y="16254"/>
                  <a:pt x="7336" y="16102"/>
                  <a:pt x="7503" y="15942"/>
                </a:cubicBezTo>
                <a:cubicBezTo>
                  <a:pt x="7623" y="15828"/>
                  <a:pt x="7735" y="15789"/>
                  <a:pt x="7873" y="15817"/>
                </a:cubicBezTo>
                <a:cubicBezTo>
                  <a:pt x="7984" y="15839"/>
                  <a:pt x="8102" y="15818"/>
                  <a:pt x="8143" y="15763"/>
                </a:cubicBezTo>
                <a:cubicBezTo>
                  <a:pt x="8193" y="15697"/>
                  <a:pt x="8226" y="15695"/>
                  <a:pt x="8249" y="15754"/>
                </a:cubicBezTo>
                <a:cubicBezTo>
                  <a:pt x="8300" y="15886"/>
                  <a:pt x="8489" y="15862"/>
                  <a:pt x="8524" y="15719"/>
                </a:cubicBezTo>
                <a:cubicBezTo>
                  <a:pt x="8541" y="15649"/>
                  <a:pt x="8526" y="15528"/>
                  <a:pt x="8490" y="15460"/>
                </a:cubicBezTo>
                <a:cubicBezTo>
                  <a:pt x="8436" y="15356"/>
                  <a:pt x="8451" y="15324"/>
                  <a:pt x="8608" y="15220"/>
                </a:cubicBezTo>
                <a:cubicBezTo>
                  <a:pt x="8792" y="15098"/>
                  <a:pt x="9056" y="15153"/>
                  <a:pt x="9068" y="15318"/>
                </a:cubicBezTo>
                <a:cubicBezTo>
                  <a:pt x="9071" y="15353"/>
                  <a:pt x="9080" y="15626"/>
                  <a:pt x="9085" y="15924"/>
                </a:cubicBezTo>
                <a:lnTo>
                  <a:pt x="9091" y="16468"/>
                </a:lnTo>
                <a:lnTo>
                  <a:pt x="9337" y="16494"/>
                </a:lnTo>
                <a:cubicBezTo>
                  <a:pt x="9561" y="16517"/>
                  <a:pt x="9580" y="16496"/>
                  <a:pt x="9562" y="16343"/>
                </a:cubicBezTo>
                <a:cubicBezTo>
                  <a:pt x="9531" y="16091"/>
                  <a:pt x="9626" y="16060"/>
                  <a:pt x="9797" y="16254"/>
                </a:cubicBezTo>
                <a:cubicBezTo>
                  <a:pt x="9999" y="16482"/>
                  <a:pt x="10078" y="16474"/>
                  <a:pt x="10033" y="16236"/>
                </a:cubicBezTo>
                <a:cubicBezTo>
                  <a:pt x="9972" y="15915"/>
                  <a:pt x="9977" y="15879"/>
                  <a:pt x="10111" y="15879"/>
                </a:cubicBezTo>
                <a:cubicBezTo>
                  <a:pt x="10184" y="15879"/>
                  <a:pt x="10271" y="15826"/>
                  <a:pt x="10302" y="15763"/>
                </a:cubicBezTo>
                <a:cubicBezTo>
                  <a:pt x="10348" y="15670"/>
                  <a:pt x="10378" y="15693"/>
                  <a:pt x="10470" y="15879"/>
                </a:cubicBezTo>
                <a:cubicBezTo>
                  <a:pt x="10533" y="16005"/>
                  <a:pt x="10573" y="16139"/>
                  <a:pt x="10560" y="16173"/>
                </a:cubicBezTo>
                <a:cubicBezTo>
                  <a:pt x="10547" y="16208"/>
                  <a:pt x="10586" y="16303"/>
                  <a:pt x="10644" y="16387"/>
                </a:cubicBezTo>
                <a:cubicBezTo>
                  <a:pt x="10731" y="16512"/>
                  <a:pt x="10765" y="16521"/>
                  <a:pt x="10846" y="16441"/>
                </a:cubicBezTo>
                <a:cubicBezTo>
                  <a:pt x="10914" y="16374"/>
                  <a:pt x="10958" y="16373"/>
                  <a:pt x="10981" y="16432"/>
                </a:cubicBezTo>
                <a:cubicBezTo>
                  <a:pt x="11002" y="16485"/>
                  <a:pt x="11040" y="16461"/>
                  <a:pt x="11082" y="16370"/>
                </a:cubicBezTo>
                <a:cubicBezTo>
                  <a:pt x="11138" y="16248"/>
                  <a:pt x="11168" y="16239"/>
                  <a:pt x="11233" y="16325"/>
                </a:cubicBezTo>
                <a:cubicBezTo>
                  <a:pt x="11288" y="16397"/>
                  <a:pt x="11322" y="16404"/>
                  <a:pt x="11345" y="16343"/>
                </a:cubicBezTo>
                <a:cubicBezTo>
                  <a:pt x="11364" y="16294"/>
                  <a:pt x="11403" y="16276"/>
                  <a:pt x="11435" y="16307"/>
                </a:cubicBezTo>
                <a:cubicBezTo>
                  <a:pt x="11472" y="16343"/>
                  <a:pt x="11483" y="16318"/>
                  <a:pt x="11463" y="16236"/>
                </a:cubicBezTo>
                <a:cubicBezTo>
                  <a:pt x="11396" y="15959"/>
                  <a:pt x="11540" y="15844"/>
                  <a:pt x="11940" y="15835"/>
                </a:cubicBezTo>
                <a:cubicBezTo>
                  <a:pt x="12228" y="15828"/>
                  <a:pt x="12310" y="15802"/>
                  <a:pt x="12271" y="15728"/>
                </a:cubicBezTo>
                <a:cubicBezTo>
                  <a:pt x="12235" y="15660"/>
                  <a:pt x="12256" y="15552"/>
                  <a:pt x="12338" y="15389"/>
                </a:cubicBezTo>
                <a:cubicBezTo>
                  <a:pt x="12451" y="15164"/>
                  <a:pt x="12473" y="15152"/>
                  <a:pt x="12832" y="15166"/>
                </a:cubicBezTo>
                <a:cubicBezTo>
                  <a:pt x="13040" y="15174"/>
                  <a:pt x="13293" y="15151"/>
                  <a:pt x="13393" y="15121"/>
                </a:cubicBezTo>
                <a:cubicBezTo>
                  <a:pt x="13550" y="15074"/>
                  <a:pt x="13578" y="15039"/>
                  <a:pt x="13578" y="14827"/>
                </a:cubicBezTo>
                <a:cubicBezTo>
                  <a:pt x="13578" y="14538"/>
                  <a:pt x="13595" y="14522"/>
                  <a:pt x="14083" y="14480"/>
                </a:cubicBezTo>
                <a:cubicBezTo>
                  <a:pt x="14485" y="14445"/>
                  <a:pt x="14647" y="14328"/>
                  <a:pt x="14599" y="14087"/>
                </a:cubicBezTo>
                <a:cubicBezTo>
                  <a:pt x="14555" y="13870"/>
                  <a:pt x="14651" y="13810"/>
                  <a:pt x="15047" y="13829"/>
                </a:cubicBezTo>
                <a:cubicBezTo>
                  <a:pt x="15250" y="13838"/>
                  <a:pt x="15415" y="13807"/>
                  <a:pt x="15434" y="13757"/>
                </a:cubicBezTo>
                <a:cubicBezTo>
                  <a:pt x="15453" y="13709"/>
                  <a:pt x="15519" y="13677"/>
                  <a:pt x="15575" y="13677"/>
                </a:cubicBezTo>
                <a:cubicBezTo>
                  <a:pt x="15669" y="13677"/>
                  <a:pt x="15676" y="13609"/>
                  <a:pt x="15676" y="12839"/>
                </a:cubicBezTo>
                <a:lnTo>
                  <a:pt x="15676" y="12010"/>
                </a:lnTo>
                <a:lnTo>
                  <a:pt x="15524" y="12010"/>
                </a:lnTo>
                <a:cubicBezTo>
                  <a:pt x="15443" y="12010"/>
                  <a:pt x="15351" y="11958"/>
                  <a:pt x="15317" y="11903"/>
                </a:cubicBezTo>
                <a:cubicBezTo>
                  <a:pt x="15236" y="11775"/>
                  <a:pt x="15237" y="11286"/>
                  <a:pt x="15317" y="11208"/>
                </a:cubicBezTo>
                <a:cubicBezTo>
                  <a:pt x="15350" y="11175"/>
                  <a:pt x="15628" y="11154"/>
                  <a:pt x="15939" y="11163"/>
                </a:cubicBezTo>
                <a:lnTo>
                  <a:pt x="16506" y="11181"/>
                </a:lnTo>
                <a:lnTo>
                  <a:pt x="16523" y="10824"/>
                </a:lnTo>
                <a:lnTo>
                  <a:pt x="16539" y="10468"/>
                </a:lnTo>
                <a:lnTo>
                  <a:pt x="16977" y="10486"/>
                </a:lnTo>
                <a:cubicBezTo>
                  <a:pt x="17245" y="10497"/>
                  <a:pt x="17400" y="10472"/>
                  <a:pt x="17381" y="10423"/>
                </a:cubicBezTo>
                <a:cubicBezTo>
                  <a:pt x="17364" y="10379"/>
                  <a:pt x="17392" y="10272"/>
                  <a:pt x="17448" y="10182"/>
                </a:cubicBezTo>
                <a:cubicBezTo>
                  <a:pt x="17504" y="10093"/>
                  <a:pt x="17543" y="9994"/>
                  <a:pt x="17527" y="9969"/>
                </a:cubicBezTo>
                <a:cubicBezTo>
                  <a:pt x="17510" y="9943"/>
                  <a:pt x="17563" y="9884"/>
                  <a:pt x="17644" y="9835"/>
                </a:cubicBezTo>
                <a:cubicBezTo>
                  <a:pt x="17736" y="9780"/>
                  <a:pt x="17810" y="9777"/>
                  <a:pt x="17841" y="9826"/>
                </a:cubicBezTo>
                <a:cubicBezTo>
                  <a:pt x="17869" y="9871"/>
                  <a:pt x="17952" y="9873"/>
                  <a:pt x="18037" y="9835"/>
                </a:cubicBezTo>
                <a:cubicBezTo>
                  <a:pt x="18118" y="9798"/>
                  <a:pt x="18196" y="9793"/>
                  <a:pt x="18211" y="9817"/>
                </a:cubicBezTo>
                <a:cubicBezTo>
                  <a:pt x="18226" y="9841"/>
                  <a:pt x="18322" y="9830"/>
                  <a:pt x="18424" y="9799"/>
                </a:cubicBezTo>
                <a:cubicBezTo>
                  <a:pt x="18586" y="9751"/>
                  <a:pt x="18609" y="9715"/>
                  <a:pt x="18609" y="9505"/>
                </a:cubicBezTo>
                <a:cubicBezTo>
                  <a:pt x="18609" y="9372"/>
                  <a:pt x="18633" y="9245"/>
                  <a:pt x="18660" y="9220"/>
                </a:cubicBezTo>
                <a:cubicBezTo>
                  <a:pt x="18735" y="9145"/>
                  <a:pt x="19447" y="9098"/>
                  <a:pt x="19473" y="9166"/>
                </a:cubicBezTo>
                <a:cubicBezTo>
                  <a:pt x="19486" y="9200"/>
                  <a:pt x="19568" y="9214"/>
                  <a:pt x="19658" y="9193"/>
                </a:cubicBezTo>
                <a:cubicBezTo>
                  <a:pt x="19783" y="9164"/>
                  <a:pt x="19813" y="9119"/>
                  <a:pt x="19787" y="9015"/>
                </a:cubicBezTo>
                <a:cubicBezTo>
                  <a:pt x="19707" y="8695"/>
                  <a:pt x="19719" y="8575"/>
                  <a:pt x="19832" y="8506"/>
                </a:cubicBezTo>
                <a:cubicBezTo>
                  <a:pt x="19898" y="8466"/>
                  <a:pt x="19975" y="8478"/>
                  <a:pt x="20011" y="8524"/>
                </a:cubicBezTo>
                <a:cubicBezTo>
                  <a:pt x="20051" y="8575"/>
                  <a:pt x="20110" y="8566"/>
                  <a:pt x="20180" y="8506"/>
                </a:cubicBezTo>
                <a:cubicBezTo>
                  <a:pt x="20239" y="8456"/>
                  <a:pt x="20292" y="8438"/>
                  <a:pt x="20292" y="8462"/>
                </a:cubicBezTo>
                <a:cubicBezTo>
                  <a:pt x="20292" y="8485"/>
                  <a:pt x="20351" y="8463"/>
                  <a:pt x="20426" y="8417"/>
                </a:cubicBezTo>
                <a:cubicBezTo>
                  <a:pt x="20523" y="8359"/>
                  <a:pt x="20583" y="8359"/>
                  <a:pt x="20634" y="8426"/>
                </a:cubicBezTo>
                <a:cubicBezTo>
                  <a:pt x="20690" y="8500"/>
                  <a:pt x="20707" y="8492"/>
                  <a:pt x="20707" y="8391"/>
                </a:cubicBezTo>
                <a:cubicBezTo>
                  <a:pt x="20707" y="8319"/>
                  <a:pt x="20760" y="8204"/>
                  <a:pt x="20825" y="8132"/>
                </a:cubicBezTo>
                <a:cubicBezTo>
                  <a:pt x="20890" y="8060"/>
                  <a:pt x="20942" y="7978"/>
                  <a:pt x="20942" y="7945"/>
                </a:cubicBezTo>
                <a:cubicBezTo>
                  <a:pt x="20942" y="7911"/>
                  <a:pt x="21013" y="7871"/>
                  <a:pt x="21099" y="7865"/>
                </a:cubicBezTo>
                <a:cubicBezTo>
                  <a:pt x="21585" y="7831"/>
                  <a:pt x="21539" y="7908"/>
                  <a:pt x="21543" y="7258"/>
                </a:cubicBezTo>
                <a:cubicBezTo>
                  <a:pt x="21546" y="6705"/>
                  <a:pt x="21538" y="6670"/>
                  <a:pt x="21425" y="6670"/>
                </a:cubicBezTo>
                <a:cubicBezTo>
                  <a:pt x="21359" y="6670"/>
                  <a:pt x="21279" y="6714"/>
                  <a:pt x="21245" y="6768"/>
                </a:cubicBezTo>
                <a:cubicBezTo>
                  <a:pt x="21171" y="6887"/>
                  <a:pt x="21113" y="6699"/>
                  <a:pt x="21105" y="6304"/>
                </a:cubicBezTo>
                <a:cubicBezTo>
                  <a:pt x="21100" y="6073"/>
                  <a:pt x="21082" y="6038"/>
                  <a:pt x="20926" y="6001"/>
                </a:cubicBezTo>
                <a:cubicBezTo>
                  <a:pt x="20735" y="5957"/>
                  <a:pt x="20727" y="5928"/>
                  <a:pt x="20696" y="5047"/>
                </a:cubicBezTo>
                <a:cubicBezTo>
                  <a:pt x="20685" y="4754"/>
                  <a:pt x="20668" y="4705"/>
                  <a:pt x="20544" y="4682"/>
                </a:cubicBezTo>
                <a:cubicBezTo>
                  <a:pt x="20368" y="4650"/>
                  <a:pt x="20274" y="4486"/>
                  <a:pt x="20275" y="4192"/>
                </a:cubicBezTo>
                <a:cubicBezTo>
                  <a:pt x="20275" y="4066"/>
                  <a:pt x="20255" y="3912"/>
                  <a:pt x="20224" y="3853"/>
                </a:cubicBezTo>
                <a:cubicBezTo>
                  <a:pt x="20186" y="3777"/>
                  <a:pt x="20187" y="3716"/>
                  <a:pt x="20230" y="3648"/>
                </a:cubicBezTo>
                <a:cubicBezTo>
                  <a:pt x="20342" y="3471"/>
                  <a:pt x="20299" y="3319"/>
                  <a:pt x="20146" y="3345"/>
                </a:cubicBezTo>
                <a:cubicBezTo>
                  <a:pt x="19940" y="3379"/>
                  <a:pt x="19871" y="3280"/>
                  <a:pt x="19871" y="2952"/>
                </a:cubicBezTo>
                <a:cubicBezTo>
                  <a:pt x="19871" y="2680"/>
                  <a:pt x="19862" y="2667"/>
                  <a:pt x="19686" y="2667"/>
                </a:cubicBezTo>
                <a:cubicBezTo>
                  <a:pt x="19478" y="2667"/>
                  <a:pt x="19468" y="2639"/>
                  <a:pt x="19428" y="1998"/>
                </a:cubicBezTo>
                <a:cubicBezTo>
                  <a:pt x="19412" y="1746"/>
                  <a:pt x="19393" y="1494"/>
                  <a:pt x="19389" y="1437"/>
                </a:cubicBezTo>
                <a:cubicBezTo>
                  <a:pt x="19384" y="1379"/>
                  <a:pt x="19312" y="1339"/>
                  <a:pt x="19232" y="1339"/>
                </a:cubicBezTo>
                <a:cubicBezTo>
                  <a:pt x="19042" y="1339"/>
                  <a:pt x="19026" y="1270"/>
                  <a:pt x="19019" y="634"/>
                </a:cubicBezTo>
                <a:cubicBezTo>
                  <a:pt x="19013" y="200"/>
                  <a:pt x="18997" y="122"/>
                  <a:pt x="18946" y="233"/>
                </a:cubicBezTo>
                <a:cubicBezTo>
                  <a:pt x="18893" y="348"/>
                  <a:pt x="18861" y="354"/>
                  <a:pt x="18744" y="269"/>
                </a:cubicBezTo>
                <a:cubicBezTo>
                  <a:pt x="18667" y="213"/>
                  <a:pt x="18619" y="127"/>
                  <a:pt x="18637" y="82"/>
                </a:cubicBezTo>
                <a:cubicBezTo>
                  <a:pt x="18662" y="17"/>
                  <a:pt x="18571" y="-6"/>
                  <a:pt x="18463" y="1"/>
                </a:cubicBezTo>
                <a:close/>
                <a:moveTo>
                  <a:pt x="537" y="3719"/>
                </a:moveTo>
                <a:cubicBezTo>
                  <a:pt x="490" y="3691"/>
                  <a:pt x="474" y="3707"/>
                  <a:pt x="492" y="3755"/>
                </a:cubicBezTo>
                <a:cubicBezTo>
                  <a:pt x="510" y="3800"/>
                  <a:pt x="543" y="3835"/>
                  <a:pt x="571" y="3835"/>
                </a:cubicBezTo>
                <a:cubicBezTo>
                  <a:pt x="646" y="3835"/>
                  <a:pt x="628" y="3774"/>
                  <a:pt x="537" y="3719"/>
                </a:cubicBezTo>
                <a:close/>
              </a:path>
            </a:pathLst>
          </a:custGeom>
          <a:ln w="12700">
            <a:miter lim="400000"/>
          </a:ln>
          <a:effectLst>
            <a:outerShdw sx="100000" sy="100000" kx="0" ky="0" algn="b" rotWithShape="0" blurRad="355600" dist="0" dir="0">
              <a:srgbClr val="000000">
                <a:alpha val="75000"/>
              </a:srgbClr>
            </a:outerShdw>
          </a:effectLst>
        </p:spPr>
      </p:pic>
      <p:pic>
        <p:nvPicPr>
          <p:cNvPr id="431" name="Image" descr="Image"/>
          <p:cNvPicPr>
            <a:picLocks noChangeAspect="1"/>
          </p:cNvPicPr>
          <p:nvPr/>
        </p:nvPicPr>
        <p:blipFill>
          <a:blip r:embed="rId4">
            <a:extLst/>
          </a:blip>
          <a:srcRect l="7230" t="14664" r="10617" b="7960"/>
          <a:stretch>
            <a:fillRect/>
          </a:stretch>
        </p:blipFill>
        <p:spPr>
          <a:xfrm>
            <a:off x="18693887" y="6405960"/>
            <a:ext cx="1524343" cy="959061"/>
          </a:xfrm>
          <a:custGeom>
            <a:avLst/>
            <a:gdLst/>
            <a:ahLst/>
            <a:cxnLst>
              <a:cxn ang="0">
                <a:pos x="wd2" y="hd2"/>
              </a:cxn>
              <a:cxn ang="5400000">
                <a:pos x="wd2" y="hd2"/>
              </a:cxn>
              <a:cxn ang="10800000">
                <a:pos x="wd2" y="hd2"/>
              </a:cxn>
              <a:cxn ang="16200000">
                <a:pos x="wd2" y="hd2"/>
              </a:cxn>
            </a:cxnLst>
            <a:rect l="0" t="0" r="r" b="b"/>
            <a:pathLst>
              <a:path w="21543" h="21544" fill="norm" stroke="1" extrusionOk="0">
                <a:moveTo>
                  <a:pt x="18463" y="1"/>
                </a:moveTo>
                <a:cubicBezTo>
                  <a:pt x="18355" y="9"/>
                  <a:pt x="18234" y="52"/>
                  <a:pt x="18200" y="117"/>
                </a:cubicBezTo>
                <a:cubicBezTo>
                  <a:pt x="18165" y="184"/>
                  <a:pt x="18080" y="214"/>
                  <a:pt x="17998" y="189"/>
                </a:cubicBezTo>
                <a:cubicBezTo>
                  <a:pt x="17872" y="150"/>
                  <a:pt x="17861" y="164"/>
                  <a:pt x="17885" y="367"/>
                </a:cubicBezTo>
                <a:cubicBezTo>
                  <a:pt x="17900" y="489"/>
                  <a:pt x="17888" y="613"/>
                  <a:pt x="17857" y="643"/>
                </a:cubicBezTo>
                <a:cubicBezTo>
                  <a:pt x="17827" y="673"/>
                  <a:pt x="17592" y="689"/>
                  <a:pt x="17336" y="679"/>
                </a:cubicBezTo>
                <a:cubicBezTo>
                  <a:pt x="17046" y="667"/>
                  <a:pt x="16842" y="691"/>
                  <a:pt x="16797" y="750"/>
                </a:cubicBezTo>
                <a:cubicBezTo>
                  <a:pt x="16758" y="803"/>
                  <a:pt x="16702" y="831"/>
                  <a:pt x="16674" y="804"/>
                </a:cubicBezTo>
                <a:cubicBezTo>
                  <a:pt x="16592" y="724"/>
                  <a:pt x="16558" y="902"/>
                  <a:pt x="16618" y="1080"/>
                </a:cubicBezTo>
                <a:cubicBezTo>
                  <a:pt x="16698" y="1318"/>
                  <a:pt x="16636" y="1343"/>
                  <a:pt x="16001" y="1374"/>
                </a:cubicBezTo>
                <a:cubicBezTo>
                  <a:pt x="15692" y="1389"/>
                  <a:pt x="15420" y="1406"/>
                  <a:pt x="15395" y="1410"/>
                </a:cubicBezTo>
                <a:cubicBezTo>
                  <a:pt x="15370" y="1414"/>
                  <a:pt x="15360" y="1536"/>
                  <a:pt x="15373" y="1677"/>
                </a:cubicBezTo>
                <a:cubicBezTo>
                  <a:pt x="15387" y="1830"/>
                  <a:pt x="15370" y="1950"/>
                  <a:pt x="15333" y="1972"/>
                </a:cubicBezTo>
                <a:cubicBezTo>
                  <a:pt x="15300" y="1992"/>
                  <a:pt x="15036" y="2018"/>
                  <a:pt x="14750" y="2034"/>
                </a:cubicBezTo>
                <a:cubicBezTo>
                  <a:pt x="14464" y="2050"/>
                  <a:pt x="14203" y="2074"/>
                  <a:pt x="14167" y="2079"/>
                </a:cubicBezTo>
                <a:cubicBezTo>
                  <a:pt x="14130" y="2084"/>
                  <a:pt x="14099" y="2196"/>
                  <a:pt x="14099" y="2337"/>
                </a:cubicBezTo>
                <a:cubicBezTo>
                  <a:pt x="14099" y="2662"/>
                  <a:pt x="13991" y="2721"/>
                  <a:pt x="13454" y="2694"/>
                </a:cubicBezTo>
                <a:cubicBezTo>
                  <a:pt x="13032" y="2672"/>
                  <a:pt x="12876" y="2584"/>
                  <a:pt x="12927" y="2373"/>
                </a:cubicBezTo>
                <a:cubicBezTo>
                  <a:pt x="12967" y="2209"/>
                  <a:pt x="12853" y="1998"/>
                  <a:pt x="12720" y="1998"/>
                </a:cubicBezTo>
                <a:cubicBezTo>
                  <a:pt x="12659" y="1998"/>
                  <a:pt x="12509" y="2158"/>
                  <a:pt x="12389" y="2346"/>
                </a:cubicBezTo>
                <a:cubicBezTo>
                  <a:pt x="12212" y="2622"/>
                  <a:pt x="12132" y="2683"/>
                  <a:pt x="11962" y="2694"/>
                </a:cubicBezTo>
                <a:cubicBezTo>
                  <a:pt x="11847" y="2701"/>
                  <a:pt x="11759" y="2733"/>
                  <a:pt x="11772" y="2765"/>
                </a:cubicBezTo>
                <a:cubicBezTo>
                  <a:pt x="11801" y="2843"/>
                  <a:pt x="11623" y="2995"/>
                  <a:pt x="11497" y="2997"/>
                </a:cubicBezTo>
                <a:cubicBezTo>
                  <a:pt x="11191" y="3001"/>
                  <a:pt x="11102" y="3042"/>
                  <a:pt x="11054" y="3184"/>
                </a:cubicBezTo>
                <a:cubicBezTo>
                  <a:pt x="11025" y="3270"/>
                  <a:pt x="10953" y="3336"/>
                  <a:pt x="10897" y="3336"/>
                </a:cubicBezTo>
                <a:cubicBezTo>
                  <a:pt x="10812" y="3336"/>
                  <a:pt x="10796" y="3383"/>
                  <a:pt x="10807" y="3603"/>
                </a:cubicBezTo>
                <a:cubicBezTo>
                  <a:pt x="10819" y="3854"/>
                  <a:pt x="10805" y="3885"/>
                  <a:pt x="10611" y="3969"/>
                </a:cubicBezTo>
                <a:cubicBezTo>
                  <a:pt x="10495" y="4018"/>
                  <a:pt x="10360" y="4083"/>
                  <a:pt x="10308" y="4120"/>
                </a:cubicBezTo>
                <a:cubicBezTo>
                  <a:pt x="10181" y="4210"/>
                  <a:pt x="10066" y="4049"/>
                  <a:pt x="10156" y="3906"/>
                </a:cubicBezTo>
                <a:cubicBezTo>
                  <a:pt x="10191" y="3851"/>
                  <a:pt x="10218" y="3774"/>
                  <a:pt x="10218" y="3737"/>
                </a:cubicBezTo>
                <a:cubicBezTo>
                  <a:pt x="10218" y="3642"/>
                  <a:pt x="9969" y="3650"/>
                  <a:pt x="9932" y="3746"/>
                </a:cubicBezTo>
                <a:cubicBezTo>
                  <a:pt x="9915" y="3790"/>
                  <a:pt x="9873" y="3813"/>
                  <a:pt x="9837" y="3790"/>
                </a:cubicBezTo>
                <a:cubicBezTo>
                  <a:pt x="9798" y="3767"/>
                  <a:pt x="9732" y="3876"/>
                  <a:pt x="9680" y="4049"/>
                </a:cubicBezTo>
                <a:cubicBezTo>
                  <a:pt x="9594" y="4335"/>
                  <a:pt x="9483" y="4373"/>
                  <a:pt x="9483" y="4120"/>
                </a:cubicBezTo>
                <a:cubicBezTo>
                  <a:pt x="9483" y="3952"/>
                  <a:pt x="9272" y="3973"/>
                  <a:pt x="9192" y="4147"/>
                </a:cubicBezTo>
                <a:cubicBezTo>
                  <a:pt x="9146" y="4245"/>
                  <a:pt x="9056" y="4288"/>
                  <a:pt x="8894" y="4290"/>
                </a:cubicBezTo>
                <a:cubicBezTo>
                  <a:pt x="8764" y="4291"/>
                  <a:pt x="8666" y="4318"/>
                  <a:pt x="8676" y="4343"/>
                </a:cubicBezTo>
                <a:cubicBezTo>
                  <a:pt x="8713" y="4440"/>
                  <a:pt x="8596" y="4617"/>
                  <a:pt x="8479" y="4646"/>
                </a:cubicBezTo>
                <a:cubicBezTo>
                  <a:pt x="8412" y="4663"/>
                  <a:pt x="8236" y="4675"/>
                  <a:pt x="8087" y="4673"/>
                </a:cubicBezTo>
                <a:lnTo>
                  <a:pt x="7812" y="4673"/>
                </a:lnTo>
                <a:lnTo>
                  <a:pt x="7817" y="4985"/>
                </a:lnTo>
                <a:cubicBezTo>
                  <a:pt x="7820" y="5401"/>
                  <a:pt x="7723" y="5780"/>
                  <a:pt x="7638" y="5698"/>
                </a:cubicBezTo>
                <a:cubicBezTo>
                  <a:pt x="7588" y="5651"/>
                  <a:pt x="7587" y="5669"/>
                  <a:pt x="7638" y="5770"/>
                </a:cubicBezTo>
                <a:cubicBezTo>
                  <a:pt x="7744" y="5977"/>
                  <a:pt x="7644" y="6019"/>
                  <a:pt x="7021" y="6028"/>
                </a:cubicBezTo>
                <a:cubicBezTo>
                  <a:pt x="6511" y="6035"/>
                  <a:pt x="6452" y="6057"/>
                  <a:pt x="6409" y="6206"/>
                </a:cubicBezTo>
                <a:cubicBezTo>
                  <a:pt x="6325" y="6502"/>
                  <a:pt x="6049" y="6668"/>
                  <a:pt x="5624" y="6688"/>
                </a:cubicBezTo>
                <a:cubicBezTo>
                  <a:pt x="5211" y="6707"/>
                  <a:pt x="5103" y="6798"/>
                  <a:pt x="5103" y="7116"/>
                </a:cubicBezTo>
                <a:cubicBezTo>
                  <a:pt x="5103" y="7314"/>
                  <a:pt x="4737" y="7559"/>
                  <a:pt x="4637" y="7428"/>
                </a:cubicBezTo>
                <a:cubicBezTo>
                  <a:pt x="4549" y="7312"/>
                  <a:pt x="4134" y="7344"/>
                  <a:pt x="3936" y="7481"/>
                </a:cubicBezTo>
                <a:cubicBezTo>
                  <a:pt x="3792" y="7582"/>
                  <a:pt x="3773" y="7625"/>
                  <a:pt x="3818" y="7758"/>
                </a:cubicBezTo>
                <a:cubicBezTo>
                  <a:pt x="3892" y="7976"/>
                  <a:pt x="3794" y="8051"/>
                  <a:pt x="3627" y="7909"/>
                </a:cubicBezTo>
                <a:cubicBezTo>
                  <a:pt x="3459" y="7766"/>
                  <a:pt x="3228" y="7054"/>
                  <a:pt x="3274" y="6822"/>
                </a:cubicBezTo>
                <a:cubicBezTo>
                  <a:pt x="3296" y="6710"/>
                  <a:pt x="3288" y="6670"/>
                  <a:pt x="3252" y="6706"/>
                </a:cubicBezTo>
                <a:cubicBezTo>
                  <a:pt x="3187" y="6769"/>
                  <a:pt x="2959" y="6119"/>
                  <a:pt x="3005" y="6001"/>
                </a:cubicBezTo>
                <a:cubicBezTo>
                  <a:pt x="3021" y="5959"/>
                  <a:pt x="2989" y="5851"/>
                  <a:pt x="2932" y="5761"/>
                </a:cubicBezTo>
                <a:cubicBezTo>
                  <a:pt x="2864" y="5653"/>
                  <a:pt x="2844" y="5536"/>
                  <a:pt x="2865" y="5413"/>
                </a:cubicBezTo>
                <a:cubicBezTo>
                  <a:pt x="2885" y="5288"/>
                  <a:pt x="2876" y="5249"/>
                  <a:pt x="2837" y="5288"/>
                </a:cubicBezTo>
                <a:cubicBezTo>
                  <a:pt x="2801" y="5323"/>
                  <a:pt x="2726" y="5182"/>
                  <a:pt x="2646" y="4931"/>
                </a:cubicBezTo>
                <a:cubicBezTo>
                  <a:pt x="2515" y="4522"/>
                  <a:pt x="2382" y="4354"/>
                  <a:pt x="2321" y="4512"/>
                </a:cubicBezTo>
                <a:cubicBezTo>
                  <a:pt x="2303" y="4559"/>
                  <a:pt x="2266" y="4581"/>
                  <a:pt x="2236" y="4566"/>
                </a:cubicBezTo>
                <a:cubicBezTo>
                  <a:pt x="2169" y="4530"/>
                  <a:pt x="2032" y="3949"/>
                  <a:pt x="2018" y="3639"/>
                </a:cubicBezTo>
                <a:cubicBezTo>
                  <a:pt x="2012" y="3509"/>
                  <a:pt x="1968" y="3372"/>
                  <a:pt x="1917" y="3327"/>
                </a:cubicBezTo>
                <a:cubicBezTo>
                  <a:pt x="1857" y="3274"/>
                  <a:pt x="1835" y="3184"/>
                  <a:pt x="1855" y="3086"/>
                </a:cubicBezTo>
                <a:cubicBezTo>
                  <a:pt x="1872" y="3002"/>
                  <a:pt x="1857" y="2911"/>
                  <a:pt x="1827" y="2881"/>
                </a:cubicBezTo>
                <a:cubicBezTo>
                  <a:pt x="1796" y="2851"/>
                  <a:pt x="1788" y="2790"/>
                  <a:pt x="1804" y="2747"/>
                </a:cubicBezTo>
                <a:cubicBezTo>
                  <a:pt x="1821" y="2705"/>
                  <a:pt x="1784" y="2667"/>
                  <a:pt x="1726" y="2667"/>
                </a:cubicBezTo>
                <a:cubicBezTo>
                  <a:pt x="1660" y="2667"/>
                  <a:pt x="1560" y="2530"/>
                  <a:pt x="1457" y="2293"/>
                </a:cubicBezTo>
                <a:cubicBezTo>
                  <a:pt x="1323" y="1983"/>
                  <a:pt x="1273" y="1926"/>
                  <a:pt x="1182" y="1972"/>
                </a:cubicBezTo>
                <a:cubicBezTo>
                  <a:pt x="1121" y="2003"/>
                  <a:pt x="1014" y="2032"/>
                  <a:pt x="941" y="2043"/>
                </a:cubicBezTo>
                <a:cubicBezTo>
                  <a:pt x="867" y="2054"/>
                  <a:pt x="742" y="2102"/>
                  <a:pt x="666" y="2150"/>
                </a:cubicBezTo>
                <a:cubicBezTo>
                  <a:pt x="590" y="2198"/>
                  <a:pt x="430" y="2278"/>
                  <a:pt x="312" y="2328"/>
                </a:cubicBezTo>
                <a:cubicBezTo>
                  <a:pt x="195" y="2379"/>
                  <a:pt x="89" y="2447"/>
                  <a:pt x="77" y="2480"/>
                </a:cubicBezTo>
                <a:cubicBezTo>
                  <a:pt x="65" y="2513"/>
                  <a:pt x="41" y="2906"/>
                  <a:pt x="21" y="3354"/>
                </a:cubicBezTo>
                <a:cubicBezTo>
                  <a:pt x="-15" y="4132"/>
                  <a:pt x="-13" y="4174"/>
                  <a:pt x="88" y="4174"/>
                </a:cubicBezTo>
                <a:cubicBezTo>
                  <a:pt x="259" y="4174"/>
                  <a:pt x="357" y="4079"/>
                  <a:pt x="357" y="3924"/>
                </a:cubicBezTo>
                <a:cubicBezTo>
                  <a:pt x="357" y="3718"/>
                  <a:pt x="529" y="3498"/>
                  <a:pt x="705" y="3478"/>
                </a:cubicBezTo>
                <a:cubicBezTo>
                  <a:pt x="836" y="3464"/>
                  <a:pt x="858" y="3494"/>
                  <a:pt x="857" y="3683"/>
                </a:cubicBezTo>
                <a:cubicBezTo>
                  <a:pt x="855" y="3872"/>
                  <a:pt x="866" y="3888"/>
                  <a:pt x="946" y="3808"/>
                </a:cubicBezTo>
                <a:cubicBezTo>
                  <a:pt x="1097" y="3659"/>
                  <a:pt x="1334" y="3932"/>
                  <a:pt x="1311" y="4227"/>
                </a:cubicBezTo>
                <a:cubicBezTo>
                  <a:pt x="1295" y="4425"/>
                  <a:pt x="1305" y="4441"/>
                  <a:pt x="1373" y="4352"/>
                </a:cubicBezTo>
                <a:cubicBezTo>
                  <a:pt x="1473" y="4219"/>
                  <a:pt x="1530" y="4342"/>
                  <a:pt x="1524" y="4682"/>
                </a:cubicBezTo>
                <a:cubicBezTo>
                  <a:pt x="1522" y="4815"/>
                  <a:pt x="1541" y="4905"/>
                  <a:pt x="1569" y="4878"/>
                </a:cubicBezTo>
                <a:cubicBezTo>
                  <a:pt x="1640" y="4808"/>
                  <a:pt x="1836" y="5538"/>
                  <a:pt x="1793" y="5716"/>
                </a:cubicBezTo>
                <a:cubicBezTo>
                  <a:pt x="1769" y="5818"/>
                  <a:pt x="1778" y="5848"/>
                  <a:pt x="1821" y="5805"/>
                </a:cubicBezTo>
                <a:cubicBezTo>
                  <a:pt x="1904" y="5724"/>
                  <a:pt x="2206" y="6773"/>
                  <a:pt x="2158" y="6973"/>
                </a:cubicBezTo>
                <a:cubicBezTo>
                  <a:pt x="2134" y="7070"/>
                  <a:pt x="2144" y="7095"/>
                  <a:pt x="2186" y="7053"/>
                </a:cubicBezTo>
                <a:cubicBezTo>
                  <a:pt x="2278" y="6963"/>
                  <a:pt x="2476" y="7735"/>
                  <a:pt x="2399" y="7882"/>
                </a:cubicBezTo>
                <a:cubicBezTo>
                  <a:pt x="2326" y="8022"/>
                  <a:pt x="2388" y="8194"/>
                  <a:pt x="2489" y="8132"/>
                </a:cubicBezTo>
                <a:cubicBezTo>
                  <a:pt x="2539" y="8101"/>
                  <a:pt x="2592" y="8185"/>
                  <a:pt x="2640" y="8364"/>
                </a:cubicBezTo>
                <a:cubicBezTo>
                  <a:pt x="2705" y="8603"/>
                  <a:pt x="2705" y="8646"/>
                  <a:pt x="2629" y="8738"/>
                </a:cubicBezTo>
                <a:cubicBezTo>
                  <a:pt x="2552" y="8832"/>
                  <a:pt x="2548" y="8836"/>
                  <a:pt x="2623" y="8836"/>
                </a:cubicBezTo>
                <a:cubicBezTo>
                  <a:pt x="2714" y="8836"/>
                  <a:pt x="2941" y="9375"/>
                  <a:pt x="2887" y="9460"/>
                </a:cubicBezTo>
                <a:cubicBezTo>
                  <a:pt x="2869" y="9489"/>
                  <a:pt x="2852" y="9735"/>
                  <a:pt x="2848" y="10004"/>
                </a:cubicBezTo>
                <a:cubicBezTo>
                  <a:pt x="2841" y="10429"/>
                  <a:pt x="2852" y="10501"/>
                  <a:pt x="2943" y="10539"/>
                </a:cubicBezTo>
                <a:cubicBezTo>
                  <a:pt x="3007" y="10566"/>
                  <a:pt x="3034" y="10626"/>
                  <a:pt x="3016" y="10700"/>
                </a:cubicBezTo>
                <a:cubicBezTo>
                  <a:pt x="2998" y="10772"/>
                  <a:pt x="3019" y="10813"/>
                  <a:pt x="3067" y="10807"/>
                </a:cubicBezTo>
                <a:cubicBezTo>
                  <a:pt x="3167" y="10793"/>
                  <a:pt x="3293" y="11337"/>
                  <a:pt x="3257" y="11636"/>
                </a:cubicBezTo>
                <a:cubicBezTo>
                  <a:pt x="3239" y="11790"/>
                  <a:pt x="3244" y="11845"/>
                  <a:pt x="3285" y="11805"/>
                </a:cubicBezTo>
                <a:cubicBezTo>
                  <a:pt x="3321" y="11769"/>
                  <a:pt x="3383" y="11867"/>
                  <a:pt x="3437" y="12046"/>
                </a:cubicBezTo>
                <a:cubicBezTo>
                  <a:pt x="3512" y="12298"/>
                  <a:pt x="3546" y="12330"/>
                  <a:pt x="3684" y="12313"/>
                </a:cubicBezTo>
                <a:cubicBezTo>
                  <a:pt x="3834" y="12295"/>
                  <a:pt x="3846" y="12317"/>
                  <a:pt x="3841" y="12572"/>
                </a:cubicBezTo>
                <a:cubicBezTo>
                  <a:pt x="3836" y="12779"/>
                  <a:pt x="3854" y="12838"/>
                  <a:pt x="3919" y="12821"/>
                </a:cubicBezTo>
                <a:cubicBezTo>
                  <a:pt x="3988" y="12804"/>
                  <a:pt x="3999" y="12864"/>
                  <a:pt x="3986" y="13133"/>
                </a:cubicBezTo>
                <a:cubicBezTo>
                  <a:pt x="3978" y="13317"/>
                  <a:pt x="3938" y="13502"/>
                  <a:pt x="3897" y="13552"/>
                </a:cubicBezTo>
                <a:cubicBezTo>
                  <a:pt x="3795" y="13676"/>
                  <a:pt x="3819" y="14187"/>
                  <a:pt x="3925" y="14159"/>
                </a:cubicBezTo>
                <a:cubicBezTo>
                  <a:pt x="3968" y="14147"/>
                  <a:pt x="4066" y="14203"/>
                  <a:pt x="4138" y="14283"/>
                </a:cubicBezTo>
                <a:cubicBezTo>
                  <a:pt x="4243" y="14400"/>
                  <a:pt x="4267" y="14501"/>
                  <a:pt x="4267" y="14783"/>
                </a:cubicBezTo>
                <a:cubicBezTo>
                  <a:pt x="4267" y="15036"/>
                  <a:pt x="4290" y="15130"/>
                  <a:pt x="4345" y="15130"/>
                </a:cubicBezTo>
                <a:cubicBezTo>
                  <a:pt x="4422" y="15130"/>
                  <a:pt x="4519" y="15651"/>
                  <a:pt x="4469" y="15781"/>
                </a:cubicBezTo>
                <a:cubicBezTo>
                  <a:pt x="4455" y="15817"/>
                  <a:pt x="4461" y="15917"/>
                  <a:pt x="4480" y="16013"/>
                </a:cubicBezTo>
                <a:cubicBezTo>
                  <a:pt x="4506" y="16144"/>
                  <a:pt x="4545" y="16176"/>
                  <a:pt x="4643" y="16147"/>
                </a:cubicBezTo>
                <a:cubicBezTo>
                  <a:pt x="4737" y="16118"/>
                  <a:pt x="4790" y="16162"/>
                  <a:pt x="4850" y="16307"/>
                </a:cubicBezTo>
                <a:cubicBezTo>
                  <a:pt x="4895" y="16416"/>
                  <a:pt x="4965" y="16503"/>
                  <a:pt x="5007" y="16503"/>
                </a:cubicBezTo>
                <a:cubicBezTo>
                  <a:pt x="5085" y="16503"/>
                  <a:pt x="5601" y="18146"/>
                  <a:pt x="5624" y="18465"/>
                </a:cubicBezTo>
                <a:cubicBezTo>
                  <a:pt x="5631" y="18557"/>
                  <a:pt x="5665" y="18717"/>
                  <a:pt x="5697" y="18812"/>
                </a:cubicBezTo>
                <a:cubicBezTo>
                  <a:pt x="5729" y="18908"/>
                  <a:pt x="5743" y="19072"/>
                  <a:pt x="5725" y="19178"/>
                </a:cubicBezTo>
                <a:cubicBezTo>
                  <a:pt x="5704" y="19308"/>
                  <a:pt x="5709" y="19350"/>
                  <a:pt x="5748" y="19312"/>
                </a:cubicBezTo>
                <a:cubicBezTo>
                  <a:pt x="5817" y="19243"/>
                  <a:pt x="5926" y="19535"/>
                  <a:pt x="5950" y="19855"/>
                </a:cubicBezTo>
                <a:cubicBezTo>
                  <a:pt x="5968" y="20107"/>
                  <a:pt x="6154" y="20456"/>
                  <a:pt x="6230" y="20381"/>
                </a:cubicBezTo>
                <a:cubicBezTo>
                  <a:pt x="6310" y="20303"/>
                  <a:pt x="6557" y="21087"/>
                  <a:pt x="6544" y="21380"/>
                </a:cubicBezTo>
                <a:cubicBezTo>
                  <a:pt x="6542" y="21424"/>
                  <a:pt x="6581" y="21484"/>
                  <a:pt x="6634" y="21514"/>
                </a:cubicBezTo>
                <a:cubicBezTo>
                  <a:pt x="6776" y="21594"/>
                  <a:pt x="6877" y="21507"/>
                  <a:pt x="6847" y="21326"/>
                </a:cubicBezTo>
                <a:cubicBezTo>
                  <a:pt x="6833" y="21239"/>
                  <a:pt x="6838" y="21052"/>
                  <a:pt x="6864" y="20907"/>
                </a:cubicBezTo>
                <a:cubicBezTo>
                  <a:pt x="6900" y="20709"/>
                  <a:pt x="6896" y="20611"/>
                  <a:pt x="6836" y="20506"/>
                </a:cubicBezTo>
                <a:cubicBezTo>
                  <a:pt x="6792" y="20429"/>
                  <a:pt x="6772" y="20308"/>
                  <a:pt x="6791" y="20230"/>
                </a:cubicBezTo>
                <a:cubicBezTo>
                  <a:pt x="6812" y="20141"/>
                  <a:pt x="6798" y="20099"/>
                  <a:pt x="6757" y="20114"/>
                </a:cubicBezTo>
                <a:cubicBezTo>
                  <a:pt x="6720" y="20128"/>
                  <a:pt x="6641" y="19919"/>
                  <a:pt x="6572" y="19633"/>
                </a:cubicBezTo>
                <a:cubicBezTo>
                  <a:pt x="6433" y="19052"/>
                  <a:pt x="6389" y="18537"/>
                  <a:pt x="6477" y="18563"/>
                </a:cubicBezTo>
                <a:cubicBezTo>
                  <a:pt x="6509" y="18572"/>
                  <a:pt x="6585" y="18496"/>
                  <a:pt x="6651" y="18384"/>
                </a:cubicBezTo>
                <a:cubicBezTo>
                  <a:pt x="6746" y="18223"/>
                  <a:pt x="6762" y="18159"/>
                  <a:pt x="6712" y="18063"/>
                </a:cubicBezTo>
                <a:cubicBezTo>
                  <a:pt x="6617" y="17881"/>
                  <a:pt x="6719" y="17815"/>
                  <a:pt x="7099" y="17832"/>
                </a:cubicBezTo>
                <a:cubicBezTo>
                  <a:pt x="7287" y="17840"/>
                  <a:pt x="7444" y="17811"/>
                  <a:pt x="7464" y="17760"/>
                </a:cubicBezTo>
                <a:cubicBezTo>
                  <a:pt x="7483" y="17711"/>
                  <a:pt x="7541" y="17690"/>
                  <a:pt x="7593" y="17716"/>
                </a:cubicBezTo>
                <a:cubicBezTo>
                  <a:pt x="7664" y="17751"/>
                  <a:pt x="7697" y="17711"/>
                  <a:pt x="7716" y="17546"/>
                </a:cubicBezTo>
                <a:cubicBezTo>
                  <a:pt x="7749" y="17273"/>
                  <a:pt x="7632" y="16902"/>
                  <a:pt x="7447" y="16682"/>
                </a:cubicBezTo>
                <a:lnTo>
                  <a:pt x="7307" y="16512"/>
                </a:lnTo>
                <a:lnTo>
                  <a:pt x="7425" y="16459"/>
                </a:lnTo>
                <a:cubicBezTo>
                  <a:pt x="7556" y="16400"/>
                  <a:pt x="7588" y="16254"/>
                  <a:pt x="7470" y="16254"/>
                </a:cubicBezTo>
                <a:cubicBezTo>
                  <a:pt x="7320" y="16254"/>
                  <a:pt x="7336" y="16102"/>
                  <a:pt x="7503" y="15942"/>
                </a:cubicBezTo>
                <a:cubicBezTo>
                  <a:pt x="7623" y="15828"/>
                  <a:pt x="7735" y="15789"/>
                  <a:pt x="7873" y="15817"/>
                </a:cubicBezTo>
                <a:cubicBezTo>
                  <a:pt x="7984" y="15839"/>
                  <a:pt x="8102" y="15818"/>
                  <a:pt x="8143" y="15763"/>
                </a:cubicBezTo>
                <a:cubicBezTo>
                  <a:pt x="8193" y="15697"/>
                  <a:pt x="8226" y="15695"/>
                  <a:pt x="8249" y="15754"/>
                </a:cubicBezTo>
                <a:cubicBezTo>
                  <a:pt x="8300" y="15886"/>
                  <a:pt x="8489" y="15862"/>
                  <a:pt x="8524" y="15719"/>
                </a:cubicBezTo>
                <a:cubicBezTo>
                  <a:pt x="8541" y="15649"/>
                  <a:pt x="8526" y="15528"/>
                  <a:pt x="8490" y="15460"/>
                </a:cubicBezTo>
                <a:cubicBezTo>
                  <a:pt x="8436" y="15356"/>
                  <a:pt x="8451" y="15324"/>
                  <a:pt x="8608" y="15220"/>
                </a:cubicBezTo>
                <a:cubicBezTo>
                  <a:pt x="8792" y="15098"/>
                  <a:pt x="9056" y="15153"/>
                  <a:pt x="9068" y="15318"/>
                </a:cubicBezTo>
                <a:cubicBezTo>
                  <a:pt x="9071" y="15353"/>
                  <a:pt x="9080" y="15626"/>
                  <a:pt x="9085" y="15924"/>
                </a:cubicBezTo>
                <a:lnTo>
                  <a:pt x="9091" y="16468"/>
                </a:lnTo>
                <a:lnTo>
                  <a:pt x="9337" y="16494"/>
                </a:lnTo>
                <a:cubicBezTo>
                  <a:pt x="9561" y="16517"/>
                  <a:pt x="9580" y="16496"/>
                  <a:pt x="9562" y="16343"/>
                </a:cubicBezTo>
                <a:cubicBezTo>
                  <a:pt x="9531" y="16091"/>
                  <a:pt x="9626" y="16060"/>
                  <a:pt x="9797" y="16254"/>
                </a:cubicBezTo>
                <a:cubicBezTo>
                  <a:pt x="9999" y="16482"/>
                  <a:pt x="10078" y="16474"/>
                  <a:pt x="10033" y="16236"/>
                </a:cubicBezTo>
                <a:cubicBezTo>
                  <a:pt x="9972" y="15915"/>
                  <a:pt x="9977" y="15879"/>
                  <a:pt x="10111" y="15879"/>
                </a:cubicBezTo>
                <a:cubicBezTo>
                  <a:pt x="10184" y="15879"/>
                  <a:pt x="10271" y="15826"/>
                  <a:pt x="10302" y="15763"/>
                </a:cubicBezTo>
                <a:cubicBezTo>
                  <a:pt x="10348" y="15670"/>
                  <a:pt x="10378" y="15693"/>
                  <a:pt x="10470" y="15879"/>
                </a:cubicBezTo>
                <a:cubicBezTo>
                  <a:pt x="10533" y="16005"/>
                  <a:pt x="10573" y="16139"/>
                  <a:pt x="10560" y="16173"/>
                </a:cubicBezTo>
                <a:cubicBezTo>
                  <a:pt x="10547" y="16208"/>
                  <a:pt x="10586" y="16303"/>
                  <a:pt x="10644" y="16387"/>
                </a:cubicBezTo>
                <a:cubicBezTo>
                  <a:pt x="10731" y="16512"/>
                  <a:pt x="10765" y="16521"/>
                  <a:pt x="10846" y="16441"/>
                </a:cubicBezTo>
                <a:cubicBezTo>
                  <a:pt x="10914" y="16374"/>
                  <a:pt x="10958" y="16373"/>
                  <a:pt x="10981" y="16432"/>
                </a:cubicBezTo>
                <a:cubicBezTo>
                  <a:pt x="11002" y="16485"/>
                  <a:pt x="11040" y="16461"/>
                  <a:pt x="11082" y="16370"/>
                </a:cubicBezTo>
                <a:cubicBezTo>
                  <a:pt x="11138" y="16248"/>
                  <a:pt x="11168" y="16239"/>
                  <a:pt x="11233" y="16325"/>
                </a:cubicBezTo>
                <a:cubicBezTo>
                  <a:pt x="11288" y="16397"/>
                  <a:pt x="11322" y="16404"/>
                  <a:pt x="11345" y="16343"/>
                </a:cubicBezTo>
                <a:cubicBezTo>
                  <a:pt x="11364" y="16294"/>
                  <a:pt x="11403" y="16276"/>
                  <a:pt x="11435" y="16307"/>
                </a:cubicBezTo>
                <a:cubicBezTo>
                  <a:pt x="11472" y="16343"/>
                  <a:pt x="11483" y="16318"/>
                  <a:pt x="11463" y="16236"/>
                </a:cubicBezTo>
                <a:cubicBezTo>
                  <a:pt x="11396" y="15959"/>
                  <a:pt x="11540" y="15844"/>
                  <a:pt x="11940" y="15835"/>
                </a:cubicBezTo>
                <a:cubicBezTo>
                  <a:pt x="12228" y="15828"/>
                  <a:pt x="12310" y="15802"/>
                  <a:pt x="12271" y="15728"/>
                </a:cubicBezTo>
                <a:cubicBezTo>
                  <a:pt x="12235" y="15660"/>
                  <a:pt x="12256" y="15552"/>
                  <a:pt x="12338" y="15389"/>
                </a:cubicBezTo>
                <a:cubicBezTo>
                  <a:pt x="12451" y="15164"/>
                  <a:pt x="12473" y="15152"/>
                  <a:pt x="12832" y="15166"/>
                </a:cubicBezTo>
                <a:cubicBezTo>
                  <a:pt x="13040" y="15174"/>
                  <a:pt x="13293" y="15151"/>
                  <a:pt x="13393" y="15121"/>
                </a:cubicBezTo>
                <a:cubicBezTo>
                  <a:pt x="13550" y="15074"/>
                  <a:pt x="13578" y="15039"/>
                  <a:pt x="13578" y="14827"/>
                </a:cubicBezTo>
                <a:cubicBezTo>
                  <a:pt x="13578" y="14538"/>
                  <a:pt x="13595" y="14522"/>
                  <a:pt x="14083" y="14480"/>
                </a:cubicBezTo>
                <a:cubicBezTo>
                  <a:pt x="14485" y="14445"/>
                  <a:pt x="14647" y="14328"/>
                  <a:pt x="14599" y="14087"/>
                </a:cubicBezTo>
                <a:cubicBezTo>
                  <a:pt x="14555" y="13870"/>
                  <a:pt x="14651" y="13810"/>
                  <a:pt x="15047" y="13829"/>
                </a:cubicBezTo>
                <a:cubicBezTo>
                  <a:pt x="15250" y="13838"/>
                  <a:pt x="15415" y="13807"/>
                  <a:pt x="15434" y="13757"/>
                </a:cubicBezTo>
                <a:cubicBezTo>
                  <a:pt x="15453" y="13709"/>
                  <a:pt x="15519" y="13677"/>
                  <a:pt x="15575" y="13677"/>
                </a:cubicBezTo>
                <a:cubicBezTo>
                  <a:pt x="15669" y="13677"/>
                  <a:pt x="15676" y="13609"/>
                  <a:pt x="15676" y="12839"/>
                </a:cubicBezTo>
                <a:lnTo>
                  <a:pt x="15676" y="12010"/>
                </a:lnTo>
                <a:lnTo>
                  <a:pt x="15524" y="12010"/>
                </a:lnTo>
                <a:cubicBezTo>
                  <a:pt x="15443" y="12010"/>
                  <a:pt x="15351" y="11958"/>
                  <a:pt x="15317" y="11903"/>
                </a:cubicBezTo>
                <a:cubicBezTo>
                  <a:pt x="15236" y="11775"/>
                  <a:pt x="15237" y="11286"/>
                  <a:pt x="15317" y="11208"/>
                </a:cubicBezTo>
                <a:cubicBezTo>
                  <a:pt x="15350" y="11175"/>
                  <a:pt x="15628" y="11154"/>
                  <a:pt x="15939" y="11163"/>
                </a:cubicBezTo>
                <a:lnTo>
                  <a:pt x="16506" y="11181"/>
                </a:lnTo>
                <a:lnTo>
                  <a:pt x="16523" y="10824"/>
                </a:lnTo>
                <a:lnTo>
                  <a:pt x="16539" y="10468"/>
                </a:lnTo>
                <a:lnTo>
                  <a:pt x="16977" y="10486"/>
                </a:lnTo>
                <a:cubicBezTo>
                  <a:pt x="17245" y="10497"/>
                  <a:pt x="17400" y="10472"/>
                  <a:pt x="17381" y="10423"/>
                </a:cubicBezTo>
                <a:cubicBezTo>
                  <a:pt x="17364" y="10379"/>
                  <a:pt x="17392" y="10272"/>
                  <a:pt x="17448" y="10182"/>
                </a:cubicBezTo>
                <a:cubicBezTo>
                  <a:pt x="17504" y="10093"/>
                  <a:pt x="17543" y="9994"/>
                  <a:pt x="17527" y="9969"/>
                </a:cubicBezTo>
                <a:cubicBezTo>
                  <a:pt x="17510" y="9943"/>
                  <a:pt x="17563" y="9884"/>
                  <a:pt x="17644" y="9835"/>
                </a:cubicBezTo>
                <a:cubicBezTo>
                  <a:pt x="17736" y="9780"/>
                  <a:pt x="17810" y="9777"/>
                  <a:pt x="17841" y="9826"/>
                </a:cubicBezTo>
                <a:cubicBezTo>
                  <a:pt x="17869" y="9871"/>
                  <a:pt x="17952" y="9873"/>
                  <a:pt x="18037" y="9835"/>
                </a:cubicBezTo>
                <a:cubicBezTo>
                  <a:pt x="18118" y="9798"/>
                  <a:pt x="18196" y="9793"/>
                  <a:pt x="18211" y="9817"/>
                </a:cubicBezTo>
                <a:cubicBezTo>
                  <a:pt x="18226" y="9841"/>
                  <a:pt x="18322" y="9830"/>
                  <a:pt x="18424" y="9799"/>
                </a:cubicBezTo>
                <a:cubicBezTo>
                  <a:pt x="18586" y="9751"/>
                  <a:pt x="18609" y="9715"/>
                  <a:pt x="18609" y="9505"/>
                </a:cubicBezTo>
                <a:cubicBezTo>
                  <a:pt x="18609" y="9372"/>
                  <a:pt x="18633" y="9245"/>
                  <a:pt x="18660" y="9220"/>
                </a:cubicBezTo>
                <a:cubicBezTo>
                  <a:pt x="18735" y="9145"/>
                  <a:pt x="19447" y="9098"/>
                  <a:pt x="19473" y="9166"/>
                </a:cubicBezTo>
                <a:cubicBezTo>
                  <a:pt x="19486" y="9200"/>
                  <a:pt x="19568" y="9214"/>
                  <a:pt x="19658" y="9193"/>
                </a:cubicBezTo>
                <a:cubicBezTo>
                  <a:pt x="19783" y="9164"/>
                  <a:pt x="19813" y="9119"/>
                  <a:pt x="19787" y="9015"/>
                </a:cubicBezTo>
                <a:cubicBezTo>
                  <a:pt x="19707" y="8695"/>
                  <a:pt x="19719" y="8575"/>
                  <a:pt x="19832" y="8506"/>
                </a:cubicBezTo>
                <a:cubicBezTo>
                  <a:pt x="19898" y="8466"/>
                  <a:pt x="19975" y="8478"/>
                  <a:pt x="20011" y="8524"/>
                </a:cubicBezTo>
                <a:cubicBezTo>
                  <a:pt x="20051" y="8575"/>
                  <a:pt x="20110" y="8566"/>
                  <a:pt x="20180" y="8506"/>
                </a:cubicBezTo>
                <a:cubicBezTo>
                  <a:pt x="20239" y="8456"/>
                  <a:pt x="20292" y="8438"/>
                  <a:pt x="20292" y="8462"/>
                </a:cubicBezTo>
                <a:cubicBezTo>
                  <a:pt x="20292" y="8485"/>
                  <a:pt x="20351" y="8463"/>
                  <a:pt x="20426" y="8417"/>
                </a:cubicBezTo>
                <a:cubicBezTo>
                  <a:pt x="20523" y="8359"/>
                  <a:pt x="20583" y="8359"/>
                  <a:pt x="20634" y="8426"/>
                </a:cubicBezTo>
                <a:cubicBezTo>
                  <a:pt x="20690" y="8500"/>
                  <a:pt x="20707" y="8492"/>
                  <a:pt x="20707" y="8391"/>
                </a:cubicBezTo>
                <a:cubicBezTo>
                  <a:pt x="20707" y="8319"/>
                  <a:pt x="20760" y="8204"/>
                  <a:pt x="20825" y="8132"/>
                </a:cubicBezTo>
                <a:cubicBezTo>
                  <a:pt x="20890" y="8060"/>
                  <a:pt x="20942" y="7978"/>
                  <a:pt x="20942" y="7945"/>
                </a:cubicBezTo>
                <a:cubicBezTo>
                  <a:pt x="20942" y="7911"/>
                  <a:pt x="21013" y="7871"/>
                  <a:pt x="21099" y="7865"/>
                </a:cubicBezTo>
                <a:cubicBezTo>
                  <a:pt x="21585" y="7831"/>
                  <a:pt x="21539" y="7908"/>
                  <a:pt x="21543" y="7258"/>
                </a:cubicBezTo>
                <a:cubicBezTo>
                  <a:pt x="21546" y="6705"/>
                  <a:pt x="21538" y="6670"/>
                  <a:pt x="21425" y="6670"/>
                </a:cubicBezTo>
                <a:cubicBezTo>
                  <a:pt x="21359" y="6670"/>
                  <a:pt x="21279" y="6714"/>
                  <a:pt x="21245" y="6768"/>
                </a:cubicBezTo>
                <a:cubicBezTo>
                  <a:pt x="21171" y="6887"/>
                  <a:pt x="21113" y="6699"/>
                  <a:pt x="21105" y="6304"/>
                </a:cubicBezTo>
                <a:cubicBezTo>
                  <a:pt x="21100" y="6073"/>
                  <a:pt x="21082" y="6038"/>
                  <a:pt x="20926" y="6001"/>
                </a:cubicBezTo>
                <a:cubicBezTo>
                  <a:pt x="20735" y="5957"/>
                  <a:pt x="20727" y="5928"/>
                  <a:pt x="20696" y="5047"/>
                </a:cubicBezTo>
                <a:cubicBezTo>
                  <a:pt x="20685" y="4754"/>
                  <a:pt x="20668" y="4705"/>
                  <a:pt x="20544" y="4682"/>
                </a:cubicBezTo>
                <a:cubicBezTo>
                  <a:pt x="20368" y="4650"/>
                  <a:pt x="20274" y="4486"/>
                  <a:pt x="20275" y="4192"/>
                </a:cubicBezTo>
                <a:cubicBezTo>
                  <a:pt x="20275" y="4066"/>
                  <a:pt x="20255" y="3912"/>
                  <a:pt x="20224" y="3853"/>
                </a:cubicBezTo>
                <a:cubicBezTo>
                  <a:pt x="20186" y="3777"/>
                  <a:pt x="20187" y="3716"/>
                  <a:pt x="20230" y="3648"/>
                </a:cubicBezTo>
                <a:cubicBezTo>
                  <a:pt x="20342" y="3471"/>
                  <a:pt x="20299" y="3319"/>
                  <a:pt x="20146" y="3345"/>
                </a:cubicBezTo>
                <a:cubicBezTo>
                  <a:pt x="19940" y="3379"/>
                  <a:pt x="19871" y="3280"/>
                  <a:pt x="19871" y="2952"/>
                </a:cubicBezTo>
                <a:cubicBezTo>
                  <a:pt x="19871" y="2680"/>
                  <a:pt x="19862" y="2667"/>
                  <a:pt x="19686" y="2667"/>
                </a:cubicBezTo>
                <a:cubicBezTo>
                  <a:pt x="19478" y="2667"/>
                  <a:pt x="19468" y="2639"/>
                  <a:pt x="19428" y="1998"/>
                </a:cubicBezTo>
                <a:cubicBezTo>
                  <a:pt x="19412" y="1746"/>
                  <a:pt x="19393" y="1494"/>
                  <a:pt x="19389" y="1437"/>
                </a:cubicBezTo>
                <a:cubicBezTo>
                  <a:pt x="19384" y="1379"/>
                  <a:pt x="19312" y="1339"/>
                  <a:pt x="19232" y="1339"/>
                </a:cubicBezTo>
                <a:cubicBezTo>
                  <a:pt x="19042" y="1339"/>
                  <a:pt x="19026" y="1270"/>
                  <a:pt x="19019" y="634"/>
                </a:cubicBezTo>
                <a:cubicBezTo>
                  <a:pt x="19013" y="200"/>
                  <a:pt x="18997" y="122"/>
                  <a:pt x="18946" y="233"/>
                </a:cubicBezTo>
                <a:cubicBezTo>
                  <a:pt x="18893" y="348"/>
                  <a:pt x="18861" y="354"/>
                  <a:pt x="18744" y="269"/>
                </a:cubicBezTo>
                <a:cubicBezTo>
                  <a:pt x="18667" y="213"/>
                  <a:pt x="18619" y="127"/>
                  <a:pt x="18637" y="82"/>
                </a:cubicBezTo>
                <a:cubicBezTo>
                  <a:pt x="18662" y="17"/>
                  <a:pt x="18571" y="-6"/>
                  <a:pt x="18463" y="1"/>
                </a:cubicBezTo>
                <a:close/>
                <a:moveTo>
                  <a:pt x="537" y="3719"/>
                </a:moveTo>
                <a:cubicBezTo>
                  <a:pt x="490" y="3691"/>
                  <a:pt x="474" y="3707"/>
                  <a:pt x="492" y="3755"/>
                </a:cubicBezTo>
                <a:cubicBezTo>
                  <a:pt x="510" y="3800"/>
                  <a:pt x="543" y="3835"/>
                  <a:pt x="571" y="3835"/>
                </a:cubicBezTo>
                <a:cubicBezTo>
                  <a:pt x="646" y="3835"/>
                  <a:pt x="628" y="3774"/>
                  <a:pt x="537" y="3719"/>
                </a:cubicBezTo>
                <a:close/>
              </a:path>
            </a:pathLst>
          </a:custGeom>
          <a:ln w="12700">
            <a:miter lim="400000"/>
          </a:ln>
          <a:effectLst>
            <a:outerShdw sx="100000" sy="100000" kx="0" ky="0" algn="b" rotWithShape="0" blurRad="355600" dist="0" dir="0">
              <a:srgbClr val="000000">
                <a:alpha val="75000"/>
              </a:srgbClr>
            </a:outerShdw>
          </a:effectLst>
        </p:spPr>
      </p:pic>
      <p:pic>
        <p:nvPicPr>
          <p:cNvPr id="432" name="Image" descr="Image"/>
          <p:cNvPicPr>
            <a:picLocks noChangeAspect="1"/>
          </p:cNvPicPr>
          <p:nvPr/>
        </p:nvPicPr>
        <p:blipFill>
          <a:blip r:embed="rId4">
            <a:extLst/>
          </a:blip>
          <a:srcRect l="7230" t="14664" r="10617" b="7960"/>
          <a:stretch>
            <a:fillRect/>
          </a:stretch>
        </p:blipFill>
        <p:spPr>
          <a:xfrm>
            <a:off x="20346289" y="6405960"/>
            <a:ext cx="1524342" cy="959061"/>
          </a:xfrm>
          <a:custGeom>
            <a:avLst/>
            <a:gdLst/>
            <a:ahLst/>
            <a:cxnLst>
              <a:cxn ang="0">
                <a:pos x="wd2" y="hd2"/>
              </a:cxn>
              <a:cxn ang="5400000">
                <a:pos x="wd2" y="hd2"/>
              </a:cxn>
              <a:cxn ang="10800000">
                <a:pos x="wd2" y="hd2"/>
              </a:cxn>
              <a:cxn ang="16200000">
                <a:pos x="wd2" y="hd2"/>
              </a:cxn>
            </a:cxnLst>
            <a:rect l="0" t="0" r="r" b="b"/>
            <a:pathLst>
              <a:path w="21543" h="21544" fill="norm" stroke="1" extrusionOk="0">
                <a:moveTo>
                  <a:pt x="18463" y="1"/>
                </a:moveTo>
                <a:cubicBezTo>
                  <a:pt x="18355" y="9"/>
                  <a:pt x="18234" y="52"/>
                  <a:pt x="18200" y="117"/>
                </a:cubicBezTo>
                <a:cubicBezTo>
                  <a:pt x="18165" y="184"/>
                  <a:pt x="18080" y="214"/>
                  <a:pt x="17998" y="189"/>
                </a:cubicBezTo>
                <a:cubicBezTo>
                  <a:pt x="17872" y="150"/>
                  <a:pt x="17861" y="164"/>
                  <a:pt x="17885" y="367"/>
                </a:cubicBezTo>
                <a:cubicBezTo>
                  <a:pt x="17900" y="489"/>
                  <a:pt x="17888" y="613"/>
                  <a:pt x="17857" y="643"/>
                </a:cubicBezTo>
                <a:cubicBezTo>
                  <a:pt x="17827" y="673"/>
                  <a:pt x="17592" y="689"/>
                  <a:pt x="17336" y="679"/>
                </a:cubicBezTo>
                <a:cubicBezTo>
                  <a:pt x="17046" y="667"/>
                  <a:pt x="16842" y="691"/>
                  <a:pt x="16797" y="750"/>
                </a:cubicBezTo>
                <a:cubicBezTo>
                  <a:pt x="16758" y="803"/>
                  <a:pt x="16702" y="831"/>
                  <a:pt x="16674" y="804"/>
                </a:cubicBezTo>
                <a:cubicBezTo>
                  <a:pt x="16592" y="724"/>
                  <a:pt x="16558" y="902"/>
                  <a:pt x="16618" y="1080"/>
                </a:cubicBezTo>
                <a:cubicBezTo>
                  <a:pt x="16698" y="1318"/>
                  <a:pt x="16636" y="1343"/>
                  <a:pt x="16001" y="1374"/>
                </a:cubicBezTo>
                <a:cubicBezTo>
                  <a:pt x="15692" y="1389"/>
                  <a:pt x="15420" y="1406"/>
                  <a:pt x="15395" y="1410"/>
                </a:cubicBezTo>
                <a:cubicBezTo>
                  <a:pt x="15370" y="1414"/>
                  <a:pt x="15360" y="1536"/>
                  <a:pt x="15373" y="1677"/>
                </a:cubicBezTo>
                <a:cubicBezTo>
                  <a:pt x="15387" y="1830"/>
                  <a:pt x="15370" y="1950"/>
                  <a:pt x="15333" y="1972"/>
                </a:cubicBezTo>
                <a:cubicBezTo>
                  <a:pt x="15300" y="1992"/>
                  <a:pt x="15036" y="2018"/>
                  <a:pt x="14750" y="2034"/>
                </a:cubicBezTo>
                <a:cubicBezTo>
                  <a:pt x="14464" y="2050"/>
                  <a:pt x="14203" y="2074"/>
                  <a:pt x="14167" y="2079"/>
                </a:cubicBezTo>
                <a:cubicBezTo>
                  <a:pt x="14130" y="2084"/>
                  <a:pt x="14099" y="2196"/>
                  <a:pt x="14099" y="2337"/>
                </a:cubicBezTo>
                <a:cubicBezTo>
                  <a:pt x="14099" y="2662"/>
                  <a:pt x="13991" y="2721"/>
                  <a:pt x="13454" y="2694"/>
                </a:cubicBezTo>
                <a:cubicBezTo>
                  <a:pt x="13032" y="2672"/>
                  <a:pt x="12876" y="2584"/>
                  <a:pt x="12927" y="2373"/>
                </a:cubicBezTo>
                <a:cubicBezTo>
                  <a:pt x="12967" y="2209"/>
                  <a:pt x="12853" y="1998"/>
                  <a:pt x="12720" y="1998"/>
                </a:cubicBezTo>
                <a:cubicBezTo>
                  <a:pt x="12659" y="1998"/>
                  <a:pt x="12509" y="2158"/>
                  <a:pt x="12389" y="2346"/>
                </a:cubicBezTo>
                <a:cubicBezTo>
                  <a:pt x="12212" y="2622"/>
                  <a:pt x="12132" y="2683"/>
                  <a:pt x="11962" y="2694"/>
                </a:cubicBezTo>
                <a:cubicBezTo>
                  <a:pt x="11847" y="2701"/>
                  <a:pt x="11759" y="2733"/>
                  <a:pt x="11772" y="2765"/>
                </a:cubicBezTo>
                <a:cubicBezTo>
                  <a:pt x="11801" y="2843"/>
                  <a:pt x="11623" y="2995"/>
                  <a:pt x="11497" y="2997"/>
                </a:cubicBezTo>
                <a:cubicBezTo>
                  <a:pt x="11191" y="3001"/>
                  <a:pt x="11102" y="3042"/>
                  <a:pt x="11054" y="3184"/>
                </a:cubicBezTo>
                <a:cubicBezTo>
                  <a:pt x="11025" y="3270"/>
                  <a:pt x="10953" y="3336"/>
                  <a:pt x="10897" y="3336"/>
                </a:cubicBezTo>
                <a:cubicBezTo>
                  <a:pt x="10812" y="3336"/>
                  <a:pt x="10796" y="3383"/>
                  <a:pt x="10807" y="3603"/>
                </a:cubicBezTo>
                <a:cubicBezTo>
                  <a:pt x="10819" y="3854"/>
                  <a:pt x="10805" y="3885"/>
                  <a:pt x="10611" y="3969"/>
                </a:cubicBezTo>
                <a:cubicBezTo>
                  <a:pt x="10495" y="4018"/>
                  <a:pt x="10360" y="4083"/>
                  <a:pt x="10308" y="4120"/>
                </a:cubicBezTo>
                <a:cubicBezTo>
                  <a:pt x="10181" y="4210"/>
                  <a:pt x="10066" y="4049"/>
                  <a:pt x="10156" y="3906"/>
                </a:cubicBezTo>
                <a:cubicBezTo>
                  <a:pt x="10191" y="3851"/>
                  <a:pt x="10218" y="3774"/>
                  <a:pt x="10218" y="3737"/>
                </a:cubicBezTo>
                <a:cubicBezTo>
                  <a:pt x="10218" y="3642"/>
                  <a:pt x="9969" y="3650"/>
                  <a:pt x="9932" y="3746"/>
                </a:cubicBezTo>
                <a:cubicBezTo>
                  <a:pt x="9915" y="3790"/>
                  <a:pt x="9873" y="3813"/>
                  <a:pt x="9837" y="3790"/>
                </a:cubicBezTo>
                <a:cubicBezTo>
                  <a:pt x="9798" y="3767"/>
                  <a:pt x="9732" y="3876"/>
                  <a:pt x="9680" y="4049"/>
                </a:cubicBezTo>
                <a:cubicBezTo>
                  <a:pt x="9594" y="4335"/>
                  <a:pt x="9483" y="4373"/>
                  <a:pt x="9483" y="4120"/>
                </a:cubicBezTo>
                <a:cubicBezTo>
                  <a:pt x="9483" y="3952"/>
                  <a:pt x="9272" y="3973"/>
                  <a:pt x="9192" y="4147"/>
                </a:cubicBezTo>
                <a:cubicBezTo>
                  <a:pt x="9146" y="4245"/>
                  <a:pt x="9056" y="4288"/>
                  <a:pt x="8894" y="4290"/>
                </a:cubicBezTo>
                <a:cubicBezTo>
                  <a:pt x="8764" y="4291"/>
                  <a:pt x="8666" y="4318"/>
                  <a:pt x="8676" y="4343"/>
                </a:cubicBezTo>
                <a:cubicBezTo>
                  <a:pt x="8713" y="4440"/>
                  <a:pt x="8596" y="4617"/>
                  <a:pt x="8479" y="4646"/>
                </a:cubicBezTo>
                <a:cubicBezTo>
                  <a:pt x="8412" y="4663"/>
                  <a:pt x="8236" y="4675"/>
                  <a:pt x="8087" y="4673"/>
                </a:cubicBezTo>
                <a:lnTo>
                  <a:pt x="7812" y="4673"/>
                </a:lnTo>
                <a:lnTo>
                  <a:pt x="7817" y="4985"/>
                </a:lnTo>
                <a:cubicBezTo>
                  <a:pt x="7820" y="5401"/>
                  <a:pt x="7723" y="5780"/>
                  <a:pt x="7638" y="5698"/>
                </a:cubicBezTo>
                <a:cubicBezTo>
                  <a:pt x="7588" y="5651"/>
                  <a:pt x="7587" y="5669"/>
                  <a:pt x="7638" y="5770"/>
                </a:cubicBezTo>
                <a:cubicBezTo>
                  <a:pt x="7744" y="5977"/>
                  <a:pt x="7644" y="6019"/>
                  <a:pt x="7021" y="6028"/>
                </a:cubicBezTo>
                <a:cubicBezTo>
                  <a:pt x="6511" y="6035"/>
                  <a:pt x="6452" y="6057"/>
                  <a:pt x="6409" y="6206"/>
                </a:cubicBezTo>
                <a:cubicBezTo>
                  <a:pt x="6325" y="6502"/>
                  <a:pt x="6049" y="6668"/>
                  <a:pt x="5624" y="6688"/>
                </a:cubicBezTo>
                <a:cubicBezTo>
                  <a:pt x="5211" y="6707"/>
                  <a:pt x="5103" y="6798"/>
                  <a:pt x="5103" y="7116"/>
                </a:cubicBezTo>
                <a:cubicBezTo>
                  <a:pt x="5103" y="7314"/>
                  <a:pt x="4737" y="7559"/>
                  <a:pt x="4637" y="7428"/>
                </a:cubicBezTo>
                <a:cubicBezTo>
                  <a:pt x="4549" y="7312"/>
                  <a:pt x="4134" y="7344"/>
                  <a:pt x="3936" y="7481"/>
                </a:cubicBezTo>
                <a:cubicBezTo>
                  <a:pt x="3792" y="7582"/>
                  <a:pt x="3773" y="7625"/>
                  <a:pt x="3818" y="7758"/>
                </a:cubicBezTo>
                <a:cubicBezTo>
                  <a:pt x="3892" y="7976"/>
                  <a:pt x="3794" y="8051"/>
                  <a:pt x="3627" y="7909"/>
                </a:cubicBezTo>
                <a:cubicBezTo>
                  <a:pt x="3459" y="7766"/>
                  <a:pt x="3228" y="7054"/>
                  <a:pt x="3274" y="6822"/>
                </a:cubicBezTo>
                <a:cubicBezTo>
                  <a:pt x="3296" y="6710"/>
                  <a:pt x="3288" y="6670"/>
                  <a:pt x="3252" y="6706"/>
                </a:cubicBezTo>
                <a:cubicBezTo>
                  <a:pt x="3187" y="6769"/>
                  <a:pt x="2959" y="6119"/>
                  <a:pt x="3005" y="6001"/>
                </a:cubicBezTo>
                <a:cubicBezTo>
                  <a:pt x="3021" y="5959"/>
                  <a:pt x="2989" y="5851"/>
                  <a:pt x="2932" y="5761"/>
                </a:cubicBezTo>
                <a:cubicBezTo>
                  <a:pt x="2864" y="5653"/>
                  <a:pt x="2844" y="5536"/>
                  <a:pt x="2865" y="5413"/>
                </a:cubicBezTo>
                <a:cubicBezTo>
                  <a:pt x="2885" y="5288"/>
                  <a:pt x="2876" y="5249"/>
                  <a:pt x="2837" y="5288"/>
                </a:cubicBezTo>
                <a:cubicBezTo>
                  <a:pt x="2801" y="5323"/>
                  <a:pt x="2726" y="5182"/>
                  <a:pt x="2646" y="4931"/>
                </a:cubicBezTo>
                <a:cubicBezTo>
                  <a:pt x="2515" y="4522"/>
                  <a:pt x="2382" y="4354"/>
                  <a:pt x="2321" y="4512"/>
                </a:cubicBezTo>
                <a:cubicBezTo>
                  <a:pt x="2303" y="4559"/>
                  <a:pt x="2266" y="4581"/>
                  <a:pt x="2236" y="4566"/>
                </a:cubicBezTo>
                <a:cubicBezTo>
                  <a:pt x="2169" y="4530"/>
                  <a:pt x="2032" y="3949"/>
                  <a:pt x="2018" y="3639"/>
                </a:cubicBezTo>
                <a:cubicBezTo>
                  <a:pt x="2012" y="3509"/>
                  <a:pt x="1968" y="3372"/>
                  <a:pt x="1917" y="3327"/>
                </a:cubicBezTo>
                <a:cubicBezTo>
                  <a:pt x="1857" y="3274"/>
                  <a:pt x="1835" y="3184"/>
                  <a:pt x="1855" y="3086"/>
                </a:cubicBezTo>
                <a:cubicBezTo>
                  <a:pt x="1872" y="3002"/>
                  <a:pt x="1857" y="2911"/>
                  <a:pt x="1827" y="2881"/>
                </a:cubicBezTo>
                <a:cubicBezTo>
                  <a:pt x="1796" y="2851"/>
                  <a:pt x="1788" y="2790"/>
                  <a:pt x="1804" y="2747"/>
                </a:cubicBezTo>
                <a:cubicBezTo>
                  <a:pt x="1821" y="2705"/>
                  <a:pt x="1784" y="2667"/>
                  <a:pt x="1726" y="2667"/>
                </a:cubicBezTo>
                <a:cubicBezTo>
                  <a:pt x="1660" y="2667"/>
                  <a:pt x="1560" y="2530"/>
                  <a:pt x="1457" y="2293"/>
                </a:cubicBezTo>
                <a:cubicBezTo>
                  <a:pt x="1323" y="1983"/>
                  <a:pt x="1273" y="1926"/>
                  <a:pt x="1182" y="1972"/>
                </a:cubicBezTo>
                <a:cubicBezTo>
                  <a:pt x="1121" y="2003"/>
                  <a:pt x="1014" y="2032"/>
                  <a:pt x="941" y="2043"/>
                </a:cubicBezTo>
                <a:cubicBezTo>
                  <a:pt x="867" y="2054"/>
                  <a:pt x="742" y="2102"/>
                  <a:pt x="666" y="2150"/>
                </a:cubicBezTo>
                <a:cubicBezTo>
                  <a:pt x="590" y="2198"/>
                  <a:pt x="430" y="2278"/>
                  <a:pt x="312" y="2328"/>
                </a:cubicBezTo>
                <a:cubicBezTo>
                  <a:pt x="195" y="2379"/>
                  <a:pt x="89" y="2447"/>
                  <a:pt x="77" y="2480"/>
                </a:cubicBezTo>
                <a:cubicBezTo>
                  <a:pt x="65" y="2513"/>
                  <a:pt x="41" y="2906"/>
                  <a:pt x="21" y="3354"/>
                </a:cubicBezTo>
                <a:cubicBezTo>
                  <a:pt x="-15" y="4132"/>
                  <a:pt x="-13" y="4174"/>
                  <a:pt x="88" y="4174"/>
                </a:cubicBezTo>
                <a:cubicBezTo>
                  <a:pt x="259" y="4174"/>
                  <a:pt x="357" y="4079"/>
                  <a:pt x="357" y="3924"/>
                </a:cubicBezTo>
                <a:cubicBezTo>
                  <a:pt x="357" y="3718"/>
                  <a:pt x="529" y="3498"/>
                  <a:pt x="705" y="3478"/>
                </a:cubicBezTo>
                <a:cubicBezTo>
                  <a:pt x="836" y="3464"/>
                  <a:pt x="858" y="3494"/>
                  <a:pt x="857" y="3683"/>
                </a:cubicBezTo>
                <a:cubicBezTo>
                  <a:pt x="855" y="3872"/>
                  <a:pt x="866" y="3888"/>
                  <a:pt x="946" y="3808"/>
                </a:cubicBezTo>
                <a:cubicBezTo>
                  <a:pt x="1097" y="3659"/>
                  <a:pt x="1334" y="3932"/>
                  <a:pt x="1311" y="4227"/>
                </a:cubicBezTo>
                <a:cubicBezTo>
                  <a:pt x="1295" y="4425"/>
                  <a:pt x="1305" y="4441"/>
                  <a:pt x="1373" y="4352"/>
                </a:cubicBezTo>
                <a:cubicBezTo>
                  <a:pt x="1473" y="4219"/>
                  <a:pt x="1530" y="4342"/>
                  <a:pt x="1524" y="4682"/>
                </a:cubicBezTo>
                <a:cubicBezTo>
                  <a:pt x="1522" y="4815"/>
                  <a:pt x="1541" y="4905"/>
                  <a:pt x="1569" y="4878"/>
                </a:cubicBezTo>
                <a:cubicBezTo>
                  <a:pt x="1640" y="4808"/>
                  <a:pt x="1836" y="5538"/>
                  <a:pt x="1793" y="5716"/>
                </a:cubicBezTo>
                <a:cubicBezTo>
                  <a:pt x="1769" y="5818"/>
                  <a:pt x="1778" y="5848"/>
                  <a:pt x="1821" y="5805"/>
                </a:cubicBezTo>
                <a:cubicBezTo>
                  <a:pt x="1904" y="5724"/>
                  <a:pt x="2206" y="6773"/>
                  <a:pt x="2158" y="6973"/>
                </a:cubicBezTo>
                <a:cubicBezTo>
                  <a:pt x="2134" y="7070"/>
                  <a:pt x="2144" y="7095"/>
                  <a:pt x="2186" y="7053"/>
                </a:cubicBezTo>
                <a:cubicBezTo>
                  <a:pt x="2278" y="6963"/>
                  <a:pt x="2476" y="7735"/>
                  <a:pt x="2399" y="7882"/>
                </a:cubicBezTo>
                <a:cubicBezTo>
                  <a:pt x="2326" y="8022"/>
                  <a:pt x="2388" y="8194"/>
                  <a:pt x="2489" y="8132"/>
                </a:cubicBezTo>
                <a:cubicBezTo>
                  <a:pt x="2539" y="8101"/>
                  <a:pt x="2592" y="8185"/>
                  <a:pt x="2640" y="8364"/>
                </a:cubicBezTo>
                <a:cubicBezTo>
                  <a:pt x="2705" y="8603"/>
                  <a:pt x="2705" y="8646"/>
                  <a:pt x="2629" y="8738"/>
                </a:cubicBezTo>
                <a:cubicBezTo>
                  <a:pt x="2552" y="8832"/>
                  <a:pt x="2548" y="8836"/>
                  <a:pt x="2623" y="8836"/>
                </a:cubicBezTo>
                <a:cubicBezTo>
                  <a:pt x="2714" y="8836"/>
                  <a:pt x="2941" y="9375"/>
                  <a:pt x="2887" y="9460"/>
                </a:cubicBezTo>
                <a:cubicBezTo>
                  <a:pt x="2869" y="9489"/>
                  <a:pt x="2852" y="9735"/>
                  <a:pt x="2848" y="10004"/>
                </a:cubicBezTo>
                <a:cubicBezTo>
                  <a:pt x="2841" y="10429"/>
                  <a:pt x="2852" y="10501"/>
                  <a:pt x="2943" y="10539"/>
                </a:cubicBezTo>
                <a:cubicBezTo>
                  <a:pt x="3007" y="10566"/>
                  <a:pt x="3034" y="10626"/>
                  <a:pt x="3016" y="10700"/>
                </a:cubicBezTo>
                <a:cubicBezTo>
                  <a:pt x="2998" y="10772"/>
                  <a:pt x="3019" y="10813"/>
                  <a:pt x="3067" y="10807"/>
                </a:cubicBezTo>
                <a:cubicBezTo>
                  <a:pt x="3167" y="10793"/>
                  <a:pt x="3293" y="11337"/>
                  <a:pt x="3257" y="11636"/>
                </a:cubicBezTo>
                <a:cubicBezTo>
                  <a:pt x="3239" y="11790"/>
                  <a:pt x="3244" y="11845"/>
                  <a:pt x="3285" y="11805"/>
                </a:cubicBezTo>
                <a:cubicBezTo>
                  <a:pt x="3321" y="11769"/>
                  <a:pt x="3383" y="11867"/>
                  <a:pt x="3437" y="12046"/>
                </a:cubicBezTo>
                <a:cubicBezTo>
                  <a:pt x="3512" y="12298"/>
                  <a:pt x="3546" y="12330"/>
                  <a:pt x="3684" y="12313"/>
                </a:cubicBezTo>
                <a:cubicBezTo>
                  <a:pt x="3834" y="12295"/>
                  <a:pt x="3846" y="12317"/>
                  <a:pt x="3841" y="12572"/>
                </a:cubicBezTo>
                <a:cubicBezTo>
                  <a:pt x="3836" y="12779"/>
                  <a:pt x="3854" y="12838"/>
                  <a:pt x="3919" y="12821"/>
                </a:cubicBezTo>
                <a:cubicBezTo>
                  <a:pt x="3988" y="12804"/>
                  <a:pt x="3999" y="12864"/>
                  <a:pt x="3986" y="13133"/>
                </a:cubicBezTo>
                <a:cubicBezTo>
                  <a:pt x="3978" y="13317"/>
                  <a:pt x="3938" y="13502"/>
                  <a:pt x="3897" y="13552"/>
                </a:cubicBezTo>
                <a:cubicBezTo>
                  <a:pt x="3795" y="13676"/>
                  <a:pt x="3819" y="14187"/>
                  <a:pt x="3925" y="14159"/>
                </a:cubicBezTo>
                <a:cubicBezTo>
                  <a:pt x="3968" y="14147"/>
                  <a:pt x="4066" y="14203"/>
                  <a:pt x="4138" y="14283"/>
                </a:cubicBezTo>
                <a:cubicBezTo>
                  <a:pt x="4243" y="14400"/>
                  <a:pt x="4267" y="14501"/>
                  <a:pt x="4267" y="14783"/>
                </a:cubicBezTo>
                <a:cubicBezTo>
                  <a:pt x="4267" y="15036"/>
                  <a:pt x="4290" y="15130"/>
                  <a:pt x="4345" y="15130"/>
                </a:cubicBezTo>
                <a:cubicBezTo>
                  <a:pt x="4422" y="15130"/>
                  <a:pt x="4519" y="15651"/>
                  <a:pt x="4469" y="15781"/>
                </a:cubicBezTo>
                <a:cubicBezTo>
                  <a:pt x="4455" y="15817"/>
                  <a:pt x="4461" y="15917"/>
                  <a:pt x="4480" y="16013"/>
                </a:cubicBezTo>
                <a:cubicBezTo>
                  <a:pt x="4506" y="16144"/>
                  <a:pt x="4545" y="16176"/>
                  <a:pt x="4643" y="16147"/>
                </a:cubicBezTo>
                <a:cubicBezTo>
                  <a:pt x="4737" y="16118"/>
                  <a:pt x="4790" y="16162"/>
                  <a:pt x="4850" y="16307"/>
                </a:cubicBezTo>
                <a:cubicBezTo>
                  <a:pt x="4895" y="16416"/>
                  <a:pt x="4965" y="16503"/>
                  <a:pt x="5007" y="16503"/>
                </a:cubicBezTo>
                <a:cubicBezTo>
                  <a:pt x="5085" y="16503"/>
                  <a:pt x="5601" y="18146"/>
                  <a:pt x="5624" y="18465"/>
                </a:cubicBezTo>
                <a:cubicBezTo>
                  <a:pt x="5631" y="18557"/>
                  <a:pt x="5665" y="18717"/>
                  <a:pt x="5697" y="18812"/>
                </a:cubicBezTo>
                <a:cubicBezTo>
                  <a:pt x="5729" y="18908"/>
                  <a:pt x="5743" y="19072"/>
                  <a:pt x="5725" y="19178"/>
                </a:cubicBezTo>
                <a:cubicBezTo>
                  <a:pt x="5704" y="19308"/>
                  <a:pt x="5709" y="19350"/>
                  <a:pt x="5748" y="19312"/>
                </a:cubicBezTo>
                <a:cubicBezTo>
                  <a:pt x="5817" y="19243"/>
                  <a:pt x="5926" y="19535"/>
                  <a:pt x="5950" y="19855"/>
                </a:cubicBezTo>
                <a:cubicBezTo>
                  <a:pt x="5968" y="20107"/>
                  <a:pt x="6154" y="20456"/>
                  <a:pt x="6230" y="20381"/>
                </a:cubicBezTo>
                <a:cubicBezTo>
                  <a:pt x="6310" y="20303"/>
                  <a:pt x="6557" y="21087"/>
                  <a:pt x="6544" y="21380"/>
                </a:cubicBezTo>
                <a:cubicBezTo>
                  <a:pt x="6542" y="21424"/>
                  <a:pt x="6581" y="21484"/>
                  <a:pt x="6634" y="21514"/>
                </a:cubicBezTo>
                <a:cubicBezTo>
                  <a:pt x="6776" y="21594"/>
                  <a:pt x="6877" y="21507"/>
                  <a:pt x="6847" y="21326"/>
                </a:cubicBezTo>
                <a:cubicBezTo>
                  <a:pt x="6833" y="21239"/>
                  <a:pt x="6838" y="21052"/>
                  <a:pt x="6864" y="20907"/>
                </a:cubicBezTo>
                <a:cubicBezTo>
                  <a:pt x="6900" y="20709"/>
                  <a:pt x="6896" y="20611"/>
                  <a:pt x="6836" y="20506"/>
                </a:cubicBezTo>
                <a:cubicBezTo>
                  <a:pt x="6792" y="20429"/>
                  <a:pt x="6772" y="20308"/>
                  <a:pt x="6791" y="20230"/>
                </a:cubicBezTo>
                <a:cubicBezTo>
                  <a:pt x="6812" y="20141"/>
                  <a:pt x="6798" y="20099"/>
                  <a:pt x="6757" y="20114"/>
                </a:cubicBezTo>
                <a:cubicBezTo>
                  <a:pt x="6720" y="20128"/>
                  <a:pt x="6641" y="19919"/>
                  <a:pt x="6572" y="19633"/>
                </a:cubicBezTo>
                <a:cubicBezTo>
                  <a:pt x="6433" y="19052"/>
                  <a:pt x="6389" y="18537"/>
                  <a:pt x="6477" y="18563"/>
                </a:cubicBezTo>
                <a:cubicBezTo>
                  <a:pt x="6509" y="18572"/>
                  <a:pt x="6585" y="18496"/>
                  <a:pt x="6651" y="18384"/>
                </a:cubicBezTo>
                <a:cubicBezTo>
                  <a:pt x="6746" y="18223"/>
                  <a:pt x="6762" y="18159"/>
                  <a:pt x="6712" y="18063"/>
                </a:cubicBezTo>
                <a:cubicBezTo>
                  <a:pt x="6617" y="17881"/>
                  <a:pt x="6719" y="17815"/>
                  <a:pt x="7099" y="17832"/>
                </a:cubicBezTo>
                <a:cubicBezTo>
                  <a:pt x="7287" y="17840"/>
                  <a:pt x="7444" y="17811"/>
                  <a:pt x="7464" y="17760"/>
                </a:cubicBezTo>
                <a:cubicBezTo>
                  <a:pt x="7483" y="17711"/>
                  <a:pt x="7541" y="17690"/>
                  <a:pt x="7593" y="17716"/>
                </a:cubicBezTo>
                <a:cubicBezTo>
                  <a:pt x="7664" y="17751"/>
                  <a:pt x="7697" y="17711"/>
                  <a:pt x="7716" y="17546"/>
                </a:cubicBezTo>
                <a:cubicBezTo>
                  <a:pt x="7749" y="17273"/>
                  <a:pt x="7632" y="16902"/>
                  <a:pt x="7447" y="16682"/>
                </a:cubicBezTo>
                <a:lnTo>
                  <a:pt x="7307" y="16512"/>
                </a:lnTo>
                <a:lnTo>
                  <a:pt x="7425" y="16459"/>
                </a:lnTo>
                <a:cubicBezTo>
                  <a:pt x="7556" y="16400"/>
                  <a:pt x="7588" y="16254"/>
                  <a:pt x="7470" y="16254"/>
                </a:cubicBezTo>
                <a:cubicBezTo>
                  <a:pt x="7320" y="16254"/>
                  <a:pt x="7336" y="16102"/>
                  <a:pt x="7503" y="15942"/>
                </a:cubicBezTo>
                <a:cubicBezTo>
                  <a:pt x="7623" y="15828"/>
                  <a:pt x="7735" y="15789"/>
                  <a:pt x="7873" y="15817"/>
                </a:cubicBezTo>
                <a:cubicBezTo>
                  <a:pt x="7984" y="15839"/>
                  <a:pt x="8102" y="15818"/>
                  <a:pt x="8143" y="15763"/>
                </a:cubicBezTo>
                <a:cubicBezTo>
                  <a:pt x="8193" y="15697"/>
                  <a:pt x="8226" y="15695"/>
                  <a:pt x="8249" y="15754"/>
                </a:cubicBezTo>
                <a:cubicBezTo>
                  <a:pt x="8300" y="15886"/>
                  <a:pt x="8489" y="15862"/>
                  <a:pt x="8524" y="15719"/>
                </a:cubicBezTo>
                <a:cubicBezTo>
                  <a:pt x="8541" y="15649"/>
                  <a:pt x="8526" y="15528"/>
                  <a:pt x="8490" y="15460"/>
                </a:cubicBezTo>
                <a:cubicBezTo>
                  <a:pt x="8436" y="15356"/>
                  <a:pt x="8451" y="15324"/>
                  <a:pt x="8608" y="15220"/>
                </a:cubicBezTo>
                <a:cubicBezTo>
                  <a:pt x="8792" y="15098"/>
                  <a:pt x="9056" y="15153"/>
                  <a:pt x="9068" y="15318"/>
                </a:cubicBezTo>
                <a:cubicBezTo>
                  <a:pt x="9071" y="15353"/>
                  <a:pt x="9080" y="15626"/>
                  <a:pt x="9085" y="15924"/>
                </a:cubicBezTo>
                <a:lnTo>
                  <a:pt x="9091" y="16468"/>
                </a:lnTo>
                <a:lnTo>
                  <a:pt x="9337" y="16494"/>
                </a:lnTo>
                <a:cubicBezTo>
                  <a:pt x="9561" y="16517"/>
                  <a:pt x="9580" y="16496"/>
                  <a:pt x="9562" y="16343"/>
                </a:cubicBezTo>
                <a:cubicBezTo>
                  <a:pt x="9531" y="16091"/>
                  <a:pt x="9626" y="16060"/>
                  <a:pt x="9797" y="16254"/>
                </a:cubicBezTo>
                <a:cubicBezTo>
                  <a:pt x="9999" y="16482"/>
                  <a:pt x="10078" y="16474"/>
                  <a:pt x="10033" y="16236"/>
                </a:cubicBezTo>
                <a:cubicBezTo>
                  <a:pt x="9972" y="15915"/>
                  <a:pt x="9977" y="15879"/>
                  <a:pt x="10111" y="15879"/>
                </a:cubicBezTo>
                <a:cubicBezTo>
                  <a:pt x="10184" y="15879"/>
                  <a:pt x="10271" y="15826"/>
                  <a:pt x="10302" y="15763"/>
                </a:cubicBezTo>
                <a:cubicBezTo>
                  <a:pt x="10348" y="15670"/>
                  <a:pt x="10378" y="15693"/>
                  <a:pt x="10470" y="15879"/>
                </a:cubicBezTo>
                <a:cubicBezTo>
                  <a:pt x="10533" y="16005"/>
                  <a:pt x="10573" y="16139"/>
                  <a:pt x="10560" y="16173"/>
                </a:cubicBezTo>
                <a:cubicBezTo>
                  <a:pt x="10547" y="16208"/>
                  <a:pt x="10586" y="16303"/>
                  <a:pt x="10644" y="16387"/>
                </a:cubicBezTo>
                <a:cubicBezTo>
                  <a:pt x="10731" y="16512"/>
                  <a:pt x="10765" y="16521"/>
                  <a:pt x="10846" y="16441"/>
                </a:cubicBezTo>
                <a:cubicBezTo>
                  <a:pt x="10914" y="16374"/>
                  <a:pt x="10958" y="16373"/>
                  <a:pt x="10981" y="16432"/>
                </a:cubicBezTo>
                <a:cubicBezTo>
                  <a:pt x="11002" y="16485"/>
                  <a:pt x="11040" y="16461"/>
                  <a:pt x="11082" y="16370"/>
                </a:cubicBezTo>
                <a:cubicBezTo>
                  <a:pt x="11138" y="16248"/>
                  <a:pt x="11168" y="16239"/>
                  <a:pt x="11233" y="16325"/>
                </a:cubicBezTo>
                <a:cubicBezTo>
                  <a:pt x="11288" y="16397"/>
                  <a:pt x="11322" y="16404"/>
                  <a:pt x="11345" y="16343"/>
                </a:cubicBezTo>
                <a:cubicBezTo>
                  <a:pt x="11364" y="16294"/>
                  <a:pt x="11403" y="16276"/>
                  <a:pt x="11435" y="16307"/>
                </a:cubicBezTo>
                <a:cubicBezTo>
                  <a:pt x="11472" y="16343"/>
                  <a:pt x="11483" y="16318"/>
                  <a:pt x="11463" y="16236"/>
                </a:cubicBezTo>
                <a:cubicBezTo>
                  <a:pt x="11396" y="15959"/>
                  <a:pt x="11540" y="15844"/>
                  <a:pt x="11940" y="15835"/>
                </a:cubicBezTo>
                <a:cubicBezTo>
                  <a:pt x="12228" y="15828"/>
                  <a:pt x="12310" y="15802"/>
                  <a:pt x="12271" y="15728"/>
                </a:cubicBezTo>
                <a:cubicBezTo>
                  <a:pt x="12235" y="15660"/>
                  <a:pt x="12256" y="15552"/>
                  <a:pt x="12338" y="15389"/>
                </a:cubicBezTo>
                <a:cubicBezTo>
                  <a:pt x="12451" y="15164"/>
                  <a:pt x="12473" y="15152"/>
                  <a:pt x="12832" y="15166"/>
                </a:cubicBezTo>
                <a:cubicBezTo>
                  <a:pt x="13040" y="15174"/>
                  <a:pt x="13293" y="15151"/>
                  <a:pt x="13393" y="15121"/>
                </a:cubicBezTo>
                <a:cubicBezTo>
                  <a:pt x="13550" y="15074"/>
                  <a:pt x="13578" y="15039"/>
                  <a:pt x="13578" y="14827"/>
                </a:cubicBezTo>
                <a:cubicBezTo>
                  <a:pt x="13578" y="14538"/>
                  <a:pt x="13595" y="14522"/>
                  <a:pt x="14083" y="14480"/>
                </a:cubicBezTo>
                <a:cubicBezTo>
                  <a:pt x="14485" y="14445"/>
                  <a:pt x="14647" y="14328"/>
                  <a:pt x="14599" y="14087"/>
                </a:cubicBezTo>
                <a:cubicBezTo>
                  <a:pt x="14555" y="13870"/>
                  <a:pt x="14651" y="13810"/>
                  <a:pt x="15047" y="13829"/>
                </a:cubicBezTo>
                <a:cubicBezTo>
                  <a:pt x="15250" y="13838"/>
                  <a:pt x="15415" y="13807"/>
                  <a:pt x="15434" y="13757"/>
                </a:cubicBezTo>
                <a:cubicBezTo>
                  <a:pt x="15453" y="13709"/>
                  <a:pt x="15519" y="13677"/>
                  <a:pt x="15575" y="13677"/>
                </a:cubicBezTo>
                <a:cubicBezTo>
                  <a:pt x="15669" y="13677"/>
                  <a:pt x="15676" y="13609"/>
                  <a:pt x="15676" y="12839"/>
                </a:cubicBezTo>
                <a:lnTo>
                  <a:pt x="15676" y="12010"/>
                </a:lnTo>
                <a:lnTo>
                  <a:pt x="15524" y="12010"/>
                </a:lnTo>
                <a:cubicBezTo>
                  <a:pt x="15443" y="12010"/>
                  <a:pt x="15351" y="11958"/>
                  <a:pt x="15317" y="11903"/>
                </a:cubicBezTo>
                <a:cubicBezTo>
                  <a:pt x="15236" y="11775"/>
                  <a:pt x="15237" y="11286"/>
                  <a:pt x="15317" y="11208"/>
                </a:cubicBezTo>
                <a:cubicBezTo>
                  <a:pt x="15350" y="11175"/>
                  <a:pt x="15628" y="11154"/>
                  <a:pt x="15939" y="11163"/>
                </a:cubicBezTo>
                <a:lnTo>
                  <a:pt x="16506" y="11181"/>
                </a:lnTo>
                <a:lnTo>
                  <a:pt x="16523" y="10824"/>
                </a:lnTo>
                <a:lnTo>
                  <a:pt x="16539" y="10468"/>
                </a:lnTo>
                <a:lnTo>
                  <a:pt x="16977" y="10486"/>
                </a:lnTo>
                <a:cubicBezTo>
                  <a:pt x="17245" y="10497"/>
                  <a:pt x="17400" y="10472"/>
                  <a:pt x="17381" y="10423"/>
                </a:cubicBezTo>
                <a:cubicBezTo>
                  <a:pt x="17364" y="10379"/>
                  <a:pt x="17392" y="10272"/>
                  <a:pt x="17448" y="10182"/>
                </a:cubicBezTo>
                <a:cubicBezTo>
                  <a:pt x="17504" y="10093"/>
                  <a:pt x="17543" y="9994"/>
                  <a:pt x="17527" y="9969"/>
                </a:cubicBezTo>
                <a:cubicBezTo>
                  <a:pt x="17510" y="9943"/>
                  <a:pt x="17563" y="9884"/>
                  <a:pt x="17644" y="9835"/>
                </a:cubicBezTo>
                <a:cubicBezTo>
                  <a:pt x="17736" y="9780"/>
                  <a:pt x="17810" y="9777"/>
                  <a:pt x="17841" y="9826"/>
                </a:cubicBezTo>
                <a:cubicBezTo>
                  <a:pt x="17869" y="9871"/>
                  <a:pt x="17952" y="9873"/>
                  <a:pt x="18037" y="9835"/>
                </a:cubicBezTo>
                <a:cubicBezTo>
                  <a:pt x="18118" y="9798"/>
                  <a:pt x="18196" y="9793"/>
                  <a:pt x="18211" y="9817"/>
                </a:cubicBezTo>
                <a:cubicBezTo>
                  <a:pt x="18226" y="9841"/>
                  <a:pt x="18322" y="9830"/>
                  <a:pt x="18424" y="9799"/>
                </a:cubicBezTo>
                <a:cubicBezTo>
                  <a:pt x="18586" y="9751"/>
                  <a:pt x="18609" y="9715"/>
                  <a:pt x="18609" y="9505"/>
                </a:cubicBezTo>
                <a:cubicBezTo>
                  <a:pt x="18609" y="9372"/>
                  <a:pt x="18633" y="9245"/>
                  <a:pt x="18660" y="9220"/>
                </a:cubicBezTo>
                <a:cubicBezTo>
                  <a:pt x="18735" y="9145"/>
                  <a:pt x="19447" y="9098"/>
                  <a:pt x="19473" y="9166"/>
                </a:cubicBezTo>
                <a:cubicBezTo>
                  <a:pt x="19486" y="9200"/>
                  <a:pt x="19568" y="9214"/>
                  <a:pt x="19658" y="9193"/>
                </a:cubicBezTo>
                <a:cubicBezTo>
                  <a:pt x="19783" y="9164"/>
                  <a:pt x="19813" y="9119"/>
                  <a:pt x="19787" y="9015"/>
                </a:cubicBezTo>
                <a:cubicBezTo>
                  <a:pt x="19707" y="8695"/>
                  <a:pt x="19719" y="8575"/>
                  <a:pt x="19832" y="8506"/>
                </a:cubicBezTo>
                <a:cubicBezTo>
                  <a:pt x="19898" y="8466"/>
                  <a:pt x="19975" y="8478"/>
                  <a:pt x="20011" y="8524"/>
                </a:cubicBezTo>
                <a:cubicBezTo>
                  <a:pt x="20051" y="8575"/>
                  <a:pt x="20110" y="8566"/>
                  <a:pt x="20180" y="8506"/>
                </a:cubicBezTo>
                <a:cubicBezTo>
                  <a:pt x="20239" y="8456"/>
                  <a:pt x="20292" y="8438"/>
                  <a:pt x="20292" y="8462"/>
                </a:cubicBezTo>
                <a:cubicBezTo>
                  <a:pt x="20292" y="8485"/>
                  <a:pt x="20351" y="8463"/>
                  <a:pt x="20426" y="8417"/>
                </a:cubicBezTo>
                <a:cubicBezTo>
                  <a:pt x="20523" y="8359"/>
                  <a:pt x="20583" y="8359"/>
                  <a:pt x="20634" y="8426"/>
                </a:cubicBezTo>
                <a:cubicBezTo>
                  <a:pt x="20690" y="8500"/>
                  <a:pt x="20707" y="8492"/>
                  <a:pt x="20707" y="8391"/>
                </a:cubicBezTo>
                <a:cubicBezTo>
                  <a:pt x="20707" y="8319"/>
                  <a:pt x="20760" y="8204"/>
                  <a:pt x="20825" y="8132"/>
                </a:cubicBezTo>
                <a:cubicBezTo>
                  <a:pt x="20890" y="8060"/>
                  <a:pt x="20942" y="7978"/>
                  <a:pt x="20942" y="7945"/>
                </a:cubicBezTo>
                <a:cubicBezTo>
                  <a:pt x="20942" y="7911"/>
                  <a:pt x="21013" y="7871"/>
                  <a:pt x="21099" y="7865"/>
                </a:cubicBezTo>
                <a:cubicBezTo>
                  <a:pt x="21585" y="7831"/>
                  <a:pt x="21539" y="7908"/>
                  <a:pt x="21543" y="7258"/>
                </a:cubicBezTo>
                <a:cubicBezTo>
                  <a:pt x="21546" y="6705"/>
                  <a:pt x="21538" y="6670"/>
                  <a:pt x="21425" y="6670"/>
                </a:cubicBezTo>
                <a:cubicBezTo>
                  <a:pt x="21359" y="6670"/>
                  <a:pt x="21279" y="6714"/>
                  <a:pt x="21245" y="6768"/>
                </a:cubicBezTo>
                <a:cubicBezTo>
                  <a:pt x="21171" y="6887"/>
                  <a:pt x="21113" y="6699"/>
                  <a:pt x="21105" y="6304"/>
                </a:cubicBezTo>
                <a:cubicBezTo>
                  <a:pt x="21100" y="6073"/>
                  <a:pt x="21082" y="6038"/>
                  <a:pt x="20926" y="6001"/>
                </a:cubicBezTo>
                <a:cubicBezTo>
                  <a:pt x="20735" y="5957"/>
                  <a:pt x="20727" y="5928"/>
                  <a:pt x="20696" y="5047"/>
                </a:cubicBezTo>
                <a:cubicBezTo>
                  <a:pt x="20685" y="4754"/>
                  <a:pt x="20668" y="4705"/>
                  <a:pt x="20544" y="4682"/>
                </a:cubicBezTo>
                <a:cubicBezTo>
                  <a:pt x="20368" y="4650"/>
                  <a:pt x="20274" y="4486"/>
                  <a:pt x="20275" y="4192"/>
                </a:cubicBezTo>
                <a:cubicBezTo>
                  <a:pt x="20275" y="4066"/>
                  <a:pt x="20255" y="3912"/>
                  <a:pt x="20224" y="3853"/>
                </a:cubicBezTo>
                <a:cubicBezTo>
                  <a:pt x="20186" y="3777"/>
                  <a:pt x="20187" y="3716"/>
                  <a:pt x="20230" y="3648"/>
                </a:cubicBezTo>
                <a:cubicBezTo>
                  <a:pt x="20342" y="3471"/>
                  <a:pt x="20299" y="3319"/>
                  <a:pt x="20146" y="3345"/>
                </a:cubicBezTo>
                <a:cubicBezTo>
                  <a:pt x="19940" y="3379"/>
                  <a:pt x="19871" y="3280"/>
                  <a:pt x="19871" y="2952"/>
                </a:cubicBezTo>
                <a:cubicBezTo>
                  <a:pt x="19871" y="2680"/>
                  <a:pt x="19862" y="2667"/>
                  <a:pt x="19686" y="2667"/>
                </a:cubicBezTo>
                <a:cubicBezTo>
                  <a:pt x="19478" y="2667"/>
                  <a:pt x="19468" y="2639"/>
                  <a:pt x="19428" y="1998"/>
                </a:cubicBezTo>
                <a:cubicBezTo>
                  <a:pt x="19412" y="1746"/>
                  <a:pt x="19393" y="1494"/>
                  <a:pt x="19389" y="1437"/>
                </a:cubicBezTo>
                <a:cubicBezTo>
                  <a:pt x="19384" y="1379"/>
                  <a:pt x="19312" y="1339"/>
                  <a:pt x="19232" y="1339"/>
                </a:cubicBezTo>
                <a:cubicBezTo>
                  <a:pt x="19042" y="1339"/>
                  <a:pt x="19026" y="1270"/>
                  <a:pt x="19019" y="634"/>
                </a:cubicBezTo>
                <a:cubicBezTo>
                  <a:pt x="19013" y="200"/>
                  <a:pt x="18997" y="122"/>
                  <a:pt x="18946" y="233"/>
                </a:cubicBezTo>
                <a:cubicBezTo>
                  <a:pt x="18893" y="348"/>
                  <a:pt x="18861" y="354"/>
                  <a:pt x="18744" y="269"/>
                </a:cubicBezTo>
                <a:cubicBezTo>
                  <a:pt x="18667" y="213"/>
                  <a:pt x="18619" y="127"/>
                  <a:pt x="18637" y="82"/>
                </a:cubicBezTo>
                <a:cubicBezTo>
                  <a:pt x="18662" y="17"/>
                  <a:pt x="18571" y="-6"/>
                  <a:pt x="18463" y="1"/>
                </a:cubicBezTo>
                <a:close/>
                <a:moveTo>
                  <a:pt x="537" y="3719"/>
                </a:moveTo>
                <a:cubicBezTo>
                  <a:pt x="490" y="3691"/>
                  <a:pt x="474" y="3707"/>
                  <a:pt x="492" y="3755"/>
                </a:cubicBezTo>
                <a:cubicBezTo>
                  <a:pt x="510" y="3800"/>
                  <a:pt x="543" y="3835"/>
                  <a:pt x="571" y="3835"/>
                </a:cubicBezTo>
                <a:cubicBezTo>
                  <a:pt x="646" y="3835"/>
                  <a:pt x="628" y="3774"/>
                  <a:pt x="537" y="3719"/>
                </a:cubicBezTo>
                <a:close/>
              </a:path>
            </a:pathLst>
          </a:custGeom>
          <a:ln w="12700">
            <a:miter lim="400000"/>
          </a:ln>
          <a:effectLst>
            <a:outerShdw sx="100000" sy="100000" kx="0" ky="0" algn="b" rotWithShape="0" blurRad="355600" dist="0" dir="0">
              <a:srgbClr val="000000">
                <a:alpha val="75000"/>
              </a:srgbClr>
            </a:outerShdw>
          </a:effectLst>
        </p:spPr>
      </p:pic>
      <p:pic>
        <p:nvPicPr>
          <p:cNvPr id="433" name="Image" descr="Image"/>
          <p:cNvPicPr>
            <a:picLocks noChangeAspect="1"/>
          </p:cNvPicPr>
          <p:nvPr/>
        </p:nvPicPr>
        <p:blipFill>
          <a:blip r:embed="rId4">
            <a:extLst/>
          </a:blip>
          <a:srcRect l="7230" t="14664" r="10617" b="7960"/>
          <a:stretch>
            <a:fillRect/>
          </a:stretch>
        </p:blipFill>
        <p:spPr>
          <a:xfrm>
            <a:off x="17088814" y="7475013"/>
            <a:ext cx="1524343" cy="959061"/>
          </a:xfrm>
          <a:custGeom>
            <a:avLst/>
            <a:gdLst/>
            <a:ahLst/>
            <a:cxnLst>
              <a:cxn ang="0">
                <a:pos x="wd2" y="hd2"/>
              </a:cxn>
              <a:cxn ang="5400000">
                <a:pos x="wd2" y="hd2"/>
              </a:cxn>
              <a:cxn ang="10800000">
                <a:pos x="wd2" y="hd2"/>
              </a:cxn>
              <a:cxn ang="16200000">
                <a:pos x="wd2" y="hd2"/>
              </a:cxn>
            </a:cxnLst>
            <a:rect l="0" t="0" r="r" b="b"/>
            <a:pathLst>
              <a:path w="21543" h="21544" fill="norm" stroke="1" extrusionOk="0">
                <a:moveTo>
                  <a:pt x="18463" y="1"/>
                </a:moveTo>
                <a:cubicBezTo>
                  <a:pt x="18355" y="9"/>
                  <a:pt x="18234" y="52"/>
                  <a:pt x="18200" y="117"/>
                </a:cubicBezTo>
                <a:cubicBezTo>
                  <a:pt x="18165" y="184"/>
                  <a:pt x="18080" y="214"/>
                  <a:pt x="17998" y="189"/>
                </a:cubicBezTo>
                <a:cubicBezTo>
                  <a:pt x="17872" y="150"/>
                  <a:pt x="17861" y="164"/>
                  <a:pt x="17885" y="367"/>
                </a:cubicBezTo>
                <a:cubicBezTo>
                  <a:pt x="17900" y="489"/>
                  <a:pt x="17888" y="613"/>
                  <a:pt x="17857" y="643"/>
                </a:cubicBezTo>
                <a:cubicBezTo>
                  <a:pt x="17827" y="673"/>
                  <a:pt x="17592" y="689"/>
                  <a:pt x="17336" y="679"/>
                </a:cubicBezTo>
                <a:cubicBezTo>
                  <a:pt x="17046" y="667"/>
                  <a:pt x="16842" y="691"/>
                  <a:pt x="16797" y="750"/>
                </a:cubicBezTo>
                <a:cubicBezTo>
                  <a:pt x="16758" y="803"/>
                  <a:pt x="16702" y="831"/>
                  <a:pt x="16674" y="804"/>
                </a:cubicBezTo>
                <a:cubicBezTo>
                  <a:pt x="16592" y="724"/>
                  <a:pt x="16558" y="902"/>
                  <a:pt x="16618" y="1080"/>
                </a:cubicBezTo>
                <a:cubicBezTo>
                  <a:pt x="16698" y="1318"/>
                  <a:pt x="16636" y="1343"/>
                  <a:pt x="16001" y="1374"/>
                </a:cubicBezTo>
                <a:cubicBezTo>
                  <a:pt x="15692" y="1389"/>
                  <a:pt x="15420" y="1406"/>
                  <a:pt x="15395" y="1410"/>
                </a:cubicBezTo>
                <a:cubicBezTo>
                  <a:pt x="15370" y="1414"/>
                  <a:pt x="15360" y="1536"/>
                  <a:pt x="15373" y="1677"/>
                </a:cubicBezTo>
                <a:cubicBezTo>
                  <a:pt x="15387" y="1830"/>
                  <a:pt x="15370" y="1950"/>
                  <a:pt x="15333" y="1972"/>
                </a:cubicBezTo>
                <a:cubicBezTo>
                  <a:pt x="15300" y="1992"/>
                  <a:pt x="15036" y="2018"/>
                  <a:pt x="14750" y="2034"/>
                </a:cubicBezTo>
                <a:cubicBezTo>
                  <a:pt x="14464" y="2050"/>
                  <a:pt x="14203" y="2074"/>
                  <a:pt x="14167" y="2079"/>
                </a:cubicBezTo>
                <a:cubicBezTo>
                  <a:pt x="14130" y="2084"/>
                  <a:pt x="14099" y="2196"/>
                  <a:pt x="14099" y="2337"/>
                </a:cubicBezTo>
                <a:cubicBezTo>
                  <a:pt x="14099" y="2662"/>
                  <a:pt x="13991" y="2721"/>
                  <a:pt x="13454" y="2694"/>
                </a:cubicBezTo>
                <a:cubicBezTo>
                  <a:pt x="13032" y="2672"/>
                  <a:pt x="12876" y="2584"/>
                  <a:pt x="12927" y="2373"/>
                </a:cubicBezTo>
                <a:cubicBezTo>
                  <a:pt x="12967" y="2209"/>
                  <a:pt x="12853" y="1998"/>
                  <a:pt x="12720" y="1998"/>
                </a:cubicBezTo>
                <a:cubicBezTo>
                  <a:pt x="12659" y="1998"/>
                  <a:pt x="12509" y="2158"/>
                  <a:pt x="12389" y="2346"/>
                </a:cubicBezTo>
                <a:cubicBezTo>
                  <a:pt x="12212" y="2622"/>
                  <a:pt x="12132" y="2683"/>
                  <a:pt x="11962" y="2694"/>
                </a:cubicBezTo>
                <a:cubicBezTo>
                  <a:pt x="11847" y="2701"/>
                  <a:pt x="11759" y="2733"/>
                  <a:pt x="11772" y="2765"/>
                </a:cubicBezTo>
                <a:cubicBezTo>
                  <a:pt x="11801" y="2843"/>
                  <a:pt x="11623" y="2995"/>
                  <a:pt x="11497" y="2997"/>
                </a:cubicBezTo>
                <a:cubicBezTo>
                  <a:pt x="11191" y="3001"/>
                  <a:pt x="11102" y="3042"/>
                  <a:pt x="11054" y="3184"/>
                </a:cubicBezTo>
                <a:cubicBezTo>
                  <a:pt x="11025" y="3270"/>
                  <a:pt x="10953" y="3336"/>
                  <a:pt x="10897" y="3336"/>
                </a:cubicBezTo>
                <a:cubicBezTo>
                  <a:pt x="10812" y="3336"/>
                  <a:pt x="10796" y="3383"/>
                  <a:pt x="10807" y="3603"/>
                </a:cubicBezTo>
                <a:cubicBezTo>
                  <a:pt x="10819" y="3854"/>
                  <a:pt x="10805" y="3885"/>
                  <a:pt x="10611" y="3969"/>
                </a:cubicBezTo>
                <a:cubicBezTo>
                  <a:pt x="10495" y="4018"/>
                  <a:pt x="10360" y="4083"/>
                  <a:pt x="10308" y="4120"/>
                </a:cubicBezTo>
                <a:cubicBezTo>
                  <a:pt x="10181" y="4210"/>
                  <a:pt x="10066" y="4049"/>
                  <a:pt x="10156" y="3906"/>
                </a:cubicBezTo>
                <a:cubicBezTo>
                  <a:pt x="10191" y="3851"/>
                  <a:pt x="10218" y="3774"/>
                  <a:pt x="10218" y="3737"/>
                </a:cubicBezTo>
                <a:cubicBezTo>
                  <a:pt x="10218" y="3642"/>
                  <a:pt x="9969" y="3650"/>
                  <a:pt x="9932" y="3746"/>
                </a:cubicBezTo>
                <a:cubicBezTo>
                  <a:pt x="9915" y="3790"/>
                  <a:pt x="9873" y="3813"/>
                  <a:pt x="9837" y="3790"/>
                </a:cubicBezTo>
                <a:cubicBezTo>
                  <a:pt x="9798" y="3767"/>
                  <a:pt x="9732" y="3876"/>
                  <a:pt x="9680" y="4049"/>
                </a:cubicBezTo>
                <a:cubicBezTo>
                  <a:pt x="9594" y="4335"/>
                  <a:pt x="9483" y="4373"/>
                  <a:pt x="9483" y="4120"/>
                </a:cubicBezTo>
                <a:cubicBezTo>
                  <a:pt x="9483" y="3952"/>
                  <a:pt x="9272" y="3973"/>
                  <a:pt x="9192" y="4147"/>
                </a:cubicBezTo>
                <a:cubicBezTo>
                  <a:pt x="9146" y="4245"/>
                  <a:pt x="9056" y="4288"/>
                  <a:pt x="8894" y="4290"/>
                </a:cubicBezTo>
                <a:cubicBezTo>
                  <a:pt x="8764" y="4291"/>
                  <a:pt x="8666" y="4318"/>
                  <a:pt x="8676" y="4343"/>
                </a:cubicBezTo>
                <a:cubicBezTo>
                  <a:pt x="8713" y="4440"/>
                  <a:pt x="8596" y="4617"/>
                  <a:pt x="8479" y="4646"/>
                </a:cubicBezTo>
                <a:cubicBezTo>
                  <a:pt x="8412" y="4663"/>
                  <a:pt x="8236" y="4675"/>
                  <a:pt x="8087" y="4673"/>
                </a:cubicBezTo>
                <a:lnTo>
                  <a:pt x="7812" y="4673"/>
                </a:lnTo>
                <a:lnTo>
                  <a:pt x="7817" y="4985"/>
                </a:lnTo>
                <a:cubicBezTo>
                  <a:pt x="7820" y="5401"/>
                  <a:pt x="7723" y="5780"/>
                  <a:pt x="7638" y="5698"/>
                </a:cubicBezTo>
                <a:cubicBezTo>
                  <a:pt x="7588" y="5651"/>
                  <a:pt x="7587" y="5669"/>
                  <a:pt x="7638" y="5770"/>
                </a:cubicBezTo>
                <a:cubicBezTo>
                  <a:pt x="7744" y="5977"/>
                  <a:pt x="7644" y="6019"/>
                  <a:pt x="7021" y="6028"/>
                </a:cubicBezTo>
                <a:cubicBezTo>
                  <a:pt x="6511" y="6035"/>
                  <a:pt x="6452" y="6057"/>
                  <a:pt x="6409" y="6206"/>
                </a:cubicBezTo>
                <a:cubicBezTo>
                  <a:pt x="6325" y="6502"/>
                  <a:pt x="6049" y="6668"/>
                  <a:pt x="5624" y="6688"/>
                </a:cubicBezTo>
                <a:cubicBezTo>
                  <a:pt x="5211" y="6707"/>
                  <a:pt x="5103" y="6798"/>
                  <a:pt x="5103" y="7116"/>
                </a:cubicBezTo>
                <a:cubicBezTo>
                  <a:pt x="5103" y="7314"/>
                  <a:pt x="4737" y="7559"/>
                  <a:pt x="4637" y="7428"/>
                </a:cubicBezTo>
                <a:cubicBezTo>
                  <a:pt x="4549" y="7312"/>
                  <a:pt x="4134" y="7344"/>
                  <a:pt x="3936" y="7481"/>
                </a:cubicBezTo>
                <a:cubicBezTo>
                  <a:pt x="3792" y="7582"/>
                  <a:pt x="3773" y="7625"/>
                  <a:pt x="3818" y="7758"/>
                </a:cubicBezTo>
                <a:cubicBezTo>
                  <a:pt x="3892" y="7976"/>
                  <a:pt x="3794" y="8051"/>
                  <a:pt x="3627" y="7909"/>
                </a:cubicBezTo>
                <a:cubicBezTo>
                  <a:pt x="3459" y="7766"/>
                  <a:pt x="3228" y="7054"/>
                  <a:pt x="3274" y="6822"/>
                </a:cubicBezTo>
                <a:cubicBezTo>
                  <a:pt x="3296" y="6710"/>
                  <a:pt x="3288" y="6670"/>
                  <a:pt x="3252" y="6706"/>
                </a:cubicBezTo>
                <a:cubicBezTo>
                  <a:pt x="3187" y="6769"/>
                  <a:pt x="2959" y="6119"/>
                  <a:pt x="3005" y="6001"/>
                </a:cubicBezTo>
                <a:cubicBezTo>
                  <a:pt x="3021" y="5959"/>
                  <a:pt x="2989" y="5851"/>
                  <a:pt x="2932" y="5761"/>
                </a:cubicBezTo>
                <a:cubicBezTo>
                  <a:pt x="2864" y="5653"/>
                  <a:pt x="2844" y="5536"/>
                  <a:pt x="2865" y="5413"/>
                </a:cubicBezTo>
                <a:cubicBezTo>
                  <a:pt x="2885" y="5288"/>
                  <a:pt x="2876" y="5249"/>
                  <a:pt x="2837" y="5288"/>
                </a:cubicBezTo>
                <a:cubicBezTo>
                  <a:pt x="2801" y="5323"/>
                  <a:pt x="2726" y="5182"/>
                  <a:pt x="2646" y="4931"/>
                </a:cubicBezTo>
                <a:cubicBezTo>
                  <a:pt x="2515" y="4522"/>
                  <a:pt x="2382" y="4354"/>
                  <a:pt x="2321" y="4512"/>
                </a:cubicBezTo>
                <a:cubicBezTo>
                  <a:pt x="2303" y="4559"/>
                  <a:pt x="2266" y="4581"/>
                  <a:pt x="2236" y="4566"/>
                </a:cubicBezTo>
                <a:cubicBezTo>
                  <a:pt x="2169" y="4530"/>
                  <a:pt x="2032" y="3949"/>
                  <a:pt x="2018" y="3639"/>
                </a:cubicBezTo>
                <a:cubicBezTo>
                  <a:pt x="2012" y="3509"/>
                  <a:pt x="1968" y="3372"/>
                  <a:pt x="1917" y="3327"/>
                </a:cubicBezTo>
                <a:cubicBezTo>
                  <a:pt x="1857" y="3274"/>
                  <a:pt x="1835" y="3184"/>
                  <a:pt x="1855" y="3086"/>
                </a:cubicBezTo>
                <a:cubicBezTo>
                  <a:pt x="1872" y="3002"/>
                  <a:pt x="1857" y="2911"/>
                  <a:pt x="1827" y="2881"/>
                </a:cubicBezTo>
                <a:cubicBezTo>
                  <a:pt x="1796" y="2851"/>
                  <a:pt x="1788" y="2790"/>
                  <a:pt x="1804" y="2747"/>
                </a:cubicBezTo>
                <a:cubicBezTo>
                  <a:pt x="1821" y="2705"/>
                  <a:pt x="1784" y="2667"/>
                  <a:pt x="1726" y="2667"/>
                </a:cubicBezTo>
                <a:cubicBezTo>
                  <a:pt x="1660" y="2667"/>
                  <a:pt x="1560" y="2530"/>
                  <a:pt x="1457" y="2293"/>
                </a:cubicBezTo>
                <a:cubicBezTo>
                  <a:pt x="1323" y="1983"/>
                  <a:pt x="1273" y="1926"/>
                  <a:pt x="1182" y="1972"/>
                </a:cubicBezTo>
                <a:cubicBezTo>
                  <a:pt x="1121" y="2003"/>
                  <a:pt x="1014" y="2032"/>
                  <a:pt x="941" y="2043"/>
                </a:cubicBezTo>
                <a:cubicBezTo>
                  <a:pt x="867" y="2054"/>
                  <a:pt x="742" y="2102"/>
                  <a:pt x="666" y="2150"/>
                </a:cubicBezTo>
                <a:cubicBezTo>
                  <a:pt x="590" y="2198"/>
                  <a:pt x="430" y="2278"/>
                  <a:pt x="312" y="2328"/>
                </a:cubicBezTo>
                <a:cubicBezTo>
                  <a:pt x="195" y="2379"/>
                  <a:pt x="89" y="2447"/>
                  <a:pt x="77" y="2480"/>
                </a:cubicBezTo>
                <a:cubicBezTo>
                  <a:pt x="65" y="2513"/>
                  <a:pt x="41" y="2906"/>
                  <a:pt x="21" y="3354"/>
                </a:cubicBezTo>
                <a:cubicBezTo>
                  <a:pt x="-15" y="4132"/>
                  <a:pt x="-13" y="4174"/>
                  <a:pt x="88" y="4174"/>
                </a:cubicBezTo>
                <a:cubicBezTo>
                  <a:pt x="259" y="4174"/>
                  <a:pt x="357" y="4079"/>
                  <a:pt x="357" y="3924"/>
                </a:cubicBezTo>
                <a:cubicBezTo>
                  <a:pt x="357" y="3718"/>
                  <a:pt x="529" y="3498"/>
                  <a:pt x="705" y="3478"/>
                </a:cubicBezTo>
                <a:cubicBezTo>
                  <a:pt x="836" y="3464"/>
                  <a:pt x="858" y="3494"/>
                  <a:pt x="857" y="3683"/>
                </a:cubicBezTo>
                <a:cubicBezTo>
                  <a:pt x="855" y="3872"/>
                  <a:pt x="866" y="3888"/>
                  <a:pt x="946" y="3808"/>
                </a:cubicBezTo>
                <a:cubicBezTo>
                  <a:pt x="1097" y="3659"/>
                  <a:pt x="1334" y="3932"/>
                  <a:pt x="1311" y="4227"/>
                </a:cubicBezTo>
                <a:cubicBezTo>
                  <a:pt x="1295" y="4425"/>
                  <a:pt x="1305" y="4441"/>
                  <a:pt x="1373" y="4352"/>
                </a:cubicBezTo>
                <a:cubicBezTo>
                  <a:pt x="1473" y="4219"/>
                  <a:pt x="1530" y="4342"/>
                  <a:pt x="1524" y="4682"/>
                </a:cubicBezTo>
                <a:cubicBezTo>
                  <a:pt x="1522" y="4815"/>
                  <a:pt x="1541" y="4905"/>
                  <a:pt x="1569" y="4878"/>
                </a:cubicBezTo>
                <a:cubicBezTo>
                  <a:pt x="1640" y="4808"/>
                  <a:pt x="1836" y="5538"/>
                  <a:pt x="1793" y="5716"/>
                </a:cubicBezTo>
                <a:cubicBezTo>
                  <a:pt x="1769" y="5818"/>
                  <a:pt x="1778" y="5848"/>
                  <a:pt x="1821" y="5805"/>
                </a:cubicBezTo>
                <a:cubicBezTo>
                  <a:pt x="1904" y="5724"/>
                  <a:pt x="2206" y="6773"/>
                  <a:pt x="2158" y="6973"/>
                </a:cubicBezTo>
                <a:cubicBezTo>
                  <a:pt x="2134" y="7070"/>
                  <a:pt x="2144" y="7095"/>
                  <a:pt x="2186" y="7053"/>
                </a:cubicBezTo>
                <a:cubicBezTo>
                  <a:pt x="2278" y="6963"/>
                  <a:pt x="2476" y="7735"/>
                  <a:pt x="2399" y="7882"/>
                </a:cubicBezTo>
                <a:cubicBezTo>
                  <a:pt x="2326" y="8022"/>
                  <a:pt x="2388" y="8194"/>
                  <a:pt x="2489" y="8132"/>
                </a:cubicBezTo>
                <a:cubicBezTo>
                  <a:pt x="2539" y="8101"/>
                  <a:pt x="2592" y="8185"/>
                  <a:pt x="2640" y="8364"/>
                </a:cubicBezTo>
                <a:cubicBezTo>
                  <a:pt x="2705" y="8603"/>
                  <a:pt x="2705" y="8646"/>
                  <a:pt x="2629" y="8738"/>
                </a:cubicBezTo>
                <a:cubicBezTo>
                  <a:pt x="2552" y="8832"/>
                  <a:pt x="2548" y="8836"/>
                  <a:pt x="2623" y="8836"/>
                </a:cubicBezTo>
                <a:cubicBezTo>
                  <a:pt x="2714" y="8836"/>
                  <a:pt x="2941" y="9375"/>
                  <a:pt x="2887" y="9460"/>
                </a:cubicBezTo>
                <a:cubicBezTo>
                  <a:pt x="2869" y="9489"/>
                  <a:pt x="2852" y="9735"/>
                  <a:pt x="2848" y="10004"/>
                </a:cubicBezTo>
                <a:cubicBezTo>
                  <a:pt x="2841" y="10429"/>
                  <a:pt x="2852" y="10501"/>
                  <a:pt x="2943" y="10539"/>
                </a:cubicBezTo>
                <a:cubicBezTo>
                  <a:pt x="3007" y="10566"/>
                  <a:pt x="3034" y="10626"/>
                  <a:pt x="3016" y="10700"/>
                </a:cubicBezTo>
                <a:cubicBezTo>
                  <a:pt x="2998" y="10772"/>
                  <a:pt x="3019" y="10813"/>
                  <a:pt x="3067" y="10807"/>
                </a:cubicBezTo>
                <a:cubicBezTo>
                  <a:pt x="3167" y="10793"/>
                  <a:pt x="3293" y="11337"/>
                  <a:pt x="3257" y="11636"/>
                </a:cubicBezTo>
                <a:cubicBezTo>
                  <a:pt x="3239" y="11790"/>
                  <a:pt x="3244" y="11845"/>
                  <a:pt x="3285" y="11805"/>
                </a:cubicBezTo>
                <a:cubicBezTo>
                  <a:pt x="3321" y="11769"/>
                  <a:pt x="3383" y="11867"/>
                  <a:pt x="3437" y="12046"/>
                </a:cubicBezTo>
                <a:cubicBezTo>
                  <a:pt x="3512" y="12298"/>
                  <a:pt x="3546" y="12330"/>
                  <a:pt x="3684" y="12313"/>
                </a:cubicBezTo>
                <a:cubicBezTo>
                  <a:pt x="3834" y="12295"/>
                  <a:pt x="3846" y="12317"/>
                  <a:pt x="3841" y="12572"/>
                </a:cubicBezTo>
                <a:cubicBezTo>
                  <a:pt x="3836" y="12779"/>
                  <a:pt x="3854" y="12838"/>
                  <a:pt x="3919" y="12821"/>
                </a:cubicBezTo>
                <a:cubicBezTo>
                  <a:pt x="3988" y="12804"/>
                  <a:pt x="3999" y="12864"/>
                  <a:pt x="3986" y="13133"/>
                </a:cubicBezTo>
                <a:cubicBezTo>
                  <a:pt x="3978" y="13317"/>
                  <a:pt x="3938" y="13502"/>
                  <a:pt x="3897" y="13552"/>
                </a:cubicBezTo>
                <a:cubicBezTo>
                  <a:pt x="3795" y="13676"/>
                  <a:pt x="3819" y="14187"/>
                  <a:pt x="3925" y="14159"/>
                </a:cubicBezTo>
                <a:cubicBezTo>
                  <a:pt x="3968" y="14147"/>
                  <a:pt x="4066" y="14203"/>
                  <a:pt x="4138" y="14283"/>
                </a:cubicBezTo>
                <a:cubicBezTo>
                  <a:pt x="4243" y="14400"/>
                  <a:pt x="4267" y="14501"/>
                  <a:pt x="4267" y="14783"/>
                </a:cubicBezTo>
                <a:cubicBezTo>
                  <a:pt x="4267" y="15036"/>
                  <a:pt x="4290" y="15130"/>
                  <a:pt x="4345" y="15130"/>
                </a:cubicBezTo>
                <a:cubicBezTo>
                  <a:pt x="4422" y="15130"/>
                  <a:pt x="4519" y="15651"/>
                  <a:pt x="4469" y="15781"/>
                </a:cubicBezTo>
                <a:cubicBezTo>
                  <a:pt x="4455" y="15817"/>
                  <a:pt x="4461" y="15917"/>
                  <a:pt x="4480" y="16013"/>
                </a:cubicBezTo>
                <a:cubicBezTo>
                  <a:pt x="4506" y="16144"/>
                  <a:pt x="4545" y="16176"/>
                  <a:pt x="4643" y="16147"/>
                </a:cubicBezTo>
                <a:cubicBezTo>
                  <a:pt x="4737" y="16118"/>
                  <a:pt x="4790" y="16162"/>
                  <a:pt x="4850" y="16307"/>
                </a:cubicBezTo>
                <a:cubicBezTo>
                  <a:pt x="4895" y="16416"/>
                  <a:pt x="4965" y="16503"/>
                  <a:pt x="5007" y="16503"/>
                </a:cubicBezTo>
                <a:cubicBezTo>
                  <a:pt x="5085" y="16503"/>
                  <a:pt x="5601" y="18146"/>
                  <a:pt x="5624" y="18465"/>
                </a:cubicBezTo>
                <a:cubicBezTo>
                  <a:pt x="5631" y="18557"/>
                  <a:pt x="5665" y="18717"/>
                  <a:pt x="5697" y="18812"/>
                </a:cubicBezTo>
                <a:cubicBezTo>
                  <a:pt x="5729" y="18908"/>
                  <a:pt x="5743" y="19072"/>
                  <a:pt x="5725" y="19178"/>
                </a:cubicBezTo>
                <a:cubicBezTo>
                  <a:pt x="5704" y="19308"/>
                  <a:pt x="5709" y="19350"/>
                  <a:pt x="5748" y="19312"/>
                </a:cubicBezTo>
                <a:cubicBezTo>
                  <a:pt x="5817" y="19243"/>
                  <a:pt x="5926" y="19535"/>
                  <a:pt x="5950" y="19855"/>
                </a:cubicBezTo>
                <a:cubicBezTo>
                  <a:pt x="5968" y="20107"/>
                  <a:pt x="6154" y="20456"/>
                  <a:pt x="6230" y="20381"/>
                </a:cubicBezTo>
                <a:cubicBezTo>
                  <a:pt x="6310" y="20303"/>
                  <a:pt x="6557" y="21087"/>
                  <a:pt x="6544" y="21380"/>
                </a:cubicBezTo>
                <a:cubicBezTo>
                  <a:pt x="6542" y="21424"/>
                  <a:pt x="6581" y="21484"/>
                  <a:pt x="6634" y="21514"/>
                </a:cubicBezTo>
                <a:cubicBezTo>
                  <a:pt x="6776" y="21594"/>
                  <a:pt x="6877" y="21507"/>
                  <a:pt x="6847" y="21326"/>
                </a:cubicBezTo>
                <a:cubicBezTo>
                  <a:pt x="6833" y="21239"/>
                  <a:pt x="6838" y="21052"/>
                  <a:pt x="6864" y="20907"/>
                </a:cubicBezTo>
                <a:cubicBezTo>
                  <a:pt x="6900" y="20709"/>
                  <a:pt x="6896" y="20611"/>
                  <a:pt x="6836" y="20506"/>
                </a:cubicBezTo>
                <a:cubicBezTo>
                  <a:pt x="6792" y="20429"/>
                  <a:pt x="6772" y="20308"/>
                  <a:pt x="6791" y="20230"/>
                </a:cubicBezTo>
                <a:cubicBezTo>
                  <a:pt x="6812" y="20141"/>
                  <a:pt x="6798" y="20099"/>
                  <a:pt x="6757" y="20114"/>
                </a:cubicBezTo>
                <a:cubicBezTo>
                  <a:pt x="6720" y="20128"/>
                  <a:pt x="6641" y="19919"/>
                  <a:pt x="6572" y="19633"/>
                </a:cubicBezTo>
                <a:cubicBezTo>
                  <a:pt x="6433" y="19052"/>
                  <a:pt x="6389" y="18537"/>
                  <a:pt x="6477" y="18563"/>
                </a:cubicBezTo>
                <a:cubicBezTo>
                  <a:pt x="6509" y="18572"/>
                  <a:pt x="6585" y="18496"/>
                  <a:pt x="6651" y="18384"/>
                </a:cubicBezTo>
                <a:cubicBezTo>
                  <a:pt x="6746" y="18223"/>
                  <a:pt x="6762" y="18159"/>
                  <a:pt x="6712" y="18063"/>
                </a:cubicBezTo>
                <a:cubicBezTo>
                  <a:pt x="6617" y="17881"/>
                  <a:pt x="6719" y="17815"/>
                  <a:pt x="7099" y="17832"/>
                </a:cubicBezTo>
                <a:cubicBezTo>
                  <a:pt x="7287" y="17840"/>
                  <a:pt x="7444" y="17811"/>
                  <a:pt x="7464" y="17760"/>
                </a:cubicBezTo>
                <a:cubicBezTo>
                  <a:pt x="7483" y="17711"/>
                  <a:pt x="7541" y="17690"/>
                  <a:pt x="7593" y="17716"/>
                </a:cubicBezTo>
                <a:cubicBezTo>
                  <a:pt x="7664" y="17751"/>
                  <a:pt x="7697" y="17711"/>
                  <a:pt x="7716" y="17546"/>
                </a:cubicBezTo>
                <a:cubicBezTo>
                  <a:pt x="7749" y="17273"/>
                  <a:pt x="7632" y="16902"/>
                  <a:pt x="7447" y="16682"/>
                </a:cubicBezTo>
                <a:lnTo>
                  <a:pt x="7307" y="16512"/>
                </a:lnTo>
                <a:lnTo>
                  <a:pt x="7425" y="16459"/>
                </a:lnTo>
                <a:cubicBezTo>
                  <a:pt x="7556" y="16400"/>
                  <a:pt x="7588" y="16254"/>
                  <a:pt x="7470" y="16254"/>
                </a:cubicBezTo>
                <a:cubicBezTo>
                  <a:pt x="7320" y="16254"/>
                  <a:pt x="7336" y="16102"/>
                  <a:pt x="7503" y="15942"/>
                </a:cubicBezTo>
                <a:cubicBezTo>
                  <a:pt x="7623" y="15828"/>
                  <a:pt x="7735" y="15789"/>
                  <a:pt x="7873" y="15817"/>
                </a:cubicBezTo>
                <a:cubicBezTo>
                  <a:pt x="7984" y="15839"/>
                  <a:pt x="8102" y="15818"/>
                  <a:pt x="8143" y="15763"/>
                </a:cubicBezTo>
                <a:cubicBezTo>
                  <a:pt x="8193" y="15697"/>
                  <a:pt x="8226" y="15695"/>
                  <a:pt x="8249" y="15754"/>
                </a:cubicBezTo>
                <a:cubicBezTo>
                  <a:pt x="8300" y="15886"/>
                  <a:pt x="8489" y="15862"/>
                  <a:pt x="8524" y="15719"/>
                </a:cubicBezTo>
                <a:cubicBezTo>
                  <a:pt x="8541" y="15649"/>
                  <a:pt x="8526" y="15528"/>
                  <a:pt x="8490" y="15460"/>
                </a:cubicBezTo>
                <a:cubicBezTo>
                  <a:pt x="8436" y="15356"/>
                  <a:pt x="8451" y="15324"/>
                  <a:pt x="8608" y="15220"/>
                </a:cubicBezTo>
                <a:cubicBezTo>
                  <a:pt x="8792" y="15098"/>
                  <a:pt x="9056" y="15153"/>
                  <a:pt x="9068" y="15318"/>
                </a:cubicBezTo>
                <a:cubicBezTo>
                  <a:pt x="9071" y="15353"/>
                  <a:pt x="9080" y="15626"/>
                  <a:pt x="9085" y="15924"/>
                </a:cubicBezTo>
                <a:lnTo>
                  <a:pt x="9091" y="16468"/>
                </a:lnTo>
                <a:lnTo>
                  <a:pt x="9337" y="16494"/>
                </a:lnTo>
                <a:cubicBezTo>
                  <a:pt x="9561" y="16517"/>
                  <a:pt x="9580" y="16496"/>
                  <a:pt x="9562" y="16343"/>
                </a:cubicBezTo>
                <a:cubicBezTo>
                  <a:pt x="9531" y="16091"/>
                  <a:pt x="9626" y="16060"/>
                  <a:pt x="9797" y="16254"/>
                </a:cubicBezTo>
                <a:cubicBezTo>
                  <a:pt x="9999" y="16482"/>
                  <a:pt x="10078" y="16474"/>
                  <a:pt x="10033" y="16236"/>
                </a:cubicBezTo>
                <a:cubicBezTo>
                  <a:pt x="9972" y="15915"/>
                  <a:pt x="9977" y="15879"/>
                  <a:pt x="10111" y="15879"/>
                </a:cubicBezTo>
                <a:cubicBezTo>
                  <a:pt x="10184" y="15879"/>
                  <a:pt x="10271" y="15826"/>
                  <a:pt x="10302" y="15763"/>
                </a:cubicBezTo>
                <a:cubicBezTo>
                  <a:pt x="10348" y="15670"/>
                  <a:pt x="10378" y="15693"/>
                  <a:pt x="10470" y="15879"/>
                </a:cubicBezTo>
                <a:cubicBezTo>
                  <a:pt x="10533" y="16005"/>
                  <a:pt x="10573" y="16139"/>
                  <a:pt x="10560" y="16173"/>
                </a:cubicBezTo>
                <a:cubicBezTo>
                  <a:pt x="10547" y="16208"/>
                  <a:pt x="10586" y="16303"/>
                  <a:pt x="10644" y="16387"/>
                </a:cubicBezTo>
                <a:cubicBezTo>
                  <a:pt x="10731" y="16512"/>
                  <a:pt x="10765" y="16521"/>
                  <a:pt x="10846" y="16441"/>
                </a:cubicBezTo>
                <a:cubicBezTo>
                  <a:pt x="10914" y="16374"/>
                  <a:pt x="10958" y="16373"/>
                  <a:pt x="10981" y="16432"/>
                </a:cubicBezTo>
                <a:cubicBezTo>
                  <a:pt x="11002" y="16485"/>
                  <a:pt x="11040" y="16461"/>
                  <a:pt x="11082" y="16370"/>
                </a:cubicBezTo>
                <a:cubicBezTo>
                  <a:pt x="11138" y="16248"/>
                  <a:pt x="11168" y="16239"/>
                  <a:pt x="11233" y="16325"/>
                </a:cubicBezTo>
                <a:cubicBezTo>
                  <a:pt x="11288" y="16397"/>
                  <a:pt x="11322" y="16404"/>
                  <a:pt x="11345" y="16343"/>
                </a:cubicBezTo>
                <a:cubicBezTo>
                  <a:pt x="11364" y="16294"/>
                  <a:pt x="11403" y="16276"/>
                  <a:pt x="11435" y="16307"/>
                </a:cubicBezTo>
                <a:cubicBezTo>
                  <a:pt x="11472" y="16343"/>
                  <a:pt x="11483" y="16318"/>
                  <a:pt x="11463" y="16236"/>
                </a:cubicBezTo>
                <a:cubicBezTo>
                  <a:pt x="11396" y="15959"/>
                  <a:pt x="11540" y="15844"/>
                  <a:pt x="11940" y="15835"/>
                </a:cubicBezTo>
                <a:cubicBezTo>
                  <a:pt x="12228" y="15828"/>
                  <a:pt x="12310" y="15802"/>
                  <a:pt x="12271" y="15728"/>
                </a:cubicBezTo>
                <a:cubicBezTo>
                  <a:pt x="12235" y="15660"/>
                  <a:pt x="12256" y="15552"/>
                  <a:pt x="12338" y="15389"/>
                </a:cubicBezTo>
                <a:cubicBezTo>
                  <a:pt x="12451" y="15164"/>
                  <a:pt x="12473" y="15152"/>
                  <a:pt x="12832" y="15166"/>
                </a:cubicBezTo>
                <a:cubicBezTo>
                  <a:pt x="13040" y="15174"/>
                  <a:pt x="13293" y="15151"/>
                  <a:pt x="13393" y="15121"/>
                </a:cubicBezTo>
                <a:cubicBezTo>
                  <a:pt x="13550" y="15074"/>
                  <a:pt x="13578" y="15039"/>
                  <a:pt x="13578" y="14827"/>
                </a:cubicBezTo>
                <a:cubicBezTo>
                  <a:pt x="13578" y="14538"/>
                  <a:pt x="13595" y="14522"/>
                  <a:pt x="14083" y="14480"/>
                </a:cubicBezTo>
                <a:cubicBezTo>
                  <a:pt x="14485" y="14445"/>
                  <a:pt x="14647" y="14328"/>
                  <a:pt x="14599" y="14087"/>
                </a:cubicBezTo>
                <a:cubicBezTo>
                  <a:pt x="14555" y="13870"/>
                  <a:pt x="14651" y="13810"/>
                  <a:pt x="15047" y="13829"/>
                </a:cubicBezTo>
                <a:cubicBezTo>
                  <a:pt x="15250" y="13838"/>
                  <a:pt x="15415" y="13807"/>
                  <a:pt x="15434" y="13757"/>
                </a:cubicBezTo>
                <a:cubicBezTo>
                  <a:pt x="15453" y="13709"/>
                  <a:pt x="15519" y="13677"/>
                  <a:pt x="15575" y="13677"/>
                </a:cubicBezTo>
                <a:cubicBezTo>
                  <a:pt x="15669" y="13677"/>
                  <a:pt x="15676" y="13609"/>
                  <a:pt x="15676" y="12839"/>
                </a:cubicBezTo>
                <a:lnTo>
                  <a:pt x="15676" y="12010"/>
                </a:lnTo>
                <a:lnTo>
                  <a:pt x="15524" y="12010"/>
                </a:lnTo>
                <a:cubicBezTo>
                  <a:pt x="15443" y="12010"/>
                  <a:pt x="15351" y="11958"/>
                  <a:pt x="15317" y="11903"/>
                </a:cubicBezTo>
                <a:cubicBezTo>
                  <a:pt x="15236" y="11775"/>
                  <a:pt x="15237" y="11286"/>
                  <a:pt x="15317" y="11208"/>
                </a:cubicBezTo>
                <a:cubicBezTo>
                  <a:pt x="15350" y="11175"/>
                  <a:pt x="15628" y="11154"/>
                  <a:pt x="15939" y="11163"/>
                </a:cubicBezTo>
                <a:lnTo>
                  <a:pt x="16506" y="11181"/>
                </a:lnTo>
                <a:lnTo>
                  <a:pt x="16523" y="10824"/>
                </a:lnTo>
                <a:lnTo>
                  <a:pt x="16539" y="10468"/>
                </a:lnTo>
                <a:lnTo>
                  <a:pt x="16977" y="10486"/>
                </a:lnTo>
                <a:cubicBezTo>
                  <a:pt x="17245" y="10497"/>
                  <a:pt x="17400" y="10472"/>
                  <a:pt x="17381" y="10423"/>
                </a:cubicBezTo>
                <a:cubicBezTo>
                  <a:pt x="17364" y="10379"/>
                  <a:pt x="17392" y="10272"/>
                  <a:pt x="17448" y="10182"/>
                </a:cubicBezTo>
                <a:cubicBezTo>
                  <a:pt x="17504" y="10093"/>
                  <a:pt x="17543" y="9994"/>
                  <a:pt x="17527" y="9969"/>
                </a:cubicBezTo>
                <a:cubicBezTo>
                  <a:pt x="17510" y="9943"/>
                  <a:pt x="17563" y="9884"/>
                  <a:pt x="17644" y="9835"/>
                </a:cubicBezTo>
                <a:cubicBezTo>
                  <a:pt x="17736" y="9780"/>
                  <a:pt x="17810" y="9777"/>
                  <a:pt x="17841" y="9826"/>
                </a:cubicBezTo>
                <a:cubicBezTo>
                  <a:pt x="17869" y="9871"/>
                  <a:pt x="17952" y="9873"/>
                  <a:pt x="18037" y="9835"/>
                </a:cubicBezTo>
                <a:cubicBezTo>
                  <a:pt x="18118" y="9798"/>
                  <a:pt x="18196" y="9793"/>
                  <a:pt x="18211" y="9817"/>
                </a:cubicBezTo>
                <a:cubicBezTo>
                  <a:pt x="18226" y="9841"/>
                  <a:pt x="18322" y="9830"/>
                  <a:pt x="18424" y="9799"/>
                </a:cubicBezTo>
                <a:cubicBezTo>
                  <a:pt x="18586" y="9751"/>
                  <a:pt x="18609" y="9715"/>
                  <a:pt x="18609" y="9505"/>
                </a:cubicBezTo>
                <a:cubicBezTo>
                  <a:pt x="18609" y="9372"/>
                  <a:pt x="18633" y="9245"/>
                  <a:pt x="18660" y="9220"/>
                </a:cubicBezTo>
                <a:cubicBezTo>
                  <a:pt x="18735" y="9145"/>
                  <a:pt x="19447" y="9098"/>
                  <a:pt x="19473" y="9166"/>
                </a:cubicBezTo>
                <a:cubicBezTo>
                  <a:pt x="19486" y="9200"/>
                  <a:pt x="19568" y="9214"/>
                  <a:pt x="19658" y="9193"/>
                </a:cubicBezTo>
                <a:cubicBezTo>
                  <a:pt x="19783" y="9164"/>
                  <a:pt x="19813" y="9119"/>
                  <a:pt x="19787" y="9015"/>
                </a:cubicBezTo>
                <a:cubicBezTo>
                  <a:pt x="19707" y="8695"/>
                  <a:pt x="19719" y="8575"/>
                  <a:pt x="19832" y="8506"/>
                </a:cubicBezTo>
                <a:cubicBezTo>
                  <a:pt x="19898" y="8466"/>
                  <a:pt x="19975" y="8478"/>
                  <a:pt x="20011" y="8524"/>
                </a:cubicBezTo>
                <a:cubicBezTo>
                  <a:pt x="20051" y="8575"/>
                  <a:pt x="20110" y="8566"/>
                  <a:pt x="20180" y="8506"/>
                </a:cubicBezTo>
                <a:cubicBezTo>
                  <a:pt x="20239" y="8456"/>
                  <a:pt x="20292" y="8438"/>
                  <a:pt x="20292" y="8462"/>
                </a:cubicBezTo>
                <a:cubicBezTo>
                  <a:pt x="20292" y="8485"/>
                  <a:pt x="20351" y="8463"/>
                  <a:pt x="20426" y="8417"/>
                </a:cubicBezTo>
                <a:cubicBezTo>
                  <a:pt x="20523" y="8359"/>
                  <a:pt x="20583" y="8359"/>
                  <a:pt x="20634" y="8426"/>
                </a:cubicBezTo>
                <a:cubicBezTo>
                  <a:pt x="20690" y="8500"/>
                  <a:pt x="20707" y="8492"/>
                  <a:pt x="20707" y="8391"/>
                </a:cubicBezTo>
                <a:cubicBezTo>
                  <a:pt x="20707" y="8319"/>
                  <a:pt x="20760" y="8204"/>
                  <a:pt x="20825" y="8132"/>
                </a:cubicBezTo>
                <a:cubicBezTo>
                  <a:pt x="20890" y="8060"/>
                  <a:pt x="20942" y="7978"/>
                  <a:pt x="20942" y="7945"/>
                </a:cubicBezTo>
                <a:cubicBezTo>
                  <a:pt x="20942" y="7911"/>
                  <a:pt x="21013" y="7871"/>
                  <a:pt x="21099" y="7865"/>
                </a:cubicBezTo>
                <a:cubicBezTo>
                  <a:pt x="21585" y="7831"/>
                  <a:pt x="21539" y="7908"/>
                  <a:pt x="21543" y="7258"/>
                </a:cubicBezTo>
                <a:cubicBezTo>
                  <a:pt x="21546" y="6705"/>
                  <a:pt x="21538" y="6670"/>
                  <a:pt x="21425" y="6670"/>
                </a:cubicBezTo>
                <a:cubicBezTo>
                  <a:pt x="21359" y="6670"/>
                  <a:pt x="21279" y="6714"/>
                  <a:pt x="21245" y="6768"/>
                </a:cubicBezTo>
                <a:cubicBezTo>
                  <a:pt x="21171" y="6887"/>
                  <a:pt x="21113" y="6699"/>
                  <a:pt x="21105" y="6304"/>
                </a:cubicBezTo>
                <a:cubicBezTo>
                  <a:pt x="21100" y="6073"/>
                  <a:pt x="21082" y="6038"/>
                  <a:pt x="20926" y="6001"/>
                </a:cubicBezTo>
                <a:cubicBezTo>
                  <a:pt x="20735" y="5957"/>
                  <a:pt x="20727" y="5928"/>
                  <a:pt x="20696" y="5047"/>
                </a:cubicBezTo>
                <a:cubicBezTo>
                  <a:pt x="20685" y="4754"/>
                  <a:pt x="20668" y="4705"/>
                  <a:pt x="20544" y="4682"/>
                </a:cubicBezTo>
                <a:cubicBezTo>
                  <a:pt x="20368" y="4650"/>
                  <a:pt x="20274" y="4486"/>
                  <a:pt x="20275" y="4192"/>
                </a:cubicBezTo>
                <a:cubicBezTo>
                  <a:pt x="20275" y="4066"/>
                  <a:pt x="20255" y="3912"/>
                  <a:pt x="20224" y="3853"/>
                </a:cubicBezTo>
                <a:cubicBezTo>
                  <a:pt x="20186" y="3777"/>
                  <a:pt x="20187" y="3716"/>
                  <a:pt x="20230" y="3648"/>
                </a:cubicBezTo>
                <a:cubicBezTo>
                  <a:pt x="20342" y="3471"/>
                  <a:pt x="20299" y="3319"/>
                  <a:pt x="20146" y="3345"/>
                </a:cubicBezTo>
                <a:cubicBezTo>
                  <a:pt x="19940" y="3379"/>
                  <a:pt x="19871" y="3280"/>
                  <a:pt x="19871" y="2952"/>
                </a:cubicBezTo>
                <a:cubicBezTo>
                  <a:pt x="19871" y="2680"/>
                  <a:pt x="19862" y="2667"/>
                  <a:pt x="19686" y="2667"/>
                </a:cubicBezTo>
                <a:cubicBezTo>
                  <a:pt x="19478" y="2667"/>
                  <a:pt x="19468" y="2639"/>
                  <a:pt x="19428" y="1998"/>
                </a:cubicBezTo>
                <a:cubicBezTo>
                  <a:pt x="19412" y="1746"/>
                  <a:pt x="19393" y="1494"/>
                  <a:pt x="19389" y="1437"/>
                </a:cubicBezTo>
                <a:cubicBezTo>
                  <a:pt x="19384" y="1379"/>
                  <a:pt x="19312" y="1339"/>
                  <a:pt x="19232" y="1339"/>
                </a:cubicBezTo>
                <a:cubicBezTo>
                  <a:pt x="19042" y="1339"/>
                  <a:pt x="19026" y="1270"/>
                  <a:pt x="19019" y="634"/>
                </a:cubicBezTo>
                <a:cubicBezTo>
                  <a:pt x="19013" y="200"/>
                  <a:pt x="18997" y="122"/>
                  <a:pt x="18946" y="233"/>
                </a:cubicBezTo>
                <a:cubicBezTo>
                  <a:pt x="18893" y="348"/>
                  <a:pt x="18861" y="354"/>
                  <a:pt x="18744" y="269"/>
                </a:cubicBezTo>
                <a:cubicBezTo>
                  <a:pt x="18667" y="213"/>
                  <a:pt x="18619" y="127"/>
                  <a:pt x="18637" y="82"/>
                </a:cubicBezTo>
                <a:cubicBezTo>
                  <a:pt x="18662" y="17"/>
                  <a:pt x="18571" y="-6"/>
                  <a:pt x="18463" y="1"/>
                </a:cubicBezTo>
                <a:close/>
                <a:moveTo>
                  <a:pt x="537" y="3719"/>
                </a:moveTo>
                <a:cubicBezTo>
                  <a:pt x="490" y="3691"/>
                  <a:pt x="474" y="3707"/>
                  <a:pt x="492" y="3755"/>
                </a:cubicBezTo>
                <a:cubicBezTo>
                  <a:pt x="510" y="3800"/>
                  <a:pt x="543" y="3835"/>
                  <a:pt x="571" y="3835"/>
                </a:cubicBezTo>
                <a:cubicBezTo>
                  <a:pt x="646" y="3835"/>
                  <a:pt x="628" y="3774"/>
                  <a:pt x="537" y="3719"/>
                </a:cubicBezTo>
                <a:close/>
              </a:path>
            </a:pathLst>
          </a:custGeom>
          <a:ln w="12700">
            <a:miter lim="400000"/>
          </a:ln>
          <a:effectLst>
            <a:outerShdw sx="100000" sy="100000" kx="0" ky="0" algn="b" rotWithShape="0" blurRad="355600" dist="0" dir="0">
              <a:srgbClr val="000000">
                <a:alpha val="75000"/>
              </a:srgbClr>
            </a:outerShdw>
          </a:effectLst>
        </p:spPr>
      </p:pic>
      <p:pic>
        <p:nvPicPr>
          <p:cNvPr id="434" name="Image" descr="Image"/>
          <p:cNvPicPr>
            <a:picLocks noChangeAspect="1"/>
          </p:cNvPicPr>
          <p:nvPr/>
        </p:nvPicPr>
        <p:blipFill>
          <a:blip r:embed="rId4">
            <a:extLst/>
          </a:blip>
          <a:srcRect l="7230" t="14664" r="10617" b="7960"/>
          <a:stretch>
            <a:fillRect/>
          </a:stretch>
        </p:blipFill>
        <p:spPr>
          <a:xfrm>
            <a:off x="18741216" y="7475013"/>
            <a:ext cx="1524343" cy="959061"/>
          </a:xfrm>
          <a:custGeom>
            <a:avLst/>
            <a:gdLst/>
            <a:ahLst/>
            <a:cxnLst>
              <a:cxn ang="0">
                <a:pos x="wd2" y="hd2"/>
              </a:cxn>
              <a:cxn ang="5400000">
                <a:pos x="wd2" y="hd2"/>
              </a:cxn>
              <a:cxn ang="10800000">
                <a:pos x="wd2" y="hd2"/>
              </a:cxn>
              <a:cxn ang="16200000">
                <a:pos x="wd2" y="hd2"/>
              </a:cxn>
            </a:cxnLst>
            <a:rect l="0" t="0" r="r" b="b"/>
            <a:pathLst>
              <a:path w="21543" h="21544" fill="norm" stroke="1" extrusionOk="0">
                <a:moveTo>
                  <a:pt x="18463" y="1"/>
                </a:moveTo>
                <a:cubicBezTo>
                  <a:pt x="18355" y="9"/>
                  <a:pt x="18234" y="52"/>
                  <a:pt x="18200" y="117"/>
                </a:cubicBezTo>
                <a:cubicBezTo>
                  <a:pt x="18165" y="184"/>
                  <a:pt x="18080" y="214"/>
                  <a:pt x="17998" y="189"/>
                </a:cubicBezTo>
                <a:cubicBezTo>
                  <a:pt x="17872" y="150"/>
                  <a:pt x="17861" y="164"/>
                  <a:pt x="17885" y="367"/>
                </a:cubicBezTo>
                <a:cubicBezTo>
                  <a:pt x="17900" y="489"/>
                  <a:pt x="17888" y="613"/>
                  <a:pt x="17857" y="643"/>
                </a:cubicBezTo>
                <a:cubicBezTo>
                  <a:pt x="17827" y="673"/>
                  <a:pt x="17592" y="689"/>
                  <a:pt x="17336" y="679"/>
                </a:cubicBezTo>
                <a:cubicBezTo>
                  <a:pt x="17046" y="667"/>
                  <a:pt x="16842" y="691"/>
                  <a:pt x="16797" y="750"/>
                </a:cubicBezTo>
                <a:cubicBezTo>
                  <a:pt x="16758" y="803"/>
                  <a:pt x="16702" y="831"/>
                  <a:pt x="16674" y="804"/>
                </a:cubicBezTo>
                <a:cubicBezTo>
                  <a:pt x="16592" y="724"/>
                  <a:pt x="16558" y="902"/>
                  <a:pt x="16618" y="1080"/>
                </a:cubicBezTo>
                <a:cubicBezTo>
                  <a:pt x="16698" y="1318"/>
                  <a:pt x="16636" y="1343"/>
                  <a:pt x="16001" y="1374"/>
                </a:cubicBezTo>
                <a:cubicBezTo>
                  <a:pt x="15692" y="1389"/>
                  <a:pt x="15420" y="1406"/>
                  <a:pt x="15395" y="1410"/>
                </a:cubicBezTo>
                <a:cubicBezTo>
                  <a:pt x="15370" y="1414"/>
                  <a:pt x="15360" y="1536"/>
                  <a:pt x="15373" y="1677"/>
                </a:cubicBezTo>
                <a:cubicBezTo>
                  <a:pt x="15387" y="1830"/>
                  <a:pt x="15370" y="1950"/>
                  <a:pt x="15333" y="1972"/>
                </a:cubicBezTo>
                <a:cubicBezTo>
                  <a:pt x="15300" y="1992"/>
                  <a:pt x="15036" y="2018"/>
                  <a:pt x="14750" y="2034"/>
                </a:cubicBezTo>
                <a:cubicBezTo>
                  <a:pt x="14464" y="2050"/>
                  <a:pt x="14203" y="2074"/>
                  <a:pt x="14167" y="2079"/>
                </a:cubicBezTo>
                <a:cubicBezTo>
                  <a:pt x="14130" y="2084"/>
                  <a:pt x="14099" y="2196"/>
                  <a:pt x="14099" y="2337"/>
                </a:cubicBezTo>
                <a:cubicBezTo>
                  <a:pt x="14099" y="2662"/>
                  <a:pt x="13991" y="2721"/>
                  <a:pt x="13454" y="2694"/>
                </a:cubicBezTo>
                <a:cubicBezTo>
                  <a:pt x="13032" y="2672"/>
                  <a:pt x="12876" y="2584"/>
                  <a:pt x="12927" y="2373"/>
                </a:cubicBezTo>
                <a:cubicBezTo>
                  <a:pt x="12967" y="2209"/>
                  <a:pt x="12853" y="1998"/>
                  <a:pt x="12720" y="1998"/>
                </a:cubicBezTo>
                <a:cubicBezTo>
                  <a:pt x="12659" y="1998"/>
                  <a:pt x="12509" y="2158"/>
                  <a:pt x="12389" y="2346"/>
                </a:cubicBezTo>
                <a:cubicBezTo>
                  <a:pt x="12212" y="2622"/>
                  <a:pt x="12132" y="2683"/>
                  <a:pt x="11962" y="2694"/>
                </a:cubicBezTo>
                <a:cubicBezTo>
                  <a:pt x="11847" y="2701"/>
                  <a:pt x="11759" y="2733"/>
                  <a:pt x="11772" y="2765"/>
                </a:cubicBezTo>
                <a:cubicBezTo>
                  <a:pt x="11801" y="2843"/>
                  <a:pt x="11623" y="2995"/>
                  <a:pt x="11497" y="2997"/>
                </a:cubicBezTo>
                <a:cubicBezTo>
                  <a:pt x="11191" y="3001"/>
                  <a:pt x="11102" y="3042"/>
                  <a:pt x="11054" y="3184"/>
                </a:cubicBezTo>
                <a:cubicBezTo>
                  <a:pt x="11025" y="3270"/>
                  <a:pt x="10953" y="3336"/>
                  <a:pt x="10897" y="3336"/>
                </a:cubicBezTo>
                <a:cubicBezTo>
                  <a:pt x="10812" y="3336"/>
                  <a:pt x="10796" y="3383"/>
                  <a:pt x="10807" y="3603"/>
                </a:cubicBezTo>
                <a:cubicBezTo>
                  <a:pt x="10819" y="3854"/>
                  <a:pt x="10805" y="3885"/>
                  <a:pt x="10611" y="3969"/>
                </a:cubicBezTo>
                <a:cubicBezTo>
                  <a:pt x="10495" y="4018"/>
                  <a:pt x="10360" y="4083"/>
                  <a:pt x="10308" y="4120"/>
                </a:cubicBezTo>
                <a:cubicBezTo>
                  <a:pt x="10181" y="4210"/>
                  <a:pt x="10066" y="4049"/>
                  <a:pt x="10156" y="3906"/>
                </a:cubicBezTo>
                <a:cubicBezTo>
                  <a:pt x="10191" y="3851"/>
                  <a:pt x="10218" y="3774"/>
                  <a:pt x="10218" y="3737"/>
                </a:cubicBezTo>
                <a:cubicBezTo>
                  <a:pt x="10218" y="3642"/>
                  <a:pt x="9969" y="3650"/>
                  <a:pt x="9932" y="3746"/>
                </a:cubicBezTo>
                <a:cubicBezTo>
                  <a:pt x="9915" y="3790"/>
                  <a:pt x="9873" y="3813"/>
                  <a:pt x="9837" y="3790"/>
                </a:cubicBezTo>
                <a:cubicBezTo>
                  <a:pt x="9798" y="3767"/>
                  <a:pt x="9732" y="3876"/>
                  <a:pt x="9680" y="4049"/>
                </a:cubicBezTo>
                <a:cubicBezTo>
                  <a:pt x="9594" y="4335"/>
                  <a:pt x="9483" y="4373"/>
                  <a:pt x="9483" y="4120"/>
                </a:cubicBezTo>
                <a:cubicBezTo>
                  <a:pt x="9483" y="3952"/>
                  <a:pt x="9272" y="3973"/>
                  <a:pt x="9192" y="4147"/>
                </a:cubicBezTo>
                <a:cubicBezTo>
                  <a:pt x="9146" y="4245"/>
                  <a:pt x="9056" y="4288"/>
                  <a:pt x="8894" y="4290"/>
                </a:cubicBezTo>
                <a:cubicBezTo>
                  <a:pt x="8764" y="4291"/>
                  <a:pt x="8666" y="4318"/>
                  <a:pt x="8676" y="4343"/>
                </a:cubicBezTo>
                <a:cubicBezTo>
                  <a:pt x="8713" y="4440"/>
                  <a:pt x="8596" y="4617"/>
                  <a:pt x="8479" y="4646"/>
                </a:cubicBezTo>
                <a:cubicBezTo>
                  <a:pt x="8412" y="4663"/>
                  <a:pt x="8236" y="4675"/>
                  <a:pt x="8087" y="4673"/>
                </a:cubicBezTo>
                <a:lnTo>
                  <a:pt x="7812" y="4673"/>
                </a:lnTo>
                <a:lnTo>
                  <a:pt x="7817" y="4985"/>
                </a:lnTo>
                <a:cubicBezTo>
                  <a:pt x="7820" y="5401"/>
                  <a:pt x="7723" y="5780"/>
                  <a:pt x="7638" y="5698"/>
                </a:cubicBezTo>
                <a:cubicBezTo>
                  <a:pt x="7588" y="5651"/>
                  <a:pt x="7587" y="5669"/>
                  <a:pt x="7638" y="5770"/>
                </a:cubicBezTo>
                <a:cubicBezTo>
                  <a:pt x="7744" y="5977"/>
                  <a:pt x="7644" y="6019"/>
                  <a:pt x="7021" y="6028"/>
                </a:cubicBezTo>
                <a:cubicBezTo>
                  <a:pt x="6511" y="6035"/>
                  <a:pt x="6452" y="6057"/>
                  <a:pt x="6409" y="6206"/>
                </a:cubicBezTo>
                <a:cubicBezTo>
                  <a:pt x="6325" y="6502"/>
                  <a:pt x="6049" y="6668"/>
                  <a:pt x="5624" y="6688"/>
                </a:cubicBezTo>
                <a:cubicBezTo>
                  <a:pt x="5211" y="6707"/>
                  <a:pt x="5103" y="6798"/>
                  <a:pt x="5103" y="7116"/>
                </a:cubicBezTo>
                <a:cubicBezTo>
                  <a:pt x="5103" y="7314"/>
                  <a:pt x="4737" y="7559"/>
                  <a:pt x="4637" y="7428"/>
                </a:cubicBezTo>
                <a:cubicBezTo>
                  <a:pt x="4549" y="7312"/>
                  <a:pt x="4134" y="7344"/>
                  <a:pt x="3936" y="7481"/>
                </a:cubicBezTo>
                <a:cubicBezTo>
                  <a:pt x="3792" y="7582"/>
                  <a:pt x="3773" y="7625"/>
                  <a:pt x="3818" y="7758"/>
                </a:cubicBezTo>
                <a:cubicBezTo>
                  <a:pt x="3892" y="7976"/>
                  <a:pt x="3794" y="8051"/>
                  <a:pt x="3627" y="7909"/>
                </a:cubicBezTo>
                <a:cubicBezTo>
                  <a:pt x="3459" y="7766"/>
                  <a:pt x="3228" y="7054"/>
                  <a:pt x="3274" y="6822"/>
                </a:cubicBezTo>
                <a:cubicBezTo>
                  <a:pt x="3296" y="6710"/>
                  <a:pt x="3288" y="6670"/>
                  <a:pt x="3252" y="6706"/>
                </a:cubicBezTo>
                <a:cubicBezTo>
                  <a:pt x="3187" y="6769"/>
                  <a:pt x="2959" y="6119"/>
                  <a:pt x="3005" y="6001"/>
                </a:cubicBezTo>
                <a:cubicBezTo>
                  <a:pt x="3021" y="5959"/>
                  <a:pt x="2989" y="5851"/>
                  <a:pt x="2932" y="5761"/>
                </a:cubicBezTo>
                <a:cubicBezTo>
                  <a:pt x="2864" y="5653"/>
                  <a:pt x="2844" y="5536"/>
                  <a:pt x="2865" y="5413"/>
                </a:cubicBezTo>
                <a:cubicBezTo>
                  <a:pt x="2885" y="5288"/>
                  <a:pt x="2876" y="5249"/>
                  <a:pt x="2837" y="5288"/>
                </a:cubicBezTo>
                <a:cubicBezTo>
                  <a:pt x="2801" y="5323"/>
                  <a:pt x="2726" y="5182"/>
                  <a:pt x="2646" y="4931"/>
                </a:cubicBezTo>
                <a:cubicBezTo>
                  <a:pt x="2515" y="4522"/>
                  <a:pt x="2382" y="4354"/>
                  <a:pt x="2321" y="4512"/>
                </a:cubicBezTo>
                <a:cubicBezTo>
                  <a:pt x="2303" y="4559"/>
                  <a:pt x="2266" y="4581"/>
                  <a:pt x="2236" y="4566"/>
                </a:cubicBezTo>
                <a:cubicBezTo>
                  <a:pt x="2169" y="4530"/>
                  <a:pt x="2032" y="3949"/>
                  <a:pt x="2018" y="3639"/>
                </a:cubicBezTo>
                <a:cubicBezTo>
                  <a:pt x="2012" y="3509"/>
                  <a:pt x="1968" y="3372"/>
                  <a:pt x="1917" y="3327"/>
                </a:cubicBezTo>
                <a:cubicBezTo>
                  <a:pt x="1857" y="3274"/>
                  <a:pt x="1835" y="3184"/>
                  <a:pt x="1855" y="3086"/>
                </a:cubicBezTo>
                <a:cubicBezTo>
                  <a:pt x="1872" y="3002"/>
                  <a:pt x="1857" y="2911"/>
                  <a:pt x="1827" y="2881"/>
                </a:cubicBezTo>
                <a:cubicBezTo>
                  <a:pt x="1796" y="2851"/>
                  <a:pt x="1788" y="2790"/>
                  <a:pt x="1804" y="2747"/>
                </a:cubicBezTo>
                <a:cubicBezTo>
                  <a:pt x="1821" y="2705"/>
                  <a:pt x="1784" y="2667"/>
                  <a:pt x="1726" y="2667"/>
                </a:cubicBezTo>
                <a:cubicBezTo>
                  <a:pt x="1660" y="2667"/>
                  <a:pt x="1560" y="2530"/>
                  <a:pt x="1457" y="2293"/>
                </a:cubicBezTo>
                <a:cubicBezTo>
                  <a:pt x="1323" y="1983"/>
                  <a:pt x="1273" y="1926"/>
                  <a:pt x="1182" y="1972"/>
                </a:cubicBezTo>
                <a:cubicBezTo>
                  <a:pt x="1121" y="2003"/>
                  <a:pt x="1014" y="2032"/>
                  <a:pt x="941" y="2043"/>
                </a:cubicBezTo>
                <a:cubicBezTo>
                  <a:pt x="867" y="2054"/>
                  <a:pt x="742" y="2102"/>
                  <a:pt x="666" y="2150"/>
                </a:cubicBezTo>
                <a:cubicBezTo>
                  <a:pt x="590" y="2198"/>
                  <a:pt x="430" y="2278"/>
                  <a:pt x="312" y="2328"/>
                </a:cubicBezTo>
                <a:cubicBezTo>
                  <a:pt x="195" y="2379"/>
                  <a:pt x="89" y="2447"/>
                  <a:pt x="77" y="2480"/>
                </a:cubicBezTo>
                <a:cubicBezTo>
                  <a:pt x="65" y="2513"/>
                  <a:pt x="41" y="2906"/>
                  <a:pt x="21" y="3354"/>
                </a:cubicBezTo>
                <a:cubicBezTo>
                  <a:pt x="-15" y="4132"/>
                  <a:pt x="-13" y="4174"/>
                  <a:pt x="88" y="4174"/>
                </a:cubicBezTo>
                <a:cubicBezTo>
                  <a:pt x="259" y="4174"/>
                  <a:pt x="357" y="4079"/>
                  <a:pt x="357" y="3924"/>
                </a:cubicBezTo>
                <a:cubicBezTo>
                  <a:pt x="357" y="3718"/>
                  <a:pt x="529" y="3498"/>
                  <a:pt x="705" y="3478"/>
                </a:cubicBezTo>
                <a:cubicBezTo>
                  <a:pt x="836" y="3464"/>
                  <a:pt x="858" y="3494"/>
                  <a:pt x="857" y="3683"/>
                </a:cubicBezTo>
                <a:cubicBezTo>
                  <a:pt x="855" y="3872"/>
                  <a:pt x="866" y="3888"/>
                  <a:pt x="946" y="3808"/>
                </a:cubicBezTo>
                <a:cubicBezTo>
                  <a:pt x="1097" y="3659"/>
                  <a:pt x="1334" y="3932"/>
                  <a:pt x="1311" y="4227"/>
                </a:cubicBezTo>
                <a:cubicBezTo>
                  <a:pt x="1295" y="4425"/>
                  <a:pt x="1305" y="4441"/>
                  <a:pt x="1373" y="4352"/>
                </a:cubicBezTo>
                <a:cubicBezTo>
                  <a:pt x="1473" y="4219"/>
                  <a:pt x="1530" y="4342"/>
                  <a:pt x="1524" y="4682"/>
                </a:cubicBezTo>
                <a:cubicBezTo>
                  <a:pt x="1522" y="4815"/>
                  <a:pt x="1541" y="4905"/>
                  <a:pt x="1569" y="4878"/>
                </a:cubicBezTo>
                <a:cubicBezTo>
                  <a:pt x="1640" y="4808"/>
                  <a:pt x="1836" y="5538"/>
                  <a:pt x="1793" y="5716"/>
                </a:cubicBezTo>
                <a:cubicBezTo>
                  <a:pt x="1769" y="5818"/>
                  <a:pt x="1778" y="5848"/>
                  <a:pt x="1821" y="5805"/>
                </a:cubicBezTo>
                <a:cubicBezTo>
                  <a:pt x="1904" y="5724"/>
                  <a:pt x="2206" y="6773"/>
                  <a:pt x="2158" y="6973"/>
                </a:cubicBezTo>
                <a:cubicBezTo>
                  <a:pt x="2134" y="7070"/>
                  <a:pt x="2144" y="7095"/>
                  <a:pt x="2186" y="7053"/>
                </a:cubicBezTo>
                <a:cubicBezTo>
                  <a:pt x="2278" y="6963"/>
                  <a:pt x="2476" y="7735"/>
                  <a:pt x="2399" y="7882"/>
                </a:cubicBezTo>
                <a:cubicBezTo>
                  <a:pt x="2326" y="8022"/>
                  <a:pt x="2388" y="8194"/>
                  <a:pt x="2489" y="8132"/>
                </a:cubicBezTo>
                <a:cubicBezTo>
                  <a:pt x="2539" y="8101"/>
                  <a:pt x="2592" y="8185"/>
                  <a:pt x="2640" y="8364"/>
                </a:cubicBezTo>
                <a:cubicBezTo>
                  <a:pt x="2705" y="8603"/>
                  <a:pt x="2705" y="8646"/>
                  <a:pt x="2629" y="8738"/>
                </a:cubicBezTo>
                <a:cubicBezTo>
                  <a:pt x="2552" y="8832"/>
                  <a:pt x="2548" y="8836"/>
                  <a:pt x="2623" y="8836"/>
                </a:cubicBezTo>
                <a:cubicBezTo>
                  <a:pt x="2714" y="8836"/>
                  <a:pt x="2941" y="9375"/>
                  <a:pt x="2887" y="9460"/>
                </a:cubicBezTo>
                <a:cubicBezTo>
                  <a:pt x="2869" y="9489"/>
                  <a:pt x="2852" y="9735"/>
                  <a:pt x="2848" y="10004"/>
                </a:cubicBezTo>
                <a:cubicBezTo>
                  <a:pt x="2841" y="10429"/>
                  <a:pt x="2852" y="10501"/>
                  <a:pt x="2943" y="10539"/>
                </a:cubicBezTo>
                <a:cubicBezTo>
                  <a:pt x="3007" y="10566"/>
                  <a:pt x="3034" y="10626"/>
                  <a:pt x="3016" y="10700"/>
                </a:cubicBezTo>
                <a:cubicBezTo>
                  <a:pt x="2998" y="10772"/>
                  <a:pt x="3019" y="10813"/>
                  <a:pt x="3067" y="10807"/>
                </a:cubicBezTo>
                <a:cubicBezTo>
                  <a:pt x="3167" y="10793"/>
                  <a:pt x="3293" y="11337"/>
                  <a:pt x="3257" y="11636"/>
                </a:cubicBezTo>
                <a:cubicBezTo>
                  <a:pt x="3239" y="11790"/>
                  <a:pt x="3244" y="11845"/>
                  <a:pt x="3285" y="11805"/>
                </a:cubicBezTo>
                <a:cubicBezTo>
                  <a:pt x="3321" y="11769"/>
                  <a:pt x="3383" y="11867"/>
                  <a:pt x="3437" y="12046"/>
                </a:cubicBezTo>
                <a:cubicBezTo>
                  <a:pt x="3512" y="12298"/>
                  <a:pt x="3546" y="12330"/>
                  <a:pt x="3684" y="12313"/>
                </a:cubicBezTo>
                <a:cubicBezTo>
                  <a:pt x="3834" y="12295"/>
                  <a:pt x="3846" y="12317"/>
                  <a:pt x="3841" y="12572"/>
                </a:cubicBezTo>
                <a:cubicBezTo>
                  <a:pt x="3836" y="12779"/>
                  <a:pt x="3854" y="12838"/>
                  <a:pt x="3919" y="12821"/>
                </a:cubicBezTo>
                <a:cubicBezTo>
                  <a:pt x="3988" y="12804"/>
                  <a:pt x="3999" y="12864"/>
                  <a:pt x="3986" y="13133"/>
                </a:cubicBezTo>
                <a:cubicBezTo>
                  <a:pt x="3978" y="13317"/>
                  <a:pt x="3938" y="13502"/>
                  <a:pt x="3897" y="13552"/>
                </a:cubicBezTo>
                <a:cubicBezTo>
                  <a:pt x="3795" y="13676"/>
                  <a:pt x="3819" y="14187"/>
                  <a:pt x="3925" y="14159"/>
                </a:cubicBezTo>
                <a:cubicBezTo>
                  <a:pt x="3968" y="14147"/>
                  <a:pt x="4066" y="14203"/>
                  <a:pt x="4138" y="14283"/>
                </a:cubicBezTo>
                <a:cubicBezTo>
                  <a:pt x="4243" y="14400"/>
                  <a:pt x="4267" y="14501"/>
                  <a:pt x="4267" y="14783"/>
                </a:cubicBezTo>
                <a:cubicBezTo>
                  <a:pt x="4267" y="15036"/>
                  <a:pt x="4290" y="15130"/>
                  <a:pt x="4345" y="15130"/>
                </a:cubicBezTo>
                <a:cubicBezTo>
                  <a:pt x="4422" y="15130"/>
                  <a:pt x="4519" y="15651"/>
                  <a:pt x="4469" y="15781"/>
                </a:cubicBezTo>
                <a:cubicBezTo>
                  <a:pt x="4455" y="15817"/>
                  <a:pt x="4461" y="15917"/>
                  <a:pt x="4480" y="16013"/>
                </a:cubicBezTo>
                <a:cubicBezTo>
                  <a:pt x="4506" y="16144"/>
                  <a:pt x="4545" y="16176"/>
                  <a:pt x="4643" y="16147"/>
                </a:cubicBezTo>
                <a:cubicBezTo>
                  <a:pt x="4737" y="16118"/>
                  <a:pt x="4790" y="16162"/>
                  <a:pt x="4850" y="16307"/>
                </a:cubicBezTo>
                <a:cubicBezTo>
                  <a:pt x="4895" y="16416"/>
                  <a:pt x="4965" y="16503"/>
                  <a:pt x="5007" y="16503"/>
                </a:cubicBezTo>
                <a:cubicBezTo>
                  <a:pt x="5085" y="16503"/>
                  <a:pt x="5601" y="18146"/>
                  <a:pt x="5624" y="18465"/>
                </a:cubicBezTo>
                <a:cubicBezTo>
                  <a:pt x="5631" y="18557"/>
                  <a:pt x="5665" y="18717"/>
                  <a:pt x="5697" y="18812"/>
                </a:cubicBezTo>
                <a:cubicBezTo>
                  <a:pt x="5729" y="18908"/>
                  <a:pt x="5743" y="19072"/>
                  <a:pt x="5725" y="19178"/>
                </a:cubicBezTo>
                <a:cubicBezTo>
                  <a:pt x="5704" y="19308"/>
                  <a:pt x="5709" y="19350"/>
                  <a:pt x="5748" y="19312"/>
                </a:cubicBezTo>
                <a:cubicBezTo>
                  <a:pt x="5817" y="19243"/>
                  <a:pt x="5926" y="19535"/>
                  <a:pt x="5950" y="19855"/>
                </a:cubicBezTo>
                <a:cubicBezTo>
                  <a:pt x="5968" y="20107"/>
                  <a:pt x="6154" y="20456"/>
                  <a:pt x="6230" y="20381"/>
                </a:cubicBezTo>
                <a:cubicBezTo>
                  <a:pt x="6310" y="20303"/>
                  <a:pt x="6557" y="21087"/>
                  <a:pt x="6544" y="21380"/>
                </a:cubicBezTo>
                <a:cubicBezTo>
                  <a:pt x="6542" y="21424"/>
                  <a:pt x="6581" y="21484"/>
                  <a:pt x="6634" y="21514"/>
                </a:cubicBezTo>
                <a:cubicBezTo>
                  <a:pt x="6776" y="21594"/>
                  <a:pt x="6877" y="21507"/>
                  <a:pt x="6847" y="21326"/>
                </a:cubicBezTo>
                <a:cubicBezTo>
                  <a:pt x="6833" y="21239"/>
                  <a:pt x="6838" y="21052"/>
                  <a:pt x="6864" y="20907"/>
                </a:cubicBezTo>
                <a:cubicBezTo>
                  <a:pt x="6900" y="20709"/>
                  <a:pt x="6896" y="20611"/>
                  <a:pt x="6836" y="20506"/>
                </a:cubicBezTo>
                <a:cubicBezTo>
                  <a:pt x="6792" y="20429"/>
                  <a:pt x="6772" y="20308"/>
                  <a:pt x="6791" y="20230"/>
                </a:cubicBezTo>
                <a:cubicBezTo>
                  <a:pt x="6812" y="20141"/>
                  <a:pt x="6798" y="20099"/>
                  <a:pt x="6757" y="20114"/>
                </a:cubicBezTo>
                <a:cubicBezTo>
                  <a:pt x="6720" y="20128"/>
                  <a:pt x="6641" y="19919"/>
                  <a:pt x="6572" y="19633"/>
                </a:cubicBezTo>
                <a:cubicBezTo>
                  <a:pt x="6433" y="19052"/>
                  <a:pt x="6389" y="18537"/>
                  <a:pt x="6477" y="18563"/>
                </a:cubicBezTo>
                <a:cubicBezTo>
                  <a:pt x="6509" y="18572"/>
                  <a:pt x="6585" y="18496"/>
                  <a:pt x="6651" y="18384"/>
                </a:cubicBezTo>
                <a:cubicBezTo>
                  <a:pt x="6746" y="18223"/>
                  <a:pt x="6762" y="18159"/>
                  <a:pt x="6712" y="18063"/>
                </a:cubicBezTo>
                <a:cubicBezTo>
                  <a:pt x="6617" y="17881"/>
                  <a:pt x="6719" y="17815"/>
                  <a:pt x="7099" y="17832"/>
                </a:cubicBezTo>
                <a:cubicBezTo>
                  <a:pt x="7287" y="17840"/>
                  <a:pt x="7444" y="17811"/>
                  <a:pt x="7464" y="17760"/>
                </a:cubicBezTo>
                <a:cubicBezTo>
                  <a:pt x="7483" y="17711"/>
                  <a:pt x="7541" y="17690"/>
                  <a:pt x="7593" y="17716"/>
                </a:cubicBezTo>
                <a:cubicBezTo>
                  <a:pt x="7664" y="17751"/>
                  <a:pt x="7697" y="17711"/>
                  <a:pt x="7716" y="17546"/>
                </a:cubicBezTo>
                <a:cubicBezTo>
                  <a:pt x="7749" y="17273"/>
                  <a:pt x="7632" y="16902"/>
                  <a:pt x="7447" y="16682"/>
                </a:cubicBezTo>
                <a:lnTo>
                  <a:pt x="7307" y="16512"/>
                </a:lnTo>
                <a:lnTo>
                  <a:pt x="7425" y="16459"/>
                </a:lnTo>
                <a:cubicBezTo>
                  <a:pt x="7556" y="16400"/>
                  <a:pt x="7588" y="16254"/>
                  <a:pt x="7470" y="16254"/>
                </a:cubicBezTo>
                <a:cubicBezTo>
                  <a:pt x="7320" y="16254"/>
                  <a:pt x="7336" y="16102"/>
                  <a:pt x="7503" y="15942"/>
                </a:cubicBezTo>
                <a:cubicBezTo>
                  <a:pt x="7623" y="15828"/>
                  <a:pt x="7735" y="15789"/>
                  <a:pt x="7873" y="15817"/>
                </a:cubicBezTo>
                <a:cubicBezTo>
                  <a:pt x="7984" y="15839"/>
                  <a:pt x="8102" y="15818"/>
                  <a:pt x="8143" y="15763"/>
                </a:cubicBezTo>
                <a:cubicBezTo>
                  <a:pt x="8193" y="15697"/>
                  <a:pt x="8226" y="15695"/>
                  <a:pt x="8249" y="15754"/>
                </a:cubicBezTo>
                <a:cubicBezTo>
                  <a:pt x="8300" y="15886"/>
                  <a:pt x="8489" y="15862"/>
                  <a:pt x="8524" y="15719"/>
                </a:cubicBezTo>
                <a:cubicBezTo>
                  <a:pt x="8541" y="15649"/>
                  <a:pt x="8526" y="15528"/>
                  <a:pt x="8490" y="15460"/>
                </a:cubicBezTo>
                <a:cubicBezTo>
                  <a:pt x="8436" y="15356"/>
                  <a:pt x="8451" y="15324"/>
                  <a:pt x="8608" y="15220"/>
                </a:cubicBezTo>
                <a:cubicBezTo>
                  <a:pt x="8792" y="15098"/>
                  <a:pt x="9056" y="15153"/>
                  <a:pt x="9068" y="15318"/>
                </a:cubicBezTo>
                <a:cubicBezTo>
                  <a:pt x="9071" y="15353"/>
                  <a:pt x="9080" y="15626"/>
                  <a:pt x="9085" y="15924"/>
                </a:cubicBezTo>
                <a:lnTo>
                  <a:pt x="9091" y="16468"/>
                </a:lnTo>
                <a:lnTo>
                  <a:pt x="9337" y="16494"/>
                </a:lnTo>
                <a:cubicBezTo>
                  <a:pt x="9561" y="16517"/>
                  <a:pt x="9580" y="16496"/>
                  <a:pt x="9562" y="16343"/>
                </a:cubicBezTo>
                <a:cubicBezTo>
                  <a:pt x="9531" y="16091"/>
                  <a:pt x="9626" y="16060"/>
                  <a:pt x="9797" y="16254"/>
                </a:cubicBezTo>
                <a:cubicBezTo>
                  <a:pt x="9999" y="16482"/>
                  <a:pt x="10078" y="16474"/>
                  <a:pt x="10033" y="16236"/>
                </a:cubicBezTo>
                <a:cubicBezTo>
                  <a:pt x="9972" y="15915"/>
                  <a:pt x="9977" y="15879"/>
                  <a:pt x="10111" y="15879"/>
                </a:cubicBezTo>
                <a:cubicBezTo>
                  <a:pt x="10184" y="15879"/>
                  <a:pt x="10271" y="15826"/>
                  <a:pt x="10302" y="15763"/>
                </a:cubicBezTo>
                <a:cubicBezTo>
                  <a:pt x="10348" y="15670"/>
                  <a:pt x="10378" y="15693"/>
                  <a:pt x="10470" y="15879"/>
                </a:cubicBezTo>
                <a:cubicBezTo>
                  <a:pt x="10533" y="16005"/>
                  <a:pt x="10573" y="16139"/>
                  <a:pt x="10560" y="16173"/>
                </a:cubicBezTo>
                <a:cubicBezTo>
                  <a:pt x="10547" y="16208"/>
                  <a:pt x="10586" y="16303"/>
                  <a:pt x="10644" y="16387"/>
                </a:cubicBezTo>
                <a:cubicBezTo>
                  <a:pt x="10731" y="16512"/>
                  <a:pt x="10765" y="16521"/>
                  <a:pt x="10846" y="16441"/>
                </a:cubicBezTo>
                <a:cubicBezTo>
                  <a:pt x="10914" y="16374"/>
                  <a:pt x="10958" y="16373"/>
                  <a:pt x="10981" y="16432"/>
                </a:cubicBezTo>
                <a:cubicBezTo>
                  <a:pt x="11002" y="16485"/>
                  <a:pt x="11040" y="16461"/>
                  <a:pt x="11082" y="16370"/>
                </a:cubicBezTo>
                <a:cubicBezTo>
                  <a:pt x="11138" y="16248"/>
                  <a:pt x="11168" y="16239"/>
                  <a:pt x="11233" y="16325"/>
                </a:cubicBezTo>
                <a:cubicBezTo>
                  <a:pt x="11288" y="16397"/>
                  <a:pt x="11322" y="16404"/>
                  <a:pt x="11345" y="16343"/>
                </a:cubicBezTo>
                <a:cubicBezTo>
                  <a:pt x="11364" y="16294"/>
                  <a:pt x="11403" y="16276"/>
                  <a:pt x="11435" y="16307"/>
                </a:cubicBezTo>
                <a:cubicBezTo>
                  <a:pt x="11472" y="16343"/>
                  <a:pt x="11483" y="16318"/>
                  <a:pt x="11463" y="16236"/>
                </a:cubicBezTo>
                <a:cubicBezTo>
                  <a:pt x="11396" y="15959"/>
                  <a:pt x="11540" y="15844"/>
                  <a:pt x="11940" y="15835"/>
                </a:cubicBezTo>
                <a:cubicBezTo>
                  <a:pt x="12228" y="15828"/>
                  <a:pt x="12310" y="15802"/>
                  <a:pt x="12271" y="15728"/>
                </a:cubicBezTo>
                <a:cubicBezTo>
                  <a:pt x="12235" y="15660"/>
                  <a:pt x="12256" y="15552"/>
                  <a:pt x="12338" y="15389"/>
                </a:cubicBezTo>
                <a:cubicBezTo>
                  <a:pt x="12451" y="15164"/>
                  <a:pt x="12473" y="15152"/>
                  <a:pt x="12832" y="15166"/>
                </a:cubicBezTo>
                <a:cubicBezTo>
                  <a:pt x="13040" y="15174"/>
                  <a:pt x="13293" y="15151"/>
                  <a:pt x="13393" y="15121"/>
                </a:cubicBezTo>
                <a:cubicBezTo>
                  <a:pt x="13550" y="15074"/>
                  <a:pt x="13578" y="15039"/>
                  <a:pt x="13578" y="14827"/>
                </a:cubicBezTo>
                <a:cubicBezTo>
                  <a:pt x="13578" y="14538"/>
                  <a:pt x="13595" y="14522"/>
                  <a:pt x="14083" y="14480"/>
                </a:cubicBezTo>
                <a:cubicBezTo>
                  <a:pt x="14485" y="14445"/>
                  <a:pt x="14647" y="14328"/>
                  <a:pt x="14599" y="14087"/>
                </a:cubicBezTo>
                <a:cubicBezTo>
                  <a:pt x="14555" y="13870"/>
                  <a:pt x="14651" y="13810"/>
                  <a:pt x="15047" y="13829"/>
                </a:cubicBezTo>
                <a:cubicBezTo>
                  <a:pt x="15250" y="13838"/>
                  <a:pt x="15415" y="13807"/>
                  <a:pt x="15434" y="13757"/>
                </a:cubicBezTo>
                <a:cubicBezTo>
                  <a:pt x="15453" y="13709"/>
                  <a:pt x="15519" y="13677"/>
                  <a:pt x="15575" y="13677"/>
                </a:cubicBezTo>
                <a:cubicBezTo>
                  <a:pt x="15669" y="13677"/>
                  <a:pt x="15676" y="13609"/>
                  <a:pt x="15676" y="12839"/>
                </a:cubicBezTo>
                <a:lnTo>
                  <a:pt x="15676" y="12010"/>
                </a:lnTo>
                <a:lnTo>
                  <a:pt x="15524" y="12010"/>
                </a:lnTo>
                <a:cubicBezTo>
                  <a:pt x="15443" y="12010"/>
                  <a:pt x="15351" y="11958"/>
                  <a:pt x="15317" y="11903"/>
                </a:cubicBezTo>
                <a:cubicBezTo>
                  <a:pt x="15236" y="11775"/>
                  <a:pt x="15237" y="11286"/>
                  <a:pt x="15317" y="11208"/>
                </a:cubicBezTo>
                <a:cubicBezTo>
                  <a:pt x="15350" y="11175"/>
                  <a:pt x="15628" y="11154"/>
                  <a:pt x="15939" y="11163"/>
                </a:cubicBezTo>
                <a:lnTo>
                  <a:pt x="16506" y="11181"/>
                </a:lnTo>
                <a:lnTo>
                  <a:pt x="16523" y="10824"/>
                </a:lnTo>
                <a:lnTo>
                  <a:pt x="16539" y="10468"/>
                </a:lnTo>
                <a:lnTo>
                  <a:pt x="16977" y="10486"/>
                </a:lnTo>
                <a:cubicBezTo>
                  <a:pt x="17245" y="10497"/>
                  <a:pt x="17400" y="10472"/>
                  <a:pt x="17381" y="10423"/>
                </a:cubicBezTo>
                <a:cubicBezTo>
                  <a:pt x="17364" y="10379"/>
                  <a:pt x="17392" y="10272"/>
                  <a:pt x="17448" y="10182"/>
                </a:cubicBezTo>
                <a:cubicBezTo>
                  <a:pt x="17504" y="10093"/>
                  <a:pt x="17543" y="9994"/>
                  <a:pt x="17527" y="9969"/>
                </a:cubicBezTo>
                <a:cubicBezTo>
                  <a:pt x="17510" y="9943"/>
                  <a:pt x="17563" y="9884"/>
                  <a:pt x="17644" y="9835"/>
                </a:cubicBezTo>
                <a:cubicBezTo>
                  <a:pt x="17736" y="9780"/>
                  <a:pt x="17810" y="9777"/>
                  <a:pt x="17841" y="9826"/>
                </a:cubicBezTo>
                <a:cubicBezTo>
                  <a:pt x="17869" y="9871"/>
                  <a:pt x="17952" y="9873"/>
                  <a:pt x="18037" y="9835"/>
                </a:cubicBezTo>
                <a:cubicBezTo>
                  <a:pt x="18118" y="9798"/>
                  <a:pt x="18196" y="9793"/>
                  <a:pt x="18211" y="9817"/>
                </a:cubicBezTo>
                <a:cubicBezTo>
                  <a:pt x="18226" y="9841"/>
                  <a:pt x="18322" y="9830"/>
                  <a:pt x="18424" y="9799"/>
                </a:cubicBezTo>
                <a:cubicBezTo>
                  <a:pt x="18586" y="9751"/>
                  <a:pt x="18609" y="9715"/>
                  <a:pt x="18609" y="9505"/>
                </a:cubicBezTo>
                <a:cubicBezTo>
                  <a:pt x="18609" y="9372"/>
                  <a:pt x="18633" y="9245"/>
                  <a:pt x="18660" y="9220"/>
                </a:cubicBezTo>
                <a:cubicBezTo>
                  <a:pt x="18735" y="9145"/>
                  <a:pt x="19447" y="9098"/>
                  <a:pt x="19473" y="9166"/>
                </a:cubicBezTo>
                <a:cubicBezTo>
                  <a:pt x="19486" y="9200"/>
                  <a:pt x="19568" y="9214"/>
                  <a:pt x="19658" y="9193"/>
                </a:cubicBezTo>
                <a:cubicBezTo>
                  <a:pt x="19783" y="9164"/>
                  <a:pt x="19813" y="9119"/>
                  <a:pt x="19787" y="9015"/>
                </a:cubicBezTo>
                <a:cubicBezTo>
                  <a:pt x="19707" y="8695"/>
                  <a:pt x="19719" y="8575"/>
                  <a:pt x="19832" y="8506"/>
                </a:cubicBezTo>
                <a:cubicBezTo>
                  <a:pt x="19898" y="8466"/>
                  <a:pt x="19975" y="8478"/>
                  <a:pt x="20011" y="8524"/>
                </a:cubicBezTo>
                <a:cubicBezTo>
                  <a:pt x="20051" y="8575"/>
                  <a:pt x="20110" y="8566"/>
                  <a:pt x="20180" y="8506"/>
                </a:cubicBezTo>
                <a:cubicBezTo>
                  <a:pt x="20239" y="8456"/>
                  <a:pt x="20292" y="8438"/>
                  <a:pt x="20292" y="8462"/>
                </a:cubicBezTo>
                <a:cubicBezTo>
                  <a:pt x="20292" y="8485"/>
                  <a:pt x="20351" y="8463"/>
                  <a:pt x="20426" y="8417"/>
                </a:cubicBezTo>
                <a:cubicBezTo>
                  <a:pt x="20523" y="8359"/>
                  <a:pt x="20583" y="8359"/>
                  <a:pt x="20634" y="8426"/>
                </a:cubicBezTo>
                <a:cubicBezTo>
                  <a:pt x="20690" y="8500"/>
                  <a:pt x="20707" y="8492"/>
                  <a:pt x="20707" y="8391"/>
                </a:cubicBezTo>
                <a:cubicBezTo>
                  <a:pt x="20707" y="8319"/>
                  <a:pt x="20760" y="8204"/>
                  <a:pt x="20825" y="8132"/>
                </a:cubicBezTo>
                <a:cubicBezTo>
                  <a:pt x="20890" y="8060"/>
                  <a:pt x="20942" y="7978"/>
                  <a:pt x="20942" y="7945"/>
                </a:cubicBezTo>
                <a:cubicBezTo>
                  <a:pt x="20942" y="7911"/>
                  <a:pt x="21013" y="7871"/>
                  <a:pt x="21099" y="7865"/>
                </a:cubicBezTo>
                <a:cubicBezTo>
                  <a:pt x="21585" y="7831"/>
                  <a:pt x="21539" y="7908"/>
                  <a:pt x="21543" y="7258"/>
                </a:cubicBezTo>
                <a:cubicBezTo>
                  <a:pt x="21546" y="6705"/>
                  <a:pt x="21538" y="6670"/>
                  <a:pt x="21425" y="6670"/>
                </a:cubicBezTo>
                <a:cubicBezTo>
                  <a:pt x="21359" y="6670"/>
                  <a:pt x="21279" y="6714"/>
                  <a:pt x="21245" y="6768"/>
                </a:cubicBezTo>
                <a:cubicBezTo>
                  <a:pt x="21171" y="6887"/>
                  <a:pt x="21113" y="6699"/>
                  <a:pt x="21105" y="6304"/>
                </a:cubicBezTo>
                <a:cubicBezTo>
                  <a:pt x="21100" y="6073"/>
                  <a:pt x="21082" y="6038"/>
                  <a:pt x="20926" y="6001"/>
                </a:cubicBezTo>
                <a:cubicBezTo>
                  <a:pt x="20735" y="5957"/>
                  <a:pt x="20727" y="5928"/>
                  <a:pt x="20696" y="5047"/>
                </a:cubicBezTo>
                <a:cubicBezTo>
                  <a:pt x="20685" y="4754"/>
                  <a:pt x="20668" y="4705"/>
                  <a:pt x="20544" y="4682"/>
                </a:cubicBezTo>
                <a:cubicBezTo>
                  <a:pt x="20368" y="4650"/>
                  <a:pt x="20274" y="4486"/>
                  <a:pt x="20275" y="4192"/>
                </a:cubicBezTo>
                <a:cubicBezTo>
                  <a:pt x="20275" y="4066"/>
                  <a:pt x="20255" y="3912"/>
                  <a:pt x="20224" y="3853"/>
                </a:cubicBezTo>
                <a:cubicBezTo>
                  <a:pt x="20186" y="3777"/>
                  <a:pt x="20187" y="3716"/>
                  <a:pt x="20230" y="3648"/>
                </a:cubicBezTo>
                <a:cubicBezTo>
                  <a:pt x="20342" y="3471"/>
                  <a:pt x="20299" y="3319"/>
                  <a:pt x="20146" y="3345"/>
                </a:cubicBezTo>
                <a:cubicBezTo>
                  <a:pt x="19940" y="3379"/>
                  <a:pt x="19871" y="3280"/>
                  <a:pt x="19871" y="2952"/>
                </a:cubicBezTo>
                <a:cubicBezTo>
                  <a:pt x="19871" y="2680"/>
                  <a:pt x="19862" y="2667"/>
                  <a:pt x="19686" y="2667"/>
                </a:cubicBezTo>
                <a:cubicBezTo>
                  <a:pt x="19478" y="2667"/>
                  <a:pt x="19468" y="2639"/>
                  <a:pt x="19428" y="1998"/>
                </a:cubicBezTo>
                <a:cubicBezTo>
                  <a:pt x="19412" y="1746"/>
                  <a:pt x="19393" y="1494"/>
                  <a:pt x="19389" y="1437"/>
                </a:cubicBezTo>
                <a:cubicBezTo>
                  <a:pt x="19384" y="1379"/>
                  <a:pt x="19312" y="1339"/>
                  <a:pt x="19232" y="1339"/>
                </a:cubicBezTo>
                <a:cubicBezTo>
                  <a:pt x="19042" y="1339"/>
                  <a:pt x="19026" y="1270"/>
                  <a:pt x="19019" y="634"/>
                </a:cubicBezTo>
                <a:cubicBezTo>
                  <a:pt x="19013" y="200"/>
                  <a:pt x="18997" y="122"/>
                  <a:pt x="18946" y="233"/>
                </a:cubicBezTo>
                <a:cubicBezTo>
                  <a:pt x="18893" y="348"/>
                  <a:pt x="18861" y="354"/>
                  <a:pt x="18744" y="269"/>
                </a:cubicBezTo>
                <a:cubicBezTo>
                  <a:pt x="18667" y="213"/>
                  <a:pt x="18619" y="127"/>
                  <a:pt x="18637" y="82"/>
                </a:cubicBezTo>
                <a:cubicBezTo>
                  <a:pt x="18662" y="17"/>
                  <a:pt x="18571" y="-6"/>
                  <a:pt x="18463" y="1"/>
                </a:cubicBezTo>
                <a:close/>
                <a:moveTo>
                  <a:pt x="537" y="3719"/>
                </a:moveTo>
                <a:cubicBezTo>
                  <a:pt x="490" y="3691"/>
                  <a:pt x="474" y="3707"/>
                  <a:pt x="492" y="3755"/>
                </a:cubicBezTo>
                <a:cubicBezTo>
                  <a:pt x="510" y="3800"/>
                  <a:pt x="543" y="3835"/>
                  <a:pt x="571" y="3835"/>
                </a:cubicBezTo>
                <a:cubicBezTo>
                  <a:pt x="646" y="3835"/>
                  <a:pt x="628" y="3774"/>
                  <a:pt x="537" y="3719"/>
                </a:cubicBezTo>
                <a:close/>
              </a:path>
            </a:pathLst>
          </a:custGeom>
          <a:ln w="12700">
            <a:miter lim="400000"/>
          </a:ln>
          <a:effectLst>
            <a:outerShdw sx="100000" sy="100000" kx="0" ky="0" algn="b" rotWithShape="0" blurRad="355600" dist="0" dir="0">
              <a:srgbClr val="000000">
                <a:alpha val="75000"/>
              </a:srgbClr>
            </a:outerShdw>
          </a:effectLst>
        </p:spPr>
      </p:pic>
      <p:pic>
        <p:nvPicPr>
          <p:cNvPr id="435" name="Image" descr="Image"/>
          <p:cNvPicPr>
            <a:picLocks noChangeAspect="1"/>
          </p:cNvPicPr>
          <p:nvPr/>
        </p:nvPicPr>
        <p:blipFill>
          <a:blip r:embed="rId4">
            <a:extLst/>
          </a:blip>
          <a:srcRect l="7230" t="14664" r="10617" b="7960"/>
          <a:stretch>
            <a:fillRect/>
          </a:stretch>
        </p:blipFill>
        <p:spPr>
          <a:xfrm>
            <a:off x="20393617" y="7475013"/>
            <a:ext cx="1524343" cy="959061"/>
          </a:xfrm>
          <a:custGeom>
            <a:avLst/>
            <a:gdLst/>
            <a:ahLst/>
            <a:cxnLst>
              <a:cxn ang="0">
                <a:pos x="wd2" y="hd2"/>
              </a:cxn>
              <a:cxn ang="5400000">
                <a:pos x="wd2" y="hd2"/>
              </a:cxn>
              <a:cxn ang="10800000">
                <a:pos x="wd2" y="hd2"/>
              </a:cxn>
              <a:cxn ang="16200000">
                <a:pos x="wd2" y="hd2"/>
              </a:cxn>
            </a:cxnLst>
            <a:rect l="0" t="0" r="r" b="b"/>
            <a:pathLst>
              <a:path w="21543" h="21544" fill="norm" stroke="1" extrusionOk="0">
                <a:moveTo>
                  <a:pt x="18463" y="1"/>
                </a:moveTo>
                <a:cubicBezTo>
                  <a:pt x="18355" y="9"/>
                  <a:pt x="18234" y="52"/>
                  <a:pt x="18200" y="117"/>
                </a:cubicBezTo>
                <a:cubicBezTo>
                  <a:pt x="18165" y="184"/>
                  <a:pt x="18080" y="214"/>
                  <a:pt x="17998" y="189"/>
                </a:cubicBezTo>
                <a:cubicBezTo>
                  <a:pt x="17872" y="150"/>
                  <a:pt x="17861" y="164"/>
                  <a:pt x="17885" y="367"/>
                </a:cubicBezTo>
                <a:cubicBezTo>
                  <a:pt x="17900" y="489"/>
                  <a:pt x="17888" y="613"/>
                  <a:pt x="17857" y="643"/>
                </a:cubicBezTo>
                <a:cubicBezTo>
                  <a:pt x="17827" y="673"/>
                  <a:pt x="17592" y="689"/>
                  <a:pt x="17336" y="679"/>
                </a:cubicBezTo>
                <a:cubicBezTo>
                  <a:pt x="17046" y="667"/>
                  <a:pt x="16842" y="691"/>
                  <a:pt x="16797" y="750"/>
                </a:cubicBezTo>
                <a:cubicBezTo>
                  <a:pt x="16758" y="803"/>
                  <a:pt x="16702" y="831"/>
                  <a:pt x="16674" y="804"/>
                </a:cubicBezTo>
                <a:cubicBezTo>
                  <a:pt x="16592" y="724"/>
                  <a:pt x="16558" y="902"/>
                  <a:pt x="16618" y="1080"/>
                </a:cubicBezTo>
                <a:cubicBezTo>
                  <a:pt x="16698" y="1318"/>
                  <a:pt x="16636" y="1343"/>
                  <a:pt x="16001" y="1374"/>
                </a:cubicBezTo>
                <a:cubicBezTo>
                  <a:pt x="15692" y="1389"/>
                  <a:pt x="15420" y="1406"/>
                  <a:pt x="15395" y="1410"/>
                </a:cubicBezTo>
                <a:cubicBezTo>
                  <a:pt x="15370" y="1414"/>
                  <a:pt x="15360" y="1536"/>
                  <a:pt x="15373" y="1677"/>
                </a:cubicBezTo>
                <a:cubicBezTo>
                  <a:pt x="15387" y="1830"/>
                  <a:pt x="15370" y="1950"/>
                  <a:pt x="15333" y="1972"/>
                </a:cubicBezTo>
                <a:cubicBezTo>
                  <a:pt x="15300" y="1992"/>
                  <a:pt x="15036" y="2018"/>
                  <a:pt x="14750" y="2034"/>
                </a:cubicBezTo>
                <a:cubicBezTo>
                  <a:pt x="14464" y="2050"/>
                  <a:pt x="14203" y="2074"/>
                  <a:pt x="14167" y="2079"/>
                </a:cubicBezTo>
                <a:cubicBezTo>
                  <a:pt x="14130" y="2084"/>
                  <a:pt x="14099" y="2196"/>
                  <a:pt x="14099" y="2337"/>
                </a:cubicBezTo>
                <a:cubicBezTo>
                  <a:pt x="14099" y="2662"/>
                  <a:pt x="13991" y="2721"/>
                  <a:pt x="13454" y="2694"/>
                </a:cubicBezTo>
                <a:cubicBezTo>
                  <a:pt x="13032" y="2672"/>
                  <a:pt x="12876" y="2584"/>
                  <a:pt x="12927" y="2373"/>
                </a:cubicBezTo>
                <a:cubicBezTo>
                  <a:pt x="12967" y="2209"/>
                  <a:pt x="12853" y="1998"/>
                  <a:pt x="12720" y="1998"/>
                </a:cubicBezTo>
                <a:cubicBezTo>
                  <a:pt x="12659" y="1998"/>
                  <a:pt x="12509" y="2158"/>
                  <a:pt x="12389" y="2346"/>
                </a:cubicBezTo>
                <a:cubicBezTo>
                  <a:pt x="12212" y="2622"/>
                  <a:pt x="12132" y="2683"/>
                  <a:pt x="11962" y="2694"/>
                </a:cubicBezTo>
                <a:cubicBezTo>
                  <a:pt x="11847" y="2701"/>
                  <a:pt x="11759" y="2733"/>
                  <a:pt x="11772" y="2765"/>
                </a:cubicBezTo>
                <a:cubicBezTo>
                  <a:pt x="11801" y="2843"/>
                  <a:pt x="11623" y="2995"/>
                  <a:pt x="11497" y="2997"/>
                </a:cubicBezTo>
                <a:cubicBezTo>
                  <a:pt x="11191" y="3001"/>
                  <a:pt x="11102" y="3042"/>
                  <a:pt x="11054" y="3184"/>
                </a:cubicBezTo>
                <a:cubicBezTo>
                  <a:pt x="11025" y="3270"/>
                  <a:pt x="10953" y="3336"/>
                  <a:pt x="10897" y="3336"/>
                </a:cubicBezTo>
                <a:cubicBezTo>
                  <a:pt x="10812" y="3336"/>
                  <a:pt x="10796" y="3383"/>
                  <a:pt x="10807" y="3603"/>
                </a:cubicBezTo>
                <a:cubicBezTo>
                  <a:pt x="10819" y="3854"/>
                  <a:pt x="10805" y="3885"/>
                  <a:pt x="10611" y="3969"/>
                </a:cubicBezTo>
                <a:cubicBezTo>
                  <a:pt x="10495" y="4018"/>
                  <a:pt x="10360" y="4083"/>
                  <a:pt x="10308" y="4120"/>
                </a:cubicBezTo>
                <a:cubicBezTo>
                  <a:pt x="10181" y="4210"/>
                  <a:pt x="10066" y="4049"/>
                  <a:pt x="10156" y="3906"/>
                </a:cubicBezTo>
                <a:cubicBezTo>
                  <a:pt x="10191" y="3851"/>
                  <a:pt x="10218" y="3774"/>
                  <a:pt x="10218" y="3737"/>
                </a:cubicBezTo>
                <a:cubicBezTo>
                  <a:pt x="10218" y="3642"/>
                  <a:pt x="9969" y="3650"/>
                  <a:pt x="9932" y="3746"/>
                </a:cubicBezTo>
                <a:cubicBezTo>
                  <a:pt x="9915" y="3790"/>
                  <a:pt x="9873" y="3813"/>
                  <a:pt x="9837" y="3790"/>
                </a:cubicBezTo>
                <a:cubicBezTo>
                  <a:pt x="9798" y="3767"/>
                  <a:pt x="9732" y="3876"/>
                  <a:pt x="9680" y="4049"/>
                </a:cubicBezTo>
                <a:cubicBezTo>
                  <a:pt x="9594" y="4335"/>
                  <a:pt x="9483" y="4373"/>
                  <a:pt x="9483" y="4120"/>
                </a:cubicBezTo>
                <a:cubicBezTo>
                  <a:pt x="9483" y="3952"/>
                  <a:pt x="9272" y="3973"/>
                  <a:pt x="9192" y="4147"/>
                </a:cubicBezTo>
                <a:cubicBezTo>
                  <a:pt x="9146" y="4245"/>
                  <a:pt x="9056" y="4288"/>
                  <a:pt x="8894" y="4290"/>
                </a:cubicBezTo>
                <a:cubicBezTo>
                  <a:pt x="8764" y="4291"/>
                  <a:pt x="8666" y="4318"/>
                  <a:pt x="8676" y="4343"/>
                </a:cubicBezTo>
                <a:cubicBezTo>
                  <a:pt x="8713" y="4440"/>
                  <a:pt x="8596" y="4617"/>
                  <a:pt x="8479" y="4646"/>
                </a:cubicBezTo>
                <a:cubicBezTo>
                  <a:pt x="8412" y="4663"/>
                  <a:pt x="8236" y="4675"/>
                  <a:pt x="8087" y="4673"/>
                </a:cubicBezTo>
                <a:lnTo>
                  <a:pt x="7812" y="4673"/>
                </a:lnTo>
                <a:lnTo>
                  <a:pt x="7817" y="4985"/>
                </a:lnTo>
                <a:cubicBezTo>
                  <a:pt x="7820" y="5401"/>
                  <a:pt x="7723" y="5780"/>
                  <a:pt x="7638" y="5698"/>
                </a:cubicBezTo>
                <a:cubicBezTo>
                  <a:pt x="7588" y="5651"/>
                  <a:pt x="7587" y="5669"/>
                  <a:pt x="7638" y="5770"/>
                </a:cubicBezTo>
                <a:cubicBezTo>
                  <a:pt x="7744" y="5977"/>
                  <a:pt x="7644" y="6019"/>
                  <a:pt x="7021" y="6028"/>
                </a:cubicBezTo>
                <a:cubicBezTo>
                  <a:pt x="6511" y="6035"/>
                  <a:pt x="6452" y="6057"/>
                  <a:pt x="6409" y="6206"/>
                </a:cubicBezTo>
                <a:cubicBezTo>
                  <a:pt x="6325" y="6502"/>
                  <a:pt x="6049" y="6668"/>
                  <a:pt x="5624" y="6688"/>
                </a:cubicBezTo>
                <a:cubicBezTo>
                  <a:pt x="5211" y="6707"/>
                  <a:pt x="5103" y="6798"/>
                  <a:pt x="5103" y="7116"/>
                </a:cubicBezTo>
                <a:cubicBezTo>
                  <a:pt x="5103" y="7314"/>
                  <a:pt x="4737" y="7559"/>
                  <a:pt x="4637" y="7428"/>
                </a:cubicBezTo>
                <a:cubicBezTo>
                  <a:pt x="4549" y="7312"/>
                  <a:pt x="4134" y="7344"/>
                  <a:pt x="3936" y="7481"/>
                </a:cubicBezTo>
                <a:cubicBezTo>
                  <a:pt x="3792" y="7582"/>
                  <a:pt x="3773" y="7625"/>
                  <a:pt x="3818" y="7758"/>
                </a:cubicBezTo>
                <a:cubicBezTo>
                  <a:pt x="3892" y="7976"/>
                  <a:pt x="3794" y="8051"/>
                  <a:pt x="3627" y="7909"/>
                </a:cubicBezTo>
                <a:cubicBezTo>
                  <a:pt x="3459" y="7766"/>
                  <a:pt x="3228" y="7054"/>
                  <a:pt x="3274" y="6822"/>
                </a:cubicBezTo>
                <a:cubicBezTo>
                  <a:pt x="3296" y="6710"/>
                  <a:pt x="3288" y="6670"/>
                  <a:pt x="3252" y="6706"/>
                </a:cubicBezTo>
                <a:cubicBezTo>
                  <a:pt x="3187" y="6769"/>
                  <a:pt x="2959" y="6119"/>
                  <a:pt x="3005" y="6001"/>
                </a:cubicBezTo>
                <a:cubicBezTo>
                  <a:pt x="3021" y="5959"/>
                  <a:pt x="2989" y="5851"/>
                  <a:pt x="2932" y="5761"/>
                </a:cubicBezTo>
                <a:cubicBezTo>
                  <a:pt x="2864" y="5653"/>
                  <a:pt x="2844" y="5536"/>
                  <a:pt x="2865" y="5413"/>
                </a:cubicBezTo>
                <a:cubicBezTo>
                  <a:pt x="2885" y="5288"/>
                  <a:pt x="2876" y="5249"/>
                  <a:pt x="2837" y="5288"/>
                </a:cubicBezTo>
                <a:cubicBezTo>
                  <a:pt x="2801" y="5323"/>
                  <a:pt x="2726" y="5182"/>
                  <a:pt x="2646" y="4931"/>
                </a:cubicBezTo>
                <a:cubicBezTo>
                  <a:pt x="2515" y="4522"/>
                  <a:pt x="2382" y="4354"/>
                  <a:pt x="2321" y="4512"/>
                </a:cubicBezTo>
                <a:cubicBezTo>
                  <a:pt x="2303" y="4559"/>
                  <a:pt x="2266" y="4581"/>
                  <a:pt x="2236" y="4566"/>
                </a:cubicBezTo>
                <a:cubicBezTo>
                  <a:pt x="2169" y="4530"/>
                  <a:pt x="2032" y="3949"/>
                  <a:pt x="2018" y="3639"/>
                </a:cubicBezTo>
                <a:cubicBezTo>
                  <a:pt x="2012" y="3509"/>
                  <a:pt x="1968" y="3372"/>
                  <a:pt x="1917" y="3327"/>
                </a:cubicBezTo>
                <a:cubicBezTo>
                  <a:pt x="1857" y="3274"/>
                  <a:pt x="1835" y="3184"/>
                  <a:pt x="1855" y="3086"/>
                </a:cubicBezTo>
                <a:cubicBezTo>
                  <a:pt x="1872" y="3002"/>
                  <a:pt x="1857" y="2911"/>
                  <a:pt x="1827" y="2881"/>
                </a:cubicBezTo>
                <a:cubicBezTo>
                  <a:pt x="1796" y="2851"/>
                  <a:pt x="1788" y="2790"/>
                  <a:pt x="1804" y="2747"/>
                </a:cubicBezTo>
                <a:cubicBezTo>
                  <a:pt x="1821" y="2705"/>
                  <a:pt x="1784" y="2667"/>
                  <a:pt x="1726" y="2667"/>
                </a:cubicBezTo>
                <a:cubicBezTo>
                  <a:pt x="1660" y="2667"/>
                  <a:pt x="1560" y="2530"/>
                  <a:pt x="1457" y="2293"/>
                </a:cubicBezTo>
                <a:cubicBezTo>
                  <a:pt x="1323" y="1983"/>
                  <a:pt x="1273" y="1926"/>
                  <a:pt x="1182" y="1972"/>
                </a:cubicBezTo>
                <a:cubicBezTo>
                  <a:pt x="1121" y="2003"/>
                  <a:pt x="1014" y="2032"/>
                  <a:pt x="941" y="2043"/>
                </a:cubicBezTo>
                <a:cubicBezTo>
                  <a:pt x="867" y="2054"/>
                  <a:pt x="742" y="2102"/>
                  <a:pt x="666" y="2150"/>
                </a:cubicBezTo>
                <a:cubicBezTo>
                  <a:pt x="590" y="2198"/>
                  <a:pt x="430" y="2278"/>
                  <a:pt x="312" y="2328"/>
                </a:cubicBezTo>
                <a:cubicBezTo>
                  <a:pt x="195" y="2379"/>
                  <a:pt x="89" y="2447"/>
                  <a:pt x="77" y="2480"/>
                </a:cubicBezTo>
                <a:cubicBezTo>
                  <a:pt x="65" y="2513"/>
                  <a:pt x="41" y="2906"/>
                  <a:pt x="21" y="3354"/>
                </a:cubicBezTo>
                <a:cubicBezTo>
                  <a:pt x="-15" y="4132"/>
                  <a:pt x="-13" y="4174"/>
                  <a:pt x="88" y="4174"/>
                </a:cubicBezTo>
                <a:cubicBezTo>
                  <a:pt x="259" y="4174"/>
                  <a:pt x="357" y="4079"/>
                  <a:pt x="357" y="3924"/>
                </a:cubicBezTo>
                <a:cubicBezTo>
                  <a:pt x="357" y="3718"/>
                  <a:pt x="529" y="3498"/>
                  <a:pt x="705" y="3478"/>
                </a:cubicBezTo>
                <a:cubicBezTo>
                  <a:pt x="836" y="3464"/>
                  <a:pt x="858" y="3494"/>
                  <a:pt x="857" y="3683"/>
                </a:cubicBezTo>
                <a:cubicBezTo>
                  <a:pt x="855" y="3872"/>
                  <a:pt x="866" y="3888"/>
                  <a:pt x="946" y="3808"/>
                </a:cubicBezTo>
                <a:cubicBezTo>
                  <a:pt x="1097" y="3659"/>
                  <a:pt x="1334" y="3932"/>
                  <a:pt x="1311" y="4227"/>
                </a:cubicBezTo>
                <a:cubicBezTo>
                  <a:pt x="1295" y="4425"/>
                  <a:pt x="1305" y="4441"/>
                  <a:pt x="1373" y="4352"/>
                </a:cubicBezTo>
                <a:cubicBezTo>
                  <a:pt x="1473" y="4219"/>
                  <a:pt x="1530" y="4342"/>
                  <a:pt x="1524" y="4682"/>
                </a:cubicBezTo>
                <a:cubicBezTo>
                  <a:pt x="1522" y="4815"/>
                  <a:pt x="1541" y="4905"/>
                  <a:pt x="1569" y="4878"/>
                </a:cubicBezTo>
                <a:cubicBezTo>
                  <a:pt x="1640" y="4808"/>
                  <a:pt x="1836" y="5538"/>
                  <a:pt x="1793" y="5716"/>
                </a:cubicBezTo>
                <a:cubicBezTo>
                  <a:pt x="1769" y="5818"/>
                  <a:pt x="1778" y="5848"/>
                  <a:pt x="1821" y="5805"/>
                </a:cubicBezTo>
                <a:cubicBezTo>
                  <a:pt x="1904" y="5724"/>
                  <a:pt x="2206" y="6773"/>
                  <a:pt x="2158" y="6973"/>
                </a:cubicBezTo>
                <a:cubicBezTo>
                  <a:pt x="2134" y="7070"/>
                  <a:pt x="2144" y="7095"/>
                  <a:pt x="2186" y="7053"/>
                </a:cubicBezTo>
                <a:cubicBezTo>
                  <a:pt x="2278" y="6963"/>
                  <a:pt x="2476" y="7735"/>
                  <a:pt x="2399" y="7882"/>
                </a:cubicBezTo>
                <a:cubicBezTo>
                  <a:pt x="2326" y="8022"/>
                  <a:pt x="2388" y="8194"/>
                  <a:pt x="2489" y="8132"/>
                </a:cubicBezTo>
                <a:cubicBezTo>
                  <a:pt x="2539" y="8101"/>
                  <a:pt x="2592" y="8185"/>
                  <a:pt x="2640" y="8364"/>
                </a:cubicBezTo>
                <a:cubicBezTo>
                  <a:pt x="2705" y="8603"/>
                  <a:pt x="2705" y="8646"/>
                  <a:pt x="2629" y="8738"/>
                </a:cubicBezTo>
                <a:cubicBezTo>
                  <a:pt x="2552" y="8832"/>
                  <a:pt x="2548" y="8836"/>
                  <a:pt x="2623" y="8836"/>
                </a:cubicBezTo>
                <a:cubicBezTo>
                  <a:pt x="2714" y="8836"/>
                  <a:pt x="2941" y="9375"/>
                  <a:pt x="2887" y="9460"/>
                </a:cubicBezTo>
                <a:cubicBezTo>
                  <a:pt x="2869" y="9489"/>
                  <a:pt x="2852" y="9735"/>
                  <a:pt x="2848" y="10004"/>
                </a:cubicBezTo>
                <a:cubicBezTo>
                  <a:pt x="2841" y="10429"/>
                  <a:pt x="2852" y="10501"/>
                  <a:pt x="2943" y="10539"/>
                </a:cubicBezTo>
                <a:cubicBezTo>
                  <a:pt x="3007" y="10566"/>
                  <a:pt x="3034" y="10626"/>
                  <a:pt x="3016" y="10700"/>
                </a:cubicBezTo>
                <a:cubicBezTo>
                  <a:pt x="2998" y="10772"/>
                  <a:pt x="3019" y="10813"/>
                  <a:pt x="3067" y="10807"/>
                </a:cubicBezTo>
                <a:cubicBezTo>
                  <a:pt x="3167" y="10793"/>
                  <a:pt x="3293" y="11337"/>
                  <a:pt x="3257" y="11636"/>
                </a:cubicBezTo>
                <a:cubicBezTo>
                  <a:pt x="3239" y="11790"/>
                  <a:pt x="3244" y="11845"/>
                  <a:pt x="3285" y="11805"/>
                </a:cubicBezTo>
                <a:cubicBezTo>
                  <a:pt x="3321" y="11769"/>
                  <a:pt x="3383" y="11867"/>
                  <a:pt x="3437" y="12046"/>
                </a:cubicBezTo>
                <a:cubicBezTo>
                  <a:pt x="3512" y="12298"/>
                  <a:pt x="3546" y="12330"/>
                  <a:pt x="3684" y="12313"/>
                </a:cubicBezTo>
                <a:cubicBezTo>
                  <a:pt x="3834" y="12295"/>
                  <a:pt x="3846" y="12317"/>
                  <a:pt x="3841" y="12572"/>
                </a:cubicBezTo>
                <a:cubicBezTo>
                  <a:pt x="3836" y="12779"/>
                  <a:pt x="3854" y="12838"/>
                  <a:pt x="3919" y="12821"/>
                </a:cubicBezTo>
                <a:cubicBezTo>
                  <a:pt x="3988" y="12804"/>
                  <a:pt x="3999" y="12864"/>
                  <a:pt x="3986" y="13133"/>
                </a:cubicBezTo>
                <a:cubicBezTo>
                  <a:pt x="3978" y="13317"/>
                  <a:pt x="3938" y="13502"/>
                  <a:pt x="3897" y="13552"/>
                </a:cubicBezTo>
                <a:cubicBezTo>
                  <a:pt x="3795" y="13676"/>
                  <a:pt x="3819" y="14187"/>
                  <a:pt x="3925" y="14159"/>
                </a:cubicBezTo>
                <a:cubicBezTo>
                  <a:pt x="3968" y="14147"/>
                  <a:pt x="4066" y="14203"/>
                  <a:pt x="4138" y="14283"/>
                </a:cubicBezTo>
                <a:cubicBezTo>
                  <a:pt x="4243" y="14400"/>
                  <a:pt x="4267" y="14501"/>
                  <a:pt x="4267" y="14783"/>
                </a:cubicBezTo>
                <a:cubicBezTo>
                  <a:pt x="4267" y="15036"/>
                  <a:pt x="4290" y="15130"/>
                  <a:pt x="4345" y="15130"/>
                </a:cubicBezTo>
                <a:cubicBezTo>
                  <a:pt x="4422" y="15130"/>
                  <a:pt x="4519" y="15651"/>
                  <a:pt x="4469" y="15781"/>
                </a:cubicBezTo>
                <a:cubicBezTo>
                  <a:pt x="4455" y="15817"/>
                  <a:pt x="4461" y="15917"/>
                  <a:pt x="4480" y="16013"/>
                </a:cubicBezTo>
                <a:cubicBezTo>
                  <a:pt x="4506" y="16144"/>
                  <a:pt x="4545" y="16176"/>
                  <a:pt x="4643" y="16147"/>
                </a:cubicBezTo>
                <a:cubicBezTo>
                  <a:pt x="4737" y="16118"/>
                  <a:pt x="4790" y="16162"/>
                  <a:pt x="4850" y="16307"/>
                </a:cubicBezTo>
                <a:cubicBezTo>
                  <a:pt x="4895" y="16416"/>
                  <a:pt x="4965" y="16503"/>
                  <a:pt x="5007" y="16503"/>
                </a:cubicBezTo>
                <a:cubicBezTo>
                  <a:pt x="5085" y="16503"/>
                  <a:pt x="5601" y="18146"/>
                  <a:pt x="5624" y="18465"/>
                </a:cubicBezTo>
                <a:cubicBezTo>
                  <a:pt x="5631" y="18557"/>
                  <a:pt x="5665" y="18717"/>
                  <a:pt x="5697" y="18812"/>
                </a:cubicBezTo>
                <a:cubicBezTo>
                  <a:pt x="5729" y="18908"/>
                  <a:pt x="5743" y="19072"/>
                  <a:pt x="5725" y="19178"/>
                </a:cubicBezTo>
                <a:cubicBezTo>
                  <a:pt x="5704" y="19308"/>
                  <a:pt x="5709" y="19350"/>
                  <a:pt x="5748" y="19312"/>
                </a:cubicBezTo>
                <a:cubicBezTo>
                  <a:pt x="5817" y="19243"/>
                  <a:pt x="5926" y="19535"/>
                  <a:pt x="5950" y="19855"/>
                </a:cubicBezTo>
                <a:cubicBezTo>
                  <a:pt x="5968" y="20107"/>
                  <a:pt x="6154" y="20456"/>
                  <a:pt x="6230" y="20381"/>
                </a:cubicBezTo>
                <a:cubicBezTo>
                  <a:pt x="6310" y="20303"/>
                  <a:pt x="6557" y="21087"/>
                  <a:pt x="6544" y="21380"/>
                </a:cubicBezTo>
                <a:cubicBezTo>
                  <a:pt x="6542" y="21424"/>
                  <a:pt x="6581" y="21484"/>
                  <a:pt x="6634" y="21514"/>
                </a:cubicBezTo>
                <a:cubicBezTo>
                  <a:pt x="6776" y="21594"/>
                  <a:pt x="6877" y="21507"/>
                  <a:pt x="6847" y="21326"/>
                </a:cubicBezTo>
                <a:cubicBezTo>
                  <a:pt x="6833" y="21239"/>
                  <a:pt x="6838" y="21052"/>
                  <a:pt x="6864" y="20907"/>
                </a:cubicBezTo>
                <a:cubicBezTo>
                  <a:pt x="6900" y="20709"/>
                  <a:pt x="6896" y="20611"/>
                  <a:pt x="6836" y="20506"/>
                </a:cubicBezTo>
                <a:cubicBezTo>
                  <a:pt x="6792" y="20429"/>
                  <a:pt x="6772" y="20308"/>
                  <a:pt x="6791" y="20230"/>
                </a:cubicBezTo>
                <a:cubicBezTo>
                  <a:pt x="6812" y="20141"/>
                  <a:pt x="6798" y="20099"/>
                  <a:pt x="6757" y="20114"/>
                </a:cubicBezTo>
                <a:cubicBezTo>
                  <a:pt x="6720" y="20128"/>
                  <a:pt x="6641" y="19919"/>
                  <a:pt x="6572" y="19633"/>
                </a:cubicBezTo>
                <a:cubicBezTo>
                  <a:pt x="6433" y="19052"/>
                  <a:pt x="6389" y="18537"/>
                  <a:pt x="6477" y="18563"/>
                </a:cubicBezTo>
                <a:cubicBezTo>
                  <a:pt x="6509" y="18572"/>
                  <a:pt x="6585" y="18496"/>
                  <a:pt x="6651" y="18384"/>
                </a:cubicBezTo>
                <a:cubicBezTo>
                  <a:pt x="6746" y="18223"/>
                  <a:pt x="6762" y="18159"/>
                  <a:pt x="6712" y="18063"/>
                </a:cubicBezTo>
                <a:cubicBezTo>
                  <a:pt x="6617" y="17881"/>
                  <a:pt x="6719" y="17815"/>
                  <a:pt x="7099" y="17832"/>
                </a:cubicBezTo>
                <a:cubicBezTo>
                  <a:pt x="7287" y="17840"/>
                  <a:pt x="7444" y="17811"/>
                  <a:pt x="7464" y="17760"/>
                </a:cubicBezTo>
                <a:cubicBezTo>
                  <a:pt x="7483" y="17711"/>
                  <a:pt x="7541" y="17690"/>
                  <a:pt x="7593" y="17716"/>
                </a:cubicBezTo>
                <a:cubicBezTo>
                  <a:pt x="7664" y="17751"/>
                  <a:pt x="7697" y="17711"/>
                  <a:pt x="7716" y="17546"/>
                </a:cubicBezTo>
                <a:cubicBezTo>
                  <a:pt x="7749" y="17273"/>
                  <a:pt x="7632" y="16902"/>
                  <a:pt x="7447" y="16682"/>
                </a:cubicBezTo>
                <a:lnTo>
                  <a:pt x="7307" y="16512"/>
                </a:lnTo>
                <a:lnTo>
                  <a:pt x="7425" y="16459"/>
                </a:lnTo>
                <a:cubicBezTo>
                  <a:pt x="7556" y="16400"/>
                  <a:pt x="7588" y="16254"/>
                  <a:pt x="7470" y="16254"/>
                </a:cubicBezTo>
                <a:cubicBezTo>
                  <a:pt x="7320" y="16254"/>
                  <a:pt x="7336" y="16102"/>
                  <a:pt x="7503" y="15942"/>
                </a:cubicBezTo>
                <a:cubicBezTo>
                  <a:pt x="7623" y="15828"/>
                  <a:pt x="7735" y="15789"/>
                  <a:pt x="7873" y="15817"/>
                </a:cubicBezTo>
                <a:cubicBezTo>
                  <a:pt x="7984" y="15839"/>
                  <a:pt x="8102" y="15818"/>
                  <a:pt x="8143" y="15763"/>
                </a:cubicBezTo>
                <a:cubicBezTo>
                  <a:pt x="8193" y="15697"/>
                  <a:pt x="8226" y="15695"/>
                  <a:pt x="8249" y="15754"/>
                </a:cubicBezTo>
                <a:cubicBezTo>
                  <a:pt x="8300" y="15886"/>
                  <a:pt x="8489" y="15862"/>
                  <a:pt x="8524" y="15719"/>
                </a:cubicBezTo>
                <a:cubicBezTo>
                  <a:pt x="8541" y="15649"/>
                  <a:pt x="8526" y="15528"/>
                  <a:pt x="8490" y="15460"/>
                </a:cubicBezTo>
                <a:cubicBezTo>
                  <a:pt x="8436" y="15356"/>
                  <a:pt x="8451" y="15324"/>
                  <a:pt x="8608" y="15220"/>
                </a:cubicBezTo>
                <a:cubicBezTo>
                  <a:pt x="8792" y="15098"/>
                  <a:pt x="9056" y="15153"/>
                  <a:pt x="9068" y="15318"/>
                </a:cubicBezTo>
                <a:cubicBezTo>
                  <a:pt x="9071" y="15353"/>
                  <a:pt x="9080" y="15626"/>
                  <a:pt x="9085" y="15924"/>
                </a:cubicBezTo>
                <a:lnTo>
                  <a:pt x="9091" y="16468"/>
                </a:lnTo>
                <a:lnTo>
                  <a:pt x="9337" y="16494"/>
                </a:lnTo>
                <a:cubicBezTo>
                  <a:pt x="9561" y="16517"/>
                  <a:pt x="9580" y="16496"/>
                  <a:pt x="9562" y="16343"/>
                </a:cubicBezTo>
                <a:cubicBezTo>
                  <a:pt x="9531" y="16091"/>
                  <a:pt x="9626" y="16060"/>
                  <a:pt x="9797" y="16254"/>
                </a:cubicBezTo>
                <a:cubicBezTo>
                  <a:pt x="9999" y="16482"/>
                  <a:pt x="10078" y="16474"/>
                  <a:pt x="10033" y="16236"/>
                </a:cubicBezTo>
                <a:cubicBezTo>
                  <a:pt x="9972" y="15915"/>
                  <a:pt x="9977" y="15879"/>
                  <a:pt x="10111" y="15879"/>
                </a:cubicBezTo>
                <a:cubicBezTo>
                  <a:pt x="10184" y="15879"/>
                  <a:pt x="10271" y="15826"/>
                  <a:pt x="10302" y="15763"/>
                </a:cubicBezTo>
                <a:cubicBezTo>
                  <a:pt x="10348" y="15670"/>
                  <a:pt x="10378" y="15693"/>
                  <a:pt x="10470" y="15879"/>
                </a:cubicBezTo>
                <a:cubicBezTo>
                  <a:pt x="10533" y="16005"/>
                  <a:pt x="10573" y="16139"/>
                  <a:pt x="10560" y="16173"/>
                </a:cubicBezTo>
                <a:cubicBezTo>
                  <a:pt x="10547" y="16208"/>
                  <a:pt x="10586" y="16303"/>
                  <a:pt x="10644" y="16387"/>
                </a:cubicBezTo>
                <a:cubicBezTo>
                  <a:pt x="10731" y="16512"/>
                  <a:pt x="10765" y="16521"/>
                  <a:pt x="10846" y="16441"/>
                </a:cubicBezTo>
                <a:cubicBezTo>
                  <a:pt x="10914" y="16374"/>
                  <a:pt x="10958" y="16373"/>
                  <a:pt x="10981" y="16432"/>
                </a:cubicBezTo>
                <a:cubicBezTo>
                  <a:pt x="11002" y="16485"/>
                  <a:pt x="11040" y="16461"/>
                  <a:pt x="11082" y="16370"/>
                </a:cubicBezTo>
                <a:cubicBezTo>
                  <a:pt x="11138" y="16248"/>
                  <a:pt x="11168" y="16239"/>
                  <a:pt x="11233" y="16325"/>
                </a:cubicBezTo>
                <a:cubicBezTo>
                  <a:pt x="11288" y="16397"/>
                  <a:pt x="11322" y="16404"/>
                  <a:pt x="11345" y="16343"/>
                </a:cubicBezTo>
                <a:cubicBezTo>
                  <a:pt x="11364" y="16294"/>
                  <a:pt x="11403" y="16276"/>
                  <a:pt x="11435" y="16307"/>
                </a:cubicBezTo>
                <a:cubicBezTo>
                  <a:pt x="11472" y="16343"/>
                  <a:pt x="11483" y="16318"/>
                  <a:pt x="11463" y="16236"/>
                </a:cubicBezTo>
                <a:cubicBezTo>
                  <a:pt x="11396" y="15959"/>
                  <a:pt x="11540" y="15844"/>
                  <a:pt x="11940" y="15835"/>
                </a:cubicBezTo>
                <a:cubicBezTo>
                  <a:pt x="12228" y="15828"/>
                  <a:pt x="12310" y="15802"/>
                  <a:pt x="12271" y="15728"/>
                </a:cubicBezTo>
                <a:cubicBezTo>
                  <a:pt x="12235" y="15660"/>
                  <a:pt x="12256" y="15552"/>
                  <a:pt x="12338" y="15389"/>
                </a:cubicBezTo>
                <a:cubicBezTo>
                  <a:pt x="12451" y="15164"/>
                  <a:pt x="12473" y="15152"/>
                  <a:pt x="12832" y="15166"/>
                </a:cubicBezTo>
                <a:cubicBezTo>
                  <a:pt x="13040" y="15174"/>
                  <a:pt x="13293" y="15151"/>
                  <a:pt x="13393" y="15121"/>
                </a:cubicBezTo>
                <a:cubicBezTo>
                  <a:pt x="13550" y="15074"/>
                  <a:pt x="13578" y="15039"/>
                  <a:pt x="13578" y="14827"/>
                </a:cubicBezTo>
                <a:cubicBezTo>
                  <a:pt x="13578" y="14538"/>
                  <a:pt x="13595" y="14522"/>
                  <a:pt x="14083" y="14480"/>
                </a:cubicBezTo>
                <a:cubicBezTo>
                  <a:pt x="14485" y="14445"/>
                  <a:pt x="14647" y="14328"/>
                  <a:pt x="14599" y="14087"/>
                </a:cubicBezTo>
                <a:cubicBezTo>
                  <a:pt x="14555" y="13870"/>
                  <a:pt x="14651" y="13810"/>
                  <a:pt x="15047" y="13829"/>
                </a:cubicBezTo>
                <a:cubicBezTo>
                  <a:pt x="15250" y="13838"/>
                  <a:pt x="15415" y="13807"/>
                  <a:pt x="15434" y="13757"/>
                </a:cubicBezTo>
                <a:cubicBezTo>
                  <a:pt x="15453" y="13709"/>
                  <a:pt x="15519" y="13677"/>
                  <a:pt x="15575" y="13677"/>
                </a:cubicBezTo>
                <a:cubicBezTo>
                  <a:pt x="15669" y="13677"/>
                  <a:pt x="15676" y="13609"/>
                  <a:pt x="15676" y="12839"/>
                </a:cubicBezTo>
                <a:lnTo>
                  <a:pt x="15676" y="12010"/>
                </a:lnTo>
                <a:lnTo>
                  <a:pt x="15524" y="12010"/>
                </a:lnTo>
                <a:cubicBezTo>
                  <a:pt x="15443" y="12010"/>
                  <a:pt x="15351" y="11958"/>
                  <a:pt x="15317" y="11903"/>
                </a:cubicBezTo>
                <a:cubicBezTo>
                  <a:pt x="15236" y="11775"/>
                  <a:pt x="15237" y="11286"/>
                  <a:pt x="15317" y="11208"/>
                </a:cubicBezTo>
                <a:cubicBezTo>
                  <a:pt x="15350" y="11175"/>
                  <a:pt x="15628" y="11154"/>
                  <a:pt x="15939" y="11163"/>
                </a:cubicBezTo>
                <a:lnTo>
                  <a:pt x="16506" y="11181"/>
                </a:lnTo>
                <a:lnTo>
                  <a:pt x="16523" y="10824"/>
                </a:lnTo>
                <a:lnTo>
                  <a:pt x="16539" y="10468"/>
                </a:lnTo>
                <a:lnTo>
                  <a:pt x="16977" y="10486"/>
                </a:lnTo>
                <a:cubicBezTo>
                  <a:pt x="17245" y="10497"/>
                  <a:pt x="17400" y="10472"/>
                  <a:pt x="17381" y="10423"/>
                </a:cubicBezTo>
                <a:cubicBezTo>
                  <a:pt x="17364" y="10379"/>
                  <a:pt x="17392" y="10272"/>
                  <a:pt x="17448" y="10182"/>
                </a:cubicBezTo>
                <a:cubicBezTo>
                  <a:pt x="17504" y="10093"/>
                  <a:pt x="17543" y="9994"/>
                  <a:pt x="17527" y="9969"/>
                </a:cubicBezTo>
                <a:cubicBezTo>
                  <a:pt x="17510" y="9943"/>
                  <a:pt x="17563" y="9884"/>
                  <a:pt x="17644" y="9835"/>
                </a:cubicBezTo>
                <a:cubicBezTo>
                  <a:pt x="17736" y="9780"/>
                  <a:pt x="17810" y="9777"/>
                  <a:pt x="17841" y="9826"/>
                </a:cubicBezTo>
                <a:cubicBezTo>
                  <a:pt x="17869" y="9871"/>
                  <a:pt x="17952" y="9873"/>
                  <a:pt x="18037" y="9835"/>
                </a:cubicBezTo>
                <a:cubicBezTo>
                  <a:pt x="18118" y="9798"/>
                  <a:pt x="18196" y="9793"/>
                  <a:pt x="18211" y="9817"/>
                </a:cubicBezTo>
                <a:cubicBezTo>
                  <a:pt x="18226" y="9841"/>
                  <a:pt x="18322" y="9830"/>
                  <a:pt x="18424" y="9799"/>
                </a:cubicBezTo>
                <a:cubicBezTo>
                  <a:pt x="18586" y="9751"/>
                  <a:pt x="18609" y="9715"/>
                  <a:pt x="18609" y="9505"/>
                </a:cubicBezTo>
                <a:cubicBezTo>
                  <a:pt x="18609" y="9372"/>
                  <a:pt x="18633" y="9245"/>
                  <a:pt x="18660" y="9220"/>
                </a:cubicBezTo>
                <a:cubicBezTo>
                  <a:pt x="18735" y="9145"/>
                  <a:pt x="19447" y="9098"/>
                  <a:pt x="19473" y="9166"/>
                </a:cubicBezTo>
                <a:cubicBezTo>
                  <a:pt x="19486" y="9200"/>
                  <a:pt x="19568" y="9214"/>
                  <a:pt x="19658" y="9193"/>
                </a:cubicBezTo>
                <a:cubicBezTo>
                  <a:pt x="19783" y="9164"/>
                  <a:pt x="19813" y="9119"/>
                  <a:pt x="19787" y="9015"/>
                </a:cubicBezTo>
                <a:cubicBezTo>
                  <a:pt x="19707" y="8695"/>
                  <a:pt x="19719" y="8575"/>
                  <a:pt x="19832" y="8506"/>
                </a:cubicBezTo>
                <a:cubicBezTo>
                  <a:pt x="19898" y="8466"/>
                  <a:pt x="19975" y="8478"/>
                  <a:pt x="20011" y="8524"/>
                </a:cubicBezTo>
                <a:cubicBezTo>
                  <a:pt x="20051" y="8575"/>
                  <a:pt x="20110" y="8566"/>
                  <a:pt x="20180" y="8506"/>
                </a:cubicBezTo>
                <a:cubicBezTo>
                  <a:pt x="20239" y="8456"/>
                  <a:pt x="20292" y="8438"/>
                  <a:pt x="20292" y="8462"/>
                </a:cubicBezTo>
                <a:cubicBezTo>
                  <a:pt x="20292" y="8485"/>
                  <a:pt x="20351" y="8463"/>
                  <a:pt x="20426" y="8417"/>
                </a:cubicBezTo>
                <a:cubicBezTo>
                  <a:pt x="20523" y="8359"/>
                  <a:pt x="20583" y="8359"/>
                  <a:pt x="20634" y="8426"/>
                </a:cubicBezTo>
                <a:cubicBezTo>
                  <a:pt x="20690" y="8500"/>
                  <a:pt x="20707" y="8492"/>
                  <a:pt x="20707" y="8391"/>
                </a:cubicBezTo>
                <a:cubicBezTo>
                  <a:pt x="20707" y="8319"/>
                  <a:pt x="20760" y="8204"/>
                  <a:pt x="20825" y="8132"/>
                </a:cubicBezTo>
                <a:cubicBezTo>
                  <a:pt x="20890" y="8060"/>
                  <a:pt x="20942" y="7978"/>
                  <a:pt x="20942" y="7945"/>
                </a:cubicBezTo>
                <a:cubicBezTo>
                  <a:pt x="20942" y="7911"/>
                  <a:pt x="21013" y="7871"/>
                  <a:pt x="21099" y="7865"/>
                </a:cubicBezTo>
                <a:cubicBezTo>
                  <a:pt x="21585" y="7831"/>
                  <a:pt x="21539" y="7908"/>
                  <a:pt x="21543" y="7258"/>
                </a:cubicBezTo>
                <a:cubicBezTo>
                  <a:pt x="21546" y="6705"/>
                  <a:pt x="21538" y="6670"/>
                  <a:pt x="21425" y="6670"/>
                </a:cubicBezTo>
                <a:cubicBezTo>
                  <a:pt x="21359" y="6670"/>
                  <a:pt x="21279" y="6714"/>
                  <a:pt x="21245" y="6768"/>
                </a:cubicBezTo>
                <a:cubicBezTo>
                  <a:pt x="21171" y="6887"/>
                  <a:pt x="21113" y="6699"/>
                  <a:pt x="21105" y="6304"/>
                </a:cubicBezTo>
                <a:cubicBezTo>
                  <a:pt x="21100" y="6073"/>
                  <a:pt x="21082" y="6038"/>
                  <a:pt x="20926" y="6001"/>
                </a:cubicBezTo>
                <a:cubicBezTo>
                  <a:pt x="20735" y="5957"/>
                  <a:pt x="20727" y="5928"/>
                  <a:pt x="20696" y="5047"/>
                </a:cubicBezTo>
                <a:cubicBezTo>
                  <a:pt x="20685" y="4754"/>
                  <a:pt x="20668" y="4705"/>
                  <a:pt x="20544" y="4682"/>
                </a:cubicBezTo>
                <a:cubicBezTo>
                  <a:pt x="20368" y="4650"/>
                  <a:pt x="20274" y="4486"/>
                  <a:pt x="20275" y="4192"/>
                </a:cubicBezTo>
                <a:cubicBezTo>
                  <a:pt x="20275" y="4066"/>
                  <a:pt x="20255" y="3912"/>
                  <a:pt x="20224" y="3853"/>
                </a:cubicBezTo>
                <a:cubicBezTo>
                  <a:pt x="20186" y="3777"/>
                  <a:pt x="20187" y="3716"/>
                  <a:pt x="20230" y="3648"/>
                </a:cubicBezTo>
                <a:cubicBezTo>
                  <a:pt x="20342" y="3471"/>
                  <a:pt x="20299" y="3319"/>
                  <a:pt x="20146" y="3345"/>
                </a:cubicBezTo>
                <a:cubicBezTo>
                  <a:pt x="19940" y="3379"/>
                  <a:pt x="19871" y="3280"/>
                  <a:pt x="19871" y="2952"/>
                </a:cubicBezTo>
                <a:cubicBezTo>
                  <a:pt x="19871" y="2680"/>
                  <a:pt x="19862" y="2667"/>
                  <a:pt x="19686" y="2667"/>
                </a:cubicBezTo>
                <a:cubicBezTo>
                  <a:pt x="19478" y="2667"/>
                  <a:pt x="19468" y="2639"/>
                  <a:pt x="19428" y="1998"/>
                </a:cubicBezTo>
                <a:cubicBezTo>
                  <a:pt x="19412" y="1746"/>
                  <a:pt x="19393" y="1494"/>
                  <a:pt x="19389" y="1437"/>
                </a:cubicBezTo>
                <a:cubicBezTo>
                  <a:pt x="19384" y="1379"/>
                  <a:pt x="19312" y="1339"/>
                  <a:pt x="19232" y="1339"/>
                </a:cubicBezTo>
                <a:cubicBezTo>
                  <a:pt x="19042" y="1339"/>
                  <a:pt x="19026" y="1270"/>
                  <a:pt x="19019" y="634"/>
                </a:cubicBezTo>
                <a:cubicBezTo>
                  <a:pt x="19013" y="200"/>
                  <a:pt x="18997" y="122"/>
                  <a:pt x="18946" y="233"/>
                </a:cubicBezTo>
                <a:cubicBezTo>
                  <a:pt x="18893" y="348"/>
                  <a:pt x="18861" y="354"/>
                  <a:pt x="18744" y="269"/>
                </a:cubicBezTo>
                <a:cubicBezTo>
                  <a:pt x="18667" y="213"/>
                  <a:pt x="18619" y="127"/>
                  <a:pt x="18637" y="82"/>
                </a:cubicBezTo>
                <a:cubicBezTo>
                  <a:pt x="18662" y="17"/>
                  <a:pt x="18571" y="-6"/>
                  <a:pt x="18463" y="1"/>
                </a:cubicBezTo>
                <a:close/>
                <a:moveTo>
                  <a:pt x="537" y="3719"/>
                </a:moveTo>
                <a:cubicBezTo>
                  <a:pt x="490" y="3691"/>
                  <a:pt x="474" y="3707"/>
                  <a:pt x="492" y="3755"/>
                </a:cubicBezTo>
                <a:cubicBezTo>
                  <a:pt x="510" y="3800"/>
                  <a:pt x="543" y="3835"/>
                  <a:pt x="571" y="3835"/>
                </a:cubicBezTo>
                <a:cubicBezTo>
                  <a:pt x="646" y="3835"/>
                  <a:pt x="628" y="3774"/>
                  <a:pt x="537" y="3719"/>
                </a:cubicBezTo>
                <a:close/>
              </a:path>
            </a:pathLst>
          </a:custGeom>
          <a:ln w="12700">
            <a:miter lim="400000"/>
          </a:ln>
          <a:effectLst>
            <a:outerShdw sx="100000" sy="100000" kx="0" ky="0" algn="b" rotWithShape="0" blurRad="355600" dist="0" dir="0">
              <a:srgbClr val="000000">
                <a:alpha val="75000"/>
              </a:srgbClr>
            </a:outerShdw>
          </a:effectLst>
        </p:spPr>
      </p:pic>
      <p:sp>
        <p:nvSpPr>
          <p:cNvPr id="436" name="x"/>
          <p:cNvSpPr txBox="1"/>
          <p:nvPr/>
        </p:nvSpPr>
        <p:spPr>
          <a:xfrm rot="16200000">
            <a:off x="4161207" y="4031980"/>
            <a:ext cx="1074421" cy="356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0000">
                <a:solidFill>
                  <a:schemeClr val="accent5">
                    <a:hueOff val="-82419"/>
                    <a:satOff val="-9513"/>
                    <a:lumOff val="-16343"/>
                  </a:schemeClr>
                </a:solidFill>
                <a:latin typeface="Avenir Next Condensed"/>
                <a:ea typeface="Avenir Next Condensed"/>
                <a:cs typeface="Avenir Next Condensed"/>
                <a:sym typeface="Avenir Next Condensed"/>
              </a:defRPr>
            </a:lvl1pPr>
          </a:lstStyle>
          <a:p>
            <a:pPr/>
            <a:r>
              <a:t>x</a:t>
            </a:r>
          </a:p>
        </p:txBody>
      </p:sp>
      <p:sp>
        <p:nvSpPr>
          <p:cNvPr id="437" name="x"/>
          <p:cNvSpPr txBox="1"/>
          <p:nvPr/>
        </p:nvSpPr>
        <p:spPr>
          <a:xfrm rot="16200000">
            <a:off x="9928660" y="6170300"/>
            <a:ext cx="1074421" cy="356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0000">
                <a:solidFill>
                  <a:schemeClr val="accent5">
                    <a:hueOff val="-82419"/>
                    <a:satOff val="-9513"/>
                    <a:lumOff val="-16343"/>
                  </a:schemeClr>
                </a:solidFill>
                <a:latin typeface="Avenir Next Condensed"/>
                <a:ea typeface="Avenir Next Condensed"/>
                <a:cs typeface="Avenir Next Condensed"/>
                <a:sym typeface="Avenir Next Condensed"/>
              </a:defRPr>
            </a:lvl1pPr>
          </a:lstStyle>
          <a:p>
            <a:pPr/>
            <a:r>
              <a:t>x</a:t>
            </a:r>
          </a:p>
        </p:txBody>
      </p:sp>
      <p:sp>
        <p:nvSpPr>
          <p:cNvPr id="438" name="x"/>
          <p:cNvSpPr txBox="1"/>
          <p:nvPr/>
        </p:nvSpPr>
        <p:spPr>
          <a:xfrm rot="16200000">
            <a:off x="18859316" y="2801120"/>
            <a:ext cx="1074421" cy="356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0000">
                <a:solidFill>
                  <a:schemeClr val="accent5">
                    <a:hueOff val="-82419"/>
                    <a:satOff val="-9513"/>
                    <a:lumOff val="-16343"/>
                  </a:schemeClr>
                </a:solidFill>
                <a:latin typeface="Avenir Next Condensed"/>
                <a:ea typeface="Avenir Next Condensed"/>
                <a:cs typeface="Avenir Next Condensed"/>
                <a:sym typeface="Avenir Next Condensed"/>
              </a:defRPr>
            </a:lvl1pPr>
          </a:lstStyle>
          <a:p>
            <a:pPr/>
            <a:r>
              <a:t>x</a:t>
            </a:r>
          </a:p>
        </p:txBody>
      </p:sp>
      <p:sp>
        <p:nvSpPr>
          <p:cNvPr id="439" name="x"/>
          <p:cNvSpPr txBox="1"/>
          <p:nvPr/>
        </p:nvSpPr>
        <p:spPr>
          <a:xfrm rot="16200000">
            <a:off x="20482350" y="4945776"/>
            <a:ext cx="1074421" cy="356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0000">
                <a:solidFill>
                  <a:schemeClr val="accent5">
                    <a:hueOff val="-82419"/>
                    <a:satOff val="-9513"/>
                    <a:lumOff val="-16343"/>
                  </a:schemeClr>
                </a:solidFill>
                <a:latin typeface="Avenir Next Condensed"/>
                <a:ea typeface="Avenir Next Condensed"/>
                <a:cs typeface="Avenir Next Condensed"/>
                <a:sym typeface="Avenir Next Condensed"/>
              </a:defRPr>
            </a:lvl1pPr>
          </a:lstStyle>
          <a:p>
            <a:pPr/>
            <a:r>
              <a:t>x</a:t>
            </a:r>
          </a:p>
        </p:txBody>
      </p:sp>
      <p:sp>
        <p:nvSpPr>
          <p:cNvPr id="440" name="Modern data centers trade off reliability for…"/>
          <p:cNvSpPr txBox="1"/>
          <p:nvPr/>
        </p:nvSpPr>
        <p:spPr>
          <a:xfrm>
            <a:off x="2679700" y="9491216"/>
            <a:ext cx="19024601" cy="28854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60000"/>
              </a:lnSpc>
              <a:defRPr b="0" i="1" sz="10000">
                <a:solidFill>
                  <a:schemeClr val="accent5">
                    <a:lumOff val="-29866"/>
                  </a:schemeClr>
                </a:solidFill>
                <a:latin typeface="Avenir Next Condensed"/>
                <a:ea typeface="Avenir Next Condensed"/>
                <a:cs typeface="Avenir Next Condensed"/>
                <a:sym typeface="Avenir Next Condensed"/>
              </a:defRPr>
            </a:pPr>
            <a:r>
              <a:t>Modern data centers trade off reliability for</a:t>
            </a:r>
          </a:p>
          <a:p>
            <a:pPr defTabSz="457200">
              <a:lnSpc>
                <a:spcPct val="60000"/>
              </a:lnSpc>
              <a:defRPr b="0" i="1" sz="10000">
                <a:solidFill>
                  <a:schemeClr val="accent5">
                    <a:lumOff val="-29866"/>
                  </a:schemeClr>
                </a:solidFill>
                <a:latin typeface="Avenir Next Condensed"/>
                <a:ea typeface="Avenir Next Condensed"/>
                <a:cs typeface="Avenir Next Condensed"/>
                <a:sym typeface="Avenir Next Condensed"/>
              </a:defRPr>
            </a:pPr>
            <a:r>
              <a:t>using simpler, commodity hardware.</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442" name="20180912-HURFlorenceGC1045EST.png" descr="20180912-HURFlorenceGC1045EST.png"/>
          <p:cNvPicPr>
            <a:picLocks noChangeAspect="1"/>
          </p:cNvPicPr>
          <p:nvPr/>
        </p:nvPicPr>
        <p:blipFill>
          <a:blip r:embed="rId2">
            <a:alphaModFix amt="77000"/>
            <a:extLst/>
          </a:blip>
          <a:stretch>
            <a:fillRect/>
          </a:stretch>
        </p:blipFill>
        <p:spPr>
          <a:xfrm>
            <a:off x="0" y="0"/>
            <a:ext cx="24384000" cy="13716000"/>
          </a:xfrm>
          <a:prstGeom prst="rect">
            <a:avLst/>
          </a:prstGeom>
          <a:ln w="12700">
            <a:miter lim="400000"/>
          </a:ln>
        </p:spPr>
      </p:pic>
      <p:sp>
        <p:nvSpPr>
          <p:cNvPr id="44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44" name="Even a single device failure can have a widespread effect…"/>
          <p:cNvSpPr txBox="1"/>
          <p:nvPr/>
        </p:nvSpPr>
        <p:spPr>
          <a:xfrm>
            <a:off x="3467861" y="3266439"/>
            <a:ext cx="17448277" cy="7183121"/>
          </a:xfrm>
          <a:prstGeom prst="rect">
            <a:avLst/>
          </a:prstGeom>
          <a:ln w="12700">
            <a:miter lim="400000"/>
          </a:ln>
          <a:effectLst>
            <a:outerShdw sx="100000" sy="100000" kx="0" ky="0" algn="b" rotWithShape="0" blurRad="127000" dist="25400" dir="3600000">
              <a:srgbClr val="000000">
                <a:alpha val="7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80000"/>
              </a:lnSpc>
              <a:defRPr i="1" sz="12000">
                <a:solidFill>
                  <a:srgbClr val="FFFFFF"/>
                </a:solidFill>
                <a:latin typeface="Avenir Next Condensed"/>
                <a:ea typeface="Avenir Next Condensed"/>
                <a:cs typeface="Avenir Next Condensed"/>
                <a:sym typeface="Avenir Next Condensed"/>
              </a:defRPr>
            </a:pPr>
            <a:r>
              <a:t>Even a single device failure</a:t>
            </a:r>
            <a:br/>
            <a:r>
              <a:t>can have a widespread effect</a:t>
            </a:r>
          </a:p>
          <a:p>
            <a:pPr defTabSz="457200">
              <a:lnSpc>
                <a:spcPct val="80000"/>
              </a:lnSpc>
              <a:defRPr i="1" sz="12000">
                <a:solidFill>
                  <a:srgbClr val="FFFFFF"/>
                </a:solidFill>
                <a:latin typeface="Avenir Next Condensed"/>
                <a:ea typeface="Avenir Next Condensed"/>
                <a:cs typeface="Avenir Next Condensed"/>
                <a:sym typeface="Avenir Next Condensed"/>
              </a:defRPr>
            </a:pPr>
            <a:r>
              <a:t>on the workloads running in</a:t>
            </a:r>
          </a:p>
          <a:p>
            <a:pPr defTabSz="457200">
              <a:lnSpc>
                <a:spcPct val="80000"/>
              </a:lnSpc>
              <a:defRPr i="1" sz="12000">
                <a:solidFill>
                  <a:srgbClr val="FFFFFF"/>
                </a:solidFill>
                <a:latin typeface="Avenir Next Condensed"/>
                <a:ea typeface="Avenir Next Condensed"/>
                <a:cs typeface="Avenir Next Condensed"/>
                <a:sym typeface="Avenir Next Condensed"/>
              </a:defRPr>
            </a:pPr>
            <a:r>
              <a:t>modern data centers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59" name="Slide Number"/>
          <p:cNvSpPr txBox="1"/>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60" name="10733871_731322670291655_7426670942667238139_o.jpg" descr="10733871_731322670291655_7426670942667238139_o.jpg"/>
          <p:cNvPicPr>
            <a:picLocks noChangeAspect="1"/>
          </p:cNvPicPr>
          <p:nvPr/>
        </p:nvPicPr>
        <p:blipFill>
          <a:blip r:embed="rId3">
            <a:alphaModFix amt="70000"/>
            <a:extLst/>
          </a:blip>
          <a:stretch>
            <a:fillRect/>
          </a:stretch>
        </p:blipFill>
        <p:spPr>
          <a:xfrm>
            <a:off x="-64570" y="-1313047"/>
            <a:ext cx="24513140" cy="16342094"/>
          </a:xfrm>
          <a:prstGeom prst="rect">
            <a:avLst/>
          </a:prstGeom>
          <a:ln w="12700">
            <a:miter lim="400000"/>
          </a:ln>
        </p:spPr>
      </p:pic>
      <p:sp>
        <p:nvSpPr>
          <p:cNvPr id="161" name="MODERN…"/>
          <p:cNvSpPr txBox="1"/>
          <p:nvPr/>
        </p:nvSpPr>
        <p:spPr>
          <a:xfrm>
            <a:off x="4970780" y="3860164"/>
            <a:ext cx="14442441" cy="5995671"/>
          </a:xfrm>
          <a:prstGeom prst="rect">
            <a:avLst/>
          </a:prstGeom>
          <a:ln w="12700">
            <a:miter lim="400000"/>
          </a:ln>
          <a:effectLst>
            <a:outerShdw sx="100000" sy="100000" kx="0" ky="0" algn="b" rotWithShape="0" blurRad="127000" dist="25400" dir="3600000">
              <a:srgbClr val="000000">
                <a:alpha val="7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70000"/>
              </a:lnSpc>
              <a:defRPr sz="20000">
                <a:solidFill>
                  <a:srgbClr val="FFFFFF"/>
                </a:solidFill>
                <a:latin typeface="Avenir Next Condensed"/>
                <a:ea typeface="Avenir Next Condensed"/>
                <a:cs typeface="Avenir Next Condensed"/>
                <a:sym typeface="Avenir Next Condensed"/>
              </a:defRPr>
            </a:pPr>
            <a:r>
              <a:t>MODERN</a:t>
            </a:r>
          </a:p>
          <a:p>
            <a:pPr defTabSz="457200">
              <a:lnSpc>
                <a:spcPct val="70000"/>
              </a:lnSpc>
              <a:defRPr sz="20000">
                <a:solidFill>
                  <a:srgbClr val="FFFFFF"/>
                </a:solidFill>
                <a:latin typeface="Avenir Next Condensed"/>
                <a:ea typeface="Avenir Next Condensed"/>
                <a:cs typeface="Avenir Next Condensed"/>
                <a:sym typeface="Avenir Next Condensed"/>
              </a:defRPr>
            </a:pPr>
            <a:r>
              <a:t>DATA CENTERS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449" name="Screen Shot 2018-11-30 at 22.37.25.png"/>
          <p:cNvGrpSpPr/>
          <p:nvPr/>
        </p:nvGrpSpPr>
        <p:grpSpPr>
          <a:xfrm rot="21148299">
            <a:off x="589336" y="1264838"/>
            <a:ext cx="16082865" cy="5476910"/>
            <a:chOff x="0" y="0"/>
            <a:chExt cx="16082864" cy="5476909"/>
          </a:xfrm>
        </p:grpSpPr>
        <p:pic>
          <p:nvPicPr>
            <p:cNvPr id="448" name="Screen Shot 2018-11-30 at 22.37.25.png" descr="Screen Shot 2018-11-30 at 22.37.25.png"/>
            <p:cNvPicPr>
              <a:picLocks noChangeAspect="1"/>
            </p:cNvPicPr>
            <p:nvPr/>
          </p:nvPicPr>
          <p:blipFill>
            <a:blip r:embed="rId3">
              <a:extLst/>
            </a:blip>
            <a:stretch>
              <a:fillRect/>
            </a:stretch>
          </p:blipFill>
          <p:spPr>
            <a:xfrm>
              <a:off x="12700" y="355600"/>
              <a:ext cx="16057465" cy="5007010"/>
            </a:xfrm>
            <a:prstGeom prst="rect">
              <a:avLst/>
            </a:prstGeom>
            <a:ln>
              <a:noFill/>
            </a:ln>
            <a:effectLst/>
          </p:spPr>
        </p:pic>
        <p:pic>
          <p:nvPicPr>
            <p:cNvPr id="447" name="Screen Shot 2018-11-30 at 22.37.25.png" descr="Screen Shot 2018-11-30 at 22.37.25.png"/>
            <p:cNvPicPr>
              <a:picLocks noChangeAspect="0"/>
            </p:cNvPicPr>
            <p:nvPr/>
          </p:nvPicPr>
          <p:blipFill>
            <a:blip r:embed="rId4">
              <a:extLst/>
            </a:blip>
            <a:stretch>
              <a:fillRect/>
            </a:stretch>
          </p:blipFill>
          <p:spPr>
            <a:xfrm>
              <a:off x="0" y="0"/>
              <a:ext cx="16082865" cy="5476910"/>
            </a:xfrm>
            <a:prstGeom prst="rect">
              <a:avLst/>
            </a:prstGeom>
            <a:effectLst/>
          </p:spPr>
        </p:pic>
      </p:grpSp>
      <p:grpSp>
        <p:nvGrpSpPr>
          <p:cNvPr id="452" name="Screen Shot 2018-11-30 at 22.38.55.png"/>
          <p:cNvGrpSpPr/>
          <p:nvPr/>
        </p:nvGrpSpPr>
        <p:grpSpPr>
          <a:xfrm rot="446940">
            <a:off x="7322606" y="2944746"/>
            <a:ext cx="15979852" cy="6200908"/>
            <a:chOff x="0" y="0"/>
            <a:chExt cx="15979850" cy="6200906"/>
          </a:xfrm>
        </p:grpSpPr>
        <p:pic>
          <p:nvPicPr>
            <p:cNvPr id="451" name="Screen Shot 2018-11-30 at 22.38.55.png" descr="Screen Shot 2018-11-30 at 22.38.55.png"/>
            <p:cNvPicPr>
              <a:picLocks noChangeAspect="1"/>
            </p:cNvPicPr>
            <p:nvPr/>
          </p:nvPicPr>
          <p:blipFill>
            <a:blip r:embed="rId5">
              <a:extLst/>
            </a:blip>
            <a:stretch>
              <a:fillRect/>
            </a:stretch>
          </p:blipFill>
          <p:spPr>
            <a:xfrm>
              <a:off x="12700" y="355600"/>
              <a:ext cx="15954451" cy="5731007"/>
            </a:xfrm>
            <a:prstGeom prst="rect">
              <a:avLst/>
            </a:prstGeom>
            <a:ln>
              <a:noFill/>
            </a:ln>
            <a:effectLst/>
          </p:spPr>
        </p:pic>
        <p:pic>
          <p:nvPicPr>
            <p:cNvPr id="450" name="Screen Shot 2018-11-30 at 22.38.55.png" descr="Screen Shot 2018-11-30 at 22.38.55.png"/>
            <p:cNvPicPr>
              <a:picLocks noChangeAspect="0"/>
            </p:cNvPicPr>
            <p:nvPr/>
          </p:nvPicPr>
          <p:blipFill>
            <a:blip r:embed="rId6">
              <a:extLst/>
            </a:blip>
            <a:stretch>
              <a:fillRect/>
            </a:stretch>
          </p:blipFill>
          <p:spPr>
            <a:xfrm>
              <a:off x="0" y="0"/>
              <a:ext cx="15979851" cy="6200907"/>
            </a:xfrm>
            <a:prstGeom prst="rect">
              <a:avLst/>
            </a:prstGeom>
            <a:effectLst/>
          </p:spPr>
        </p:pic>
      </p:grpSp>
      <p:grpSp>
        <p:nvGrpSpPr>
          <p:cNvPr id="455" name="Screen Shot 2018-11-30 at 22.40.27.png"/>
          <p:cNvGrpSpPr/>
          <p:nvPr/>
        </p:nvGrpSpPr>
        <p:grpSpPr>
          <a:xfrm rot="16494">
            <a:off x="1415525" y="6065619"/>
            <a:ext cx="16142169" cy="4327083"/>
            <a:chOff x="0" y="0"/>
            <a:chExt cx="16142168" cy="4327082"/>
          </a:xfrm>
        </p:grpSpPr>
        <p:pic>
          <p:nvPicPr>
            <p:cNvPr id="454" name="Screen Shot 2018-11-30 at 22.40.27.png" descr="Screen Shot 2018-11-30 at 22.40.27.png"/>
            <p:cNvPicPr>
              <a:picLocks noChangeAspect="1"/>
            </p:cNvPicPr>
            <p:nvPr/>
          </p:nvPicPr>
          <p:blipFill>
            <a:blip r:embed="rId7">
              <a:extLst/>
            </a:blip>
            <a:stretch>
              <a:fillRect/>
            </a:stretch>
          </p:blipFill>
          <p:spPr>
            <a:xfrm>
              <a:off x="12700" y="355600"/>
              <a:ext cx="16116769" cy="3857183"/>
            </a:xfrm>
            <a:prstGeom prst="rect">
              <a:avLst/>
            </a:prstGeom>
            <a:ln>
              <a:noFill/>
            </a:ln>
            <a:effectLst/>
          </p:spPr>
        </p:pic>
        <p:pic>
          <p:nvPicPr>
            <p:cNvPr id="453" name="Screen Shot 2018-11-30 at 22.40.27.png" descr="Screen Shot 2018-11-30 at 22.40.27.png"/>
            <p:cNvPicPr>
              <a:picLocks noChangeAspect="0"/>
            </p:cNvPicPr>
            <p:nvPr/>
          </p:nvPicPr>
          <p:blipFill>
            <a:blip r:embed="rId8">
              <a:extLst/>
            </a:blip>
            <a:stretch>
              <a:fillRect/>
            </a:stretch>
          </p:blipFill>
          <p:spPr>
            <a:xfrm>
              <a:off x="0" y="-1"/>
              <a:ext cx="16142169" cy="4327084"/>
            </a:xfrm>
            <a:prstGeom prst="rect">
              <a:avLst/>
            </a:prstGeom>
            <a:effectLst/>
          </p:spPr>
        </p:pic>
      </p:grpSp>
      <p:grpSp>
        <p:nvGrpSpPr>
          <p:cNvPr id="458" name="Screen Shot 2018-11-30 at 22.44.11.png"/>
          <p:cNvGrpSpPr/>
          <p:nvPr/>
        </p:nvGrpSpPr>
        <p:grpSpPr>
          <a:xfrm rot="21103270">
            <a:off x="7067512" y="7994327"/>
            <a:ext cx="15990537" cy="3808455"/>
            <a:chOff x="0" y="0"/>
            <a:chExt cx="15990535" cy="3808453"/>
          </a:xfrm>
        </p:grpSpPr>
        <p:pic>
          <p:nvPicPr>
            <p:cNvPr id="457" name="Screen Shot 2018-11-30 at 22.44.11.png" descr="Screen Shot 2018-11-30 at 22.44.11.png"/>
            <p:cNvPicPr>
              <a:picLocks noChangeAspect="1"/>
            </p:cNvPicPr>
            <p:nvPr/>
          </p:nvPicPr>
          <p:blipFill>
            <a:blip r:embed="rId9">
              <a:extLst/>
            </a:blip>
            <a:stretch>
              <a:fillRect/>
            </a:stretch>
          </p:blipFill>
          <p:spPr>
            <a:xfrm>
              <a:off x="12700" y="355600"/>
              <a:ext cx="15965136" cy="3338554"/>
            </a:xfrm>
            <a:prstGeom prst="rect">
              <a:avLst/>
            </a:prstGeom>
            <a:ln>
              <a:noFill/>
            </a:ln>
            <a:effectLst/>
          </p:spPr>
        </p:pic>
        <p:pic>
          <p:nvPicPr>
            <p:cNvPr id="456" name="Screen Shot 2018-11-30 at 22.44.11.png" descr="Screen Shot 2018-11-30 at 22.44.11.png"/>
            <p:cNvPicPr>
              <a:picLocks noChangeAspect="0"/>
            </p:cNvPicPr>
            <p:nvPr/>
          </p:nvPicPr>
          <p:blipFill>
            <a:blip r:embed="rId10">
              <a:extLst/>
            </a:blip>
            <a:stretch>
              <a:fillRect/>
            </a:stretch>
          </p:blipFill>
          <p:spPr>
            <a:xfrm>
              <a:off x="0" y="0"/>
              <a:ext cx="15990536" cy="3808454"/>
            </a:xfrm>
            <a:prstGeom prst="rect">
              <a:avLst/>
            </a:prstGeom>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5" grpId="3"/>
      <p:bldP build="whole" bldLvl="1" animBg="1" rev="0" advAuto="0" spid="452" grpId="2"/>
      <p:bldP build="whole" bldLvl="1" animBg="1" rev="0" advAuto="0" spid="458" grpId="4"/>
      <p:bldP build="whole" bldLvl="1" animBg="1" rev="0" advAuto="0" spid="449"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465" name="Screen Shot 2018-12-02 at 21.25.19.png"/>
          <p:cNvGrpSpPr/>
          <p:nvPr/>
        </p:nvGrpSpPr>
        <p:grpSpPr>
          <a:xfrm>
            <a:off x="3584632" y="1152995"/>
            <a:ext cx="17214736" cy="7372182"/>
            <a:chOff x="0" y="0"/>
            <a:chExt cx="17214735" cy="7372181"/>
          </a:xfrm>
        </p:grpSpPr>
        <p:pic>
          <p:nvPicPr>
            <p:cNvPr id="464" name="Screen Shot 2018-12-02 at 21.25.19.png" descr="Screen Shot 2018-12-02 at 21.25.19.png"/>
            <p:cNvPicPr>
              <a:picLocks noChangeAspect="1"/>
            </p:cNvPicPr>
            <p:nvPr/>
          </p:nvPicPr>
          <p:blipFill>
            <a:blip r:embed="rId3">
              <a:extLst/>
            </a:blip>
            <a:stretch>
              <a:fillRect/>
            </a:stretch>
          </p:blipFill>
          <p:spPr>
            <a:xfrm>
              <a:off x="12700" y="355600"/>
              <a:ext cx="17189336" cy="6902282"/>
            </a:xfrm>
            <a:prstGeom prst="rect">
              <a:avLst/>
            </a:prstGeom>
            <a:ln>
              <a:noFill/>
            </a:ln>
            <a:effectLst/>
          </p:spPr>
        </p:pic>
        <p:pic>
          <p:nvPicPr>
            <p:cNvPr id="463" name="Screen Shot 2018-12-02 at 21.25.19.png" descr="Screen Shot 2018-12-02 at 21.25.19.png"/>
            <p:cNvPicPr>
              <a:picLocks noChangeAspect="0"/>
            </p:cNvPicPr>
            <p:nvPr/>
          </p:nvPicPr>
          <p:blipFill>
            <a:blip r:embed="rId4">
              <a:extLst/>
            </a:blip>
            <a:stretch>
              <a:fillRect/>
            </a:stretch>
          </p:blipFill>
          <p:spPr>
            <a:xfrm>
              <a:off x="0" y="0"/>
              <a:ext cx="17214736" cy="7372182"/>
            </a:xfrm>
            <a:prstGeom prst="rect">
              <a:avLst/>
            </a:prstGeom>
            <a:effectLst/>
          </p:spPr>
        </p:pic>
      </p:grpSp>
      <p:sp>
        <p:nvSpPr>
          <p:cNvPr id="466" name="[FAST'18]"/>
          <p:cNvSpPr txBox="1"/>
          <p:nvPr/>
        </p:nvSpPr>
        <p:spPr>
          <a:xfrm>
            <a:off x="10971847" y="8600912"/>
            <a:ext cx="244030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rgbClr val="5E5E5E"/>
                </a:solidFill>
                <a:latin typeface="Avenir Next Condensed"/>
                <a:ea typeface="Avenir Next Condensed"/>
                <a:cs typeface="Avenir Next Condensed"/>
                <a:sym typeface="Avenir Next Condensed"/>
              </a:defRPr>
            </a:lvl1pPr>
          </a:lstStyle>
          <a:p>
            <a:pPr/>
            <a:r>
              <a:t>[FAST'18]</a:t>
            </a:r>
          </a:p>
        </p:txBody>
      </p:sp>
      <p:sp>
        <p:nvSpPr>
          <p:cNvPr id="467" name="&quot;A fail-slow hardware can collapse the entire cluster performance; for example, a degraded NIC made many jobs lock task slots/containers in healthy machines, hence new jobs cannot find enough free slots.&quot;"/>
          <p:cNvSpPr txBox="1"/>
          <p:nvPr/>
        </p:nvSpPr>
        <p:spPr>
          <a:xfrm>
            <a:off x="1066546" y="9641847"/>
            <a:ext cx="22250909" cy="309753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defTabSz="814387">
              <a:lnSpc>
                <a:spcPct val="70000"/>
              </a:lnSpc>
              <a:defRPr b="0" i="1" spc="-70" sz="7000">
                <a:latin typeface="Avenir Next Condensed"/>
                <a:ea typeface="Avenir Next Condensed"/>
                <a:cs typeface="Avenir Next Condensed"/>
                <a:sym typeface="Avenir Next Condensed"/>
              </a:defRPr>
            </a:pPr>
            <a:r>
              <a:t>"A fail-slow hardware can collapse the entire cluster performance;</a:t>
            </a:r>
            <a:br/>
            <a:r>
              <a:t>for example, a degraded NIC made many jobs lock task slots/containers in healthy machines, hence new jobs cannot find enough free slots."</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1" name="GOAL…"/>
          <p:cNvSpPr txBox="1"/>
          <p:nvPr/>
        </p:nvSpPr>
        <p:spPr>
          <a:xfrm>
            <a:off x="309880" y="3507739"/>
            <a:ext cx="23764241" cy="67005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ts val="31600"/>
              </a:lnSpc>
              <a:defRPr sz="20000">
                <a:latin typeface="Avenir Next Condensed"/>
                <a:ea typeface="Avenir Next Condensed"/>
                <a:cs typeface="Avenir Next Condensed"/>
                <a:sym typeface="Avenir Next Condensed"/>
              </a:defRPr>
            </a:pPr>
            <a:r>
              <a:t>GOAL</a:t>
            </a:r>
            <a:endParaRPr b="0"/>
          </a:p>
          <a:p>
            <a:pPr defTabSz="457200">
              <a:lnSpc>
                <a:spcPct val="80000"/>
              </a:lnSpc>
              <a:defRPr i="1" sz="10000">
                <a:solidFill>
                  <a:schemeClr val="accent5">
                    <a:lumOff val="-29866"/>
                  </a:schemeClr>
                </a:solidFill>
                <a:latin typeface="Avenir Next Condensed"/>
                <a:ea typeface="Avenir Next Condensed"/>
                <a:cs typeface="Avenir Next Condensed"/>
                <a:sym typeface="Avenir Next Condensed"/>
              </a:defRPr>
            </a:pPr>
            <a:r>
              <a:t>Measure, model, and learn from device failures</a:t>
            </a:r>
          </a:p>
          <a:p>
            <a:pPr defTabSz="457200">
              <a:lnSpc>
                <a:spcPct val="80000"/>
              </a:lnSpc>
              <a:defRPr i="1" sz="10000">
                <a:solidFill>
                  <a:schemeClr val="accent5">
                    <a:lumOff val="-29866"/>
                  </a:schemeClr>
                </a:solidFill>
                <a:latin typeface="Avenir Next Condensed"/>
                <a:ea typeface="Avenir Next Condensed"/>
                <a:cs typeface="Avenir Next Condensed"/>
                <a:sym typeface="Avenir Next Condensed"/>
              </a:defRPr>
            </a:pPr>
            <a:r>
              <a:t>to improve data center reliability</a:t>
            </a:r>
          </a:p>
        </p:txBody>
      </p:sp>
      <p:sp>
        <p:nvSpPr>
          <p:cNvPr id="472" name="Slide Number"/>
          <p:cNvSpPr txBox="1"/>
          <p:nvPr>
            <p:ph type="sldNum" sz="quarter" idx="2"/>
          </p:nvPr>
        </p:nvSpPr>
        <p:spPr>
          <a:xfrm>
            <a:off x="11959031" y="13074539"/>
            <a:ext cx="465938" cy="461060"/>
          </a:xfrm>
          <a:prstGeom prst="rect">
            <a:avLst/>
          </a:prstGeom>
          <a:extLst>
            <a:ext uri="{C572A759-6A51-4108-AA02-DFA0A04FC94B}">
              <ma14:wrappingTextBoxFlag xmlns:ma14="http://schemas.microsoft.com/office/mac/drawingml/2011/main" val="1"/>
            </a:ext>
          </a:extLst>
        </p:spPr>
        <p:txBody>
          <a:bodyPr wrap="square"/>
          <a:lstStyle/>
          <a:p>
            <a:pPr/>
            <a:fld id="{86CB4B4D-7CA3-9044-876B-883B54F8677D}" type="slidenum"/>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4" name="Slide Number"/>
          <p:cNvSpPr txBox="1"/>
          <p:nvPr>
            <p:ph type="sldNum" sz="quarter" idx="2"/>
          </p:nvPr>
        </p:nvSpPr>
        <p:spPr>
          <a:xfrm>
            <a:off x="11985243" y="13081000"/>
            <a:ext cx="400813" cy="520700"/>
          </a:xfrm>
          <a:prstGeom prst="rect">
            <a:avLst/>
          </a:prstGeom>
          <a:extLst>
            <a:ext uri="{C572A759-6A51-4108-AA02-DFA0A04FC94B}">
              <ma14:wrappingTextBoxFlag xmlns:ma14="http://schemas.microsoft.com/office/mac/drawingml/2011/main" val="1"/>
            </a:ext>
          </a:extLst>
        </p:spPr>
        <p:txBody>
          <a:bodyPr/>
          <a:lstStyle>
            <a:lvl1pPr>
              <a:defRPr>
                <a:latin typeface="Avenir Next Condensed"/>
                <a:ea typeface="Avenir Next Condensed"/>
                <a:cs typeface="Avenir Next Condensed"/>
                <a:sym typeface="Avenir Next Condensed"/>
              </a:defRPr>
            </a:lvl1pPr>
          </a:lstStyle>
          <a:p>
            <a:pPr/>
            <a:fld id="{86CB4B4D-7CA3-9044-876B-883B54F8677D}" type="slidenum"/>
          </a:p>
        </p:txBody>
      </p:sp>
      <p:sp>
        <p:nvSpPr>
          <p:cNvPr id="475" name="CHALLENGES"/>
          <p:cNvSpPr txBox="1"/>
          <p:nvPr/>
        </p:nvSpPr>
        <p:spPr>
          <a:xfrm>
            <a:off x="7343774" y="146049"/>
            <a:ext cx="969645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CHALLENGES</a:t>
            </a:r>
          </a:p>
        </p:txBody>
      </p:sp>
      <p:sp>
        <p:nvSpPr>
          <p:cNvPr id="476" name="1. Most device reliability studies are small scale"/>
          <p:cNvSpPr txBox="1"/>
          <p:nvPr/>
        </p:nvSpPr>
        <p:spPr>
          <a:xfrm>
            <a:off x="314325" y="4319856"/>
            <a:ext cx="2375535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19600"/>
              </a:lnSpc>
              <a:defRPr i="1" sz="10000">
                <a:solidFill>
                  <a:schemeClr val="accent5">
                    <a:lumOff val="-29866"/>
                  </a:schemeClr>
                </a:solidFill>
                <a:latin typeface="Avenir Next Condensed"/>
                <a:ea typeface="Avenir Next Condensed"/>
                <a:cs typeface="Avenir Next Condensed"/>
                <a:sym typeface="Avenir Next Condensed"/>
              </a:defRPr>
            </a:lvl1pPr>
          </a:lstStyle>
          <a:p>
            <a:pPr/>
            <a:r>
              <a:t>1. Most device reliability studies are small scale</a:t>
            </a:r>
          </a:p>
        </p:txBody>
      </p:sp>
      <p:sp>
        <p:nvSpPr>
          <p:cNvPr id="477" name="2. Prior large scale studies hard to generalize"/>
          <p:cNvSpPr txBox="1"/>
          <p:nvPr/>
        </p:nvSpPr>
        <p:spPr>
          <a:xfrm>
            <a:off x="980439" y="6826249"/>
            <a:ext cx="2242312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19600"/>
              </a:lnSpc>
              <a:defRPr i="1" sz="10000">
                <a:solidFill>
                  <a:schemeClr val="accent5">
                    <a:lumOff val="-29866"/>
                  </a:schemeClr>
                </a:solidFill>
                <a:latin typeface="Avenir Next Condensed"/>
                <a:ea typeface="Avenir Next Condensed"/>
                <a:cs typeface="Avenir Next Condensed"/>
                <a:sym typeface="Avenir Next Condensed"/>
              </a:defRPr>
            </a:lvl1pPr>
          </a:lstStyle>
          <a:p>
            <a:pPr/>
            <a:r>
              <a:t>2. Prior large scale studies hard to generalize</a:t>
            </a:r>
          </a:p>
        </p:txBody>
      </p:sp>
      <p:sp>
        <p:nvSpPr>
          <p:cNvPr id="478" name="3. Limited evaluation of techniques in the wild"/>
          <p:cNvSpPr txBox="1"/>
          <p:nvPr/>
        </p:nvSpPr>
        <p:spPr>
          <a:xfrm>
            <a:off x="525780" y="9332642"/>
            <a:ext cx="2333244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19600"/>
              </a:lnSpc>
              <a:defRPr i="1" sz="10000">
                <a:solidFill>
                  <a:schemeClr val="accent5">
                    <a:lumOff val="-29866"/>
                  </a:schemeClr>
                </a:solidFill>
                <a:latin typeface="Avenir Next Condensed"/>
                <a:ea typeface="Avenir Next Condensed"/>
                <a:cs typeface="Avenir Next Condensed"/>
                <a:sym typeface="Avenir Next Condensed"/>
              </a:defRPr>
            </a:lvl1pPr>
          </a:lstStyle>
          <a:p>
            <a:pPr/>
            <a:r>
              <a:t>3. Limited evaluation of techniques in the wild</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2" name="Slide Number"/>
          <p:cNvSpPr txBox="1"/>
          <p:nvPr>
            <p:ph type="sldNum" sz="quarter" idx="2"/>
          </p:nvPr>
        </p:nvSpPr>
        <p:spPr>
          <a:xfrm>
            <a:off x="11985243" y="13081000"/>
            <a:ext cx="400813" cy="520700"/>
          </a:xfrm>
          <a:prstGeom prst="rect">
            <a:avLst/>
          </a:prstGeom>
          <a:extLst>
            <a:ext uri="{C572A759-6A51-4108-AA02-DFA0A04FC94B}">
              <ma14:wrappingTextBoxFlag xmlns:ma14="http://schemas.microsoft.com/office/mac/drawingml/2011/main" val="1"/>
            </a:ext>
          </a:extLst>
        </p:spPr>
        <p:txBody>
          <a:bodyPr/>
          <a:lstStyle>
            <a:lvl1pPr>
              <a:defRPr>
                <a:latin typeface="Avenir Next Condensed"/>
                <a:ea typeface="Avenir Next Condensed"/>
                <a:cs typeface="Avenir Next Condensed"/>
                <a:sym typeface="Avenir Next Condensed"/>
              </a:defRPr>
            </a:lvl1pPr>
          </a:lstStyle>
          <a:p>
            <a:pPr/>
            <a:fld id="{86CB4B4D-7CA3-9044-876B-883B54F8677D}" type="slidenum"/>
          </a:p>
        </p:txBody>
      </p:sp>
      <p:sp>
        <p:nvSpPr>
          <p:cNvPr id="483" name="THESIS STATEMENT"/>
          <p:cNvSpPr txBox="1"/>
          <p:nvPr/>
        </p:nvSpPr>
        <p:spPr>
          <a:xfrm>
            <a:off x="5126355" y="146049"/>
            <a:ext cx="1413129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THESIS STATEMENT</a:t>
            </a:r>
          </a:p>
        </p:txBody>
      </p:sp>
      <p:sp>
        <p:nvSpPr>
          <p:cNvPr id="484" name="If we measure the device failures in modern data centers,…"/>
          <p:cNvSpPr txBox="1"/>
          <p:nvPr/>
        </p:nvSpPr>
        <p:spPr>
          <a:xfrm>
            <a:off x="1872233" y="3601835"/>
            <a:ext cx="20639533" cy="70789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90000"/>
              </a:lnSpc>
              <a:spcBef>
                <a:spcPts val="1200"/>
              </a:spcBef>
              <a:defRPr b="0" i="1" sz="8000">
                <a:latin typeface="Avenir Next Condensed"/>
                <a:ea typeface="Avenir Next Condensed"/>
                <a:cs typeface="Avenir Next Condensed"/>
                <a:sym typeface="Avenir Next Condensed"/>
              </a:defRPr>
            </a:pPr>
            <a:r>
              <a:t>If we </a:t>
            </a:r>
            <a:r>
              <a:rPr b="1"/>
              <a:t>measure</a:t>
            </a:r>
            <a:r>
              <a:t> the device failures in modern data centers,</a:t>
            </a:r>
          </a:p>
          <a:p>
            <a:pPr defTabSz="457200">
              <a:lnSpc>
                <a:spcPct val="90000"/>
              </a:lnSpc>
              <a:spcBef>
                <a:spcPts val="1200"/>
              </a:spcBef>
              <a:defRPr b="0" i="1" sz="8000">
                <a:latin typeface="Avenir Next Condensed"/>
                <a:ea typeface="Avenir Next Condensed"/>
                <a:cs typeface="Avenir Next Condensed"/>
                <a:sym typeface="Avenir Next Condensed"/>
              </a:defRPr>
            </a:pPr>
            <a:r>
              <a:t>then we can learn the reasons why devices fail,</a:t>
            </a:r>
          </a:p>
          <a:p>
            <a:pPr defTabSz="457200">
              <a:lnSpc>
                <a:spcPct val="90000"/>
              </a:lnSpc>
              <a:spcBef>
                <a:spcPts val="1200"/>
              </a:spcBef>
              <a:defRPr b="0" i="1" sz="8000">
                <a:latin typeface="Avenir Next Condensed"/>
                <a:ea typeface="Avenir Next Condensed"/>
                <a:cs typeface="Avenir Next Condensed"/>
                <a:sym typeface="Avenir Next Condensed"/>
              </a:defRPr>
            </a:pPr>
            <a:r>
              <a:t>develop </a:t>
            </a:r>
            <a:r>
              <a:rPr b="1"/>
              <a:t>models</a:t>
            </a:r>
            <a:r>
              <a:t> to predict device failures, and</a:t>
            </a:r>
          </a:p>
          <a:p>
            <a:pPr defTabSz="457200">
              <a:lnSpc>
                <a:spcPct val="90000"/>
              </a:lnSpc>
              <a:spcBef>
                <a:spcPts val="1200"/>
              </a:spcBef>
              <a:defRPr b="0" i="1" sz="8000">
                <a:latin typeface="Avenir Next Condensed"/>
                <a:ea typeface="Avenir Next Condensed"/>
                <a:cs typeface="Avenir Next Condensed"/>
                <a:sym typeface="Avenir Next Condensed"/>
              </a:defRPr>
            </a:pPr>
            <a:r>
              <a:t>learn from failure trends to make </a:t>
            </a:r>
            <a:r>
              <a:rPr b="1"/>
              <a:t>recommendations</a:t>
            </a:r>
          </a:p>
          <a:p>
            <a:pPr defTabSz="457200">
              <a:lnSpc>
                <a:spcPct val="90000"/>
              </a:lnSpc>
              <a:spcBef>
                <a:spcPts val="1200"/>
              </a:spcBef>
              <a:buClr>
                <a:srgbClr val="000000"/>
              </a:buClr>
              <a:defRPr b="0" i="1" sz="8000">
                <a:latin typeface="Avenir Next Condensed"/>
                <a:ea typeface="Avenir Next Condensed"/>
                <a:cs typeface="Avenir Next Condensed"/>
                <a:sym typeface="Avenir Next Condensed"/>
              </a:defRPr>
            </a:pPr>
            <a:r>
              <a:t>to enable workloads to tolerate device failures. </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87" name="error_distribution_weibull.png" descr="error_distribution_weibull.png"/>
          <p:cNvPicPr>
            <a:picLocks noChangeAspect="1"/>
          </p:cNvPicPr>
          <p:nvPr/>
        </p:nvPicPr>
        <p:blipFill>
          <a:blip r:embed="rId3">
            <a:extLst/>
          </a:blip>
          <a:srcRect l="0" t="14759" r="0" b="14759"/>
          <a:stretch>
            <a:fillRect/>
          </a:stretch>
        </p:blipFill>
        <p:spPr>
          <a:xfrm>
            <a:off x="8916392" y="5841047"/>
            <a:ext cx="6551191" cy="4617332"/>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488" name="illustration.pdf" descr="illustration.pdf"/>
          <p:cNvPicPr>
            <a:picLocks noChangeAspect="1"/>
          </p:cNvPicPr>
          <p:nvPr/>
        </p:nvPicPr>
        <p:blipFill>
          <a:blip r:embed="rId4">
            <a:extLst/>
          </a:blip>
          <a:stretch>
            <a:fillRect/>
          </a:stretch>
        </p:blipFill>
        <p:spPr>
          <a:xfrm>
            <a:off x="1209390" y="6090521"/>
            <a:ext cx="6576667" cy="4118296"/>
          </a:xfrm>
          <a:prstGeom prst="rect">
            <a:avLst/>
          </a:prstGeom>
          <a:ln w="12700">
            <a:miter lim="400000"/>
          </a:ln>
          <a:effectLst>
            <a:outerShdw sx="100000" sy="100000" kx="0" ky="0" algn="b" rotWithShape="0" blurRad="355600" dist="0" dir="0">
              <a:srgbClr val="000000">
                <a:alpha val="75000"/>
              </a:srgbClr>
            </a:outerShdw>
          </a:effectLst>
        </p:spPr>
      </p:pic>
      <p:pic>
        <p:nvPicPr>
          <p:cNvPr id="489" name="10733871_731322670291655_7426670942667238139_o.jpg" descr="10733871_731322670291655_7426670942667238139_o.jpg"/>
          <p:cNvPicPr>
            <a:picLocks noChangeAspect="1"/>
          </p:cNvPicPr>
          <p:nvPr/>
        </p:nvPicPr>
        <p:blipFill>
          <a:blip r:embed="rId5">
            <a:extLst/>
          </a:blip>
          <a:srcRect l="14132" t="0" r="14132" b="0"/>
          <a:stretch>
            <a:fillRect/>
          </a:stretch>
        </p:blipFill>
        <p:spPr>
          <a:xfrm>
            <a:off x="17487367" y="5828346"/>
            <a:ext cx="4995682" cy="4642753"/>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
        <p:nvSpPr>
          <p:cNvPr id="490" name="MEASURE"/>
          <p:cNvSpPr txBox="1"/>
          <p:nvPr/>
        </p:nvSpPr>
        <p:spPr>
          <a:xfrm>
            <a:off x="827741" y="3232309"/>
            <a:ext cx="733996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MEASURE</a:t>
            </a:r>
          </a:p>
        </p:txBody>
      </p:sp>
      <p:sp>
        <p:nvSpPr>
          <p:cNvPr id="491" name="MODEL"/>
          <p:cNvSpPr txBox="1"/>
          <p:nvPr/>
        </p:nvSpPr>
        <p:spPr>
          <a:xfrm>
            <a:off x="9425940" y="3232309"/>
            <a:ext cx="553212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MODEL</a:t>
            </a:r>
          </a:p>
        </p:txBody>
      </p:sp>
      <p:sp>
        <p:nvSpPr>
          <p:cNvPr id="492" name="EVALUATE"/>
          <p:cNvSpPr txBox="1"/>
          <p:nvPr/>
        </p:nvSpPr>
        <p:spPr>
          <a:xfrm>
            <a:off x="16231497" y="3232309"/>
            <a:ext cx="750760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EVALUATE</a:t>
            </a:r>
          </a:p>
        </p:txBody>
      </p:sp>
      <p:sp>
        <p:nvSpPr>
          <p:cNvPr id="493" name="Arrow"/>
          <p:cNvSpPr/>
          <p:nvPr/>
        </p:nvSpPr>
        <p:spPr>
          <a:xfrm>
            <a:off x="7511577" y="7002784"/>
            <a:ext cx="1270001" cy="2547770"/>
          </a:xfrm>
          <a:prstGeom prst="rightArrow">
            <a:avLst>
              <a:gd name="adj1" fmla="val 32000"/>
              <a:gd name="adj2" fmla="val 64000"/>
            </a:avLst>
          </a:prstGeom>
          <a:solidFill>
            <a:srgbClr val="5E5E5E"/>
          </a:solidFill>
          <a:ln w="12700">
            <a:miter lim="400000"/>
          </a:ln>
        </p:spPr>
        <p:txBody>
          <a:bodyPr lIns="0" tIns="0" rIns="0" bIns="0" anchor="ctr"/>
          <a:lstStyle/>
          <a:p>
            <a:pPr>
              <a:defRPr b="0" sz="3200">
                <a:latin typeface="+mn-lt"/>
                <a:ea typeface="+mn-ea"/>
                <a:cs typeface="+mn-cs"/>
                <a:sym typeface="Helvetica Neue Medium"/>
              </a:defRPr>
            </a:pPr>
          </a:p>
        </p:txBody>
      </p:sp>
      <p:sp>
        <p:nvSpPr>
          <p:cNvPr id="494" name="Arrow"/>
          <p:cNvSpPr/>
          <p:nvPr/>
        </p:nvSpPr>
        <p:spPr>
          <a:xfrm>
            <a:off x="15848829" y="7002784"/>
            <a:ext cx="1270001" cy="2547770"/>
          </a:xfrm>
          <a:prstGeom prst="rightArrow">
            <a:avLst>
              <a:gd name="adj1" fmla="val 32000"/>
              <a:gd name="adj2" fmla="val 64000"/>
            </a:avLst>
          </a:prstGeom>
          <a:solidFill>
            <a:srgbClr val="5E5E5E"/>
          </a:solidFill>
          <a:ln w="12700">
            <a:miter lim="400000"/>
          </a:ln>
        </p:spPr>
        <p:txBody>
          <a:bodyPr lIns="0" tIns="0" rIns="0" bIns="0" anchor="ctr"/>
          <a:lstStyle/>
          <a:p>
            <a:pPr>
              <a:defRPr b="0" sz="3200">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99" name="1. Large scale failure studies"/>
          <p:cNvSpPr txBox="1"/>
          <p:nvPr/>
        </p:nvSpPr>
        <p:spPr>
          <a:xfrm>
            <a:off x="4907915" y="2455537"/>
            <a:ext cx="1456817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19600"/>
              </a:lnSpc>
              <a:defRPr sz="10000">
                <a:solidFill>
                  <a:schemeClr val="accent1">
                    <a:lumOff val="-13575"/>
                  </a:schemeClr>
                </a:solidFill>
                <a:latin typeface="Avenir Next Condensed"/>
                <a:ea typeface="Avenir Next Condensed"/>
                <a:cs typeface="Avenir Next Condensed"/>
                <a:sym typeface="Avenir Next Condensed"/>
              </a:defRPr>
            </a:lvl1pPr>
          </a:lstStyle>
          <a:p>
            <a:pPr/>
            <a:r>
              <a:t>1. Large scale failure studies</a:t>
            </a:r>
          </a:p>
        </p:txBody>
      </p:sp>
      <p:pic>
        <p:nvPicPr>
          <p:cNvPr id="500" name="Image" descr="Image"/>
          <p:cNvPicPr>
            <a:picLocks noChangeAspect="1"/>
          </p:cNvPicPr>
          <p:nvPr/>
        </p:nvPicPr>
        <p:blipFill>
          <a:blip r:embed="rId2">
            <a:extLst/>
          </a:blip>
          <a:stretch>
            <a:fillRect/>
          </a:stretch>
        </p:blipFill>
        <p:spPr>
          <a:xfrm rot="445884">
            <a:off x="3368321" y="5384766"/>
            <a:ext cx="4292601" cy="1955801"/>
          </a:xfrm>
          <a:prstGeom prst="rect">
            <a:avLst/>
          </a:prstGeom>
          <a:ln w="12700">
            <a:miter lim="400000"/>
          </a:ln>
          <a:effectLst>
            <a:outerShdw sx="100000" sy="100000" kx="0" ky="0" algn="b" rotWithShape="0" blurRad="355600" dist="0" dir="0">
              <a:srgbClr val="000000">
                <a:alpha val="75000"/>
              </a:srgbClr>
            </a:outerShdw>
          </a:effectLst>
        </p:spPr>
      </p:pic>
      <p:pic>
        <p:nvPicPr>
          <p:cNvPr id="501" name="illustration.pdf" descr="illustration.pdf"/>
          <p:cNvPicPr>
            <a:picLocks noChangeAspect="1"/>
          </p:cNvPicPr>
          <p:nvPr/>
        </p:nvPicPr>
        <p:blipFill>
          <a:blip r:embed="rId3">
            <a:extLst/>
          </a:blip>
          <a:stretch>
            <a:fillRect/>
          </a:stretch>
        </p:blipFill>
        <p:spPr>
          <a:xfrm>
            <a:off x="9868290" y="4671966"/>
            <a:ext cx="4647421" cy="2910206"/>
          </a:xfrm>
          <a:prstGeom prst="rect">
            <a:avLst/>
          </a:prstGeom>
          <a:ln w="12700">
            <a:miter lim="400000"/>
          </a:ln>
          <a:effectLst>
            <a:outerShdw sx="100000" sy="100000" kx="0" ky="0" algn="b" rotWithShape="0" blurRad="355600" dist="0" dir="0">
              <a:srgbClr val="000000">
                <a:alpha val="75000"/>
              </a:srgbClr>
            </a:outerShdw>
          </a:effectLst>
        </p:spPr>
      </p:pic>
      <p:sp>
        <p:nvSpPr>
          <p:cNvPr id="502" name="DRAM…"/>
          <p:cNvSpPr txBox="1"/>
          <p:nvPr/>
        </p:nvSpPr>
        <p:spPr>
          <a:xfrm>
            <a:off x="3777896" y="7799306"/>
            <a:ext cx="3473451" cy="27127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80000"/>
              </a:lnSpc>
              <a:defRPr sz="10000">
                <a:latin typeface="Avenir Next Condensed"/>
                <a:ea typeface="Avenir Next Condensed"/>
                <a:cs typeface="Avenir Next Condensed"/>
                <a:sym typeface="Avenir Next Condensed"/>
              </a:defRPr>
            </a:pPr>
            <a:r>
              <a:t>DRAM</a:t>
            </a:r>
          </a:p>
          <a:p>
            <a:pPr defTabSz="457200">
              <a:lnSpc>
                <a:spcPct val="80000"/>
              </a:lnSpc>
              <a:defRPr b="0" sz="7000">
                <a:solidFill>
                  <a:srgbClr val="5E5E5E"/>
                </a:solidFill>
                <a:latin typeface="Avenir Next Condensed"/>
                <a:ea typeface="Avenir Next Condensed"/>
                <a:cs typeface="Avenir Next Condensed"/>
                <a:sym typeface="Avenir Next Condensed"/>
              </a:defRPr>
            </a:pPr>
            <a:r>
              <a:t>[DSN '15]</a:t>
            </a:r>
          </a:p>
        </p:txBody>
      </p:sp>
      <p:sp>
        <p:nvSpPr>
          <p:cNvPr id="503" name="SSDs…"/>
          <p:cNvSpPr txBox="1"/>
          <p:nvPr/>
        </p:nvSpPr>
        <p:spPr>
          <a:xfrm>
            <a:off x="9406064" y="7799306"/>
            <a:ext cx="5571872" cy="27127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80000"/>
              </a:lnSpc>
              <a:defRPr sz="10000">
                <a:latin typeface="Avenir Next Condensed"/>
                <a:ea typeface="Avenir Next Condensed"/>
                <a:cs typeface="Avenir Next Condensed"/>
                <a:sym typeface="Avenir Next Condensed"/>
              </a:defRPr>
            </a:pPr>
            <a:r>
              <a:t>SSDs</a:t>
            </a:r>
          </a:p>
          <a:p>
            <a:pPr defTabSz="457200">
              <a:lnSpc>
                <a:spcPct val="80000"/>
              </a:lnSpc>
              <a:defRPr b="0" sz="7000">
                <a:solidFill>
                  <a:srgbClr val="5E5E5E"/>
                </a:solidFill>
                <a:latin typeface="Avenir Next Condensed"/>
                <a:ea typeface="Avenir Next Condensed"/>
                <a:cs typeface="Avenir Next Condensed"/>
                <a:sym typeface="Avenir Next Condensed"/>
              </a:defRPr>
            </a:pPr>
            <a:r>
              <a:t>[SIGMETRICS '15]</a:t>
            </a:r>
          </a:p>
        </p:txBody>
      </p:sp>
      <p:sp>
        <p:nvSpPr>
          <p:cNvPr id="504" name="Networks…"/>
          <p:cNvSpPr txBox="1"/>
          <p:nvPr/>
        </p:nvSpPr>
        <p:spPr>
          <a:xfrm>
            <a:off x="16576522" y="7799306"/>
            <a:ext cx="5214621" cy="27127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80000"/>
              </a:lnSpc>
              <a:defRPr sz="10000">
                <a:latin typeface="Avenir Next Condensed"/>
                <a:ea typeface="Avenir Next Condensed"/>
                <a:cs typeface="Avenir Next Condensed"/>
                <a:sym typeface="Avenir Next Condensed"/>
              </a:defRPr>
            </a:pPr>
            <a:r>
              <a:t>Networks</a:t>
            </a:r>
          </a:p>
          <a:p>
            <a:pPr defTabSz="457200">
              <a:lnSpc>
                <a:spcPct val="80000"/>
              </a:lnSpc>
              <a:defRPr b="0" sz="7000">
                <a:solidFill>
                  <a:srgbClr val="5E5E5E"/>
                </a:solidFill>
                <a:latin typeface="Avenir Next Condensed"/>
                <a:ea typeface="Avenir Next Condensed"/>
                <a:cs typeface="Avenir Next Condensed"/>
                <a:sym typeface="Avenir Next Condensed"/>
              </a:defRPr>
            </a:pPr>
            <a:r>
              <a:t>[IMC '18]</a:t>
            </a:r>
          </a:p>
        </p:txBody>
      </p:sp>
      <p:sp>
        <p:nvSpPr>
          <p:cNvPr id="505" name="We shed new light on device trends from the field"/>
          <p:cNvSpPr txBox="1"/>
          <p:nvPr/>
        </p:nvSpPr>
        <p:spPr>
          <a:xfrm>
            <a:off x="2238502" y="11140558"/>
            <a:ext cx="19906997" cy="1485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8000">
                <a:solidFill>
                  <a:schemeClr val="accent5">
                    <a:lumOff val="-29866"/>
                  </a:schemeClr>
                </a:solidFill>
                <a:latin typeface="Avenir Next Condensed"/>
                <a:ea typeface="Avenir Next Condensed"/>
                <a:cs typeface="Avenir Next Condensed"/>
                <a:sym typeface="Avenir Next Condensed"/>
              </a:defRPr>
            </a:lvl1pPr>
          </a:lstStyle>
          <a:p>
            <a:pPr/>
            <a:r>
              <a:t>We shed new light on device trends from the field</a:t>
            </a:r>
          </a:p>
        </p:txBody>
      </p:sp>
      <p:sp>
        <p:nvSpPr>
          <p:cNvPr id="506" name="CONTRIBUTIONS"/>
          <p:cNvSpPr txBox="1"/>
          <p:nvPr/>
        </p:nvSpPr>
        <p:spPr>
          <a:xfrm>
            <a:off x="5980747" y="146049"/>
            <a:ext cx="1242250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CONTRIBUTIONS</a:t>
            </a:r>
          </a:p>
        </p:txBody>
      </p:sp>
      <p:grpSp>
        <p:nvGrpSpPr>
          <p:cNvPr id="509" name="Group"/>
          <p:cNvGrpSpPr/>
          <p:nvPr/>
        </p:nvGrpSpPr>
        <p:grpSpPr>
          <a:xfrm>
            <a:off x="16821432" y="4671966"/>
            <a:ext cx="4724799" cy="2910206"/>
            <a:chOff x="0" y="0"/>
            <a:chExt cx="4724798" cy="2910204"/>
          </a:xfrm>
        </p:grpSpPr>
        <p:pic>
          <p:nvPicPr>
            <p:cNvPr id="507" name="Screen Shot 2016-06-11 at 7.25.16 PM.png" descr="Screen Shot 2016-06-11 at 7.25.16 PM.png"/>
            <p:cNvPicPr>
              <a:picLocks noChangeAspect="1"/>
            </p:cNvPicPr>
            <p:nvPr/>
          </p:nvPicPr>
          <p:blipFill>
            <a:blip r:embed="rId4">
              <a:extLst/>
            </a:blip>
            <a:stretch>
              <a:fillRect/>
            </a:stretch>
          </p:blipFill>
          <p:spPr>
            <a:xfrm>
              <a:off x="2004907" y="0"/>
              <a:ext cx="2719892" cy="2910205"/>
            </a:xfrm>
            <a:prstGeom prst="rect">
              <a:avLst/>
            </a:prstGeom>
            <a:ln w="12700" cap="flat">
              <a:noFill/>
              <a:miter lim="400000"/>
            </a:ln>
            <a:effectLst/>
          </p:spPr>
        </p:pic>
        <p:pic>
          <p:nvPicPr>
            <p:cNvPr id="508" name="Screen Shot 2016-06-11 at 7.44.49 PM.png" descr="Screen Shot 2016-06-11 at 7.44.49 PM.png"/>
            <p:cNvPicPr>
              <a:picLocks noChangeAspect="1"/>
            </p:cNvPicPr>
            <p:nvPr/>
          </p:nvPicPr>
          <p:blipFill>
            <a:blip r:embed="rId5">
              <a:extLst/>
            </a:blip>
            <a:stretch>
              <a:fillRect/>
            </a:stretch>
          </p:blipFill>
          <p:spPr>
            <a:xfrm>
              <a:off x="0" y="0"/>
              <a:ext cx="2034778" cy="2910205"/>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11" name="Screen Shot 2018-10-23 at 22.46.43.png" descr="Screen Shot 2018-10-23 at 22.46.43.png"/>
          <p:cNvPicPr>
            <a:picLocks noChangeAspect="1"/>
          </p:cNvPicPr>
          <p:nvPr/>
        </p:nvPicPr>
        <p:blipFill>
          <a:blip r:embed="rId2">
            <a:extLst/>
          </a:blip>
          <a:stretch>
            <a:fillRect/>
          </a:stretch>
        </p:blipFill>
        <p:spPr>
          <a:xfrm>
            <a:off x="16552829" y="4460552"/>
            <a:ext cx="5262006" cy="3300810"/>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512" name="error_distribution_weibull.png" descr="error_distribution_weibull.png"/>
          <p:cNvPicPr>
            <a:picLocks noChangeAspect="1"/>
          </p:cNvPicPr>
          <p:nvPr/>
        </p:nvPicPr>
        <p:blipFill>
          <a:blip r:embed="rId3">
            <a:extLst/>
          </a:blip>
          <a:srcRect l="0" t="14759" r="0" b="14759"/>
          <a:stretch>
            <a:fillRect/>
          </a:stretch>
        </p:blipFill>
        <p:spPr>
          <a:xfrm>
            <a:off x="9868290" y="4549452"/>
            <a:ext cx="4647421" cy="3275540"/>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513" name="Screen Shot 2015-06-23 at 11.41.31 AM.png" descr="Screen Shot 2015-06-23 at 11.41.31 AM.png"/>
          <p:cNvPicPr>
            <a:picLocks noChangeAspect="1"/>
          </p:cNvPicPr>
          <p:nvPr/>
        </p:nvPicPr>
        <p:blipFill>
          <a:blip r:embed="rId4">
            <a:extLst/>
          </a:blip>
          <a:stretch>
            <a:fillRect/>
          </a:stretch>
        </p:blipFill>
        <p:spPr>
          <a:xfrm>
            <a:off x="3017847" y="4623198"/>
            <a:ext cx="4993548" cy="2975519"/>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
        <p:nvSpPr>
          <p:cNvPr id="51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15" name="CONTRIBUTIONS"/>
          <p:cNvSpPr txBox="1"/>
          <p:nvPr/>
        </p:nvSpPr>
        <p:spPr>
          <a:xfrm>
            <a:off x="5980747" y="146049"/>
            <a:ext cx="1242250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CONTRIBUTIONS</a:t>
            </a:r>
          </a:p>
        </p:txBody>
      </p:sp>
      <p:sp>
        <p:nvSpPr>
          <p:cNvPr id="516" name="We enable the community to apply what we learn"/>
          <p:cNvSpPr txBox="1"/>
          <p:nvPr/>
        </p:nvSpPr>
        <p:spPr>
          <a:xfrm>
            <a:off x="2278634" y="11140558"/>
            <a:ext cx="19826733" cy="1485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8000">
                <a:solidFill>
                  <a:schemeClr val="accent5">
                    <a:lumOff val="-29866"/>
                  </a:schemeClr>
                </a:solidFill>
                <a:latin typeface="Avenir Next Condensed"/>
                <a:ea typeface="Avenir Next Condensed"/>
                <a:cs typeface="Avenir Next Condensed"/>
                <a:sym typeface="Avenir Next Condensed"/>
              </a:defRPr>
            </a:lvl1pPr>
          </a:lstStyle>
          <a:p>
            <a:pPr/>
            <a:r>
              <a:t>We enable the community to apply what we learn</a:t>
            </a:r>
          </a:p>
        </p:txBody>
      </p:sp>
      <p:sp>
        <p:nvSpPr>
          <p:cNvPr id="517" name="2. Statistical failure models"/>
          <p:cNvSpPr txBox="1"/>
          <p:nvPr/>
        </p:nvSpPr>
        <p:spPr>
          <a:xfrm>
            <a:off x="5192395" y="2455537"/>
            <a:ext cx="1399921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19600"/>
              </a:lnSpc>
              <a:defRPr sz="10000">
                <a:solidFill>
                  <a:schemeClr val="accent1">
                    <a:lumOff val="-13575"/>
                  </a:schemeClr>
                </a:solidFill>
                <a:latin typeface="Avenir Next Condensed"/>
                <a:ea typeface="Avenir Next Condensed"/>
                <a:cs typeface="Avenir Next Condensed"/>
                <a:sym typeface="Avenir Next Condensed"/>
              </a:defRPr>
            </a:lvl1pPr>
          </a:lstStyle>
          <a:p>
            <a:pPr/>
            <a:r>
              <a:t>2. Statistical failure models</a:t>
            </a:r>
          </a:p>
        </p:txBody>
      </p:sp>
      <p:sp>
        <p:nvSpPr>
          <p:cNvPr id="518" name="DRAM…"/>
          <p:cNvSpPr txBox="1"/>
          <p:nvPr/>
        </p:nvSpPr>
        <p:spPr>
          <a:xfrm>
            <a:off x="3777896" y="7799306"/>
            <a:ext cx="3473451" cy="27127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80000"/>
              </a:lnSpc>
              <a:defRPr sz="10000">
                <a:latin typeface="Avenir Next Condensed"/>
                <a:ea typeface="Avenir Next Condensed"/>
                <a:cs typeface="Avenir Next Condensed"/>
                <a:sym typeface="Avenir Next Condensed"/>
              </a:defRPr>
            </a:pPr>
            <a:r>
              <a:t>DRAM</a:t>
            </a:r>
          </a:p>
          <a:p>
            <a:pPr defTabSz="457200">
              <a:lnSpc>
                <a:spcPct val="80000"/>
              </a:lnSpc>
              <a:defRPr b="0" sz="7000">
                <a:solidFill>
                  <a:srgbClr val="5E5E5E"/>
                </a:solidFill>
                <a:latin typeface="Avenir Next Condensed"/>
                <a:ea typeface="Avenir Next Condensed"/>
                <a:cs typeface="Avenir Next Condensed"/>
                <a:sym typeface="Avenir Next Condensed"/>
              </a:defRPr>
            </a:pPr>
            <a:r>
              <a:t>[DSN '15]</a:t>
            </a:r>
          </a:p>
        </p:txBody>
      </p:sp>
      <p:sp>
        <p:nvSpPr>
          <p:cNvPr id="519" name="SSDs…"/>
          <p:cNvSpPr txBox="1"/>
          <p:nvPr/>
        </p:nvSpPr>
        <p:spPr>
          <a:xfrm>
            <a:off x="9406064" y="7799306"/>
            <a:ext cx="5571872" cy="27127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80000"/>
              </a:lnSpc>
              <a:defRPr sz="10000">
                <a:latin typeface="Avenir Next Condensed"/>
                <a:ea typeface="Avenir Next Condensed"/>
                <a:cs typeface="Avenir Next Condensed"/>
                <a:sym typeface="Avenir Next Condensed"/>
              </a:defRPr>
            </a:pPr>
            <a:r>
              <a:t>SSDs</a:t>
            </a:r>
          </a:p>
          <a:p>
            <a:pPr defTabSz="457200">
              <a:lnSpc>
                <a:spcPct val="80000"/>
              </a:lnSpc>
              <a:defRPr b="0" sz="7000">
                <a:solidFill>
                  <a:srgbClr val="5E5E5E"/>
                </a:solidFill>
                <a:latin typeface="Avenir Next Condensed"/>
                <a:ea typeface="Avenir Next Condensed"/>
                <a:cs typeface="Avenir Next Condensed"/>
                <a:sym typeface="Avenir Next Condensed"/>
              </a:defRPr>
            </a:pPr>
            <a:r>
              <a:t>[SIGMETRICS '15]</a:t>
            </a:r>
          </a:p>
        </p:txBody>
      </p:sp>
      <p:sp>
        <p:nvSpPr>
          <p:cNvPr id="520" name="Networks…"/>
          <p:cNvSpPr txBox="1"/>
          <p:nvPr/>
        </p:nvSpPr>
        <p:spPr>
          <a:xfrm>
            <a:off x="16576522" y="7799306"/>
            <a:ext cx="5214621" cy="27127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80000"/>
              </a:lnSpc>
              <a:defRPr sz="10000">
                <a:latin typeface="Avenir Next Condensed"/>
                <a:ea typeface="Avenir Next Condensed"/>
                <a:cs typeface="Avenir Next Condensed"/>
                <a:sym typeface="Avenir Next Condensed"/>
              </a:defRPr>
            </a:pPr>
            <a:r>
              <a:t>Networks</a:t>
            </a:r>
          </a:p>
          <a:p>
            <a:pPr defTabSz="457200">
              <a:lnSpc>
                <a:spcPct val="80000"/>
              </a:lnSpc>
              <a:defRPr b="0" sz="7000">
                <a:solidFill>
                  <a:srgbClr val="5E5E5E"/>
                </a:solidFill>
                <a:latin typeface="Avenir Next Condensed"/>
                <a:ea typeface="Avenir Next Condensed"/>
                <a:cs typeface="Avenir Next Condensed"/>
                <a:sym typeface="Avenir Next Condensed"/>
              </a:defRPr>
            </a:pPr>
            <a:r>
              <a:t>[IMC '18]</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23" name="Image" descr="Image"/>
          <p:cNvPicPr>
            <a:picLocks noChangeAspect="1"/>
          </p:cNvPicPr>
          <p:nvPr/>
        </p:nvPicPr>
        <p:blipFill>
          <a:blip r:embed="rId2">
            <a:extLst/>
          </a:blip>
          <a:stretch>
            <a:fillRect/>
          </a:stretch>
        </p:blipFill>
        <p:spPr>
          <a:xfrm rot="445884">
            <a:off x="2647895" y="5349263"/>
            <a:ext cx="4292601" cy="1955801"/>
          </a:xfrm>
          <a:prstGeom prst="rect">
            <a:avLst/>
          </a:prstGeom>
          <a:ln w="12700">
            <a:miter lim="400000"/>
          </a:ln>
          <a:effectLst>
            <a:outerShdw sx="100000" sy="100000" kx="0" ky="0" algn="b" rotWithShape="0" blurRad="355600" dist="0" dir="0">
              <a:srgbClr val="000000">
                <a:alpha val="75000"/>
              </a:srgbClr>
            </a:outerShdw>
          </a:effectLst>
        </p:spPr>
      </p:pic>
      <p:pic>
        <p:nvPicPr>
          <p:cNvPr id="524" name="Screen Shot 2015-06-23 at 11.41.31 AM.png" descr="Screen Shot 2015-06-23 at 11.41.31 AM.png"/>
          <p:cNvPicPr>
            <a:picLocks noChangeAspect="1"/>
          </p:cNvPicPr>
          <p:nvPr/>
        </p:nvPicPr>
        <p:blipFill>
          <a:blip r:embed="rId3">
            <a:extLst/>
          </a:blip>
          <a:stretch>
            <a:fillRect/>
          </a:stretch>
        </p:blipFill>
        <p:spPr>
          <a:xfrm rot="21358250">
            <a:off x="4764795" y="5177421"/>
            <a:ext cx="3639855" cy="2168892"/>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
        <p:nvSpPr>
          <p:cNvPr id="525" name="CONTRIBUTIONS"/>
          <p:cNvSpPr txBox="1"/>
          <p:nvPr/>
        </p:nvSpPr>
        <p:spPr>
          <a:xfrm>
            <a:off x="5980747" y="146049"/>
            <a:ext cx="1242250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CONTRIBUTIONS</a:t>
            </a:r>
          </a:p>
        </p:txBody>
      </p:sp>
      <p:sp>
        <p:nvSpPr>
          <p:cNvPr id="526" name="3. Evaluate best practices in the field"/>
          <p:cNvSpPr txBox="1"/>
          <p:nvPr/>
        </p:nvSpPr>
        <p:spPr>
          <a:xfrm>
            <a:off x="2839720" y="2455537"/>
            <a:ext cx="1870456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19600"/>
              </a:lnSpc>
              <a:defRPr sz="10000">
                <a:solidFill>
                  <a:schemeClr val="accent1">
                    <a:lumOff val="-13575"/>
                  </a:schemeClr>
                </a:solidFill>
                <a:latin typeface="Avenir Next Condensed"/>
                <a:ea typeface="Avenir Next Condensed"/>
                <a:cs typeface="Avenir Next Condensed"/>
                <a:sym typeface="Avenir Next Condensed"/>
              </a:defRPr>
            </a:lvl1pPr>
          </a:lstStyle>
          <a:p>
            <a:pPr/>
            <a:r>
              <a:t>3. Evaluate best practices in the field</a:t>
            </a:r>
          </a:p>
        </p:txBody>
      </p:sp>
      <p:sp>
        <p:nvSpPr>
          <p:cNvPr id="527" name="We provide insight into how to tolerate failures"/>
          <p:cNvSpPr txBox="1"/>
          <p:nvPr/>
        </p:nvSpPr>
        <p:spPr>
          <a:xfrm>
            <a:off x="2712974" y="11140558"/>
            <a:ext cx="18958053" cy="1485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8000">
                <a:solidFill>
                  <a:schemeClr val="accent5">
                    <a:lumOff val="-29866"/>
                  </a:schemeClr>
                </a:solidFill>
                <a:latin typeface="Avenir Next Condensed"/>
                <a:ea typeface="Avenir Next Condensed"/>
                <a:cs typeface="Avenir Next Condensed"/>
                <a:sym typeface="Avenir Next Condensed"/>
              </a:defRPr>
            </a:lvl1pPr>
          </a:lstStyle>
          <a:p>
            <a:pPr/>
            <a:r>
              <a:t>We provide insight into how to tolerate failures</a:t>
            </a:r>
          </a:p>
        </p:txBody>
      </p:sp>
      <p:pic>
        <p:nvPicPr>
          <p:cNvPr id="528" name="illustration.pdf" descr="illustration.pdf"/>
          <p:cNvPicPr>
            <a:picLocks noChangeAspect="1"/>
          </p:cNvPicPr>
          <p:nvPr/>
        </p:nvPicPr>
        <p:blipFill>
          <a:blip r:embed="rId4">
            <a:extLst/>
          </a:blip>
          <a:stretch>
            <a:fillRect/>
          </a:stretch>
        </p:blipFill>
        <p:spPr>
          <a:xfrm>
            <a:off x="8903698" y="4671966"/>
            <a:ext cx="4647420" cy="2910206"/>
          </a:xfrm>
          <a:prstGeom prst="rect">
            <a:avLst/>
          </a:prstGeom>
          <a:ln w="12700">
            <a:miter lim="400000"/>
          </a:ln>
          <a:effectLst>
            <a:outerShdw sx="100000" sy="100000" kx="0" ky="0" algn="b" rotWithShape="0" blurRad="355600" dist="0" dir="0">
              <a:srgbClr val="000000">
                <a:alpha val="75000"/>
              </a:srgbClr>
            </a:outerShdw>
          </a:effectLst>
        </p:spPr>
      </p:pic>
      <p:grpSp>
        <p:nvGrpSpPr>
          <p:cNvPr id="531" name="Group"/>
          <p:cNvGrpSpPr/>
          <p:nvPr/>
        </p:nvGrpSpPr>
        <p:grpSpPr>
          <a:xfrm>
            <a:off x="15924136" y="4671966"/>
            <a:ext cx="4724800" cy="2910206"/>
            <a:chOff x="0" y="0"/>
            <a:chExt cx="4724798" cy="2910204"/>
          </a:xfrm>
        </p:grpSpPr>
        <p:pic>
          <p:nvPicPr>
            <p:cNvPr id="529" name="Screen Shot 2016-06-11 at 7.25.16 PM.png" descr="Screen Shot 2016-06-11 at 7.25.16 PM.png"/>
            <p:cNvPicPr>
              <a:picLocks noChangeAspect="1"/>
            </p:cNvPicPr>
            <p:nvPr/>
          </p:nvPicPr>
          <p:blipFill>
            <a:blip r:embed="rId5">
              <a:extLst/>
            </a:blip>
            <a:stretch>
              <a:fillRect/>
            </a:stretch>
          </p:blipFill>
          <p:spPr>
            <a:xfrm>
              <a:off x="2004907" y="0"/>
              <a:ext cx="2719892" cy="2910205"/>
            </a:xfrm>
            <a:prstGeom prst="rect">
              <a:avLst/>
            </a:prstGeom>
            <a:ln w="12700" cap="flat">
              <a:noFill/>
              <a:miter lim="400000"/>
            </a:ln>
            <a:effectLst/>
          </p:spPr>
        </p:pic>
        <p:pic>
          <p:nvPicPr>
            <p:cNvPr id="530" name="Screen Shot 2016-06-11 at 7.44.49 PM.png" descr="Screen Shot 2016-06-11 at 7.44.49 PM.png"/>
            <p:cNvPicPr>
              <a:picLocks noChangeAspect="1"/>
            </p:cNvPicPr>
            <p:nvPr/>
          </p:nvPicPr>
          <p:blipFill>
            <a:blip r:embed="rId6">
              <a:extLst/>
            </a:blip>
            <a:stretch>
              <a:fillRect/>
            </a:stretch>
          </p:blipFill>
          <p:spPr>
            <a:xfrm>
              <a:off x="0" y="0"/>
              <a:ext cx="2034778" cy="2910205"/>
            </a:xfrm>
            <a:prstGeom prst="rect">
              <a:avLst/>
            </a:prstGeom>
            <a:ln w="12700" cap="flat">
              <a:noFill/>
              <a:miter lim="400000"/>
            </a:ln>
            <a:effectLst/>
          </p:spPr>
        </p:pic>
      </p:grpSp>
      <p:pic>
        <p:nvPicPr>
          <p:cNvPr id="532" name="Screen Shot 2018-10-23 at 22.46.43.png" descr="Screen Shot 2018-10-23 at 22.46.43.png"/>
          <p:cNvPicPr>
            <a:picLocks noChangeAspect="1"/>
          </p:cNvPicPr>
          <p:nvPr/>
        </p:nvPicPr>
        <p:blipFill>
          <a:blip r:embed="rId7">
            <a:extLst/>
          </a:blip>
          <a:stretch>
            <a:fillRect/>
          </a:stretch>
        </p:blipFill>
        <p:spPr>
          <a:xfrm rot="21360000">
            <a:off x="19423467" y="5219866"/>
            <a:ext cx="3551151" cy="2227606"/>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533" name="error_distribution_weibull.png" descr="error_distribution_weibull.png"/>
          <p:cNvPicPr>
            <a:picLocks noChangeAspect="1"/>
          </p:cNvPicPr>
          <p:nvPr/>
        </p:nvPicPr>
        <p:blipFill>
          <a:blip r:embed="rId8">
            <a:extLst/>
          </a:blip>
          <a:srcRect l="0" t="14759" r="0" b="14759"/>
          <a:stretch>
            <a:fillRect/>
          </a:stretch>
        </p:blipFill>
        <p:spPr>
          <a:xfrm rot="21360000">
            <a:off x="11903030" y="5109561"/>
            <a:ext cx="3269827" cy="2304600"/>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
        <p:nvSpPr>
          <p:cNvPr id="534" name="DRAM…"/>
          <p:cNvSpPr txBox="1"/>
          <p:nvPr/>
        </p:nvSpPr>
        <p:spPr>
          <a:xfrm>
            <a:off x="3292756" y="7799306"/>
            <a:ext cx="4443731" cy="27127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defTabSz="457200">
              <a:lnSpc>
                <a:spcPct val="80000"/>
              </a:lnSpc>
              <a:defRPr sz="10000">
                <a:latin typeface="Avenir Next Condensed"/>
                <a:ea typeface="Avenir Next Condensed"/>
                <a:cs typeface="Avenir Next Condensed"/>
                <a:sym typeface="Avenir Next Condensed"/>
              </a:defRPr>
            </a:pPr>
            <a:r>
              <a:t>DRAM</a:t>
            </a:r>
          </a:p>
          <a:p>
            <a:pPr defTabSz="457200">
              <a:lnSpc>
                <a:spcPct val="80000"/>
              </a:lnSpc>
              <a:defRPr b="0" sz="7000">
                <a:solidFill>
                  <a:srgbClr val="5E5E5E"/>
                </a:solidFill>
                <a:latin typeface="Avenir Next Condensed"/>
                <a:ea typeface="Avenir Next Condensed"/>
                <a:cs typeface="Avenir Next Condensed"/>
                <a:sym typeface="Avenir Next Condensed"/>
              </a:defRPr>
            </a:pPr>
            <a:r>
              <a:t>Page offlining</a:t>
            </a:r>
          </a:p>
        </p:txBody>
      </p:sp>
      <p:sp>
        <p:nvSpPr>
          <p:cNvPr id="535" name="SSDs…"/>
          <p:cNvSpPr txBox="1"/>
          <p:nvPr/>
        </p:nvSpPr>
        <p:spPr>
          <a:xfrm>
            <a:off x="9304718" y="7799306"/>
            <a:ext cx="5774564" cy="27127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defTabSz="457200">
              <a:lnSpc>
                <a:spcPct val="80000"/>
              </a:lnSpc>
              <a:defRPr sz="10000">
                <a:latin typeface="Avenir Next Condensed"/>
                <a:ea typeface="Avenir Next Condensed"/>
                <a:cs typeface="Avenir Next Condensed"/>
                <a:sym typeface="Avenir Next Condensed"/>
              </a:defRPr>
            </a:pPr>
            <a:r>
              <a:t>SSDs</a:t>
            </a:r>
          </a:p>
          <a:p>
            <a:pPr defTabSz="457200">
              <a:lnSpc>
                <a:spcPct val="80000"/>
              </a:lnSpc>
              <a:defRPr b="0" sz="7000">
                <a:solidFill>
                  <a:srgbClr val="5E5E5E"/>
                </a:solidFill>
                <a:latin typeface="Avenir Next Condensed"/>
                <a:ea typeface="Avenir Next Condensed"/>
                <a:cs typeface="Avenir Next Condensed"/>
                <a:sym typeface="Avenir Next Condensed"/>
              </a:defRPr>
            </a:pPr>
            <a:r>
              <a:t>OS write buffering</a:t>
            </a:r>
          </a:p>
        </p:txBody>
      </p:sp>
      <p:sp>
        <p:nvSpPr>
          <p:cNvPr id="536" name="Networks…"/>
          <p:cNvSpPr txBox="1"/>
          <p:nvPr/>
        </p:nvSpPr>
        <p:spPr>
          <a:xfrm>
            <a:off x="16576522" y="7799306"/>
            <a:ext cx="5214621" cy="36880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defTabSz="457200">
              <a:lnSpc>
                <a:spcPct val="80000"/>
              </a:lnSpc>
              <a:defRPr sz="10000">
                <a:latin typeface="Avenir Next Condensed"/>
                <a:ea typeface="Avenir Next Condensed"/>
                <a:cs typeface="Avenir Next Condensed"/>
                <a:sym typeface="Avenir Next Condensed"/>
              </a:defRPr>
            </a:pPr>
            <a:r>
              <a:t>Networks</a:t>
            </a:r>
          </a:p>
          <a:p>
            <a:pPr defTabSz="457200">
              <a:lnSpc>
                <a:spcPct val="80000"/>
              </a:lnSpc>
              <a:defRPr b="0" sz="7000">
                <a:solidFill>
                  <a:srgbClr val="5E5E5E"/>
                </a:solidFill>
                <a:latin typeface="Avenir Next Condensed"/>
                <a:ea typeface="Avenir Next Condensed"/>
                <a:cs typeface="Avenir Next Condensed"/>
                <a:sym typeface="Avenir Next Condensed"/>
              </a:defRPr>
            </a:pPr>
            <a:r>
              <a:t>Software-based</a:t>
            </a:r>
          </a:p>
          <a:p>
            <a:pPr defTabSz="457200">
              <a:lnSpc>
                <a:spcPct val="80000"/>
              </a:lnSpc>
              <a:defRPr b="0" sz="7000">
                <a:solidFill>
                  <a:srgbClr val="5E5E5E"/>
                </a:solidFill>
                <a:latin typeface="Avenir Next Condensed"/>
                <a:ea typeface="Avenir Next Condensed"/>
                <a:cs typeface="Avenir Next Condensed"/>
                <a:sym typeface="Avenir Next Condensed"/>
              </a:defRPr>
            </a:pPr>
            <a:r>
              <a:t>networks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39" name="OUTLINE"/>
          <p:cNvSpPr txBox="1"/>
          <p:nvPr/>
        </p:nvSpPr>
        <p:spPr>
          <a:xfrm>
            <a:off x="8925877" y="146049"/>
            <a:ext cx="653224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OUTLINE</a:t>
            </a:r>
          </a:p>
        </p:txBody>
      </p:sp>
      <p:sp>
        <p:nvSpPr>
          <p:cNvPr id="540" name="1. Modern data center background"/>
          <p:cNvSpPr txBox="1"/>
          <p:nvPr/>
        </p:nvSpPr>
        <p:spPr>
          <a:xfrm>
            <a:off x="4289425" y="3102392"/>
            <a:ext cx="1561846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defTabSz="457200">
              <a:lnSpc>
                <a:spcPts val="19600"/>
              </a:lnSpc>
              <a:defRPr b="0" sz="10000">
                <a:latin typeface="Avenir Next Condensed"/>
                <a:ea typeface="Avenir Next Condensed"/>
                <a:cs typeface="Avenir Next Condensed"/>
                <a:sym typeface="Avenir Next Condensed"/>
              </a:defRPr>
            </a:pPr>
            <a:r>
              <a:rPr b="1"/>
              <a:t>1.</a:t>
            </a:r>
            <a:r>
              <a:t> Modern data center background</a:t>
            </a:r>
          </a:p>
        </p:txBody>
      </p:sp>
      <p:sp>
        <p:nvSpPr>
          <p:cNvPr id="541" name="2. Large scale device failure studies"/>
          <p:cNvSpPr txBox="1"/>
          <p:nvPr/>
        </p:nvSpPr>
        <p:spPr>
          <a:xfrm>
            <a:off x="4289425" y="4687497"/>
            <a:ext cx="1580515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defTabSz="457200">
              <a:lnSpc>
                <a:spcPts val="19600"/>
              </a:lnSpc>
              <a:defRPr b="0" sz="10000">
                <a:latin typeface="Avenir Next Condensed"/>
                <a:ea typeface="Avenir Next Condensed"/>
                <a:cs typeface="Avenir Next Condensed"/>
                <a:sym typeface="Avenir Next Condensed"/>
              </a:defRPr>
            </a:pPr>
            <a:r>
              <a:rPr b="1"/>
              <a:t>2.</a:t>
            </a:r>
            <a:r>
              <a:t> Large scale device failure studies</a:t>
            </a:r>
          </a:p>
        </p:txBody>
      </p:sp>
      <p:sp>
        <p:nvSpPr>
          <p:cNvPr id="542" name="Memory: DRAM…"/>
          <p:cNvSpPr txBox="1"/>
          <p:nvPr/>
        </p:nvSpPr>
        <p:spPr>
          <a:xfrm>
            <a:off x="4683475" y="6209102"/>
            <a:ext cx="13481051" cy="46253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L="228600" indent="-228600" algn="l" defTabSz="457200">
              <a:lnSpc>
                <a:spcPct val="80000"/>
              </a:lnSpc>
              <a:buSzPct val="100000"/>
              <a:buChar char="•"/>
              <a:defRPr b="0" sz="10000">
                <a:latin typeface="Avenir Next Condensed"/>
                <a:ea typeface="Avenir Next Condensed"/>
                <a:cs typeface="Avenir Next Condensed"/>
                <a:sym typeface="Avenir Next Condensed"/>
              </a:defRPr>
            </a:pPr>
            <a:r>
              <a:t> Memory: DRAM</a:t>
            </a:r>
          </a:p>
          <a:p>
            <a:pPr marL="228600" indent="-228600" algn="l" defTabSz="457200">
              <a:lnSpc>
                <a:spcPct val="80000"/>
              </a:lnSpc>
              <a:buSzPct val="100000"/>
              <a:buChar char="•"/>
              <a:defRPr b="0" sz="10000">
                <a:latin typeface="Avenir Next Condensed"/>
                <a:ea typeface="Avenir Next Condensed"/>
                <a:cs typeface="Avenir Next Condensed"/>
                <a:sym typeface="Avenir Next Condensed"/>
              </a:defRPr>
            </a:pPr>
            <a:r>
              <a:t> Storage: SSDs</a:t>
            </a:r>
          </a:p>
          <a:p>
            <a:pPr marL="228600" indent="-228600" algn="l" defTabSz="457200">
              <a:lnSpc>
                <a:spcPct val="80000"/>
              </a:lnSpc>
              <a:buSzPct val="100000"/>
              <a:buChar char="•"/>
              <a:defRPr b="0" sz="10000">
                <a:latin typeface="Avenir Next Condensed"/>
                <a:ea typeface="Avenir Next Condensed"/>
                <a:cs typeface="Avenir Next Condensed"/>
                <a:sym typeface="Avenir Next Condensed"/>
              </a:defRPr>
            </a:pPr>
            <a:r>
              <a:t> Network: Switches and WAN</a:t>
            </a:r>
          </a:p>
        </p:txBody>
      </p:sp>
      <p:sp>
        <p:nvSpPr>
          <p:cNvPr id="543" name="3. Conclusion"/>
          <p:cNvSpPr txBox="1"/>
          <p:nvPr/>
        </p:nvSpPr>
        <p:spPr>
          <a:xfrm>
            <a:off x="4289425" y="10550107"/>
            <a:ext cx="627761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defTabSz="457200">
              <a:lnSpc>
                <a:spcPts val="19600"/>
              </a:lnSpc>
              <a:defRPr b="0" sz="10000">
                <a:latin typeface="Avenir Next Condensed"/>
                <a:ea typeface="Avenir Next Condensed"/>
                <a:cs typeface="Avenir Next Condensed"/>
                <a:sym typeface="Avenir Next Condensed"/>
              </a:defRPr>
            </a:pPr>
            <a:r>
              <a:rPr b="1"/>
              <a:t>3.</a:t>
            </a:r>
            <a:r>
              <a:t> Conclusion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Slide Number"/>
          <p:cNvSpPr txBox="1"/>
          <p:nvPr>
            <p:ph type="sldNum" sz="quarter" idx="2"/>
          </p:nvPr>
        </p:nvSpPr>
        <p:spPr>
          <a:xfrm>
            <a:off x="12056871" y="13081000"/>
            <a:ext cx="257557" cy="520700"/>
          </a:xfrm>
          <a:prstGeom prst="rect">
            <a:avLst/>
          </a:prstGeom>
          <a:extLst>
            <a:ext uri="{C572A759-6A51-4108-AA02-DFA0A04FC94B}">
              <ma14:wrappingTextBoxFlag xmlns:ma14="http://schemas.microsoft.com/office/mac/drawingml/2011/main" val="1"/>
            </a:ext>
          </a:extLst>
        </p:spPr>
        <p:txBody>
          <a:bodyPr/>
          <a:lstStyle>
            <a:lvl1pPr>
              <a:defRPr>
                <a:latin typeface="Avenir Next Condensed"/>
                <a:ea typeface="Avenir Next Condensed"/>
                <a:cs typeface="Avenir Next Condensed"/>
                <a:sym typeface="Avenir Next Condensed"/>
              </a:defRPr>
            </a:lvl1pPr>
          </a:lstStyle>
          <a:p>
            <a:pPr/>
            <a:fld id="{86CB4B4D-7CA3-9044-876B-883B54F8677D}" type="slidenum"/>
          </a:p>
        </p:txBody>
      </p:sp>
      <p:sp>
        <p:nvSpPr>
          <p:cNvPr id="166" name="100's"/>
          <p:cNvSpPr txBox="1"/>
          <p:nvPr/>
        </p:nvSpPr>
        <p:spPr>
          <a:xfrm>
            <a:off x="8296274" y="3362277"/>
            <a:ext cx="7791451" cy="530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43600"/>
              </a:lnSpc>
              <a:defRPr spc="-1200" sz="30000">
                <a:latin typeface="Avenir Next Condensed"/>
                <a:ea typeface="Avenir Next Condensed"/>
                <a:cs typeface="Avenir Next Condensed"/>
                <a:sym typeface="Avenir Next Condensed"/>
              </a:defRPr>
            </a:lvl1pPr>
          </a:lstStyle>
          <a:p>
            <a:pPr/>
            <a:r>
              <a:t>100's</a:t>
            </a:r>
          </a:p>
        </p:txBody>
      </p:sp>
      <p:sp>
        <p:nvSpPr>
          <p:cNvPr id="167" name="SOFTWARE SYSTEMS"/>
          <p:cNvSpPr txBox="1"/>
          <p:nvPr/>
        </p:nvSpPr>
        <p:spPr>
          <a:xfrm>
            <a:off x="6101333" y="7750857"/>
            <a:ext cx="12181333" cy="218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2000"/>
              </a:lnSpc>
              <a:defRPr sz="12000">
                <a:latin typeface="Avenir Next Condensed"/>
                <a:ea typeface="Avenir Next Condensed"/>
                <a:cs typeface="Avenir Next Condensed"/>
                <a:sym typeface="Avenir Next Condensed"/>
              </a:defRPr>
            </a:lvl1pPr>
          </a:lstStyle>
          <a:p>
            <a:pPr/>
            <a:r>
              <a:t>SOFTWARE SYSTEMS</a:t>
            </a:r>
          </a:p>
        </p:txBody>
      </p:sp>
      <p:sp>
        <p:nvSpPr>
          <p:cNvPr id="168" name="[Hahn LISA'18]"/>
          <p:cNvSpPr txBox="1"/>
          <p:nvPr/>
        </p:nvSpPr>
        <p:spPr>
          <a:xfrm>
            <a:off x="11007089" y="9844409"/>
            <a:ext cx="2369821"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5E5E5E"/>
                </a:solidFill>
                <a:latin typeface="Avenir Next Condensed"/>
                <a:ea typeface="Avenir Next Condensed"/>
                <a:cs typeface="Avenir Next Condensed"/>
                <a:sym typeface="Avenir Next Condensed"/>
              </a:defRPr>
            </a:lvl1pPr>
          </a:lstStyle>
          <a:p>
            <a:pPr/>
            <a:r>
              <a:t>[Hahn LISA'18]</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545" name="Tip-2017_Mobile-03.png" descr="Tip-2017_Mobile-03.png"/>
          <p:cNvPicPr>
            <a:picLocks noChangeAspect="1"/>
          </p:cNvPicPr>
          <p:nvPr/>
        </p:nvPicPr>
        <p:blipFill>
          <a:blip r:embed="rId3">
            <a:extLst/>
          </a:blip>
          <a:stretch>
            <a:fillRect/>
          </a:stretch>
        </p:blipFill>
        <p:spPr>
          <a:xfrm>
            <a:off x="8814746" y="3488825"/>
            <a:ext cx="6754510" cy="6738350"/>
          </a:xfrm>
          <a:prstGeom prst="rect">
            <a:avLst/>
          </a:prstGeom>
          <a:ln w="12700">
            <a:miter lim="400000"/>
          </a:ln>
        </p:spPr>
      </p:pic>
      <p:sp>
        <p:nvSpPr>
          <p:cNvPr id="546" name="Line"/>
          <p:cNvSpPr/>
          <p:nvPr/>
        </p:nvSpPr>
        <p:spPr>
          <a:xfrm>
            <a:off x="11869352" y="6858000"/>
            <a:ext cx="15737089" cy="0"/>
          </a:xfrm>
          <a:prstGeom prst="line">
            <a:avLst/>
          </a:prstGeom>
          <a:ln w="127000" cap="rnd">
            <a:solidFill>
              <a:srgbClr val="53585F"/>
            </a:solidFill>
            <a:custDash>
              <a:ds d="100000" sp="200000"/>
            </a:custDash>
            <a:miter lim="400000"/>
          </a:ln>
        </p:spPr>
        <p:txBody>
          <a:bodyPr lIns="76200" tIns="76200" rIns="76200" bIns="76200" anchor="ctr"/>
          <a:lstStyle/>
          <a:p>
            <a:pPr algn="l" defTabSz="457200">
              <a:lnSpc>
                <a:spcPct val="120000"/>
              </a:lnSpc>
              <a:defRPr b="0" spc="0" sz="7400">
                <a:solidFill>
                  <a:srgbClr val="6A717D"/>
                </a:solidFill>
                <a:latin typeface="FreightSansLFPro"/>
                <a:ea typeface="FreightSansLFPro"/>
                <a:cs typeface="FreightSansLFPro"/>
                <a:sym typeface="FreightSansLFPro"/>
              </a:defRPr>
            </a:pPr>
          </a:p>
        </p:txBody>
      </p:sp>
      <p:sp>
        <p:nvSpPr>
          <p:cNvPr id="547"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546"/>
                                        </p:tgtEl>
                                        <p:attrNameLst>
                                          <p:attrName>style.visibility</p:attrName>
                                        </p:attrNameLst>
                                      </p:cBhvr>
                                      <p:to>
                                        <p:strVal val="visible"/>
                                      </p:to>
                                    </p:set>
                                    <p:animEffect filter="wipe(left)" transition="in">
                                      <p:cBhvr>
                                        <p:cTn id="7" dur="1000"/>
                                        <p:tgtEl>
                                          <p:spTgt spid="5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6"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grpSp>
        <p:nvGrpSpPr>
          <p:cNvPr id="564" name="Group"/>
          <p:cNvGrpSpPr/>
          <p:nvPr/>
        </p:nvGrpSpPr>
        <p:grpSpPr>
          <a:xfrm>
            <a:off x="8814746" y="1200426"/>
            <a:ext cx="40450614" cy="11873949"/>
            <a:chOff x="0" y="0"/>
            <a:chExt cx="40450613" cy="11873948"/>
          </a:xfrm>
        </p:grpSpPr>
        <p:grpSp>
          <p:nvGrpSpPr>
            <p:cNvPr id="559" name="Group"/>
            <p:cNvGrpSpPr/>
            <p:nvPr/>
          </p:nvGrpSpPr>
          <p:grpSpPr>
            <a:xfrm>
              <a:off x="16066613" y="0"/>
              <a:ext cx="24384001" cy="11873949"/>
              <a:chOff x="0" y="0"/>
              <a:chExt cx="24384000" cy="11873948"/>
            </a:xfrm>
          </p:grpSpPr>
          <p:pic>
            <p:nvPicPr>
              <p:cNvPr id="551" name="world map.png" descr="world map.png"/>
              <p:cNvPicPr>
                <a:picLocks noChangeAspect="1"/>
              </p:cNvPicPr>
              <p:nvPr/>
            </p:nvPicPr>
            <p:blipFill>
              <a:blip r:embed="rId3">
                <a:alphaModFix amt="50000"/>
                <a:extLst/>
              </a:blip>
              <a:stretch>
                <a:fillRect/>
              </a:stretch>
            </p:blipFill>
            <p:spPr>
              <a:xfrm>
                <a:off x="0" y="0"/>
                <a:ext cx="24384000" cy="11873949"/>
              </a:xfrm>
              <a:prstGeom prst="rect">
                <a:avLst/>
              </a:prstGeom>
              <a:ln w="12700" cap="flat">
                <a:noFill/>
                <a:miter lim="400000"/>
              </a:ln>
              <a:effectLst/>
            </p:spPr>
          </p:pic>
          <p:pic>
            <p:nvPicPr>
              <p:cNvPr id="552" name="Location-19.png" descr="Location-19.png"/>
              <p:cNvPicPr>
                <a:picLocks noChangeAspect="1"/>
              </p:cNvPicPr>
              <p:nvPr/>
            </p:nvPicPr>
            <p:blipFill>
              <a:blip r:embed="rId4">
                <a:extLst/>
              </a:blip>
              <a:srcRect l="12886" t="0" r="12886" b="0"/>
              <a:stretch>
                <a:fillRect/>
              </a:stretch>
            </p:blipFill>
            <p:spPr>
              <a:xfrm>
                <a:off x="2207917" y="1989503"/>
                <a:ext cx="800090" cy="1079504"/>
              </a:xfrm>
              <a:prstGeom prst="rect">
                <a:avLst/>
              </a:prstGeom>
              <a:ln w="12700" cap="flat">
                <a:noFill/>
                <a:miter lim="400000"/>
              </a:ln>
              <a:effectLst/>
            </p:spPr>
          </p:pic>
          <p:pic>
            <p:nvPicPr>
              <p:cNvPr id="553" name="Location-19.png" descr="Location-19.png"/>
              <p:cNvPicPr>
                <a:picLocks noChangeAspect="1"/>
              </p:cNvPicPr>
              <p:nvPr/>
            </p:nvPicPr>
            <p:blipFill>
              <a:blip r:embed="rId4">
                <a:extLst/>
              </a:blip>
              <a:srcRect l="12886" t="0" r="12886" b="0"/>
              <a:stretch>
                <a:fillRect/>
              </a:stretch>
            </p:blipFill>
            <p:spPr>
              <a:xfrm>
                <a:off x="3532836" y="2171422"/>
                <a:ext cx="800090" cy="1079503"/>
              </a:xfrm>
              <a:prstGeom prst="rect">
                <a:avLst/>
              </a:prstGeom>
              <a:ln w="12700" cap="flat">
                <a:noFill/>
                <a:miter lim="400000"/>
              </a:ln>
              <a:effectLst/>
            </p:spPr>
          </p:pic>
          <p:pic>
            <p:nvPicPr>
              <p:cNvPr id="554" name="Location-19.png" descr="Location-19.png"/>
              <p:cNvPicPr>
                <a:picLocks noChangeAspect="1"/>
              </p:cNvPicPr>
              <p:nvPr/>
            </p:nvPicPr>
            <p:blipFill>
              <a:blip r:embed="rId4">
                <a:extLst/>
              </a:blip>
              <a:srcRect l="12886" t="0" r="12886" b="0"/>
              <a:stretch>
                <a:fillRect/>
              </a:stretch>
            </p:blipFill>
            <p:spPr>
              <a:xfrm>
                <a:off x="3014539" y="3024038"/>
                <a:ext cx="800089" cy="1079504"/>
              </a:xfrm>
              <a:prstGeom prst="rect">
                <a:avLst/>
              </a:prstGeom>
              <a:ln w="12700" cap="flat">
                <a:noFill/>
                <a:miter lim="400000"/>
              </a:ln>
              <a:effectLst/>
            </p:spPr>
          </p:pic>
          <p:pic>
            <p:nvPicPr>
              <p:cNvPr id="555" name="Location-19.png" descr="Location-19.png"/>
              <p:cNvPicPr>
                <a:picLocks noChangeAspect="1"/>
              </p:cNvPicPr>
              <p:nvPr/>
            </p:nvPicPr>
            <p:blipFill>
              <a:blip r:embed="rId4">
                <a:extLst/>
              </a:blip>
              <a:srcRect l="12886" t="0" r="12886" b="0"/>
              <a:stretch>
                <a:fillRect/>
              </a:stretch>
            </p:blipFill>
            <p:spPr>
              <a:xfrm>
                <a:off x="11880513" y="72833"/>
                <a:ext cx="800089" cy="1079504"/>
              </a:xfrm>
              <a:prstGeom prst="rect">
                <a:avLst/>
              </a:prstGeom>
              <a:ln w="12700" cap="flat">
                <a:noFill/>
                <a:miter lim="400000"/>
              </a:ln>
              <a:effectLst/>
            </p:spPr>
          </p:pic>
          <p:pic>
            <p:nvPicPr>
              <p:cNvPr id="556" name="Location-19.png" descr="Location-19.png"/>
              <p:cNvPicPr>
                <a:picLocks noChangeAspect="1"/>
              </p:cNvPicPr>
              <p:nvPr/>
            </p:nvPicPr>
            <p:blipFill>
              <a:blip r:embed="rId4">
                <a:extLst/>
              </a:blip>
              <a:srcRect l="12886" t="0" r="12886" b="0"/>
              <a:stretch>
                <a:fillRect/>
              </a:stretch>
            </p:blipFill>
            <p:spPr>
              <a:xfrm>
                <a:off x="4476756" y="2810541"/>
                <a:ext cx="800090" cy="1079503"/>
              </a:xfrm>
              <a:prstGeom prst="rect">
                <a:avLst/>
              </a:prstGeom>
              <a:ln w="12700" cap="flat">
                <a:noFill/>
                <a:miter lim="400000"/>
              </a:ln>
              <a:effectLst/>
            </p:spPr>
          </p:pic>
          <p:pic>
            <p:nvPicPr>
              <p:cNvPr id="557" name="Location-19.png" descr="Location-19.png"/>
              <p:cNvPicPr>
                <a:picLocks noChangeAspect="1"/>
              </p:cNvPicPr>
              <p:nvPr/>
            </p:nvPicPr>
            <p:blipFill>
              <a:blip r:embed="rId4">
                <a:extLst/>
              </a:blip>
              <a:srcRect l="12886" t="0" r="12886" b="0"/>
              <a:stretch>
                <a:fillRect/>
              </a:stretch>
            </p:blipFill>
            <p:spPr>
              <a:xfrm>
                <a:off x="5074000" y="2295676"/>
                <a:ext cx="800089" cy="1079503"/>
              </a:xfrm>
              <a:prstGeom prst="rect">
                <a:avLst/>
              </a:prstGeom>
              <a:ln w="12700" cap="flat">
                <a:noFill/>
                <a:miter lim="400000"/>
              </a:ln>
              <a:effectLst/>
            </p:spPr>
          </p:pic>
          <p:pic>
            <p:nvPicPr>
              <p:cNvPr id="558" name="Location-19.png" descr="Location-19.png"/>
              <p:cNvPicPr>
                <a:picLocks noChangeAspect="1"/>
              </p:cNvPicPr>
              <p:nvPr/>
            </p:nvPicPr>
            <p:blipFill>
              <a:blip r:embed="rId4">
                <a:extLst/>
              </a:blip>
              <a:srcRect l="12886" t="0" r="12886" b="0"/>
              <a:stretch>
                <a:fillRect/>
              </a:stretch>
            </p:blipFill>
            <p:spPr>
              <a:xfrm>
                <a:off x="10051026" y="1147184"/>
                <a:ext cx="800090" cy="1079504"/>
              </a:xfrm>
              <a:prstGeom prst="rect">
                <a:avLst/>
              </a:prstGeom>
              <a:ln w="12700" cap="flat">
                <a:noFill/>
                <a:miter lim="400000"/>
              </a:ln>
              <a:effectLst/>
            </p:spPr>
          </p:pic>
        </p:grpSp>
        <p:sp>
          <p:nvSpPr>
            <p:cNvPr id="560" name="Line"/>
            <p:cNvSpPr/>
            <p:nvPr/>
          </p:nvSpPr>
          <p:spPr>
            <a:xfrm flipV="1">
              <a:off x="18681441" y="3116201"/>
              <a:ext cx="1" cy="2503617"/>
            </a:xfrm>
            <a:prstGeom prst="line">
              <a:avLst/>
            </a:prstGeom>
            <a:noFill/>
            <a:ln w="127000" cap="rnd">
              <a:solidFill>
                <a:srgbClr val="53585F"/>
              </a:solidFill>
              <a:custDash>
                <a:ds d="100000" sp="200000"/>
              </a:custDash>
              <a:miter lim="400000"/>
            </a:ln>
            <a:effectLst/>
          </p:spPr>
          <p:txBody>
            <a:bodyPr wrap="square" lIns="76200" tIns="76200" rIns="76200" bIns="76200" numCol="1" anchor="ctr">
              <a:noAutofit/>
            </a:bodyPr>
            <a:lstStyle/>
            <a:p>
              <a:pPr algn="l" defTabSz="457200">
                <a:lnSpc>
                  <a:spcPct val="120000"/>
                </a:lnSpc>
                <a:defRPr b="0" spc="0" sz="7400">
                  <a:solidFill>
                    <a:srgbClr val="6A717D"/>
                  </a:solidFill>
                  <a:latin typeface="FreightSansLFPro"/>
                  <a:ea typeface="FreightSansLFPro"/>
                  <a:cs typeface="FreightSansLFPro"/>
                  <a:sym typeface="FreightSansLFPro"/>
                </a:defRPr>
              </a:pPr>
            </a:p>
          </p:txBody>
        </p:sp>
        <p:grpSp>
          <p:nvGrpSpPr>
            <p:cNvPr id="563" name="Group"/>
            <p:cNvGrpSpPr/>
            <p:nvPr/>
          </p:nvGrpSpPr>
          <p:grpSpPr>
            <a:xfrm>
              <a:off x="0" y="2288398"/>
              <a:ext cx="18791695" cy="6738351"/>
              <a:chOff x="0" y="0"/>
              <a:chExt cx="18791694" cy="6738349"/>
            </a:xfrm>
          </p:grpSpPr>
          <p:pic>
            <p:nvPicPr>
              <p:cNvPr id="561" name="Tip-2017_Mobile-03.png" descr="Tip-2017_Mobile-03.png"/>
              <p:cNvPicPr>
                <a:picLocks noChangeAspect="1"/>
              </p:cNvPicPr>
              <p:nvPr/>
            </p:nvPicPr>
            <p:blipFill>
              <a:blip r:embed="rId5">
                <a:extLst/>
              </a:blip>
              <a:stretch>
                <a:fillRect/>
              </a:stretch>
            </p:blipFill>
            <p:spPr>
              <a:xfrm>
                <a:off x="0" y="0"/>
                <a:ext cx="6754510" cy="6738350"/>
              </a:xfrm>
              <a:prstGeom prst="rect">
                <a:avLst/>
              </a:prstGeom>
              <a:ln w="12700" cap="flat">
                <a:noFill/>
                <a:miter lim="400000"/>
              </a:ln>
              <a:effectLst/>
            </p:spPr>
          </p:pic>
          <p:sp>
            <p:nvSpPr>
              <p:cNvPr id="562" name="Line"/>
              <p:cNvSpPr/>
              <p:nvPr/>
            </p:nvSpPr>
            <p:spPr>
              <a:xfrm>
                <a:off x="3054605" y="3369174"/>
                <a:ext cx="15737090" cy="1"/>
              </a:xfrm>
              <a:prstGeom prst="line">
                <a:avLst/>
              </a:prstGeom>
              <a:noFill/>
              <a:ln w="127000" cap="rnd">
                <a:solidFill>
                  <a:srgbClr val="53585F"/>
                </a:solidFill>
                <a:custDash>
                  <a:ds d="100000" sp="200000"/>
                </a:custDash>
                <a:miter lim="400000"/>
              </a:ln>
              <a:effectLst/>
            </p:spPr>
            <p:txBody>
              <a:bodyPr wrap="square" lIns="76200" tIns="76200" rIns="76200" bIns="76200" numCol="1" anchor="ctr">
                <a:noAutofit/>
              </a:bodyPr>
              <a:lstStyle/>
              <a:p>
                <a:pPr algn="l" defTabSz="457200">
                  <a:lnSpc>
                    <a:spcPct val="120000"/>
                  </a:lnSpc>
                  <a:defRPr b="0" spc="0" sz="7400">
                    <a:solidFill>
                      <a:srgbClr val="6A717D"/>
                    </a:solidFill>
                    <a:latin typeface="FreightSansLFPro"/>
                    <a:ea typeface="FreightSansLFPro"/>
                    <a:cs typeface="FreightSansLFPro"/>
                    <a:sym typeface="FreightSansLFPro"/>
                  </a:defRPr>
                </a:pPr>
              </a:p>
            </p:txBody>
          </p:sp>
        </p:grpSp>
      </p:grpSp>
      <p:sp>
        <p:nvSpPr>
          <p:cNvPr id="565"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0" advTm="0"/>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grpSp>
        <p:nvGrpSpPr>
          <p:cNvPr id="582" name="Group"/>
          <p:cNvGrpSpPr/>
          <p:nvPr/>
        </p:nvGrpSpPr>
        <p:grpSpPr>
          <a:xfrm>
            <a:off x="-16066614" y="1200426"/>
            <a:ext cx="40450615" cy="11873949"/>
            <a:chOff x="0" y="0"/>
            <a:chExt cx="40450613" cy="11873948"/>
          </a:xfrm>
        </p:grpSpPr>
        <p:grpSp>
          <p:nvGrpSpPr>
            <p:cNvPr id="577" name="Group"/>
            <p:cNvGrpSpPr/>
            <p:nvPr/>
          </p:nvGrpSpPr>
          <p:grpSpPr>
            <a:xfrm>
              <a:off x="16066613" y="0"/>
              <a:ext cx="24384001" cy="11873949"/>
              <a:chOff x="0" y="0"/>
              <a:chExt cx="24384000" cy="11873948"/>
            </a:xfrm>
          </p:grpSpPr>
          <p:pic>
            <p:nvPicPr>
              <p:cNvPr id="569" name="world map.png" descr="world map.png"/>
              <p:cNvPicPr>
                <a:picLocks noChangeAspect="1"/>
              </p:cNvPicPr>
              <p:nvPr/>
            </p:nvPicPr>
            <p:blipFill>
              <a:blip r:embed="rId3">
                <a:alphaModFix amt="50000"/>
                <a:extLst/>
              </a:blip>
              <a:stretch>
                <a:fillRect/>
              </a:stretch>
            </p:blipFill>
            <p:spPr>
              <a:xfrm>
                <a:off x="0" y="0"/>
                <a:ext cx="24384000" cy="11873949"/>
              </a:xfrm>
              <a:prstGeom prst="rect">
                <a:avLst/>
              </a:prstGeom>
              <a:ln w="12700" cap="flat">
                <a:noFill/>
                <a:miter lim="400000"/>
              </a:ln>
              <a:effectLst/>
            </p:spPr>
          </p:pic>
          <p:pic>
            <p:nvPicPr>
              <p:cNvPr id="570" name="Location-19.png" descr="Location-19.png"/>
              <p:cNvPicPr>
                <a:picLocks noChangeAspect="1"/>
              </p:cNvPicPr>
              <p:nvPr/>
            </p:nvPicPr>
            <p:blipFill>
              <a:blip r:embed="rId4">
                <a:extLst/>
              </a:blip>
              <a:srcRect l="12886" t="0" r="12886" b="0"/>
              <a:stretch>
                <a:fillRect/>
              </a:stretch>
            </p:blipFill>
            <p:spPr>
              <a:xfrm>
                <a:off x="2207917" y="1989503"/>
                <a:ext cx="800090" cy="1079504"/>
              </a:xfrm>
              <a:prstGeom prst="rect">
                <a:avLst/>
              </a:prstGeom>
              <a:ln w="12700" cap="flat">
                <a:noFill/>
                <a:miter lim="400000"/>
              </a:ln>
              <a:effectLst/>
            </p:spPr>
          </p:pic>
          <p:pic>
            <p:nvPicPr>
              <p:cNvPr id="571" name="Location-19.png" descr="Location-19.png"/>
              <p:cNvPicPr>
                <a:picLocks noChangeAspect="1"/>
              </p:cNvPicPr>
              <p:nvPr/>
            </p:nvPicPr>
            <p:blipFill>
              <a:blip r:embed="rId4">
                <a:extLst/>
              </a:blip>
              <a:srcRect l="12886" t="0" r="12886" b="0"/>
              <a:stretch>
                <a:fillRect/>
              </a:stretch>
            </p:blipFill>
            <p:spPr>
              <a:xfrm>
                <a:off x="3532836" y="2171422"/>
                <a:ext cx="800090" cy="1079503"/>
              </a:xfrm>
              <a:prstGeom prst="rect">
                <a:avLst/>
              </a:prstGeom>
              <a:ln w="12700" cap="flat">
                <a:noFill/>
                <a:miter lim="400000"/>
              </a:ln>
              <a:effectLst/>
            </p:spPr>
          </p:pic>
          <p:pic>
            <p:nvPicPr>
              <p:cNvPr id="572" name="Location-19.png" descr="Location-19.png"/>
              <p:cNvPicPr>
                <a:picLocks noChangeAspect="1"/>
              </p:cNvPicPr>
              <p:nvPr/>
            </p:nvPicPr>
            <p:blipFill>
              <a:blip r:embed="rId4">
                <a:extLst/>
              </a:blip>
              <a:srcRect l="12886" t="0" r="12886" b="0"/>
              <a:stretch>
                <a:fillRect/>
              </a:stretch>
            </p:blipFill>
            <p:spPr>
              <a:xfrm>
                <a:off x="3014539" y="3024038"/>
                <a:ext cx="800089" cy="1079504"/>
              </a:xfrm>
              <a:prstGeom prst="rect">
                <a:avLst/>
              </a:prstGeom>
              <a:ln w="12700" cap="flat">
                <a:noFill/>
                <a:miter lim="400000"/>
              </a:ln>
              <a:effectLst/>
            </p:spPr>
          </p:pic>
          <p:pic>
            <p:nvPicPr>
              <p:cNvPr id="573" name="Location-19.png" descr="Location-19.png"/>
              <p:cNvPicPr>
                <a:picLocks noChangeAspect="1"/>
              </p:cNvPicPr>
              <p:nvPr/>
            </p:nvPicPr>
            <p:blipFill>
              <a:blip r:embed="rId4">
                <a:extLst/>
              </a:blip>
              <a:srcRect l="12886" t="0" r="12886" b="0"/>
              <a:stretch>
                <a:fillRect/>
              </a:stretch>
            </p:blipFill>
            <p:spPr>
              <a:xfrm>
                <a:off x="11880513" y="72833"/>
                <a:ext cx="800089" cy="1079504"/>
              </a:xfrm>
              <a:prstGeom prst="rect">
                <a:avLst/>
              </a:prstGeom>
              <a:ln w="12700" cap="flat">
                <a:noFill/>
                <a:miter lim="400000"/>
              </a:ln>
              <a:effectLst/>
            </p:spPr>
          </p:pic>
          <p:pic>
            <p:nvPicPr>
              <p:cNvPr id="574" name="Location-19.png" descr="Location-19.png"/>
              <p:cNvPicPr>
                <a:picLocks noChangeAspect="1"/>
              </p:cNvPicPr>
              <p:nvPr/>
            </p:nvPicPr>
            <p:blipFill>
              <a:blip r:embed="rId4">
                <a:extLst/>
              </a:blip>
              <a:srcRect l="12886" t="0" r="12886" b="0"/>
              <a:stretch>
                <a:fillRect/>
              </a:stretch>
            </p:blipFill>
            <p:spPr>
              <a:xfrm>
                <a:off x="4476756" y="2810541"/>
                <a:ext cx="800090" cy="1079503"/>
              </a:xfrm>
              <a:prstGeom prst="rect">
                <a:avLst/>
              </a:prstGeom>
              <a:ln w="12700" cap="flat">
                <a:noFill/>
                <a:miter lim="400000"/>
              </a:ln>
              <a:effectLst/>
            </p:spPr>
          </p:pic>
          <p:pic>
            <p:nvPicPr>
              <p:cNvPr id="575" name="Location-19.png" descr="Location-19.png"/>
              <p:cNvPicPr>
                <a:picLocks noChangeAspect="1"/>
              </p:cNvPicPr>
              <p:nvPr/>
            </p:nvPicPr>
            <p:blipFill>
              <a:blip r:embed="rId4">
                <a:extLst/>
              </a:blip>
              <a:srcRect l="12886" t="0" r="12886" b="0"/>
              <a:stretch>
                <a:fillRect/>
              </a:stretch>
            </p:blipFill>
            <p:spPr>
              <a:xfrm>
                <a:off x="5074000" y="2295676"/>
                <a:ext cx="800089" cy="1079503"/>
              </a:xfrm>
              <a:prstGeom prst="rect">
                <a:avLst/>
              </a:prstGeom>
              <a:ln w="12700" cap="flat">
                <a:noFill/>
                <a:miter lim="400000"/>
              </a:ln>
              <a:effectLst/>
            </p:spPr>
          </p:pic>
          <p:pic>
            <p:nvPicPr>
              <p:cNvPr id="576" name="Location-19.png" descr="Location-19.png"/>
              <p:cNvPicPr>
                <a:picLocks noChangeAspect="1"/>
              </p:cNvPicPr>
              <p:nvPr/>
            </p:nvPicPr>
            <p:blipFill>
              <a:blip r:embed="rId4">
                <a:extLst/>
              </a:blip>
              <a:srcRect l="12886" t="0" r="12886" b="0"/>
              <a:stretch>
                <a:fillRect/>
              </a:stretch>
            </p:blipFill>
            <p:spPr>
              <a:xfrm>
                <a:off x="10051026" y="1147184"/>
                <a:ext cx="800090" cy="1079504"/>
              </a:xfrm>
              <a:prstGeom prst="rect">
                <a:avLst/>
              </a:prstGeom>
              <a:ln w="12700" cap="flat">
                <a:noFill/>
                <a:miter lim="400000"/>
              </a:ln>
              <a:effectLst/>
            </p:spPr>
          </p:pic>
        </p:grpSp>
        <p:sp>
          <p:nvSpPr>
            <p:cNvPr id="578" name="Line"/>
            <p:cNvSpPr/>
            <p:nvPr/>
          </p:nvSpPr>
          <p:spPr>
            <a:xfrm flipV="1">
              <a:off x="18681441" y="3116201"/>
              <a:ext cx="1" cy="2503617"/>
            </a:xfrm>
            <a:prstGeom prst="line">
              <a:avLst/>
            </a:prstGeom>
            <a:noFill/>
            <a:ln w="127000" cap="rnd">
              <a:solidFill>
                <a:srgbClr val="53585F"/>
              </a:solidFill>
              <a:custDash>
                <a:ds d="100000" sp="200000"/>
              </a:custDash>
              <a:miter lim="400000"/>
            </a:ln>
            <a:effectLst/>
          </p:spPr>
          <p:txBody>
            <a:bodyPr wrap="square" lIns="76200" tIns="76200" rIns="76200" bIns="76200" numCol="1" anchor="ctr">
              <a:noAutofit/>
            </a:bodyPr>
            <a:lstStyle/>
            <a:p>
              <a:pPr algn="l" defTabSz="457200">
                <a:lnSpc>
                  <a:spcPct val="120000"/>
                </a:lnSpc>
                <a:defRPr b="0" spc="0" sz="7400">
                  <a:solidFill>
                    <a:srgbClr val="6A717D"/>
                  </a:solidFill>
                  <a:latin typeface="FreightSansLFPro"/>
                  <a:ea typeface="FreightSansLFPro"/>
                  <a:cs typeface="FreightSansLFPro"/>
                  <a:sym typeface="FreightSansLFPro"/>
                </a:defRPr>
              </a:pPr>
            </a:p>
          </p:txBody>
        </p:sp>
        <p:grpSp>
          <p:nvGrpSpPr>
            <p:cNvPr id="581" name="Group"/>
            <p:cNvGrpSpPr/>
            <p:nvPr/>
          </p:nvGrpSpPr>
          <p:grpSpPr>
            <a:xfrm>
              <a:off x="0" y="2288398"/>
              <a:ext cx="18791695" cy="6738351"/>
              <a:chOff x="0" y="0"/>
              <a:chExt cx="18791694" cy="6738349"/>
            </a:xfrm>
          </p:grpSpPr>
          <p:pic>
            <p:nvPicPr>
              <p:cNvPr id="579" name="Tip-2017_Mobile-03.png" descr="Tip-2017_Mobile-03.png"/>
              <p:cNvPicPr>
                <a:picLocks noChangeAspect="1"/>
              </p:cNvPicPr>
              <p:nvPr/>
            </p:nvPicPr>
            <p:blipFill>
              <a:blip r:embed="rId5">
                <a:extLst/>
              </a:blip>
              <a:stretch>
                <a:fillRect/>
              </a:stretch>
            </p:blipFill>
            <p:spPr>
              <a:xfrm>
                <a:off x="0" y="0"/>
                <a:ext cx="6754510" cy="6738350"/>
              </a:xfrm>
              <a:prstGeom prst="rect">
                <a:avLst/>
              </a:prstGeom>
              <a:ln w="12700" cap="flat">
                <a:noFill/>
                <a:miter lim="400000"/>
              </a:ln>
              <a:effectLst/>
            </p:spPr>
          </p:pic>
          <p:sp>
            <p:nvSpPr>
              <p:cNvPr id="580" name="Line"/>
              <p:cNvSpPr/>
              <p:nvPr/>
            </p:nvSpPr>
            <p:spPr>
              <a:xfrm>
                <a:off x="3054605" y="3369174"/>
                <a:ext cx="15737090" cy="1"/>
              </a:xfrm>
              <a:prstGeom prst="line">
                <a:avLst/>
              </a:prstGeom>
              <a:noFill/>
              <a:ln w="127000" cap="rnd">
                <a:solidFill>
                  <a:srgbClr val="53585F"/>
                </a:solidFill>
                <a:custDash>
                  <a:ds d="100000" sp="200000"/>
                </a:custDash>
                <a:miter lim="400000"/>
              </a:ln>
              <a:effectLst/>
            </p:spPr>
            <p:txBody>
              <a:bodyPr wrap="square" lIns="76200" tIns="76200" rIns="76200" bIns="76200" numCol="1" anchor="ctr">
                <a:noAutofit/>
              </a:bodyPr>
              <a:lstStyle/>
              <a:p>
                <a:pPr algn="l" defTabSz="457200">
                  <a:lnSpc>
                    <a:spcPct val="120000"/>
                  </a:lnSpc>
                  <a:defRPr b="0" spc="0" sz="7400">
                    <a:solidFill>
                      <a:srgbClr val="6A717D"/>
                    </a:solidFill>
                    <a:latin typeface="FreightSansLFPro"/>
                    <a:ea typeface="FreightSansLFPro"/>
                    <a:cs typeface="FreightSansLFPro"/>
                    <a:sym typeface="FreightSansLFPro"/>
                  </a:defRPr>
                </a:pPr>
              </a:p>
            </p:txBody>
          </p:sp>
        </p:grpSp>
      </p:grpSp>
      <p:sp>
        <p:nvSpPr>
          <p:cNvPr id="583"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7" name="Text"/>
          <p:cNvSpPr txBox="1"/>
          <p:nvPr>
            <p:ph type="body" idx="13"/>
          </p:nvPr>
        </p:nvSpPr>
        <p:spPr>
          <a:prstGeom prst="rect">
            <a:avLst/>
          </a:prstGeom>
        </p:spPr>
        <p:txBody>
          <a:bodyPr/>
          <a:lstStyle/>
          <a:p>
            <a:pPr marL="0" indent="0">
              <a:spcBef>
                <a:spcPts val="6800"/>
              </a:spcBef>
              <a:buSzTx/>
              <a:buNone/>
              <a:defRPr b="1" sz="6000">
                <a:solidFill>
                  <a:srgbClr val="94A8B2"/>
                </a:solidFill>
                <a:latin typeface="FreightSansLFPro"/>
                <a:ea typeface="FreightSansLFPro"/>
                <a:cs typeface="FreightSansLFPro"/>
                <a:sym typeface="FreightSansLFPro"/>
              </a:defRPr>
            </a:pPr>
          </a:p>
        </p:txBody>
      </p:sp>
      <p:sp>
        <p:nvSpPr>
          <p:cNvPr id="588"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defTabSz="914400"/>
            <a:fld id="{86CB4B4D-7CA3-9044-876B-883B54F8677D}" type="slidenum"/>
          </a:p>
        </p:txBody>
      </p:sp>
      <p:grpSp>
        <p:nvGrpSpPr>
          <p:cNvPr id="607" name="Group"/>
          <p:cNvGrpSpPr/>
          <p:nvPr/>
        </p:nvGrpSpPr>
        <p:grpSpPr>
          <a:xfrm>
            <a:off x="-912701" y="2207874"/>
            <a:ext cx="48980502" cy="8969481"/>
            <a:chOff x="0" y="0"/>
            <a:chExt cx="48980500" cy="8969480"/>
          </a:xfrm>
        </p:grpSpPr>
        <p:pic>
          <p:nvPicPr>
            <p:cNvPr id="589" name="Screen Shot 2016-06-11 at 7.25.16 PM.png" descr="Screen Shot 2016-06-11 at 7.25.16 PM.png"/>
            <p:cNvPicPr>
              <a:picLocks noChangeAspect="1"/>
            </p:cNvPicPr>
            <p:nvPr/>
          </p:nvPicPr>
          <p:blipFill>
            <a:blip r:embed="rId3">
              <a:extLst/>
            </a:blip>
            <a:stretch>
              <a:fillRect/>
            </a:stretch>
          </p:blipFill>
          <p:spPr>
            <a:xfrm>
              <a:off x="3251113" y="474470"/>
              <a:ext cx="6041567" cy="6464301"/>
            </a:xfrm>
            <a:prstGeom prst="rect">
              <a:avLst/>
            </a:prstGeom>
            <a:ln w="12700" cap="flat">
              <a:noFill/>
              <a:miter lim="400000"/>
            </a:ln>
            <a:effectLst/>
          </p:spPr>
        </p:pic>
        <p:sp>
          <p:nvSpPr>
            <p:cNvPr id="590" name="Line"/>
            <p:cNvSpPr/>
            <p:nvPr/>
          </p:nvSpPr>
          <p:spPr>
            <a:xfrm>
              <a:off x="0" y="3706620"/>
              <a:ext cx="3851823" cy="1"/>
            </a:xfrm>
            <a:prstGeom prst="line">
              <a:avLst/>
            </a:prstGeom>
            <a:noFill/>
            <a:ln w="127000" cap="rnd">
              <a:solidFill>
                <a:srgbClr val="53585F"/>
              </a:solidFill>
              <a:custDash>
                <a:ds d="100000" sp="200000"/>
              </a:custDash>
              <a:miter lim="400000"/>
            </a:ln>
            <a:effectLst/>
          </p:spPr>
          <p:txBody>
            <a:bodyPr wrap="square" lIns="76200" tIns="76200" rIns="76200" bIns="76200" numCol="1" anchor="ctr">
              <a:noAutofit/>
            </a:bodyPr>
            <a:lstStyle/>
            <a:p>
              <a:pPr algn="l" defTabSz="457200">
                <a:lnSpc>
                  <a:spcPct val="120000"/>
                </a:lnSpc>
                <a:defRPr b="0" spc="0" sz="7400">
                  <a:solidFill>
                    <a:srgbClr val="6A717D"/>
                  </a:solidFill>
                  <a:latin typeface="FreightSansLFPro"/>
                  <a:ea typeface="FreightSansLFPro"/>
                  <a:cs typeface="FreightSansLFPro"/>
                  <a:sym typeface="FreightSansLFPro"/>
                </a:defRPr>
              </a:pPr>
            </a:p>
          </p:txBody>
        </p:sp>
        <p:pic>
          <p:nvPicPr>
            <p:cNvPr id="591" name="Screen Shot 2016-06-11 at 7.38.16 PM.png" descr="Screen Shot 2016-06-11 at 7.38.16 PM.png"/>
            <p:cNvPicPr>
              <a:picLocks noChangeAspect="1"/>
            </p:cNvPicPr>
            <p:nvPr/>
          </p:nvPicPr>
          <p:blipFill>
            <a:blip r:embed="rId4">
              <a:extLst/>
            </a:blip>
            <a:srcRect l="0" t="0" r="0" b="0"/>
            <a:stretch>
              <a:fillRect/>
            </a:stretch>
          </p:blipFill>
          <p:spPr>
            <a:xfrm>
              <a:off x="9651844" y="474470"/>
              <a:ext cx="5944417" cy="6464308"/>
            </a:xfrm>
            <a:prstGeom prst="rect">
              <a:avLst/>
            </a:prstGeom>
            <a:ln w="12700" cap="flat">
              <a:noFill/>
              <a:miter lim="400000"/>
            </a:ln>
            <a:effectLst/>
          </p:spPr>
        </p:pic>
        <p:pic>
          <p:nvPicPr>
            <p:cNvPr id="592" name="Screen Shot 2016-06-14 at 5.09.41 PM.png" descr="Screen Shot 2016-06-14 at 5.09.41 PM.png"/>
            <p:cNvPicPr>
              <a:picLocks noChangeAspect="1"/>
            </p:cNvPicPr>
            <p:nvPr/>
          </p:nvPicPr>
          <p:blipFill>
            <a:blip r:embed="rId5">
              <a:extLst/>
            </a:blip>
            <a:stretch>
              <a:fillRect/>
            </a:stretch>
          </p:blipFill>
          <p:spPr>
            <a:xfrm>
              <a:off x="25859854" y="474470"/>
              <a:ext cx="6718301" cy="6464301"/>
            </a:xfrm>
            <a:prstGeom prst="rect">
              <a:avLst/>
            </a:prstGeom>
            <a:ln w="12700" cap="flat">
              <a:noFill/>
              <a:miter lim="400000"/>
            </a:ln>
            <a:effectLst/>
          </p:spPr>
        </p:pic>
        <p:sp>
          <p:nvSpPr>
            <p:cNvPr id="593" name="Line"/>
            <p:cNvSpPr/>
            <p:nvPr/>
          </p:nvSpPr>
          <p:spPr>
            <a:xfrm>
              <a:off x="7664237" y="3706620"/>
              <a:ext cx="3390439" cy="1"/>
            </a:xfrm>
            <a:prstGeom prst="line">
              <a:avLst/>
            </a:prstGeom>
            <a:noFill/>
            <a:ln w="127000" cap="rnd">
              <a:solidFill>
                <a:srgbClr val="53585F"/>
              </a:solidFill>
              <a:custDash>
                <a:ds d="100000" sp="200000"/>
              </a:custDash>
              <a:miter lim="400000"/>
            </a:ln>
            <a:effectLst/>
          </p:spPr>
          <p:txBody>
            <a:bodyPr wrap="square" lIns="76200" tIns="76200" rIns="76200" bIns="76200" numCol="1" anchor="ctr">
              <a:noAutofit/>
            </a:bodyPr>
            <a:lstStyle/>
            <a:p>
              <a:pPr algn="l" defTabSz="457200">
                <a:lnSpc>
                  <a:spcPct val="120000"/>
                </a:lnSpc>
                <a:defRPr b="0" spc="0" sz="7400">
                  <a:solidFill>
                    <a:srgbClr val="6A717D"/>
                  </a:solidFill>
                  <a:latin typeface="FreightSansLFPro"/>
                  <a:ea typeface="FreightSansLFPro"/>
                  <a:cs typeface="FreightSansLFPro"/>
                  <a:sym typeface="FreightSansLFPro"/>
                </a:defRPr>
              </a:pPr>
            </a:p>
          </p:txBody>
        </p:sp>
        <p:sp>
          <p:nvSpPr>
            <p:cNvPr id="594" name="Line"/>
            <p:cNvSpPr/>
            <p:nvPr/>
          </p:nvSpPr>
          <p:spPr>
            <a:xfrm>
              <a:off x="15351442" y="3706620"/>
              <a:ext cx="3390439" cy="1"/>
            </a:xfrm>
            <a:prstGeom prst="line">
              <a:avLst/>
            </a:prstGeom>
            <a:noFill/>
            <a:ln w="127000" cap="flat">
              <a:solidFill>
                <a:srgbClr val="53585F"/>
              </a:solidFill>
              <a:prstDash val="solid"/>
              <a:miter lim="400000"/>
            </a:ln>
            <a:effectLst/>
          </p:spPr>
          <p:txBody>
            <a:bodyPr wrap="square" lIns="76200" tIns="76200" rIns="76200" bIns="76200" numCol="1" anchor="ctr">
              <a:noAutofit/>
            </a:bodyPr>
            <a:lstStyle/>
            <a:p>
              <a:pPr algn="l" defTabSz="457200">
                <a:lnSpc>
                  <a:spcPct val="120000"/>
                </a:lnSpc>
                <a:defRPr b="0" spc="0" sz="7400">
                  <a:solidFill>
                    <a:srgbClr val="6A717D"/>
                  </a:solidFill>
                  <a:latin typeface="FreightSansLFPro"/>
                  <a:ea typeface="FreightSansLFPro"/>
                  <a:cs typeface="FreightSansLFPro"/>
                  <a:sym typeface="FreightSansLFPro"/>
                </a:defRPr>
              </a:pPr>
            </a:p>
          </p:txBody>
        </p:sp>
        <p:sp>
          <p:nvSpPr>
            <p:cNvPr id="595" name="Internet"/>
            <p:cNvSpPr/>
            <p:nvPr/>
          </p:nvSpPr>
          <p:spPr>
            <a:xfrm>
              <a:off x="3147497" y="7826480"/>
              <a:ext cx="5385175" cy="114300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0" sz="6600">
                  <a:solidFill>
                    <a:srgbClr val="53585F"/>
                  </a:solidFill>
                  <a:latin typeface="Avenir Next Condensed"/>
                  <a:ea typeface="Avenir Next Condensed"/>
                  <a:cs typeface="Avenir Next Condensed"/>
                  <a:sym typeface="Avenir Next Condensed"/>
                </a:defRPr>
              </a:lvl1pPr>
            </a:lstStyle>
            <a:p>
              <a:pPr/>
              <a:r>
                <a:t>Internet</a:t>
              </a:r>
            </a:p>
          </p:txBody>
        </p:sp>
        <p:sp>
          <p:nvSpPr>
            <p:cNvPr id="596" name="ISP"/>
            <p:cNvSpPr/>
            <p:nvPr/>
          </p:nvSpPr>
          <p:spPr>
            <a:xfrm>
              <a:off x="9931455" y="7826480"/>
              <a:ext cx="5385175" cy="114300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0" sz="6600">
                  <a:solidFill>
                    <a:srgbClr val="53585F"/>
                  </a:solidFill>
                  <a:latin typeface="Avenir Next Condensed"/>
                  <a:ea typeface="Avenir Next Condensed"/>
                  <a:cs typeface="Avenir Next Condensed"/>
                  <a:sym typeface="Avenir Next Condensed"/>
                </a:defRPr>
              </a:lvl1pPr>
            </a:lstStyle>
            <a:p>
              <a:pPr/>
              <a:r>
                <a:t>ISP</a:t>
              </a:r>
            </a:p>
          </p:txBody>
        </p:sp>
        <p:sp>
          <p:nvSpPr>
            <p:cNvPr id="597" name="Edge Node"/>
            <p:cNvSpPr/>
            <p:nvPr/>
          </p:nvSpPr>
          <p:spPr>
            <a:xfrm>
              <a:off x="18695860" y="7826480"/>
              <a:ext cx="5385174" cy="114300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0" sz="6600">
                  <a:solidFill>
                    <a:srgbClr val="53585F"/>
                  </a:solidFill>
                  <a:latin typeface="Avenir Next Condensed"/>
                  <a:ea typeface="Avenir Next Condensed"/>
                  <a:cs typeface="Avenir Next Condensed"/>
                  <a:sym typeface="Avenir Next Condensed"/>
                </a:defRPr>
              </a:lvl1pPr>
            </a:lstStyle>
            <a:p>
              <a:pPr/>
              <a:r>
                <a:t>Edge Node</a:t>
              </a:r>
            </a:p>
          </p:txBody>
        </p:sp>
        <p:sp>
          <p:nvSpPr>
            <p:cNvPr id="598" name="WAN"/>
            <p:cNvSpPr/>
            <p:nvPr/>
          </p:nvSpPr>
          <p:spPr>
            <a:xfrm>
              <a:off x="14354075" y="2406650"/>
              <a:ext cx="5385175" cy="114300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0" sz="6600">
                  <a:solidFill>
                    <a:srgbClr val="53585F"/>
                  </a:solidFill>
                  <a:latin typeface="Avenir Next Condensed"/>
                  <a:ea typeface="Avenir Next Condensed"/>
                  <a:cs typeface="Avenir Next Condensed"/>
                  <a:sym typeface="Avenir Next Condensed"/>
                </a:defRPr>
              </a:lvl1pPr>
            </a:lstStyle>
            <a:p>
              <a:pPr/>
              <a:r>
                <a:t>WAN</a:t>
              </a:r>
            </a:p>
          </p:txBody>
        </p:sp>
        <p:pic>
          <p:nvPicPr>
            <p:cNvPr id="599" name="Screen Shot 2016-06-11 at 8.13.20 PM.png" descr="Screen Shot 2016-06-11 at 8.13.20 PM.png"/>
            <p:cNvPicPr>
              <a:picLocks noChangeAspect="1"/>
            </p:cNvPicPr>
            <p:nvPr/>
          </p:nvPicPr>
          <p:blipFill>
            <a:blip r:embed="rId6">
              <a:extLst/>
            </a:blip>
            <a:stretch>
              <a:fillRect/>
            </a:stretch>
          </p:blipFill>
          <p:spPr>
            <a:xfrm>
              <a:off x="19242146" y="601470"/>
              <a:ext cx="4292601" cy="6210301"/>
            </a:xfrm>
            <a:prstGeom prst="rect">
              <a:avLst/>
            </a:prstGeom>
            <a:ln w="12700" cap="flat">
              <a:noFill/>
              <a:miter lim="400000"/>
            </a:ln>
            <a:effectLst/>
          </p:spPr>
        </p:pic>
        <p:sp>
          <p:nvSpPr>
            <p:cNvPr id="600" name="Line"/>
            <p:cNvSpPr/>
            <p:nvPr/>
          </p:nvSpPr>
          <p:spPr>
            <a:xfrm>
              <a:off x="22948847" y="3706620"/>
              <a:ext cx="3390439" cy="1"/>
            </a:xfrm>
            <a:prstGeom prst="line">
              <a:avLst/>
            </a:prstGeom>
            <a:noFill/>
            <a:ln w="127000" cap="flat">
              <a:solidFill>
                <a:srgbClr val="53585F"/>
              </a:solidFill>
              <a:prstDash val="solid"/>
              <a:miter lim="400000"/>
            </a:ln>
            <a:effectLst/>
          </p:spPr>
          <p:txBody>
            <a:bodyPr wrap="square" lIns="76200" tIns="76200" rIns="76200" bIns="76200" numCol="1" anchor="ctr">
              <a:noAutofit/>
            </a:bodyPr>
            <a:lstStyle/>
            <a:p>
              <a:pPr algn="l" defTabSz="457200">
                <a:lnSpc>
                  <a:spcPct val="120000"/>
                </a:lnSpc>
                <a:defRPr b="0" spc="0" sz="7400">
                  <a:solidFill>
                    <a:srgbClr val="6A717D"/>
                  </a:solidFill>
                  <a:latin typeface="FreightSansLFPro"/>
                  <a:ea typeface="FreightSansLFPro"/>
                  <a:cs typeface="FreightSansLFPro"/>
                  <a:sym typeface="FreightSansLFPro"/>
                </a:defRPr>
              </a:pPr>
            </a:p>
          </p:txBody>
        </p:sp>
        <p:sp>
          <p:nvSpPr>
            <p:cNvPr id="601" name="Core Switches"/>
            <p:cNvSpPr/>
            <p:nvPr/>
          </p:nvSpPr>
          <p:spPr>
            <a:xfrm>
              <a:off x="26526418" y="7972339"/>
              <a:ext cx="5385174" cy="85128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0" sz="6600">
                  <a:solidFill>
                    <a:srgbClr val="53585F"/>
                  </a:solidFill>
                  <a:latin typeface="FreightSansLFPro Light"/>
                  <a:ea typeface="FreightSansLFPro Light"/>
                  <a:cs typeface="FreightSansLFPro Light"/>
                  <a:sym typeface="FreightSansLFPro Light"/>
                </a:defRPr>
              </a:lvl1pPr>
            </a:lstStyle>
            <a:p>
              <a:pPr/>
              <a:r>
                <a:t>Core Switches</a:t>
              </a:r>
            </a:p>
          </p:txBody>
        </p:sp>
        <p:sp>
          <p:nvSpPr>
            <p:cNvPr id="602" name="Data Center Fabric"/>
            <p:cNvSpPr/>
            <p:nvPr/>
          </p:nvSpPr>
          <p:spPr>
            <a:xfrm>
              <a:off x="33263306" y="7972339"/>
              <a:ext cx="7770988" cy="85128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0" sz="6600">
                  <a:solidFill>
                    <a:srgbClr val="53585F"/>
                  </a:solidFill>
                  <a:latin typeface="FreightSansLFPro Light"/>
                  <a:ea typeface="FreightSansLFPro Light"/>
                  <a:cs typeface="FreightSansLFPro Light"/>
                  <a:sym typeface="FreightSansLFPro Light"/>
                </a:defRPr>
              </a:lvl1pPr>
            </a:lstStyle>
            <a:p>
              <a:pPr/>
              <a:r>
                <a:t>Data Center Fabric</a:t>
              </a:r>
            </a:p>
          </p:txBody>
        </p:sp>
        <p:pic>
          <p:nvPicPr>
            <p:cNvPr id="603" name="Screen Shot 2016-06-12 at 4.26.17 PM.png" descr="Screen Shot 2016-06-12 at 4.26.17 PM.png"/>
            <p:cNvPicPr>
              <a:picLocks noChangeAspect="1"/>
            </p:cNvPicPr>
            <p:nvPr/>
          </p:nvPicPr>
          <p:blipFill>
            <a:blip r:embed="rId7">
              <a:extLst/>
            </a:blip>
            <a:srcRect l="47891" t="0" r="0" b="0"/>
            <a:stretch>
              <a:fillRect/>
            </a:stretch>
          </p:blipFill>
          <p:spPr>
            <a:xfrm>
              <a:off x="32729200" y="0"/>
              <a:ext cx="8839059" cy="6464300"/>
            </a:xfrm>
            <a:prstGeom prst="rect">
              <a:avLst/>
            </a:prstGeom>
            <a:ln w="12700" cap="flat">
              <a:noFill/>
              <a:miter lim="400000"/>
            </a:ln>
            <a:effectLst/>
          </p:spPr>
        </p:pic>
        <p:pic>
          <p:nvPicPr>
            <p:cNvPr id="604" name="Screen Shot 2016-06-11 at 7.44.49 PM.png" descr="Screen Shot 2016-06-11 at 7.44.49 PM.png"/>
            <p:cNvPicPr>
              <a:picLocks noChangeAspect="1"/>
            </p:cNvPicPr>
            <p:nvPr/>
          </p:nvPicPr>
          <p:blipFill>
            <a:blip r:embed="rId8">
              <a:extLst/>
            </a:blip>
            <a:stretch>
              <a:fillRect/>
            </a:stretch>
          </p:blipFill>
          <p:spPr>
            <a:xfrm>
              <a:off x="43469405" y="582420"/>
              <a:ext cx="4368801" cy="6248401"/>
            </a:xfrm>
            <a:prstGeom prst="rect">
              <a:avLst/>
            </a:prstGeom>
            <a:ln w="12700" cap="flat">
              <a:noFill/>
              <a:miter lim="400000"/>
            </a:ln>
            <a:effectLst/>
          </p:spPr>
        </p:pic>
        <p:sp>
          <p:nvSpPr>
            <p:cNvPr id="605" name="Line"/>
            <p:cNvSpPr/>
            <p:nvPr/>
          </p:nvSpPr>
          <p:spPr>
            <a:xfrm>
              <a:off x="41313047" y="3706621"/>
              <a:ext cx="1999906" cy="1"/>
            </a:xfrm>
            <a:prstGeom prst="line">
              <a:avLst/>
            </a:prstGeom>
            <a:noFill/>
            <a:ln w="127000" cap="flat">
              <a:solidFill>
                <a:srgbClr val="53585F"/>
              </a:solidFill>
              <a:prstDash val="solid"/>
              <a:miter lim="400000"/>
            </a:ln>
            <a:effectLst/>
          </p:spPr>
          <p:txBody>
            <a:bodyPr wrap="square" lIns="76200" tIns="76200" rIns="76200" bIns="76200" numCol="1" anchor="ctr">
              <a:noAutofit/>
            </a:bodyPr>
            <a:lstStyle/>
            <a:p>
              <a:pPr algn="l" defTabSz="457200">
                <a:lnSpc>
                  <a:spcPct val="120000"/>
                </a:lnSpc>
                <a:defRPr b="0" spc="0" sz="7400">
                  <a:solidFill>
                    <a:srgbClr val="6A717D"/>
                  </a:solidFill>
                  <a:latin typeface="FreightSansLFPro"/>
                  <a:ea typeface="FreightSansLFPro"/>
                  <a:cs typeface="FreightSansLFPro"/>
                  <a:sym typeface="FreightSansLFPro"/>
                </a:defRPr>
              </a:pPr>
            </a:p>
          </p:txBody>
        </p:sp>
        <p:sp>
          <p:nvSpPr>
            <p:cNvPr id="606" name="Top of Rack Switch"/>
            <p:cNvSpPr/>
            <p:nvPr/>
          </p:nvSpPr>
          <p:spPr>
            <a:xfrm>
              <a:off x="41209512" y="7972339"/>
              <a:ext cx="7770989" cy="85128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0" sz="6600">
                  <a:solidFill>
                    <a:srgbClr val="53585F"/>
                  </a:solidFill>
                  <a:latin typeface="FreightSansLFPro Light"/>
                  <a:ea typeface="FreightSansLFPro Light"/>
                  <a:cs typeface="FreightSansLFPro Light"/>
                  <a:sym typeface="FreightSansLFPro Light"/>
                </a:defRPr>
              </a:lvl1pPr>
            </a:lstStyle>
            <a:p>
              <a:pPr/>
              <a:r>
                <a:t>Top of Rack Switch</a:t>
              </a:r>
            </a:p>
          </p:txBody>
        </p:sp>
      </p:grpSp>
    </p:spTree>
  </p:cSld>
  <p:clrMapOvr>
    <a:masterClrMapping/>
  </p:clrMapOvr>
  <mc:AlternateContent xmlns:mc="http://schemas.openxmlformats.org/markup-compatibility/2006">
    <mc:Choice xmlns:p14="http://schemas.microsoft.com/office/powerpoint/2010/main" Requires="p14">
      <p:transition spd="slow" advClick="1" p14:dur="1500">
        <p:push dir="l"/>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1" name="Text"/>
          <p:cNvSpPr txBox="1"/>
          <p:nvPr>
            <p:ph type="body" idx="13"/>
          </p:nvPr>
        </p:nvSpPr>
        <p:spPr>
          <a:prstGeom prst="rect">
            <a:avLst/>
          </a:prstGeom>
        </p:spPr>
        <p:txBody>
          <a:bodyPr/>
          <a:lstStyle/>
          <a:p>
            <a:pPr marL="0" indent="0">
              <a:spcBef>
                <a:spcPts val="6800"/>
              </a:spcBef>
              <a:buSzTx/>
              <a:buNone/>
              <a:defRPr b="1" sz="6000">
                <a:solidFill>
                  <a:srgbClr val="94A8B2"/>
                </a:solidFill>
                <a:latin typeface="FreightSansLFPro"/>
                <a:ea typeface="FreightSansLFPro"/>
                <a:cs typeface="FreightSansLFPro"/>
                <a:sym typeface="FreightSansLFPro"/>
              </a:defRPr>
            </a:pPr>
          </a:p>
        </p:txBody>
      </p:sp>
      <p:sp>
        <p:nvSpPr>
          <p:cNvPr id="612"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defTabSz="914400"/>
            <a:fld id="{86CB4B4D-7CA3-9044-876B-883B54F8677D}" type="slidenum"/>
          </a:p>
        </p:txBody>
      </p:sp>
      <p:grpSp>
        <p:nvGrpSpPr>
          <p:cNvPr id="631" name="Group"/>
          <p:cNvGrpSpPr/>
          <p:nvPr/>
        </p:nvGrpSpPr>
        <p:grpSpPr>
          <a:xfrm>
            <a:off x="-24672215" y="2207874"/>
            <a:ext cx="48980501" cy="8969481"/>
            <a:chOff x="0" y="0"/>
            <a:chExt cx="48980500" cy="8969480"/>
          </a:xfrm>
        </p:grpSpPr>
        <p:pic>
          <p:nvPicPr>
            <p:cNvPr id="613" name="Screen Shot 2016-06-11 at 7.25.16 PM.png" descr="Screen Shot 2016-06-11 at 7.25.16 PM.png"/>
            <p:cNvPicPr>
              <a:picLocks noChangeAspect="1"/>
            </p:cNvPicPr>
            <p:nvPr/>
          </p:nvPicPr>
          <p:blipFill>
            <a:blip r:embed="rId3">
              <a:extLst/>
            </a:blip>
            <a:stretch>
              <a:fillRect/>
            </a:stretch>
          </p:blipFill>
          <p:spPr>
            <a:xfrm>
              <a:off x="3251113" y="474470"/>
              <a:ext cx="6041567" cy="6464301"/>
            </a:xfrm>
            <a:prstGeom prst="rect">
              <a:avLst/>
            </a:prstGeom>
            <a:ln w="12700" cap="flat">
              <a:noFill/>
              <a:miter lim="400000"/>
            </a:ln>
            <a:effectLst/>
          </p:spPr>
        </p:pic>
        <p:sp>
          <p:nvSpPr>
            <p:cNvPr id="614" name="Line"/>
            <p:cNvSpPr/>
            <p:nvPr/>
          </p:nvSpPr>
          <p:spPr>
            <a:xfrm>
              <a:off x="0" y="3706620"/>
              <a:ext cx="3851823" cy="1"/>
            </a:xfrm>
            <a:prstGeom prst="line">
              <a:avLst/>
            </a:prstGeom>
            <a:noFill/>
            <a:ln w="127000" cap="rnd">
              <a:solidFill>
                <a:srgbClr val="53585F"/>
              </a:solidFill>
              <a:custDash>
                <a:ds d="100000" sp="200000"/>
              </a:custDash>
              <a:miter lim="400000"/>
            </a:ln>
            <a:effectLst/>
          </p:spPr>
          <p:txBody>
            <a:bodyPr wrap="square" lIns="76200" tIns="76200" rIns="76200" bIns="76200" numCol="1" anchor="ctr">
              <a:noAutofit/>
            </a:bodyPr>
            <a:lstStyle/>
            <a:p>
              <a:pPr algn="l" defTabSz="457200">
                <a:lnSpc>
                  <a:spcPct val="120000"/>
                </a:lnSpc>
                <a:defRPr b="0" spc="0" sz="7400">
                  <a:solidFill>
                    <a:srgbClr val="6A717D"/>
                  </a:solidFill>
                  <a:latin typeface="FreightSansLFPro"/>
                  <a:ea typeface="FreightSansLFPro"/>
                  <a:cs typeface="FreightSansLFPro"/>
                  <a:sym typeface="FreightSansLFPro"/>
                </a:defRPr>
              </a:pPr>
            </a:p>
          </p:txBody>
        </p:sp>
        <p:pic>
          <p:nvPicPr>
            <p:cNvPr id="615" name="Screen Shot 2016-06-11 at 7.38.16 PM.png" descr="Screen Shot 2016-06-11 at 7.38.16 PM.png"/>
            <p:cNvPicPr>
              <a:picLocks noChangeAspect="1"/>
            </p:cNvPicPr>
            <p:nvPr/>
          </p:nvPicPr>
          <p:blipFill>
            <a:blip r:embed="rId4">
              <a:extLst/>
            </a:blip>
            <a:srcRect l="0" t="0" r="0" b="0"/>
            <a:stretch>
              <a:fillRect/>
            </a:stretch>
          </p:blipFill>
          <p:spPr>
            <a:xfrm>
              <a:off x="9651844" y="474470"/>
              <a:ext cx="5944417" cy="6464308"/>
            </a:xfrm>
            <a:prstGeom prst="rect">
              <a:avLst/>
            </a:prstGeom>
            <a:ln w="12700" cap="flat">
              <a:noFill/>
              <a:miter lim="400000"/>
            </a:ln>
            <a:effectLst/>
          </p:spPr>
        </p:pic>
        <p:pic>
          <p:nvPicPr>
            <p:cNvPr id="616" name="Screen Shot 2016-06-14 at 5.09.41 PM.png" descr="Screen Shot 2016-06-14 at 5.09.41 PM.png"/>
            <p:cNvPicPr>
              <a:picLocks noChangeAspect="1"/>
            </p:cNvPicPr>
            <p:nvPr/>
          </p:nvPicPr>
          <p:blipFill>
            <a:blip r:embed="rId5">
              <a:extLst/>
            </a:blip>
            <a:stretch>
              <a:fillRect/>
            </a:stretch>
          </p:blipFill>
          <p:spPr>
            <a:xfrm>
              <a:off x="25859854" y="474470"/>
              <a:ext cx="6718301" cy="6464301"/>
            </a:xfrm>
            <a:prstGeom prst="rect">
              <a:avLst/>
            </a:prstGeom>
            <a:ln w="12700" cap="flat">
              <a:noFill/>
              <a:miter lim="400000"/>
            </a:ln>
            <a:effectLst/>
          </p:spPr>
        </p:pic>
        <p:sp>
          <p:nvSpPr>
            <p:cNvPr id="617" name="Line"/>
            <p:cNvSpPr/>
            <p:nvPr/>
          </p:nvSpPr>
          <p:spPr>
            <a:xfrm>
              <a:off x="7664237" y="3706620"/>
              <a:ext cx="3390439" cy="1"/>
            </a:xfrm>
            <a:prstGeom prst="line">
              <a:avLst/>
            </a:prstGeom>
            <a:noFill/>
            <a:ln w="127000" cap="rnd">
              <a:solidFill>
                <a:srgbClr val="53585F"/>
              </a:solidFill>
              <a:custDash>
                <a:ds d="100000" sp="200000"/>
              </a:custDash>
              <a:miter lim="400000"/>
            </a:ln>
            <a:effectLst/>
          </p:spPr>
          <p:txBody>
            <a:bodyPr wrap="square" lIns="76200" tIns="76200" rIns="76200" bIns="76200" numCol="1" anchor="ctr">
              <a:noAutofit/>
            </a:bodyPr>
            <a:lstStyle/>
            <a:p>
              <a:pPr algn="l" defTabSz="457200">
                <a:lnSpc>
                  <a:spcPct val="120000"/>
                </a:lnSpc>
                <a:defRPr b="0" spc="0" sz="7400">
                  <a:solidFill>
                    <a:srgbClr val="6A717D"/>
                  </a:solidFill>
                  <a:latin typeface="FreightSansLFPro"/>
                  <a:ea typeface="FreightSansLFPro"/>
                  <a:cs typeface="FreightSansLFPro"/>
                  <a:sym typeface="FreightSansLFPro"/>
                </a:defRPr>
              </a:pPr>
            </a:p>
          </p:txBody>
        </p:sp>
        <p:sp>
          <p:nvSpPr>
            <p:cNvPr id="618" name="Line"/>
            <p:cNvSpPr/>
            <p:nvPr/>
          </p:nvSpPr>
          <p:spPr>
            <a:xfrm>
              <a:off x="15351442" y="3706620"/>
              <a:ext cx="3390439" cy="1"/>
            </a:xfrm>
            <a:prstGeom prst="line">
              <a:avLst/>
            </a:prstGeom>
            <a:noFill/>
            <a:ln w="127000" cap="flat">
              <a:solidFill>
                <a:srgbClr val="53585F"/>
              </a:solidFill>
              <a:prstDash val="solid"/>
              <a:miter lim="400000"/>
            </a:ln>
            <a:effectLst/>
          </p:spPr>
          <p:txBody>
            <a:bodyPr wrap="square" lIns="76200" tIns="76200" rIns="76200" bIns="76200" numCol="1" anchor="ctr">
              <a:noAutofit/>
            </a:bodyPr>
            <a:lstStyle/>
            <a:p>
              <a:pPr algn="l" defTabSz="457200">
                <a:lnSpc>
                  <a:spcPct val="120000"/>
                </a:lnSpc>
                <a:defRPr b="0" spc="0" sz="7400">
                  <a:solidFill>
                    <a:srgbClr val="6A717D"/>
                  </a:solidFill>
                  <a:latin typeface="FreightSansLFPro"/>
                  <a:ea typeface="FreightSansLFPro"/>
                  <a:cs typeface="FreightSansLFPro"/>
                  <a:sym typeface="FreightSansLFPro"/>
                </a:defRPr>
              </a:pPr>
            </a:p>
          </p:txBody>
        </p:sp>
        <p:sp>
          <p:nvSpPr>
            <p:cNvPr id="619" name="Internet"/>
            <p:cNvSpPr/>
            <p:nvPr/>
          </p:nvSpPr>
          <p:spPr>
            <a:xfrm>
              <a:off x="3147497" y="7972339"/>
              <a:ext cx="5385175" cy="85128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0" sz="6600">
                  <a:solidFill>
                    <a:srgbClr val="53585F"/>
                  </a:solidFill>
                  <a:latin typeface="FreightSansLFPro Light"/>
                  <a:ea typeface="FreightSansLFPro Light"/>
                  <a:cs typeface="FreightSansLFPro Light"/>
                  <a:sym typeface="FreightSansLFPro Light"/>
                </a:defRPr>
              </a:lvl1pPr>
            </a:lstStyle>
            <a:p>
              <a:pPr/>
              <a:r>
                <a:t>Internet</a:t>
              </a:r>
            </a:p>
          </p:txBody>
        </p:sp>
        <p:sp>
          <p:nvSpPr>
            <p:cNvPr id="620" name="ISP"/>
            <p:cNvSpPr/>
            <p:nvPr/>
          </p:nvSpPr>
          <p:spPr>
            <a:xfrm>
              <a:off x="9931455" y="7972339"/>
              <a:ext cx="5385175" cy="85128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0" sz="6600">
                  <a:solidFill>
                    <a:srgbClr val="53585F"/>
                  </a:solidFill>
                  <a:latin typeface="FreightSansLFPro Light"/>
                  <a:ea typeface="FreightSansLFPro Light"/>
                  <a:cs typeface="FreightSansLFPro Light"/>
                  <a:sym typeface="FreightSansLFPro Light"/>
                </a:defRPr>
              </a:lvl1pPr>
            </a:lstStyle>
            <a:p>
              <a:pPr/>
              <a:r>
                <a:t>ISP</a:t>
              </a:r>
            </a:p>
          </p:txBody>
        </p:sp>
        <p:sp>
          <p:nvSpPr>
            <p:cNvPr id="621" name="Edge Node"/>
            <p:cNvSpPr/>
            <p:nvPr/>
          </p:nvSpPr>
          <p:spPr>
            <a:xfrm>
              <a:off x="18695860" y="7972339"/>
              <a:ext cx="5385174" cy="85128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0" sz="6600">
                  <a:solidFill>
                    <a:srgbClr val="53585F"/>
                  </a:solidFill>
                  <a:latin typeface="FreightSansLFPro Light"/>
                  <a:ea typeface="FreightSansLFPro Light"/>
                  <a:cs typeface="FreightSansLFPro Light"/>
                  <a:sym typeface="FreightSansLFPro Light"/>
                </a:defRPr>
              </a:lvl1pPr>
            </a:lstStyle>
            <a:p>
              <a:pPr/>
              <a:r>
                <a:t>Edge Node</a:t>
              </a:r>
            </a:p>
          </p:txBody>
        </p:sp>
        <p:sp>
          <p:nvSpPr>
            <p:cNvPr id="622" name="WAN"/>
            <p:cNvSpPr/>
            <p:nvPr/>
          </p:nvSpPr>
          <p:spPr>
            <a:xfrm>
              <a:off x="14354075" y="2552509"/>
              <a:ext cx="5385175" cy="85128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0" sz="6600">
                  <a:solidFill>
                    <a:srgbClr val="53585F"/>
                  </a:solidFill>
                  <a:latin typeface="FreightSansLFPro Light"/>
                  <a:ea typeface="FreightSansLFPro Light"/>
                  <a:cs typeface="FreightSansLFPro Light"/>
                  <a:sym typeface="FreightSansLFPro Light"/>
                </a:defRPr>
              </a:lvl1pPr>
            </a:lstStyle>
            <a:p>
              <a:pPr/>
              <a:r>
                <a:t>WAN</a:t>
              </a:r>
            </a:p>
          </p:txBody>
        </p:sp>
        <p:pic>
          <p:nvPicPr>
            <p:cNvPr id="623" name="Screen Shot 2016-06-11 at 8.13.20 PM.png" descr="Screen Shot 2016-06-11 at 8.13.20 PM.png"/>
            <p:cNvPicPr>
              <a:picLocks noChangeAspect="1"/>
            </p:cNvPicPr>
            <p:nvPr/>
          </p:nvPicPr>
          <p:blipFill>
            <a:blip r:embed="rId6">
              <a:extLst/>
            </a:blip>
            <a:stretch>
              <a:fillRect/>
            </a:stretch>
          </p:blipFill>
          <p:spPr>
            <a:xfrm>
              <a:off x="19242146" y="601470"/>
              <a:ext cx="4292601" cy="6210301"/>
            </a:xfrm>
            <a:prstGeom prst="rect">
              <a:avLst/>
            </a:prstGeom>
            <a:ln w="12700" cap="flat">
              <a:noFill/>
              <a:miter lim="400000"/>
            </a:ln>
            <a:effectLst/>
          </p:spPr>
        </p:pic>
        <p:sp>
          <p:nvSpPr>
            <p:cNvPr id="624" name="Line"/>
            <p:cNvSpPr/>
            <p:nvPr/>
          </p:nvSpPr>
          <p:spPr>
            <a:xfrm>
              <a:off x="22948847" y="3706620"/>
              <a:ext cx="3390439" cy="1"/>
            </a:xfrm>
            <a:prstGeom prst="line">
              <a:avLst/>
            </a:prstGeom>
            <a:noFill/>
            <a:ln w="127000" cap="flat">
              <a:solidFill>
                <a:srgbClr val="53585F"/>
              </a:solidFill>
              <a:prstDash val="solid"/>
              <a:miter lim="400000"/>
            </a:ln>
            <a:effectLst/>
          </p:spPr>
          <p:txBody>
            <a:bodyPr wrap="square" lIns="76200" tIns="76200" rIns="76200" bIns="76200" numCol="1" anchor="ctr">
              <a:noAutofit/>
            </a:bodyPr>
            <a:lstStyle/>
            <a:p>
              <a:pPr algn="l" defTabSz="457200">
                <a:lnSpc>
                  <a:spcPct val="120000"/>
                </a:lnSpc>
                <a:defRPr b="0" spc="0" sz="7400">
                  <a:solidFill>
                    <a:srgbClr val="6A717D"/>
                  </a:solidFill>
                  <a:latin typeface="FreightSansLFPro"/>
                  <a:ea typeface="FreightSansLFPro"/>
                  <a:cs typeface="FreightSansLFPro"/>
                  <a:sym typeface="FreightSansLFPro"/>
                </a:defRPr>
              </a:pPr>
            </a:p>
          </p:txBody>
        </p:sp>
        <p:sp>
          <p:nvSpPr>
            <p:cNvPr id="625" name="Core Switches"/>
            <p:cNvSpPr/>
            <p:nvPr/>
          </p:nvSpPr>
          <p:spPr>
            <a:xfrm>
              <a:off x="26526418" y="7826480"/>
              <a:ext cx="5385174" cy="114300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0" sz="6600">
                  <a:solidFill>
                    <a:srgbClr val="53585F"/>
                  </a:solidFill>
                  <a:latin typeface="Avenir Next Condensed"/>
                  <a:ea typeface="Avenir Next Condensed"/>
                  <a:cs typeface="Avenir Next Condensed"/>
                  <a:sym typeface="Avenir Next Condensed"/>
                </a:defRPr>
              </a:lvl1pPr>
            </a:lstStyle>
            <a:p>
              <a:pPr/>
              <a:r>
                <a:t>Core Switches</a:t>
              </a:r>
            </a:p>
          </p:txBody>
        </p:sp>
        <p:sp>
          <p:nvSpPr>
            <p:cNvPr id="626" name="Data Center Fabric"/>
            <p:cNvSpPr/>
            <p:nvPr/>
          </p:nvSpPr>
          <p:spPr>
            <a:xfrm>
              <a:off x="33263306" y="7826480"/>
              <a:ext cx="7770988" cy="114300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0" sz="6600">
                  <a:solidFill>
                    <a:srgbClr val="53585F"/>
                  </a:solidFill>
                  <a:latin typeface="Avenir Next Condensed"/>
                  <a:ea typeface="Avenir Next Condensed"/>
                  <a:cs typeface="Avenir Next Condensed"/>
                  <a:sym typeface="Avenir Next Condensed"/>
                </a:defRPr>
              </a:lvl1pPr>
            </a:lstStyle>
            <a:p>
              <a:pPr/>
              <a:r>
                <a:t>Data Center Fabric</a:t>
              </a:r>
            </a:p>
          </p:txBody>
        </p:sp>
        <p:pic>
          <p:nvPicPr>
            <p:cNvPr id="627" name="Screen Shot 2016-06-12 at 4.26.17 PM.png" descr="Screen Shot 2016-06-12 at 4.26.17 PM.png"/>
            <p:cNvPicPr>
              <a:picLocks noChangeAspect="1"/>
            </p:cNvPicPr>
            <p:nvPr/>
          </p:nvPicPr>
          <p:blipFill>
            <a:blip r:embed="rId7">
              <a:extLst/>
            </a:blip>
            <a:srcRect l="47891" t="0" r="0" b="0"/>
            <a:stretch>
              <a:fillRect/>
            </a:stretch>
          </p:blipFill>
          <p:spPr>
            <a:xfrm>
              <a:off x="32729200" y="0"/>
              <a:ext cx="8839059" cy="6464300"/>
            </a:xfrm>
            <a:prstGeom prst="rect">
              <a:avLst/>
            </a:prstGeom>
            <a:ln w="12700" cap="flat">
              <a:noFill/>
              <a:miter lim="400000"/>
            </a:ln>
            <a:effectLst/>
          </p:spPr>
        </p:pic>
        <p:pic>
          <p:nvPicPr>
            <p:cNvPr id="628" name="Screen Shot 2016-06-11 at 7.44.49 PM.png" descr="Screen Shot 2016-06-11 at 7.44.49 PM.png"/>
            <p:cNvPicPr>
              <a:picLocks noChangeAspect="1"/>
            </p:cNvPicPr>
            <p:nvPr/>
          </p:nvPicPr>
          <p:blipFill>
            <a:blip r:embed="rId8">
              <a:extLst/>
            </a:blip>
            <a:stretch>
              <a:fillRect/>
            </a:stretch>
          </p:blipFill>
          <p:spPr>
            <a:xfrm>
              <a:off x="43469405" y="582420"/>
              <a:ext cx="4368801" cy="6248401"/>
            </a:xfrm>
            <a:prstGeom prst="rect">
              <a:avLst/>
            </a:prstGeom>
            <a:ln w="12700" cap="flat">
              <a:noFill/>
              <a:miter lim="400000"/>
            </a:ln>
            <a:effectLst/>
          </p:spPr>
        </p:pic>
        <p:sp>
          <p:nvSpPr>
            <p:cNvPr id="629" name="Line"/>
            <p:cNvSpPr/>
            <p:nvPr/>
          </p:nvSpPr>
          <p:spPr>
            <a:xfrm>
              <a:off x="41313047" y="3706621"/>
              <a:ext cx="1999906" cy="1"/>
            </a:xfrm>
            <a:prstGeom prst="line">
              <a:avLst/>
            </a:prstGeom>
            <a:noFill/>
            <a:ln w="127000" cap="flat">
              <a:solidFill>
                <a:srgbClr val="53585F"/>
              </a:solidFill>
              <a:prstDash val="solid"/>
              <a:miter lim="400000"/>
            </a:ln>
            <a:effectLst/>
          </p:spPr>
          <p:txBody>
            <a:bodyPr wrap="square" lIns="76200" tIns="76200" rIns="76200" bIns="76200" numCol="1" anchor="ctr">
              <a:noAutofit/>
            </a:bodyPr>
            <a:lstStyle/>
            <a:p>
              <a:pPr algn="l" defTabSz="457200">
                <a:lnSpc>
                  <a:spcPct val="120000"/>
                </a:lnSpc>
                <a:defRPr b="0" spc="0" sz="7400">
                  <a:solidFill>
                    <a:srgbClr val="6A717D"/>
                  </a:solidFill>
                  <a:latin typeface="FreightSansLFPro"/>
                  <a:ea typeface="FreightSansLFPro"/>
                  <a:cs typeface="FreightSansLFPro"/>
                  <a:sym typeface="FreightSansLFPro"/>
                </a:defRPr>
              </a:pPr>
            </a:p>
          </p:txBody>
        </p:sp>
        <p:sp>
          <p:nvSpPr>
            <p:cNvPr id="630" name="Top of Rack Switch"/>
            <p:cNvSpPr/>
            <p:nvPr/>
          </p:nvSpPr>
          <p:spPr>
            <a:xfrm>
              <a:off x="41209512" y="7826480"/>
              <a:ext cx="7770989" cy="114300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0" sz="6600">
                  <a:solidFill>
                    <a:srgbClr val="53585F"/>
                  </a:solidFill>
                  <a:latin typeface="Avenir Next Condensed"/>
                  <a:ea typeface="Avenir Next Condensed"/>
                  <a:cs typeface="Avenir Next Condensed"/>
                  <a:sym typeface="Avenir Next Condensed"/>
                </a:defRPr>
              </a:lvl1pPr>
            </a:lstStyle>
            <a:p>
              <a:pPr/>
              <a:r>
                <a:t>Top of Rack Switch</a:t>
              </a:r>
            </a:p>
          </p:txBody>
        </p:sp>
      </p:gr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5" name="Text"/>
          <p:cNvSpPr txBox="1"/>
          <p:nvPr>
            <p:ph type="body" idx="13"/>
          </p:nvPr>
        </p:nvSpPr>
        <p:spPr>
          <a:prstGeom prst="rect">
            <a:avLst/>
          </a:prstGeom>
        </p:spPr>
        <p:txBody>
          <a:bodyPr/>
          <a:lstStyle/>
          <a:p>
            <a:pPr marL="0" indent="0">
              <a:spcBef>
                <a:spcPts val="6800"/>
              </a:spcBef>
              <a:buSzTx/>
              <a:buNone/>
              <a:defRPr b="1" sz="6000">
                <a:solidFill>
                  <a:srgbClr val="94A8B2"/>
                </a:solidFill>
                <a:latin typeface="FreightSansLFPro"/>
                <a:ea typeface="FreightSansLFPro"/>
                <a:cs typeface="FreightSansLFPro"/>
                <a:sym typeface="FreightSansLFPro"/>
              </a:defRPr>
            </a:pPr>
          </a:p>
        </p:txBody>
      </p:sp>
      <p:sp>
        <p:nvSpPr>
          <p:cNvPr id="636"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defTabSz="914400"/>
            <a:fld id="{86CB4B4D-7CA3-9044-876B-883B54F8677D}" type="slidenum"/>
          </a:p>
        </p:txBody>
      </p:sp>
      <p:pic>
        <p:nvPicPr>
          <p:cNvPr id="637" name="Screen Shot 2016-06-11 at 7.44.49 PM.png" descr="Screen Shot 2016-06-11 at 7.44.49 PM.png"/>
          <p:cNvPicPr>
            <a:picLocks noChangeAspect="1"/>
          </p:cNvPicPr>
          <p:nvPr/>
        </p:nvPicPr>
        <p:blipFill>
          <a:blip r:embed="rId2">
            <a:extLst/>
          </a:blip>
          <a:stretch>
            <a:fillRect/>
          </a:stretch>
        </p:blipFill>
        <p:spPr>
          <a:xfrm>
            <a:off x="1622327" y="2790295"/>
            <a:ext cx="4368801" cy="6248401"/>
          </a:xfrm>
          <a:prstGeom prst="rect">
            <a:avLst/>
          </a:prstGeom>
          <a:ln w="12700">
            <a:miter lim="400000"/>
          </a:ln>
        </p:spPr>
      </p:pic>
      <p:sp>
        <p:nvSpPr>
          <p:cNvPr id="638" name="Server Rack"/>
          <p:cNvSpPr/>
          <p:nvPr/>
        </p:nvSpPr>
        <p:spPr>
          <a:xfrm>
            <a:off x="-637566" y="10034354"/>
            <a:ext cx="7770989" cy="1143001"/>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a:defRPr b="0" sz="6600">
                <a:solidFill>
                  <a:srgbClr val="53585F"/>
                </a:solidFill>
                <a:latin typeface="Avenir Next Condensed"/>
                <a:ea typeface="Avenir Next Condensed"/>
                <a:cs typeface="Avenir Next Condensed"/>
                <a:sym typeface="Avenir Next Condensed"/>
              </a:defRPr>
            </a:lvl1pPr>
          </a:lstStyle>
          <a:p>
            <a:pPr/>
            <a:r>
              <a:t>Server Rack</a:t>
            </a:r>
          </a:p>
        </p:txBody>
      </p:sp>
      <p:grpSp>
        <p:nvGrpSpPr>
          <p:cNvPr id="641" name="Group"/>
          <p:cNvGrpSpPr/>
          <p:nvPr/>
        </p:nvGrpSpPr>
        <p:grpSpPr>
          <a:xfrm>
            <a:off x="5392667" y="4016965"/>
            <a:ext cx="4253068" cy="3795060"/>
            <a:chOff x="0" y="0"/>
            <a:chExt cx="4253067" cy="3795059"/>
          </a:xfrm>
        </p:grpSpPr>
        <p:sp>
          <p:nvSpPr>
            <p:cNvPr id="639" name="Triangle"/>
            <p:cNvSpPr/>
            <p:nvPr/>
          </p:nvSpPr>
          <p:spPr>
            <a:xfrm rot="16200000">
              <a:off x="-1" y="0"/>
              <a:ext cx="3795060" cy="3795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gradFill flip="none" rotWithShape="1">
              <a:gsLst>
                <a:gs pos="0">
                  <a:srgbClr val="FFFFFF"/>
                </a:gs>
                <a:gs pos="100000">
                  <a:srgbClr val="D5D5D5"/>
                </a:gs>
              </a:gsLst>
              <a:lin ang="5400000" scaled="0"/>
            </a:gra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640" name="Oval"/>
            <p:cNvSpPr/>
            <p:nvPr/>
          </p:nvSpPr>
          <p:spPr>
            <a:xfrm>
              <a:off x="3344291" y="0"/>
              <a:ext cx="908777" cy="3795060"/>
            </a:xfrm>
            <a:prstGeom prst="ellipse">
              <a:avLst/>
            </a:prstGeom>
            <a:solidFill>
              <a:srgbClr val="FFFFFF"/>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pic>
        <p:nvPicPr>
          <p:cNvPr id="642" name="Image" descr="Image"/>
          <p:cNvPicPr>
            <a:picLocks noChangeAspect="1"/>
          </p:cNvPicPr>
          <p:nvPr/>
        </p:nvPicPr>
        <p:blipFill>
          <a:blip r:embed="rId3">
            <a:extLst/>
          </a:blip>
          <a:stretch>
            <a:fillRect/>
          </a:stretch>
        </p:blipFill>
        <p:spPr>
          <a:xfrm>
            <a:off x="9047275" y="3799668"/>
            <a:ext cx="6289450" cy="4229655"/>
          </a:xfrm>
          <a:prstGeom prst="rect">
            <a:avLst/>
          </a:prstGeom>
          <a:ln w="12700">
            <a:miter lim="400000"/>
          </a:ln>
        </p:spPr>
      </p:pic>
      <p:sp>
        <p:nvSpPr>
          <p:cNvPr id="643" name="Server Sleds"/>
          <p:cNvSpPr/>
          <p:nvPr/>
        </p:nvSpPr>
        <p:spPr>
          <a:xfrm>
            <a:off x="8306506" y="10034354"/>
            <a:ext cx="7770988" cy="1143001"/>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a:defRPr b="0" sz="6600">
                <a:solidFill>
                  <a:srgbClr val="53585F"/>
                </a:solidFill>
                <a:latin typeface="Avenir Next Condensed"/>
                <a:ea typeface="Avenir Next Condensed"/>
                <a:cs typeface="Avenir Next Condensed"/>
                <a:sym typeface="Avenir Next Condensed"/>
              </a:defRPr>
            </a:lvl1pPr>
          </a:lstStyle>
          <a:p>
            <a:pPr/>
            <a:r>
              <a:t>Server Sleds</a:t>
            </a:r>
          </a:p>
        </p:txBody>
      </p:sp>
      <p:grpSp>
        <p:nvGrpSpPr>
          <p:cNvPr id="646" name="Group"/>
          <p:cNvGrpSpPr/>
          <p:nvPr/>
        </p:nvGrpSpPr>
        <p:grpSpPr>
          <a:xfrm>
            <a:off x="14963700" y="4016966"/>
            <a:ext cx="4253068" cy="3795060"/>
            <a:chOff x="0" y="0"/>
            <a:chExt cx="4253067" cy="3795059"/>
          </a:xfrm>
        </p:grpSpPr>
        <p:sp>
          <p:nvSpPr>
            <p:cNvPr id="644" name="Triangle"/>
            <p:cNvSpPr/>
            <p:nvPr/>
          </p:nvSpPr>
          <p:spPr>
            <a:xfrm rot="16200000">
              <a:off x="-1" y="0"/>
              <a:ext cx="3795060" cy="3795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gradFill flip="none" rotWithShape="1">
              <a:gsLst>
                <a:gs pos="0">
                  <a:srgbClr val="FFFFFF"/>
                </a:gs>
                <a:gs pos="100000">
                  <a:srgbClr val="D5D5D5"/>
                </a:gs>
              </a:gsLst>
              <a:lin ang="5400000" scaled="0"/>
            </a:gra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645" name="Oval"/>
            <p:cNvSpPr/>
            <p:nvPr/>
          </p:nvSpPr>
          <p:spPr>
            <a:xfrm>
              <a:off x="3344291" y="0"/>
              <a:ext cx="908777" cy="3795060"/>
            </a:xfrm>
            <a:prstGeom prst="ellipse">
              <a:avLst/>
            </a:prstGeom>
            <a:solidFill>
              <a:srgbClr val="FFFFFF"/>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pic>
        <p:nvPicPr>
          <p:cNvPr id="647" name="Image" descr="Image"/>
          <p:cNvPicPr>
            <a:picLocks noChangeAspect="1"/>
          </p:cNvPicPr>
          <p:nvPr/>
        </p:nvPicPr>
        <p:blipFill>
          <a:blip r:embed="rId4">
            <a:extLst/>
          </a:blip>
          <a:stretch>
            <a:fillRect/>
          </a:stretch>
        </p:blipFill>
        <p:spPr>
          <a:xfrm rot="445884">
            <a:off x="19359441" y="3049339"/>
            <a:ext cx="3057457" cy="1393043"/>
          </a:xfrm>
          <a:prstGeom prst="rect">
            <a:avLst/>
          </a:prstGeom>
          <a:ln w="12700">
            <a:miter lim="400000"/>
          </a:ln>
          <a:effectLst>
            <a:outerShdw sx="100000" sy="100000" kx="0" ky="0" algn="b" rotWithShape="0" blurRad="355600" dist="0" dir="0">
              <a:srgbClr val="000000">
                <a:alpha val="75000"/>
              </a:srgbClr>
            </a:outerShdw>
          </a:effectLst>
        </p:spPr>
      </p:pic>
      <p:pic>
        <p:nvPicPr>
          <p:cNvPr id="648" name="illustration.pdf" descr="illustration.pdf"/>
          <p:cNvPicPr>
            <a:picLocks noChangeAspect="1"/>
          </p:cNvPicPr>
          <p:nvPr/>
        </p:nvPicPr>
        <p:blipFill>
          <a:blip r:embed="rId5">
            <a:extLst/>
          </a:blip>
          <a:stretch>
            <a:fillRect/>
          </a:stretch>
        </p:blipFill>
        <p:spPr>
          <a:xfrm>
            <a:off x="19229930" y="5098296"/>
            <a:ext cx="3316480" cy="2076774"/>
          </a:xfrm>
          <a:prstGeom prst="rect">
            <a:avLst/>
          </a:prstGeom>
          <a:ln w="12700">
            <a:miter lim="400000"/>
          </a:ln>
          <a:effectLst>
            <a:outerShdw sx="100000" sy="100000" kx="0" ky="0" algn="b" rotWithShape="0" blurRad="355600" dist="0" dir="0">
              <a:srgbClr val="000000">
                <a:alpha val="75000"/>
              </a:srgbClr>
            </a:outerShdw>
          </a:effectLst>
        </p:spPr>
      </p:pic>
      <p:pic>
        <p:nvPicPr>
          <p:cNvPr id="649" name="Image" descr="Image"/>
          <p:cNvPicPr>
            <a:picLocks noChangeAspect="1"/>
          </p:cNvPicPr>
          <p:nvPr/>
        </p:nvPicPr>
        <p:blipFill>
          <a:blip r:embed="rId6">
            <a:extLst/>
          </a:blip>
          <a:srcRect l="7224" t="14665" r="10620" b="7948"/>
          <a:stretch>
            <a:fillRect/>
          </a:stretch>
        </p:blipFill>
        <p:spPr>
          <a:xfrm>
            <a:off x="19237692" y="7639111"/>
            <a:ext cx="3300957" cy="2077062"/>
          </a:xfrm>
          <a:custGeom>
            <a:avLst/>
            <a:gdLst/>
            <a:ahLst/>
            <a:cxnLst>
              <a:cxn ang="0">
                <a:pos x="wd2" y="hd2"/>
              </a:cxn>
              <a:cxn ang="5400000">
                <a:pos x="wd2" y="hd2"/>
              </a:cxn>
              <a:cxn ang="10800000">
                <a:pos x="wd2" y="hd2"/>
              </a:cxn>
              <a:cxn ang="16200000">
                <a:pos x="wd2" y="hd2"/>
              </a:cxn>
            </a:cxnLst>
            <a:rect l="0" t="0" r="r" b="b"/>
            <a:pathLst>
              <a:path w="21541" h="21543" fill="norm" stroke="1" extrusionOk="0">
                <a:moveTo>
                  <a:pt x="18460" y="1"/>
                </a:moveTo>
                <a:cubicBezTo>
                  <a:pt x="18353" y="9"/>
                  <a:pt x="18230" y="52"/>
                  <a:pt x="18196" y="117"/>
                </a:cubicBezTo>
                <a:cubicBezTo>
                  <a:pt x="18161" y="184"/>
                  <a:pt x="18081" y="212"/>
                  <a:pt x="17999" y="187"/>
                </a:cubicBezTo>
                <a:cubicBezTo>
                  <a:pt x="17873" y="148"/>
                  <a:pt x="17861" y="165"/>
                  <a:pt x="17886" y="368"/>
                </a:cubicBezTo>
                <a:cubicBezTo>
                  <a:pt x="17900" y="490"/>
                  <a:pt x="17887" y="614"/>
                  <a:pt x="17857" y="644"/>
                </a:cubicBezTo>
                <a:cubicBezTo>
                  <a:pt x="17827" y="673"/>
                  <a:pt x="17593" y="691"/>
                  <a:pt x="17336" y="681"/>
                </a:cubicBezTo>
                <a:cubicBezTo>
                  <a:pt x="17047" y="669"/>
                  <a:pt x="16842" y="696"/>
                  <a:pt x="16798" y="755"/>
                </a:cubicBezTo>
                <a:cubicBezTo>
                  <a:pt x="16758" y="807"/>
                  <a:pt x="16704" y="828"/>
                  <a:pt x="16676" y="800"/>
                </a:cubicBezTo>
                <a:cubicBezTo>
                  <a:pt x="16595" y="720"/>
                  <a:pt x="16554" y="901"/>
                  <a:pt x="16614" y="1080"/>
                </a:cubicBezTo>
                <a:cubicBezTo>
                  <a:pt x="16694" y="1318"/>
                  <a:pt x="16633" y="1345"/>
                  <a:pt x="15998" y="1376"/>
                </a:cubicBezTo>
                <a:cubicBezTo>
                  <a:pt x="15689" y="1391"/>
                  <a:pt x="15416" y="1409"/>
                  <a:pt x="15392" y="1413"/>
                </a:cubicBezTo>
                <a:cubicBezTo>
                  <a:pt x="15367" y="1417"/>
                  <a:pt x="15358" y="1535"/>
                  <a:pt x="15371" y="1677"/>
                </a:cubicBezTo>
                <a:cubicBezTo>
                  <a:pt x="15385" y="1829"/>
                  <a:pt x="15368" y="1951"/>
                  <a:pt x="15332" y="1973"/>
                </a:cubicBezTo>
                <a:cubicBezTo>
                  <a:pt x="15298" y="1994"/>
                  <a:pt x="15038" y="2023"/>
                  <a:pt x="14752" y="2039"/>
                </a:cubicBezTo>
                <a:cubicBezTo>
                  <a:pt x="14466" y="2055"/>
                  <a:pt x="14200" y="2071"/>
                  <a:pt x="14164" y="2076"/>
                </a:cubicBezTo>
                <a:cubicBezTo>
                  <a:pt x="14127" y="2081"/>
                  <a:pt x="14099" y="2198"/>
                  <a:pt x="14099" y="2340"/>
                </a:cubicBezTo>
                <a:cubicBezTo>
                  <a:pt x="14099" y="2665"/>
                  <a:pt x="13988" y="2725"/>
                  <a:pt x="13452" y="2698"/>
                </a:cubicBezTo>
                <a:cubicBezTo>
                  <a:pt x="13029" y="2676"/>
                  <a:pt x="12878" y="2579"/>
                  <a:pt x="12929" y="2368"/>
                </a:cubicBezTo>
                <a:cubicBezTo>
                  <a:pt x="12968" y="2204"/>
                  <a:pt x="12852" y="2002"/>
                  <a:pt x="12719" y="2002"/>
                </a:cubicBezTo>
                <a:cubicBezTo>
                  <a:pt x="12659" y="2002"/>
                  <a:pt x="12510" y="2156"/>
                  <a:pt x="12390" y="2344"/>
                </a:cubicBezTo>
                <a:cubicBezTo>
                  <a:pt x="12213" y="2619"/>
                  <a:pt x="12130" y="2687"/>
                  <a:pt x="11960" y="2698"/>
                </a:cubicBezTo>
                <a:cubicBezTo>
                  <a:pt x="11844" y="2705"/>
                  <a:pt x="11761" y="2736"/>
                  <a:pt x="11774" y="2768"/>
                </a:cubicBezTo>
                <a:cubicBezTo>
                  <a:pt x="11803" y="2845"/>
                  <a:pt x="11625" y="2992"/>
                  <a:pt x="11499" y="2994"/>
                </a:cubicBezTo>
                <a:cubicBezTo>
                  <a:pt x="11193" y="2998"/>
                  <a:pt x="11101" y="3037"/>
                  <a:pt x="11054" y="3179"/>
                </a:cubicBezTo>
                <a:cubicBezTo>
                  <a:pt x="11025" y="3265"/>
                  <a:pt x="10955" y="3336"/>
                  <a:pt x="10898" y="3336"/>
                </a:cubicBezTo>
                <a:cubicBezTo>
                  <a:pt x="10814" y="3336"/>
                  <a:pt x="10797" y="3387"/>
                  <a:pt x="10808" y="3607"/>
                </a:cubicBezTo>
                <a:cubicBezTo>
                  <a:pt x="10820" y="3858"/>
                  <a:pt x="10808" y="3882"/>
                  <a:pt x="10613" y="3966"/>
                </a:cubicBezTo>
                <a:cubicBezTo>
                  <a:pt x="10498" y="4015"/>
                  <a:pt x="10360" y="4085"/>
                  <a:pt x="10308" y="4122"/>
                </a:cubicBezTo>
                <a:cubicBezTo>
                  <a:pt x="10181" y="4212"/>
                  <a:pt x="10065" y="4047"/>
                  <a:pt x="10155" y="3904"/>
                </a:cubicBezTo>
                <a:cubicBezTo>
                  <a:pt x="10189" y="3849"/>
                  <a:pt x="10220" y="3772"/>
                  <a:pt x="10220" y="3735"/>
                </a:cubicBezTo>
                <a:cubicBezTo>
                  <a:pt x="10220" y="3641"/>
                  <a:pt x="9970" y="3651"/>
                  <a:pt x="9932" y="3747"/>
                </a:cubicBezTo>
                <a:cubicBezTo>
                  <a:pt x="9915" y="3791"/>
                  <a:pt x="9870" y="3811"/>
                  <a:pt x="9834" y="3789"/>
                </a:cubicBezTo>
                <a:cubicBezTo>
                  <a:pt x="9795" y="3765"/>
                  <a:pt x="9730" y="3875"/>
                  <a:pt x="9678" y="4048"/>
                </a:cubicBezTo>
                <a:cubicBezTo>
                  <a:pt x="9592" y="4334"/>
                  <a:pt x="9484" y="4374"/>
                  <a:pt x="9484" y="4122"/>
                </a:cubicBezTo>
                <a:cubicBezTo>
                  <a:pt x="9484" y="3954"/>
                  <a:pt x="9274" y="3972"/>
                  <a:pt x="9194" y="4147"/>
                </a:cubicBezTo>
                <a:cubicBezTo>
                  <a:pt x="9149" y="4245"/>
                  <a:pt x="9055" y="4289"/>
                  <a:pt x="8894" y="4291"/>
                </a:cubicBezTo>
                <a:cubicBezTo>
                  <a:pt x="8764" y="4292"/>
                  <a:pt x="8664" y="4315"/>
                  <a:pt x="8673" y="4340"/>
                </a:cubicBezTo>
                <a:cubicBezTo>
                  <a:pt x="8711" y="4437"/>
                  <a:pt x="8596" y="4619"/>
                  <a:pt x="8479" y="4649"/>
                </a:cubicBezTo>
                <a:cubicBezTo>
                  <a:pt x="8412" y="4666"/>
                  <a:pt x="8235" y="4675"/>
                  <a:pt x="8086" y="4674"/>
                </a:cubicBezTo>
                <a:lnTo>
                  <a:pt x="7814" y="4674"/>
                </a:lnTo>
                <a:lnTo>
                  <a:pt x="7816" y="4982"/>
                </a:lnTo>
                <a:cubicBezTo>
                  <a:pt x="7818" y="5398"/>
                  <a:pt x="7723" y="5780"/>
                  <a:pt x="7638" y="5699"/>
                </a:cubicBezTo>
                <a:cubicBezTo>
                  <a:pt x="7588" y="5651"/>
                  <a:pt x="7589" y="5672"/>
                  <a:pt x="7640" y="5773"/>
                </a:cubicBezTo>
                <a:cubicBezTo>
                  <a:pt x="7746" y="5980"/>
                  <a:pt x="7647" y="6019"/>
                  <a:pt x="7024" y="6028"/>
                </a:cubicBezTo>
                <a:cubicBezTo>
                  <a:pt x="6514" y="6035"/>
                  <a:pt x="6455" y="6052"/>
                  <a:pt x="6413" y="6201"/>
                </a:cubicBezTo>
                <a:cubicBezTo>
                  <a:pt x="6328" y="6496"/>
                  <a:pt x="6050" y="6671"/>
                  <a:pt x="5625" y="6691"/>
                </a:cubicBezTo>
                <a:cubicBezTo>
                  <a:pt x="5212" y="6710"/>
                  <a:pt x="5107" y="6793"/>
                  <a:pt x="5107" y="7110"/>
                </a:cubicBezTo>
                <a:cubicBezTo>
                  <a:pt x="5107" y="7308"/>
                  <a:pt x="4736" y="7555"/>
                  <a:pt x="4636" y="7423"/>
                </a:cubicBezTo>
                <a:cubicBezTo>
                  <a:pt x="4548" y="7307"/>
                  <a:pt x="4137" y="7339"/>
                  <a:pt x="3939" y="7477"/>
                </a:cubicBezTo>
                <a:cubicBezTo>
                  <a:pt x="3795" y="7577"/>
                  <a:pt x="3775" y="7620"/>
                  <a:pt x="3820" y="7753"/>
                </a:cubicBezTo>
                <a:cubicBezTo>
                  <a:pt x="3893" y="7970"/>
                  <a:pt x="3795" y="8055"/>
                  <a:pt x="3628" y="7913"/>
                </a:cubicBezTo>
                <a:cubicBezTo>
                  <a:pt x="3460" y="7770"/>
                  <a:pt x="3227" y="7055"/>
                  <a:pt x="3274" y="6822"/>
                </a:cubicBezTo>
                <a:cubicBezTo>
                  <a:pt x="3296" y="6710"/>
                  <a:pt x="3289" y="6667"/>
                  <a:pt x="3253" y="6703"/>
                </a:cubicBezTo>
                <a:cubicBezTo>
                  <a:pt x="3188" y="6766"/>
                  <a:pt x="2964" y="6121"/>
                  <a:pt x="3009" y="6003"/>
                </a:cubicBezTo>
                <a:cubicBezTo>
                  <a:pt x="3026" y="5961"/>
                  <a:pt x="2994" y="5850"/>
                  <a:pt x="2937" y="5760"/>
                </a:cubicBezTo>
                <a:cubicBezTo>
                  <a:pt x="2869" y="5652"/>
                  <a:pt x="2844" y="5537"/>
                  <a:pt x="2864" y="5414"/>
                </a:cubicBezTo>
                <a:cubicBezTo>
                  <a:pt x="2885" y="5289"/>
                  <a:pt x="2876" y="5244"/>
                  <a:pt x="2836" y="5283"/>
                </a:cubicBezTo>
                <a:cubicBezTo>
                  <a:pt x="2800" y="5318"/>
                  <a:pt x="2727" y="5183"/>
                  <a:pt x="2647" y="4933"/>
                </a:cubicBezTo>
                <a:cubicBezTo>
                  <a:pt x="2516" y="4523"/>
                  <a:pt x="2385" y="4351"/>
                  <a:pt x="2323" y="4509"/>
                </a:cubicBezTo>
                <a:cubicBezTo>
                  <a:pt x="2305" y="4555"/>
                  <a:pt x="2267" y="4582"/>
                  <a:pt x="2238" y="4566"/>
                </a:cubicBezTo>
                <a:cubicBezTo>
                  <a:pt x="2170" y="4531"/>
                  <a:pt x="2034" y="3951"/>
                  <a:pt x="2020" y="3640"/>
                </a:cubicBezTo>
                <a:cubicBezTo>
                  <a:pt x="2014" y="3511"/>
                  <a:pt x="1968" y="3369"/>
                  <a:pt x="1917" y="3323"/>
                </a:cubicBezTo>
                <a:cubicBezTo>
                  <a:pt x="1857" y="3271"/>
                  <a:pt x="1835" y="3182"/>
                  <a:pt x="1854" y="3085"/>
                </a:cubicBezTo>
                <a:cubicBezTo>
                  <a:pt x="1871" y="3000"/>
                  <a:pt x="1862" y="2909"/>
                  <a:pt x="1831" y="2879"/>
                </a:cubicBezTo>
                <a:cubicBezTo>
                  <a:pt x="1801" y="2849"/>
                  <a:pt x="1789" y="2790"/>
                  <a:pt x="1805" y="2747"/>
                </a:cubicBezTo>
                <a:cubicBezTo>
                  <a:pt x="1822" y="2704"/>
                  <a:pt x="1788" y="2669"/>
                  <a:pt x="1730" y="2669"/>
                </a:cubicBezTo>
                <a:cubicBezTo>
                  <a:pt x="1664" y="2669"/>
                  <a:pt x="1564" y="2528"/>
                  <a:pt x="1461" y="2290"/>
                </a:cubicBezTo>
                <a:cubicBezTo>
                  <a:pt x="1327" y="1981"/>
                  <a:pt x="1275" y="1923"/>
                  <a:pt x="1184" y="1969"/>
                </a:cubicBezTo>
                <a:cubicBezTo>
                  <a:pt x="1122" y="2000"/>
                  <a:pt x="1014" y="2032"/>
                  <a:pt x="940" y="2043"/>
                </a:cubicBezTo>
                <a:cubicBezTo>
                  <a:pt x="867" y="2054"/>
                  <a:pt x="744" y="2106"/>
                  <a:pt x="668" y="2154"/>
                </a:cubicBezTo>
                <a:cubicBezTo>
                  <a:pt x="593" y="2202"/>
                  <a:pt x="434" y="2281"/>
                  <a:pt x="316" y="2331"/>
                </a:cubicBezTo>
                <a:cubicBezTo>
                  <a:pt x="198" y="2382"/>
                  <a:pt x="93" y="2450"/>
                  <a:pt x="80" y="2484"/>
                </a:cubicBezTo>
                <a:cubicBezTo>
                  <a:pt x="68" y="2517"/>
                  <a:pt x="41" y="2909"/>
                  <a:pt x="21" y="3356"/>
                </a:cubicBezTo>
                <a:cubicBezTo>
                  <a:pt x="-15" y="4135"/>
                  <a:pt x="-13" y="4167"/>
                  <a:pt x="88" y="4167"/>
                </a:cubicBezTo>
                <a:cubicBezTo>
                  <a:pt x="259" y="4167"/>
                  <a:pt x="360" y="4079"/>
                  <a:pt x="360" y="3924"/>
                </a:cubicBezTo>
                <a:cubicBezTo>
                  <a:pt x="360" y="3718"/>
                  <a:pt x="531" y="3500"/>
                  <a:pt x="707" y="3480"/>
                </a:cubicBezTo>
                <a:cubicBezTo>
                  <a:pt x="838" y="3465"/>
                  <a:pt x="859" y="3488"/>
                  <a:pt x="857" y="3677"/>
                </a:cubicBezTo>
                <a:cubicBezTo>
                  <a:pt x="856" y="3866"/>
                  <a:pt x="868" y="3885"/>
                  <a:pt x="948" y="3805"/>
                </a:cubicBezTo>
                <a:cubicBezTo>
                  <a:pt x="1099" y="3655"/>
                  <a:pt x="1337" y="3929"/>
                  <a:pt x="1313" y="4225"/>
                </a:cubicBezTo>
                <a:cubicBezTo>
                  <a:pt x="1298" y="4422"/>
                  <a:pt x="1305" y="4438"/>
                  <a:pt x="1373" y="4348"/>
                </a:cubicBezTo>
                <a:cubicBezTo>
                  <a:pt x="1473" y="4216"/>
                  <a:pt x="1532" y="4342"/>
                  <a:pt x="1526" y="4682"/>
                </a:cubicBezTo>
                <a:cubicBezTo>
                  <a:pt x="1523" y="4815"/>
                  <a:pt x="1544" y="4898"/>
                  <a:pt x="1572" y="4871"/>
                </a:cubicBezTo>
                <a:cubicBezTo>
                  <a:pt x="1643" y="4801"/>
                  <a:pt x="1838" y="5537"/>
                  <a:pt x="1795" y="5715"/>
                </a:cubicBezTo>
                <a:cubicBezTo>
                  <a:pt x="1770" y="5817"/>
                  <a:pt x="1777" y="5844"/>
                  <a:pt x="1821" y="5801"/>
                </a:cubicBezTo>
                <a:cubicBezTo>
                  <a:pt x="1903" y="5720"/>
                  <a:pt x="2208" y="6770"/>
                  <a:pt x="2160" y="6970"/>
                </a:cubicBezTo>
                <a:cubicBezTo>
                  <a:pt x="2137" y="7068"/>
                  <a:pt x="2146" y="7094"/>
                  <a:pt x="2189" y="7053"/>
                </a:cubicBezTo>
                <a:cubicBezTo>
                  <a:pt x="2281" y="6962"/>
                  <a:pt x="2478" y="7736"/>
                  <a:pt x="2401" y="7884"/>
                </a:cubicBezTo>
                <a:cubicBezTo>
                  <a:pt x="2328" y="8024"/>
                  <a:pt x="2390" y="8197"/>
                  <a:pt x="2492" y="8135"/>
                </a:cubicBezTo>
                <a:cubicBezTo>
                  <a:pt x="2542" y="8105"/>
                  <a:pt x="2594" y="8179"/>
                  <a:pt x="2642" y="8358"/>
                </a:cubicBezTo>
                <a:cubicBezTo>
                  <a:pt x="2706" y="8597"/>
                  <a:pt x="2705" y="8640"/>
                  <a:pt x="2629" y="8732"/>
                </a:cubicBezTo>
                <a:cubicBezTo>
                  <a:pt x="2552" y="8826"/>
                  <a:pt x="2551" y="8835"/>
                  <a:pt x="2626" y="8835"/>
                </a:cubicBezTo>
                <a:cubicBezTo>
                  <a:pt x="2716" y="8835"/>
                  <a:pt x="2942" y="9371"/>
                  <a:pt x="2888" y="9457"/>
                </a:cubicBezTo>
                <a:cubicBezTo>
                  <a:pt x="2870" y="9485"/>
                  <a:pt x="2851" y="9731"/>
                  <a:pt x="2846" y="10000"/>
                </a:cubicBezTo>
                <a:cubicBezTo>
                  <a:pt x="2839" y="10425"/>
                  <a:pt x="2854" y="10498"/>
                  <a:pt x="2945" y="10535"/>
                </a:cubicBezTo>
                <a:cubicBezTo>
                  <a:pt x="3009" y="10562"/>
                  <a:pt x="3038" y="10622"/>
                  <a:pt x="3020" y="10696"/>
                </a:cubicBezTo>
                <a:cubicBezTo>
                  <a:pt x="3002" y="10769"/>
                  <a:pt x="3021" y="10813"/>
                  <a:pt x="3069" y="10807"/>
                </a:cubicBezTo>
                <a:cubicBezTo>
                  <a:pt x="3169" y="10794"/>
                  <a:pt x="3291" y="11340"/>
                  <a:pt x="3256" y="11638"/>
                </a:cubicBezTo>
                <a:cubicBezTo>
                  <a:pt x="3237" y="11792"/>
                  <a:pt x="3248" y="11843"/>
                  <a:pt x="3289" y="11803"/>
                </a:cubicBezTo>
                <a:cubicBezTo>
                  <a:pt x="3325" y="11768"/>
                  <a:pt x="3383" y="11859"/>
                  <a:pt x="3437" y="12038"/>
                </a:cubicBezTo>
                <a:cubicBezTo>
                  <a:pt x="3512" y="12290"/>
                  <a:pt x="3548" y="12330"/>
                  <a:pt x="3685" y="12314"/>
                </a:cubicBezTo>
                <a:cubicBezTo>
                  <a:pt x="3836" y="12296"/>
                  <a:pt x="3847" y="12314"/>
                  <a:pt x="3841" y="12569"/>
                </a:cubicBezTo>
                <a:cubicBezTo>
                  <a:pt x="3836" y="12776"/>
                  <a:pt x="3856" y="12833"/>
                  <a:pt x="3921" y="12816"/>
                </a:cubicBezTo>
                <a:cubicBezTo>
                  <a:pt x="3990" y="12798"/>
                  <a:pt x="4001" y="12860"/>
                  <a:pt x="3988" y="13129"/>
                </a:cubicBezTo>
                <a:cubicBezTo>
                  <a:pt x="3980" y="13312"/>
                  <a:pt x="3939" y="13503"/>
                  <a:pt x="3898" y="13553"/>
                </a:cubicBezTo>
                <a:cubicBezTo>
                  <a:pt x="3796" y="13676"/>
                  <a:pt x="3820" y="14182"/>
                  <a:pt x="3926" y="14154"/>
                </a:cubicBezTo>
                <a:cubicBezTo>
                  <a:pt x="3970" y="14142"/>
                  <a:pt x="4064" y="14197"/>
                  <a:pt x="4136" y="14277"/>
                </a:cubicBezTo>
                <a:cubicBezTo>
                  <a:pt x="4241" y="14394"/>
                  <a:pt x="4268" y="14493"/>
                  <a:pt x="4268" y="14775"/>
                </a:cubicBezTo>
                <a:cubicBezTo>
                  <a:pt x="4268" y="15029"/>
                  <a:pt x="4288" y="15129"/>
                  <a:pt x="4343" y="15129"/>
                </a:cubicBezTo>
                <a:cubicBezTo>
                  <a:pt x="4419" y="15129"/>
                  <a:pt x="4521" y="15645"/>
                  <a:pt x="4470" y="15775"/>
                </a:cubicBezTo>
                <a:cubicBezTo>
                  <a:pt x="4456" y="15811"/>
                  <a:pt x="4459" y="15918"/>
                  <a:pt x="4478" y="16014"/>
                </a:cubicBezTo>
                <a:cubicBezTo>
                  <a:pt x="4504" y="16145"/>
                  <a:pt x="4546" y="16180"/>
                  <a:pt x="4644" y="16150"/>
                </a:cubicBezTo>
                <a:cubicBezTo>
                  <a:pt x="4738" y="16121"/>
                  <a:pt x="4794" y="16161"/>
                  <a:pt x="4853" y="16306"/>
                </a:cubicBezTo>
                <a:cubicBezTo>
                  <a:pt x="4898" y="16415"/>
                  <a:pt x="4970" y="16504"/>
                  <a:pt x="5011" y="16504"/>
                </a:cubicBezTo>
                <a:cubicBezTo>
                  <a:pt x="5089" y="16504"/>
                  <a:pt x="5605" y="18144"/>
                  <a:pt x="5628" y="18463"/>
                </a:cubicBezTo>
                <a:cubicBezTo>
                  <a:pt x="5634" y="18555"/>
                  <a:pt x="5666" y="18710"/>
                  <a:pt x="5698" y="18805"/>
                </a:cubicBezTo>
                <a:cubicBezTo>
                  <a:pt x="5730" y="18900"/>
                  <a:pt x="5741" y="19065"/>
                  <a:pt x="5724" y="19171"/>
                </a:cubicBezTo>
                <a:cubicBezTo>
                  <a:pt x="5702" y="19301"/>
                  <a:pt x="5711" y="19346"/>
                  <a:pt x="5750" y="19307"/>
                </a:cubicBezTo>
                <a:cubicBezTo>
                  <a:pt x="5819" y="19239"/>
                  <a:pt x="5928" y="19534"/>
                  <a:pt x="5952" y="19855"/>
                </a:cubicBezTo>
                <a:cubicBezTo>
                  <a:pt x="5970" y="20107"/>
                  <a:pt x="6158" y="20457"/>
                  <a:pt x="6234" y="20382"/>
                </a:cubicBezTo>
                <a:cubicBezTo>
                  <a:pt x="6314" y="20303"/>
                  <a:pt x="6558" y="21085"/>
                  <a:pt x="6545" y="21378"/>
                </a:cubicBezTo>
                <a:cubicBezTo>
                  <a:pt x="6543" y="21422"/>
                  <a:pt x="6583" y="21484"/>
                  <a:pt x="6635" y="21514"/>
                </a:cubicBezTo>
                <a:cubicBezTo>
                  <a:pt x="6777" y="21594"/>
                  <a:pt x="6875" y="21505"/>
                  <a:pt x="6845" y="21324"/>
                </a:cubicBezTo>
                <a:cubicBezTo>
                  <a:pt x="6831" y="21237"/>
                  <a:pt x="6840" y="21049"/>
                  <a:pt x="6866" y="20904"/>
                </a:cubicBezTo>
                <a:cubicBezTo>
                  <a:pt x="6901" y="20706"/>
                  <a:pt x="6894" y="20606"/>
                  <a:pt x="6835" y="20501"/>
                </a:cubicBezTo>
                <a:cubicBezTo>
                  <a:pt x="6791" y="20424"/>
                  <a:pt x="6772" y="20299"/>
                  <a:pt x="6791" y="20221"/>
                </a:cubicBezTo>
                <a:cubicBezTo>
                  <a:pt x="6812" y="20132"/>
                  <a:pt x="6801" y="20090"/>
                  <a:pt x="6760" y="20106"/>
                </a:cubicBezTo>
                <a:cubicBezTo>
                  <a:pt x="6723" y="20120"/>
                  <a:pt x="6642" y="19915"/>
                  <a:pt x="6573" y="19628"/>
                </a:cubicBezTo>
                <a:cubicBezTo>
                  <a:pt x="6434" y="19048"/>
                  <a:pt x="6387" y="18536"/>
                  <a:pt x="6475" y="18562"/>
                </a:cubicBezTo>
                <a:cubicBezTo>
                  <a:pt x="6507" y="18572"/>
                  <a:pt x="6588" y="18488"/>
                  <a:pt x="6653" y="18377"/>
                </a:cubicBezTo>
                <a:cubicBezTo>
                  <a:pt x="6749" y="18215"/>
                  <a:pt x="6760" y="18152"/>
                  <a:pt x="6710" y="18056"/>
                </a:cubicBezTo>
                <a:cubicBezTo>
                  <a:pt x="6615" y="17874"/>
                  <a:pt x="6721" y="17813"/>
                  <a:pt x="7101" y="17829"/>
                </a:cubicBezTo>
                <a:cubicBezTo>
                  <a:pt x="7289" y="17838"/>
                  <a:pt x="7447" y="17806"/>
                  <a:pt x="7467" y="17755"/>
                </a:cubicBezTo>
                <a:cubicBezTo>
                  <a:pt x="7486" y="17706"/>
                  <a:pt x="7544" y="17688"/>
                  <a:pt x="7596" y="17714"/>
                </a:cubicBezTo>
                <a:cubicBezTo>
                  <a:pt x="7667" y="17750"/>
                  <a:pt x="7695" y="17705"/>
                  <a:pt x="7715" y="17541"/>
                </a:cubicBezTo>
                <a:cubicBezTo>
                  <a:pt x="7748" y="17268"/>
                  <a:pt x="7636" y="16897"/>
                  <a:pt x="7451" y="16677"/>
                </a:cubicBezTo>
                <a:lnTo>
                  <a:pt x="7309" y="16508"/>
                </a:lnTo>
                <a:lnTo>
                  <a:pt x="7428" y="16455"/>
                </a:lnTo>
                <a:cubicBezTo>
                  <a:pt x="7559" y="16396"/>
                  <a:pt x="7588" y="16253"/>
                  <a:pt x="7469" y="16253"/>
                </a:cubicBezTo>
                <a:cubicBezTo>
                  <a:pt x="7320" y="16253"/>
                  <a:pt x="7338" y="16100"/>
                  <a:pt x="7505" y="15940"/>
                </a:cubicBezTo>
                <a:cubicBezTo>
                  <a:pt x="7625" y="15826"/>
                  <a:pt x="7735" y="15789"/>
                  <a:pt x="7873" y="15817"/>
                </a:cubicBezTo>
                <a:cubicBezTo>
                  <a:pt x="7984" y="15839"/>
                  <a:pt x="8102" y="15813"/>
                  <a:pt x="8143" y="15759"/>
                </a:cubicBezTo>
                <a:cubicBezTo>
                  <a:pt x="8193" y="15693"/>
                  <a:pt x="8228" y="15691"/>
                  <a:pt x="8251" y="15751"/>
                </a:cubicBezTo>
                <a:cubicBezTo>
                  <a:pt x="8302" y="15882"/>
                  <a:pt x="8489" y="15857"/>
                  <a:pt x="8523" y="15714"/>
                </a:cubicBezTo>
                <a:cubicBezTo>
                  <a:pt x="8540" y="15644"/>
                  <a:pt x="8523" y="15531"/>
                  <a:pt x="8487" y="15463"/>
                </a:cubicBezTo>
                <a:cubicBezTo>
                  <a:pt x="8433" y="15359"/>
                  <a:pt x="8454" y="15316"/>
                  <a:pt x="8611" y="15211"/>
                </a:cubicBezTo>
                <a:cubicBezTo>
                  <a:pt x="8795" y="15090"/>
                  <a:pt x="9058" y="15149"/>
                  <a:pt x="9070" y="15314"/>
                </a:cubicBezTo>
                <a:cubicBezTo>
                  <a:pt x="9072" y="15350"/>
                  <a:pt x="9078" y="15621"/>
                  <a:pt x="9083" y="15919"/>
                </a:cubicBezTo>
                <a:lnTo>
                  <a:pt x="9090" y="16463"/>
                </a:lnTo>
                <a:lnTo>
                  <a:pt x="9339" y="16488"/>
                </a:lnTo>
                <a:cubicBezTo>
                  <a:pt x="9563" y="16510"/>
                  <a:pt x="9583" y="16497"/>
                  <a:pt x="9564" y="16343"/>
                </a:cubicBezTo>
                <a:cubicBezTo>
                  <a:pt x="9534" y="16092"/>
                  <a:pt x="9624" y="16055"/>
                  <a:pt x="9795" y="16249"/>
                </a:cubicBezTo>
                <a:cubicBezTo>
                  <a:pt x="9996" y="16477"/>
                  <a:pt x="10079" y="16470"/>
                  <a:pt x="10033" y="16232"/>
                </a:cubicBezTo>
                <a:cubicBezTo>
                  <a:pt x="9972" y="15911"/>
                  <a:pt x="9979" y="15878"/>
                  <a:pt x="10113" y="15878"/>
                </a:cubicBezTo>
                <a:cubicBezTo>
                  <a:pt x="10186" y="15878"/>
                  <a:pt x="10271" y="15826"/>
                  <a:pt x="10302" y="15763"/>
                </a:cubicBezTo>
                <a:cubicBezTo>
                  <a:pt x="10349" y="15670"/>
                  <a:pt x="10379" y="15692"/>
                  <a:pt x="10471" y="15878"/>
                </a:cubicBezTo>
                <a:cubicBezTo>
                  <a:pt x="10533" y="16004"/>
                  <a:pt x="10575" y="16136"/>
                  <a:pt x="10561" y="16171"/>
                </a:cubicBezTo>
                <a:cubicBezTo>
                  <a:pt x="10548" y="16205"/>
                  <a:pt x="10583" y="16300"/>
                  <a:pt x="10642" y="16385"/>
                </a:cubicBezTo>
                <a:cubicBezTo>
                  <a:pt x="10729" y="16510"/>
                  <a:pt x="10768" y="16523"/>
                  <a:pt x="10849" y="16442"/>
                </a:cubicBezTo>
                <a:cubicBezTo>
                  <a:pt x="10916" y="16375"/>
                  <a:pt x="10958" y="16371"/>
                  <a:pt x="10981" y="16430"/>
                </a:cubicBezTo>
                <a:cubicBezTo>
                  <a:pt x="11002" y="16483"/>
                  <a:pt x="11043" y="16459"/>
                  <a:pt x="11085" y="16368"/>
                </a:cubicBezTo>
                <a:cubicBezTo>
                  <a:pt x="11140" y="16247"/>
                  <a:pt x="11167" y="16237"/>
                  <a:pt x="11232" y="16323"/>
                </a:cubicBezTo>
                <a:cubicBezTo>
                  <a:pt x="11287" y="16395"/>
                  <a:pt x="11322" y="16400"/>
                  <a:pt x="11346" y="16339"/>
                </a:cubicBezTo>
                <a:cubicBezTo>
                  <a:pt x="11365" y="16291"/>
                  <a:pt x="11405" y="16279"/>
                  <a:pt x="11437" y="16311"/>
                </a:cubicBezTo>
                <a:cubicBezTo>
                  <a:pt x="11473" y="16346"/>
                  <a:pt x="11483" y="16319"/>
                  <a:pt x="11463" y="16236"/>
                </a:cubicBezTo>
                <a:cubicBezTo>
                  <a:pt x="11396" y="15960"/>
                  <a:pt x="11536" y="15838"/>
                  <a:pt x="11937" y="15829"/>
                </a:cubicBezTo>
                <a:cubicBezTo>
                  <a:pt x="12224" y="15822"/>
                  <a:pt x="12307" y="15796"/>
                  <a:pt x="12268" y="15722"/>
                </a:cubicBezTo>
                <a:cubicBezTo>
                  <a:pt x="12233" y="15654"/>
                  <a:pt x="12254" y="15548"/>
                  <a:pt x="12336" y="15384"/>
                </a:cubicBezTo>
                <a:cubicBezTo>
                  <a:pt x="12448" y="15159"/>
                  <a:pt x="12474" y="15148"/>
                  <a:pt x="12833" y="15162"/>
                </a:cubicBezTo>
                <a:cubicBezTo>
                  <a:pt x="13041" y="15170"/>
                  <a:pt x="13295" y="15155"/>
                  <a:pt x="13395" y="15125"/>
                </a:cubicBezTo>
                <a:cubicBezTo>
                  <a:pt x="13552" y="15078"/>
                  <a:pt x="13576" y="15036"/>
                  <a:pt x="13576" y="14825"/>
                </a:cubicBezTo>
                <a:cubicBezTo>
                  <a:pt x="13576" y="14535"/>
                  <a:pt x="13596" y="14521"/>
                  <a:pt x="14084" y="14479"/>
                </a:cubicBezTo>
                <a:cubicBezTo>
                  <a:pt x="14486" y="14444"/>
                  <a:pt x="14644" y="14324"/>
                  <a:pt x="14596" y="14084"/>
                </a:cubicBezTo>
                <a:cubicBezTo>
                  <a:pt x="14553" y="13866"/>
                  <a:pt x="14651" y="13810"/>
                  <a:pt x="15047" y="13828"/>
                </a:cubicBezTo>
                <a:cubicBezTo>
                  <a:pt x="15250" y="13838"/>
                  <a:pt x="15416" y="13808"/>
                  <a:pt x="15436" y="13758"/>
                </a:cubicBezTo>
                <a:cubicBezTo>
                  <a:pt x="15454" y="13710"/>
                  <a:pt x="15514" y="13672"/>
                  <a:pt x="15570" y="13672"/>
                </a:cubicBezTo>
                <a:cubicBezTo>
                  <a:pt x="15664" y="13672"/>
                  <a:pt x="15674" y="13606"/>
                  <a:pt x="15674" y="12836"/>
                </a:cubicBezTo>
                <a:lnTo>
                  <a:pt x="15674" y="12005"/>
                </a:lnTo>
                <a:lnTo>
                  <a:pt x="15526" y="12005"/>
                </a:lnTo>
                <a:cubicBezTo>
                  <a:pt x="15445" y="12005"/>
                  <a:pt x="15351" y="11957"/>
                  <a:pt x="15316" y="11902"/>
                </a:cubicBezTo>
                <a:cubicBezTo>
                  <a:pt x="15236" y="11774"/>
                  <a:pt x="15234" y="11281"/>
                  <a:pt x="15314" y="11202"/>
                </a:cubicBezTo>
                <a:cubicBezTo>
                  <a:pt x="15347" y="11169"/>
                  <a:pt x="15630" y="11151"/>
                  <a:pt x="15941" y="11161"/>
                </a:cubicBezTo>
                <a:lnTo>
                  <a:pt x="16505" y="11177"/>
                </a:lnTo>
                <a:lnTo>
                  <a:pt x="16521" y="10823"/>
                </a:lnTo>
                <a:lnTo>
                  <a:pt x="16539" y="10465"/>
                </a:lnTo>
                <a:lnTo>
                  <a:pt x="16974" y="10486"/>
                </a:lnTo>
                <a:cubicBezTo>
                  <a:pt x="17242" y="10498"/>
                  <a:pt x="17397" y="10473"/>
                  <a:pt x="17378" y="10424"/>
                </a:cubicBezTo>
                <a:cubicBezTo>
                  <a:pt x="17361" y="10380"/>
                  <a:pt x="17394" y="10271"/>
                  <a:pt x="17450" y="10181"/>
                </a:cubicBezTo>
                <a:cubicBezTo>
                  <a:pt x="17507" y="10092"/>
                  <a:pt x="17539" y="9997"/>
                  <a:pt x="17523" y="9971"/>
                </a:cubicBezTo>
                <a:cubicBezTo>
                  <a:pt x="17507" y="9946"/>
                  <a:pt x="17559" y="9884"/>
                  <a:pt x="17640" y="9835"/>
                </a:cubicBezTo>
                <a:cubicBezTo>
                  <a:pt x="17731" y="9780"/>
                  <a:pt x="17806" y="9779"/>
                  <a:pt x="17836" y="9827"/>
                </a:cubicBezTo>
                <a:cubicBezTo>
                  <a:pt x="17865" y="9872"/>
                  <a:pt x="17948" y="9874"/>
                  <a:pt x="18033" y="9835"/>
                </a:cubicBezTo>
                <a:cubicBezTo>
                  <a:pt x="18115" y="9798"/>
                  <a:pt x="18194" y="9787"/>
                  <a:pt x="18209" y="9811"/>
                </a:cubicBezTo>
                <a:cubicBezTo>
                  <a:pt x="18225" y="9835"/>
                  <a:pt x="18322" y="9833"/>
                  <a:pt x="18424" y="9803"/>
                </a:cubicBezTo>
                <a:cubicBezTo>
                  <a:pt x="18586" y="9754"/>
                  <a:pt x="18608" y="9717"/>
                  <a:pt x="18608" y="9506"/>
                </a:cubicBezTo>
                <a:cubicBezTo>
                  <a:pt x="18608" y="9373"/>
                  <a:pt x="18631" y="9244"/>
                  <a:pt x="18657" y="9218"/>
                </a:cubicBezTo>
                <a:cubicBezTo>
                  <a:pt x="18733" y="9144"/>
                  <a:pt x="19447" y="9097"/>
                  <a:pt x="19473" y="9164"/>
                </a:cubicBezTo>
                <a:cubicBezTo>
                  <a:pt x="19486" y="9198"/>
                  <a:pt x="19570" y="9210"/>
                  <a:pt x="19660" y="9189"/>
                </a:cubicBezTo>
                <a:cubicBezTo>
                  <a:pt x="19784" y="9160"/>
                  <a:pt x="19812" y="9116"/>
                  <a:pt x="19786" y="9012"/>
                </a:cubicBezTo>
                <a:cubicBezTo>
                  <a:pt x="19707" y="8692"/>
                  <a:pt x="19717" y="8578"/>
                  <a:pt x="19831" y="8510"/>
                </a:cubicBezTo>
                <a:cubicBezTo>
                  <a:pt x="19897" y="8470"/>
                  <a:pt x="19973" y="8472"/>
                  <a:pt x="20009" y="8518"/>
                </a:cubicBezTo>
                <a:cubicBezTo>
                  <a:pt x="20049" y="8569"/>
                  <a:pt x="20111" y="8565"/>
                  <a:pt x="20180" y="8506"/>
                </a:cubicBezTo>
                <a:cubicBezTo>
                  <a:pt x="20240" y="8455"/>
                  <a:pt x="20286" y="8433"/>
                  <a:pt x="20286" y="8456"/>
                </a:cubicBezTo>
                <a:cubicBezTo>
                  <a:pt x="20286" y="8480"/>
                  <a:pt x="20348" y="8461"/>
                  <a:pt x="20424" y="8415"/>
                </a:cubicBezTo>
                <a:cubicBezTo>
                  <a:pt x="20520" y="8357"/>
                  <a:pt x="20583" y="8361"/>
                  <a:pt x="20633" y="8428"/>
                </a:cubicBezTo>
                <a:cubicBezTo>
                  <a:pt x="20690" y="8502"/>
                  <a:pt x="20706" y="8496"/>
                  <a:pt x="20706" y="8395"/>
                </a:cubicBezTo>
                <a:cubicBezTo>
                  <a:pt x="20706" y="8323"/>
                  <a:pt x="20760" y="8204"/>
                  <a:pt x="20825" y="8131"/>
                </a:cubicBezTo>
                <a:cubicBezTo>
                  <a:pt x="20890" y="8059"/>
                  <a:pt x="20942" y="7971"/>
                  <a:pt x="20942" y="7938"/>
                </a:cubicBezTo>
                <a:cubicBezTo>
                  <a:pt x="20942" y="7904"/>
                  <a:pt x="21013" y="7874"/>
                  <a:pt x="21100" y="7868"/>
                </a:cubicBezTo>
                <a:cubicBezTo>
                  <a:pt x="21585" y="7834"/>
                  <a:pt x="21536" y="7904"/>
                  <a:pt x="21540" y="7254"/>
                </a:cubicBezTo>
                <a:cubicBezTo>
                  <a:pt x="21543" y="6702"/>
                  <a:pt x="21536" y="6670"/>
                  <a:pt x="21423" y="6670"/>
                </a:cubicBezTo>
                <a:cubicBezTo>
                  <a:pt x="21358" y="6670"/>
                  <a:pt x="21278" y="6715"/>
                  <a:pt x="21245" y="6769"/>
                </a:cubicBezTo>
                <a:cubicBezTo>
                  <a:pt x="21170" y="6887"/>
                  <a:pt x="21113" y="6702"/>
                  <a:pt x="21105" y="6308"/>
                </a:cubicBezTo>
                <a:cubicBezTo>
                  <a:pt x="21100" y="6077"/>
                  <a:pt x="21080" y="6040"/>
                  <a:pt x="20923" y="6003"/>
                </a:cubicBezTo>
                <a:cubicBezTo>
                  <a:pt x="20733" y="5958"/>
                  <a:pt x="20725" y="5924"/>
                  <a:pt x="20693" y="5044"/>
                </a:cubicBezTo>
                <a:cubicBezTo>
                  <a:pt x="20682" y="4750"/>
                  <a:pt x="20664" y="4709"/>
                  <a:pt x="20540" y="4686"/>
                </a:cubicBezTo>
                <a:cubicBezTo>
                  <a:pt x="20364" y="4654"/>
                  <a:pt x="20275" y="4483"/>
                  <a:pt x="20276" y="4188"/>
                </a:cubicBezTo>
                <a:cubicBezTo>
                  <a:pt x="20276" y="4062"/>
                  <a:pt x="20252" y="3914"/>
                  <a:pt x="20222" y="3854"/>
                </a:cubicBezTo>
                <a:cubicBezTo>
                  <a:pt x="20183" y="3779"/>
                  <a:pt x="20184" y="3716"/>
                  <a:pt x="20227" y="3649"/>
                </a:cubicBezTo>
                <a:cubicBezTo>
                  <a:pt x="20338" y="3471"/>
                  <a:pt x="20297" y="3322"/>
                  <a:pt x="20144" y="3348"/>
                </a:cubicBezTo>
                <a:cubicBezTo>
                  <a:pt x="19938" y="3382"/>
                  <a:pt x="19867" y="3284"/>
                  <a:pt x="19867" y="2957"/>
                </a:cubicBezTo>
                <a:cubicBezTo>
                  <a:pt x="19867" y="2684"/>
                  <a:pt x="19859" y="2669"/>
                  <a:pt x="19683" y="2669"/>
                </a:cubicBezTo>
                <a:cubicBezTo>
                  <a:pt x="19475" y="2669"/>
                  <a:pt x="19464" y="2643"/>
                  <a:pt x="19424" y="2002"/>
                </a:cubicBezTo>
                <a:cubicBezTo>
                  <a:pt x="19408" y="1750"/>
                  <a:pt x="19392" y="1495"/>
                  <a:pt x="19388" y="1438"/>
                </a:cubicBezTo>
                <a:cubicBezTo>
                  <a:pt x="19383" y="1381"/>
                  <a:pt x="19312" y="1335"/>
                  <a:pt x="19232" y="1335"/>
                </a:cubicBezTo>
                <a:cubicBezTo>
                  <a:pt x="19043" y="1335"/>
                  <a:pt x="19022" y="1267"/>
                  <a:pt x="19015" y="631"/>
                </a:cubicBezTo>
                <a:cubicBezTo>
                  <a:pt x="19009" y="197"/>
                  <a:pt x="18996" y="125"/>
                  <a:pt x="18945" y="236"/>
                </a:cubicBezTo>
                <a:cubicBezTo>
                  <a:pt x="18892" y="350"/>
                  <a:pt x="18860" y="354"/>
                  <a:pt x="18743" y="269"/>
                </a:cubicBezTo>
                <a:cubicBezTo>
                  <a:pt x="18666" y="213"/>
                  <a:pt x="18619" y="129"/>
                  <a:pt x="18637" y="84"/>
                </a:cubicBezTo>
                <a:cubicBezTo>
                  <a:pt x="18662" y="19"/>
                  <a:pt x="18568" y="-6"/>
                  <a:pt x="18460" y="1"/>
                </a:cubicBezTo>
                <a:close/>
                <a:moveTo>
                  <a:pt x="492" y="3710"/>
                </a:moveTo>
                <a:cubicBezTo>
                  <a:pt x="483" y="3716"/>
                  <a:pt x="483" y="3728"/>
                  <a:pt x="492" y="3751"/>
                </a:cubicBezTo>
                <a:cubicBezTo>
                  <a:pt x="510" y="3797"/>
                  <a:pt x="545" y="3834"/>
                  <a:pt x="572" y="3834"/>
                </a:cubicBezTo>
                <a:cubicBezTo>
                  <a:pt x="648" y="3834"/>
                  <a:pt x="632" y="3778"/>
                  <a:pt x="541" y="3723"/>
                </a:cubicBezTo>
                <a:cubicBezTo>
                  <a:pt x="518" y="3708"/>
                  <a:pt x="501" y="3704"/>
                  <a:pt x="492" y="3710"/>
                </a:cubicBezTo>
                <a:close/>
              </a:path>
            </a:pathLst>
          </a:custGeom>
          <a:ln w="12700">
            <a:miter lim="400000"/>
          </a:ln>
          <a:effectLst>
            <a:outerShdw sx="100000" sy="100000" kx="0" ky="0" algn="b" rotWithShape="0" blurRad="355600" dist="0" dir="0">
              <a:srgbClr val="000000">
                <a:alpha val="75000"/>
              </a:srgbClr>
            </a:outerShdw>
          </a:effectLst>
        </p:spPr>
      </p:pic>
      <p:sp>
        <p:nvSpPr>
          <p:cNvPr id="650" name="Devices"/>
          <p:cNvSpPr/>
          <p:nvPr/>
        </p:nvSpPr>
        <p:spPr>
          <a:xfrm>
            <a:off x="17002676" y="10034354"/>
            <a:ext cx="7770989" cy="1143001"/>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a:defRPr b="0" sz="6600">
                <a:solidFill>
                  <a:srgbClr val="53585F"/>
                </a:solidFill>
                <a:latin typeface="Avenir Next Condensed"/>
                <a:ea typeface="Avenir Next Condensed"/>
                <a:cs typeface="Avenir Next Condensed"/>
                <a:sym typeface="Avenir Next Condensed"/>
              </a:defRPr>
            </a:lvl1pPr>
          </a:lstStyle>
          <a:p>
            <a:pPr/>
            <a:r>
              <a:t>Devices</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2" name="Text"/>
          <p:cNvSpPr txBox="1"/>
          <p:nvPr>
            <p:ph type="body" idx="13"/>
          </p:nvPr>
        </p:nvSpPr>
        <p:spPr>
          <a:prstGeom prst="rect">
            <a:avLst/>
          </a:prstGeom>
        </p:spPr>
        <p:txBody>
          <a:bodyPr/>
          <a:lstStyle/>
          <a:p>
            <a:pPr marL="0" indent="0">
              <a:spcBef>
                <a:spcPts val="6800"/>
              </a:spcBef>
              <a:buSzTx/>
              <a:buNone/>
              <a:defRPr b="1" sz="6000">
                <a:solidFill>
                  <a:srgbClr val="94A8B2"/>
                </a:solidFill>
                <a:latin typeface="FreightSansLFPro"/>
                <a:ea typeface="FreightSansLFPro"/>
                <a:cs typeface="FreightSansLFPro"/>
                <a:sym typeface="FreightSansLFPro"/>
              </a:defRPr>
            </a:pPr>
          </a:p>
        </p:txBody>
      </p:sp>
      <p:sp>
        <p:nvSpPr>
          <p:cNvPr id="65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defTabSz="914400"/>
            <a:fld id="{86CB4B4D-7CA3-9044-876B-883B54F8677D}" type="slidenum"/>
          </a:p>
        </p:txBody>
      </p:sp>
      <p:sp>
        <p:nvSpPr>
          <p:cNvPr id="654" name="MEMORY"/>
          <p:cNvSpPr txBox="1"/>
          <p:nvPr/>
        </p:nvSpPr>
        <p:spPr>
          <a:xfrm>
            <a:off x="8672512" y="146049"/>
            <a:ext cx="703897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MEMORY</a:t>
            </a:r>
          </a:p>
        </p:txBody>
      </p:sp>
      <p:pic>
        <p:nvPicPr>
          <p:cNvPr id="655" name="Image" descr="Image"/>
          <p:cNvPicPr>
            <a:picLocks noChangeAspect="1"/>
          </p:cNvPicPr>
          <p:nvPr/>
        </p:nvPicPr>
        <p:blipFill>
          <a:blip r:embed="rId2">
            <a:extLst/>
          </a:blip>
          <a:stretch>
            <a:fillRect/>
          </a:stretch>
        </p:blipFill>
        <p:spPr>
          <a:xfrm rot="445884">
            <a:off x="7840284" y="5682831"/>
            <a:ext cx="8703431" cy="3965469"/>
          </a:xfrm>
          <a:prstGeom prst="rect">
            <a:avLst/>
          </a:prstGeom>
          <a:ln w="12700">
            <a:miter lim="400000"/>
          </a:ln>
          <a:effectLst>
            <a:outerShdw sx="100000" sy="100000" kx="0" ky="0" algn="b" rotWithShape="0" blurRad="355600" dist="0" dir="0">
              <a:srgbClr val="000000">
                <a:alpha val="75000"/>
              </a:srgbClr>
            </a:outerShdw>
          </a:effectLst>
        </p:spPr>
      </p:pic>
      <p:sp>
        <p:nvSpPr>
          <p:cNvPr id="656" name="Dynamic Random Access Memory (DRAM)"/>
          <p:cNvSpPr txBox="1"/>
          <p:nvPr/>
        </p:nvSpPr>
        <p:spPr>
          <a:xfrm>
            <a:off x="4712461" y="2234247"/>
            <a:ext cx="14959077" cy="1485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50000"/>
              </a:lnSpc>
              <a:defRPr b="0" sz="8000">
                <a:solidFill>
                  <a:srgbClr val="5E5E5E"/>
                </a:solidFill>
                <a:latin typeface="Avenir Next Condensed"/>
                <a:ea typeface="Avenir Next Condensed"/>
                <a:cs typeface="Avenir Next Condensed"/>
                <a:sym typeface="Avenir Next Condensed"/>
              </a:defRPr>
            </a:lvl1pPr>
          </a:lstStyle>
          <a:p>
            <a:pPr/>
            <a:r>
              <a:t>Dynamic Random Access Memory (DRAM)</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8" name="Text"/>
          <p:cNvSpPr txBox="1"/>
          <p:nvPr>
            <p:ph type="body" idx="13"/>
          </p:nvPr>
        </p:nvSpPr>
        <p:spPr>
          <a:prstGeom prst="rect">
            <a:avLst/>
          </a:prstGeom>
        </p:spPr>
        <p:txBody>
          <a:bodyPr/>
          <a:lstStyle/>
          <a:p>
            <a:pPr marL="0" indent="0">
              <a:spcBef>
                <a:spcPts val="6800"/>
              </a:spcBef>
              <a:buSzTx/>
              <a:buNone/>
              <a:defRPr b="1" sz="6000">
                <a:solidFill>
                  <a:srgbClr val="94A8B2"/>
                </a:solidFill>
                <a:latin typeface="FreightSansLFPro"/>
                <a:ea typeface="FreightSansLFPro"/>
                <a:cs typeface="FreightSansLFPro"/>
                <a:sym typeface="FreightSansLFPro"/>
              </a:defRPr>
            </a:pPr>
          </a:p>
        </p:txBody>
      </p:sp>
      <p:sp>
        <p:nvSpPr>
          <p:cNvPr id="65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defTabSz="914400"/>
            <a:fld id="{86CB4B4D-7CA3-9044-876B-883B54F8677D}" type="slidenum"/>
          </a:p>
        </p:txBody>
      </p:sp>
      <p:sp>
        <p:nvSpPr>
          <p:cNvPr id="660" name="STORAGE"/>
          <p:cNvSpPr txBox="1"/>
          <p:nvPr/>
        </p:nvSpPr>
        <p:spPr>
          <a:xfrm>
            <a:off x="8747760" y="146049"/>
            <a:ext cx="688848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STORAGE</a:t>
            </a:r>
          </a:p>
        </p:txBody>
      </p:sp>
      <p:sp>
        <p:nvSpPr>
          <p:cNvPr id="661" name="Solid State Drives (SSDs)"/>
          <p:cNvSpPr txBox="1"/>
          <p:nvPr/>
        </p:nvSpPr>
        <p:spPr>
          <a:xfrm>
            <a:off x="7810753" y="2234247"/>
            <a:ext cx="8762493" cy="1485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ct val="150000"/>
              </a:lnSpc>
              <a:defRPr b="0" sz="8000">
                <a:solidFill>
                  <a:srgbClr val="5E5E5E"/>
                </a:solidFill>
                <a:latin typeface="Avenir Next Condensed"/>
                <a:ea typeface="Avenir Next Condensed"/>
                <a:cs typeface="Avenir Next Condensed"/>
                <a:sym typeface="Avenir Next Condensed"/>
              </a:defRPr>
            </a:lvl1pPr>
          </a:lstStyle>
          <a:p>
            <a:pPr/>
            <a:r>
              <a:t>Solid State Drives (SSDs)</a:t>
            </a:r>
          </a:p>
        </p:txBody>
      </p:sp>
      <p:pic>
        <p:nvPicPr>
          <p:cNvPr id="662" name="illustration.pdf" descr="illustration.pdf"/>
          <p:cNvPicPr>
            <a:picLocks noChangeAspect="1"/>
          </p:cNvPicPr>
          <p:nvPr/>
        </p:nvPicPr>
        <p:blipFill>
          <a:blip r:embed="rId2">
            <a:extLst/>
          </a:blip>
          <a:stretch>
            <a:fillRect/>
          </a:stretch>
        </p:blipFill>
        <p:spPr>
          <a:xfrm>
            <a:off x="8001000" y="5041169"/>
            <a:ext cx="8382000" cy="5248793"/>
          </a:xfrm>
          <a:prstGeom prst="rect">
            <a:avLst/>
          </a:prstGeom>
          <a:ln w="12700">
            <a:miter lim="400000"/>
          </a:ln>
          <a:effectLst>
            <a:outerShdw sx="100000" sy="100000" kx="0" ky="0" algn="b" rotWithShape="0" blurRad="355600" dist="0" dir="0">
              <a:srgbClr val="000000">
                <a:alpha val="75000"/>
              </a:srgbClr>
            </a:outerShdw>
          </a:effectLst>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4" name="Text"/>
          <p:cNvSpPr txBox="1"/>
          <p:nvPr>
            <p:ph type="body" idx="13"/>
          </p:nvPr>
        </p:nvSpPr>
        <p:spPr>
          <a:prstGeom prst="rect">
            <a:avLst/>
          </a:prstGeom>
        </p:spPr>
        <p:txBody>
          <a:bodyPr/>
          <a:lstStyle/>
          <a:p>
            <a:pPr marL="0" indent="0">
              <a:spcBef>
                <a:spcPts val="6800"/>
              </a:spcBef>
              <a:buSzTx/>
              <a:buNone/>
              <a:defRPr b="1" sz="6000">
                <a:solidFill>
                  <a:srgbClr val="94A8B2"/>
                </a:solidFill>
                <a:latin typeface="FreightSansLFPro"/>
                <a:ea typeface="FreightSansLFPro"/>
                <a:cs typeface="FreightSansLFPro"/>
                <a:sym typeface="FreightSansLFPro"/>
              </a:defRPr>
            </a:pPr>
          </a:p>
        </p:txBody>
      </p:sp>
      <p:sp>
        <p:nvSpPr>
          <p:cNvPr id="66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defTabSz="914400"/>
            <a:fld id="{86CB4B4D-7CA3-9044-876B-883B54F8677D}" type="slidenum"/>
          </a:p>
        </p:txBody>
      </p:sp>
      <p:sp>
        <p:nvSpPr>
          <p:cNvPr id="666" name="NETWORK"/>
          <p:cNvSpPr txBox="1"/>
          <p:nvPr/>
        </p:nvSpPr>
        <p:spPr>
          <a:xfrm>
            <a:off x="8338185" y="146049"/>
            <a:ext cx="770763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NETWORK</a:t>
            </a:r>
          </a:p>
        </p:txBody>
      </p:sp>
      <p:sp>
        <p:nvSpPr>
          <p:cNvPr id="667" name="Switches and Wide Area Network (WAN) Backbone"/>
          <p:cNvSpPr txBox="1"/>
          <p:nvPr/>
        </p:nvSpPr>
        <p:spPr>
          <a:xfrm>
            <a:off x="3279394" y="2234247"/>
            <a:ext cx="17825213" cy="1485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ct val="150000"/>
              </a:lnSpc>
              <a:defRPr b="0" sz="8000">
                <a:solidFill>
                  <a:srgbClr val="5E5E5E"/>
                </a:solidFill>
                <a:latin typeface="Avenir Next Condensed"/>
                <a:ea typeface="Avenir Next Condensed"/>
                <a:cs typeface="Avenir Next Condensed"/>
                <a:sym typeface="Avenir Next Condensed"/>
              </a:defRPr>
            </a:lvl1pPr>
          </a:lstStyle>
          <a:p>
            <a:pPr/>
            <a:r>
              <a:t>Switches and Wide Area Network (WAN) Backbone</a:t>
            </a:r>
          </a:p>
        </p:txBody>
      </p:sp>
      <p:pic>
        <p:nvPicPr>
          <p:cNvPr id="668" name="Screen Shot 2016-06-11 at 7.25.16 PM.png" descr="Screen Shot 2016-06-11 at 7.25.16 PM.png"/>
          <p:cNvPicPr>
            <a:picLocks noChangeAspect="1"/>
          </p:cNvPicPr>
          <p:nvPr/>
        </p:nvPicPr>
        <p:blipFill>
          <a:blip r:embed="rId2">
            <a:extLst/>
          </a:blip>
          <a:stretch>
            <a:fillRect/>
          </a:stretch>
        </p:blipFill>
        <p:spPr>
          <a:xfrm>
            <a:off x="12918548" y="4143962"/>
            <a:ext cx="6582615" cy="7043206"/>
          </a:xfrm>
          <a:prstGeom prst="rect">
            <a:avLst/>
          </a:prstGeom>
          <a:ln w="12700">
            <a:miter lim="400000"/>
          </a:ln>
        </p:spPr>
      </p:pic>
      <p:pic>
        <p:nvPicPr>
          <p:cNvPr id="669" name="Screen Shot 2016-06-11 at 7.44.49 PM.png" descr="Screen Shot 2016-06-11 at 7.44.49 PM.png"/>
          <p:cNvPicPr>
            <a:picLocks noChangeAspect="1"/>
          </p:cNvPicPr>
          <p:nvPr/>
        </p:nvPicPr>
        <p:blipFill>
          <a:blip r:embed="rId3">
            <a:extLst/>
          </a:blip>
          <a:stretch>
            <a:fillRect/>
          </a:stretch>
        </p:blipFill>
        <p:spPr>
          <a:xfrm>
            <a:off x="6047408" y="4143962"/>
            <a:ext cx="4924518" cy="7043206"/>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1" name="Slide Number"/>
          <p:cNvSpPr txBox="1"/>
          <p:nvPr>
            <p:ph type="sldNum" sz="quarter" idx="2"/>
          </p:nvPr>
        </p:nvSpPr>
        <p:spPr>
          <a:xfrm>
            <a:off x="11985243" y="13081000"/>
            <a:ext cx="400813" cy="520700"/>
          </a:xfrm>
          <a:prstGeom prst="rect">
            <a:avLst/>
          </a:prstGeom>
          <a:extLst>
            <a:ext uri="{C572A759-6A51-4108-AA02-DFA0A04FC94B}">
              <ma14:wrappingTextBoxFlag xmlns:ma14="http://schemas.microsoft.com/office/mac/drawingml/2011/main" val="1"/>
            </a:ext>
          </a:extLst>
        </p:spPr>
        <p:txBody>
          <a:bodyPr/>
          <a:lstStyle>
            <a:lvl1pPr>
              <a:defRPr>
                <a:latin typeface="Avenir Next Condensed"/>
                <a:ea typeface="Avenir Next Condensed"/>
                <a:cs typeface="Avenir Next Condensed"/>
                <a:sym typeface="Avenir Next Condensed"/>
              </a:defRPr>
            </a:lvl1pPr>
          </a:lstStyle>
          <a:p>
            <a:pPr/>
            <a:fld id="{86CB4B4D-7CA3-9044-876B-883B54F8677D}" type="slidenum"/>
          </a:p>
        </p:txBody>
      </p:sp>
      <p:sp>
        <p:nvSpPr>
          <p:cNvPr id="672" name="WHY DO DEVICES FAIL?"/>
          <p:cNvSpPr txBox="1"/>
          <p:nvPr/>
        </p:nvSpPr>
        <p:spPr>
          <a:xfrm>
            <a:off x="3517582" y="146049"/>
            <a:ext cx="1734883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WHY DO DEVICES FAIL?</a:t>
            </a:r>
          </a:p>
        </p:txBody>
      </p:sp>
      <p:pic>
        <p:nvPicPr>
          <p:cNvPr id="673" name="Image" descr="Image"/>
          <p:cNvPicPr>
            <a:picLocks noChangeAspect="1"/>
          </p:cNvPicPr>
          <p:nvPr/>
        </p:nvPicPr>
        <p:blipFill>
          <a:blip r:embed="rId3">
            <a:extLst/>
          </a:blip>
          <a:stretch>
            <a:fillRect/>
          </a:stretch>
        </p:blipFill>
        <p:spPr>
          <a:xfrm rot="445884">
            <a:off x="3368321" y="4353242"/>
            <a:ext cx="4292601" cy="1955801"/>
          </a:xfrm>
          <a:prstGeom prst="rect">
            <a:avLst/>
          </a:prstGeom>
          <a:ln w="12700">
            <a:miter lim="400000"/>
          </a:ln>
          <a:effectLst>
            <a:outerShdw sx="100000" sy="100000" kx="0" ky="0" algn="b" rotWithShape="0" blurRad="355600" dist="0" dir="0">
              <a:srgbClr val="000000">
                <a:alpha val="75000"/>
              </a:srgbClr>
            </a:outerShdw>
          </a:effectLst>
        </p:spPr>
      </p:pic>
      <p:pic>
        <p:nvPicPr>
          <p:cNvPr id="674" name="illustration.pdf" descr="illustration.pdf"/>
          <p:cNvPicPr>
            <a:picLocks noChangeAspect="1"/>
          </p:cNvPicPr>
          <p:nvPr/>
        </p:nvPicPr>
        <p:blipFill>
          <a:blip r:embed="rId4">
            <a:extLst/>
          </a:blip>
          <a:stretch>
            <a:fillRect/>
          </a:stretch>
        </p:blipFill>
        <p:spPr>
          <a:xfrm>
            <a:off x="9868290" y="3640442"/>
            <a:ext cx="4647421" cy="2910205"/>
          </a:xfrm>
          <a:prstGeom prst="rect">
            <a:avLst/>
          </a:prstGeom>
          <a:ln w="12700">
            <a:miter lim="400000"/>
          </a:ln>
          <a:effectLst>
            <a:outerShdw sx="100000" sy="100000" kx="0" ky="0" algn="b" rotWithShape="0" blurRad="355600" dist="0" dir="0">
              <a:srgbClr val="000000">
                <a:alpha val="75000"/>
              </a:srgbClr>
            </a:outerShdw>
          </a:effectLst>
        </p:spPr>
      </p:pic>
      <p:sp>
        <p:nvSpPr>
          <p:cNvPr id="675" name="DRAM"/>
          <p:cNvSpPr txBox="1"/>
          <p:nvPr/>
        </p:nvSpPr>
        <p:spPr>
          <a:xfrm>
            <a:off x="3904896" y="6950789"/>
            <a:ext cx="321945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defTabSz="457200">
              <a:lnSpc>
                <a:spcPts val="19600"/>
              </a:lnSpc>
              <a:defRPr sz="10000">
                <a:latin typeface="Avenir Next Condensed"/>
                <a:ea typeface="Avenir Next Condensed"/>
                <a:cs typeface="Avenir Next Condensed"/>
                <a:sym typeface="Avenir Next Condensed"/>
              </a:defRPr>
            </a:lvl1pPr>
          </a:lstStyle>
          <a:p>
            <a:pPr/>
            <a:r>
              <a:t>DRAM</a:t>
            </a:r>
          </a:p>
        </p:txBody>
      </p:sp>
      <p:sp>
        <p:nvSpPr>
          <p:cNvPr id="676" name="SSDs"/>
          <p:cNvSpPr txBox="1"/>
          <p:nvPr/>
        </p:nvSpPr>
        <p:spPr>
          <a:xfrm>
            <a:off x="10920729" y="6950789"/>
            <a:ext cx="254254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defTabSz="457200">
              <a:lnSpc>
                <a:spcPts val="19600"/>
              </a:lnSpc>
              <a:defRPr sz="10000">
                <a:latin typeface="Avenir Next Condensed"/>
                <a:ea typeface="Avenir Next Condensed"/>
                <a:cs typeface="Avenir Next Condensed"/>
                <a:sym typeface="Avenir Next Condensed"/>
              </a:defRPr>
            </a:lvl1pPr>
          </a:lstStyle>
          <a:p>
            <a:pPr/>
            <a:r>
              <a:t>SSDs</a:t>
            </a:r>
          </a:p>
        </p:txBody>
      </p:sp>
      <p:sp>
        <p:nvSpPr>
          <p:cNvPr id="677" name="Networks"/>
          <p:cNvSpPr txBox="1"/>
          <p:nvPr/>
        </p:nvSpPr>
        <p:spPr>
          <a:xfrm>
            <a:off x="16703522" y="6950789"/>
            <a:ext cx="496062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defTabSz="457200">
              <a:lnSpc>
                <a:spcPts val="19600"/>
              </a:lnSpc>
              <a:defRPr sz="10000">
                <a:latin typeface="Avenir Next Condensed"/>
                <a:ea typeface="Avenir Next Condensed"/>
                <a:cs typeface="Avenir Next Condensed"/>
                <a:sym typeface="Avenir Next Condensed"/>
              </a:defRPr>
            </a:lvl1pPr>
          </a:lstStyle>
          <a:p>
            <a:pPr/>
            <a:r>
              <a:t>Networks</a:t>
            </a:r>
          </a:p>
        </p:txBody>
      </p:sp>
      <p:sp>
        <p:nvSpPr>
          <p:cNvPr id="678" name="Retention…"/>
          <p:cNvSpPr txBox="1"/>
          <p:nvPr/>
        </p:nvSpPr>
        <p:spPr>
          <a:xfrm>
            <a:off x="2382208" y="8701100"/>
            <a:ext cx="5621698" cy="37007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1058333" indent="-1058333" algn="l" defTabSz="457200">
              <a:lnSpc>
                <a:spcPct val="80000"/>
              </a:lnSpc>
              <a:buSzPct val="125000"/>
              <a:buChar char="•"/>
              <a:defRPr b="0" sz="8000">
                <a:latin typeface="Avenir Next Condensed"/>
                <a:ea typeface="Avenir Next Condensed"/>
                <a:cs typeface="Avenir Next Condensed"/>
                <a:sym typeface="Avenir Next Condensed"/>
              </a:defRPr>
            </a:pPr>
            <a:r>
              <a:t>Retention</a:t>
            </a:r>
          </a:p>
          <a:p>
            <a:pPr marL="1058333" indent="-1058333" algn="l" defTabSz="457200">
              <a:lnSpc>
                <a:spcPct val="80000"/>
              </a:lnSpc>
              <a:buSzPct val="125000"/>
              <a:buChar char="•"/>
              <a:defRPr b="0" sz="8000">
                <a:latin typeface="Avenir Next Condensed"/>
                <a:ea typeface="Avenir Next Condensed"/>
                <a:cs typeface="Avenir Next Condensed"/>
                <a:sym typeface="Avenir Next Condensed"/>
              </a:defRPr>
            </a:pPr>
            <a:r>
              <a:t>Disturbance</a:t>
            </a:r>
          </a:p>
          <a:p>
            <a:pPr marL="1058333" indent="-1058333" algn="l" defTabSz="457200">
              <a:lnSpc>
                <a:spcPct val="80000"/>
              </a:lnSpc>
              <a:buSzPct val="125000"/>
              <a:buChar char="•"/>
              <a:defRPr b="0" sz="8000">
                <a:latin typeface="Avenir Next Condensed"/>
                <a:ea typeface="Avenir Next Condensed"/>
                <a:cs typeface="Avenir Next Condensed"/>
                <a:sym typeface="Avenir Next Condensed"/>
              </a:defRPr>
            </a:pPr>
            <a:r>
              <a:t>Endurance</a:t>
            </a:r>
          </a:p>
        </p:txBody>
      </p:sp>
      <p:sp>
        <p:nvSpPr>
          <p:cNvPr id="679" name="Endurance…"/>
          <p:cNvSpPr txBox="1"/>
          <p:nvPr/>
        </p:nvSpPr>
        <p:spPr>
          <a:xfrm>
            <a:off x="9059587" y="8701100"/>
            <a:ext cx="5657258" cy="37007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L="1058333" indent="-1058333" algn="l" defTabSz="457200">
              <a:lnSpc>
                <a:spcPct val="80000"/>
              </a:lnSpc>
              <a:buSzPct val="125000"/>
              <a:buChar char="•"/>
              <a:defRPr b="0" sz="8000">
                <a:latin typeface="Avenir Next Condensed"/>
                <a:ea typeface="Avenir Next Condensed"/>
                <a:cs typeface="Avenir Next Condensed"/>
                <a:sym typeface="Avenir Next Condensed"/>
              </a:defRPr>
            </a:pPr>
            <a:r>
              <a:t>Endurance</a:t>
            </a:r>
          </a:p>
          <a:p>
            <a:pPr marL="1058333" indent="-1058333" algn="l" defTabSz="457200">
              <a:lnSpc>
                <a:spcPct val="80000"/>
              </a:lnSpc>
              <a:buSzPct val="125000"/>
              <a:buChar char="•"/>
              <a:defRPr b="0" sz="8000">
                <a:latin typeface="Avenir Next Condensed"/>
                <a:ea typeface="Avenir Next Condensed"/>
                <a:cs typeface="Avenir Next Condensed"/>
                <a:sym typeface="Avenir Next Condensed"/>
              </a:defRPr>
            </a:pPr>
            <a:r>
              <a:t>Disturbance</a:t>
            </a:r>
          </a:p>
          <a:p>
            <a:pPr marL="1058333" indent="-1058333" algn="l" defTabSz="457200">
              <a:lnSpc>
                <a:spcPct val="80000"/>
              </a:lnSpc>
              <a:buSzPct val="125000"/>
              <a:buChar char="•"/>
              <a:defRPr b="0" sz="8000">
                <a:latin typeface="Avenir Next Condensed"/>
                <a:ea typeface="Avenir Next Condensed"/>
                <a:cs typeface="Avenir Next Condensed"/>
                <a:sym typeface="Avenir Next Condensed"/>
              </a:defRPr>
            </a:pPr>
            <a:r>
              <a:t>Temperature</a:t>
            </a:r>
          </a:p>
        </p:txBody>
      </p:sp>
      <p:sp>
        <p:nvSpPr>
          <p:cNvPr id="680" name="Bugs…"/>
          <p:cNvSpPr txBox="1"/>
          <p:nvPr/>
        </p:nvSpPr>
        <p:spPr>
          <a:xfrm>
            <a:off x="15994522" y="8701100"/>
            <a:ext cx="7000411" cy="37007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L="1058333" indent="-1058333" algn="l" defTabSz="457200">
              <a:lnSpc>
                <a:spcPct val="80000"/>
              </a:lnSpc>
              <a:buSzPct val="125000"/>
              <a:buChar char="•"/>
              <a:defRPr b="0" sz="8000">
                <a:latin typeface="Avenir Next Condensed"/>
                <a:ea typeface="Avenir Next Condensed"/>
                <a:cs typeface="Avenir Next Condensed"/>
                <a:sym typeface="Avenir Next Condensed"/>
              </a:defRPr>
            </a:pPr>
            <a:r>
              <a:t>Bugs</a:t>
            </a:r>
          </a:p>
          <a:p>
            <a:pPr marL="1058333" indent="-1058333" algn="l" defTabSz="457200">
              <a:lnSpc>
                <a:spcPct val="80000"/>
              </a:lnSpc>
              <a:buSzPct val="125000"/>
              <a:buChar char="•"/>
              <a:defRPr b="0" sz="8000">
                <a:latin typeface="Avenir Next Condensed"/>
                <a:ea typeface="Avenir Next Condensed"/>
                <a:cs typeface="Avenir Next Condensed"/>
                <a:sym typeface="Avenir Next Condensed"/>
              </a:defRPr>
            </a:pPr>
            <a:r>
              <a:t>Faulty hardware</a:t>
            </a:r>
          </a:p>
          <a:p>
            <a:pPr marL="1058333" indent="-1058333" algn="l" defTabSz="457200">
              <a:lnSpc>
                <a:spcPct val="80000"/>
              </a:lnSpc>
              <a:buSzPct val="125000"/>
              <a:buChar char="•"/>
              <a:defRPr b="0" sz="8000">
                <a:latin typeface="Avenir Next Condensed"/>
                <a:ea typeface="Avenir Next Condensed"/>
                <a:cs typeface="Avenir Next Condensed"/>
                <a:sym typeface="Avenir Next Condensed"/>
              </a:defRPr>
            </a:pPr>
            <a:r>
              <a:t>Human error</a:t>
            </a:r>
          </a:p>
        </p:txBody>
      </p:sp>
      <p:grpSp>
        <p:nvGrpSpPr>
          <p:cNvPr id="683" name="Group"/>
          <p:cNvGrpSpPr/>
          <p:nvPr/>
        </p:nvGrpSpPr>
        <p:grpSpPr>
          <a:xfrm>
            <a:off x="16821432" y="3668223"/>
            <a:ext cx="4724799" cy="2910206"/>
            <a:chOff x="0" y="0"/>
            <a:chExt cx="4724798" cy="2910204"/>
          </a:xfrm>
        </p:grpSpPr>
        <p:pic>
          <p:nvPicPr>
            <p:cNvPr id="681" name="Screen Shot 2016-06-11 at 7.25.16 PM.png" descr="Screen Shot 2016-06-11 at 7.25.16 PM.png"/>
            <p:cNvPicPr>
              <a:picLocks noChangeAspect="1"/>
            </p:cNvPicPr>
            <p:nvPr/>
          </p:nvPicPr>
          <p:blipFill>
            <a:blip r:embed="rId5">
              <a:extLst/>
            </a:blip>
            <a:stretch>
              <a:fillRect/>
            </a:stretch>
          </p:blipFill>
          <p:spPr>
            <a:xfrm>
              <a:off x="2004907" y="0"/>
              <a:ext cx="2719892" cy="2910205"/>
            </a:xfrm>
            <a:prstGeom prst="rect">
              <a:avLst/>
            </a:prstGeom>
            <a:ln w="12700" cap="flat">
              <a:noFill/>
              <a:miter lim="400000"/>
            </a:ln>
            <a:effectLst/>
          </p:spPr>
        </p:pic>
        <p:pic>
          <p:nvPicPr>
            <p:cNvPr id="682" name="Screen Shot 2016-06-11 at 7.44.49 PM.png" descr="Screen Shot 2016-06-11 at 7.44.49 PM.png"/>
            <p:cNvPicPr>
              <a:picLocks noChangeAspect="1"/>
            </p:cNvPicPr>
            <p:nvPr/>
          </p:nvPicPr>
          <p:blipFill>
            <a:blip r:embed="rId6">
              <a:extLst/>
            </a:blip>
            <a:stretch>
              <a:fillRect/>
            </a:stretch>
          </p:blipFill>
          <p:spPr>
            <a:xfrm>
              <a:off x="0" y="0"/>
              <a:ext cx="2034778" cy="2910205"/>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Slide Number"/>
          <p:cNvSpPr txBox="1"/>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1" name="1,000,000's"/>
          <p:cNvSpPr txBox="1"/>
          <p:nvPr/>
        </p:nvSpPr>
        <p:spPr>
          <a:xfrm>
            <a:off x="3926204" y="3362277"/>
            <a:ext cx="16531591" cy="530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ts val="43600"/>
              </a:lnSpc>
              <a:defRPr spc="-1200" sz="30000">
                <a:latin typeface="Avenir Next Condensed"/>
                <a:ea typeface="Avenir Next Condensed"/>
                <a:cs typeface="Avenir Next Condensed"/>
                <a:sym typeface="Avenir Next Condensed"/>
              </a:defRPr>
            </a:pPr>
            <a:r>
              <a:t>1</a:t>
            </a:r>
            <a:r>
              <a:rPr b="0"/>
              <a:t>,</a:t>
            </a:r>
            <a:r>
              <a:t>000</a:t>
            </a:r>
            <a:r>
              <a:rPr b="0"/>
              <a:t>,</a:t>
            </a:r>
            <a:r>
              <a:t>000's</a:t>
            </a:r>
          </a:p>
        </p:txBody>
      </p:sp>
      <p:sp>
        <p:nvSpPr>
          <p:cNvPr id="172" name="CONTAINERS"/>
          <p:cNvSpPr txBox="1"/>
          <p:nvPr/>
        </p:nvSpPr>
        <p:spPr>
          <a:xfrm>
            <a:off x="8328659" y="7750857"/>
            <a:ext cx="7726681" cy="218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2000"/>
              </a:lnSpc>
              <a:defRPr sz="12000">
                <a:latin typeface="Avenir Next Condensed"/>
                <a:ea typeface="Avenir Next Condensed"/>
                <a:cs typeface="Avenir Next Condensed"/>
                <a:sym typeface="Avenir Next Condensed"/>
              </a:defRPr>
            </a:lvl1pPr>
          </a:lstStyle>
          <a:p>
            <a:pPr/>
            <a:r>
              <a:t>CONTAINERS</a:t>
            </a:r>
          </a:p>
        </p:txBody>
      </p:sp>
      <p:sp>
        <p:nvSpPr>
          <p:cNvPr id="173" name="[Hahn LISA'18]"/>
          <p:cNvSpPr txBox="1"/>
          <p:nvPr/>
        </p:nvSpPr>
        <p:spPr>
          <a:xfrm>
            <a:off x="11007089" y="9844409"/>
            <a:ext cx="2369821"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5E5E5E"/>
                </a:solidFill>
                <a:latin typeface="Avenir Next Condensed"/>
                <a:ea typeface="Avenir Next Condensed"/>
                <a:cs typeface="Avenir Next Condensed"/>
                <a:sym typeface="Avenir Next Condensed"/>
              </a:defRPr>
            </a:lvl1pPr>
          </a:lstStyle>
          <a:p>
            <a:pPr/>
            <a:r>
              <a:t>[Hahn LISA'18]</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7" name="Different system configurations…"/>
          <p:cNvSpPr txBox="1"/>
          <p:nvPr/>
        </p:nvSpPr>
        <p:spPr>
          <a:xfrm>
            <a:off x="3253852" y="3390620"/>
            <a:ext cx="16567455" cy="8807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i="1" spc="-84" sz="8400">
                <a:latin typeface="Avenir Next Condensed"/>
                <a:ea typeface="Avenir Next Condensed"/>
                <a:cs typeface="Avenir Next Condensed"/>
                <a:sym typeface="Avenir Next Condensed"/>
              </a:defRPr>
            </a:pPr>
            <a:r>
              <a:t>Different system configurations</a:t>
            </a:r>
          </a:p>
          <a:p>
            <a:pPr lvl="2" marL="2143125" indent="-873125" algn="l" defTabSz="814387">
              <a:buSzPct val="125000"/>
              <a:buChar char="•"/>
              <a:defRPr b="0" spc="-66" sz="6600">
                <a:latin typeface="Avenir Next Condensed"/>
                <a:ea typeface="Avenir Next Condensed"/>
                <a:cs typeface="Avenir Next Condensed"/>
                <a:sym typeface="Avenir Next Condensed"/>
              </a:defRPr>
            </a:pPr>
            <a:r>
              <a:t>Diverse workloads (Web, Database, Cache, Media)</a:t>
            </a:r>
          </a:p>
          <a:p>
            <a:pPr lvl="2" marL="2143125" indent="-873125" algn="l" defTabSz="814387">
              <a:buSzPct val="125000"/>
              <a:buChar char="•"/>
              <a:defRPr b="0" spc="-66" sz="6600">
                <a:latin typeface="Avenir Next Condensed"/>
                <a:ea typeface="Avenir Next Condensed"/>
                <a:cs typeface="Avenir Next Condensed"/>
                <a:sym typeface="Avenir Next Condensed"/>
              </a:defRPr>
            </a:pPr>
            <a:r>
              <a:t>Diverse CPU/memory/storage requirements</a:t>
            </a:r>
          </a:p>
          <a:p>
            <a:pPr algn="l" defTabSz="814387">
              <a:defRPr b="0" spc="-66" sz="6600">
                <a:latin typeface="Avenir Next Condensed"/>
                <a:ea typeface="Avenir Next Condensed"/>
                <a:cs typeface="Avenir Next Condensed"/>
                <a:sym typeface="Avenir Next Condensed"/>
              </a:defRPr>
            </a:pPr>
          </a:p>
          <a:p>
            <a:pPr marL="1111250" indent="-1111250" algn="l" defTabSz="814387">
              <a:buSzPct val="125000"/>
              <a:buChar char="•"/>
              <a:defRPr i="1" spc="-84" sz="8400">
                <a:latin typeface="Avenir Next Condensed"/>
                <a:ea typeface="Avenir Next Condensed"/>
                <a:cs typeface="Avenir Next Condensed"/>
                <a:sym typeface="Avenir Next Condensed"/>
              </a:defRPr>
            </a:pPr>
            <a:r>
              <a:t>Different device organizations</a:t>
            </a:r>
          </a:p>
          <a:p>
            <a:pPr lvl="2" marL="2143125" indent="-873125" algn="l" defTabSz="814387">
              <a:buSzPct val="125000"/>
              <a:buChar char="•"/>
              <a:defRPr b="0" spc="-66" sz="6600">
                <a:latin typeface="Avenir Next Condensed"/>
                <a:ea typeface="Avenir Next Condensed"/>
                <a:cs typeface="Avenir Next Condensed"/>
                <a:sym typeface="Avenir Next Condensed"/>
              </a:defRPr>
            </a:pPr>
            <a:r>
              <a:t>Capacity, frequency, vendors, ...</a:t>
            </a:r>
          </a:p>
          <a:p>
            <a:pPr lvl="2" marL="2143125" indent="-873125" algn="l" defTabSz="814387">
              <a:buSzPct val="125000"/>
              <a:buChar char="•"/>
              <a:defRPr b="0" spc="-66" sz="6600">
                <a:latin typeface="Avenir Next Condensed"/>
                <a:ea typeface="Avenir Next Condensed"/>
                <a:cs typeface="Avenir Next Condensed"/>
                <a:sym typeface="Avenir Next Condensed"/>
              </a:defRPr>
            </a:pPr>
            <a:r>
              <a:t>Across various stages of lifecycle</a:t>
            </a:r>
          </a:p>
        </p:txBody>
      </p:sp>
      <p:sp>
        <p:nvSpPr>
          <p:cNvPr id="688" name="DATA CENTER DIVERSITY"/>
          <p:cNvSpPr txBox="1"/>
          <p:nvPr/>
        </p:nvSpPr>
        <p:spPr>
          <a:xfrm>
            <a:off x="3136582" y="146049"/>
            <a:ext cx="1811083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DATA CENTER DIVERSITY</a:t>
            </a:r>
          </a:p>
        </p:txBody>
      </p:sp>
      <p:sp>
        <p:nvSpPr>
          <p:cNvPr id="68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3" name="Large scale data centers have diverse device populations…"/>
          <p:cNvSpPr txBox="1"/>
          <p:nvPr/>
        </p:nvSpPr>
        <p:spPr>
          <a:xfrm>
            <a:off x="861843" y="3839210"/>
            <a:ext cx="22660315" cy="60375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1481666" indent="-1481666" algn="l" defTabSz="457200">
              <a:lnSpc>
                <a:spcPct val="140000"/>
              </a:lnSpc>
              <a:buSzPct val="100000"/>
              <a:buAutoNum type="arabicPeriod" startAt="1"/>
              <a:defRPr b="0" i="1" spc="-270" sz="9000">
                <a:solidFill>
                  <a:schemeClr val="accent5">
                    <a:lumOff val="-29866"/>
                  </a:schemeClr>
                </a:solidFill>
                <a:latin typeface="Avenir Next Condensed Medium"/>
                <a:ea typeface="Avenir Next Condensed Medium"/>
                <a:cs typeface="Avenir Next Condensed Medium"/>
                <a:sym typeface="Avenir Next Condensed Medium"/>
              </a:defRPr>
            </a:pPr>
            <a:r>
              <a:t>Large scale data centers have diverse device populations</a:t>
            </a:r>
          </a:p>
          <a:p>
            <a:pPr marL="1481666" indent="-1481666" algn="l" defTabSz="457200">
              <a:lnSpc>
                <a:spcPct val="140000"/>
              </a:lnSpc>
              <a:buSzPct val="100000"/>
              <a:buAutoNum type="arabicPeriod" startAt="1"/>
              <a:defRPr b="0" i="1" spc="-270" sz="9000">
                <a:solidFill>
                  <a:schemeClr val="accent5">
                    <a:lumOff val="-29866"/>
                  </a:schemeClr>
                </a:solidFill>
                <a:latin typeface="Avenir Next Condensed Medium"/>
                <a:ea typeface="Avenir Next Condensed Medium"/>
                <a:cs typeface="Avenir Next Condensed Medium"/>
                <a:sym typeface="Avenir Next Condensed Medium"/>
              </a:defRPr>
            </a:pPr>
            <a:r>
              <a:t>Large sample sizes mean we can build accurate models</a:t>
            </a:r>
          </a:p>
          <a:p>
            <a:pPr marL="1481666" indent="-1481666" algn="l" defTabSz="457200">
              <a:lnSpc>
                <a:spcPct val="140000"/>
              </a:lnSpc>
              <a:buSzPct val="100000"/>
              <a:buAutoNum type="arabicPeriod" startAt="1"/>
              <a:defRPr b="0" i="1" spc="-270" sz="9000">
                <a:solidFill>
                  <a:schemeClr val="accent5">
                    <a:lumOff val="-29866"/>
                  </a:schemeClr>
                </a:solidFill>
                <a:latin typeface="Avenir Next Condensed Medium"/>
                <a:ea typeface="Avenir Next Condensed Medium"/>
                <a:cs typeface="Avenir Next Condensed Medium"/>
                <a:sym typeface="Avenir Next Condensed Medium"/>
              </a:defRPr>
            </a:pPr>
            <a:r>
              <a:t>We can observe infrequent failure types at large scale</a:t>
            </a:r>
          </a:p>
        </p:txBody>
      </p:sp>
      <p:sp>
        <p:nvSpPr>
          <p:cNvPr id="694" name="Slide Number"/>
          <p:cNvSpPr txBox="1"/>
          <p:nvPr>
            <p:ph type="sldNum" sz="quarter" idx="2"/>
          </p:nvPr>
        </p:nvSpPr>
        <p:spPr>
          <a:xfrm>
            <a:off x="11985243" y="13081000"/>
            <a:ext cx="400813" cy="520700"/>
          </a:xfrm>
          <a:prstGeom prst="rect">
            <a:avLst/>
          </a:prstGeom>
          <a:extLst>
            <a:ext uri="{C572A759-6A51-4108-AA02-DFA0A04FC94B}">
              <ma14:wrappingTextBoxFlag xmlns:ma14="http://schemas.microsoft.com/office/mac/drawingml/2011/main" val="1"/>
            </a:ext>
          </a:extLst>
        </p:spPr>
        <p:txBody>
          <a:bodyPr/>
          <a:lstStyle>
            <a:lvl1pPr>
              <a:defRPr>
                <a:latin typeface="Avenir Next Condensed"/>
                <a:ea typeface="Avenir Next Condensed"/>
                <a:cs typeface="Avenir Next Condensed"/>
                <a:sym typeface="Avenir Next Condensed"/>
              </a:defRPr>
            </a:lvl1pPr>
          </a:lstStyle>
          <a:p>
            <a:pPr/>
            <a:fld id="{86CB4B4D-7CA3-9044-876B-883B54F8677D}" type="slidenum"/>
          </a:p>
        </p:txBody>
      </p:sp>
      <p:sp>
        <p:nvSpPr>
          <p:cNvPr id="695" name="KEY OBSERVATIONS"/>
          <p:cNvSpPr txBox="1"/>
          <p:nvPr/>
        </p:nvSpPr>
        <p:spPr>
          <a:xfrm>
            <a:off x="4774882" y="146049"/>
            <a:ext cx="1483423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KEY OBSERVATIONS</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9" name="ERROR"/>
          <p:cNvSpPr txBox="1"/>
          <p:nvPr/>
        </p:nvSpPr>
        <p:spPr>
          <a:xfrm>
            <a:off x="3323291" y="2916612"/>
            <a:ext cx="3492501" cy="19113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defRPr i="1" spc="-100" sz="10000">
                <a:solidFill>
                  <a:schemeClr val="accent5">
                    <a:lumOff val="-29866"/>
                  </a:schemeClr>
                </a:solidFill>
                <a:latin typeface="Avenir Next Condensed"/>
                <a:ea typeface="Avenir Next Condensed"/>
                <a:cs typeface="Avenir Next Condensed"/>
                <a:sym typeface="Avenir Next Condensed"/>
              </a:defRPr>
            </a:lvl1pPr>
          </a:lstStyle>
          <a:p>
            <a:pPr/>
            <a:r>
              <a:t>ERROR</a:t>
            </a:r>
          </a:p>
        </p:txBody>
      </p:sp>
      <p:sp>
        <p:nvSpPr>
          <p:cNvPr id="700" name="How failures manifest in software using a device"/>
          <p:cNvSpPr txBox="1"/>
          <p:nvPr/>
        </p:nvSpPr>
        <p:spPr>
          <a:xfrm>
            <a:off x="4183227" y="4526824"/>
            <a:ext cx="18652237" cy="1631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lvl1pPr marL="1111250" indent="-1111250" algn="l" defTabSz="814387">
              <a:buSzPct val="125000"/>
              <a:buChar char="•"/>
              <a:defRPr b="0" spc="-84" sz="8400">
                <a:latin typeface="Avenir Next Condensed"/>
                <a:ea typeface="Avenir Next Condensed"/>
                <a:cs typeface="Avenir Next Condensed"/>
                <a:sym typeface="Avenir Next Condensed"/>
              </a:defRPr>
            </a:lvl1pPr>
          </a:lstStyle>
          <a:p>
            <a:pPr/>
            <a:r>
              <a:t>How failures manifest in software using a device</a:t>
            </a:r>
          </a:p>
        </p:txBody>
      </p:sp>
      <p:sp>
        <p:nvSpPr>
          <p:cNvPr id="701" name="FAULT"/>
          <p:cNvSpPr txBox="1"/>
          <p:nvPr/>
        </p:nvSpPr>
        <p:spPr>
          <a:xfrm>
            <a:off x="3323291" y="6224236"/>
            <a:ext cx="3041651" cy="19113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defRPr i="1" spc="-100" sz="10000">
                <a:solidFill>
                  <a:schemeClr val="accent5">
                    <a:lumOff val="-29866"/>
                  </a:schemeClr>
                </a:solidFill>
                <a:latin typeface="Avenir Next Condensed"/>
                <a:ea typeface="Avenir Next Condensed"/>
                <a:cs typeface="Avenir Next Condensed"/>
                <a:sym typeface="Avenir Next Condensed"/>
              </a:defRPr>
            </a:lvl1pPr>
          </a:lstStyle>
          <a:p>
            <a:pPr/>
            <a:r>
              <a:t>FAULT</a:t>
            </a:r>
          </a:p>
        </p:txBody>
      </p:sp>
      <p:sp>
        <p:nvSpPr>
          <p:cNvPr id="702" name="The underlying reason why a device fails…"/>
          <p:cNvSpPr txBox="1"/>
          <p:nvPr/>
        </p:nvSpPr>
        <p:spPr>
          <a:xfrm>
            <a:off x="4183227" y="7825924"/>
            <a:ext cx="16565576" cy="4552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latin typeface="Avenir Next Condensed"/>
                <a:ea typeface="Avenir Next Condensed"/>
                <a:cs typeface="Avenir Next Condensed"/>
                <a:sym typeface="Avenir Next Condensed"/>
              </a:defRPr>
            </a:pPr>
            <a:r>
              <a:t>The underlying reason why a device fails</a:t>
            </a:r>
          </a:p>
          <a:p>
            <a:pPr marL="1111250" indent="-1111250" algn="l" defTabSz="814387">
              <a:buSzPct val="125000"/>
              <a:buChar char="•"/>
              <a:defRPr b="0" spc="-84" sz="8400">
                <a:latin typeface="Avenir Next Condensed"/>
                <a:ea typeface="Avenir Next Condensed"/>
                <a:cs typeface="Avenir Next Condensed"/>
                <a:sym typeface="Avenir Next Condensed"/>
              </a:defRPr>
            </a:pPr>
            <a:r>
              <a:rPr b="1" i="1"/>
              <a:t>Permanent:</a:t>
            </a:r>
            <a:r>
              <a:t> the fault appears every time</a:t>
            </a:r>
          </a:p>
          <a:p>
            <a:pPr marL="1111250" indent="-1111250" algn="l" defTabSz="814387">
              <a:buSzPct val="125000"/>
              <a:buChar char="•"/>
              <a:defRPr b="0" spc="-84" sz="8400">
                <a:latin typeface="Avenir Next Condensed"/>
                <a:ea typeface="Avenir Next Condensed"/>
                <a:cs typeface="Avenir Next Condensed"/>
                <a:sym typeface="Avenir Next Condensed"/>
              </a:defRPr>
            </a:pPr>
            <a:r>
              <a:rPr b="1" i="1"/>
              <a:t>Transient:</a:t>
            </a:r>
            <a:r>
              <a:t> the appears only sometimes</a:t>
            </a:r>
          </a:p>
        </p:txBody>
      </p:sp>
      <p:sp>
        <p:nvSpPr>
          <p:cNvPr id="703" name="RELIABILITY EVENTS"/>
          <p:cNvSpPr txBox="1"/>
          <p:nvPr/>
        </p:nvSpPr>
        <p:spPr>
          <a:xfrm>
            <a:off x="4717732" y="146049"/>
            <a:ext cx="1494853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RELIABILITY EVENTS</a:t>
            </a:r>
          </a:p>
        </p:txBody>
      </p:sp>
      <p:sp>
        <p:nvSpPr>
          <p:cNvPr id="70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6" name="Rounded Rectangle"/>
          <p:cNvSpPr/>
          <p:nvPr/>
        </p:nvSpPr>
        <p:spPr>
          <a:xfrm>
            <a:off x="2413320" y="4091923"/>
            <a:ext cx="6202602" cy="7215897"/>
          </a:xfrm>
          <a:prstGeom prst="roundRect">
            <a:avLst>
              <a:gd name="adj" fmla="val 15000"/>
            </a:avLst>
          </a:prstGeom>
          <a:solidFill>
            <a:srgbClr val="FFFFFF"/>
          </a:solidFill>
          <a:ln w="127000">
            <a:solidFill>
              <a:srgbClr val="D75734"/>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70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08" name="Image" descr="Image"/>
          <p:cNvPicPr>
            <a:picLocks noChangeAspect="1"/>
          </p:cNvPicPr>
          <p:nvPr/>
        </p:nvPicPr>
        <p:blipFill>
          <a:blip r:embed="rId3">
            <a:extLst/>
          </a:blip>
          <a:stretch>
            <a:fillRect/>
          </a:stretch>
        </p:blipFill>
        <p:spPr>
          <a:xfrm rot="445884">
            <a:off x="3368321" y="5384766"/>
            <a:ext cx="4292601" cy="1955801"/>
          </a:xfrm>
          <a:prstGeom prst="rect">
            <a:avLst/>
          </a:prstGeom>
          <a:ln w="12700">
            <a:miter lim="400000"/>
          </a:ln>
          <a:effectLst>
            <a:outerShdw sx="100000" sy="100000" kx="0" ky="0" algn="b" rotWithShape="0" blurRad="355600" dist="0" dir="0">
              <a:srgbClr val="000000">
                <a:alpha val="75000"/>
              </a:srgbClr>
            </a:outerShdw>
          </a:effectLst>
        </p:spPr>
      </p:pic>
      <p:pic>
        <p:nvPicPr>
          <p:cNvPr id="709" name="illustration.pdf" descr="illustration.pdf"/>
          <p:cNvPicPr>
            <a:picLocks noChangeAspect="1"/>
          </p:cNvPicPr>
          <p:nvPr/>
        </p:nvPicPr>
        <p:blipFill>
          <a:blip r:embed="rId4">
            <a:extLst/>
          </a:blip>
          <a:stretch>
            <a:fillRect/>
          </a:stretch>
        </p:blipFill>
        <p:spPr>
          <a:xfrm>
            <a:off x="9868290" y="4671966"/>
            <a:ext cx="4647421" cy="2910206"/>
          </a:xfrm>
          <a:prstGeom prst="rect">
            <a:avLst/>
          </a:prstGeom>
          <a:ln w="12700">
            <a:miter lim="400000"/>
          </a:ln>
          <a:effectLst>
            <a:outerShdw sx="100000" sy="100000" kx="0" ky="0" algn="b" rotWithShape="0" blurRad="355600" dist="0" dir="0">
              <a:srgbClr val="000000">
                <a:alpha val="75000"/>
              </a:srgbClr>
            </a:outerShdw>
          </a:effectLst>
        </p:spPr>
      </p:pic>
      <p:sp>
        <p:nvSpPr>
          <p:cNvPr id="710" name="DRAM…"/>
          <p:cNvSpPr txBox="1"/>
          <p:nvPr/>
        </p:nvSpPr>
        <p:spPr>
          <a:xfrm>
            <a:off x="3777896" y="7799306"/>
            <a:ext cx="3473451" cy="27127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80000"/>
              </a:lnSpc>
              <a:defRPr sz="10000">
                <a:latin typeface="Avenir Next Condensed"/>
                <a:ea typeface="Avenir Next Condensed"/>
                <a:cs typeface="Avenir Next Condensed"/>
                <a:sym typeface="Avenir Next Condensed"/>
              </a:defRPr>
            </a:pPr>
            <a:r>
              <a:t>DRAM</a:t>
            </a:r>
          </a:p>
          <a:p>
            <a:pPr defTabSz="457200">
              <a:lnSpc>
                <a:spcPct val="80000"/>
              </a:lnSpc>
              <a:defRPr b="0" sz="7000">
                <a:solidFill>
                  <a:srgbClr val="5E5E5E"/>
                </a:solidFill>
                <a:latin typeface="Avenir Next Condensed"/>
                <a:ea typeface="Avenir Next Condensed"/>
                <a:cs typeface="Avenir Next Condensed"/>
                <a:sym typeface="Avenir Next Condensed"/>
              </a:defRPr>
            </a:pPr>
            <a:r>
              <a:t>[DSN '15]</a:t>
            </a:r>
          </a:p>
        </p:txBody>
      </p:sp>
      <p:sp>
        <p:nvSpPr>
          <p:cNvPr id="711" name="SSDs…"/>
          <p:cNvSpPr txBox="1"/>
          <p:nvPr/>
        </p:nvSpPr>
        <p:spPr>
          <a:xfrm>
            <a:off x="9406064" y="7799306"/>
            <a:ext cx="5571872" cy="27127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80000"/>
              </a:lnSpc>
              <a:defRPr sz="10000">
                <a:latin typeface="Avenir Next Condensed"/>
                <a:ea typeface="Avenir Next Condensed"/>
                <a:cs typeface="Avenir Next Condensed"/>
                <a:sym typeface="Avenir Next Condensed"/>
              </a:defRPr>
            </a:pPr>
            <a:r>
              <a:t>SSDs</a:t>
            </a:r>
          </a:p>
          <a:p>
            <a:pPr defTabSz="457200">
              <a:lnSpc>
                <a:spcPct val="80000"/>
              </a:lnSpc>
              <a:defRPr b="0" sz="7000">
                <a:solidFill>
                  <a:srgbClr val="5E5E5E"/>
                </a:solidFill>
                <a:latin typeface="Avenir Next Condensed"/>
                <a:ea typeface="Avenir Next Condensed"/>
                <a:cs typeface="Avenir Next Condensed"/>
                <a:sym typeface="Avenir Next Condensed"/>
              </a:defRPr>
            </a:pPr>
            <a:r>
              <a:t>[SIGMETRICS '15]</a:t>
            </a:r>
          </a:p>
        </p:txBody>
      </p:sp>
      <p:sp>
        <p:nvSpPr>
          <p:cNvPr id="712" name="Networks…"/>
          <p:cNvSpPr txBox="1"/>
          <p:nvPr/>
        </p:nvSpPr>
        <p:spPr>
          <a:xfrm>
            <a:off x="16576522" y="7799306"/>
            <a:ext cx="5214621" cy="27127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80000"/>
              </a:lnSpc>
              <a:defRPr sz="10000">
                <a:latin typeface="Avenir Next Condensed"/>
                <a:ea typeface="Avenir Next Condensed"/>
                <a:cs typeface="Avenir Next Condensed"/>
                <a:sym typeface="Avenir Next Condensed"/>
              </a:defRPr>
            </a:pPr>
            <a:r>
              <a:t>Networks</a:t>
            </a:r>
          </a:p>
          <a:p>
            <a:pPr defTabSz="457200">
              <a:lnSpc>
                <a:spcPct val="80000"/>
              </a:lnSpc>
              <a:defRPr b="0" sz="7000">
                <a:solidFill>
                  <a:srgbClr val="5E5E5E"/>
                </a:solidFill>
                <a:latin typeface="Avenir Next Condensed"/>
                <a:ea typeface="Avenir Next Condensed"/>
                <a:cs typeface="Avenir Next Condensed"/>
                <a:sym typeface="Avenir Next Condensed"/>
              </a:defRPr>
            </a:pPr>
            <a:r>
              <a:t>[IMC '18]</a:t>
            </a:r>
          </a:p>
        </p:txBody>
      </p:sp>
      <p:sp>
        <p:nvSpPr>
          <p:cNvPr id="713" name="LARGE SCALE STUDIES"/>
          <p:cNvSpPr txBox="1"/>
          <p:nvPr/>
        </p:nvSpPr>
        <p:spPr>
          <a:xfrm>
            <a:off x="4012882" y="146049"/>
            <a:ext cx="1635823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LARGE SCALE STUDIES</a:t>
            </a:r>
          </a:p>
        </p:txBody>
      </p:sp>
      <p:grpSp>
        <p:nvGrpSpPr>
          <p:cNvPr id="716" name="Group"/>
          <p:cNvGrpSpPr/>
          <p:nvPr/>
        </p:nvGrpSpPr>
        <p:grpSpPr>
          <a:xfrm>
            <a:off x="16821432" y="4671966"/>
            <a:ext cx="4724799" cy="2910206"/>
            <a:chOff x="0" y="0"/>
            <a:chExt cx="4724798" cy="2910204"/>
          </a:xfrm>
        </p:grpSpPr>
        <p:pic>
          <p:nvPicPr>
            <p:cNvPr id="714" name="Screen Shot 2016-06-11 at 7.25.16 PM.png" descr="Screen Shot 2016-06-11 at 7.25.16 PM.png"/>
            <p:cNvPicPr>
              <a:picLocks noChangeAspect="1"/>
            </p:cNvPicPr>
            <p:nvPr/>
          </p:nvPicPr>
          <p:blipFill>
            <a:blip r:embed="rId5">
              <a:extLst/>
            </a:blip>
            <a:stretch>
              <a:fillRect/>
            </a:stretch>
          </p:blipFill>
          <p:spPr>
            <a:xfrm>
              <a:off x="2004907" y="0"/>
              <a:ext cx="2719892" cy="2910205"/>
            </a:xfrm>
            <a:prstGeom prst="rect">
              <a:avLst/>
            </a:prstGeom>
            <a:ln w="12700" cap="flat">
              <a:noFill/>
              <a:miter lim="400000"/>
            </a:ln>
            <a:effectLst/>
          </p:spPr>
        </p:pic>
        <p:pic>
          <p:nvPicPr>
            <p:cNvPr id="715" name="Screen Shot 2016-06-11 at 7.44.49 PM.png" descr="Screen Shot 2016-06-11 at 7.44.49 PM.png"/>
            <p:cNvPicPr>
              <a:picLocks noChangeAspect="1"/>
            </p:cNvPicPr>
            <p:nvPr/>
          </p:nvPicPr>
          <p:blipFill>
            <a:blip r:embed="rId6">
              <a:extLst/>
            </a:blip>
            <a:stretch>
              <a:fillRect/>
            </a:stretch>
          </p:blipFill>
          <p:spPr>
            <a:xfrm>
              <a:off x="0" y="0"/>
              <a:ext cx="2034778" cy="2910205"/>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20" name="Image" descr="Image"/>
          <p:cNvPicPr>
            <a:picLocks noChangeAspect="1"/>
          </p:cNvPicPr>
          <p:nvPr/>
        </p:nvPicPr>
        <p:blipFill>
          <a:blip r:embed="rId2">
            <a:extLst/>
          </a:blip>
          <a:srcRect l="16503" t="28748" r="45354" b="28748"/>
          <a:stretch>
            <a:fillRect/>
          </a:stretch>
        </p:blipFill>
        <p:spPr>
          <a:xfrm>
            <a:off x="9788686" y="4121497"/>
            <a:ext cx="4806752" cy="5473139"/>
          </a:xfrm>
          <a:prstGeom prst="rect">
            <a:avLst/>
          </a:prstGeom>
          <a:ln w="12700">
            <a:miter lim="400000"/>
          </a:ln>
        </p:spPr>
      </p:pic>
      <p:sp>
        <p:nvSpPr>
          <p:cNvPr id="721" name="Socket"/>
          <p:cNvSpPr txBox="1"/>
          <p:nvPr/>
        </p:nvSpPr>
        <p:spPr>
          <a:xfrm>
            <a:off x="10785309" y="2112038"/>
            <a:ext cx="2836216" cy="1631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80000"/>
              </a:lnSpc>
              <a:defRPr i="1" spc="-84" sz="8400">
                <a:solidFill>
                  <a:srgbClr val="A74545"/>
                </a:solidFill>
                <a:latin typeface="Avenir Next Condensed"/>
                <a:ea typeface="Avenir Next Condensed"/>
                <a:cs typeface="Avenir Next Condensed"/>
                <a:sym typeface="Avenir Next Condensed"/>
              </a:defRPr>
            </a:lvl1pPr>
          </a:lstStyle>
          <a:p>
            <a:pPr/>
            <a:r>
              <a:t>Socket</a:t>
            </a:r>
          </a:p>
        </p:txBody>
      </p:sp>
      <p:sp>
        <p:nvSpPr>
          <p:cNvPr id="72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4" name="Memory channels"/>
          <p:cNvSpPr txBox="1"/>
          <p:nvPr/>
        </p:nvSpPr>
        <p:spPr>
          <a:xfrm>
            <a:off x="10414796" y="1900588"/>
            <a:ext cx="3833673" cy="28003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p>
            <a:pPr defTabSz="814387">
              <a:lnSpc>
                <a:spcPct val="80000"/>
              </a:lnSpc>
              <a:defRPr i="1" spc="-84" sz="8400">
                <a:solidFill>
                  <a:srgbClr val="A74545"/>
                </a:solidFill>
                <a:latin typeface="Avenir Next Condensed"/>
                <a:ea typeface="Avenir Next Condensed"/>
                <a:cs typeface="Avenir Next Condensed"/>
                <a:sym typeface="Avenir Next Condensed"/>
              </a:defRPr>
            </a:pPr>
            <a:r>
              <a:t>Memory</a:t>
            </a:r>
            <a:br/>
            <a:r>
              <a:t>channels</a:t>
            </a:r>
          </a:p>
        </p:txBody>
      </p:sp>
      <p:pic>
        <p:nvPicPr>
          <p:cNvPr id="725" name="Image" descr="Image"/>
          <p:cNvPicPr>
            <a:picLocks noChangeAspect="1"/>
          </p:cNvPicPr>
          <p:nvPr/>
        </p:nvPicPr>
        <p:blipFill>
          <a:blip r:embed="rId2">
            <a:extLst/>
          </a:blip>
          <a:srcRect l="16503" t="28748" r="45354" b="28748"/>
          <a:stretch>
            <a:fillRect/>
          </a:stretch>
        </p:blipFill>
        <p:spPr>
          <a:xfrm>
            <a:off x="5591780" y="4121497"/>
            <a:ext cx="4806752" cy="5473139"/>
          </a:xfrm>
          <a:prstGeom prst="rect">
            <a:avLst/>
          </a:prstGeom>
          <a:ln w="12700">
            <a:miter lim="400000"/>
          </a:ln>
        </p:spPr>
      </p:pic>
      <p:sp>
        <p:nvSpPr>
          <p:cNvPr id="726" name="Line"/>
          <p:cNvSpPr/>
          <p:nvPr/>
        </p:nvSpPr>
        <p:spPr>
          <a:xfrm>
            <a:off x="10069338" y="5596442"/>
            <a:ext cx="4524589" cy="1"/>
          </a:xfrm>
          <a:prstGeom prst="line">
            <a:avLst/>
          </a:prstGeom>
          <a:ln w="203200">
            <a:solidFill>
              <a:srgbClr val="A74545"/>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727" name="Line"/>
          <p:cNvSpPr/>
          <p:nvPr/>
        </p:nvSpPr>
        <p:spPr>
          <a:xfrm>
            <a:off x="10069338" y="6858000"/>
            <a:ext cx="4524589" cy="0"/>
          </a:xfrm>
          <a:prstGeom prst="line">
            <a:avLst/>
          </a:prstGeom>
          <a:ln w="203200">
            <a:solidFill>
              <a:srgbClr val="A74545"/>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728" name="Line"/>
          <p:cNvSpPr/>
          <p:nvPr/>
        </p:nvSpPr>
        <p:spPr>
          <a:xfrm>
            <a:off x="10069338" y="8119557"/>
            <a:ext cx="4524589" cy="1"/>
          </a:xfrm>
          <a:prstGeom prst="line">
            <a:avLst/>
          </a:prstGeom>
          <a:ln w="203200">
            <a:solidFill>
              <a:srgbClr val="A74545"/>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72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31" name="Image" descr="Image"/>
          <p:cNvPicPr>
            <a:picLocks noChangeAspect="1"/>
          </p:cNvPicPr>
          <p:nvPr/>
        </p:nvPicPr>
        <p:blipFill>
          <a:blip r:embed="rId2">
            <a:extLst/>
          </a:blip>
          <a:srcRect l="63425" t="0" r="0" b="0"/>
          <a:stretch>
            <a:fillRect/>
          </a:stretch>
        </p:blipFill>
        <p:spPr>
          <a:xfrm>
            <a:off x="14314521" y="1843126"/>
            <a:ext cx="3589951" cy="10029826"/>
          </a:xfrm>
          <a:prstGeom prst="rect">
            <a:avLst/>
          </a:prstGeom>
          <a:ln w="12700">
            <a:miter lim="400000"/>
          </a:ln>
        </p:spPr>
      </p:pic>
      <p:pic>
        <p:nvPicPr>
          <p:cNvPr id="732" name="Image" descr="Image"/>
          <p:cNvPicPr>
            <a:picLocks noChangeAspect="1"/>
          </p:cNvPicPr>
          <p:nvPr/>
        </p:nvPicPr>
        <p:blipFill>
          <a:blip r:embed="rId2">
            <a:extLst/>
          </a:blip>
          <a:srcRect l="16503" t="28748" r="45354" b="28748"/>
          <a:stretch>
            <a:fillRect/>
          </a:stretch>
        </p:blipFill>
        <p:spPr>
          <a:xfrm>
            <a:off x="5591780" y="4121497"/>
            <a:ext cx="4806752" cy="5473139"/>
          </a:xfrm>
          <a:prstGeom prst="rect">
            <a:avLst/>
          </a:prstGeom>
          <a:ln w="12700">
            <a:miter lim="400000"/>
          </a:ln>
        </p:spPr>
      </p:pic>
      <p:sp>
        <p:nvSpPr>
          <p:cNvPr id="733" name="Line"/>
          <p:cNvSpPr/>
          <p:nvPr/>
        </p:nvSpPr>
        <p:spPr>
          <a:xfrm>
            <a:off x="10069338" y="5596442"/>
            <a:ext cx="4524589" cy="1"/>
          </a:xfrm>
          <a:prstGeom prst="line">
            <a:avLst/>
          </a:prstGeom>
          <a:ln w="203200">
            <a:solidFill>
              <a:srgbClr val="A6AAA9"/>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734" name="Line"/>
          <p:cNvSpPr/>
          <p:nvPr/>
        </p:nvSpPr>
        <p:spPr>
          <a:xfrm>
            <a:off x="10069338" y="6858000"/>
            <a:ext cx="4524589" cy="0"/>
          </a:xfrm>
          <a:prstGeom prst="line">
            <a:avLst/>
          </a:prstGeom>
          <a:ln w="203200">
            <a:solidFill>
              <a:srgbClr val="A6AAA9"/>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735" name="Line"/>
          <p:cNvSpPr/>
          <p:nvPr/>
        </p:nvSpPr>
        <p:spPr>
          <a:xfrm>
            <a:off x="10069338" y="8119557"/>
            <a:ext cx="4524589" cy="1"/>
          </a:xfrm>
          <a:prstGeom prst="line">
            <a:avLst/>
          </a:prstGeom>
          <a:ln w="203200">
            <a:solidFill>
              <a:srgbClr val="A6AAA9"/>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736" name="Dual…"/>
          <p:cNvSpPr txBox="1"/>
          <p:nvPr/>
        </p:nvSpPr>
        <p:spPr>
          <a:xfrm>
            <a:off x="18072001" y="3121024"/>
            <a:ext cx="3827273" cy="7473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p>
            <a:pPr defTabSz="814387">
              <a:lnSpc>
                <a:spcPct val="80000"/>
              </a:lnSpc>
              <a:defRPr i="1" spc="-84" sz="8400">
                <a:solidFill>
                  <a:srgbClr val="A74545"/>
                </a:solidFill>
                <a:latin typeface="Avenir Next Condensed"/>
                <a:ea typeface="Avenir Next Condensed"/>
                <a:cs typeface="Avenir Next Condensed"/>
                <a:sym typeface="Avenir Next Condensed"/>
              </a:defRPr>
            </a:pPr>
            <a:r>
              <a:t>Dual</a:t>
            </a:r>
          </a:p>
          <a:p>
            <a:pPr defTabSz="814387">
              <a:lnSpc>
                <a:spcPct val="80000"/>
              </a:lnSpc>
              <a:defRPr i="1" spc="-84" sz="8400">
                <a:solidFill>
                  <a:srgbClr val="A74545"/>
                </a:solidFill>
                <a:latin typeface="Avenir Next Condensed"/>
                <a:ea typeface="Avenir Next Condensed"/>
                <a:cs typeface="Avenir Next Condensed"/>
                <a:sym typeface="Avenir Next Condensed"/>
              </a:defRPr>
            </a:pPr>
            <a:r>
              <a:t>In-line</a:t>
            </a:r>
            <a:br/>
            <a:r>
              <a:t>Memory</a:t>
            </a:r>
          </a:p>
          <a:p>
            <a:pPr defTabSz="814387">
              <a:lnSpc>
                <a:spcPct val="80000"/>
              </a:lnSpc>
              <a:defRPr i="1" spc="-84" sz="8400">
                <a:solidFill>
                  <a:srgbClr val="A74545"/>
                </a:solidFill>
                <a:latin typeface="Avenir Next Condensed"/>
                <a:ea typeface="Avenir Next Condensed"/>
                <a:cs typeface="Avenir Next Condensed"/>
                <a:sym typeface="Avenir Next Condensed"/>
              </a:defRPr>
            </a:pPr>
            <a:r>
              <a:t>Module</a:t>
            </a:r>
          </a:p>
          <a:p>
            <a:pPr defTabSz="814387">
              <a:lnSpc>
                <a:spcPct val="80000"/>
              </a:lnSpc>
              <a:defRPr i="1" spc="-84" sz="8400">
                <a:solidFill>
                  <a:srgbClr val="A74545"/>
                </a:solidFill>
                <a:latin typeface="Avenir Next Condensed"/>
                <a:ea typeface="Avenir Next Condensed"/>
                <a:cs typeface="Avenir Next Condensed"/>
                <a:sym typeface="Avenir Next Condensed"/>
              </a:defRPr>
            </a:pPr>
            <a:r>
              <a:t>(DIMM)</a:t>
            </a:r>
            <a:br/>
            <a:r>
              <a:t>slots</a:t>
            </a:r>
          </a:p>
        </p:txBody>
      </p:sp>
      <p:sp>
        <p:nvSpPr>
          <p:cNvPr id="73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39" name="Image" descr="Image"/>
          <p:cNvPicPr>
            <a:picLocks noChangeAspect="1"/>
          </p:cNvPicPr>
          <p:nvPr/>
        </p:nvPicPr>
        <p:blipFill>
          <a:blip r:embed="rId2">
            <a:extLst/>
          </a:blip>
          <a:stretch>
            <a:fillRect/>
          </a:stretch>
        </p:blipFill>
        <p:spPr>
          <a:xfrm>
            <a:off x="4443662" y="4834499"/>
            <a:ext cx="15496676" cy="4047002"/>
          </a:xfrm>
          <a:prstGeom prst="rect">
            <a:avLst/>
          </a:prstGeom>
          <a:ln w="12700">
            <a:miter lim="400000"/>
          </a:ln>
        </p:spPr>
      </p:pic>
      <p:sp>
        <p:nvSpPr>
          <p:cNvPr id="740" name="DIMM"/>
          <p:cNvSpPr txBox="1"/>
          <p:nvPr/>
        </p:nvSpPr>
        <p:spPr>
          <a:xfrm>
            <a:off x="10843234" y="2597752"/>
            <a:ext cx="2697532" cy="1631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80000"/>
              </a:lnSpc>
              <a:defRPr i="1" spc="-84" sz="8400">
                <a:solidFill>
                  <a:srgbClr val="A74545"/>
                </a:solidFill>
                <a:latin typeface="Avenir Next Condensed"/>
                <a:ea typeface="Avenir Next Condensed"/>
                <a:cs typeface="Avenir Next Condensed"/>
                <a:sym typeface="Avenir Next Condensed"/>
              </a:defRPr>
            </a:lvl1pPr>
          </a:lstStyle>
          <a:p>
            <a:pPr/>
            <a:r>
              <a:t>DIMM</a:t>
            </a:r>
          </a:p>
        </p:txBody>
      </p:sp>
      <p:sp>
        <p:nvSpPr>
          <p:cNvPr id="74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43" name="Image" descr="Image"/>
          <p:cNvPicPr>
            <a:picLocks noChangeAspect="1"/>
          </p:cNvPicPr>
          <p:nvPr/>
        </p:nvPicPr>
        <p:blipFill>
          <a:blip r:embed="rId2">
            <a:extLst/>
          </a:blip>
          <a:stretch>
            <a:fillRect/>
          </a:stretch>
        </p:blipFill>
        <p:spPr>
          <a:xfrm>
            <a:off x="4443662" y="4834499"/>
            <a:ext cx="15496676" cy="4047002"/>
          </a:xfrm>
          <a:prstGeom prst="rect">
            <a:avLst/>
          </a:prstGeom>
          <a:ln w="12700">
            <a:miter lim="400000"/>
          </a:ln>
        </p:spPr>
      </p:pic>
      <p:sp>
        <p:nvSpPr>
          <p:cNvPr id="744" name="Shape"/>
          <p:cNvSpPr/>
          <p:nvPr/>
        </p:nvSpPr>
        <p:spPr>
          <a:xfrm>
            <a:off x="9817789" y="2387638"/>
            <a:ext cx="4816237" cy="40415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208" y="21600"/>
                </a:moveTo>
                <a:lnTo>
                  <a:pt x="15670" y="21600"/>
                </a:lnTo>
                <a:lnTo>
                  <a:pt x="15670" y="15375"/>
                </a:lnTo>
                <a:lnTo>
                  <a:pt x="21600" y="11108"/>
                </a:lnTo>
                <a:lnTo>
                  <a:pt x="11615" y="0"/>
                </a:lnTo>
                <a:lnTo>
                  <a:pt x="0" y="10925"/>
                </a:lnTo>
                <a:lnTo>
                  <a:pt x="9234" y="15479"/>
                </a:lnTo>
                <a:lnTo>
                  <a:pt x="9208" y="21600"/>
                </a:lnTo>
                <a:close/>
              </a:path>
            </a:pathLst>
          </a:custGeom>
          <a:solidFill>
            <a:srgbClr val="EAC6C6">
              <a:alpha val="60000"/>
            </a:srgbClr>
          </a:solidFill>
          <a:ln w="12700">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745" name="Rectangle"/>
          <p:cNvSpPr/>
          <p:nvPr/>
        </p:nvSpPr>
        <p:spPr>
          <a:xfrm>
            <a:off x="9764407" y="574984"/>
            <a:ext cx="4855185" cy="3888755"/>
          </a:xfrm>
          <a:prstGeom prst="rect">
            <a:avLst/>
          </a:prstGeom>
          <a:solidFill>
            <a:srgbClr val="FFFFFF"/>
          </a:solidFill>
          <a:ln w="101600">
            <a:solidFill>
              <a:srgbClr val="A6AAA9"/>
            </a:solidFill>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746" name="Chip"/>
          <p:cNvSpPr txBox="1"/>
          <p:nvPr/>
        </p:nvSpPr>
        <p:spPr>
          <a:xfrm>
            <a:off x="15211657" y="1703386"/>
            <a:ext cx="2075587" cy="1631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lnSpc>
                <a:spcPct val="80000"/>
              </a:lnSpc>
              <a:defRPr i="1" spc="-84" sz="8400">
                <a:solidFill>
                  <a:srgbClr val="A74545"/>
                </a:solidFill>
                <a:latin typeface="Avenir Next Condensed"/>
                <a:ea typeface="Avenir Next Condensed"/>
                <a:cs typeface="Avenir Next Condensed"/>
                <a:sym typeface="Avenir Next Condensed"/>
              </a:defRPr>
            </a:lvl1pPr>
          </a:lstStyle>
          <a:p>
            <a:pPr/>
            <a:r>
              <a:t>Chip</a:t>
            </a:r>
          </a:p>
        </p:txBody>
      </p:sp>
      <p:sp>
        <p:nvSpPr>
          <p:cNvPr id="74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49" name="Image" descr="Image"/>
          <p:cNvPicPr>
            <a:picLocks noChangeAspect="1"/>
          </p:cNvPicPr>
          <p:nvPr/>
        </p:nvPicPr>
        <p:blipFill>
          <a:blip r:embed="rId2">
            <a:extLst/>
          </a:blip>
          <a:stretch>
            <a:fillRect/>
          </a:stretch>
        </p:blipFill>
        <p:spPr>
          <a:xfrm>
            <a:off x="4443662" y="4834499"/>
            <a:ext cx="15496676" cy="4047002"/>
          </a:xfrm>
          <a:prstGeom prst="rect">
            <a:avLst/>
          </a:prstGeom>
          <a:ln w="12700">
            <a:miter lim="400000"/>
          </a:ln>
        </p:spPr>
      </p:pic>
      <p:sp>
        <p:nvSpPr>
          <p:cNvPr id="750" name="Shape"/>
          <p:cNvSpPr/>
          <p:nvPr/>
        </p:nvSpPr>
        <p:spPr>
          <a:xfrm>
            <a:off x="9817789" y="2387638"/>
            <a:ext cx="4816237" cy="40415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208" y="21600"/>
                </a:moveTo>
                <a:lnTo>
                  <a:pt x="15670" y="21600"/>
                </a:lnTo>
                <a:lnTo>
                  <a:pt x="15670" y="15375"/>
                </a:lnTo>
                <a:lnTo>
                  <a:pt x="21600" y="11108"/>
                </a:lnTo>
                <a:lnTo>
                  <a:pt x="11615" y="0"/>
                </a:lnTo>
                <a:lnTo>
                  <a:pt x="0" y="10925"/>
                </a:lnTo>
                <a:lnTo>
                  <a:pt x="9234" y="15479"/>
                </a:lnTo>
                <a:lnTo>
                  <a:pt x="9208" y="21600"/>
                </a:lnTo>
                <a:close/>
              </a:path>
            </a:pathLst>
          </a:custGeom>
          <a:solidFill>
            <a:srgbClr val="EAC6C6">
              <a:alpha val="60000"/>
            </a:srgbClr>
          </a:solidFill>
          <a:ln w="12700">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751" name="Rectangle"/>
          <p:cNvSpPr/>
          <p:nvPr/>
        </p:nvSpPr>
        <p:spPr>
          <a:xfrm>
            <a:off x="9764407" y="574984"/>
            <a:ext cx="4855185" cy="3888755"/>
          </a:xfrm>
          <a:prstGeom prst="rect">
            <a:avLst/>
          </a:prstGeom>
          <a:solidFill>
            <a:srgbClr val="FFFFFF"/>
          </a:solidFill>
          <a:ln w="101600">
            <a:solidFill>
              <a:srgbClr val="A6AAA9"/>
            </a:solidFill>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752" name="Rectangle"/>
          <p:cNvSpPr/>
          <p:nvPr/>
        </p:nvSpPr>
        <p:spPr>
          <a:xfrm>
            <a:off x="9978720" y="789297"/>
            <a:ext cx="999650" cy="1695722"/>
          </a:xfrm>
          <a:prstGeom prst="rect">
            <a:avLst/>
          </a:prstGeom>
          <a:solidFill>
            <a:srgbClr val="A74545"/>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753" name="Rectangle"/>
          <p:cNvSpPr/>
          <p:nvPr/>
        </p:nvSpPr>
        <p:spPr>
          <a:xfrm>
            <a:off x="11123917" y="789297"/>
            <a:ext cx="999651" cy="1695722"/>
          </a:xfrm>
          <a:prstGeom prst="rect">
            <a:avLst/>
          </a:prstGeom>
          <a:solidFill>
            <a:srgbClr val="A74545"/>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754" name="Rectangle"/>
          <p:cNvSpPr/>
          <p:nvPr/>
        </p:nvSpPr>
        <p:spPr>
          <a:xfrm>
            <a:off x="12269113" y="789297"/>
            <a:ext cx="999651" cy="1695722"/>
          </a:xfrm>
          <a:prstGeom prst="rect">
            <a:avLst/>
          </a:prstGeom>
          <a:solidFill>
            <a:srgbClr val="A74545"/>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755" name="Rectangle"/>
          <p:cNvSpPr/>
          <p:nvPr/>
        </p:nvSpPr>
        <p:spPr>
          <a:xfrm>
            <a:off x="13414311" y="789297"/>
            <a:ext cx="999650" cy="1695722"/>
          </a:xfrm>
          <a:prstGeom prst="rect">
            <a:avLst/>
          </a:prstGeom>
          <a:solidFill>
            <a:srgbClr val="A74545"/>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756" name="Rectangle"/>
          <p:cNvSpPr/>
          <p:nvPr/>
        </p:nvSpPr>
        <p:spPr>
          <a:xfrm>
            <a:off x="9978720" y="2609385"/>
            <a:ext cx="999650" cy="1695722"/>
          </a:xfrm>
          <a:prstGeom prst="rect">
            <a:avLst/>
          </a:prstGeom>
          <a:solidFill>
            <a:srgbClr val="A74545"/>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757" name="Rectangle"/>
          <p:cNvSpPr/>
          <p:nvPr/>
        </p:nvSpPr>
        <p:spPr>
          <a:xfrm>
            <a:off x="11123917" y="2609385"/>
            <a:ext cx="999651" cy="1695722"/>
          </a:xfrm>
          <a:prstGeom prst="rect">
            <a:avLst/>
          </a:prstGeom>
          <a:solidFill>
            <a:srgbClr val="A74545"/>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758" name="Rectangle"/>
          <p:cNvSpPr/>
          <p:nvPr/>
        </p:nvSpPr>
        <p:spPr>
          <a:xfrm>
            <a:off x="12269113" y="2609385"/>
            <a:ext cx="999651" cy="1695722"/>
          </a:xfrm>
          <a:prstGeom prst="rect">
            <a:avLst/>
          </a:prstGeom>
          <a:solidFill>
            <a:srgbClr val="A74545"/>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759" name="Rectangle"/>
          <p:cNvSpPr/>
          <p:nvPr/>
        </p:nvSpPr>
        <p:spPr>
          <a:xfrm>
            <a:off x="13414311" y="2609385"/>
            <a:ext cx="999650" cy="1695722"/>
          </a:xfrm>
          <a:prstGeom prst="rect">
            <a:avLst/>
          </a:prstGeom>
          <a:solidFill>
            <a:srgbClr val="A74545"/>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760" name="Banks"/>
          <p:cNvSpPr txBox="1"/>
          <p:nvPr/>
        </p:nvSpPr>
        <p:spPr>
          <a:xfrm>
            <a:off x="15211657" y="1703386"/>
            <a:ext cx="2674062" cy="1631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lnSpc>
                <a:spcPct val="80000"/>
              </a:lnSpc>
              <a:defRPr i="1" spc="-84" sz="8400">
                <a:solidFill>
                  <a:srgbClr val="A74545"/>
                </a:solidFill>
                <a:latin typeface="Avenir Next Condensed"/>
                <a:ea typeface="Avenir Next Condensed"/>
                <a:cs typeface="Avenir Next Condensed"/>
                <a:sym typeface="Avenir Next Condensed"/>
              </a:defRPr>
            </a:lvl1pPr>
          </a:lstStyle>
          <a:p>
            <a:pPr/>
            <a:r>
              <a:t>Banks</a:t>
            </a:r>
          </a:p>
        </p:txBody>
      </p:sp>
      <p:sp>
        <p:nvSpPr>
          <p:cNvPr id="76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Slide Number"/>
          <p:cNvSpPr txBox="1"/>
          <p:nvPr>
            <p:ph type="sldNum" sz="quarter" idx="2"/>
          </p:nvPr>
        </p:nvSpPr>
        <p:spPr>
          <a:xfrm>
            <a:off x="12056871" y="13081000"/>
            <a:ext cx="257557" cy="520700"/>
          </a:xfrm>
          <a:prstGeom prst="rect">
            <a:avLst/>
          </a:prstGeom>
          <a:extLst>
            <a:ext uri="{C572A759-6A51-4108-AA02-DFA0A04FC94B}">
              <ma14:wrappingTextBoxFlag xmlns:ma14="http://schemas.microsoft.com/office/mac/drawingml/2011/main" val="1"/>
            </a:ext>
          </a:extLst>
        </p:spPr>
        <p:txBody>
          <a:bodyPr/>
          <a:lstStyle>
            <a:lvl1pPr>
              <a:defRPr>
                <a:latin typeface="Avenir Next Condensed"/>
                <a:ea typeface="Avenir Next Condensed"/>
                <a:cs typeface="Avenir Next Condensed"/>
                <a:sym typeface="Avenir Next Condensed"/>
              </a:defRPr>
            </a:lvl1pPr>
          </a:lstStyle>
          <a:p>
            <a:pPr/>
            <a:fld id="{86CB4B4D-7CA3-9044-876B-883B54F8677D}" type="slidenum"/>
          </a:p>
        </p:txBody>
      </p:sp>
      <p:sp>
        <p:nvSpPr>
          <p:cNvPr id="176" name="1,000,000,000's"/>
          <p:cNvSpPr txBox="1"/>
          <p:nvPr/>
        </p:nvSpPr>
        <p:spPr>
          <a:xfrm>
            <a:off x="817244" y="3362277"/>
            <a:ext cx="22749511" cy="530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ts val="43600"/>
              </a:lnSpc>
              <a:defRPr spc="-1200" sz="30000">
                <a:latin typeface="Avenir Next Condensed"/>
                <a:ea typeface="Avenir Next Condensed"/>
                <a:cs typeface="Avenir Next Condensed"/>
                <a:sym typeface="Avenir Next Condensed"/>
              </a:defRPr>
            </a:pPr>
            <a:r>
              <a:t>1</a:t>
            </a:r>
            <a:r>
              <a:rPr b="0"/>
              <a:t>,</a:t>
            </a:r>
            <a:r>
              <a:t>000</a:t>
            </a:r>
            <a:r>
              <a:rPr b="0"/>
              <a:t>,</a:t>
            </a:r>
            <a:r>
              <a:t>000</a:t>
            </a:r>
            <a:r>
              <a:rPr b="0"/>
              <a:t>,</a:t>
            </a:r>
            <a:r>
              <a:t>000's</a:t>
            </a:r>
          </a:p>
        </p:txBody>
      </p:sp>
      <p:sp>
        <p:nvSpPr>
          <p:cNvPr id="177" name="REQUESTS PER SECOND"/>
          <p:cNvSpPr txBox="1"/>
          <p:nvPr/>
        </p:nvSpPr>
        <p:spPr>
          <a:xfrm>
            <a:off x="5205222" y="7750857"/>
            <a:ext cx="13973557" cy="218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2000"/>
              </a:lnSpc>
              <a:defRPr sz="12000">
                <a:latin typeface="Avenir Next Condensed"/>
                <a:ea typeface="Avenir Next Condensed"/>
                <a:cs typeface="Avenir Next Condensed"/>
                <a:sym typeface="Avenir Next Condensed"/>
              </a:defRPr>
            </a:lvl1pPr>
          </a:lstStyle>
          <a:p>
            <a:pPr/>
            <a:r>
              <a:t>REQUESTS PER SECOND</a:t>
            </a:r>
          </a:p>
        </p:txBody>
      </p:sp>
      <p:sp>
        <p:nvSpPr>
          <p:cNvPr id="178" name="[Hahn LISA'18]"/>
          <p:cNvSpPr txBox="1"/>
          <p:nvPr/>
        </p:nvSpPr>
        <p:spPr>
          <a:xfrm>
            <a:off x="11007089" y="9844409"/>
            <a:ext cx="2369821"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5E5E5E"/>
                </a:solidFill>
                <a:latin typeface="Avenir Next Condensed"/>
                <a:ea typeface="Avenir Next Condensed"/>
                <a:cs typeface="Avenir Next Condensed"/>
                <a:sym typeface="Avenir Next Condensed"/>
              </a:defRPr>
            </a:lvl1pPr>
          </a:lstStyle>
          <a:p>
            <a:pPr/>
            <a:r>
              <a:t>[Hahn LISA'18]</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63" name="Image" descr="Image"/>
          <p:cNvPicPr>
            <a:picLocks noChangeAspect="1"/>
          </p:cNvPicPr>
          <p:nvPr/>
        </p:nvPicPr>
        <p:blipFill>
          <a:blip r:embed="rId2">
            <a:extLst/>
          </a:blip>
          <a:stretch>
            <a:fillRect/>
          </a:stretch>
        </p:blipFill>
        <p:spPr>
          <a:xfrm>
            <a:off x="4443662" y="4834499"/>
            <a:ext cx="15496676" cy="4047002"/>
          </a:xfrm>
          <a:prstGeom prst="rect">
            <a:avLst/>
          </a:prstGeom>
          <a:ln w="12700">
            <a:miter lim="400000"/>
          </a:ln>
        </p:spPr>
      </p:pic>
      <p:sp>
        <p:nvSpPr>
          <p:cNvPr id="764" name="Shape"/>
          <p:cNvSpPr/>
          <p:nvPr/>
        </p:nvSpPr>
        <p:spPr>
          <a:xfrm>
            <a:off x="9817789" y="2387638"/>
            <a:ext cx="4816237" cy="40415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208" y="21600"/>
                </a:moveTo>
                <a:lnTo>
                  <a:pt x="15670" y="21600"/>
                </a:lnTo>
                <a:lnTo>
                  <a:pt x="15670" y="15375"/>
                </a:lnTo>
                <a:lnTo>
                  <a:pt x="21600" y="11108"/>
                </a:lnTo>
                <a:lnTo>
                  <a:pt x="11615" y="0"/>
                </a:lnTo>
                <a:lnTo>
                  <a:pt x="0" y="10925"/>
                </a:lnTo>
                <a:lnTo>
                  <a:pt x="9234" y="15479"/>
                </a:lnTo>
                <a:lnTo>
                  <a:pt x="9208" y="21600"/>
                </a:lnTo>
                <a:close/>
              </a:path>
            </a:pathLst>
          </a:custGeom>
          <a:solidFill>
            <a:srgbClr val="EAC6C6">
              <a:alpha val="60000"/>
            </a:srgbClr>
          </a:solidFill>
          <a:ln w="12700">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765" name="Rectangle"/>
          <p:cNvSpPr/>
          <p:nvPr/>
        </p:nvSpPr>
        <p:spPr>
          <a:xfrm>
            <a:off x="9764407" y="574984"/>
            <a:ext cx="4855185" cy="3888755"/>
          </a:xfrm>
          <a:prstGeom prst="rect">
            <a:avLst/>
          </a:prstGeom>
          <a:solidFill>
            <a:srgbClr val="FFFFFF"/>
          </a:solidFill>
          <a:ln w="101600">
            <a:solidFill>
              <a:srgbClr val="A6AAA9"/>
            </a:solidFill>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766" name="Rectangle"/>
          <p:cNvSpPr/>
          <p:nvPr/>
        </p:nvSpPr>
        <p:spPr>
          <a:xfrm>
            <a:off x="9978720" y="789297"/>
            <a:ext cx="999650" cy="1695722"/>
          </a:xfrm>
          <a:prstGeom prst="rect">
            <a:avLst/>
          </a:prstGeom>
          <a:ln w="63500">
            <a:solidFill>
              <a:srgbClr val="A6AAA9"/>
            </a:solidFill>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767" name="Rectangle"/>
          <p:cNvSpPr/>
          <p:nvPr/>
        </p:nvSpPr>
        <p:spPr>
          <a:xfrm>
            <a:off x="11123917" y="789297"/>
            <a:ext cx="999651" cy="1695722"/>
          </a:xfrm>
          <a:prstGeom prst="rect">
            <a:avLst/>
          </a:prstGeom>
          <a:ln w="63500">
            <a:solidFill>
              <a:srgbClr val="A6AAA9"/>
            </a:solidFill>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768" name="Rectangle"/>
          <p:cNvSpPr/>
          <p:nvPr/>
        </p:nvSpPr>
        <p:spPr>
          <a:xfrm>
            <a:off x="12269113" y="789297"/>
            <a:ext cx="999651" cy="1695722"/>
          </a:xfrm>
          <a:prstGeom prst="rect">
            <a:avLst/>
          </a:prstGeom>
          <a:ln w="63500">
            <a:solidFill>
              <a:srgbClr val="A6AAA9"/>
            </a:solidFill>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769" name="Rectangle"/>
          <p:cNvSpPr/>
          <p:nvPr/>
        </p:nvSpPr>
        <p:spPr>
          <a:xfrm>
            <a:off x="13414311" y="789297"/>
            <a:ext cx="999650" cy="1695722"/>
          </a:xfrm>
          <a:prstGeom prst="rect">
            <a:avLst/>
          </a:prstGeom>
          <a:ln w="63500">
            <a:solidFill>
              <a:srgbClr val="A6AAA9"/>
            </a:solidFill>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770" name="Rectangle"/>
          <p:cNvSpPr/>
          <p:nvPr/>
        </p:nvSpPr>
        <p:spPr>
          <a:xfrm>
            <a:off x="9978720" y="2609385"/>
            <a:ext cx="999650" cy="1695722"/>
          </a:xfrm>
          <a:prstGeom prst="rect">
            <a:avLst/>
          </a:prstGeom>
          <a:ln w="63500">
            <a:solidFill>
              <a:srgbClr val="A6AAA9"/>
            </a:solidFill>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771" name="Rectangle"/>
          <p:cNvSpPr/>
          <p:nvPr/>
        </p:nvSpPr>
        <p:spPr>
          <a:xfrm>
            <a:off x="11123917" y="2609385"/>
            <a:ext cx="999651" cy="1695722"/>
          </a:xfrm>
          <a:prstGeom prst="rect">
            <a:avLst/>
          </a:prstGeom>
          <a:ln w="63500">
            <a:solidFill>
              <a:srgbClr val="A6AAA9"/>
            </a:solidFill>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772" name="Rectangle"/>
          <p:cNvSpPr/>
          <p:nvPr/>
        </p:nvSpPr>
        <p:spPr>
          <a:xfrm>
            <a:off x="12269113" y="2609385"/>
            <a:ext cx="999651" cy="1695722"/>
          </a:xfrm>
          <a:prstGeom prst="rect">
            <a:avLst/>
          </a:prstGeom>
          <a:ln w="63500">
            <a:solidFill>
              <a:srgbClr val="A6AAA9"/>
            </a:solidFill>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773" name="Rectangle"/>
          <p:cNvSpPr/>
          <p:nvPr/>
        </p:nvSpPr>
        <p:spPr>
          <a:xfrm>
            <a:off x="13414311" y="2609385"/>
            <a:ext cx="999650" cy="1695722"/>
          </a:xfrm>
          <a:prstGeom prst="rect">
            <a:avLst/>
          </a:prstGeom>
          <a:ln w="63500">
            <a:solidFill>
              <a:srgbClr val="A6AAA9"/>
            </a:solidFill>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774" name="Rows and columns"/>
          <p:cNvSpPr txBox="1"/>
          <p:nvPr/>
        </p:nvSpPr>
        <p:spPr>
          <a:xfrm>
            <a:off x="13722241" y="9822009"/>
            <a:ext cx="4111042" cy="28003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p>
            <a:pPr algn="l" defTabSz="814387">
              <a:lnSpc>
                <a:spcPct val="80000"/>
              </a:lnSpc>
              <a:defRPr i="1" spc="-84" sz="8400">
                <a:solidFill>
                  <a:srgbClr val="A74545"/>
                </a:solidFill>
                <a:latin typeface="Avenir Next Condensed"/>
                <a:ea typeface="Avenir Next Condensed"/>
                <a:cs typeface="Avenir Next Condensed"/>
                <a:sym typeface="Avenir Next Condensed"/>
              </a:defRPr>
            </a:pPr>
            <a:r>
              <a:t>Rows and</a:t>
            </a:r>
            <a:br/>
            <a:r>
              <a:t>columns</a:t>
            </a:r>
          </a:p>
        </p:txBody>
      </p:sp>
      <p:sp>
        <p:nvSpPr>
          <p:cNvPr id="775" name="Shape"/>
          <p:cNvSpPr/>
          <p:nvPr/>
        </p:nvSpPr>
        <p:spPr>
          <a:xfrm>
            <a:off x="11141447" y="2694811"/>
            <a:ext cx="3228859" cy="79688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4248"/>
                </a:moveTo>
                <a:lnTo>
                  <a:pt x="21600" y="0"/>
                </a:lnTo>
                <a:lnTo>
                  <a:pt x="15771" y="0"/>
                </a:lnTo>
                <a:lnTo>
                  <a:pt x="15771" y="4347"/>
                </a:lnTo>
                <a:lnTo>
                  <a:pt x="0" y="17692"/>
                </a:lnTo>
                <a:lnTo>
                  <a:pt x="8316" y="21600"/>
                </a:lnTo>
                <a:lnTo>
                  <a:pt x="15306" y="17917"/>
                </a:lnTo>
                <a:lnTo>
                  <a:pt x="21600" y="4248"/>
                </a:lnTo>
                <a:close/>
              </a:path>
            </a:pathLst>
          </a:custGeom>
          <a:solidFill>
            <a:srgbClr val="CFDAE6">
              <a:alpha val="80000"/>
            </a:srgbClr>
          </a:solidFill>
          <a:ln w="12700">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776" name="Rectangle"/>
          <p:cNvSpPr/>
          <p:nvPr/>
        </p:nvSpPr>
        <p:spPr>
          <a:xfrm>
            <a:off x="11063039" y="9230830"/>
            <a:ext cx="2347857" cy="3982708"/>
          </a:xfrm>
          <a:prstGeom prst="rect">
            <a:avLst/>
          </a:prstGeom>
          <a:solidFill>
            <a:srgbClr val="FFFFFF"/>
          </a:solidFill>
          <a:ln w="139700">
            <a:solidFill>
              <a:srgbClr val="A6AAA9"/>
            </a:solidFill>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777" name="Line"/>
          <p:cNvSpPr/>
          <p:nvPr/>
        </p:nvSpPr>
        <p:spPr>
          <a:xfrm flipV="1">
            <a:off x="11377612" y="9249750"/>
            <a:ext cx="1" cy="3944868"/>
          </a:xfrm>
          <a:prstGeom prst="line">
            <a:avLst/>
          </a:prstGeom>
          <a:ln w="63500">
            <a:solidFill>
              <a:srgbClr val="A74545"/>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778" name="Line"/>
          <p:cNvSpPr/>
          <p:nvPr/>
        </p:nvSpPr>
        <p:spPr>
          <a:xfrm flipV="1">
            <a:off x="11664809" y="9249750"/>
            <a:ext cx="1" cy="3944868"/>
          </a:xfrm>
          <a:prstGeom prst="line">
            <a:avLst/>
          </a:prstGeom>
          <a:ln w="63500">
            <a:solidFill>
              <a:srgbClr val="A74545"/>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779" name="Line"/>
          <p:cNvSpPr/>
          <p:nvPr/>
        </p:nvSpPr>
        <p:spPr>
          <a:xfrm flipV="1">
            <a:off x="11952006" y="9249750"/>
            <a:ext cx="1" cy="3944868"/>
          </a:xfrm>
          <a:prstGeom prst="line">
            <a:avLst/>
          </a:prstGeom>
          <a:ln w="63500">
            <a:solidFill>
              <a:srgbClr val="A74545"/>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780" name="Line"/>
          <p:cNvSpPr/>
          <p:nvPr/>
        </p:nvSpPr>
        <p:spPr>
          <a:xfrm flipV="1">
            <a:off x="12239202" y="9249750"/>
            <a:ext cx="1" cy="3944868"/>
          </a:xfrm>
          <a:prstGeom prst="line">
            <a:avLst/>
          </a:prstGeom>
          <a:ln w="63500">
            <a:solidFill>
              <a:srgbClr val="A74545"/>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781" name="Line"/>
          <p:cNvSpPr/>
          <p:nvPr/>
        </p:nvSpPr>
        <p:spPr>
          <a:xfrm flipV="1">
            <a:off x="12526399" y="9249750"/>
            <a:ext cx="1" cy="3944868"/>
          </a:xfrm>
          <a:prstGeom prst="line">
            <a:avLst/>
          </a:prstGeom>
          <a:ln w="63500">
            <a:solidFill>
              <a:srgbClr val="A74545"/>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782" name="Line"/>
          <p:cNvSpPr/>
          <p:nvPr/>
        </p:nvSpPr>
        <p:spPr>
          <a:xfrm flipV="1">
            <a:off x="12813596" y="9249750"/>
            <a:ext cx="1" cy="3944868"/>
          </a:xfrm>
          <a:prstGeom prst="line">
            <a:avLst/>
          </a:prstGeom>
          <a:ln w="63500">
            <a:solidFill>
              <a:srgbClr val="A74545"/>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783" name="Line"/>
          <p:cNvSpPr/>
          <p:nvPr/>
        </p:nvSpPr>
        <p:spPr>
          <a:xfrm flipV="1">
            <a:off x="13100793" y="9249750"/>
            <a:ext cx="1" cy="3944868"/>
          </a:xfrm>
          <a:prstGeom prst="line">
            <a:avLst/>
          </a:prstGeom>
          <a:ln w="63500">
            <a:solidFill>
              <a:srgbClr val="A74545"/>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784" name="Line"/>
          <p:cNvSpPr/>
          <p:nvPr/>
        </p:nvSpPr>
        <p:spPr>
          <a:xfrm flipH="1">
            <a:off x="11128359" y="11260046"/>
            <a:ext cx="2221688" cy="1"/>
          </a:xfrm>
          <a:prstGeom prst="line">
            <a:avLst/>
          </a:prstGeom>
          <a:ln w="63500">
            <a:solidFill>
              <a:srgbClr val="A74545"/>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785" name="Line"/>
          <p:cNvSpPr/>
          <p:nvPr/>
        </p:nvSpPr>
        <p:spPr>
          <a:xfrm flipH="1">
            <a:off x="11128359" y="10972849"/>
            <a:ext cx="2221688" cy="1"/>
          </a:xfrm>
          <a:prstGeom prst="line">
            <a:avLst/>
          </a:prstGeom>
          <a:ln w="63500">
            <a:solidFill>
              <a:srgbClr val="A74545"/>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786" name="Line"/>
          <p:cNvSpPr/>
          <p:nvPr/>
        </p:nvSpPr>
        <p:spPr>
          <a:xfrm flipH="1">
            <a:off x="11128359" y="10685653"/>
            <a:ext cx="2221688" cy="1"/>
          </a:xfrm>
          <a:prstGeom prst="line">
            <a:avLst/>
          </a:prstGeom>
          <a:ln w="63500">
            <a:solidFill>
              <a:srgbClr val="A74545"/>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787" name="Line"/>
          <p:cNvSpPr/>
          <p:nvPr/>
        </p:nvSpPr>
        <p:spPr>
          <a:xfrm flipH="1">
            <a:off x="11128359" y="10398456"/>
            <a:ext cx="2221688" cy="1"/>
          </a:xfrm>
          <a:prstGeom prst="line">
            <a:avLst/>
          </a:prstGeom>
          <a:ln w="63500">
            <a:solidFill>
              <a:srgbClr val="A74545"/>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788" name="Line"/>
          <p:cNvSpPr/>
          <p:nvPr/>
        </p:nvSpPr>
        <p:spPr>
          <a:xfrm flipH="1">
            <a:off x="11128359" y="10111259"/>
            <a:ext cx="2221688" cy="1"/>
          </a:xfrm>
          <a:prstGeom prst="line">
            <a:avLst/>
          </a:prstGeom>
          <a:ln w="63500">
            <a:solidFill>
              <a:srgbClr val="A74545"/>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789" name="Line"/>
          <p:cNvSpPr/>
          <p:nvPr/>
        </p:nvSpPr>
        <p:spPr>
          <a:xfrm flipH="1">
            <a:off x="11128359" y="9824062"/>
            <a:ext cx="2221688" cy="1"/>
          </a:xfrm>
          <a:prstGeom prst="line">
            <a:avLst/>
          </a:prstGeom>
          <a:ln w="63500">
            <a:solidFill>
              <a:srgbClr val="A74545"/>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790" name="Line"/>
          <p:cNvSpPr/>
          <p:nvPr/>
        </p:nvSpPr>
        <p:spPr>
          <a:xfrm flipH="1">
            <a:off x="11128359" y="9536865"/>
            <a:ext cx="2221688" cy="1"/>
          </a:xfrm>
          <a:prstGeom prst="line">
            <a:avLst/>
          </a:prstGeom>
          <a:ln w="63500">
            <a:solidFill>
              <a:srgbClr val="A74545"/>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791" name="Line"/>
          <p:cNvSpPr/>
          <p:nvPr/>
        </p:nvSpPr>
        <p:spPr>
          <a:xfrm flipH="1">
            <a:off x="11128359" y="12951080"/>
            <a:ext cx="2221688" cy="1"/>
          </a:xfrm>
          <a:prstGeom prst="line">
            <a:avLst/>
          </a:prstGeom>
          <a:ln w="63500">
            <a:solidFill>
              <a:srgbClr val="A74545"/>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792" name="Line"/>
          <p:cNvSpPr/>
          <p:nvPr/>
        </p:nvSpPr>
        <p:spPr>
          <a:xfrm flipH="1">
            <a:off x="11128359" y="12663884"/>
            <a:ext cx="2221688" cy="1"/>
          </a:xfrm>
          <a:prstGeom prst="line">
            <a:avLst/>
          </a:prstGeom>
          <a:ln w="63500">
            <a:solidFill>
              <a:srgbClr val="A74545"/>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793" name="Line"/>
          <p:cNvSpPr/>
          <p:nvPr/>
        </p:nvSpPr>
        <p:spPr>
          <a:xfrm flipH="1">
            <a:off x="11128359" y="12376687"/>
            <a:ext cx="2221688" cy="1"/>
          </a:xfrm>
          <a:prstGeom prst="line">
            <a:avLst/>
          </a:prstGeom>
          <a:ln w="63500">
            <a:solidFill>
              <a:srgbClr val="A74545"/>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794" name="Line"/>
          <p:cNvSpPr/>
          <p:nvPr/>
        </p:nvSpPr>
        <p:spPr>
          <a:xfrm flipH="1">
            <a:off x="11128359" y="12089490"/>
            <a:ext cx="2221688" cy="1"/>
          </a:xfrm>
          <a:prstGeom prst="line">
            <a:avLst/>
          </a:prstGeom>
          <a:ln w="63500">
            <a:solidFill>
              <a:srgbClr val="A74545"/>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795" name="Line"/>
          <p:cNvSpPr/>
          <p:nvPr/>
        </p:nvSpPr>
        <p:spPr>
          <a:xfrm flipH="1">
            <a:off x="11128359" y="11802292"/>
            <a:ext cx="2221688" cy="1"/>
          </a:xfrm>
          <a:prstGeom prst="line">
            <a:avLst/>
          </a:prstGeom>
          <a:ln w="63500">
            <a:solidFill>
              <a:srgbClr val="A74545"/>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796" name="Line"/>
          <p:cNvSpPr/>
          <p:nvPr/>
        </p:nvSpPr>
        <p:spPr>
          <a:xfrm flipH="1">
            <a:off x="11128359" y="11515096"/>
            <a:ext cx="2221688" cy="1"/>
          </a:xfrm>
          <a:prstGeom prst="line">
            <a:avLst/>
          </a:prstGeom>
          <a:ln w="63500">
            <a:solidFill>
              <a:srgbClr val="A74545"/>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79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99" name="Image" descr="Image"/>
          <p:cNvPicPr>
            <a:picLocks noChangeAspect="1"/>
          </p:cNvPicPr>
          <p:nvPr/>
        </p:nvPicPr>
        <p:blipFill>
          <a:blip r:embed="rId2">
            <a:extLst/>
          </a:blip>
          <a:stretch>
            <a:fillRect/>
          </a:stretch>
        </p:blipFill>
        <p:spPr>
          <a:xfrm>
            <a:off x="4443662" y="4834499"/>
            <a:ext cx="15496676" cy="4047002"/>
          </a:xfrm>
          <a:prstGeom prst="rect">
            <a:avLst/>
          </a:prstGeom>
          <a:ln w="12700">
            <a:miter lim="400000"/>
          </a:ln>
        </p:spPr>
      </p:pic>
      <p:sp>
        <p:nvSpPr>
          <p:cNvPr id="800" name="Shape"/>
          <p:cNvSpPr/>
          <p:nvPr/>
        </p:nvSpPr>
        <p:spPr>
          <a:xfrm>
            <a:off x="9817789" y="2387638"/>
            <a:ext cx="4816237" cy="40415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208" y="21600"/>
                </a:moveTo>
                <a:lnTo>
                  <a:pt x="15670" y="21600"/>
                </a:lnTo>
                <a:lnTo>
                  <a:pt x="15670" y="15375"/>
                </a:lnTo>
                <a:lnTo>
                  <a:pt x="21600" y="11108"/>
                </a:lnTo>
                <a:lnTo>
                  <a:pt x="11615" y="0"/>
                </a:lnTo>
                <a:lnTo>
                  <a:pt x="0" y="10925"/>
                </a:lnTo>
                <a:lnTo>
                  <a:pt x="9234" y="15479"/>
                </a:lnTo>
                <a:lnTo>
                  <a:pt x="9208" y="21600"/>
                </a:lnTo>
                <a:close/>
              </a:path>
            </a:pathLst>
          </a:custGeom>
          <a:solidFill>
            <a:srgbClr val="EAC6C6">
              <a:alpha val="60000"/>
            </a:srgbClr>
          </a:solidFill>
          <a:ln w="12700">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801" name="Rectangle"/>
          <p:cNvSpPr/>
          <p:nvPr/>
        </p:nvSpPr>
        <p:spPr>
          <a:xfrm>
            <a:off x="9764407" y="574984"/>
            <a:ext cx="4855185" cy="3888755"/>
          </a:xfrm>
          <a:prstGeom prst="rect">
            <a:avLst/>
          </a:prstGeom>
          <a:solidFill>
            <a:srgbClr val="FFFFFF"/>
          </a:solidFill>
          <a:ln w="101600">
            <a:solidFill>
              <a:srgbClr val="A6AAA9"/>
            </a:solidFill>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802" name="Rectangle"/>
          <p:cNvSpPr/>
          <p:nvPr/>
        </p:nvSpPr>
        <p:spPr>
          <a:xfrm>
            <a:off x="9978720" y="789297"/>
            <a:ext cx="999650" cy="1695722"/>
          </a:xfrm>
          <a:prstGeom prst="rect">
            <a:avLst/>
          </a:prstGeom>
          <a:ln w="63500">
            <a:solidFill>
              <a:srgbClr val="A6AAA9"/>
            </a:solidFill>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803" name="Rectangle"/>
          <p:cNvSpPr/>
          <p:nvPr/>
        </p:nvSpPr>
        <p:spPr>
          <a:xfrm>
            <a:off x="11123917" y="789297"/>
            <a:ext cx="999651" cy="1695722"/>
          </a:xfrm>
          <a:prstGeom prst="rect">
            <a:avLst/>
          </a:prstGeom>
          <a:ln w="63500">
            <a:solidFill>
              <a:srgbClr val="A6AAA9"/>
            </a:solidFill>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804" name="Rectangle"/>
          <p:cNvSpPr/>
          <p:nvPr/>
        </p:nvSpPr>
        <p:spPr>
          <a:xfrm>
            <a:off x="12269113" y="789297"/>
            <a:ext cx="999651" cy="1695722"/>
          </a:xfrm>
          <a:prstGeom prst="rect">
            <a:avLst/>
          </a:prstGeom>
          <a:ln w="63500">
            <a:solidFill>
              <a:srgbClr val="A6AAA9"/>
            </a:solidFill>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805" name="Rectangle"/>
          <p:cNvSpPr/>
          <p:nvPr/>
        </p:nvSpPr>
        <p:spPr>
          <a:xfrm>
            <a:off x="13414311" y="789297"/>
            <a:ext cx="999650" cy="1695722"/>
          </a:xfrm>
          <a:prstGeom prst="rect">
            <a:avLst/>
          </a:prstGeom>
          <a:ln w="63500">
            <a:solidFill>
              <a:srgbClr val="A6AAA9"/>
            </a:solidFill>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806" name="Rectangle"/>
          <p:cNvSpPr/>
          <p:nvPr/>
        </p:nvSpPr>
        <p:spPr>
          <a:xfrm>
            <a:off x="9978720" y="2609385"/>
            <a:ext cx="999650" cy="1695722"/>
          </a:xfrm>
          <a:prstGeom prst="rect">
            <a:avLst/>
          </a:prstGeom>
          <a:ln w="63500">
            <a:solidFill>
              <a:srgbClr val="A6AAA9"/>
            </a:solidFill>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807" name="Rectangle"/>
          <p:cNvSpPr/>
          <p:nvPr/>
        </p:nvSpPr>
        <p:spPr>
          <a:xfrm>
            <a:off x="11123917" y="2609385"/>
            <a:ext cx="999651" cy="1695722"/>
          </a:xfrm>
          <a:prstGeom prst="rect">
            <a:avLst/>
          </a:prstGeom>
          <a:ln w="63500">
            <a:solidFill>
              <a:srgbClr val="A6AAA9"/>
            </a:solidFill>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808" name="Rectangle"/>
          <p:cNvSpPr/>
          <p:nvPr/>
        </p:nvSpPr>
        <p:spPr>
          <a:xfrm>
            <a:off x="12269113" y="2609385"/>
            <a:ext cx="999651" cy="1695722"/>
          </a:xfrm>
          <a:prstGeom prst="rect">
            <a:avLst/>
          </a:prstGeom>
          <a:ln w="63500">
            <a:solidFill>
              <a:srgbClr val="A6AAA9"/>
            </a:solidFill>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809" name="Rectangle"/>
          <p:cNvSpPr/>
          <p:nvPr/>
        </p:nvSpPr>
        <p:spPr>
          <a:xfrm>
            <a:off x="13414311" y="2609385"/>
            <a:ext cx="999650" cy="1695722"/>
          </a:xfrm>
          <a:prstGeom prst="rect">
            <a:avLst/>
          </a:prstGeom>
          <a:ln w="63500">
            <a:solidFill>
              <a:srgbClr val="A6AAA9"/>
            </a:solidFill>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810" name="Cell"/>
          <p:cNvSpPr txBox="1"/>
          <p:nvPr/>
        </p:nvSpPr>
        <p:spPr>
          <a:xfrm>
            <a:off x="13722241" y="10406209"/>
            <a:ext cx="1731011" cy="1631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lnSpc>
                <a:spcPct val="80000"/>
              </a:lnSpc>
              <a:defRPr i="1" spc="-84" sz="8400">
                <a:solidFill>
                  <a:srgbClr val="A74545"/>
                </a:solidFill>
                <a:latin typeface="Avenir Next Condensed"/>
                <a:ea typeface="Avenir Next Condensed"/>
                <a:cs typeface="Avenir Next Condensed"/>
                <a:sym typeface="Avenir Next Condensed"/>
              </a:defRPr>
            </a:lvl1pPr>
          </a:lstStyle>
          <a:p>
            <a:pPr/>
            <a:r>
              <a:t>Cell</a:t>
            </a:r>
          </a:p>
        </p:txBody>
      </p:sp>
      <p:sp>
        <p:nvSpPr>
          <p:cNvPr id="811" name="Shape"/>
          <p:cNvSpPr/>
          <p:nvPr/>
        </p:nvSpPr>
        <p:spPr>
          <a:xfrm>
            <a:off x="11141447" y="2694811"/>
            <a:ext cx="3228859" cy="79688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4248"/>
                </a:moveTo>
                <a:lnTo>
                  <a:pt x="21600" y="0"/>
                </a:lnTo>
                <a:lnTo>
                  <a:pt x="15771" y="0"/>
                </a:lnTo>
                <a:lnTo>
                  <a:pt x="15771" y="4347"/>
                </a:lnTo>
                <a:lnTo>
                  <a:pt x="0" y="17692"/>
                </a:lnTo>
                <a:lnTo>
                  <a:pt x="8316" y="21600"/>
                </a:lnTo>
                <a:lnTo>
                  <a:pt x="15306" y="17917"/>
                </a:lnTo>
                <a:lnTo>
                  <a:pt x="21600" y="4248"/>
                </a:lnTo>
                <a:close/>
              </a:path>
            </a:pathLst>
          </a:custGeom>
          <a:solidFill>
            <a:srgbClr val="CFDAE6">
              <a:alpha val="80000"/>
            </a:srgbClr>
          </a:solidFill>
          <a:ln w="12700">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812" name="Rectangle"/>
          <p:cNvSpPr/>
          <p:nvPr/>
        </p:nvSpPr>
        <p:spPr>
          <a:xfrm>
            <a:off x="11063039" y="9230830"/>
            <a:ext cx="2347857" cy="3982708"/>
          </a:xfrm>
          <a:prstGeom prst="rect">
            <a:avLst/>
          </a:prstGeom>
          <a:solidFill>
            <a:srgbClr val="FFFFFF"/>
          </a:solidFill>
          <a:ln w="139700">
            <a:solidFill>
              <a:srgbClr val="A6AAA9"/>
            </a:solidFill>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813" name="Line"/>
          <p:cNvSpPr/>
          <p:nvPr/>
        </p:nvSpPr>
        <p:spPr>
          <a:xfrm flipV="1">
            <a:off x="11377612" y="9249750"/>
            <a:ext cx="1" cy="3944868"/>
          </a:xfrm>
          <a:prstGeom prst="line">
            <a:avLst/>
          </a:prstGeom>
          <a:ln w="63500">
            <a:solidFill>
              <a:srgbClr val="A6AAA9"/>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814" name="Line"/>
          <p:cNvSpPr/>
          <p:nvPr/>
        </p:nvSpPr>
        <p:spPr>
          <a:xfrm flipV="1">
            <a:off x="11664809" y="9249750"/>
            <a:ext cx="1" cy="3944868"/>
          </a:xfrm>
          <a:prstGeom prst="line">
            <a:avLst/>
          </a:prstGeom>
          <a:ln w="63500">
            <a:solidFill>
              <a:srgbClr val="A6AAA9"/>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815" name="Line"/>
          <p:cNvSpPr/>
          <p:nvPr/>
        </p:nvSpPr>
        <p:spPr>
          <a:xfrm flipV="1">
            <a:off x="11952006" y="9249750"/>
            <a:ext cx="1" cy="3944868"/>
          </a:xfrm>
          <a:prstGeom prst="line">
            <a:avLst/>
          </a:prstGeom>
          <a:ln w="63500">
            <a:solidFill>
              <a:srgbClr val="A6AAA9"/>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816" name="Line"/>
          <p:cNvSpPr/>
          <p:nvPr/>
        </p:nvSpPr>
        <p:spPr>
          <a:xfrm flipV="1">
            <a:off x="12239202" y="9249750"/>
            <a:ext cx="1" cy="3944868"/>
          </a:xfrm>
          <a:prstGeom prst="line">
            <a:avLst/>
          </a:prstGeom>
          <a:ln w="63500">
            <a:solidFill>
              <a:srgbClr val="A6AAA9"/>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817" name="Line"/>
          <p:cNvSpPr/>
          <p:nvPr/>
        </p:nvSpPr>
        <p:spPr>
          <a:xfrm flipV="1">
            <a:off x="12526399" y="9249750"/>
            <a:ext cx="1" cy="3944868"/>
          </a:xfrm>
          <a:prstGeom prst="line">
            <a:avLst/>
          </a:prstGeom>
          <a:ln w="63500">
            <a:solidFill>
              <a:srgbClr val="A6AAA9"/>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818" name="Line"/>
          <p:cNvSpPr/>
          <p:nvPr/>
        </p:nvSpPr>
        <p:spPr>
          <a:xfrm flipV="1">
            <a:off x="12813596" y="9249750"/>
            <a:ext cx="1" cy="3944868"/>
          </a:xfrm>
          <a:prstGeom prst="line">
            <a:avLst/>
          </a:prstGeom>
          <a:ln w="63500">
            <a:solidFill>
              <a:srgbClr val="A6AAA9"/>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819" name="Line"/>
          <p:cNvSpPr/>
          <p:nvPr/>
        </p:nvSpPr>
        <p:spPr>
          <a:xfrm flipV="1">
            <a:off x="13100793" y="9249750"/>
            <a:ext cx="1" cy="3944868"/>
          </a:xfrm>
          <a:prstGeom prst="line">
            <a:avLst/>
          </a:prstGeom>
          <a:ln w="63500">
            <a:solidFill>
              <a:srgbClr val="A6AAA9"/>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820" name="Line"/>
          <p:cNvSpPr/>
          <p:nvPr/>
        </p:nvSpPr>
        <p:spPr>
          <a:xfrm flipH="1">
            <a:off x="11128359" y="11260046"/>
            <a:ext cx="2221688" cy="1"/>
          </a:xfrm>
          <a:prstGeom prst="line">
            <a:avLst/>
          </a:prstGeom>
          <a:ln w="63500">
            <a:solidFill>
              <a:srgbClr val="A6AAA9"/>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821" name="Line"/>
          <p:cNvSpPr/>
          <p:nvPr/>
        </p:nvSpPr>
        <p:spPr>
          <a:xfrm flipH="1">
            <a:off x="11128359" y="10972849"/>
            <a:ext cx="2221688" cy="1"/>
          </a:xfrm>
          <a:prstGeom prst="line">
            <a:avLst/>
          </a:prstGeom>
          <a:ln w="63500">
            <a:solidFill>
              <a:srgbClr val="A6AAA9"/>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822" name="Line"/>
          <p:cNvSpPr/>
          <p:nvPr/>
        </p:nvSpPr>
        <p:spPr>
          <a:xfrm flipH="1">
            <a:off x="11128359" y="10685653"/>
            <a:ext cx="2221688" cy="1"/>
          </a:xfrm>
          <a:prstGeom prst="line">
            <a:avLst/>
          </a:prstGeom>
          <a:ln w="63500">
            <a:solidFill>
              <a:srgbClr val="A6AAA9"/>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823" name="Line"/>
          <p:cNvSpPr/>
          <p:nvPr/>
        </p:nvSpPr>
        <p:spPr>
          <a:xfrm flipH="1">
            <a:off x="11128359" y="10398456"/>
            <a:ext cx="2221688" cy="1"/>
          </a:xfrm>
          <a:prstGeom prst="line">
            <a:avLst/>
          </a:prstGeom>
          <a:ln w="63500">
            <a:solidFill>
              <a:srgbClr val="A6AAA9"/>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824" name="Line"/>
          <p:cNvSpPr/>
          <p:nvPr/>
        </p:nvSpPr>
        <p:spPr>
          <a:xfrm flipH="1">
            <a:off x="11128359" y="10111259"/>
            <a:ext cx="2221688" cy="1"/>
          </a:xfrm>
          <a:prstGeom prst="line">
            <a:avLst/>
          </a:prstGeom>
          <a:ln w="63500">
            <a:solidFill>
              <a:srgbClr val="A6AAA9"/>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825" name="Line"/>
          <p:cNvSpPr/>
          <p:nvPr/>
        </p:nvSpPr>
        <p:spPr>
          <a:xfrm flipH="1">
            <a:off x="11128359" y="9824062"/>
            <a:ext cx="2221688" cy="1"/>
          </a:xfrm>
          <a:prstGeom prst="line">
            <a:avLst/>
          </a:prstGeom>
          <a:ln w="63500">
            <a:solidFill>
              <a:srgbClr val="A6AAA9"/>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826" name="Line"/>
          <p:cNvSpPr/>
          <p:nvPr/>
        </p:nvSpPr>
        <p:spPr>
          <a:xfrm flipH="1">
            <a:off x="11128359" y="9536865"/>
            <a:ext cx="2221688" cy="1"/>
          </a:xfrm>
          <a:prstGeom prst="line">
            <a:avLst/>
          </a:prstGeom>
          <a:ln w="63500">
            <a:solidFill>
              <a:srgbClr val="A6AAA9"/>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827" name="Line"/>
          <p:cNvSpPr/>
          <p:nvPr/>
        </p:nvSpPr>
        <p:spPr>
          <a:xfrm flipH="1">
            <a:off x="11128359" y="12951080"/>
            <a:ext cx="2221688" cy="1"/>
          </a:xfrm>
          <a:prstGeom prst="line">
            <a:avLst/>
          </a:prstGeom>
          <a:ln w="63500">
            <a:solidFill>
              <a:srgbClr val="A6AAA9"/>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828" name="Line"/>
          <p:cNvSpPr/>
          <p:nvPr/>
        </p:nvSpPr>
        <p:spPr>
          <a:xfrm flipH="1">
            <a:off x="11128359" y="12663884"/>
            <a:ext cx="2221688" cy="1"/>
          </a:xfrm>
          <a:prstGeom prst="line">
            <a:avLst/>
          </a:prstGeom>
          <a:ln w="63500">
            <a:solidFill>
              <a:srgbClr val="A6AAA9"/>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829" name="Line"/>
          <p:cNvSpPr/>
          <p:nvPr/>
        </p:nvSpPr>
        <p:spPr>
          <a:xfrm flipH="1">
            <a:off x="11128359" y="12376687"/>
            <a:ext cx="2221688" cy="1"/>
          </a:xfrm>
          <a:prstGeom prst="line">
            <a:avLst/>
          </a:prstGeom>
          <a:ln w="63500">
            <a:solidFill>
              <a:srgbClr val="A6AAA9"/>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830" name="Line"/>
          <p:cNvSpPr/>
          <p:nvPr/>
        </p:nvSpPr>
        <p:spPr>
          <a:xfrm flipH="1">
            <a:off x="11128359" y="12089490"/>
            <a:ext cx="2221688" cy="1"/>
          </a:xfrm>
          <a:prstGeom prst="line">
            <a:avLst/>
          </a:prstGeom>
          <a:ln w="63500">
            <a:solidFill>
              <a:srgbClr val="A6AAA9"/>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831" name="Line"/>
          <p:cNvSpPr/>
          <p:nvPr/>
        </p:nvSpPr>
        <p:spPr>
          <a:xfrm flipH="1">
            <a:off x="11128359" y="11802292"/>
            <a:ext cx="2221688" cy="1"/>
          </a:xfrm>
          <a:prstGeom prst="line">
            <a:avLst/>
          </a:prstGeom>
          <a:ln w="63500">
            <a:solidFill>
              <a:srgbClr val="A6AAA9"/>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832" name="Line"/>
          <p:cNvSpPr/>
          <p:nvPr/>
        </p:nvSpPr>
        <p:spPr>
          <a:xfrm flipH="1">
            <a:off x="11128359" y="11515096"/>
            <a:ext cx="2221688" cy="1"/>
          </a:xfrm>
          <a:prstGeom prst="line">
            <a:avLst/>
          </a:prstGeom>
          <a:ln w="63500">
            <a:solidFill>
              <a:srgbClr val="A6AAA9"/>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833" name="Shape"/>
          <p:cNvSpPr/>
          <p:nvPr/>
        </p:nvSpPr>
        <p:spPr>
          <a:xfrm>
            <a:off x="11604855" y="9757688"/>
            <a:ext cx="707143" cy="7071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solidFill>
            <a:srgbClr val="A74545"/>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83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36" name="Image" descr="Image"/>
          <p:cNvPicPr>
            <a:picLocks noChangeAspect="1"/>
          </p:cNvPicPr>
          <p:nvPr/>
        </p:nvPicPr>
        <p:blipFill>
          <a:blip r:embed="rId2">
            <a:extLst/>
          </a:blip>
          <a:stretch>
            <a:fillRect/>
          </a:stretch>
        </p:blipFill>
        <p:spPr>
          <a:xfrm>
            <a:off x="4443662" y="4834499"/>
            <a:ext cx="15496676" cy="4047002"/>
          </a:xfrm>
          <a:prstGeom prst="rect">
            <a:avLst/>
          </a:prstGeom>
          <a:ln w="12700">
            <a:miter lim="400000"/>
          </a:ln>
        </p:spPr>
      </p:pic>
      <p:sp>
        <p:nvSpPr>
          <p:cNvPr id="837" name="Rectangle"/>
          <p:cNvSpPr/>
          <p:nvPr/>
        </p:nvSpPr>
        <p:spPr>
          <a:xfrm>
            <a:off x="6436496" y="5209816"/>
            <a:ext cx="1474933" cy="1244072"/>
          </a:xfrm>
          <a:prstGeom prst="rect">
            <a:avLst/>
          </a:prstGeom>
          <a:solidFill>
            <a:srgbClr val="6C9049">
              <a:alpha val="60000"/>
            </a:srgbClr>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838" name="Rectangle"/>
          <p:cNvSpPr/>
          <p:nvPr/>
        </p:nvSpPr>
        <p:spPr>
          <a:xfrm>
            <a:off x="9303829" y="5209816"/>
            <a:ext cx="1474933" cy="1244072"/>
          </a:xfrm>
          <a:prstGeom prst="rect">
            <a:avLst/>
          </a:prstGeom>
          <a:solidFill>
            <a:srgbClr val="6C9049">
              <a:alpha val="60000"/>
            </a:srgbClr>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839" name="Rectangle"/>
          <p:cNvSpPr/>
          <p:nvPr/>
        </p:nvSpPr>
        <p:spPr>
          <a:xfrm>
            <a:off x="14681528" y="5209816"/>
            <a:ext cx="1474934" cy="1244072"/>
          </a:xfrm>
          <a:prstGeom prst="rect">
            <a:avLst/>
          </a:prstGeom>
          <a:solidFill>
            <a:srgbClr val="6C9049">
              <a:alpha val="60000"/>
            </a:srgbClr>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840" name="Rectangle"/>
          <p:cNvSpPr/>
          <p:nvPr/>
        </p:nvSpPr>
        <p:spPr>
          <a:xfrm>
            <a:off x="17527429" y="5209816"/>
            <a:ext cx="1474934" cy="1244072"/>
          </a:xfrm>
          <a:prstGeom prst="rect">
            <a:avLst/>
          </a:prstGeom>
          <a:solidFill>
            <a:srgbClr val="6C9049">
              <a:alpha val="60000"/>
            </a:srgbClr>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841" name="Rectangle"/>
          <p:cNvSpPr/>
          <p:nvPr/>
        </p:nvSpPr>
        <p:spPr>
          <a:xfrm rot="16200000">
            <a:off x="16104479" y="5316972"/>
            <a:ext cx="1474933" cy="1244073"/>
          </a:xfrm>
          <a:prstGeom prst="rect">
            <a:avLst/>
          </a:prstGeom>
          <a:solidFill>
            <a:srgbClr val="6C9049">
              <a:alpha val="60000"/>
            </a:srgbClr>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842" name="Rectangle"/>
          <p:cNvSpPr/>
          <p:nvPr/>
        </p:nvSpPr>
        <p:spPr>
          <a:xfrm rot="16200000">
            <a:off x="13258576" y="5295541"/>
            <a:ext cx="1474934" cy="1244072"/>
          </a:xfrm>
          <a:prstGeom prst="rect">
            <a:avLst/>
          </a:prstGeom>
          <a:solidFill>
            <a:srgbClr val="6C9049">
              <a:alpha val="60000"/>
            </a:srgbClr>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843" name="Rectangle"/>
          <p:cNvSpPr/>
          <p:nvPr/>
        </p:nvSpPr>
        <p:spPr>
          <a:xfrm rot="16200000">
            <a:off x="7859447" y="5327688"/>
            <a:ext cx="1474934" cy="1244072"/>
          </a:xfrm>
          <a:prstGeom prst="rect">
            <a:avLst/>
          </a:prstGeom>
          <a:solidFill>
            <a:srgbClr val="6C9049">
              <a:alpha val="60000"/>
            </a:srgbClr>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844" name="Rectangle"/>
          <p:cNvSpPr/>
          <p:nvPr/>
        </p:nvSpPr>
        <p:spPr>
          <a:xfrm rot="16200000">
            <a:off x="5013545" y="5327688"/>
            <a:ext cx="1474933" cy="1244072"/>
          </a:xfrm>
          <a:prstGeom prst="rect">
            <a:avLst/>
          </a:prstGeom>
          <a:solidFill>
            <a:srgbClr val="6C9049">
              <a:alpha val="60000"/>
            </a:srgbClr>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845" name="Memory data"/>
          <p:cNvSpPr txBox="1"/>
          <p:nvPr/>
        </p:nvSpPr>
        <p:spPr>
          <a:xfrm>
            <a:off x="9087836" y="1799369"/>
            <a:ext cx="5615229" cy="1631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80000"/>
              </a:lnSpc>
              <a:defRPr i="1" spc="-84" sz="8400">
                <a:solidFill>
                  <a:srgbClr val="6C9049"/>
                </a:solidFill>
                <a:latin typeface="Avenir Next Condensed"/>
                <a:ea typeface="Avenir Next Condensed"/>
                <a:cs typeface="Avenir Next Condensed"/>
                <a:sym typeface="Avenir Next Condensed"/>
              </a:defRPr>
            </a:lvl1pPr>
          </a:lstStyle>
          <a:p>
            <a:pPr/>
            <a:r>
              <a:t>Memory data</a:t>
            </a:r>
          </a:p>
        </p:txBody>
      </p:sp>
      <p:sp>
        <p:nvSpPr>
          <p:cNvPr id="846" name="Rectangle"/>
          <p:cNvSpPr/>
          <p:nvPr/>
        </p:nvSpPr>
        <p:spPr>
          <a:xfrm>
            <a:off x="5120371" y="6797182"/>
            <a:ext cx="1474934" cy="1244073"/>
          </a:xfrm>
          <a:prstGeom prst="rect">
            <a:avLst/>
          </a:prstGeom>
          <a:solidFill>
            <a:srgbClr val="6C9049">
              <a:alpha val="60000"/>
            </a:srgbClr>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847" name="Rectangle"/>
          <p:cNvSpPr/>
          <p:nvPr/>
        </p:nvSpPr>
        <p:spPr>
          <a:xfrm>
            <a:off x="7987705" y="6797182"/>
            <a:ext cx="1474934" cy="1244073"/>
          </a:xfrm>
          <a:prstGeom prst="rect">
            <a:avLst/>
          </a:prstGeom>
          <a:solidFill>
            <a:srgbClr val="6C9049">
              <a:alpha val="60000"/>
            </a:srgbClr>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848" name="Rectangle"/>
          <p:cNvSpPr/>
          <p:nvPr/>
        </p:nvSpPr>
        <p:spPr>
          <a:xfrm rot="16200000">
            <a:off x="9408017" y="6655380"/>
            <a:ext cx="1474933" cy="1244072"/>
          </a:xfrm>
          <a:prstGeom prst="rect">
            <a:avLst/>
          </a:prstGeom>
          <a:solidFill>
            <a:srgbClr val="6C9049">
              <a:alpha val="60000"/>
            </a:srgbClr>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849" name="Rectangle"/>
          <p:cNvSpPr/>
          <p:nvPr/>
        </p:nvSpPr>
        <p:spPr>
          <a:xfrm rot="16200000">
            <a:off x="6562114" y="6655380"/>
            <a:ext cx="1474934" cy="1244072"/>
          </a:xfrm>
          <a:prstGeom prst="rect">
            <a:avLst/>
          </a:prstGeom>
          <a:solidFill>
            <a:srgbClr val="6C9049">
              <a:alpha val="60000"/>
            </a:srgbClr>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850" name="Rectangle"/>
          <p:cNvSpPr/>
          <p:nvPr/>
        </p:nvSpPr>
        <p:spPr>
          <a:xfrm>
            <a:off x="13330327" y="6783997"/>
            <a:ext cx="1474934" cy="1244072"/>
          </a:xfrm>
          <a:prstGeom prst="rect">
            <a:avLst/>
          </a:prstGeom>
          <a:solidFill>
            <a:srgbClr val="6C9049">
              <a:alpha val="60000"/>
            </a:srgbClr>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851" name="Rectangle"/>
          <p:cNvSpPr/>
          <p:nvPr/>
        </p:nvSpPr>
        <p:spPr>
          <a:xfrm>
            <a:off x="16219090" y="6783997"/>
            <a:ext cx="1474934" cy="1244072"/>
          </a:xfrm>
          <a:prstGeom prst="rect">
            <a:avLst/>
          </a:prstGeom>
          <a:solidFill>
            <a:srgbClr val="6C9049">
              <a:alpha val="60000"/>
            </a:srgbClr>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852" name="Rectangle"/>
          <p:cNvSpPr/>
          <p:nvPr/>
        </p:nvSpPr>
        <p:spPr>
          <a:xfrm rot="16200000">
            <a:off x="17660833" y="6642194"/>
            <a:ext cx="1474934" cy="1244072"/>
          </a:xfrm>
          <a:prstGeom prst="rect">
            <a:avLst/>
          </a:prstGeom>
          <a:solidFill>
            <a:srgbClr val="6C9049">
              <a:alpha val="60000"/>
            </a:srgbClr>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853" name="Rectangle"/>
          <p:cNvSpPr/>
          <p:nvPr/>
        </p:nvSpPr>
        <p:spPr>
          <a:xfrm rot="16200000">
            <a:off x="14793501" y="6642194"/>
            <a:ext cx="1474934" cy="1244072"/>
          </a:xfrm>
          <a:prstGeom prst="rect">
            <a:avLst/>
          </a:prstGeom>
          <a:solidFill>
            <a:srgbClr val="6C9049">
              <a:alpha val="60000"/>
            </a:srgbClr>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854" name="Rectangle"/>
          <p:cNvSpPr/>
          <p:nvPr/>
        </p:nvSpPr>
        <p:spPr>
          <a:xfrm>
            <a:off x="11814194" y="5209816"/>
            <a:ext cx="1474934" cy="1244072"/>
          </a:xfrm>
          <a:prstGeom prst="rect">
            <a:avLst/>
          </a:prstGeom>
          <a:solidFill>
            <a:srgbClr val="405F82">
              <a:alpha val="60000"/>
            </a:srgbClr>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855" name="Error Correcting Code (ECC) metadata"/>
          <p:cNvSpPr txBox="1"/>
          <p:nvPr/>
        </p:nvSpPr>
        <p:spPr>
          <a:xfrm>
            <a:off x="4587189" y="9889055"/>
            <a:ext cx="15171624" cy="1631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80000"/>
              </a:lnSpc>
              <a:defRPr i="1" spc="-84" sz="8400">
                <a:solidFill>
                  <a:srgbClr val="405F82"/>
                </a:solidFill>
                <a:latin typeface="Avenir Next Condensed"/>
                <a:ea typeface="Avenir Next Condensed"/>
                <a:cs typeface="Avenir Next Condensed"/>
                <a:sym typeface="Avenir Next Condensed"/>
              </a:defRPr>
            </a:lvl1pPr>
          </a:lstStyle>
          <a:p>
            <a:pPr/>
            <a:r>
              <a:t>Error Correcting Code (ECC) metadata</a:t>
            </a:r>
          </a:p>
        </p:txBody>
      </p:sp>
      <p:sp>
        <p:nvSpPr>
          <p:cNvPr id="856" name="Rectangle"/>
          <p:cNvSpPr/>
          <p:nvPr/>
        </p:nvSpPr>
        <p:spPr>
          <a:xfrm rot="16200000">
            <a:off x="11908193" y="6663064"/>
            <a:ext cx="1474933" cy="1244072"/>
          </a:xfrm>
          <a:prstGeom prst="rect">
            <a:avLst/>
          </a:prstGeom>
          <a:solidFill>
            <a:srgbClr val="405F82">
              <a:alpha val="60000"/>
            </a:srgbClr>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85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9" name="Measured every logged error…"/>
          <p:cNvSpPr txBox="1"/>
          <p:nvPr/>
        </p:nvSpPr>
        <p:spPr>
          <a:xfrm>
            <a:off x="4328794" y="3349625"/>
            <a:ext cx="15777211" cy="7981950"/>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i="1" spc="-84" sz="8400">
                <a:latin typeface="Avenir Next Condensed"/>
                <a:ea typeface="Avenir Next Condensed"/>
                <a:cs typeface="Avenir Next Condensed"/>
                <a:sym typeface="Avenir Next Condensed"/>
              </a:defRPr>
            </a:pPr>
            <a:r>
              <a:t>Measured every logged error</a:t>
            </a:r>
          </a:p>
          <a:p>
            <a:pPr lvl="2" marL="2143125" indent="-873125" algn="l" defTabSz="814387">
              <a:buSzPct val="125000"/>
              <a:buChar char="•"/>
              <a:defRPr b="0" spc="-66" sz="6600">
                <a:latin typeface="Avenir Next Condensed"/>
                <a:ea typeface="Avenir Next Condensed"/>
                <a:cs typeface="Avenir Next Condensed"/>
                <a:sym typeface="Avenir Next Condensed"/>
              </a:defRPr>
            </a:pPr>
            <a:r>
              <a:t>Across Facebook's fleet</a:t>
            </a:r>
          </a:p>
          <a:p>
            <a:pPr lvl="2" marL="2143125" indent="-873125" algn="l" defTabSz="814387">
              <a:buSzPct val="125000"/>
              <a:buChar char="•"/>
              <a:defRPr b="0" spc="-66" sz="6600">
                <a:latin typeface="Avenir Next Condensed"/>
                <a:ea typeface="Avenir Next Condensed"/>
                <a:cs typeface="Avenir Next Condensed"/>
                <a:sym typeface="Avenir Next Condensed"/>
              </a:defRPr>
            </a:pPr>
            <a:r>
              <a:t>For 14 months</a:t>
            </a:r>
            <a:endParaRPr i="1"/>
          </a:p>
          <a:p>
            <a:pPr lvl="2" marL="2143125" indent="-873125" algn="l" defTabSz="814387">
              <a:buSzPct val="125000"/>
              <a:buChar char="•"/>
              <a:defRPr b="0" spc="-66" sz="6600">
                <a:latin typeface="Avenir Next Condensed"/>
                <a:ea typeface="Avenir Next Condensed"/>
                <a:cs typeface="Avenir Next Condensed"/>
                <a:sym typeface="Avenir Next Condensed"/>
              </a:defRPr>
            </a:pPr>
            <a:r>
              <a:t>Metadata associated with each error</a:t>
            </a:r>
          </a:p>
          <a:p>
            <a:pPr marL="1111250" indent="-1111250" algn="l" defTabSz="814387">
              <a:buSzPct val="125000"/>
              <a:buChar char="•"/>
              <a:defRPr i="1" spc="-84" sz="8400">
                <a:latin typeface="Avenir Next Condensed"/>
                <a:ea typeface="Avenir Next Condensed"/>
                <a:cs typeface="Avenir Next Condensed"/>
                <a:sym typeface="Avenir Next Condensed"/>
              </a:defRPr>
            </a:pPr>
            <a:r>
              <a:t>Parallelized Map-Reduce to process</a:t>
            </a:r>
          </a:p>
          <a:p>
            <a:pPr marL="1111250" indent="-1111250" algn="l" defTabSz="814387">
              <a:buSzPct val="125000"/>
              <a:buChar char="•"/>
              <a:defRPr i="1" spc="-84" sz="8400">
                <a:latin typeface="Avenir Next Condensed"/>
                <a:ea typeface="Avenir Next Condensed"/>
                <a:cs typeface="Avenir Next Condensed"/>
                <a:sym typeface="Avenir Next Condensed"/>
              </a:defRPr>
            </a:pPr>
            <a:r>
              <a:t>Used R for further analysis</a:t>
            </a:r>
          </a:p>
        </p:txBody>
      </p:sp>
      <p:sp>
        <p:nvSpPr>
          <p:cNvPr id="860" name="MEASURING DRAM ERRORS"/>
          <p:cNvSpPr txBox="1"/>
          <p:nvPr/>
        </p:nvSpPr>
        <p:spPr>
          <a:xfrm>
            <a:off x="1863089" y="146049"/>
            <a:ext cx="2065782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MEASURING DRAM ERRORS</a:t>
            </a:r>
          </a:p>
        </p:txBody>
      </p:sp>
      <p:sp>
        <p:nvSpPr>
          <p:cNvPr id="86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3" name="Measure server characteristics…"/>
          <p:cNvSpPr txBox="1"/>
          <p:nvPr/>
        </p:nvSpPr>
        <p:spPr>
          <a:xfrm>
            <a:off x="3253852" y="3476442"/>
            <a:ext cx="16454629" cy="834390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lnSpc>
                <a:spcPct val="90000"/>
              </a:lnSpc>
              <a:buSzPct val="125000"/>
              <a:buChar char="•"/>
              <a:defRPr b="0" i="1" spc="-84" sz="8400">
                <a:latin typeface="Avenir Next Condensed Demi Bold"/>
                <a:ea typeface="Avenir Next Condensed Demi Bold"/>
                <a:cs typeface="Avenir Next Condensed Demi Bold"/>
                <a:sym typeface="Avenir Next Condensed Demi Bold"/>
              </a:defRPr>
            </a:pPr>
            <a:r>
              <a:t>Measure server characteristics</a:t>
            </a:r>
          </a:p>
          <a:p>
            <a:pPr lvl="2" marL="2143125" indent="-873125" algn="l" defTabSz="814387">
              <a:lnSpc>
                <a:spcPct val="90000"/>
              </a:lnSpc>
              <a:buSzPct val="125000"/>
              <a:buChar char="•"/>
              <a:defRPr b="0" spc="-66" sz="6600">
                <a:latin typeface="Avenir Next Condensed"/>
                <a:ea typeface="Avenir Next Condensed"/>
                <a:cs typeface="Avenir Next Condensed"/>
                <a:sym typeface="Avenir Next Condensed"/>
              </a:defRPr>
            </a:pPr>
            <a:r>
              <a:t>Examined all servers </a:t>
            </a:r>
            <a:r>
              <a:rPr i="1">
                <a:latin typeface="Avenir Next Condensed Medium"/>
                <a:ea typeface="Avenir Next Condensed Medium"/>
                <a:cs typeface="Avenir Next Condensed Medium"/>
                <a:sym typeface="Avenir Next Condensed Medium"/>
              </a:rPr>
              <a:t>with</a:t>
            </a:r>
            <a:r>
              <a:t> errors (error group)</a:t>
            </a:r>
          </a:p>
          <a:p>
            <a:pPr lvl="2" marL="2143125" indent="-873125" algn="l" defTabSz="814387">
              <a:lnSpc>
                <a:spcPct val="90000"/>
              </a:lnSpc>
              <a:buSzPct val="125000"/>
              <a:buChar char="•"/>
              <a:defRPr b="0" spc="-66" sz="6600">
                <a:latin typeface="Avenir Next Condensed"/>
                <a:ea typeface="Avenir Next Condensed"/>
                <a:cs typeface="Avenir Next Condensed"/>
                <a:sym typeface="Avenir Next Condensed"/>
              </a:defRPr>
            </a:pPr>
            <a:r>
              <a:rPr i="1">
                <a:latin typeface="Avenir Next Condensed Medium"/>
                <a:ea typeface="Avenir Next Condensed Medium"/>
                <a:cs typeface="Avenir Next Condensed Medium"/>
                <a:sym typeface="Avenir Next Condensed Medium"/>
              </a:rPr>
              <a:t>Sampled</a:t>
            </a:r>
            <a:r>
              <a:t> servers </a:t>
            </a:r>
            <a:r>
              <a:rPr i="1">
                <a:latin typeface="Avenir Next Condensed Medium"/>
                <a:ea typeface="Avenir Next Condensed Medium"/>
                <a:cs typeface="Avenir Next Condensed Medium"/>
                <a:sym typeface="Avenir Next Condensed Medium"/>
              </a:rPr>
              <a:t>without</a:t>
            </a:r>
            <a:r>
              <a:t> errors (control group)</a:t>
            </a:r>
          </a:p>
          <a:p>
            <a:pPr marL="1111250" indent="-1111250" algn="l" defTabSz="814387">
              <a:lnSpc>
                <a:spcPct val="90000"/>
              </a:lnSpc>
              <a:buSzPct val="125000"/>
              <a:buChar char="•"/>
              <a:defRPr b="0" i="1" spc="-84" sz="8400">
                <a:latin typeface="Avenir Next Condensed Demi Bold"/>
                <a:ea typeface="Avenir Next Condensed Demi Bold"/>
                <a:cs typeface="Avenir Next Condensed Demi Bold"/>
                <a:sym typeface="Avenir Next Condensed Demi Bold"/>
              </a:defRPr>
            </a:pPr>
            <a:r>
              <a:t>Bucket devices based on characteristics</a:t>
            </a:r>
          </a:p>
          <a:p>
            <a:pPr marL="1111250" indent="-1111250" algn="l" defTabSz="814387">
              <a:lnSpc>
                <a:spcPct val="90000"/>
              </a:lnSpc>
              <a:buSzPct val="125000"/>
              <a:buChar char="•"/>
              <a:defRPr b="0" i="1" spc="-84" sz="8400">
                <a:latin typeface="Avenir Next Condensed Demi Bold"/>
                <a:ea typeface="Avenir Next Condensed Demi Bold"/>
                <a:cs typeface="Avenir Next Condensed Demi Bold"/>
                <a:sym typeface="Avenir Next Condensed Demi Bold"/>
              </a:defRPr>
            </a:pPr>
            <a:r>
              <a:t>Measure relative failure rate</a:t>
            </a:r>
          </a:p>
          <a:p>
            <a:pPr lvl="2" marL="2143125" indent="-873125" algn="l" defTabSz="814387">
              <a:lnSpc>
                <a:spcPct val="90000"/>
              </a:lnSpc>
              <a:buSzPct val="125000"/>
              <a:buChar char="•"/>
              <a:defRPr b="0" spc="-66" sz="6600">
                <a:latin typeface="Avenir Next Condensed"/>
                <a:ea typeface="Avenir Next Condensed"/>
                <a:cs typeface="Avenir Next Condensed"/>
                <a:sym typeface="Avenir Next Condensed"/>
              </a:defRPr>
            </a:pPr>
            <a:r>
              <a:t>Of error group vs. control group</a:t>
            </a:r>
          </a:p>
          <a:p>
            <a:pPr lvl="2" marL="2143125" indent="-873125" algn="l" defTabSz="814387">
              <a:lnSpc>
                <a:spcPct val="90000"/>
              </a:lnSpc>
              <a:buSzPct val="125000"/>
              <a:buChar char="•"/>
              <a:defRPr b="0" spc="-66" sz="6600">
                <a:latin typeface="Avenir Next Condensed"/>
                <a:ea typeface="Avenir Next Condensed"/>
                <a:cs typeface="Avenir Next Condensed"/>
                <a:sym typeface="Avenir Next Condensed"/>
              </a:defRPr>
            </a:pPr>
            <a:r>
              <a:t>Within each bucket</a:t>
            </a:r>
          </a:p>
        </p:txBody>
      </p:sp>
      <p:sp>
        <p:nvSpPr>
          <p:cNvPr id="864" name="ANALYTICAL METHODOLOGY"/>
          <p:cNvSpPr txBox="1"/>
          <p:nvPr/>
        </p:nvSpPr>
        <p:spPr>
          <a:xfrm>
            <a:off x="1661160" y="146049"/>
            <a:ext cx="2106168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ANALYTICAL METHODOLOGY</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6" name="Errors follow a power-law distribution…"/>
          <p:cNvSpPr txBox="1"/>
          <p:nvPr/>
        </p:nvSpPr>
        <p:spPr>
          <a:xfrm>
            <a:off x="3760927" y="2873375"/>
            <a:ext cx="16862146" cy="893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solidFill>
                  <a:schemeClr val="accent5">
                    <a:lumOff val="-29866"/>
                  </a:schemeClr>
                </a:solidFill>
                <a:latin typeface="Avenir Next Condensed"/>
                <a:ea typeface="Avenir Next Condensed"/>
                <a:cs typeface="Avenir Next Condensed"/>
                <a:sym typeface="Avenir Next Condensed"/>
              </a:defRPr>
            </a:pPr>
            <a:r>
              <a:t>Errors follow a power-law distribution</a:t>
            </a:r>
          </a:p>
          <a:p>
            <a:pPr marL="1111250" indent="-1111250" algn="l" defTabSz="814387">
              <a:buSzPct val="125000"/>
              <a:buChar char="•"/>
              <a:defRPr b="0" spc="-84" sz="8400">
                <a:solidFill>
                  <a:schemeClr val="accent5">
                    <a:lumOff val="-29866"/>
                  </a:schemeClr>
                </a:solidFill>
                <a:latin typeface="Avenir Next Condensed"/>
                <a:ea typeface="Avenir Next Condensed"/>
                <a:cs typeface="Avenir Next Condensed"/>
                <a:sym typeface="Avenir Next Condensed"/>
              </a:defRPr>
            </a:pPr>
            <a:r>
              <a:t>Denial of service due to socket/channel</a:t>
            </a:r>
          </a:p>
          <a:p>
            <a:pPr marL="1111250" indent="-1111250" algn="l" defTabSz="814387">
              <a:buSzPct val="125000"/>
              <a:buChar char="•"/>
              <a:defRPr b="0" spc="-84" sz="8400">
                <a:solidFill>
                  <a:schemeClr val="accent5">
                    <a:lumOff val="-29866"/>
                  </a:schemeClr>
                </a:solidFill>
                <a:latin typeface="Avenir Next Condensed"/>
                <a:ea typeface="Avenir Next Condensed"/>
                <a:cs typeface="Avenir Next Condensed"/>
                <a:sym typeface="Avenir Next Condensed"/>
              </a:defRPr>
            </a:pPr>
            <a:r>
              <a:t>Higher density = more failures</a:t>
            </a:r>
          </a:p>
          <a:p>
            <a:pPr marL="1111250" indent="-1111250" algn="l" defTabSz="814387">
              <a:buSzPct val="125000"/>
              <a:buChar char="•"/>
              <a:defRPr b="0" spc="-84" sz="8400">
                <a:solidFill>
                  <a:schemeClr val="accent5">
                    <a:lumOff val="-29866"/>
                  </a:schemeClr>
                </a:solidFill>
                <a:latin typeface="Avenir Next Condensed"/>
                <a:ea typeface="Avenir Next Condensed"/>
                <a:cs typeface="Avenir Next Condensed"/>
                <a:sym typeface="Avenir Next Condensed"/>
              </a:defRPr>
            </a:pPr>
            <a:r>
              <a:t>DIMM architectural effects on reliability</a:t>
            </a:r>
          </a:p>
          <a:p>
            <a:pPr marL="1111250" indent="-1111250" algn="l" defTabSz="814387">
              <a:buSzPct val="125000"/>
              <a:buChar char="•"/>
              <a:defRPr b="0" spc="-84" sz="8400">
                <a:solidFill>
                  <a:schemeClr val="accent5">
                    <a:lumOff val="-29866"/>
                  </a:schemeClr>
                </a:solidFill>
                <a:latin typeface="Avenir Next Condensed"/>
                <a:ea typeface="Avenir Next Condensed"/>
                <a:cs typeface="Avenir Next Condensed"/>
                <a:sym typeface="Avenir Next Condensed"/>
              </a:defRPr>
            </a:pPr>
            <a:r>
              <a:t>Workload influence on failures</a:t>
            </a:r>
          </a:p>
          <a:p>
            <a:pPr marL="1111250" indent="-1111250" algn="l" defTabSz="814387">
              <a:buSzPct val="125000"/>
              <a:buChar char="•"/>
              <a:defRPr b="0" spc="-84" sz="8400">
                <a:solidFill>
                  <a:schemeClr val="accent5">
                    <a:lumOff val="-29866"/>
                  </a:schemeClr>
                </a:solidFill>
                <a:latin typeface="Avenir Next Condensed"/>
                <a:ea typeface="Avenir Next Condensed"/>
                <a:cs typeface="Avenir Next Condensed"/>
                <a:sym typeface="Avenir Next Condensed"/>
              </a:defRPr>
            </a:pPr>
            <a:r>
              <a:t>Model, page-offlining, page randomization</a:t>
            </a:r>
          </a:p>
        </p:txBody>
      </p:sp>
      <p:sp>
        <p:nvSpPr>
          <p:cNvPr id="867" name="KEY DRAM CONTRIBUTIONS"/>
          <p:cNvSpPr txBox="1"/>
          <p:nvPr/>
        </p:nvSpPr>
        <p:spPr>
          <a:xfrm>
            <a:off x="1857375" y="146049"/>
            <a:ext cx="2066925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KEY DRAM CONTRIBUTIONS</a:t>
            </a:r>
          </a:p>
        </p:txBody>
      </p:sp>
      <p:sp>
        <p:nvSpPr>
          <p:cNvPr id="86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2" name="POWER-LAW DISTRIBUTION"/>
          <p:cNvSpPr txBox="1"/>
          <p:nvPr/>
        </p:nvSpPr>
        <p:spPr>
          <a:xfrm>
            <a:off x="1904999" y="146049"/>
            <a:ext cx="2057400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POWER-LAW DISTRIBUTION</a:t>
            </a:r>
          </a:p>
        </p:txBody>
      </p:sp>
      <p:pic>
        <p:nvPicPr>
          <p:cNvPr id="873" name="distribution_600ppi.png" descr="distribution_600ppi.png"/>
          <p:cNvPicPr>
            <a:picLocks noChangeAspect="1"/>
          </p:cNvPicPr>
          <p:nvPr/>
        </p:nvPicPr>
        <p:blipFill>
          <a:blip r:embed="rId2">
            <a:extLst/>
          </a:blip>
          <a:stretch>
            <a:fillRect/>
          </a:stretch>
        </p:blipFill>
        <p:spPr>
          <a:xfrm>
            <a:off x="1424155" y="2556769"/>
            <a:ext cx="10857876" cy="10240633"/>
          </a:xfrm>
          <a:prstGeom prst="rect">
            <a:avLst/>
          </a:prstGeom>
          <a:ln w="12700">
            <a:miter lim="400000"/>
          </a:ln>
        </p:spPr>
      </p:pic>
      <p:sp>
        <p:nvSpPr>
          <p:cNvPr id="874" name="1% of servers = 97.8% errors"/>
          <p:cNvSpPr txBox="1"/>
          <p:nvPr/>
        </p:nvSpPr>
        <p:spPr>
          <a:xfrm>
            <a:off x="11991135" y="3149771"/>
            <a:ext cx="11791646" cy="1631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lvl1pPr marL="1111250" indent="-1111250" algn="l" defTabSz="814387">
              <a:buSzPct val="125000"/>
              <a:buChar char="•"/>
              <a:defRPr b="0" spc="-84" sz="8400">
                <a:latin typeface="Avenir Next Condensed"/>
                <a:ea typeface="Avenir Next Condensed"/>
                <a:cs typeface="Avenir Next Condensed"/>
                <a:sym typeface="Avenir Next Condensed"/>
              </a:defRPr>
            </a:lvl1pPr>
          </a:lstStyle>
          <a:p>
            <a:pPr/>
            <a:r>
              <a:t>1% of servers = 97.8% errors</a:t>
            </a:r>
          </a:p>
        </p:txBody>
      </p:sp>
      <p:sp>
        <p:nvSpPr>
          <p:cNvPr id="875" name="Rectangle"/>
          <p:cNvSpPr/>
          <p:nvPr/>
        </p:nvSpPr>
        <p:spPr>
          <a:xfrm>
            <a:off x="11108352" y="3149763"/>
            <a:ext cx="228385" cy="7416474"/>
          </a:xfrm>
          <a:prstGeom prst="rect">
            <a:avLst/>
          </a:prstGeom>
          <a:solidFill>
            <a:schemeClr val="accent3">
              <a:hueOff val="362282"/>
              <a:satOff val="31803"/>
              <a:lumOff val="-18242"/>
              <a:alpha val="50000"/>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876" name="Arrow"/>
          <p:cNvSpPr/>
          <p:nvPr/>
        </p:nvSpPr>
        <p:spPr>
          <a:xfrm flipH="1">
            <a:off x="11582400" y="5584115"/>
            <a:ext cx="1270000" cy="2547770"/>
          </a:xfrm>
          <a:prstGeom prst="rightArrow">
            <a:avLst>
              <a:gd name="adj1" fmla="val 32000"/>
              <a:gd name="adj2" fmla="val 64000"/>
            </a:avLst>
          </a:prstGeom>
          <a:solidFill>
            <a:schemeClr val="accent3">
              <a:hueOff val="362282"/>
              <a:satOff val="31803"/>
              <a:lumOff val="-18242"/>
            </a:schemeClr>
          </a:solidFill>
          <a:ln w="12700">
            <a:miter lim="400000"/>
          </a:ln>
        </p:spPr>
        <p:txBody>
          <a:bodyPr lIns="0" tIns="0" rIns="0" bIns="0" anchor="ctr"/>
          <a:lstStyle/>
          <a:p>
            <a:pPr>
              <a:defRPr b="0" sz="3200">
                <a:latin typeface="+mn-lt"/>
                <a:ea typeface="+mn-ea"/>
                <a:cs typeface="+mn-cs"/>
                <a:sym typeface="Helvetica Neue Medium"/>
              </a:defRPr>
            </a:pPr>
          </a:p>
        </p:txBody>
      </p:sp>
      <p:sp>
        <p:nvSpPr>
          <p:cNvPr id="87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79" name="distribution_600ppi.png" descr="distribution_600ppi.png"/>
          <p:cNvPicPr>
            <a:picLocks noChangeAspect="1"/>
          </p:cNvPicPr>
          <p:nvPr/>
        </p:nvPicPr>
        <p:blipFill>
          <a:blip r:embed="rId2">
            <a:extLst/>
          </a:blip>
          <a:stretch>
            <a:fillRect/>
          </a:stretch>
        </p:blipFill>
        <p:spPr>
          <a:xfrm>
            <a:off x="1424155" y="2556769"/>
            <a:ext cx="10857876" cy="10240633"/>
          </a:xfrm>
          <a:prstGeom prst="rect">
            <a:avLst/>
          </a:prstGeom>
          <a:ln w="12700">
            <a:miter lim="400000"/>
          </a:ln>
        </p:spPr>
      </p:pic>
      <p:sp>
        <p:nvSpPr>
          <p:cNvPr id="880" name="Rectangle"/>
          <p:cNvSpPr/>
          <p:nvPr/>
        </p:nvSpPr>
        <p:spPr>
          <a:xfrm>
            <a:off x="9941900" y="3149763"/>
            <a:ext cx="228384" cy="7416474"/>
          </a:xfrm>
          <a:prstGeom prst="rect">
            <a:avLst/>
          </a:prstGeom>
          <a:solidFill>
            <a:schemeClr val="accent3">
              <a:hueOff val="362282"/>
              <a:satOff val="31803"/>
              <a:lumOff val="-18242"/>
              <a:alpha val="50000"/>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881" name="Rectangle"/>
          <p:cNvSpPr/>
          <p:nvPr/>
        </p:nvSpPr>
        <p:spPr>
          <a:xfrm>
            <a:off x="7943356" y="3149763"/>
            <a:ext cx="228385" cy="7416474"/>
          </a:xfrm>
          <a:prstGeom prst="rect">
            <a:avLst/>
          </a:prstGeom>
          <a:solidFill>
            <a:schemeClr val="accent3">
              <a:hueOff val="362282"/>
              <a:satOff val="31803"/>
              <a:lumOff val="-18242"/>
              <a:alpha val="50000"/>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882" name="POWER-LAW DISTRIBUTION"/>
          <p:cNvSpPr txBox="1"/>
          <p:nvPr/>
        </p:nvSpPr>
        <p:spPr>
          <a:xfrm>
            <a:off x="1904999" y="146049"/>
            <a:ext cx="2057400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POWER-LAW DISTRIBUTION</a:t>
            </a:r>
          </a:p>
        </p:txBody>
      </p:sp>
      <p:sp>
        <p:nvSpPr>
          <p:cNvPr id="883" name="1% of servers = 97.8% errors…"/>
          <p:cNvSpPr txBox="1"/>
          <p:nvPr/>
        </p:nvSpPr>
        <p:spPr>
          <a:xfrm>
            <a:off x="11991135" y="3149771"/>
            <a:ext cx="11978336" cy="3092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latin typeface="Avenir Next Condensed"/>
                <a:ea typeface="Avenir Next Condensed"/>
                <a:cs typeface="Avenir Next Condensed"/>
                <a:sym typeface="Avenir Next Condensed"/>
              </a:defRPr>
            </a:pPr>
            <a:r>
              <a:t>1% of servers = 97.8% errors</a:t>
            </a:r>
          </a:p>
          <a:p>
            <a:pPr marL="1111250" indent="-1111250" algn="l" defTabSz="814387">
              <a:buSzPct val="125000"/>
              <a:buChar char="•"/>
              <a:defRPr b="0" spc="-84" sz="8400">
                <a:latin typeface="Avenir Next Condensed"/>
                <a:ea typeface="Avenir Next Condensed"/>
                <a:cs typeface="Avenir Next Condensed"/>
                <a:sym typeface="Avenir Next Condensed"/>
              </a:defRPr>
            </a:pPr>
            <a:r>
              <a:t>Average is 55X median</a:t>
            </a:r>
          </a:p>
        </p:txBody>
      </p:sp>
      <p:grpSp>
        <p:nvGrpSpPr>
          <p:cNvPr id="886" name="Group"/>
          <p:cNvGrpSpPr/>
          <p:nvPr/>
        </p:nvGrpSpPr>
        <p:grpSpPr>
          <a:xfrm>
            <a:off x="8193637" y="5604790"/>
            <a:ext cx="1720765" cy="2506420"/>
            <a:chOff x="0" y="0"/>
            <a:chExt cx="1720764" cy="2506418"/>
          </a:xfrm>
        </p:grpSpPr>
        <p:sp>
          <p:nvSpPr>
            <p:cNvPr id="884" name="Arrow"/>
            <p:cNvSpPr/>
            <p:nvPr/>
          </p:nvSpPr>
          <p:spPr>
            <a:xfrm flipH="1">
              <a:off x="0" y="0"/>
              <a:ext cx="1249388" cy="2506419"/>
            </a:xfrm>
            <a:prstGeom prst="rightArrow">
              <a:avLst>
                <a:gd name="adj1" fmla="val 29193"/>
                <a:gd name="adj2" fmla="val 39278"/>
              </a:avLst>
            </a:prstGeom>
            <a:solidFill>
              <a:schemeClr val="accent3">
                <a:hueOff val="362282"/>
                <a:satOff val="31803"/>
                <a:lumOff val="-1824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885" name="Arrow"/>
            <p:cNvSpPr/>
            <p:nvPr/>
          </p:nvSpPr>
          <p:spPr>
            <a:xfrm>
              <a:off x="471376" y="0"/>
              <a:ext cx="1249389" cy="2506419"/>
            </a:xfrm>
            <a:prstGeom prst="rightArrow">
              <a:avLst>
                <a:gd name="adj1" fmla="val 28224"/>
                <a:gd name="adj2" fmla="val 42335"/>
              </a:avLst>
            </a:prstGeom>
            <a:solidFill>
              <a:schemeClr val="accent3">
                <a:hueOff val="362282"/>
                <a:satOff val="31803"/>
                <a:lumOff val="-1824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grpSp>
      <p:sp>
        <p:nvSpPr>
          <p:cNvPr id="88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89" name="pareto.pdf" descr="pareto.pdf"/>
          <p:cNvPicPr>
            <a:picLocks noChangeAspect="1"/>
          </p:cNvPicPr>
          <p:nvPr/>
        </p:nvPicPr>
        <p:blipFill>
          <a:blip r:embed="rId2">
            <a:extLst/>
          </a:blip>
          <a:stretch>
            <a:fillRect/>
          </a:stretch>
        </p:blipFill>
        <p:spPr>
          <a:xfrm>
            <a:off x="1065237" y="2557325"/>
            <a:ext cx="11057596" cy="10610627"/>
          </a:xfrm>
          <a:prstGeom prst="rect">
            <a:avLst/>
          </a:prstGeom>
          <a:ln w="12700">
            <a:miter lim="400000"/>
          </a:ln>
        </p:spPr>
      </p:pic>
      <p:sp>
        <p:nvSpPr>
          <p:cNvPr id="890" name="POWER-LAW DISTRIBUTION"/>
          <p:cNvSpPr txBox="1"/>
          <p:nvPr/>
        </p:nvSpPr>
        <p:spPr>
          <a:xfrm>
            <a:off x="1904999" y="146049"/>
            <a:ext cx="2057400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POWER-LAW DISTRIBUTION</a:t>
            </a:r>
          </a:p>
        </p:txBody>
      </p:sp>
      <p:sp>
        <p:nvSpPr>
          <p:cNvPr id="891" name="1% of servers = 97.8% errors…"/>
          <p:cNvSpPr txBox="1"/>
          <p:nvPr/>
        </p:nvSpPr>
        <p:spPr>
          <a:xfrm>
            <a:off x="11991135" y="3149771"/>
            <a:ext cx="11984178" cy="7473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latin typeface="Avenir Next Condensed"/>
                <a:ea typeface="Avenir Next Condensed"/>
                <a:cs typeface="Avenir Next Condensed"/>
                <a:sym typeface="Avenir Next Condensed"/>
              </a:defRPr>
            </a:pPr>
            <a:r>
              <a:t>1% of servers = 97.8% errors</a:t>
            </a:r>
          </a:p>
          <a:p>
            <a:pPr marL="1111250" indent="-1111250" algn="l" defTabSz="814387">
              <a:buSzPct val="125000"/>
              <a:buChar char="•"/>
              <a:defRPr b="0" spc="-84" sz="8400">
                <a:latin typeface="Avenir Next Condensed"/>
                <a:ea typeface="Avenir Next Condensed"/>
                <a:cs typeface="Avenir Next Condensed"/>
                <a:sym typeface="Avenir Next Condensed"/>
              </a:defRPr>
            </a:pPr>
            <a:r>
              <a:t>Average is 55X median</a:t>
            </a:r>
          </a:p>
          <a:p>
            <a:pPr marL="1111250" indent="-1111250" algn="l" defTabSz="814387">
              <a:buSzPct val="125000"/>
              <a:buChar char="•"/>
              <a:defRPr b="0" spc="-84" sz="8400">
                <a:latin typeface="Avenir Next Condensed"/>
                <a:ea typeface="Avenir Next Condensed"/>
                <a:cs typeface="Avenir Next Condensed"/>
                <a:sym typeface="Avenir Next Condensed"/>
              </a:defRPr>
            </a:pPr>
            <a:r>
              <a:t>Pareto distribution fits</a:t>
            </a:r>
          </a:p>
          <a:p>
            <a:pPr lvl="2" marL="2381250" indent="-1111250" algn="l" defTabSz="814387">
              <a:buSzPct val="125000"/>
              <a:buChar char="•"/>
              <a:defRPr b="0" spc="-84" sz="8400">
                <a:latin typeface="Avenir Next Condensed"/>
                <a:ea typeface="Avenir Next Condensed"/>
                <a:cs typeface="Avenir Next Condensed"/>
                <a:sym typeface="Avenir Next Condensed"/>
              </a:defRPr>
            </a:pPr>
            <a:r>
              <a:t>Devices without errors</a:t>
            </a:r>
            <a:br/>
            <a:r>
              <a:t>tend to stay without errors</a:t>
            </a:r>
          </a:p>
        </p:txBody>
      </p:sp>
      <p:sp>
        <p:nvSpPr>
          <p:cNvPr id="892" name="Rectangle"/>
          <p:cNvSpPr/>
          <p:nvPr/>
        </p:nvSpPr>
        <p:spPr>
          <a:xfrm rot="18509447">
            <a:off x="8124845" y="1983279"/>
            <a:ext cx="228385" cy="7416474"/>
          </a:xfrm>
          <a:prstGeom prst="rect">
            <a:avLst/>
          </a:prstGeom>
          <a:solidFill>
            <a:schemeClr val="accent3">
              <a:hueOff val="362282"/>
              <a:satOff val="31803"/>
              <a:lumOff val="-18242"/>
              <a:alpha val="50000"/>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893" name="Arrow"/>
          <p:cNvSpPr/>
          <p:nvPr/>
        </p:nvSpPr>
        <p:spPr>
          <a:xfrm flipH="1" rot="18509447">
            <a:off x="8284840" y="3834389"/>
            <a:ext cx="1270001" cy="2547771"/>
          </a:xfrm>
          <a:prstGeom prst="rightArrow">
            <a:avLst>
              <a:gd name="adj1" fmla="val 32000"/>
              <a:gd name="adj2" fmla="val 64000"/>
            </a:avLst>
          </a:prstGeom>
          <a:solidFill>
            <a:schemeClr val="accent3">
              <a:hueOff val="362282"/>
              <a:satOff val="31803"/>
              <a:lumOff val="-18242"/>
            </a:schemeClr>
          </a:solidFill>
          <a:ln w="12700">
            <a:miter lim="400000"/>
          </a:ln>
        </p:spPr>
        <p:txBody>
          <a:bodyPr lIns="0" tIns="0" rIns="0" bIns="0" anchor="ctr"/>
          <a:lstStyle/>
          <a:p>
            <a:pPr>
              <a:defRPr b="0" sz="3200">
                <a:latin typeface="+mn-lt"/>
                <a:ea typeface="+mn-ea"/>
                <a:cs typeface="+mn-cs"/>
                <a:sym typeface="Helvetica Neue Medium"/>
              </a:defRPr>
            </a:pPr>
          </a:p>
        </p:txBody>
      </p:sp>
      <p:sp>
        <p:nvSpPr>
          <p:cNvPr id="89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6" name="SOCKET/CHANNEL ERRORS"/>
          <p:cNvSpPr txBox="1"/>
          <p:nvPr/>
        </p:nvSpPr>
        <p:spPr>
          <a:xfrm>
            <a:off x="2258377" y="146049"/>
            <a:ext cx="1986724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SOCKET/CHANNEL ERRORS</a:t>
            </a:r>
          </a:p>
        </p:txBody>
      </p:sp>
      <p:sp>
        <p:nvSpPr>
          <p:cNvPr id="897" name="Contribute majority of errors"/>
          <p:cNvSpPr txBox="1"/>
          <p:nvPr/>
        </p:nvSpPr>
        <p:spPr>
          <a:xfrm>
            <a:off x="11991135" y="3149771"/>
            <a:ext cx="11549483" cy="1631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lvl1pPr marL="1111250" indent="-1111250" algn="l" defTabSz="814387">
              <a:buSzPct val="125000"/>
              <a:buChar char="•"/>
              <a:defRPr b="0" spc="-84" sz="8400">
                <a:latin typeface="Avenir Next Condensed"/>
                <a:ea typeface="Avenir Next Condensed"/>
                <a:cs typeface="Avenir Next Condensed"/>
                <a:sym typeface="Avenir Next Condensed"/>
              </a:defRPr>
            </a:lvl1pPr>
          </a:lstStyle>
          <a:p>
            <a:pPr/>
            <a:r>
              <a:t>Contribute majority of errors</a:t>
            </a:r>
          </a:p>
        </p:txBody>
      </p:sp>
      <p:pic>
        <p:nvPicPr>
          <p:cNvPr id="898" name="faults-error.pdf" descr="faults-error.pdf"/>
          <p:cNvPicPr>
            <a:picLocks noChangeAspect="1"/>
          </p:cNvPicPr>
          <p:nvPr/>
        </p:nvPicPr>
        <p:blipFill>
          <a:blip r:embed="rId2">
            <a:extLst/>
          </a:blip>
          <a:srcRect l="0" t="0" r="9697" b="0"/>
          <a:stretch>
            <a:fillRect/>
          </a:stretch>
        </p:blipFill>
        <p:spPr>
          <a:xfrm>
            <a:off x="1772729" y="2739905"/>
            <a:ext cx="9036035" cy="10006399"/>
          </a:xfrm>
          <a:prstGeom prst="rect">
            <a:avLst/>
          </a:prstGeom>
          <a:ln w="12700">
            <a:miter lim="400000"/>
          </a:ln>
        </p:spPr>
      </p:pic>
      <p:sp>
        <p:nvSpPr>
          <p:cNvPr id="899" name="Rectangle"/>
          <p:cNvSpPr/>
          <p:nvPr/>
        </p:nvSpPr>
        <p:spPr>
          <a:xfrm>
            <a:off x="4558096" y="4951627"/>
            <a:ext cx="1876114" cy="4672450"/>
          </a:xfrm>
          <a:prstGeom prst="rect">
            <a:avLst/>
          </a:prstGeom>
          <a:solidFill>
            <a:schemeClr val="accent3">
              <a:hueOff val="362282"/>
              <a:satOff val="31803"/>
              <a:lumOff val="-18242"/>
              <a:alpha val="50000"/>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900" name="Arrow"/>
          <p:cNvSpPr/>
          <p:nvPr/>
        </p:nvSpPr>
        <p:spPr>
          <a:xfrm flipH="1">
            <a:off x="6602410" y="4843846"/>
            <a:ext cx="1270001" cy="2547771"/>
          </a:xfrm>
          <a:prstGeom prst="rightArrow">
            <a:avLst>
              <a:gd name="adj1" fmla="val 32000"/>
              <a:gd name="adj2" fmla="val 64000"/>
            </a:avLst>
          </a:prstGeom>
          <a:solidFill>
            <a:schemeClr val="accent3">
              <a:hueOff val="362282"/>
              <a:satOff val="31803"/>
              <a:lumOff val="-18242"/>
            </a:schemeClr>
          </a:solidFill>
          <a:ln w="12700">
            <a:miter lim="400000"/>
          </a:ln>
        </p:spPr>
        <p:txBody>
          <a:bodyPr lIns="0" tIns="0" rIns="0" bIns="0" anchor="ctr"/>
          <a:lstStyle/>
          <a:p>
            <a:pPr>
              <a:defRPr b="0" sz="3200">
                <a:latin typeface="+mn-lt"/>
                <a:ea typeface="+mn-ea"/>
                <a:cs typeface="+mn-cs"/>
                <a:sym typeface="Helvetica Neue Medium"/>
              </a:defRPr>
            </a:pPr>
          </a:p>
        </p:txBody>
      </p:sp>
      <p:sp>
        <p:nvSpPr>
          <p:cNvPr id="90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9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897">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897"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180" name="friendsmap_2017-06-27.jpg" descr="friendsmap_2017-06-27.jpg"/>
          <p:cNvPicPr>
            <a:picLocks noChangeAspect="1"/>
          </p:cNvPicPr>
          <p:nvPr/>
        </p:nvPicPr>
        <p:blipFill>
          <a:blip r:embed="rId3">
            <a:alphaModFix amt="70000"/>
            <a:extLst/>
          </a:blip>
          <a:stretch>
            <a:fillRect/>
          </a:stretch>
        </p:blipFill>
        <p:spPr>
          <a:xfrm>
            <a:off x="-1524000" y="0"/>
            <a:ext cx="27432000" cy="13716000"/>
          </a:xfrm>
          <a:prstGeom prst="rect">
            <a:avLst/>
          </a:prstGeom>
          <a:ln w="12700">
            <a:miter lim="400000"/>
          </a:ln>
        </p:spPr>
      </p:pic>
      <p:sp>
        <p:nvSpPr>
          <p:cNvPr id="181" name="Slide Number"/>
          <p:cNvSpPr txBox="1"/>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2" name="WANT HIGH RELIABILITY"/>
          <p:cNvSpPr txBox="1"/>
          <p:nvPr/>
        </p:nvSpPr>
        <p:spPr>
          <a:xfrm>
            <a:off x="3302000" y="3686810"/>
            <a:ext cx="17780001" cy="6342381"/>
          </a:xfrm>
          <a:prstGeom prst="rect">
            <a:avLst/>
          </a:prstGeom>
          <a:ln w="12700">
            <a:miter lim="400000"/>
          </a:ln>
          <a:effectLst>
            <a:outerShdw sx="100000" sy="100000" kx="0" ky="0" algn="b" rotWithShape="0" blurRad="127000" dist="25400" dir="3600000">
              <a:srgbClr val="000000">
                <a:alpha val="7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80000"/>
              </a:lnSpc>
              <a:defRPr sz="20000">
                <a:solidFill>
                  <a:srgbClr val="FFFFFF"/>
                </a:solidFill>
                <a:latin typeface="Avenir Next Condensed"/>
                <a:ea typeface="Avenir Next Condensed"/>
                <a:cs typeface="Avenir Next Condensed"/>
                <a:sym typeface="Avenir Next Condensed"/>
              </a:defRPr>
            </a:pPr>
            <a:r>
              <a:t>WANT</a:t>
            </a:r>
            <a:br/>
            <a:r>
              <a:t>HIGH RELIABILITY</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3" name="SOCKET/CHANNEL ERRORS"/>
          <p:cNvSpPr txBox="1"/>
          <p:nvPr/>
        </p:nvSpPr>
        <p:spPr>
          <a:xfrm>
            <a:off x="2258377" y="146049"/>
            <a:ext cx="1986724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SOCKET/CHANNEL ERRORS</a:t>
            </a:r>
          </a:p>
        </p:txBody>
      </p:sp>
      <p:sp>
        <p:nvSpPr>
          <p:cNvPr id="904" name="Contribute majority of errors…"/>
          <p:cNvSpPr txBox="1"/>
          <p:nvPr/>
        </p:nvSpPr>
        <p:spPr>
          <a:xfrm>
            <a:off x="11991135" y="3149771"/>
            <a:ext cx="11736173" cy="4552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latin typeface="Avenir Next Condensed"/>
                <a:ea typeface="Avenir Next Condensed"/>
                <a:cs typeface="Avenir Next Condensed"/>
                <a:sym typeface="Avenir Next Condensed"/>
              </a:defRPr>
            </a:pPr>
            <a:r>
              <a:t>Contribute majority of errors</a:t>
            </a:r>
          </a:p>
          <a:p>
            <a:pPr marL="1111250" indent="-1111250" algn="l" defTabSz="814387">
              <a:buSzPct val="125000"/>
              <a:buChar char="•"/>
              <a:defRPr b="0" spc="-84" sz="8400">
                <a:latin typeface="Avenir Next Condensed"/>
                <a:ea typeface="Avenir Next Condensed"/>
                <a:cs typeface="Avenir Next Condensed"/>
                <a:sym typeface="Avenir Next Condensed"/>
              </a:defRPr>
            </a:pPr>
            <a:r>
              <a:t>Concentrated on a few hosts</a:t>
            </a:r>
          </a:p>
          <a:p>
            <a:pPr marL="1111250" indent="-1111250" algn="l" defTabSz="814387">
              <a:buSzPct val="125000"/>
              <a:buChar char="•"/>
              <a:defRPr b="0" spc="-84" sz="8400">
                <a:latin typeface="Avenir Next Condensed"/>
                <a:ea typeface="Avenir Next Condensed"/>
                <a:cs typeface="Avenir Next Condensed"/>
                <a:sym typeface="Avenir Next Condensed"/>
              </a:defRPr>
            </a:pPr>
            <a:r>
              <a:t>Symptoms ≈ server DoS</a:t>
            </a:r>
          </a:p>
        </p:txBody>
      </p:sp>
      <p:pic>
        <p:nvPicPr>
          <p:cNvPr id="905" name="faults-servers.pdf" descr="faults-servers.pdf"/>
          <p:cNvPicPr>
            <a:picLocks noChangeAspect="1"/>
          </p:cNvPicPr>
          <p:nvPr/>
        </p:nvPicPr>
        <p:blipFill>
          <a:blip r:embed="rId2">
            <a:extLst/>
          </a:blip>
          <a:srcRect l="0" t="0" r="53848" b="0"/>
          <a:stretch>
            <a:fillRect/>
          </a:stretch>
        </p:blipFill>
        <p:spPr>
          <a:xfrm>
            <a:off x="1299567" y="2739905"/>
            <a:ext cx="4618099" cy="10006399"/>
          </a:xfrm>
          <a:prstGeom prst="rect">
            <a:avLst/>
          </a:prstGeom>
          <a:ln w="12700">
            <a:miter lim="400000"/>
          </a:ln>
        </p:spPr>
      </p:pic>
      <p:pic>
        <p:nvPicPr>
          <p:cNvPr id="906" name="faults-error.pdf" descr="faults-error.pdf"/>
          <p:cNvPicPr>
            <a:picLocks noChangeAspect="1"/>
          </p:cNvPicPr>
          <p:nvPr/>
        </p:nvPicPr>
        <p:blipFill>
          <a:blip r:embed="rId3">
            <a:extLst/>
          </a:blip>
          <a:srcRect l="0" t="0" r="54081" b="0"/>
          <a:stretch>
            <a:fillRect/>
          </a:stretch>
        </p:blipFill>
        <p:spPr>
          <a:xfrm>
            <a:off x="6640556" y="2739905"/>
            <a:ext cx="4594774" cy="10006399"/>
          </a:xfrm>
          <a:prstGeom prst="rect">
            <a:avLst/>
          </a:prstGeom>
          <a:ln w="12700">
            <a:miter lim="400000"/>
          </a:ln>
        </p:spPr>
      </p:pic>
      <p:sp>
        <p:nvSpPr>
          <p:cNvPr id="907" name="Rectangle"/>
          <p:cNvSpPr/>
          <p:nvPr/>
        </p:nvSpPr>
        <p:spPr>
          <a:xfrm>
            <a:off x="4125946" y="9145957"/>
            <a:ext cx="1876113" cy="365958"/>
          </a:xfrm>
          <a:prstGeom prst="rect">
            <a:avLst/>
          </a:prstGeom>
          <a:solidFill>
            <a:schemeClr val="accent3">
              <a:hueOff val="362282"/>
              <a:satOff val="31803"/>
              <a:lumOff val="-18242"/>
              <a:alpha val="50000"/>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908" name="Arrow"/>
          <p:cNvSpPr/>
          <p:nvPr/>
        </p:nvSpPr>
        <p:spPr>
          <a:xfrm flipH="1" rot="16200000">
            <a:off x="4429002" y="7087085"/>
            <a:ext cx="1270001" cy="2547770"/>
          </a:xfrm>
          <a:prstGeom prst="rightArrow">
            <a:avLst>
              <a:gd name="adj1" fmla="val 32000"/>
              <a:gd name="adj2" fmla="val 64000"/>
            </a:avLst>
          </a:prstGeom>
          <a:solidFill>
            <a:schemeClr val="accent3">
              <a:hueOff val="362282"/>
              <a:satOff val="31803"/>
              <a:lumOff val="-18242"/>
            </a:schemeClr>
          </a:solidFill>
          <a:ln w="12700">
            <a:miter lim="400000"/>
          </a:ln>
        </p:spPr>
        <p:txBody>
          <a:bodyPr lIns="0" tIns="0" rIns="0" bIns="0" anchor="ctr"/>
          <a:lstStyle/>
          <a:p>
            <a:pPr>
              <a:defRPr b="0" sz="3200">
                <a:latin typeface="+mn-lt"/>
                <a:ea typeface="+mn-ea"/>
                <a:cs typeface="+mn-cs"/>
                <a:sym typeface="Helvetica Neue Medium"/>
              </a:defRPr>
            </a:pPr>
          </a:p>
        </p:txBody>
      </p:sp>
      <p:sp>
        <p:nvSpPr>
          <p:cNvPr id="90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1" name="HIGHER DENSITY TRENDS"/>
          <p:cNvSpPr txBox="1"/>
          <p:nvPr/>
        </p:nvSpPr>
        <p:spPr>
          <a:xfrm>
            <a:off x="2838450" y="146049"/>
            <a:ext cx="1870710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HIGHER DENSITY TRENDS</a:t>
            </a:r>
          </a:p>
        </p:txBody>
      </p:sp>
      <p:sp>
        <p:nvSpPr>
          <p:cNvPr id="912" name="Capacity, NO! Density, YES!"/>
          <p:cNvSpPr txBox="1"/>
          <p:nvPr/>
        </p:nvSpPr>
        <p:spPr>
          <a:xfrm>
            <a:off x="11991135" y="3149771"/>
            <a:ext cx="10993680" cy="1631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lvl1pPr marL="1111250" indent="-1111250" algn="l" defTabSz="814387">
              <a:buSzPct val="125000"/>
              <a:buChar char="•"/>
              <a:defRPr b="0" spc="-84" sz="8400">
                <a:latin typeface="Avenir Next Condensed"/>
                <a:ea typeface="Avenir Next Condensed"/>
                <a:cs typeface="Avenir Next Condensed"/>
                <a:sym typeface="Avenir Next Condensed"/>
              </a:defRPr>
            </a:lvl1pPr>
          </a:lstStyle>
          <a:p>
            <a:pPr/>
            <a:r>
              <a:t>Capacity, NO! Density, YES!</a:t>
            </a:r>
          </a:p>
        </p:txBody>
      </p:sp>
      <p:pic>
        <p:nvPicPr>
          <p:cNvPr id="913" name="capacity.pdf" descr="capacity.pdf"/>
          <p:cNvPicPr>
            <a:picLocks noChangeAspect="1"/>
          </p:cNvPicPr>
          <p:nvPr/>
        </p:nvPicPr>
        <p:blipFill>
          <a:blip r:embed="rId3">
            <a:extLst/>
          </a:blip>
          <a:stretch>
            <a:fillRect/>
          </a:stretch>
        </p:blipFill>
        <p:spPr>
          <a:xfrm>
            <a:off x="1363621" y="2448095"/>
            <a:ext cx="10337144" cy="10337144"/>
          </a:xfrm>
          <a:prstGeom prst="rect">
            <a:avLst/>
          </a:prstGeom>
          <a:ln w="12700">
            <a:miter lim="400000"/>
          </a:ln>
        </p:spPr>
      </p:pic>
      <p:sp>
        <p:nvSpPr>
          <p:cNvPr id="914" name="?"/>
          <p:cNvSpPr txBox="1"/>
          <p:nvPr/>
        </p:nvSpPr>
        <p:spPr>
          <a:xfrm rot="21261599">
            <a:off x="6230326" y="2941832"/>
            <a:ext cx="1744981" cy="530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43600"/>
              </a:lnSpc>
              <a:defRPr sz="30000">
                <a:solidFill>
                  <a:schemeClr val="accent3">
                    <a:hueOff val="362282"/>
                    <a:satOff val="31803"/>
                    <a:lumOff val="-18242"/>
                  </a:schemeClr>
                </a:solidFill>
                <a:latin typeface="Avenir Next Condensed"/>
                <a:ea typeface="Avenir Next Condensed"/>
                <a:cs typeface="Avenir Next Condensed"/>
                <a:sym typeface="Avenir Next Condensed"/>
              </a:defRPr>
            </a:lvl1pPr>
          </a:lstStyle>
          <a:p>
            <a:pPr/>
            <a:r>
              <a:t>?</a:t>
            </a:r>
          </a:p>
        </p:txBody>
      </p:sp>
      <p:sp>
        <p:nvSpPr>
          <p:cNvPr id="91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1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912">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912" grpId="1"/>
    </p:bldLst>
  </p:timing>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19" name="density.pdf" descr="density.pdf"/>
          <p:cNvPicPr>
            <a:picLocks noChangeAspect="1"/>
          </p:cNvPicPr>
          <p:nvPr/>
        </p:nvPicPr>
        <p:blipFill>
          <a:blip r:embed="rId2">
            <a:extLst/>
          </a:blip>
          <a:stretch>
            <a:fillRect/>
          </a:stretch>
        </p:blipFill>
        <p:spPr>
          <a:xfrm>
            <a:off x="1363621" y="2448095"/>
            <a:ext cx="10337144" cy="10337144"/>
          </a:xfrm>
          <a:prstGeom prst="rect">
            <a:avLst/>
          </a:prstGeom>
          <a:ln w="12700">
            <a:miter lim="400000"/>
          </a:ln>
        </p:spPr>
      </p:pic>
      <p:sp>
        <p:nvSpPr>
          <p:cNvPr id="920" name="HIGHER DENSITY TRENDS"/>
          <p:cNvSpPr txBox="1"/>
          <p:nvPr/>
        </p:nvSpPr>
        <p:spPr>
          <a:xfrm>
            <a:off x="2838450" y="146049"/>
            <a:ext cx="1870710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HIGHER DENSITY TRENDS</a:t>
            </a:r>
          </a:p>
        </p:txBody>
      </p:sp>
      <p:sp>
        <p:nvSpPr>
          <p:cNvPr id="921" name="Capacity, NO! Density, YES!…"/>
          <p:cNvSpPr txBox="1"/>
          <p:nvPr/>
        </p:nvSpPr>
        <p:spPr>
          <a:xfrm>
            <a:off x="11991135" y="3149771"/>
            <a:ext cx="11594288" cy="6013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latin typeface="Avenir Next Condensed"/>
                <a:ea typeface="Avenir Next Condensed"/>
                <a:cs typeface="Avenir Next Condensed"/>
                <a:sym typeface="Avenir Next Condensed"/>
              </a:defRPr>
            </a:pPr>
            <a:r>
              <a:t>Capacity, NO! Density, YES!</a:t>
            </a:r>
          </a:p>
          <a:p>
            <a:pPr marL="1111250" indent="-1111250" algn="l" defTabSz="814387">
              <a:buSzPct val="125000"/>
              <a:buChar char="•"/>
              <a:defRPr b="0" spc="-84" sz="8400">
                <a:latin typeface="Avenir Next Condensed"/>
                <a:ea typeface="Avenir Next Condensed"/>
                <a:cs typeface="Avenir Next Condensed"/>
                <a:sym typeface="Avenir Next Condensed"/>
              </a:defRPr>
            </a:pPr>
            <a:r>
              <a:t>Higher density, more failure</a:t>
            </a:r>
          </a:p>
          <a:p>
            <a:pPr lvl="2" marL="2381250" indent="-1111250" algn="l" defTabSz="814387">
              <a:buSzPct val="125000"/>
              <a:buChar char="•"/>
              <a:defRPr b="0" spc="-84" sz="8400">
                <a:latin typeface="Avenir Next Condensed"/>
                <a:ea typeface="Avenir Next Condensed"/>
                <a:cs typeface="Avenir Next Condensed"/>
                <a:sym typeface="Avenir Next Condensed"/>
              </a:defRPr>
            </a:pPr>
            <a:r>
              <a:t>Due to smaller feature</a:t>
            </a:r>
            <a:br/>
            <a:r>
              <a:t>sizes</a:t>
            </a:r>
          </a:p>
        </p:txBody>
      </p:sp>
      <p:sp>
        <p:nvSpPr>
          <p:cNvPr id="92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4" name="DIMM architecture"/>
          <p:cNvSpPr txBox="1"/>
          <p:nvPr/>
        </p:nvSpPr>
        <p:spPr>
          <a:xfrm>
            <a:off x="2417292" y="2085465"/>
            <a:ext cx="12508587" cy="24955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defRPr spc="-133" sz="13400">
                <a:latin typeface="Avenir Next Condensed"/>
                <a:ea typeface="Avenir Next Condensed"/>
                <a:cs typeface="Avenir Next Condensed"/>
                <a:sym typeface="Avenir Next Condensed"/>
              </a:defRPr>
            </a:lvl1pPr>
          </a:lstStyle>
          <a:p>
            <a:pPr/>
            <a:r>
              <a:t>DIMM architecture</a:t>
            </a:r>
          </a:p>
        </p:txBody>
      </p:sp>
      <p:sp>
        <p:nvSpPr>
          <p:cNvPr id="925" name="Chips per DIMM, transfer width…"/>
          <p:cNvSpPr txBox="1"/>
          <p:nvPr/>
        </p:nvSpPr>
        <p:spPr>
          <a:xfrm>
            <a:off x="3253852" y="4926747"/>
            <a:ext cx="13573202" cy="5060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i="1" spc="-84" sz="8400">
                <a:latin typeface="Avenir Next Condensed Demi Bold"/>
                <a:ea typeface="Avenir Next Condensed Demi Bold"/>
                <a:cs typeface="Avenir Next Condensed Demi Bold"/>
                <a:sym typeface="Avenir Next Condensed Demi Bold"/>
              </a:defRPr>
            </a:pPr>
            <a:r>
              <a:t>Chips per DIMM, transfer width</a:t>
            </a:r>
          </a:p>
          <a:p>
            <a:pPr lvl="2" marL="2143125" indent="-873125" algn="l" defTabSz="814387">
              <a:buSzPct val="125000"/>
              <a:buChar char="•"/>
              <a:defRPr b="0" spc="-66" sz="6600">
                <a:latin typeface="Avenir Next Condensed"/>
                <a:ea typeface="Avenir Next Condensed"/>
                <a:cs typeface="Avenir Next Condensed"/>
                <a:sym typeface="Avenir Next Condensed"/>
              </a:defRPr>
            </a:pPr>
            <a:r>
              <a:t>8 to 48 chips</a:t>
            </a:r>
          </a:p>
          <a:p>
            <a:pPr lvl="2" marL="2143125" indent="-873125" algn="l" defTabSz="814387">
              <a:buSzPct val="125000"/>
              <a:buChar char="•"/>
              <a:defRPr b="0" spc="-66" sz="6600">
                <a:latin typeface="Avenir Next Condensed"/>
                <a:ea typeface="Avenir Next Condensed"/>
                <a:cs typeface="Avenir Next Condensed"/>
                <a:sym typeface="Avenir Next Condensed"/>
              </a:defRPr>
            </a:pPr>
            <a:r>
              <a:t>x4, x8 = 4 or 8 bits per cycle</a:t>
            </a:r>
          </a:p>
          <a:p>
            <a:pPr lvl="2" marL="2143125" indent="-873125" algn="l" defTabSz="814387">
              <a:buSzPct val="125000"/>
              <a:buChar char="•"/>
              <a:defRPr b="0" spc="-66" sz="6600">
                <a:latin typeface="Avenir Next Condensed"/>
                <a:ea typeface="Avenir Next Condensed"/>
                <a:cs typeface="Avenir Next Condensed"/>
                <a:sym typeface="Avenir Next Condensed"/>
              </a:defRPr>
            </a:pPr>
            <a:r>
              <a:t>Electrical implications</a:t>
            </a:r>
          </a:p>
        </p:txBody>
      </p:sp>
      <p:pic>
        <p:nvPicPr>
          <p:cNvPr id="926" name="Image" descr="Image"/>
          <p:cNvPicPr>
            <a:picLocks noChangeAspect="1"/>
          </p:cNvPicPr>
          <p:nvPr/>
        </p:nvPicPr>
        <p:blipFill>
          <a:blip r:embed="rId2">
            <a:extLst/>
          </a:blip>
          <a:stretch>
            <a:fillRect/>
          </a:stretch>
        </p:blipFill>
        <p:spPr>
          <a:xfrm rot="19860000">
            <a:off x="13555206" y="8296727"/>
            <a:ext cx="8824162" cy="2304456"/>
          </a:xfrm>
          <a:prstGeom prst="rect">
            <a:avLst/>
          </a:prstGeom>
          <a:ln w="12700">
            <a:miter lim="400000"/>
          </a:ln>
        </p:spPr>
      </p:pic>
      <p:sp>
        <p:nvSpPr>
          <p:cNvPr id="92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29" name="Image" descr="Image"/>
          <p:cNvPicPr>
            <a:picLocks noChangeAspect="1"/>
          </p:cNvPicPr>
          <p:nvPr/>
        </p:nvPicPr>
        <p:blipFill>
          <a:blip r:embed="rId2">
            <a:extLst/>
          </a:blip>
          <a:stretch>
            <a:fillRect/>
          </a:stretch>
        </p:blipFill>
        <p:spPr>
          <a:xfrm>
            <a:off x="1183250" y="2739716"/>
            <a:ext cx="9800591" cy="10337144"/>
          </a:xfrm>
          <a:prstGeom prst="rect">
            <a:avLst/>
          </a:prstGeom>
          <a:ln w="12700">
            <a:miter lim="400000"/>
          </a:ln>
        </p:spPr>
      </p:pic>
      <p:sp>
        <p:nvSpPr>
          <p:cNvPr id="930" name="ARCHITECTURAL EFFECTS"/>
          <p:cNvSpPr txBox="1"/>
          <p:nvPr/>
        </p:nvSpPr>
        <p:spPr>
          <a:xfrm>
            <a:off x="2912745" y="146049"/>
            <a:ext cx="1855851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ARCHITECTURAL EFFECTS</a:t>
            </a:r>
          </a:p>
        </p:txBody>
      </p:sp>
      <p:sp>
        <p:nvSpPr>
          <p:cNvPr id="931" name="For the same transfer width:…"/>
          <p:cNvSpPr txBox="1"/>
          <p:nvPr/>
        </p:nvSpPr>
        <p:spPr>
          <a:xfrm>
            <a:off x="11991135" y="3149771"/>
            <a:ext cx="11584687" cy="3092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latin typeface="Avenir Next Condensed"/>
                <a:ea typeface="Avenir Next Condensed"/>
                <a:cs typeface="Avenir Next Condensed"/>
                <a:sym typeface="Avenir Next Condensed"/>
              </a:defRPr>
            </a:pPr>
            <a:r>
              <a:t>For the </a:t>
            </a:r>
            <a:r>
              <a:rPr u="sng"/>
              <a:t>same transfer width</a:t>
            </a:r>
            <a:r>
              <a:t>:</a:t>
            </a:r>
          </a:p>
          <a:p>
            <a:pPr marL="1111250" indent="-1111250" algn="l" defTabSz="814387">
              <a:buSzPct val="125000"/>
              <a:buChar char="•"/>
              <a:defRPr b="0" spc="-84" sz="8400">
                <a:latin typeface="Avenir Next Condensed"/>
                <a:ea typeface="Avenir Next Condensed"/>
                <a:cs typeface="Avenir Next Condensed"/>
                <a:sym typeface="Avenir Next Condensed"/>
              </a:defRPr>
            </a:pPr>
            <a:r>
              <a:t>More chips = more failures</a:t>
            </a:r>
          </a:p>
        </p:txBody>
      </p:sp>
      <p:sp>
        <p:nvSpPr>
          <p:cNvPr id="932" name="Arrow"/>
          <p:cNvSpPr/>
          <p:nvPr/>
        </p:nvSpPr>
        <p:spPr>
          <a:xfrm flipH="1" rot="7025665">
            <a:off x="4209706" y="5705587"/>
            <a:ext cx="2380668" cy="667569"/>
          </a:xfrm>
          <a:prstGeom prst="rightArrow">
            <a:avLst>
              <a:gd name="adj1" fmla="val 32000"/>
              <a:gd name="adj2" fmla="val 121755"/>
            </a:avLst>
          </a:prstGeom>
          <a:solidFill>
            <a:schemeClr val="accent3">
              <a:hueOff val="362282"/>
              <a:satOff val="31803"/>
              <a:lumOff val="-18242"/>
            </a:schemeClr>
          </a:solidFill>
          <a:ln w="12700">
            <a:miter lim="400000"/>
          </a:ln>
        </p:spPr>
        <p:txBody>
          <a:bodyPr lIns="0" tIns="0" rIns="0" bIns="0" anchor="ctr"/>
          <a:lstStyle/>
          <a:p>
            <a:pPr>
              <a:defRPr b="0" sz="3200">
                <a:latin typeface="+mn-lt"/>
                <a:ea typeface="+mn-ea"/>
                <a:cs typeface="+mn-cs"/>
                <a:sym typeface="Helvetica Neue Medium"/>
              </a:defRPr>
            </a:pPr>
          </a:p>
        </p:txBody>
      </p:sp>
      <p:sp>
        <p:nvSpPr>
          <p:cNvPr id="933" name="Arrow"/>
          <p:cNvSpPr/>
          <p:nvPr/>
        </p:nvSpPr>
        <p:spPr>
          <a:xfrm flipH="1" rot="8381346">
            <a:off x="8352103" y="6803032"/>
            <a:ext cx="2380668" cy="667569"/>
          </a:xfrm>
          <a:prstGeom prst="rightArrow">
            <a:avLst>
              <a:gd name="adj1" fmla="val 32000"/>
              <a:gd name="adj2" fmla="val 121755"/>
            </a:avLst>
          </a:prstGeom>
          <a:solidFill>
            <a:schemeClr val="accent3">
              <a:hueOff val="362282"/>
              <a:satOff val="31803"/>
              <a:lumOff val="-18242"/>
            </a:schemeClr>
          </a:solidFill>
          <a:ln w="12700">
            <a:miter lim="400000"/>
          </a:ln>
        </p:spPr>
        <p:txBody>
          <a:bodyPr lIns="0" tIns="0" rIns="0" bIns="0" anchor="ctr"/>
          <a:lstStyle/>
          <a:p>
            <a:pPr>
              <a:defRPr b="0" sz="3200">
                <a:latin typeface="+mn-lt"/>
                <a:ea typeface="+mn-ea"/>
                <a:cs typeface="+mn-cs"/>
                <a:sym typeface="Helvetica Neue Medium"/>
              </a:defRPr>
            </a:pPr>
          </a:p>
        </p:txBody>
      </p:sp>
      <p:sp>
        <p:nvSpPr>
          <p:cNvPr id="93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3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93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931">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931" grpId="1"/>
    </p:bldLst>
  </p:timing>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36" name="Image" descr="Image"/>
          <p:cNvPicPr>
            <a:picLocks noChangeAspect="1"/>
          </p:cNvPicPr>
          <p:nvPr/>
        </p:nvPicPr>
        <p:blipFill>
          <a:blip r:embed="rId2">
            <a:extLst/>
          </a:blip>
          <a:stretch>
            <a:fillRect/>
          </a:stretch>
        </p:blipFill>
        <p:spPr>
          <a:xfrm>
            <a:off x="1183250" y="2739716"/>
            <a:ext cx="9800591" cy="10337144"/>
          </a:xfrm>
          <a:prstGeom prst="rect">
            <a:avLst/>
          </a:prstGeom>
          <a:ln w="12700">
            <a:miter lim="400000"/>
          </a:ln>
        </p:spPr>
      </p:pic>
      <p:sp>
        <p:nvSpPr>
          <p:cNvPr id="937" name="ARCHITECTURAL EFFECTS"/>
          <p:cNvSpPr txBox="1"/>
          <p:nvPr/>
        </p:nvSpPr>
        <p:spPr>
          <a:xfrm>
            <a:off x="2912745" y="146049"/>
            <a:ext cx="1855851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ARCHITECTURAL EFFECTS</a:t>
            </a:r>
          </a:p>
        </p:txBody>
      </p:sp>
      <p:sp>
        <p:nvSpPr>
          <p:cNvPr id="938" name="For the same transfer width:…"/>
          <p:cNvSpPr txBox="1"/>
          <p:nvPr/>
        </p:nvSpPr>
        <p:spPr>
          <a:xfrm>
            <a:off x="11991135" y="3149771"/>
            <a:ext cx="11688167" cy="893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latin typeface="Avenir Next Condensed"/>
                <a:ea typeface="Avenir Next Condensed"/>
                <a:cs typeface="Avenir Next Condensed"/>
                <a:sym typeface="Avenir Next Condensed"/>
              </a:defRPr>
            </a:pPr>
            <a:r>
              <a:t>For the </a:t>
            </a:r>
            <a:r>
              <a:rPr u="sng"/>
              <a:t>same transfer width</a:t>
            </a:r>
            <a:r>
              <a:t>:</a:t>
            </a:r>
          </a:p>
          <a:p>
            <a:pPr marL="1111250" indent="-1111250" algn="l" defTabSz="814387">
              <a:buSzPct val="125000"/>
              <a:buChar char="•"/>
              <a:defRPr b="0" spc="-84" sz="8400">
                <a:latin typeface="Avenir Next Condensed"/>
                <a:ea typeface="Avenir Next Condensed"/>
                <a:cs typeface="Avenir Next Condensed"/>
                <a:sym typeface="Avenir Next Condensed"/>
              </a:defRPr>
            </a:pPr>
            <a:r>
              <a:t>More chips = more failures</a:t>
            </a:r>
          </a:p>
          <a:p>
            <a:pPr marL="1111250" indent="-1111250" algn="l" defTabSz="814387">
              <a:buSzPct val="125000"/>
              <a:buChar char="•"/>
              <a:defRPr b="0" spc="-84" sz="8400">
                <a:latin typeface="Avenir Next Condensed"/>
                <a:ea typeface="Avenir Next Condensed"/>
                <a:cs typeface="Avenir Next Condensed"/>
                <a:sym typeface="Avenir Next Condensed"/>
              </a:defRPr>
            </a:pPr>
            <a:r>
              <a:t>For </a:t>
            </a:r>
            <a:r>
              <a:rPr u="sng"/>
              <a:t>different transfer widths</a:t>
            </a:r>
            <a:r>
              <a:t>:</a:t>
            </a:r>
          </a:p>
          <a:p>
            <a:pPr marL="1111250" indent="-1111250" algn="l" defTabSz="814387">
              <a:buSzPct val="125000"/>
              <a:buChar char="•"/>
              <a:defRPr b="0" spc="-84" sz="8400">
                <a:latin typeface="Avenir Next Condensed"/>
                <a:ea typeface="Avenir Next Condensed"/>
                <a:cs typeface="Avenir Next Condensed"/>
                <a:sym typeface="Avenir Next Condensed"/>
              </a:defRPr>
            </a:pPr>
            <a:r>
              <a:t>More bits = more failures</a:t>
            </a:r>
          </a:p>
          <a:p>
            <a:pPr lvl="2" marL="2381250" indent="-1111250" algn="l" defTabSz="814387">
              <a:buSzPct val="125000"/>
              <a:buChar char="•"/>
              <a:defRPr b="0" spc="-84" sz="8400">
                <a:latin typeface="Avenir Next Condensed"/>
                <a:ea typeface="Avenir Next Condensed"/>
                <a:cs typeface="Avenir Next Condensed"/>
                <a:sym typeface="Avenir Next Condensed"/>
              </a:defRPr>
            </a:pPr>
            <a:r>
              <a:t>Likely related to</a:t>
            </a:r>
            <a:br/>
            <a:r>
              <a:t>electrical noise</a:t>
            </a:r>
          </a:p>
        </p:txBody>
      </p:sp>
      <p:sp>
        <p:nvSpPr>
          <p:cNvPr id="939" name="Arrow"/>
          <p:cNvSpPr/>
          <p:nvPr/>
        </p:nvSpPr>
        <p:spPr>
          <a:xfrm flipH="1" rot="664543">
            <a:off x="5264028" y="6715044"/>
            <a:ext cx="2380668" cy="667569"/>
          </a:xfrm>
          <a:prstGeom prst="rightArrow">
            <a:avLst>
              <a:gd name="adj1" fmla="val 32000"/>
              <a:gd name="adj2" fmla="val 121755"/>
            </a:avLst>
          </a:prstGeom>
          <a:solidFill>
            <a:schemeClr val="accent3">
              <a:hueOff val="362282"/>
              <a:satOff val="31803"/>
              <a:lumOff val="-18242"/>
            </a:schemeClr>
          </a:solidFill>
          <a:ln w="12700">
            <a:miter lim="400000"/>
          </a:ln>
        </p:spPr>
        <p:txBody>
          <a:bodyPr lIns="0" tIns="0" rIns="0" bIns="0" anchor="ctr"/>
          <a:lstStyle/>
          <a:p>
            <a:pPr>
              <a:defRPr b="0" sz="3200">
                <a:latin typeface="+mn-lt"/>
                <a:ea typeface="+mn-ea"/>
                <a:cs typeface="+mn-cs"/>
                <a:sym typeface="Helvetica Neue Medium"/>
              </a:defRPr>
            </a:pPr>
          </a:p>
        </p:txBody>
      </p:sp>
      <p:sp>
        <p:nvSpPr>
          <p:cNvPr id="940" name="Arrow"/>
          <p:cNvSpPr/>
          <p:nvPr/>
        </p:nvSpPr>
        <p:spPr>
          <a:xfrm flipH="1" rot="721536">
            <a:off x="5570487" y="8238705"/>
            <a:ext cx="2380669" cy="667569"/>
          </a:xfrm>
          <a:prstGeom prst="rightArrow">
            <a:avLst>
              <a:gd name="adj1" fmla="val 32000"/>
              <a:gd name="adj2" fmla="val 121755"/>
            </a:avLst>
          </a:prstGeom>
          <a:solidFill>
            <a:schemeClr val="accent3">
              <a:hueOff val="362282"/>
              <a:satOff val="31803"/>
              <a:lumOff val="-18242"/>
            </a:schemeClr>
          </a:solidFill>
          <a:ln w="12700">
            <a:miter lim="400000"/>
          </a:ln>
        </p:spPr>
        <p:txBody>
          <a:bodyPr lIns="0" tIns="0" rIns="0" bIns="0" anchor="ctr"/>
          <a:lstStyle/>
          <a:p>
            <a:pPr>
              <a:defRPr b="0" sz="3200">
                <a:latin typeface="+mn-lt"/>
                <a:ea typeface="+mn-ea"/>
                <a:cs typeface="+mn-cs"/>
                <a:sym typeface="Helvetica Neue Medium"/>
              </a:defRPr>
            </a:pPr>
          </a:p>
        </p:txBody>
      </p:sp>
      <p:sp>
        <p:nvSpPr>
          <p:cNvPr id="94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3" name="type.pdf" descr="type.pdf"/>
          <p:cNvPicPr>
            <a:picLocks noChangeAspect="1"/>
          </p:cNvPicPr>
          <p:nvPr/>
        </p:nvPicPr>
        <p:blipFill>
          <a:blip r:embed="rId2">
            <a:extLst/>
          </a:blip>
          <a:stretch>
            <a:fillRect/>
          </a:stretch>
        </p:blipFill>
        <p:spPr>
          <a:xfrm>
            <a:off x="1109790" y="1954839"/>
            <a:ext cx="11324316" cy="11324316"/>
          </a:xfrm>
          <a:prstGeom prst="rect">
            <a:avLst/>
          </a:prstGeom>
          <a:ln w="12700">
            <a:miter lim="400000"/>
          </a:ln>
        </p:spPr>
      </p:pic>
      <p:sp>
        <p:nvSpPr>
          <p:cNvPr id="944" name="WORKLOAD INFLUENCE"/>
          <p:cNvSpPr txBox="1"/>
          <p:nvPr/>
        </p:nvSpPr>
        <p:spPr>
          <a:xfrm>
            <a:off x="3405187" y="146049"/>
            <a:ext cx="1757362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WORKLOAD INFLUENCE</a:t>
            </a:r>
          </a:p>
        </p:txBody>
      </p:sp>
      <p:sp>
        <p:nvSpPr>
          <p:cNvPr id="945" name="No consistent trends across CPU and memory utilization…"/>
          <p:cNvSpPr txBox="1"/>
          <p:nvPr/>
        </p:nvSpPr>
        <p:spPr>
          <a:xfrm>
            <a:off x="11991135" y="3149771"/>
            <a:ext cx="12152733" cy="7473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latin typeface="Avenir Next Condensed"/>
                <a:ea typeface="Avenir Next Condensed"/>
                <a:cs typeface="Avenir Next Condensed"/>
                <a:sym typeface="Avenir Next Condensed"/>
              </a:defRPr>
            </a:pPr>
            <a:r>
              <a:t>No consistent trends across</a:t>
            </a:r>
            <a:br/>
            <a:r>
              <a:t>CPU and memory utilization</a:t>
            </a:r>
          </a:p>
          <a:p>
            <a:pPr marL="1111250" indent="-1111250" algn="l" defTabSz="814387">
              <a:buSzPct val="125000"/>
              <a:buChar char="•"/>
              <a:defRPr b="0" spc="-84" sz="8400">
                <a:latin typeface="Avenir Next Condensed"/>
                <a:ea typeface="Avenir Next Condensed"/>
                <a:cs typeface="Avenir Next Condensed"/>
                <a:sym typeface="Avenir Next Condensed"/>
              </a:defRPr>
            </a:pPr>
            <a:r>
              <a:t>But workload varies by ~6X</a:t>
            </a:r>
          </a:p>
          <a:p>
            <a:pPr lvl="2" marL="2381250" indent="-1111250" algn="l" defTabSz="814387">
              <a:buSzPct val="125000"/>
              <a:buChar char="•"/>
              <a:defRPr b="0" spc="-84" sz="8400">
                <a:latin typeface="Avenir Next Condensed"/>
                <a:ea typeface="Avenir Next Condensed"/>
                <a:cs typeface="Avenir Next Condensed"/>
                <a:sym typeface="Avenir Next Condensed"/>
              </a:defRPr>
            </a:pPr>
            <a:r>
              <a:t>May be due to distribution</a:t>
            </a:r>
            <a:br/>
            <a:r>
              <a:t>for read/write behavior</a:t>
            </a:r>
          </a:p>
        </p:txBody>
      </p:sp>
      <p:sp>
        <p:nvSpPr>
          <p:cNvPr id="946" name="Arrow"/>
          <p:cNvSpPr/>
          <p:nvPr/>
        </p:nvSpPr>
        <p:spPr>
          <a:xfrm flipH="1" rot="7773755">
            <a:off x="6555374" y="5922270"/>
            <a:ext cx="2380668" cy="667569"/>
          </a:xfrm>
          <a:prstGeom prst="rightArrow">
            <a:avLst>
              <a:gd name="adj1" fmla="val 32000"/>
              <a:gd name="adj2" fmla="val 121755"/>
            </a:avLst>
          </a:prstGeom>
          <a:solidFill>
            <a:schemeClr val="accent3">
              <a:hueOff val="362282"/>
              <a:satOff val="31803"/>
              <a:lumOff val="-18242"/>
            </a:schemeClr>
          </a:solidFill>
          <a:ln w="12700">
            <a:miter lim="400000"/>
          </a:ln>
        </p:spPr>
        <p:txBody>
          <a:bodyPr lIns="0" tIns="0" rIns="0" bIns="0" anchor="ctr"/>
          <a:lstStyle/>
          <a:p>
            <a:pPr>
              <a:defRPr b="0" sz="3200">
                <a:latin typeface="+mn-lt"/>
                <a:ea typeface="+mn-ea"/>
                <a:cs typeface="+mn-cs"/>
                <a:sym typeface="Helvetica Neue Medium"/>
              </a:defRPr>
            </a:pPr>
          </a:p>
        </p:txBody>
      </p:sp>
      <p:sp>
        <p:nvSpPr>
          <p:cNvPr id="947" name="Arrow"/>
          <p:cNvSpPr/>
          <p:nvPr/>
        </p:nvSpPr>
        <p:spPr>
          <a:xfrm flipH="1" rot="18590592">
            <a:off x="5540610" y="7129885"/>
            <a:ext cx="2380668" cy="667569"/>
          </a:xfrm>
          <a:prstGeom prst="rightArrow">
            <a:avLst>
              <a:gd name="adj1" fmla="val 32000"/>
              <a:gd name="adj2" fmla="val 121755"/>
            </a:avLst>
          </a:prstGeom>
          <a:solidFill>
            <a:schemeClr val="accent3">
              <a:hueOff val="362282"/>
              <a:satOff val="31803"/>
              <a:lumOff val="-18242"/>
            </a:schemeClr>
          </a:solidFill>
          <a:ln w="12700">
            <a:miter lim="400000"/>
          </a:ln>
        </p:spPr>
        <p:txBody>
          <a:bodyPr lIns="0" tIns="0" rIns="0" bIns="0" anchor="ctr"/>
          <a:lstStyle/>
          <a:p>
            <a:pPr>
              <a:defRPr b="0" sz="3200">
                <a:latin typeface="+mn-lt"/>
                <a:ea typeface="+mn-ea"/>
                <a:cs typeface="+mn-cs"/>
                <a:sym typeface="Helvetica Neue Medium"/>
              </a:defRPr>
            </a:pPr>
          </a:p>
        </p:txBody>
      </p:sp>
      <p:sp>
        <p:nvSpPr>
          <p:cNvPr id="94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4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94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945">
                                            <p:txEl>
                                              <p:pRg st="1" end="1"/>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945">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945" grpId="1"/>
    </p:bldLst>
  </p:timing>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0" name="Use statistical regression model…"/>
          <p:cNvSpPr txBox="1"/>
          <p:nvPr/>
        </p:nvSpPr>
        <p:spPr>
          <a:xfrm>
            <a:off x="3202457" y="3794125"/>
            <a:ext cx="14539850" cy="7092950"/>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i="1" spc="-84" sz="8400">
                <a:latin typeface="Avenir Next Condensed Demi Bold"/>
                <a:ea typeface="Avenir Next Condensed Demi Bold"/>
                <a:cs typeface="Avenir Next Condensed Demi Bold"/>
                <a:sym typeface="Avenir Next Condensed Demi Bold"/>
              </a:defRPr>
            </a:pPr>
            <a:r>
              <a:t>Use statistical regression model</a:t>
            </a:r>
          </a:p>
          <a:p>
            <a:pPr lvl="2" marL="2143125" indent="-873125" algn="l" defTabSz="814387">
              <a:buSzPct val="125000"/>
              <a:buChar char="•"/>
              <a:defRPr b="0" spc="-66" sz="6600">
                <a:latin typeface="Avenir Next Condensed"/>
                <a:ea typeface="Avenir Next Condensed"/>
                <a:cs typeface="Avenir Next Condensed"/>
                <a:sym typeface="Avenir Next Condensed"/>
              </a:defRPr>
            </a:pPr>
            <a:r>
              <a:t>Compare </a:t>
            </a:r>
            <a:r>
              <a:rPr i="1">
                <a:latin typeface="Avenir Next Condensed Medium"/>
                <a:ea typeface="Avenir Next Condensed Medium"/>
                <a:cs typeface="Avenir Next Condensed Medium"/>
                <a:sym typeface="Avenir Next Condensed Medium"/>
              </a:rPr>
              <a:t>control group</a:t>
            </a:r>
            <a:r>
              <a:t> versus </a:t>
            </a:r>
            <a:r>
              <a:rPr i="1">
                <a:latin typeface="Avenir Next Condensed Medium"/>
                <a:ea typeface="Avenir Next Condensed Medium"/>
                <a:cs typeface="Avenir Next Condensed Medium"/>
                <a:sym typeface="Avenir Next Condensed Medium"/>
              </a:rPr>
              <a:t>error group</a:t>
            </a:r>
            <a:endParaRPr i="1">
              <a:latin typeface="Avenir Next Condensed Medium"/>
              <a:ea typeface="Avenir Next Condensed Medium"/>
              <a:cs typeface="Avenir Next Condensed Medium"/>
              <a:sym typeface="Avenir Next Condensed Medium"/>
            </a:endParaRPr>
          </a:p>
          <a:p>
            <a:pPr lvl="2" marL="2143125" indent="-873125" algn="l" defTabSz="814387">
              <a:buSzPct val="125000"/>
              <a:buChar char="•"/>
              <a:defRPr b="0" spc="-66" sz="6600">
                <a:latin typeface="Avenir Next Condensed"/>
                <a:ea typeface="Avenir Next Condensed"/>
                <a:cs typeface="Avenir Next Condensed"/>
                <a:sym typeface="Avenir Next Condensed"/>
              </a:defRPr>
            </a:pPr>
            <a:r>
              <a:rPr i="1">
                <a:latin typeface="Avenir Next Condensed Medium"/>
                <a:ea typeface="Avenir Next Condensed Medium"/>
                <a:cs typeface="Avenir Next Condensed Medium"/>
                <a:sym typeface="Avenir Next Condensed Medium"/>
              </a:rPr>
              <a:t>Logistic (linear) regression</a:t>
            </a:r>
            <a:r>
              <a:t> in R</a:t>
            </a:r>
          </a:p>
          <a:p>
            <a:pPr lvl="2" marL="2143125" indent="-873125" algn="l" defTabSz="814387">
              <a:lnSpc>
                <a:spcPct val="150000"/>
              </a:lnSpc>
              <a:buSzPct val="125000"/>
              <a:buChar char="•"/>
              <a:defRPr b="0" spc="-66" sz="6600">
                <a:latin typeface="Avenir Next Condensed"/>
                <a:ea typeface="Avenir Next Condensed"/>
                <a:cs typeface="Avenir Next Condensed"/>
                <a:sym typeface="Avenir Next Condensed"/>
              </a:defRPr>
            </a:pPr>
            <a:r>
              <a:t>Trained using data from analysis</a:t>
            </a:r>
          </a:p>
          <a:p>
            <a:pPr marL="1111250" indent="-1111250" algn="l" defTabSz="814387">
              <a:buSzPct val="125000"/>
              <a:buChar char="•"/>
              <a:defRPr b="0" spc="-84" sz="8400">
                <a:latin typeface="Avenir Next Condensed"/>
                <a:ea typeface="Avenir Next Condensed"/>
                <a:cs typeface="Avenir Next Condensed"/>
                <a:sym typeface="Avenir Next Condensed"/>
              </a:defRPr>
            </a:pPr>
            <a:r>
              <a:t>Enable </a:t>
            </a:r>
            <a:r>
              <a:rPr i="1">
                <a:latin typeface="Avenir Next Condensed Medium"/>
                <a:ea typeface="Avenir Next Condensed Medium"/>
                <a:cs typeface="Avenir Next Condensed Medium"/>
                <a:sym typeface="Avenir Next Condensed Medium"/>
              </a:rPr>
              <a:t>exploratory analysis</a:t>
            </a:r>
          </a:p>
        </p:txBody>
      </p:sp>
      <p:sp>
        <p:nvSpPr>
          <p:cNvPr id="951" name="MODELING MEMORY FAILURES"/>
          <p:cNvSpPr txBox="1"/>
          <p:nvPr/>
        </p:nvSpPr>
        <p:spPr>
          <a:xfrm>
            <a:off x="741997" y="146049"/>
            <a:ext cx="2290000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MODELING MEMORY FAILURES</a:t>
            </a:r>
          </a:p>
        </p:txBody>
      </p:sp>
      <p:sp>
        <p:nvSpPr>
          <p:cNvPr id="95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4" name="Memory…"/>
          <p:cNvSpPr/>
          <p:nvPr/>
        </p:nvSpPr>
        <p:spPr>
          <a:xfrm>
            <a:off x="9863743" y="4529743"/>
            <a:ext cx="4656514" cy="4656514"/>
          </a:xfrm>
          <a:prstGeom prst="rect">
            <a:avLst/>
          </a:prstGeom>
          <a:solidFill>
            <a:srgbClr val="3D8382"/>
          </a:solidFill>
          <a:ln w="12700">
            <a:miter lim="400000"/>
          </a:ln>
          <a:extLst>
            <a:ext uri="{C572A759-6A51-4108-AA02-DFA0A04FC94B}">
              <ma14:wrappingTextBoxFlag xmlns:ma14="http://schemas.microsoft.com/office/mac/drawingml/2011/main" val="1"/>
            </a:ext>
          </a:extLst>
        </p:spPr>
        <p:txBody>
          <a:bodyPr lIns="42862" tIns="42862" rIns="42862" bIns="42862" anchor="ctr"/>
          <a:lstStyle/>
          <a:p>
            <a:pPr defTabSz="578643">
              <a:lnSpc>
                <a:spcPct val="70000"/>
              </a:lnSpc>
              <a:defRPr i="1" sz="6600">
                <a:solidFill>
                  <a:srgbClr val="FFFFFF"/>
                </a:solidFill>
                <a:latin typeface="Avenir Next Condensed"/>
                <a:ea typeface="Avenir Next Condensed"/>
                <a:cs typeface="Avenir Next Condensed"/>
                <a:sym typeface="Avenir Next Condensed"/>
              </a:defRPr>
            </a:pPr>
            <a:r>
              <a:t>Memory</a:t>
            </a:r>
          </a:p>
          <a:p>
            <a:pPr defTabSz="578643">
              <a:lnSpc>
                <a:spcPct val="70000"/>
              </a:lnSpc>
              <a:defRPr i="1" sz="6600">
                <a:solidFill>
                  <a:srgbClr val="FFFFFF"/>
                </a:solidFill>
                <a:latin typeface="Avenir Next Condensed"/>
                <a:ea typeface="Avenir Next Condensed"/>
                <a:cs typeface="Avenir Next Condensed"/>
                <a:sym typeface="Avenir Next Condensed"/>
              </a:defRPr>
            </a:pPr>
            <a:r>
              <a:t>error</a:t>
            </a:r>
          </a:p>
          <a:p>
            <a:pPr defTabSz="578643">
              <a:lnSpc>
                <a:spcPct val="70000"/>
              </a:lnSpc>
              <a:defRPr i="1" sz="6600">
                <a:solidFill>
                  <a:srgbClr val="FFFFFF"/>
                </a:solidFill>
                <a:latin typeface="Avenir Next Condensed"/>
                <a:ea typeface="Avenir Next Condensed"/>
                <a:cs typeface="Avenir Next Condensed"/>
                <a:sym typeface="Avenir Next Condensed"/>
              </a:defRPr>
            </a:pPr>
            <a:r>
              <a:t>model</a:t>
            </a:r>
          </a:p>
        </p:txBody>
      </p:sp>
      <p:sp>
        <p:nvSpPr>
          <p:cNvPr id="955" name="Line"/>
          <p:cNvSpPr/>
          <p:nvPr/>
        </p:nvSpPr>
        <p:spPr>
          <a:xfrm>
            <a:off x="6075821" y="4461518"/>
            <a:ext cx="3838149" cy="1095606"/>
          </a:xfrm>
          <a:prstGeom prst="line">
            <a:avLst/>
          </a:prstGeom>
          <a:ln w="1397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956" name="Line"/>
          <p:cNvSpPr/>
          <p:nvPr/>
        </p:nvSpPr>
        <p:spPr>
          <a:xfrm>
            <a:off x="6037617" y="6014044"/>
            <a:ext cx="3876353" cy="432284"/>
          </a:xfrm>
          <a:prstGeom prst="line">
            <a:avLst/>
          </a:prstGeom>
          <a:ln w="1397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957" name="Line"/>
          <p:cNvSpPr/>
          <p:nvPr/>
        </p:nvSpPr>
        <p:spPr>
          <a:xfrm flipV="1">
            <a:off x="6065152" y="7296737"/>
            <a:ext cx="3848854" cy="278102"/>
          </a:xfrm>
          <a:prstGeom prst="line">
            <a:avLst/>
          </a:prstGeom>
          <a:ln w="1397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958" name="Density"/>
          <p:cNvSpPr txBox="1"/>
          <p:nvPr/>
        </p:nvSpPr>
        <p:spPr>
          <a:xfrm>
            <a:off x="3318509" y="3777975"/>
            <a:ext cx="2635886"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r" defTabSz="814387">
              <a:defRPr i="1" spc="-66" sz="6600">
                <a:solidFill>
                  <a:srgbClr val="53585F"/>
                </a:solidFill>
                <a:latin typeface="Avenir Next Condensed"/>
                <a:ea typeface="Avenir Next Condensed"/>
                <a:cs typeface="Avenir Next Condensed"/>
                <a:sym typeface="Avenir Next Condensed"/>
              </a:defRPr>
            </a:lvl1pPr>
          </a:lstStyle>
          <a:p>
            <a:pPr/>
            <a:r>
              <a:t>Density</a:t>
            </a:r>
          </a:p>
        </p:txBody>
      </p:sp>
      <p:sp>
        <p:nvSpPr>
          <p:cNvPr id="959" name="Chips"/>
          <p:cNvSpPr txBox="1"/>
          <p:nvPr/>
        </p:nvSpPr>
        <p:spPr>
          <a:xfrm>
            <a:off x="3963085" y="5352161"/>
            <a:ext cx="1991310"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r" defTabSz="814387">
              <a:defRPr i="1" spc="-66" sz="6600">
                <a:solidFill>
                  <a:srgbClr val="53585F"/>
                </a:solidFill>
                <a:latin typeface="Avenir Next Condensed"/>
                <a:ea typeface="Avenir Next Condensed"/>
                <a:cs typeface="Avenir Next Condensed"/>
                <a:sym typeface="Avenir Next Condensed"/>
              </a:defRPr>
            </a:lvl1pPr>
          </a:lstStyle>
          <a:p>
            <a:pPr/>
            <a:r>
              <a:t>Chips</a:t>
            </a:r>
          </a:p>
        </p:txBody>
      </p:sp>
      <p:sp>
        <p:nvSpPr>
          <p:cNvPr id="960" name="Age"/>
          <p:cNvSpPr txBox="1"/>
          <p:nvPr/>
        </p:nvSpPr>
        <p:spPr>
          <a:xfrm>
            <a:off x="4520488" y="6926346"/>
            <a:ext cx="1433907"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r" defTabSz="814387">
              <a:defRPr i="1" spc="-66" sz="6600">
                <a:solidFill>
                  <a:srgbClr val="53585F"/>
                </a:solidFill>
                <a:latin typeface="Avenir Next Condensed"/>
                <a:ea typeface="Avenir Next Condensed"/>
                <a:cs typeface="Avenir Next Condensed"/>
                <a:sym typeface="Avenir Next Condensed"/>
              </a:defRPr>
            </a:lvl1pPr>
          </a:lstStyle>
          <a:p>
            <a:pPr/>
            <a:r>
              <a:t>Age</a:t>
            </a:r>
          </a:p>
        </p:txBody>
      </p:sp>
      <p:sp>
        <p:nvSpPr>
          <p:cNvPr id="961" name="Line"/>
          <p:cNvSpPr/>
          <p:nvPr/>
        </p:nvSpPr>
        <p:spPr>
          <a:xfrm>
            <a:off x="14519208" y="6839091"/>
            <a:ext cx="3111818" cy="1"/>
          </a:xfrm>
          <a:prstGeom prst="line">
            <a:avLst/>
          </a:prstGeom>
          <a:ln w="1397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962" name="Relative server failure rate"/>
          <p:cNvSpPr txBox="1"/>
          <p:nvPr/>
        </p:nvSpPr>
        <p:spPr>
          <a:xfrm>
            <a:off x="17899563" y="4823831"/>
            <a:ext cx="2794306" cy="40576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p>
            <a:pPr algn="l" defTabSz="814387">
              <a:lnSpc>
                <a:spcPct val="80000"/>
              </a:lnSpc>
              <a:defRPr i="1" spc="-66" sz="6600">
                <a:solidFill>
                  <a:srgbClr val="A74545"/>
                </a:solidFill>
                <a:latin typeface="Avenir Next Condensed"/>
                <a:ea typeface="Avenir Next Condensed"/>
                <a:cs typeface="Avenir Next Condensed"/>
                <a:sym typeface="Avenir Next Condensed"/>
              </a:defRPr>
            </a:pPr>
            <a:r>
              <a:t>Relative</a:t>
            </a:r>
            <a:br/>
            <a:r>
              <a:t>server</a:t>
            </a:r>
            <a:br/>
            <a:r>
              <a:t>failure</a:t>
            </a:r>
            <a:br/>
            <a:r>
              <a:t>rate</a:t>
            </a:r>
          </a:p>
        </p:txBody>
      </p:sp>
      <p:sp>
        <p:nvSpPr>
          <p:cNvPr id="963" name="..."/>
          <p:cNvSpPr txBox="1"/>
          <p:nvPr/>
        </p:nvSpPr>
        <p:spPr>
          <a:xfrm rot="16200000">
            <a:off x="5262342" y="8371294"/>
            <a:ext cx="837947"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r" defTabSz="814387">
              <a:defRPr spc="-66" sz="6600">
                <a:solidFill>
                  <a:srgbClr val="53585F"/>
                </a:solidFill>
                <a:latin typeface="Avenir Next Condensed"/>
                <a:ea typeface="Avenir Next Condensed"/>
                <a:cs typeface="Avenir Next Condensed"/>
                <a:sym typeface="Avenir Next Condensed"/>
              </a:defRPr>
            </a:lvl1pPr>
          </a:lstStyle>
          <a:p>
            <a:pPr/>
            <a:r>
              <a:t>...</a:t>
            </a:r>
          </a:p>
        </p:txBody>
      </p:sp>
      <p:sp>
        <p:nvSpPr>
          <p:cNvPr id="964" name="MODELING MEMORY FAILURES"/>
          <p:cNvSpPr txBox="1"/>
          <p:nvPr/>
        </p:nvSpPr>
        <p:spPr>
          <a:xfrm>
            <a:off x="741997" y="146049"/>
            <a:ext cx="2290000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MODELING MEMORY FAILURES</a:t>
            </a:r>
          </a:p>
        </p:txBody>
      </p:sp>
      <p:sp>
        <p:nvSpPr>
          <p:cNvPr id="96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7" name="Shape"/>
          <p:cNvSpPr/>
          <p:nvPr/>
        </p:nvSpPr>
        <p:spPr>
          <a:xfrm>
            <a:off x="2441531" y="7525418"/>
            <a:ext cx="19625705" cy="44798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189" y="8201"/>
                </a:moveTo>
                <a:lnTo>
                  <a:pt x="0" y="16296"/>
                </a:lnTo>
                <a:lnTo>
                  <a:pt x="0" y="21600"/>
                </a:lnTo>
                <a:lnTo>
                  <a:pt x="21600" y="21600"/>
                </a:lnTo>
                <a:lnTo>
                  <a:pt x="21600" y="16134"/>
                </a:lnTo>
                <a:lnTo>
                  <a:pt x="13330" y="7889"/>
                </a:lnTo>
                <a:lnTo>
                  <a:pt x="10898" y="0"/>
                </a:lnTo>
                <a:lnTo>
                  <a:pt x="8189" y="8201"/>
                </a:lnTo>
                <a:close/>
              </a:path>
            </a:pathLst>
          </a:custGeom>
          <a:solidFill>
            <a:srgbClr val="D4EAE6">
              <a:alpha val="60000"/>
            </a:srgbClr>
          </a:solidFill>
          <a:ln w="12700">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pic>
        <p:nvPicPr>
          <p:cNvPr id="968" name="Image" descr="Image"/>
          <p:cNvPicPr>
            <a:picLocks noChangeAspect="1"/>
          </p:cNvPicPr>
          <p:nvPr/>
        </p:nvPicPr>
        <p:blipFill>
          <a:blip r:embed="rId2">
            <a:extLst/>
          </a:blip>
          <a:srcRect l="0" t="25398" r="0" b="25398"/>
          <a:stretch>
            <a:fillRect/>
          </a:stretch>
        </p:blipFill>
        <p:spPr>
          <a:xfrm>
            <a:off x="2541990" y="11117533"/>
            <a:ext cx="19300021" cy="727436"/>
          </a:xfrm>
          <a:prstGeom prst="rect">
            <a:avLst/>
          </a:prstGeom>
          <a:ln w="12700">
            <a:miter lim="400000"/>
          </a:ln>
        </p:spPr>
      </p:pic>
      <p:sp>
        <p:nvSpPr>
          <p:cNvPr id="969" name="Memory…"/>
          <p:cNvSpPr/>
          <p:nvPr/>
        </p:nvSpPr>
        <p:spPr>
          <a:xfrm>
            <a:off x="9863743" y="4529743"/>
            <a:ext cx="4656514" cy="4656514"/>
          </a:xfrm>
          <a:prstGeom prst="rect">
            <a:avLst/>
          </a:prstGeom>
          <a:solidFill>
            <a:srgbClr val="3D8382"/>
          </a:solidFill>
          <a:ln w="12700">
            <a:miter lim="400000"/>
          </a:ln>
          <a:extLst>
            <a:ext uri="{C572A759-6A51-4108-AA02-DFA0A04FC94B}">
              <ma14:wrappingTextBoxFlag xmlns:ma14="http://schemas.microsoft.com/office/mac/drawingml/2011/main" val="1"/>
            </a:ext>
          </a:extLst>
        </p:spPr>
        <p:txBody>
          <a:bodyPr lIns="42862" tIns="42862" rIns="42862" bIns="42862" anchor="ctr"/>
          <a:lstStyle/>
          <a:p>
            <a:pPr defTabSz="578643">
              <a:lnSpc>
                <a:spcPct val="70000"/>
              </a:lnSpc>
              <a:defRPr i="1" sz="6600">
                <a:solidFill>
                  <a:srgbClr val="FFFFFF"/>
                </a:solidFill>
                <a:latin typeface="Avenir Next Condensed"/>
                <a:ea typeface="Avenir Next Condensed"/>
                <a:cs typeface="Avenir Next Condensed"/>
                <a:sym typeface="Avenir Next Condensed"/>
              </a:defRPr>
            </a:pPr>
            <a:r>
              <a:t>Memory</a:t>
            </a:r>
          </a:p>
          <a:p>
            <a:pPr defTabSz="578643">
              <a:lnSpc>
                <a:spcPct val="70000"/>
              </a:lnSpc>
              <a:defRPr i="1" sz="6600">
                <a:solidFill>
                  <a:srgbClr val="FFFFFF"/>
                </a:solidFill>
                <a:latin typeface="Avenir Next Condensed"/>
                <a:ea typeface="Avenir Next Condensed"/>
                <a:cs typeface="Avenir Next Condensed"/>
                <a:sym typeface="Avenir Next Condensed"/>
              </a:defRPr>
            </a:pPr>
            <a:r>
              <a:t>error</a:t>
            </a:r>
          </a:p>
          <a:p>
            <a:pPr defTabSz="578643">
              <a:lnSpc>
                <a:spcPct val="70000"/>
              </a:lnSpc>
              <a:defRPr i="1" sz="6600">
                <a:solidFill>
                  <a:srgbClr val="FFFFFF"/>
                </a:solidFill>
                <a:latin typeface="Avenir Next Condensed"/>
                <a:ea typeface="Avenir Next Condensed"/>
                <a:cs typeface="Avenir Next Condensed"/>
                <a:sym typeface="Avenir Next Condensed"/>
              </a:defRPr>
            </a:pPr>
            <a:r>
              <a:t>model</a:t>
            </a:r>
          </a:p>
        </p:txBody>
      </p:sp>
      <p:sp>
        <p:nvSpPr>
          <p:cNvPr id="970" name="Line"/>
          <p:cNvSpPr/>
          <p:nvPr/>
        </p:nvSpPr>
        <p:spPr>
          <a:xfrm>
            <a:off x="6075821" y="4461518"/>
            <a:ext cx="3838149" cy="1095606"/>
          </a:xfrm>
          <a:prstGeom prst="line">
            <a:avLst/>
          </a:prstGeom>
          <a:ln w="1397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971" name="Line"/>
          <p:cNvSpPr/>
          <p:nvPr/>
        </p:nvSpPr>
        <p:spPr>
          <a:xfrm>
            <a:off x="6037617" y="6014044"/>
            <a:ext cx="3876353" cy="432284"/>
          </a:xfrm>
          <a:prstGeom prst="line">
            <a:avLst/>
          </a:prstGeom>
          <a:ln w="1397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972" name="Line"/>
          <p:cNvSpPr/>
          <p:nvPr/>
        </p:nvSpPr>
        <p:spPr>
          <a:xfrm flipV="1">
            <a:off x="6065152" y="7296737"/>
            <a:ext cx="3848854" cy="278102"/>
          </a:xfrm>
          <a:prstGeom prst="line">
            <a:avLst/>
          </a:prstGeom>
          <a:ln w="1397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973" name="Density"/>
          <p:cNvSpPr txBox="1"/>
          <p:nvPr/>
        </p:nvSpPr>
        <p:spPr>
          <a:xfrm>
            <a:off x="3318509" y="3777975"/>
            <a:ext cx="2635886"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r" defTabSz="814387">
              <a:defRPr i="1" spc="-66" sz="6600">
                <a:solidFill>
                  <a:srgbClr val="53585F"/>
                </a:solidFill>
                <a:latin typeface="Avenir Next Condensed"/>
                <a:ea typeface="Avenir Next Condensed"/>
                <a:cs typeface="Avenir Next Condensed"/>
                <a:sym typeface="Avenir Next Condensed"/>
              </a:defRPr>
            </a:lvl1pPr>
          </a:lstStyle>
          <a:p>
            <a:pPr/>
            <a:r>
              <a:t>Density</a:t>
            </a:r>
          </a:p>
        </p:txBody>
      </p:sp>
      <p:sp>
        <p:nvSpPr>
          <p:cNvPr id="974" name="Chips"/>
          <p:cNvSpPr txBox="1"/>
          <p:nvPr/>
        </p:nvSpPr>
        <p:spPr>
          <a:xfrm>
            <a:off x="3963085" y="5352161"/>
            <a:ext cx="1991310"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r" defTabSz="814387">
              <a:defRPr i="1" spc="-66" sz="6600">
                <a:solidFill>
                  <a:srgbClr val="53585F"/>
                </a:solidFill>
                <a:latin typeface="Avenir Next Condensed"/>
                <a:ea typeface="Avenir Next Condensed"/>
                <a:cs typeface="Avenir Next Condensed"/>
                <a:sym typeface="Avenir Next Condensed"/>
              </a:defRPr>
            </a:lvl1pPr>
          </a:lstStyle>
          <a:p>
            <a:pPr/>
            <a:r>
              <a:t>Chips</a:t>
            </a:r>
          </a:p>
        </p:txBody>
      </p:sp>
      <p:sp>
        <p:nvSpPr>
          <p:cNvPr id="975" name="Age"/>
          <p:cNvSpPr txBox="1"/>
          <p:nvPr/>
        </p:nvSpPr>
        <p:spPr>
          <a:xfrm>
            <a:off x="4520488" y="6926346"/>
            <a:ext cx="1433907"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r" defTabSz="814387">
              <a:defRPr i="1" spc="-66" sz="6600">
                <a:solidFill>
                  <a:srgbClr val="53585F"/>
                </a:solidFill>
                <a:latin typeface="Avenir Next Condensed"/>
                <a:ea typeface="Avenir Next Condensed"/>
                <a:cs typeface="Avenir Next Condensed"/>
                <a:sym typeface="Avenir Next Condensed"/>
              </a:defRPr>
            </a:lvl1pPr>
          </a:lstStyle>
          <a:p>
            <a:pPr/>
            <a:r>
              <a:t>Age</a:t>
            </a:r>
          </a:p>
        </p:txBody>
      </p:sp>
      <p:sp>
        <p:nvSpPr>
          <p:cNvPr id="976" name="Line"/>
          <p:cNvSpPr/>
          <p:nvPr/>
        </p:nvSpPr>
        <p:spPr>
          <a:xfrm>
            <a:off x="14519208" y="6839091"/>
            <a:ext cx="3111818" cy="1"/>
          </a:xfrm>
          <a:prstGeom prst="line">
            <a:avLst/>
          </a:prstGeom>
          <a:ln w="1397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977" name="Relative server failure rate"/>
          <p:cNvSpPr txBox="1"/>
          <p:nvPr/>
        </p:nvSpPr>
        <p:spPr>
          <a:xfrm>
            <a:off x="17899563" y="4823831"/>
            <a:ext cx="2794306" cy="40576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p>
            <a:pPr algn="l" defTabSz="814387">
              <a:lnSpc>
                <a:spcPct val="80000"/>
              </a:lnSpc>
              <a:defRPr i="1" spc="-66" sz="6600">
                <a:solidFill>
                  <a:srgbClr val="A74545"/>
                </a:solidFill>
                <a:latin typeface="Avenir Next Condensed"/>
                <a:ea typeface="Avenir Next Condensed"/>
                <a:cs typeface="Avenir Next Condensed"/>
                <a:sym typeface="Avenir Next Condensed"/>
              </a:defRPr>
            </a:pPr>
            <a:r>
              <a:t>Relative</a:t>
            </a:r>
            <a:br/>
            <a:r>
              <a:t>server</a:t>
            </a:r>
            <a:br/>
            <a:r>
              <a:t>failure</a:t>
            </a:r>
            <a:br/>
            <a:r>
              <a:t>rate</a:t>
            </a:r>
          </a:p>
        </p:txBody>
      </p:sp>
      <p:sp>
        <p:nvSpPr>
          <p:cNvPr id="978" name="..."/>
          <p:cNvSpPr txBox="1"/>
          <p:nvPr/>
        </p:nvSpPr>
        <p:spPr>
          <a:xfrm rot="16200000">
            <a:off x="5262342" y="8371294"/>
            <a:ext cx="837947"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r" defTabSz="814387">
              <a:defRPr spc="-66" sz="6600">
                <a:solidFill>
                  <a:srgbClr val="53585F"/>
                </a:solidFill>
                <a:latin typeface="Avenir Next Condensed"/>
                <a:ea typeface="Avenir Next Condensed"/>
                <a:cs typeface="Avenir Next Condensed"/>
                <a:sym typeface="Avenir Next Condensed"/>
              </a:defRPr>
            </a:lvl1pPr>
          </a:lstStyle>
          <a:p>
            <a:pPr/>
            <a:r>
              <a:t>...</a:t>
            </a:r>
          </a:p>
        </p:txBody>
      </p:sp>
      <p:sp>
        <p:nvSpPr>
          <p:cNvPr id="979" name="MODELING MEMORY FAILURES"/>
          <p:cNvSpPr txBox="1"/>
          <p:nvPr/>
        </p:nvSpPr>
        <p:spPr>
          <a:xfrm>
            <a:off x="741997" y="146049"/>
            <a:ext cx="2290000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MODELING MEMORY FAILURES</a:t>
            </a:r>
          </a:p>
        </p:txBody>
      </p:sp>
      <p:sp>
        <p:nvSpPr>
          <p:cNvPr id="98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PROBLEM…"/>
          <p:cNvSpPr txBox="1"/>
          <p:nvPr/>
        </p:nvSpPr>
        <p:spPr>
          <a:xfrm>
            <a:off x="6419849" y="3507739"/>
            <a:ext cx="11544301" cy="67005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ts val="31600"/>
              </a:lnSpc>
              <a:defRPr sz="20000">
                <a:latin typeface="Avenir Next Condensed"/>
                <a:ea typeface="Avenir Next Condensed"/>
                <a:cs typeface="Avenir Next Condensed"/>
                <a:sym typeface="Avenir Next Condensed"/>
              </a:defRPr>
            </a:pPr>
            <a:r>
              <a:t>PROBLEM</a:t>
            </a:r>
            <a:endParaRPr b="0"/>
          </a:p>
          <a:p>
            <a:pPr defTabSz="457200">
              <a:lnSpc>
                <a:spcPct val="80000"/>
              </a:lnSpc>
              <a:defRPr i="1" sz="10000">
                <a:solidFill>
                  <a:schemeClr val="accent5">
                    <a:lumOff val="-29866"/>
                  </a:schemeClr>
                </a:solidFill>
                <a:latin typeface="Avenir Next Condensed"/>
                <a:ea typeface="Avenir Next Condensed"/>
                <a:cs typeface="Avenir Next Condensed"/>
                <a:sym typeface="Avenir Next Condensed"/>
              </a:defRPr>
            </a:pPr>
            <a:r>
              <a:t>Device failures disrupt</a:t>
            </a:r>
          </a:p>
          <a:p>
            <a:pPr defTabSz="457200">
              <a:lnSpc>
                <a:spcPct val="80000"/>
              </a:lnSpc>
              <a:defRPr i="1" sz="10000">
                <a:solidFill>
                  <a:schemeClr val="accent5">
                    <a:lumOff val="-29866"/>
                  </a:schemeClr>
                </a:solidFill>
                <a:latin typeface="Avenir Next Condensed"/>
                <a:ea typeface="Avenir Next Condensed"/>
                <a:cs typeface="Avenir Next Condensed"/>
                <a:sym typeface="Avenir Next Condensed"/>
              </a:defRPr>
            </a:pPr>
            <a:r>
              <a:t>data center workloads</a:t>
            </a:r>
          </a:p>
        </p:txBody>
      </p:sp>
      <p:sp>
        <p:nvSpPr>
          <p:cNvPr id="187" name="Slide Number"/>
          <p:cNvSpPr txBox="1"/>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82" name="Screen Shot 2018-12-01 at 20.40.18.png" descr="Screen Shot 2018-12-01 at 20.40.18.png"/>
          <p:cNvPicPr>
            <a:picLocks noChangeAspect="1"/>
          </p:cNvPicPr>
          <p:nvPr/>
        </p:nvPicPr>
        <p:blipFill>
          <a:blip r:embed="rId2">
            <a:extLst/>
          </a:blip>
          <a:stretch>
            <a:fillRect/>
          </a:stretch>
        </p:blipFill>
        <p:spPr>
          <a:xfrm>
            <a:off x="4314190" y="3238655"/>
            <a:ext cx="13532498" cy="8305490"/>
          </a:xfrm>
          <a:prstGeom prst="rect">
            <a:avLst/>
          </a:prstGeom>
          <a:ln w="12700">
            <a:miter lim="400000"/>
          </a:ln>
        </p:spPr>
      </p:pic>
      <p:sp>
        <p:nvSpPr>
          <p:cNvPr id="983" name="EXPLORATORY ANALYSIS"/>
          <p:cNvSpPr txBox="1"/>
          <p:nvPr/>
        </p:nvSpPr>
        <p:spPr>
          <a:xfrm>
            <a:off x="3025140" y="146049"/>
            <a:ext cx="1833372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EXPLORATORY ANALYSIS</a:t>
            </a:r>
          </a:p>
        </p:txBody>
      </p:sp>
      <p:sp>
        <p:nvSpPr>
          <p:cNvPr id="98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85" name="Output"/>
          <p:cNvSpPr txBox="1"/>
          <p:nvPr/>
        </p:nvSpPr>
        <p:spPr>
          <a:xfrm>
            <a:off x="18967774" y="9870395"/>
            <a:ext cx="3341566" cy="1250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defTabSz="482600">
              <a:lnSpc>
                <a:spcPct val="80000"/>
              </a:lnSpc>
              <a:defRPr i="1" spc="-59" sz="6000">
                <a:solidFill>
                  <a:srgbClr val="A74545"/>
                </a:solidFill>
                <a:latin typeface="Avenir Next Condensed"/>
                <a:ea typeface="Avenir Next Condensed"/>
                <a:cs typeface="Avenir Next Condensed"/>
                <a:sym typeface="Avenir Next Condensed"/>
              </a:defRPr>
            </a:lvl1pPr>
          </a:lstStyle>
          <a:p>
            <a:pPr/>
            <a:r>
              <a:t>Output</a:t>
            </a:r>
          </a:p>
        </p:txBody>
      </p:sp>
      <p:sp>
        <p:nvSpPr>
          <p:cNvPr id="986" name="Inputs"/>
          <p:cNvSpPr txBox="1"/>
          <p:nvPr/>
        </p:nvSpPr>
        <p:spPr>
          <a:xfrm>
            <a:off x="18967774" y="6383661"/>
            <a:ext cx="3024811" cy="12503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defTabSz="482600">
              <a:lnSpc>
                <a:spcPct val="80000"/>
              </a:lnSpc>
              <a:defRPr i="1" spc="-59" sz="6000">
                <a:solidFill>
                  <a:srgbClr val="53585F"/>
                </a:solidFill>
                <a:latin typeface="Avenir Next Condensed"/>
                <a:ea typeface="Avenir Next Condensed"/>
                <a:cs typeface="Avenir Next Condensed"/>
                <a:sym typeface="Avenir Next Condensed"/>
              </a:defRPr>
            </a:lvl1pPr>
          </a:lstStyle>
          <a:p>
            <a:pPr/>
            <a:r>
              <a:t>Inputs</a:t>
            </a:r>
          </a:p>
        </p:txBody>
      </p:sp>
      <p:sp>
        <p:nvSpPr>
          <p:cNvPr id="987" name="Line"/>
          <p:cNvSpPr/>
          <p:nvPr/>
        </p:nvSpPr>
        <p:spPr>
          <a:xfrm flipV="1">
            <a:off x="18579027" y="4556241"/>
            <a:ext cx="1" cy="4905238"/>
          </a:xfrm>
          <a:prstGeom prst="line">
            <a:avLst/>
          </a:prstGeom>
          <a:ln w="88900">
            <a:solidFill>
              <a:srgbClr val="53585F"/>
            </a:solidFill>
            <a:miter lim="400000"/>
          </a:ln>
        </p:spPr>
        <p:txBody>
          <a:bodyPr lIns="0" tIns="0" rIns="0" bIns="0"/>
          <a:lstStyle/>
          <a:p>
            <a:pPr defTabSz="342900">
              <a:defRPr b="0" sz="2000">
                <a:latin typeface="Vista Sans OT Medium"/>
                <a:ea typeface="Vista Sans OT Medium"/>
                <a:cs typeface="Vista Sans OT Medium"/>
                <a:sym typeface="Vista Sans OT Medium"/>
              </a:defRPr>
            </a:pPr>
          </a:p>
        </p:txBody>
      </p:sp>
      <p:sp>
        <p:nvSpPr>
          <p:cNvPr id="988" name="Rectangle"/>
          <p:cNvSpPr/>
          <p:nvPr/>
        </p:nvSpPr>
        <p:spPr>
          <a:xfrm>
            <a:off x="10031597" y="9460536"/>
            <a:ext cx="8091548" cy="2070119"/>
          </a:xfrm>
          <a:prstGeom prst="rect">
            <a:avLst/>
          </a:prstGeom>
          <a:solidFill>
            <a:schemeClr val="accent3">
              <a:hueOff val="362282"/>
              <a:satOff val="31803"/>
              <a:lumOff val="-18242"/>
              <a:alpha val="50000"/>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989" name="6.5X difference in yearly failures"/>
          <p:cNvSpPr txBox="1"/>
          <p:nvPr/>
        </p:nvSpPr>
        <p:spPr>
          <a:xfrm>
            <a:off x="8693109" y="11595655"/>
            <a:ext cx="10768525" cy="1250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82600">
              <a:lnSpc>
                <a:spcPct val="80000"/>
              </a:lnSpc>
              <a:defRPr i="1" spc="-59" sz="6000">
                <a:solidFill>
                  <a:schemeClr val="accent3">
                    <a:hueOff val="362282"/>
                    <a:satOff val="31803"/>
                    <a:lumOff val="-18242"/>
                  </a:schemeClr>
                </a:solidFill>
                <a:latin typeface="Avenir Next Condensed"/>
                <a:ea typeface="Avenir Next Condensed"/>
                <a:cs typeface="Avenir Next Condensed"/>
                <a:sym typeface="Avenir Next Condensed"/>
              </a:defRPr>
            </a:lvl1pPr>
          </a:lstStyle>
          <a:p>
            <a:pPr/>
            <a:r>
              <a:t>6.5X difference in yearly failures</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1" name="Screen Shot 2015-06-23 at 11.41.31 AM.png" descr="Screen Shot 2015-06-23 at 11.41.31 AM.png"/>
          <p:cNvPicPr>
            <a:picLocks noChangeAspect="1"/>
          </p:cNvPicPr>
          <p:nvPr/>
        </p:nvPicPr>
        <p:blipFill>
          <a:blip r:embed="rId2">
            <a:extLst/>
          </a:blip>
          <a:stretch>
            <a:fillRect/>
          </a:stretch>
        </p:blipFill>
        <p:spPr>
          <a:xfrm>
            <a:off x="4901258" y="2996245"/>
            <a:ext cx="14581485" cy="8688710"/>
          </a:xfrm>
          <a:prstGeom prst="rect">
            <a:avLst/>
          </a:prstGeom>
          <a:ln w="25400">
            <a:miter lim="400000"/>
          </a:ln>
          <a:effectLst>
            <a:outerShdw sx="100000" sy="100000" kx="0" ky="0" algn="b" rotWithShape="0" blurRad="254000" dist="127000" dir="5400000">
              <a:srgbClr val="000000">
                <a:alpha val="70000"/>
              </a:srgbClr>
            </a:outerShdw>
          </a:effectLst>
        </p:spPr>
      </p:pic>
      <p:sp>
        <p:nvSpPr>
          <p:cNvPr id="992" name="http://www.ece.cmu.edu/~safari/tools/memerr/"/>
          <p:cNvSpPr txBox="1"/>
          <p:nvPr/>
        </p:nvSpPr>
        <p:spPr>
          <a:xfrm>
            <a:off x="2741705" y="11998722"/>
            <a:ext cx="18900591" cy="131445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85725" tIns="85725" rIns="85725" bIns="85725" anchor="ctr">
            <a:spAutoFit/>
          </a:bodyPr>
          <a:lstStyle>
            <a:lvl1pPr defTabSz="814387">
              <a:lnSpc>
                <a:spcPct val="90000"/>
              </a:lnSpc>
              <a:defRPr i="1" spc="-66" sz="6600" u="sng">
                <a:solidFill>
                  <a:srgbClr val="405F82"/>
                </a:solidFill>
                <a:latin typeface="Avenir Next Condensed"/>
                <a:ea typeface="Avenir Next Condensed"/>
                <a:cs typeface="Avenir Next Condensed"/>
                <a:sym typeface="Avenir Next Condensed"/>
                <a:hlinkClick r:id="rId3" invalidUrl="" action="" tgtFrame="" tooltip="" history="1" highlightClick="0" endSnd="0"/>
              </a:defRPr>
            </a:lvl1pPr>
          </a:lstStyle>
          <a:p>
            <a:pPr>
              <a:defRPr u="none"/>
            </a:pPr>
            <a:r>
              <a:rPr u="sng">
                <a:hlinkClick r:id="rId3" invalidUrl="" action="" tgtFrame="" tooltip="" history="1" highlightClick="0" endSnd="0"/>
              </a:rPr>
              <a:t>http://www.ece.cmu.edu/~safari/tools/memerr/</a:t>
            </a:r>
          </a:p>
        </p:txBody>
      </p:sp>
      <p:sp>
        <p:nvSpPr>
          <p:cNvPr id="993" name="TOOL AVAILABLE ONLINE"/>
          <p:cNvSpPr txBox="1"/>
          <p:nvPr/>
        </p:nvSpPr>
        <p:spPr>
          <a:xfrm>
            <a:off x="2933700" y="146049"/>
            <a:ext cx="1851660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TOOL AVAILABLE ONLINE</a:t>
            </a:r>
          </a:p>
        </p:txBody>
      </p:sp>
      <p:sp>
        <p:nvSpPr>
          <p:cNvPr id="99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6" name="Page offlining"/>
          <p:cNvSpPr txBox="1"/>
          <p:nvPr/>
        </p:nvSpPr>
        <p:spPr>
          <a:xfrm>
            <a:off x="2417292" y="2085465"/>
            <a:ext cx="9613825" cy="24955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defRPr spc="-133" sz="13400">
                <a:latin typeface="Avenir Next Condensed"/>
                <a:ea typeface="Avenir Next Condensed"/>
                <a:cs typeface="Avenir Next Condensed"/>
                <a:sym typeface="Avenir Next Condensed"/>
              </a:defRPr>
            </a:lvl1pPr>
          </a:lstStyle>
          <a:p>
            <a:pPr/>
            <a:r>
              <a:t>Page offlining</a:t>
            </a:r>
          </a:p>
        </p:txBody>
      </p:sp>
      <p:sp>
        <p:nvSpPr>
          <p:cNvPr id="997" name="System-level technique to reduce errors…"/>
          <p:cNvSpPr txBox="1"/>
          <p:nvPr/>
        </p:nvSpPr>
        <p:spPr>
          <a:xfrm>
            <a:off x="3253852" y="4926747"/>
            <a:ext cx="19667830" cy="6013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i="1" spc="-84" sz="8400">
                <a:latin typeface="Avenir Next Condensed Demi Bold"/>
                <a:ea typeface="Avenir Next Condensed Demi Bold"/>
                <a:cs typeface="Avenir Next Condensed Demi Bold"/>
                <a:sym typeface="Avenir Next Condensed Demi Bold"/>
              </a:defRPr>
            </a:pPr>
            <a:r>
              <a:t>System-level technique to reduce errors</a:t>
            </a:r>
          </a:p>
          <a:p>
            <a:pPr marL="1111250" indent="-1111250" algn="l" defTabSz="814387">
              <a:buSzPct val="125000"/>
              <a:buChar char="•"/>
              <a:defRPr b="0" i="1" spc="-84" sz="8400">
                <a:latin typeface="Avenir Next Condensed Demi Bold"/>
                <a:ea typeface="Avenir Next Condensed Demi Bold"/>
                <a:cs typeface="Avenir Next Condensed Demi Bold"/>
                <a:sym typeface="Avenir Next Condensed Demi Bold"/>
              </a:defRPr>
            </a:pPr>
            <a:r>
              <a:t>When a page has an error, take the page offline</a:t>
            </a:r>
          </a:p>
          <a:p>
            <a:pPr lvl="2" marL="2381250" indent="-1111250" algn="l" defTabSz="814387">
              <a:buSzPct val="125000"/>
              <a:buChar char="•"/>
              <a:defRPr b="0" spc="-84" sz="8400">
                <a:latin typeface="Avenir Next Condensed"/>
                <a:ea typeface="Avenir Next Condensed"/>
                <a:cs typeface="Avenir Next Condensed"/>
                <a:sym typeface="Avenir Next Condensed"/>
              </a:defRPr>
            </a:pPr>
            <a:r>
              <a:rPr i="1">
                <a:latin typeface="Avenir Next Condensed Medium"/>
                <a:ea typeface="Avenir Next Condensed Medium"/>
                <a:cs typeface="Avenir Next Condensed Medium"/>
                <a:sym typeface="Avenir Next Condensed Medium"/>
              </a:rPr>
              <a:t>Copy</a:t>
            </a:r>
            <a:r>
              <a:t> its contents to a new location</a:t>
            </a:r>
          </a:p>
          <a:p>
            <a:pPr lvl="2" marL="2381250" indent="-1111250" algn="l" defTabSz="814387">
              <a:buSzPct val="125000"/>
              <a:buChar char="•"/>
              <a:defRPr b="0" spc="-84" sz="8400">
                <a:latin typeface="Avenir Next Condensed"/>
                <a:ea typeface="Avenir Next Condensed"/>
                <a:cs typeface="Avenir Next Condensed"/>
                <a:sym typeface="Avenir Next Condensed"/>
              </a:defRPr>
            </a:pPr>
            <a:r>
              <a:rPr i="1">
                <a:latin typeface="Avenir Next Condensed Medium"/>
                <a:ea typeface="Avenir Next Condensed Medium"/>
                <a:cs typeface="Avenir Next Condensed Medium"/>
                <a:sym typeface="Avenir Next Condensed Medium"/>
              </a:rPr>
              <a:t>Poison</a:t>
            </a:r>
            <a:r>
              <a:t> the page to prevent allocation</a:t>
            </a:r>
          </a:p>
        </p:txBody>
      </p:sp>
      <p:sp>
        <p:nvSpPr>
          <p:cNvPr id="99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06" name="Group"/>
          <p:cNvGrpSpPr/>
          <p:nvPr/>
        </p:nvGrpSpPr>
        <p:grpSpPr>
          <a:xfrm>
            <a:off x="674357" y="3291035"/>
            <a:ext cx="11181182" cy="8099130"/>
            <a:chOff x="0" y="0"/>
            <a:chExt cx="11181181" cy="8099129"/>
          </a:xfrm>
        </p:grpSpPr>
        <p:pic>
          <p:nvPicPr>
            <p:cNvPr id="1000" name="Image" descr="Image"/>
            <p:cNvPicPr>
              <a:picLocks noChangeAspect="1"/>
            </p:cNvPicPr>
            <p:nvPr/>
          </p:nvPicPr>
          <p:blipFill>
            <a:blip r:embed="rId2">
              <a:extLst/>
            </a:blip>
            <a:stretch>
              <a:fillRect/>
            </a:stretch>
          </p:blipFill>
          <p:spPr>
            <a:xfrm>
              <a:off x="0" y="0"/>
              <a:ext cx="11181182" cy="8099130"/>
            </a:xfrm>
            <a:prstGeom prst="rect">
              <a:avLst/>
            </a:prstGeom>
            <a:ln w="12700" cap="flat">
              <a:noFill/>
              <a:miter lim="400000"/>
            </a:ln>
            <a:effectLst/>
          </p:spPr>
        </p:pic>
        <p:sp>
          <p:nvSpPr>
            <p:cNvPr id="1001" name="Rectangle"/>
            <p:cNvSpPr/>
            <p:nvPr/>
          </p:nvSpPr>
          <p:spPr>
            <a:xfrm>
              <a:off x="3289343" y="5272103"/>
              <a:ext cx="967086" cy="841833"/>
            </a:xfrm>
            <a:prstGeom prst="rect">
              <a:avLst/>
            </a:prstGeom>
            <a:solidFill>
              <a:srgbClr val="FFFFFF"/>
            </a:solidFill>
            <a:ln w="12700" cap="flat">
              <a:noFill/>
              <a:miter lim="400000"/>
            </a:ln>
            <a:effectLst/>
          </p:spPr>
          <p:txBody>
            <a:bodyPr wrap="square" lIns="42862" tIns="42862" rIns="42862" bIns="42862" numCol="1" anchor="ctr">
              <a:noAutofit/>
            </a:bodyPr>
            <a:lstStyle/>
            <a:p>
              <a:pPr defTabSz="578643">
                <a:defRPr b="0" sz="3200">
                  <a:latin typeface="Vista Sans OT Medium"/>
                  <a:ea typeface="Vista Sans OT Medium"/>
                  <a:cs typeface="Vista Sans OT Medium"/>
                  <a:sym typeface="Vista Sans OT Medium"/>
                </a:defRPr>
              </a:pPr>
            </a:p>
          </p:txBody>
        </p:sp>
        <p:sp>
          <p:nvSpPr>
            <p:cNvPr id="1002" name="Rectangle"/>
            <p:cNvSpPr/>
            <p:nvPr/>
          </p:nvSpPr>
          <p:spPr>
            <a:xfrm>
              <a:off x="5107047" y="5272103"/>
              <a:ext cx="665447" cy="841833"/>
            </a:xfrm>
            <a:prstGeom prst="rect">
              <a:avLst/>
            </a:prstGeom>
            <a:solidFill>
              <a:srgbClr val="FFFFFF"/>
            </a:solidFill>
            <a:ln w="12700" cap="flat">
              <a:noFill/>
              <a:miter lim="400000"/>
            </a:ln>
            <a:effectLst/>
          </p:spPr>
          <p:txBody>
            <a:bodyPr wrap="square" lIns="42862" tIns="42862" rIns="42862" bIns="42862" numCol="1" anchor="ctr">
              <a:noAutofit/>
            </a:bodyPr>
            <a:lstStyle/>
            <a:p>
              <a:pPr defTabSz="578643">
                <a:defRPr b="0" sz="3200">
                  <a:latin typeface="Vista Sans OT Medium"/>
                  <a:ea typeface="Vista Sans OT Medium"/>
                  <a:cs typeface="Vista Sans OT Medium"/>
                  <a:sym typeface="Vista Sans OT Medium"/>
                </a:defRPr>
              </a:pPr>
            </a:p>
          </p:txBody>
        </p:sp>
        <p:sp>
          <p:nvSpPr>
            <p:cNvPr id="1003" name="Rectangle"/>
            <p:cNvSpPr/>
            <p:nvPr/>
          </p:nvSpPr>
          <p:spPr>
            <a:xfrm>
              <a:off x="7880963" y="5272103"/>
              <a:ext cx="665447" cy="841833"/>
            </a:xfrm>
            <a:prstGeom prst="rect">
              <a:avLst/>
            </a:prstGeom>
            <a:solidFill>
              <a:srgbClr val="FFFFFF"/>
            </a:solidFill>
            <a:ln w="12700" cap="flat">
              <a:noFill/>
              <a:miter lim="400000"/>
            </a:ln>
            <a:effectLst/>
          </p:spPr>
          <p:txBody>
            <a:bodyPr wrap="square" lIns="42862" tIns="42862" rIns="42862" bIns="42862" numCol="1" anchor="ctr">
              <a:noAutofit/>
            </a:bodyPr>
            <a:lstStyle/>
            <a:p>
              <a:pPr defTabSz="578643">
                <a:defRPr b="0" sz="3200">
                  <a:latin typeface="Vista Sans OT Medium"/>
                  <a:ea typeface="Vista Sans OT Medium"/>
                  <a:cs typeface="Vista Sans OT Medium"/>
                  <a:sym typeface="Vista Sans OT Medium"/>
                </a:defRPr>
              </a:pPr>
            </a:p>
          </p:txBody>
        </p:sp>
        <p:sp>
          <p:nvSpPr>
            <p:cNvPr id="1004" name="Line"/>
            <p:cNvSpPr/>
            <p:nvPr/>
          </p:nvSpPr>
          <p:spPr>
            <a:xfrm flipV="1">
              <a:off x="5059486" y="449268"/>
              <a:ext cx="1" cy="5637609"/>
            </a:xfrm>
            <a:prstGeom prst="line">
              <a:avLst/>
            </a:prstGeom>
            <a:noFill/>
            <a:ln w="63500" cap="flat">
              <a:solidFill>
                <a:srgbClr val="53585F"/>
              </a:solidFill>
              <a:prstDash val="solid"/>
              <a:miter lim="400000"/>
            </a:ln>
            <a:effectLst/>
          </p:spPr>
          <p:txBody>
            <a:bodyPr wrap="square" lIns="0" tIns="0" rIns="0" bIns="0" numCol="1" anchor="t">
              <a:noAutofit/>
            </a:bodyPr>
            <a:lstStyle/>
            <a:p>
              <a:pPr defTabSz="578643">
                <a:defRPr b="0" sz="3200">
                  <a:latin typeface="Vista Sans OT Medium"/>
                  <a:ea typeface="Vista Sans OT Medium"/>
                  <a:cs typeface="Vista Sans OT Medium"/>
                  <a:sym typeface="Vista Sans OT Medium"/>
                </a:defRPr>
              </a:pPr>
            </a:p>
          </p:txBody>
        </p:sp>
        <p:sp>
          <p:nvSpPr>
            <p:cNvPr id="1005" name="Line"/>
            <p:cNvSpPr/>
            <p:nvPr/>
          </p:nvSpPr>
          <p:spPr>
            <a:xfrm flipV="1">
              <a:off x="5937573" y="449268"/>
              <a:ext cx="1" cy="5637609"/>
            </a:xfrm>
            <a:prstGeom prst="line">
              <a:avLst/>
            </a:prstGeom>
            <a:noFill/>
            <a:ln w="63500" cap="flat">
              <a:solidFill>
                <a:srgbClr val="53585F"/>
              </a:solidFill>
              <a:prstDash val="solid"/>
              <a:miter lim="400000"/>
            </a:ln>
            <a:effectLst/>
          </p:spPr>
          <p:txBody>
            <a:bodyPr wrap="square" lIns="0" tIns="0" rIns="0" bIns="0" numCol="1" anchor="t">
              <a:noAutofit/>
            </a:bodyPr>
            <a:lstStyle/>
            <a:p>
              <a:pPr defTabSz="578643">
                <a:defRPr b="0" sz="3200">
                  <a:latin typeface="Vista Sans OT Medium"/>
                  <a:ea typeface="Vista Sans OT Medium"/>
                  <a:cs typeface="Vista Sans OT Medium"/>
                  <a:sym typeface="Vista Sans OT Medium"/>
                </a:defRPr>
              </a:pPr>
            </a:p>
          </p:txBody>
        </p:sp>
      </p:grpSp>
      <p:sp>
        <p:nvSpPr>
          <p:cNvPr id="1007" name="First study at large scale…"/>
          <p:cNvSpPr txBox="1"/>
          <p:nvPr/>
        </p:nvSpPr>
        <p:spPr>
          <a:xfrm>
            <a:off x="11991135" y="3149771"/>
            <a:ext cx="11609731" cy="3092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latin typeface="Avenir Next Condensed"/>
                <a:ea typeface="Avenir Next Condensed"/>
                <a:cs typeface="Avenir Next Condensed"/>
                <a:sym typeface="Avenir Next Condensed"/>
              </a:defRPr>
            </a:pPr>
            <a:r>
              <a:t>First study at large scale</a:t>
            </a:r>
          </a:p>
          <a:p>
            <a:pPr lvl="2" marL="2381250" indent="-1111250" algn="l" defTabSz="814387">
              <a:buSzPct val="125000"/>
              <a:buChar char="•"/>
              <a:defRPr b="0" spc="-84" sz="8400">
                <a:latin typeface="Avenir Next Condensed"/>
                <a:ea typeface="Avenir Next Condensed"/>
                <a:cs typeface="Avenir Next Condensed"/>
                <a:sym typeface="Avenir Next Condensed"/>
              </a:defRPr>
            </a:pPr>
            <a:r>
              <a:t>Cluster of 12,276 servers</a:t>
            </a:r>
          </a:p>
        </p:txBody>
      </p:sp>
      <p:sp>
        <p:nvSpPr>
          <p:cNvPr id="1008" name="PAGE OFFLINING AT SCALE"/>
          <p:cNvSpPr txBox="1"/>
          <p:nvPr/>
        </p:nvSpPr>
        <p:spPr>
          <a:xfrm>
            <a:off x="2479357" y="146049"/>
            <a:ext cx="1942528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PAGE OFFLINING AT SCALE</a:t>
            </a:r>
          </a:p>
        </p:txBody>
      </p:sp>
      <p:sp>
        <p:nvSpPr>
          <p:cNvPr id="100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00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007">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1007">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007" grpId="1"/>
    </p:bldLst>
  </p:timing>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17" name="Group"/>
          <p:cNvGrpSpPr/>
          <p:nvPr/>
        </p:nvGrpSpPr>
        <p:grpSpPr>
          <a:xfrm>
            <a:off x="674357" y="3291035"/>
            <a:ext cx="11181182" cy="8099130"/>
            <a:chOff x="0" y="0"/>
            <a:chExt cx="11181181" cy="8099129"/>
          </a:xfrm>
        </p:grpSpPr>
        <p:pic>
          <p:nvPicPr>
            <p:cNvPr id="1011" name="Image" descr="Image"/>
            <p:cNvPicPr>
              <a:picLocks noChangeAspect="1"/>
            </p:cNvPicPr>
            <p:nvPr/>
          </p:nvPicPr>
          <p:blipFill>
            <a:blip r:embed="rId2">
              <a:extLst/>
            </a:blip>
            <a:stretch>
              <a:fillRect/>
            </a:stretch>
          </p:blipFill>
          <p:spPr>
            <a:xfrm>
              <a:off x="0" y="0"/>
              <a:ext cx="11181182" cy="8099130"/>
            </a:xfrm>
            <a:prstGeom prst="rect">
              <a:avLst/>
            </a:prstGeom>
            <a:ln w="12700" cap="flat">
              <a:noFill/>
              <a:miter lim="400000"/>
            </a:ln>
            <a:effectLst/>
          </p:spPr>
        </p:pic>
        <p:sp>
          <p:nvSpPr>
            <p:cNvPr id="1012" name="Rectangle"/>
            <p:cNvSpPr/>
            <p:nvPr/>
          </p:nvSpPr>
          <p:spPr>
            <a:xfrm>
              <a:off x="3289343" y="5272103"/>
              <a:ext cx="967086" cy="841833"/>
            </a:xfrm>
            <a:prstGeom prst="rect">
              <a:avLst/>
            </a:prstGeom>
            <a:solidFill>
              <a:srgbClr val="FFFFFF"/>
            </a:solidFill>
            <a:ln w="12700" cap="flat">
              <a:noFill/>
              <a:miter lim="400000"/>
            </a:ln>
            <a:effectLst/>
          </p:spPr>
          <p:txBody>
            <a:bodyPr wrap="square" lIns="42862" tIns="42862" rIns="42862" bIns="42862" numCol="1" anchor="ctr">
              <a:noAutofit/>
            </a:bodyPr>
            <a:lstStyle/>
            <a:p>
              <a:pPr defTabSz="578643">
                <a:defRPr b="0" sz="3200">
                  <a:latin typeface="Vista Sans OT Medium"/>
                  <a:ea typeface="Vista Sans OT Medium"/>
                  <a:cs typeface="Vista Sans OT Medium"/>
                  <a:sym typeface="Vista Sans OT Medium"/>
                </a:defRPr>
              </a:pPr>
            </a:p>
          </p:txBody>
        </p:sp>
        <p:sp>
          <p:nvSpPr>
            <p:cNvPr id="1013" name="Rectangle"/>
            <p:cNvSpPr/>
            <p:nvPr/>
          </p:nvSpPr>
          <p:spPr>
            <a:xfrm>
              <a:off x="5107047" y="5272103"/>
              <a:ext cx="665447" cy="841833"/>
            </a:xfrm>
            <a:prstGeom prst="rect">
              <a:avLst/>
            </a:prstGeom>
            <a:solidFill>
              <a:srgbClr val="FFFFFF"/>
            </a:solidFill>
            <a:ln w="12700" cap="flat">
              <a:noFill/>
              <a:miter lim="400000"/>
            </a:ln>
            <a:effectLst/>
          </p:spPr>
          <p:txBody>
            <a:bodyPr wrap="square" lIns="42862" tIns="42862" rIns="42862" bIns="42862" numCol="1" anchor="ctr">
              <a:noAutofit/>
            </a:bodyPr>
            <a:lstStyle/>
            <a:p>
              <a:pPr defTabSz="578643">
                <a:defRPr b="0" sz="3200">
                  <a:latin typeface="Vista Sans OT Medium"/>
                  <a:ea typeface="Vista Sans OT Medium"/>
                  <a:cs typeface="Vista Sans OT Medium"/>
                  <a:sym typeface="Vista Sans OT Medium"/>
                </a:defRPr>
              </a:pPr>
            </a:p>
          </p:txBody>
        </p:sp>
        <p:sp>
          <p:nvSpPr>
            <p:cNvPr id="1014" name="Rectangle"/>
            <p:cNvSpPr/>
            <p:nvPr/>
          </p:nvSpPr>
          <p:spPr>
            <a:xfrm>
              <a:off x="7880963" y="5272103"/>
              <a:ext cx="665447" cy="841833"/>
            </a:xfrm>
            <a:prstGeom prst="rect">
              <a:avLst/>
            </a:prstGeom>
            <a:solidFill>
              <a:srgbClr val="FFFFFF"/>
            </a:solidFill>
            <a:ln w="12700" cap="flat">
              <a:noFill/>
              <a:miter lim="400000"/>
            </a:ln>
            <a:effectLst/>
          </p:spPr>
          <p:txBody>
            <a:bodyPr wrap="square" lIns="42862" tIns="42862" rIns="42862" bIns="42862" numCol="1" anchor="ctr">
              <a:noAutofit/>
            </a:bodyPr>
            <a:lstStyle/>
            <a:p>
              <a:pPr defTabSz="578643">
                <a:defRPr b="0" sz="3200">
                  <a:latin typeface="Vista Sans OT Medium"/>
                  <a:ea typeface="Vista Sans OT Medium"/>
                  <a:cs typeface="Vista Sans OT Medium"/>
                  <a:sym typeface="Vista Sans OT Medium"/>
                </a:defRPr>
              </a:pPr>
            </a:p>
          </p:txBody>
        </p:sp>
        <p:sp>
          <p:nvSpPr>
            <p:cNvPr id="1015" name="Line"/>
            <p:cNvSpPr/>
            <p:nvPr/>
          </p:nvSpPr>
          <p:spPr>
            <a:xfrm flipV="1">
              <a:off x="5059486" y="449268"/>
              <a:ext cx="1" cy="5637609"/>
            </a:xfrm>
            <a:prstGeom prst="line">
              <a:avLst/>
            </a:prstGeom>
            <a:noFill/>
            <a:ln w="63500" cap="flat">
              <a:solidFill>
                <a:srgbClr val="53585F"/>
              </a:solidFill>
              <a:prstDash val="solid"/>
              <a:miter lim="400000"/>
            </a:ln>
            <a:effectLst/>
          </p:spPr>
          <p:txBody>
            <a:bodyPr wrap="square" lIns="0" tIns="0" rIns="0" bIns="0" numCol="1" anchor="t">
              <a:noAutofit/>
            </a:bodyPr>
            <a:lstStyle/>
            <a:p>
              <a:pPr defTabSz="578643">
                <a:defRPr b="0" sz="3200">
                  <a:latin typeface="Vista Sans OT Medium"/>
                  <a:ea typeface="Vista Sans OT Medium"/>
                  <a:cs typeface="Vista Sans OT Medium"/>
                  <a:sym typeface="Vista Sans OT Medium"/>
                </a:defRPr>
              </a:pPr>
            </a:p>
          </p:txBody>
        </p:sp>
        <p:sp>
          <p:nvSpPr>
            <p:cNvPr id="1016" name="Line"/>
            <p:cNvSpPr/>
            <p:nvPr/>
          </p:nvSpPr>
          <p:spPr>
            <a:xfrm flipV="1">
              <a:off x="5937573" y="449268"/>
              <a:ext cx="1" cy="5637609"/>
            </a:xfrm>
            <a:prstGeom prst="line">
              <a:avLst/>
            </a:prstGeom>
            <a:noFill/>
            <a:ln w="63500" cap="flat">
              <a:solidFill>
                <a:srgbClr val="53585F"/>
              </a:solidFill>
              <a:prstDash val="solid"/>
              <a:miter lim="400000"/>
            </a:ln>
            <a:effectLst/>
          </p:spPr>
          <p:txBody>
            <a:bodyPr wrap="square" lIns="0" tIns="0" rIns="0" bIns="0" numCol="1" anchor="t">
              <a:noAutofit/>
            </a:bodyPr>
            <a:lstStyle/>
            <a:p>
              <a:pPr defTabSz="578643">
                <a:defRPr b="0" sz="3200">
                  <a:latin typeface="Vista Sans OT Medium"/>
                  <a:ea typeface="Vista Sans OT Medium"/>
                  <a:cs typeface="Vista Sans OT Medium"/>
                  <a:sym typeface="Vista Sans OT Medium"/>
                </a:defRPr>
              </a:pPr>
            </a:p>
          </p:txBody>
        </p:sp>
      </p:grpSp>
      <p:sp>
        <p:nvSpPr>
          <p:cNvPr id="1018" name="PAGE OFFLINING AT SCALE"/>
          <p:cNvSpPr txBox="1"/>
          <p:nvPr/>
        </p:nvSpPr>
        <p:spPr>
          <a:xfrm>
            <a:off x="2479357" y="146049"/>
            <a:ext cx="1942528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PAGE OFFLINING AT SCALE</a:t>
            </a:r>
          </a:p>
        </p:txBody>
      </p:sp>
      <p:sp>
        <p:nvSpPr>
          <p:cNvPr id="1019" name="First study at large scale…"/>
          <p:cNvSpPr txBox="1"/>
          <p:nvPr/>
        </p:nvSpPr>
        <p:spPr>
          <a:xfrm>
            <a:off x="11991135" y="3149771"/>
            <a:ext cx="11796421" cy="4552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latin typeface="Avenir Next Condensed"/>
                <a:ea typeface="Avenir Next Condensed"/>
                <a:cs typeface="Avenir Next Condensed"/>
                <a:sym typeface="Avenir Next Condensed"/>
              </a:defRPr>
            </a:pPr>
            <a:r>
              <a:t>First study at large scale</a:t>
            </a:r>
          </a:p>
          <a:p>
            <a:pPr lvl="2" marL="2381250" indent="-1111250" algn="l" defTabSz="814387">
              <a:buSzPct val="125000"/>
              <a:buChar char="•"/>
              <a:defRPr b="0" spc="-84" sz="8400">
                <a:latin typeface="Avenir Next Condensed"/>
                <a:ea typeface="Avenir Next Condensed"/>
                <a:cs typeface="Avenir Next Condensed"/>
                <a:sym typeface="Avenir Next Condensed"/>
              </a:defRPr>
            </a:pPr>
            <a:r>
              <a:t>Cluster of 12,276 servers</a:t>
            </a:r>
          </a:p>
          <a:p>
            <a:pPr marL="1111250" indent="-1111250" algn="l" defTabSz="814387">
              <a:buSzPct val="125000"/>
              <a:buChar char="•"/>
              <a:defRPr b="0" spc="-84" sz="8400">
                <a:latin typeface="Avenir Next Condensed"/>
                <a:ea typeface="Avenir Next Condensed"/>
                <a:cs typeface="Avenir Next Condensed"/>
                <a:sym typeface="Avenir Next Condensed"/>
              </a:defRPr>
            </a:pPr>
            <a:r>
              <a:t>Reduced error rate by 67%</a:t>
            </a:r>
          </a:p>
        </p:txBody>
      </p:sp>
      <p:sp>
        <p:nvSpPr>
          <p:cNvPr id="1020" name="Arrow"/>
          <p:cNvSpPr/>
          <p:nvPr/>
        </p:nvSpPr>
        <p:spPr>
          <a:xfrm flipH="1" rot="13089271">
            <a:off x="6193872" y="5983852"/>
            <a:ext cx="5554701" cy="667568"/>
          </a:xfrm>
          <a:prstGeom prst="rightArrow">
            <a:avLst>
              <a:gd name="adj1" fmla="val 32000"/>
              <a:gd name="adj2" fmla="val 121755"/>
            </a:avLst>
          </a:prstGeom>
          <a:solidFill>
            <a:schemeClr val="accent3">
              <a:hueOff val="362282"/>
              <a:satOff val="31803"/>
              <a:lumOff val="-18242"/>
            </a:schemeClr>
          </a:solidFill>
          <a:ln w="12700">
            <a:miter lim="400000"/>
          </a:ln>
        </p:spPr>
        <p:txBody>
          <a:bodyPr lIns="0" tIns="0" rIns="0" bIns="0" anchor="ctr"/>
          <a:lstStyle/>
          <a:p>
            <a:pPr>
              <a:defRPr b="0" sz="3200">
                <a:latin typeface="+mn-lt"/>
                <a:ea typeface="+mn-ea"/>
                <a:cs typeface="+mn-cs"/>
                <a:sym typeface="Helvetica Neue Medium"/>
              </a:defRPr>
            </a:pPr>
          </a:p>
        </p:txBody>
      </p:sp>
      <p:sp>
        <p:nvSpPr>
          <p:cNvPr id="102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29" name="Group"/>
          <p:cNvGrpSpPr/>
          <p:nvPr/>
        </p:nvGrpSpPr>
        <p:grpSpPr>
          <a:xfrm>
            <a:off x="674357" y="3291035"/>
            <a:ext cx="11181182" cy="8099130"/>
            <a:chOff x="0" y="0"/>
            <a:chExt cx="11181181" cy="8099129"/>
          </a:xfrm>
        </p:grpSpPr>
        <p:pic>
          <p:nvPicPr>
            <p:cNvPr id="1023" name="Image" descr="Image"/>
            <p:cNvPicPr>
              <a:picLocks noChangeAspect="1"/>
            </p:cNvPicPr>
            <p:nvPr/>
          </p:nvPicPr>
          <p:blipFill>
            <a:blip r:embed="rId2">
              <a:extLst/>
            </a:blip>
            <a:stretch>
              <a:fillRect/>
            </a:stretch>
          </p:blipFill>
          <p:spPr>
            <a:xfrm>
              <a:off x="0" y="0"/>
              <a:ext cx="11181182" cy="8099130"/>
            </a:xfrm>
            <a:prstGeom prst="rect">
              <a:avLst/>
            </a:prstGeom>
            <a:ln w="12700" cap="flat">
              <a:noFill/>
              <a:miter lim="400000"/>
            </a:ln>
            <a:effectLst/>
          </p:spPr>
        </p:pic>
        <p:sp>
          <p:nvSpPr>
            <p:cNvPr id="1024" name="Rectangle"/>
            <p:cNvSpPr/>
            <p:nvPr/>
          </p:nvSpPr>
          <p:spPr>
            <a:xfrm>
              <a:off x="3289343" y="5272103"/>
              <a:ext cx="967086" cy="841833"/>
            </a:xfrm>
            <a:prstGeom prst="rect">
              <a:avLst/>
            </a:prstGeom>
            <a:solidFill>
              <a:srgbClr val="FFFFFF"/>
            </a:solidFill>
            <a:ln w="12700" cap="flat">
              <a:noFill/>
              <a:miter lim="400000"/>
            </a:ln>
            <a:effectLst/>
          </p:spPr>
          <p:txBody>
            <a:bodyPr wrap="square" lIns="42862" tIns="42862" rIns="42862" bIns="42862" numCol="1" anchor="ctr">
              <a:noAutofit/>
            </a:bodyPr>
            <a:lstStyle/>
            <a:p>
              <a:pPr defTabSz="578643">
                <a:defRPr b="0" sz="3200">
                  <a:latin typeface="Vista Sans OT Medium"/>
                  <a:ea typeface="Vista Sans OT Medium"/>
                  <a:cs typeface="Vista Sans OT Medium"/>
                  <a:sym typeface="Vista Sans OT Medium"/>
                </a:defRPr>
              </a:pPr>
            </a:p>
          </p:txBody>
        </p:sp>
        <p:sp>
          <p:nvSpPr>
            <p:cNvPr id="1025" name="Rectangle"/>
            <p:cNvSpPr/>
            <p:nvPr/>
          </p:nvSpPr>
          <p:spPr>
            <a:xfrm>
              <a:off x="5107047" y="5272103"/>
              <a:ext cx="665447" cy="841833"/>
            </a:xfrm>
            <a:prstGeom prst="rect">
              <a:avLst/>
            </a:prstGeom>
            <a:solidFill>
              <a:srgbClr val="FFFFFF"/>
            </a:solidFill>
            <a:ln w="12700" cap="flat">
              <a:noFill/>
              <a:miter lim="400000"/>
            </a:ln>
            <a:effectLst/>
          </p:spPr>
          <p:txBody>
            <a:bodyPr wrap="square" lIns="42862" tIns="42862" rIns="42862" bIns="42862" numCol="1" anchor="ctr">
              <a:noAutofit/>
            </a:bodyPr>
            <a:lstStyle/>
            <a:p>
              <a:pPr defTabSz="578643">
                <a:defRPr b="0" sz="3200">
                  <a:latin typeface="Vista Sans OT Medium"/>
                  <a:ea typeface="Vista Sans OT Medium"/>
                  <a:cs typeface="Vista Sans OT Medium"/>
                  <a:sym typeface="Vista Sans OT Medium"/>
                </a:defRPr>
              </a:pPr>
            </a:p>
          </p:txBody>
        </p:sp>
        <p:sp>
          <p:nvSpPr>
            <p:cNvPr id="1026" name="Rectangle"/>
            <p:cNvSpPr/>
            <p:nvPr/>
          </p:nvSpPr>
          <p:spPr>
            <a:xfrm>
              <a:off x="7880963" y="5272103"/>
              <a:ext cx="665447" cy="841833"/>
            </a:xfrm>
            <a:prstGeom prst="rect">
              <a:avLst/>
            </a:prstGeom>
            <a:solidFill>
              <a:srgbClr val="FFFFFF"/>
            </a:solidFill>
            <a:ln w="12700" cap="flat">
              <a:noFill/>
              <a:miter lim="400000"/>
            </a:ln>
            <a:effectLst/>
          </p:spPr>
          <p:txBody>
            <a:bodyPr wrap="square" lIns="42862" tIns="42862" rIns="42862" bIns="42862" numCol="1" anchor="ctr">
              <a:noAutofit/>
            </a:bodyPr>
            <a:lstStyle/>
            <a:p>
              <a:pPr defTabSz="578643">
                <a:defRPr b="0" sz="3200">
                  <a:latin typeface="Vista Sans OT Medium"/>
                  <a:ea typeface="Vista Sans OT Medium"/>
                  <a:cs typeface="Vista Sans OT Medium"/>
                  <a:sym typeface="Vista Sans OT Medium"/>
                </a:defRPr>
              </a:pPr>
            </a:p>
          </p:txBody>
        </p:sp>
        <p:sp>
          <p:nvSpPr>
            <p:cNvPr id="1027" name="Line"/>
            <p:cNvSpPr/>
            <p:nvPr/>
          </p:nvSpPr>
          <p:spPr>
            <a:xfrm flipV="1">
              <a:off x="5059486" y="449268"/>
              <a:ext cx="1" cy="5637609"/>
            </a:xfrm>
            <a:prstGeom prst="line">
              <a:avLst/>
            </a:prstGeom>
            <a:noFill/>
            <a:ln w="63500" cap="flat">
              <a:solidFill>
                <a:srgbClr val="53585F"/>
              </a:solidFill>
              <a:prstDash val="solid"/>
              <a:miter lim="400000"/>
            </a:ln>
            <a:effectLst/>
          </p:spPr>
          <p:txBody>
            <a:bodyPr wrap="square" lIns="0" tIns="0" rIns="0" bIns="0" numCol="1" anchor="t">
              <a:noAutofit/>
            </a:bodyPr>
            <a:lstStyle/>
            <a:p>
              <a:pPr defTabSz="578643">
                <a:defRPr b="0" sz="3200">
                  <a:latin typeface="Vista Sans OT Medium"/>
                  <a:ea typeface="Vista Sans OT Medium"/>
                  <a:cs typeface="Vista Sans OT Medium"/>
                  <a:sym typeface="Vista Sans OT Medium"/>
                </a:defRPr>
              </a:pPr>
            </a:p>
          </p:txBody>
        </p:sp>
        <p:sp>
          <p:nvSpPr>
            <p:cNvPr id="1028" name="Line"/>
            <p:cNvSpPr/>
            <p:nvPr/>
          </p:nvSpPr>
          <p:spPr>
            <a:xfrm flipV="1">
              <a:off x="5937573" y="449268"/>
              <a:ext cx="1" cy="5637609"/>
            </a:xfrm>
            <a:prstGeom prst="line">
              <a:avLst/>
            </a:prstGeom>
            <a:noFill/>
            <a:ln w="63500" cap="flat">
              <a:solidFill>
                <a:srgbClr val="53585F"/>
              </a:solidFill>
              <a:prstDash val="solid"/>
              <a:miter lim="400000"/>
            </a:ln>
            <a:effectLst/>
          </p:spPr>
          <p:txBody>
            <a:bodyPr wrap="square" lIns="0" tIns="0" rIns="0" bIns="0" numCol="1" anchor="t">
              <a:noAutofit/>
            </a:bodyPr>
            <a:lstStyle/>
            <a:p>
              <a:pPr defTabSz="578643">
                <a:defRPr b="0" sz="3200">
                  <a:latin typeface="Vista Sans OT Medium"/>
                  <a:ea typeface="Vista Sans OT Medium"/>
                  <a:cs typeface="Vista Sans OT Medium"/>
                  <a:sym typeface="Vista Sans OT Medium"/>
                </a:defRPr>
              </a:pPr>
            </a:p>
          </p:txBody>
        </p:sp>
      </p:grpSp>
      <p:sp>
        <p:nvSpPr>
          <p:cNvPr id="1030" name="PAGE OFFLINING AT SCALE"/>
          <p:cNvSpPr txBox="1"/>
          <p:nvPr/>
        </p:nvSpPr>
        <p:spPr>
          <a:xfrm>
            <a:off x="2479357" y="146049"/>
            <a:ext cx="1942528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PAGE OFFLINING AT SCALE</a:t>
            </a:r>
          </a:p>
        </p:txBody>
      </p:sp>
      <p:sp>
        <p:nvSpPr>
          <p:cNvPr id="1031" name="First study at large scale…"/>
          <p:cNvSpPr txBox="1"/>
          <p:nvPr/>
        </p:nvSpPr>
        <p:spPr>
          <a:xfrm>
            <a:off x="11991135" y="3149771"/>
            <a:ext cx="11796421" cy="893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latin typeface="Avenir Next Condensed"/>
                <a:ea typeface="Avenir Next Condensed"/>
                <a:cs typeface="Avenir Next Condensed"/>
                <a:sym typeface="Avenir Next Condensed"/>
              </a:defRPr>
            </a:pPr>
            <a:r>
              <a:t>First study at large scale</a:t>
            </a:r>
          </a:p>
          <a:p>
            <a:pPr lvl="2" marL="2381250" indent="-1111250" algn="l" defTabSz="814387">
              <a:buSzPct val="125000"/>
              <a:buChar char="•"/>
              <a:defRPr b="0" spc="-84" sz="8400">
                <a:latin typeface="Avenir Next Condensed"/>
                <a:ea typeface="Avenir Next Condensed"/>
                <a:cs typeface="Avenir Next Condensed"/>
                <a:sym typeface="Avenir Next Condensed"/>
              </a:defRPr>
            </a:pPr>
            <a:r>
              <a:t>Cluster of 12,276 servers</a:t>
            </a:r>
          </a:p>
          <a:p>
            <a:pPr marL="1111250" indent="-1111250" algn="l" defTabSz="814387">
              <a:buSzPct val="125000"/>
              <a:buChar char="•"/>
              <a:defRPr b="0" spc="-84" sz="8400">
                <a:latin typeface="Avenir Next Condensed"/>
                <a:ea typeface="Avenir Next Condensed"/>
                <a:cs typeface="Avenir Next Condensed"/>
                <a:sym typeface="Avenir Next Condensed"/>
              </a:defRPr>
            </a:pPr>
            <a:r>
              <a:t>Reduced error rate by 67%</a:t>
            </a:r>
          </a:p>
          <a:p>
            <a:pPr marL="1111250" indent="-1111250" algn="l" defTabSz="814387">
              <a:buSzPct val="125000"/>
              <a:buChar char="•"/>
              <a:defRPr b="0" spc="-84" sz="8400">
                <a:latin typeface="Avenir Next Condensed"/>
                <a:ea typeface="Avenir Next Condensed"/>
                <a:cs typeface="Avenir Next Condensed"/>
                <a:sym typeface="Avenir Next Condensed"/>
              </a:defRPr>
            </a:pPr>
            <a:r>
              <a:t>Prior simulations: 86 to 94%</a:t>
            </a:r>
          </a:p>
          <a:p>
            <a:pPr lvl="2" marL="2381250" indent="-1111250" algn="l" defTabSz="814387">
              <a:buSzPct val="125000"/>
              <a:buChar char="•"/>
              <a:defRPr b="0" spc="-84" sz="8400">
                <a:latin typeface="Avenir Next Condensed"/>
                <a:ea typeface="Avenir Next Condensed"/>
                <a:cs typeface="Avenir Next Condensed"/>
                <a:sym typeface="Avenir Next Condensed"/>
              </a:defRPr>
            </a:pPr>
            <a:r>
              <a:t>Did not account for OS</a:t>
            </a:r>
            <a:br/>
            <a:r>
              <a:t>failures to lock page</a:t>
            </a:r>
          </a:p>
        </p:txBody>
      </p:sp>
      <p:sp>
        <p:nvSpPr>
          <p:cNvPr id="1032" name="Rectangle"/>
          <p:cNvSpPr/>
          <p:nvPr/>
        </p:nvSpPr>
        <p:spPr>
          <a:xfrm>
            <a:off x="3099991" y="9034321"/>
            <a:ext cx="8091548" cy="281837"/>
          </a:xfrm>
          <a:prstGeom prst="rect">
            <a:avLst/>
          </a:prstGeom>
          <a:solidFill>
            <a:schemeClr val="accent3">
              <a:hueOff val="362282"/>
              <a:satOff val="31803"/>
              <a:lumOff val="-18242"/>
              <a:alpha val="50000"/>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03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5" name="DRAM WEAROUT IN THE FIELD"/>
          <p:cNvSpPr txBox="1"/>
          <p:nvPr/>
        </p:nvSpPr>
        <p:spPr>
          <a:xfrm>
            <a:off x="1022984" y="146049"/>
            <a:ext cx="2233803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DRAM WEAROUT IN THE FIELD</a:t>
            </a:r>
          </a:p>
        </p:txBody>
      </p:sp>
      <p:pic>
        <p:nvPicPr>
          <p:cNvPr id="1036" name="Screen Shot 2018-12-01 at 20.37.25.png" descr="Screen Shot 2018-12-01 at 20.37.25.png"/>
          <p:cNvPicPr>
            <a:picLocks noChangeAspect="1"/>
          </p:cNvPicPr>
          <p:nvPr/>
        </p:nvPicPr>
        <p:blipFill>
          <a:blip r:embed="rId3">
            <a:extLst/>
          </a:blip>
          <a:srcRect l="0" t="13998" r="0" b="0"/>
          <a:stretch>
            <a:fillRect/>
          </a:stretch>
        </p:blipFill>
        <p:spPr>
          <a:xfrm>
            <a:off x="-193585" y="3176261"/>
            <a:ext cx="16291807" cy="9111114"/>
          </a:xfrm>
          <a:prstGeom prst="rect">
            <a:avLst/>
          </a:prstGeom>
          <a:ln w="12700">
            <a:miter lim="400000"/>
          </a:ln>
        </p:spPr>
      </p:pic>
      <p:sp>
        <p:nvSpPr>
          <p:cNvPr id="1037" name="DRAM shows signs of wear…"/>
          <p:cNvSpPr txBox="1"/>
          <p:nvPr/>
        </p:nvSpPr>
        <p:spPr>
          <a:xfrm>
            <a:off x="11991135" y="3149771"/>
            <a:ext cx="12224208" cy="7473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latin typeface="Avenir Next Condensed"/>
                <a:ea typeface="Avenir Next Condensed"/>
                <a:cs typeface="Avenir Next Condensed"/>
                <a:sym typeface="Avenir Next Condensed"/>
              </a:defRPr>
            </a:pPr>
            <a:r>
              <a:t>DRAM shows signs of wear</a:t>
            </a:r>
          </a:p>
          <a:p>
            <a:pPr marL="1111250" indent="-1111250" algn="l" defTabSz="814387">
              <a:buSzPct val="125000"/>
              <a:buChar char="•"/>
              <a:defRPr b="0" spc="-84" sz="8400">
                <a:latin typeface="Avenir Next Condensed"/>
                <a:ea typeface="Avenir Next Condensed"/>
                <a:cs typeface="Avenir Next Condensed"/>
                <a:sym typeface="Avenir Next Condensed"/>
              </a:defRPr>
            </a:pPr>
            <a:r>
              <a:t>Idea: What if we performed</a:t>
            </a:r>
            <a:br/>
            <a:r>
              <a:t>wear leveling in DRAM?</a:t>
            </a:r>
          </a:p>
          <a:p>
            <a:pPr lvl="2" marL="2381250" indent="-1111250" algn="l" defTabSz="814387">
              <a:buSzPct val="125000"/>
              <a:buChar char="•"/>
              <a:defRPr b="0" spc="-84" sz="8400">
                <a:latin typeface="Avenir Next Condensed"/>
                <a:ea typeface="Avenir Next Condensed"/>
                <a:cs typeface="Avenir Next Condensed"/>
                <a:sym typeface="Avenir Next Condensed"/>
              </a:defRPr>
            </a:pPr>
            <a:r>
              <a:t>Can be done in OS without</a:t>
            </a:r>
            <a:br/>
            <a:r>
              <a:t>modifying hardware</a:t>
            </a:r>
          </a:p>
        </p:txBody>
      </p:sp>
      <p:pic>
        <p:nvPicPr>
          <p:cNvPr id="1038" name="Screen Shot 2018-12-01 at 20.37.25.png" descr="Screen Shot 2018-12-01 at 20.37.25.png"/>
          <p:cNvPicPr>
            <a:picLocks noChangeAspect="1"/>
          </p:cNvPicPr>
          <p:nvPr/>
        </p:nvPicPr>
        <p:blipFill>
          <a:blip r:embed="rId3">
            <a:extLst/>
          </a:blip>
          <a:srcRect l="0" t="0" r="0" b="85820"/>
          <a:stretch>
            <a:fillRect/>
          </a:stretch>
        </p:blipFill>
        <p:spPr>
          <a:xfrm>
            <a:off x="1261954" y="12118919"/>
            <a:ext cx="13380567" cy="1233758"/>
          </a:xfrm>
          <a:prstGeom prst="rect">
            <a:avLst/>
          </a:prstGeom>
          <a:ln w="12700">
            <a:miter lim="400000"/>
          </a:ln>
        </p:spPr>
      </p:pic>
      <p:sp>
        <p:nvSpPr>
          <p:cNvPr id="1039" name="Arrow"/>
          <p:cNvSpPr/>
          <p:nvPr/>
        </p:nvSpPr>
        <p:spPr>
          <a:xfrm flipH="1" rot="10086515">
            <a:off x="6800970" y="6078585"/>
            <a:ext cx="3764300" cy="667569"/>
          </a:xfrm>
          <a:prstGeom prst="rightArrow">
            <a:avLst>
              <a:gd name="adj1" fmla="val 32000"/>
              <a:gd name="adj2" fmla="val 121755"/>
            </a:avLst>
          </a:prstGeom>
          <a:solidFill>
            <a:schemeClr val="accent3">
              <a:hueOff val="362282"/>
              <a:satOff val="31803"/>
              <a:lumOff val="-18242"/>
            </a:schemeClr>
          </a:solidFill>
          <a:ln w="12700">
            <a:miter lim="400000"/>
          </a:ln>
        </p:spPr>
        <p:txBody>
          <a:bodyPr lIns="0" tIns="0" rIns="0" bIns="0" anchor="ctr"/>
          <a:lstStyle/>
          <a:p>
            <a:pPr>
              <a:defRPr b="0" sz="3200">
                <a:latin typeface="+mn-lt"/>
                <a:ea typeface="+mn-ea"/>
                <a:cs typeface="+mn-cs"/>
                <a:sym typeface="Helvetica Neue Medium"/>
              </a:defRPr>
            </a:pPr>
          </a:p>
        </p:txBody>
      </p:sp>
      <p:sp>
        <p:nvSpPr>
          <p:cNvPr id="1040" name="Arrow"/>
          <p:cNvSpPr/>
          <p:nvPr/>
        </p:nvSpPr>
        <p:spPr>
          <a:xfrm flipH="1" rot="8882035">
            <a:off x="4839979" y="5548054"/>
            <a:ext cx="2604301" cy="667569"/>
          </a:xfrm>
          <a:prstGeom prst="rightArrow">
            <a:avLst>
              <a:gd name="adj1" fmla="val 32000"/>
              <a:gd name="adj2" fmla="val 121755"/>
            </a:avLst>
          </a:prstGeom>
          <a:solidFill>
            <a:schemeClr val="accent3">
              <a:hueOff val="362282"/>
              <a:satOff val="31803"/>
              <a:lumOff val="-18242"/>
            </a:schemeClr>
          </a:solidFill>
          <a:ln w="12700">
            <a:miter lim="400000"/>
          </a:ln>
        </p:spPr>
        <p:txBody>
          <a:bodyPr lIns="0" tIns="0" rIns="0" bIns="0" anchor="ctr"/>
          <a:lstStyle/>
          <a:p>
            <a:pPr>
              <a:defRPr b="0" sz="3200">
                <a:latin typeface="+mn-lt"/>
                <a:ea typeface="+mn-ea"/>
                <a:cs typeface="+mn-cs"/>
                <a:sym typeface="Helvetica Neue Medium"/>
              </a:defRPr>
            </a:pPr>
          </a:p>
        </p:txBody>
      </p:sp>
      <p:sp>
        <p:nvSpPr>
          <p:cNvPr id="1041" name="Arrow"/>
          <p:cNvSpPr/>
          <p:nvPr/>
        </p:nvSpPr>
        <p:spPr>
          <a:xfrm flipH="1" rot="10417115">
            <a:off x="5019438" y="3686352"/>
            <a:ext cx="2604301" cy="667568"/>
          </a:xfrm>
          <a:prstGeom prst="rightArrow">
            <a:avLst>
              <a:gd name="adj1" fmla="val 32000"/>
              <a:gd name="adj2" fmla="val 121755"/>
            </a:avLst>
          </a:prstGeom>
          <a:solidFill>
            <a:schemeClr val="accent3">
              <a:hueOff val="362282"/>
              <a:satOff val="31803"/>
              <a:lumOff val="-18242"/>
            </a:schemeClr>
          </a:solidFill>
          <a:ln w="12700">
            <a:miter lim="400000"/>
          </a:ln>
        </p:spPr>
        <p:txBody>
          <a:bodyPr lIns="0" tIns="0" rIns="0" bIns="0" anchor="ctr"/>
          <a:lstStyle/>
          <a:p>
            <a:pPr>
              <a:defRPr b="0" sz="3200">
                <a:latin typeface="+mn-lt"/>
                <a:ea typeface="+mn-ea"/>
                <a:cs typeface="+mn-cs"/>
                <a:sym typeface="Helvetica Neue Medium"/>
              </a:defRPr>
            </a:pPr>
          </a:p>
        </p:txBody>
      </p:sp>
      <p:sp>
        <p:nvSpPr>
          <p:cNvPr id="104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03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03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037">
                                            <p:txEl>
                                              <p:pRg st="1" end="1"/>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1037">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037" grpId="1"/>
    </p:bldLst>
  </p:timing>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6" name="PAGE RANDOMIZATION"/>
          <p:cNvSpPr txBox="1"/>
          <p:nvPr/>
        </p:nvSpPr>
        <p:spPr>
          <a:xfrm>
            <a:off x="3493770" y="146049"/>
            <a:ext cx="1739646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PAGE RANDOMIZATION</a:t>
            </a:r>
          </a:p>
        </p:txBody>
      </p:sp>
      <p:pic>
        <p:nvPicPr>
          <p:cNvPr id="1047" name="Screen Shot 2018-12-01 at 20.41.19.png" descr="Screen Shot 2018-12-01 at 20.41.19.png"/>
          <p:cNvPicPr>
            <a:picLocks noChangeAspect="1"/>
          </p:cNvPicPr>
          <p:nvPr/>
        </p:nvPicPr>
        <p:blipFill>
          <a:blip r:embed="rId2">
            <a:extLst/>
          </a:blip>
          <a:stretch>
            <a:fillRect/>
          </a:stretch>
        </p:blipFill>
        <p:spPr>
          <a:xfrm>
            <a:off x="1848545" y="4148550"/>
            <a:ext cx="20737710" cy="5418900"/>
          </a:xfrm>
          <a:prstGeom prst="rect">
            <a:avLst/>
          </a:prstGeom>
          <a:ln w="12700">
            <a:miter lim="400000"/>
          </a:ln>
        </p:spPr>
      </p:pic>
      <p:sp>
        <p:nvSpPr>
          <p:cNvPr id="1048" name="Prototype implemented in Debian 6.0.7 kernel"/>
          <p:cNvSpPr txBox="1"/>
          <p:nvPr/>
        </p:nvSpPr>
        <p:spPr>
          <a:xfrm>
            <a:off x="3727678" y="10618093"/>
            <a:ext cx="16928644" cy="1631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defRPr b="0" i="1" spc="-84" sz="8400">
                <a:latin typeface="Avenir Next Condensed"/>
                <a:ea typeface="Avenir Next Condensed"/>
                <a:cs typeface="Avenir Next Condensed"/>
                <a:sym typeface="Avenir Next Condensed"/>
              </a:defRPr>
            </a:lvl1pPr>
          </a:lstStyle>
          <a:p>
            <a:pPr/>
            <a:r>
              <a:t>Prototype implemented in Debian 6.0.7 kernel</a:t>
            </a:r>
          </a:p>
        </p:txBody>
      </p:sp>
      <p:sp>
        <p:nvSpPr>
          <p:cNvPr id="104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1" name="PAGE RANDOMIZATION"/>
          <p:cNvSpPr txBox="1"/>
          <p:nvPr/>
        </p:nvSpPr>
        <p:spPr>
          <a:xfrm>
            <a:off x="3493770" y="146049"/>
            <a:ext cx="1739646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PAGE RANDOMIZATION</a:t>
            </a:r>
          </a:p>
        </p:txBody>
      </p:sp>
      <p:pic>
        <p:nvPicPr>
          <p:cNvPr id="1052" name="Screen Shot 2018-12-01 at 20.42.29.png" descr="Screen Shot 2018-12-01 at 20.42.29.png"/>
          <p:cNvPicPr>
            <a:picLocks noChangeAspect="1"/>
          </p:cNvPicPr>
          <p:nvPr/>
        </p:nvPicPr>
        <p:blipFill>
          <a:blip r:embed="rId2">
            <a:extLst/>
          </a:blip>
          <a:stretch>
            <a:fillRect/>
          </a:stretch>
        </p:blipFill>
        <p:spPr>
          <a:xfrm>
            <a:off x="1469052" y="3242063"/>
            <a:ext cx="10368298" cy="9219624"/>
          </a:xfrm>
          <a:prstGeom prst="rect">
            <a:avLst/>
          </a:prstGeom>
          <a:ln w="12700">
            <a:miter lim="400000"/>
          </a:ln>
        </p:spPr>
      </p:pic>
      <p:sp>
        <p:nvSpPr>
          <p:cNvPr id="1053" name="Can perform with low overhead (&lt; 5%)…"/>
          <p:cNvSpPr txBox="1"/>
          <p:nvPr/>
        </p:nvSpPr>
        <p:spPr>
          <a:xfrm>
            <a:off x="11991135" y="3149771"/>
            <a:ext cx="10640569" cy="6013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latin typeface="Avenir Next Condensed"/>
                <a:ea typeface="Avenir Next Condensed"/>
                <a:cs typeface="Avenir Next Condensed"/>
                <a:sym typeface="Avenir Next Condensed"/>
              </a:defRPr>
            </a:pPr>
            <a:r>
              <a:t>Can perform with low</a:t>
            </a:r>
            <a:br/>
            <a:r>
              <a:t>overhead (&lt; 5%)</a:t>
            </a:r>
          </a:p>
          <a:p>
            <a:pPr marL="1111250" indent="-1111250" algn="l" defTabSz="814387">
              <a:buSzPct val="125000"/>
              <a:buChar char="•"/>
              <a:defRPr b="0" spc="-84" sz="8400">
                <a:latin typeface="Avenir Next Condensed"/>
                <a:ea typeface="Avenir Next Condensed"/>
                <a:cs typeface="Avenir Next Condensed"/>
                <a:sym typeface="Avenir Next Condensed"/>
              </a:defRPr>
            </a:pPr>
            <a:r>
              <a:t>Can fine-tune desired rate</a:t>
            </a:r>
            <a:br/>
            <a:r>
              <a:t>of randomization</a:t>
            </a:r>
          </a:p>
        </p:txBody>
      </p:sp>
      <p:sp>
        <p:nvSpPr>
          <p:cNvPr id="1054" name="Rectangle"/>
          <p:cNvSpPr/>
          <p:nvPr/>
        </p:nvSpPr>
        <p:spPr>
          <a:xfrm>
            <a:off x="3391612" y="9460536"/>
            <a:ext cx="8091548" cy="281837"/>
          </a:xfrm>
          <a:prstGeom prst="rect">
            <a:avLst/>
          </a:prstGeom>
          <a:solidFill>
            <a:schemeClr val="accent3">
              <a:hueOff val="362282"/>
              <a:satOff val="31803"/>
              <a:lumOff val="-18242"/>
              <a:alpha val="50000"/>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055" name="Rectangle"/>
          <p:cNvSpPr/>
          <p:nvPr/>
        </p:nvSpPr>
        <p:spPr>
          <a:xfrm>
            <a:off x="3807266" y="5109432"/>
            <a:ext cx="3501584" cy="583974"/>
          </a:xfrm>
          <a:prstGeom prst="rect">
            <a:avLst/>
          </a:prstGeom>
          <a:solidFill>
            <a:schemeClr val="accent3">
              <a:hueOff val="362282"/>
              <a:satOff val="31803"/>
              <a:lumOff val="-18242"/>
              <a:alpha val="50000"/>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05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05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05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053">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053" grpId="1"/>
    </p:bldLst>
  </p:timing>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8" name="Errors follow a power-law distribution…"/>
          <p:cNvSpPr txBox="1"/>
          <p:nvPr/>
        </p:nvSpPr>
        <p:spPr>
          <a:xfrm>
            <a:off x="3760927" y="2873375"/>
            <a:ext cx="16862146" cy="893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solidFill>
                  <a:schemeClr val="accent5">
                    <a:lumOff val="-29866"/>
                  </a:schemeClr>
                </a:solidFill>
                <a:latin typeface="Avenir Next Condensed"/>
                <a:ea typeface="Avenir Next Condensed"/>
                <a:cs typeface="Avenir Next Condensed"/>
                <a:sym typeface="Avenir Next Condensed"/>
              </a:defRPr>
            </a:pPr>
            <a:r>
              <a:t>Errors follow a power-law distribution</a:t>
            </a:r>
          </a:p>
          <a:p>
            <a:pPr marL="1111250" indent="-1111250" algn="l" defTabSz="814387">
              <a:buSzPct val="125000"/>
              <a:buChar char="•"/>
              <a:defRPr b="0" spc="-84" sz="8400">
                <a:solidFill>
                  <a:schemeClr val="accent5">
                    <a:lumOff val="-29866"/>
                  </a:schemeClr>
                </a:solidFill>
                <a:latin typeface="Avenir Next Condensed"/>
                <a:ea typeface="Avenir Next Condensed"/>
                <a:cs typeface="Avenir Next Condensed"/>
                <a:sym typeface="Avenir Next Condensed"/>
              </a:defRPr>
            </a:pPr>
            <a:r>
              <a:t>Denial of service due to socket/channel</a:t>
            </a:r>
          </a:p>
          <a:p>
            <a:pPr marL="1111250" indent="-1111250" algn="l" defTabSz="814387">
              <a:buSzPct val="125000"/>
              <a:buChar char="•"/>
              <a:defRPr b="0" spc="-84" sz="8400">
                <a:solidFill>
                  <a:schemeClr val="accent5">
                    <a:lumOff val="-29866"/>
                  </a:schemeClr>
                </a:solidFill>
                <a:latin typeface="Avenir Next Condensed"/>
                <a:ea typeface="Avenir Next Condensed"/>
                <a:cs typeface="Avenir Next Condensed"/>
                <a:sym typeface="Avenir Next Condensed"/>
              </a:defRPr>
            </a:pPr>
            <a:r>
              <a:t>Higher density = more failures</a:t>
            </a:r>
          </a:p>
          <a:p>
            <a:pPr marL="1111250" indent="-1111250" algn="l" defTabSz="814387">
              <a:buSzPct val="125000"/>
              <a:buChar char="•"/>
              <a:defRPr b="0" spc="-84" sz="8400">
                <a:solidFill>
                  <a:schemeClr val="accent5">
                    <a:lumOff val="-29866"/>
                  </a:schemeClr>
                </a:solidFill>
                <a:latin typeface="Avenir Next Condensed"/>
                <a:ea typeface="Avenir Next Condensed"/>
                <a:cs typeface="Avenir Next Condensed"/>
                <a:sym typeface="Avenir Next Condensed"/>
              </a:defRPr>
            </a:pPr>
            <a:r>
              <a:t>Architectural effects on reliability</a:t>
            </a:r>
          </a:p>
          <a:p>
            <a:pPr marL="1111250" indent="-1111250" algn="l" defTabSz="814387">
              <a:buSzPct val="125000"/>
              <a:buChar char="•"/>
              <a:defRPr b="0" spc="-84" sz="8400">
                <a:solidFill>
                  <a:schemeClr val="accent5">
                    <a:lumOff val="-29866"/>
                  </a:schemeClr>
                </a:solidFill>
                <a:latin typeface="Avenir Next Condensed"/>
                <a:ea typeface="Avenir Next Condensed"/>
                <a:cs typeface="Avenir Next Condensed"/>
                <a:sym typeface="Avenir Next Condensed"/>
              </a:defRPr>
            </a:pPr>
            <a:r>
              <a:t>Workload influence on failures</a:t>
            </a:r>
          </a:p>
          <a:p>
            <a:pPr marL="1111250" indent="-1111250" algn="l" defTabSz="814387">
              <a:buSzPct val="125000"/>
              <a:buChar char="•"/>
              <a:defRPr b="0" spc="-84" sz="8400">
                <a:solidFill>
                  <a:schemeClr val="accent5">
                    <a:lumOff val="-29866"/>
                  </a:schemeClr>
                </a:solidFill>
                <a:latin typeface="Avenir Next Condensed"/>
                <a:ea typeface="Avenir Next Condensed"/>
                <a:cs typeface="Avenir Next Condensed"/>
                <a:sym typeface="Avenir Next Condensed"/>
              </a:defRPr>
            </a:pPr>
            <a:r>
              <a:t>Model, page-offlining, page randomization</a:t>
            </a:r>
          </a:p>
        </p:txBody>
      </p:sp>
      <p:sp>
        <p:nvSpPr>
          <p:cNvPr id="1059" name="KEY DRAM CONTRIBUTIONS"/>
          <p:cNvSpPr txBox="1"/>
          <p:nvPr/>
        </p:nvSpPr>
        <p:spPr>
          <a:xfrm>
            <a:off x="1857375" y="146049"/>
            <a:ext cx="2066925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KEY DRAM CONTRIBUTIONS</a:t>
            </a:r>
          </a:p>
        </p:txBody>
      </p:sp>
      <p:sp>
        <p:nvSpPr>
          <p:cNvPr id="106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191" name="20180912-HURFlorenceGC1045EST.png" descr="20180912-HURFlorenceGC1045EST.png"/>
          <p:cNvPicPr>
            <a:picLocks noChangeAspect="1"/>
          </p:cNvPicPr>
          <p:nvPr/>
        </p:nvPicPr>
        <p:blipFill>
          <a:blip r:embed="rId2">
            <a:alphaModFix amt="77000"/>
            <a:extLst/>
          </a:blip>
          <a:stretch>
            <a:fillRect/>
          </a:stretch>
        </p:blipFill>
        <p:spPr>
          <a:xfrm>
            <a:off x="0" y="0"/>
            <a:ext cx="24384000" cy="13716000"/>
          </a:xfrm>
          <a:prstGeom prst="rect">
            <a:avLst/>
          </a:prstGeom>
          <a:ln w="12700">
            <a:miter lim="400000"/>
          </a:ln>
        </p:spPr>
      </p:pic>
      <p:sp>
        <p:nvSpPr>
          <p:cNvPr id="192" name="Slide Number"/>
          <p:cNvSpPr txBox="1"/>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3" name="1. INTERDEPENDENCE"/>
          <p:cNvSpPr txBox="1"/>
          <p:nvPr/>
        </p:nvSpPr>
        <p:spPr>
          <a:xfrm>
            <a:off x="4066222" y="3174421"/>
            <a:ext cx="16251556" cy="2705101"/>
          </a:xfrm>
          <a:prstGeom prst="rect">
            <a:avLst/>
          </a:prstGeom>
          <a:ln w="12700">
            <a:miter lim="400000"/>
          </a:ln>
          <a:effectLst>
            <a:outerShdw sx="100000" sy="100000" kx="0" ky="0" algn="b" rotWithShape="0" blurRad="127000" dist="25400" dir="3600000">
              <a:srgbClr val="000000">
                <a:alpha val="7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5600"/>
              </a:lnSpc>
              <a:defRPr sz="15000">
                <a:solidFill>
                  <a:srgbClr val="FFFFFF"/>
                </a:solidFill>
                <a:latin typeface="Avenir Next Condensed"/>
                <a:ea typeface="Avenir Next Condensed"/>
                <a:cs typeface="Avenir Next Condensed"/>
                <a:sym typeface="Avenir Next Condensed"/>
              </a:defRPr>
            </a:lvl1pPr>
          </a:lstStyle>
          <a:p>
            <a:pPr/>
            <a:r>
              <a:t>1. INTERDEPENDENCE</a:t>
            </a:r>
          </a:p>
        </p:txBody>
      </p:sp>
      <p:sp>
        <p:nvSpPr>
          <p:cNvPr id="194" name="2. DISTRIBUTION"/>
          <p:cNvSpPr txBox="1"/>
          <p:nvPr/>
        </p:nvSpPr>
        <p:spPr>
          <a:xfrm>
            <a:off x="4066222" y="5505449"/>
            <a:ext cx="12653011" cy="2705101"/>
          </a:xfrm>
          <a:prstGeom prst="rect">
            <a:avLst/>
          </a:prstGeom>
          <a:ln w="12700">
            <a:miter lim="400000"/>
          </a:ln>
          <a:effectLst>
            <a:outerShdw sx="100000" sy="100000" kx="0" ky="0" algn="b" rotWithShape="0" blurRad="127000" dist="25400" dir="3600000">
              <a:srgbClr val="000000">
                <a:alpha val="7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5600"/>
              </a:lnSpc>
              <a:defRPr sz="15000">
                <a:solidFill>
                  <a:srgbClr val="FFFFFF"/>
                </a:solidFill>
                <a:latin typeface="Avenir Next Condensed"/>
                <a:ea typeface="Avenir Next Condensed"/>
                <a:cs typeface="Avenir Next Condensed"/>
                <a:sym typeface="Avenir Next Condensed"/>
              </a:defRPr>
            </a:lvl1pPr>
          </a:lstStyle>
          <a:p>
            <a:pPr/>
            <a:r>
              <a:t>2. DISTRIBUTION</a:t>
            </a:r>
          </a:p>
        </p:txBody>
      </p:sp>
      <p:sp>
        <p:nvSpPr>
          <p:cNvPr id="195" name="3. COMMODITY HW"/>
          <p:cNvSpPr txBox="1"/>
          <p:nvPr/>
        </p:nvSpPr>
        <p:spPr>
          <a:xfrm>
            <a:off x="4066222" y="7836478"/>
            <a:ext cx="14590396" cy="2705101"/>
          </a:xfrm>
          <a:prstGeom prst="rect">
            <a:avLst/>
          </a:prstGeom>
          <a:ln w="12700">
            <a:miter lim="400000"/>
          </a:ln>
          <a:effectLst>
            <a:outerShdw sx="100000" sy="100000" kx="0" ky="0" algn="b" rotWithShape="0" blurRad="127000" dist="25400" dir="3600000">
              <a:srgbClr val="000000">
                <a:alpha val="7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5600"/>
              </a:lnSpc>
              <a:defRPr sz="15000">
                <a:solidFill>
                  <a:srgbClr val="FFFFFF"/>
                </a:solidFill>
                <a:latin typeface="Avenir Next Condensed"/>
                <a:ea typeface="Avenir Next Condensed"/>
                <a:cs typeface="Avenir Next Condensed"/>
                <a:sym typeface="Avenir Next Condensed"/>
              </a:defRPr>
            </a:lvl1pPr>
          </a:lstStyle>
          <a:p>
            <a:pPr/>
            <a:r>
              <a:t>3. COMMODITY HW</a:t>
            </a:r>
          </a:p>
        </p:txBody>
      </p:sp>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65" name="RELATED WORK"/>
          <p:cNvSpPr txBox="1"/>
          <p:nvPr/>
        </p:nvSpPr>
        <p:spPr>
          <a:xfrm>
            <a:off x="6326504" y="146049"/>
            <a:ext cx="1173099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RELATED WORK</a:t>
            </a:r>
          </a:p>
        </p:txBody>
      </p:sp>
      <p:sp>
        <p:nvSpPr>
          <p:cNvPr id="1066" name="DRAM errors at Google [Schroeder+ SIGMETRICS'09]…"/>
          <p:cNvSpPr txBox="1"/>
          <p:nvPr/>
        </p:nvSpPr>
        <p:spPr>
          <a:xfrm>
            <a:off x="1088997" y="3149771"/>
            <a:ext cx="20828509" cy="820420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lnSpc>
                <a:spcPct val="90000"/>
              </a:lnSpc>
              <a:buSzPct val="125000"/>
              <a:buChar char="•"/>
              <a:defRPr b="0" spc="-84" sz="8400">
                <a:latin typeface="Avenir Next Condensed"/>
                <a:ea typeface="Avenir Next Condensed"/>
                <a:cs typeface="Avenir Next Condensed"/>
                <a:sym typeface="Avenir Next Condensed"/>
              </a:defRPr>
            </a:pPr>
            <a:r>
              <a:rPr i="1">
                <a:latin typeface="Avenir Next Condensed Demi Bold"/>
                <a:ea typeface="Avenir Next Condensed Demi Bold"/>
                <a:cs typeface="Avenir Next Condensed Demi Bold"/>
                <a:sym typeface="Avenir Next Condensed Demi Bold"/>
              </a:rPr>
              <a:t>DRAM errors at Google</a:t>
            </a:r>
            <a:br>
              <a:rPr i="1">
                <a:latin typeface="Avenir Next Condensed Demi Bold"/>
                <a:ea typeface="Avenir Next Condensed Demi Bold"/>
                <a:cs typeface="Avenir Next Condensed Demi Bold"/>
                <a:sym typeface="Avenir Next Condensed Demi Bold"/>
              </a:rPr>
            </a:br>
            <a:r>
              <a:t>[Schroeder+ SIGMETRICS'09]</a:t>
            </a:r>
          </a:p>
          <a:p>
            <a:pPr marL="1111250" indent="-1111250" algn="l" defTabSz="814387">
              <a:lnSpc>
                <a:spcPct val="90000"/>
              </a:lnSpc>
              <a:buSzPct val="125000"/>
              <a:buChar char="•"/>
              <a:defRPr b="0" spc="-84" sz="8400">
                <a:latin typeface="Avenir Next Condensed"/>
                <a:ea typeface="Avenir Next Condensed"/>
                <a:cs typeface="Avenir Next Condensed"/>
                <a:sym typeface="Avenir Next Condensed"/>
              </a:defRPr>
            </a:pPr>
            <a:r>
              <a:rPr i="1">
                <a:latin typeface="Avenir Next Condensed Demi Bold"/>
                <a:ea typeface="Avenir Next Condensed Demi Bold"/>
                <a:cs typeface="Avenir Next Condensed Demi Bold"/>
                <a:sym typeface="Avenir Next Condensed Demi Bold"/>
              </a:rPr>
              <a:t>Component failures + simulated page offlining</a:t>
            </a:r>
            <a:br>
              <a:rPr i="1">
                <a:latin typeface="Avenir Next Condensed Demi Bold"/>
                <a:ea typeface="Avenir Next Condensed Demi Bold"/>
                <a:cs typeface="Avenir Next Condensed Demi Bold"/>
                <a:sym typeface="Avenir Next Condensed Demi Bold"/>
              </a:rPr>
            </a:br>
            <a:r>
              <a:t>[Hwang+ ASPLOS'12]</a:t>
            </a:r>
          </a:p>
          <a:p>
            <a:pPr marL="1111250" indent="-1111250" algn="l" defTabSz="814387">
              <a:lnSpc>
                <a:spcPct val="90000"/>
              </a:lnSpc>
              <a:buSzPct val="125000"/>
              <a:buChar char="•"/>
              <a:defRPr b="0" spc="-84" sz="8400">
                <a:latin typeface="Avenir Next Condensed"/>
                <a:ea typeface="Avenir Next Condensed"/>
                <a:cs typeface="Avenir Next Condensed"/>
                <a:sym typeface="Avenir Next Condensed"/>
              </a:defRPr>
            </a:pPr>
            <a:r>
              <a:rPr i="1">
                <a:latin typeface="Avenir Next Condensed Demi Bold"/>
                <a:ea typeface="Avenir Next Condensed Demi Bold"/>
                <a:cs typeface="Avenir Next Condensed Demi Bold"/>
                <a:sym typeface="Avenir Next Condensed Demi Bold"/>
              </a:rPr>
              <a:t>Error correction, location, multi-DIMM errors</a:t>
            </a:r>
            <a:br/>
            <a:r>
              <a:t>[Sridharan+ SC'12, SC'13; DeBardeleben+ SELSE'14]</a:t>
            </a:r>
          </a:p>
        </p:txBody>
      </p:sp>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8" name="Rounded Rectangle"/>
          <p:cNvSpPr/>
          <p:nvPr/>
        </p:nvSpPr>
        <p:spPr>
          <a:xfrm>
            <a:off x="9090699" y="4091923"/>
            <a:ext cx="6202602" cy="7215897"/>
          </a:xfrm>
          <a:prstGeom prst="roundRect">
            <a:avLst>
              <a:gd name="adj" fmla="val 15000"/>
            </a:avLst>
          </a:prstGeom>
          <a:solidFill>
            <a:srgbClr val="FFFFFF"/>
          </a:solidFill>
          <a:ln w="127000">
            <a:solidFill>
              <a:srgbClr val="D75734"/>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06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070" name="Image" descr="Image"/>
          <p:cNvPicPr>
            <a:picLocks noChangeAspect="1"/>
          </p:cNvPicPr>
          <p:nvPr/>
        </p:nvPicPr>
        <p:blipFill>
          <a:blip r:embed="rId3">
            <a:extLst/>
          </a:blip>
          <a:stretch>
            <a:fillRect/>
          </a:stretch>
        </p:blipFill>
        <p:spPr>
          <a:xfrm rot="445884">
            <a:off x="3368321" y="5384766"/>
            <a:ext cx="4292601" cy="1955801"/>
          </a:xfrm>
          <a:prstGeom prst="rect">
            <a:avLst/>
          </a:prstGeom>
          <a:ln w="12700">
            <a:miter lim="400000"/>
          </a:ln>
          <a:effectLst>
            <a:outerShdw sx="100000" sy="100000" kx="0" ky="0" algn="b" rotWithShape="0" blurRad="355600" dist="0" dir="0">
              <a:srgbClr val="000000">
                <a:alpha val="75000"/>
              </a:srgbClr>
            </a:outerShdw>
          </a:effectLst>
        </p:spPr>
      </p:pic>
      <p:pic>
        <p:nvPicPr>
          <p:cNvPr id="1071" name="illustration.pdf" descr="illustration.pdf"/>
          <p:cNvPicPr>
            <a:picLocks noChangeAspect="1"/>
          </p:cNvPicPr>
          <p:nvPr/>
        </p:nvPicPr>
        <p:blipFill>
          <a:blip r:embed="rId4">
            <a:extLst/>
          </a:blip>
          <a:stretch>
            <a:fillRect/>
          </a:stretch>
        </p:blipFill>
        <p:spPr>
          <a:xfrm>
            <a:off x="9868290" y="4671966"/>
            <a:ext cx="4647421" cy="2910206"/>
          </a:xfrm>
          <a:prstGeom prst="rect">
            <a:avLst/>
          </a:prstGeom>
          <a:ln w="12700">
            <a:miter lim="400000"/>
          </a:ln>
          <a:effectLst>
            <a:outerShdw sx="100000" sy="100000" kx="0" ky="0" algn="b" rotWithShape="0" blurRad="355600" dist="0" dir="0">
              <a:srgbClr val="000000">
                <a:alpha val="75000"/>
              </a:srgbClr>
            </a:outerShdw>
          </a:effectLst>
        </p:spPr>
      </p:pic>
      <p:sp>
        <p:nvSpPr>
          <p:cNvPr id="1072" name="DRAM…"/>
          <p:cNvSpPr txBox="1"/>
          <p:nvPr/>
        </p:nvSpPr>
        <p:spPr>
          <a:xfrm>
            <a:off x="3777896" y="7799306"/>
            <a:ext cx="3473451" cy="27127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80000"/>
              </a:lnSpc>
              <a:defRPr sz="10000">
                <a:latin typeface="Avenir Next Condensed"/>
                <a:ea typeface="Avenir Next Condensed"/>
                <a:cs typeface="Avenir Next Condensed"/>
                <a:sym typeface="Avenir Next Condensed"/>
              </a:defRPr>
            </a:pPr>
            <a:r>
              <a:t>DRAM</a:t>
            </a:r>
          </a:p>
          <a:p>
            <a:pPr defTabSz="457200">
              <a:lnSpc>
                <a:spcPct val="80000"/>
              </a:lnSpc>
              <a:defRPr b="0" sz="7000">
                <a:solidFill>
                  <a:srgbClr val="5E5E5E"/>
                </a:solidFill>
                <a:latin typeface="Avenir Next Condensed"/>
                <a:ea typeface="Avenir Next Condensed"/>
                <a:cs typeface="Avenir Next Condensed"/>
                <a:sym typeface="Avenir Next Condensed"/>
              </a:defRPr>
            </a:pPr>
            <a:r>
              <a:t>[DSN '15]</a:t>
            </a:r>
          </a:p>
        </p:txBody>
      </p:sp>
      <p:sp>
        <p:nvSpPr>
          <p:cNvPr id="1073" name="SSDs…"/>
          <p:cNvSpPr txBox="1"/>
          <p:nvPr/>
        </p:nvSpPr>
        <p:spPr>
          <a:xfrm>
            <a:off x="9406064" y="7799306"/>
            <a:ext cx="5571872" cy="27127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80000"/>
              </a:lnSpc>
              <a:defRPr sz="10000">
                <a:latin typeface="Avenir Next Condensed"/>
                <a:ea typeface="Avenir Next Condensed"/>
                <a:cs typeface="Avenir Next Condensed"/>
                <a:sym typeface="Avenir Next Condensed"/>
              </a:defRPr>
            </a:pPr>
            <a:r>
              <a:t>SSDs</a:t>
            </a:r>
          </a:p>
          <a:p>
            <a:pPr defTabSz="457200">
              <a:lnSpc>
                <a:spcPct val="80000"/>
              </a:lnSpc>
              <a:defRPr b="0" sz="7000">
                <a:solidFill>
                  <a:srgbClr val="5E5E5E"/>
                </a:solidFill>
                <a:latin typeface="Avenir Next Condensed"/>
                <a:ea typeface="Avenir Next Condensed"/>
                <a:cs typeface="Avenir Next Condensed"/>
                <a:sym typeface="Avenir Next Condensed"/>
              </a:defRPr>
            </a:pPr>
            <a:r>
              <a:t>[SIGMETRICS '15]</a:t>
            </a:r>
          </a:p>
        </p:txBody>
      </p:sp>
      <p:sp>
        <p:nvSpPr>
          <p:cNvPr id="1074" name="Networks…"/>
          <p:cNvSpPr txBox="1"/>
          <p:nvPr/>
        </p:nvSpPr>
        <p:spPr>
          <a:xfrm>
            <a:off x="16576522" y="7799306"/>
            <a:ext cx="5214621" cy="27127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80000"/>
              </a:lnSpc>
              <a:defRPr sz="10000">
                <a:latin typeface="Avenir Next Condensed"/>
                <a:ea typeface="Avenir Next Condensed"/>
                <a:cs typeface="Avenir Next Condensed"/>
                <a:sym typeface="Avenir Next Condensed"/>
              </a:defRPr>
            </a:pPr>
            <a:r>
              <a:t>Networks</a:t>
            </a:r>
          </a:p>
          <a:p>
            <a:pPr defTabSz="457200">
              <a:lnSpc>
                <a:spcPct val="80000"/>
              </a:lnSpc>
              <a:defRPr b="0" sz="7000">
                <a:solidFill>
                  <a:srgbClr val="5E5E5E"/>
                </a:solidFill>
                <a:latin typeface="Avenir Next Condensed"/>
                <a:ea typeface="Avenir Next Condensed"/>
                <a:cs typeface="Avenir Next Condensed"/>
                <a:sym typeface="Avenir Next Condensed"/>
              </a:defRPr>
            </a:pPr>
            <a:r>
              <a:t>[IMC '18]</a:t>
            </a:r>
          </a:p>
        </p:txBody>
      </p:sp>
      <p:sp>
        <p:nvSpPr>
          <p:cNvPr id="1075" name="LARGE SCALE STUDIES"/>
          <p:cNvSpPr txBox="1"/>
          <p:nvPr/>
        </p:nvSpPr>
        <p:spPr>
          <a:xfrm>
            <a:off x="4012882" y="146049"/>
            <a:ext cx="1635823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LARGE SCALE STUDIES</a:t>
            </a:r>
          </a:p>
        </p:txBody>
      </p:sp>
      <p:grpSp>
        <p:nvGrpSpPr>
          <p:cNvPr id="1078" name="Group"/>
          <p:cNvGrpSpPr/>
          <p:nvPr/>
        </p:nvGrpSpPr>
        <p:grpSpPr>
          <a:xfrm>
            <a:off x="16821432" y="4671966"/>
            <a:ext cx="4724799" cy="2910206"/>
            <a:chOff x="0" y="0"/>
            <a:chExt cx="4724798" cy="2910204"/>
          </a:xfrm>
        </p:grpSpPr>
        <p:pic>
          <p:nvPicPr>
            <p:cNvPr id="1076" name="Screen Shot 2016-06-11 at 7.25.16 PM.png" descr="Screen Shot 2016-06-11 at 7.25.16 PM.png"/>
            <p:cNvPicPr>
              <a:picLocks noChangeAspect="1"/>
            </p:cNvPicPr>
            <p:nvPr/>
          </p:nvPicPr>
          <p:blipFill>
            <a:blip r:embed="rId5">
              <a:extLst/>
            </a:blip>
            <a:stretch>
              <a:fillRect/>
            </a:stretch>
          </p:blipFill>
          <p:spPr>
            <a:xfrm>
              <a:off x="2004907" y="0"/>
              <a:ext cx="2719892" cy="2910205"/>
            </a:xfrm>
            <a:prstGeom prst="rect">
              <a:avLst/>
            </a:prstGeom>
            <a:ln w="12700" cap="flat">
              <a:noFill/>
              <a:miter lim="400000"/>
            </a:ln>
            <a:effectLst/>
          </p:spPr>
        </p:pic>
        <p:pic>
          <p:nvPicPr>
            <p:cNvPr id="1077" name="Screen Shot 2016-06-11 at 7.44.49 PM.png" descr="Screen Shot 2016-06-11 at 7.44.49 PM.png"/>
            <p:cNvPicPr>
              <a:picLocks noChangeAspect="1"/>
            </p:cNvPicPr>
            <p:nvPr/>
          </p:nvPicPr>
          <p:blipFill>
            <a:blip r:embed="rId6">
              <a:extLst/>
            </a:blip>
            <a:stretch>
              <a:fillRect/>
            </a:stretch>
          </p:blipFill>
          <p:spPr>
            <a:xfrm>
              <a:off x="0" y="0"/>
              <a:ext cx="2034778" cy="2910205"/>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82" name="illustration.pdf" descr="illustration.pdf"/>
          <p:cNvPicPr>
            <a:picLocks noChangeAspect="1"/>
          </p:cNvPicPr>
          <p:nvPr/>
        </p:nvPicPr>
        <p:blipFill>
          <a:blip r:embed="rId3">
            <a:extLst/>
          </a:blip>
          <a:stretch>
            <a:fillRect/>
          </a:stretch>
        </p:blipFill>
        <p:spPr>
          <a:xfrm>
            <a:off x="5484018" y="2657475"/>
            <a:ext cx="13415964" cy="8401050"/>
          </a:xfrm>
          <a:prstGeom prst="rect">
            <a:avLst/>
          </a:prstGeom>
          <a:ln w="12700">
            <a:miter lim="400000"/>
          </a:ln>
          <a:effectLst>
            <a:outerShdw sx="100000" sy="100000" kx="0" ky="0" algn="b" rotWithShape="0" blurRad="596900" dist="0" dir="0">
              <a:srgbClr val="000000">
                <a:alpha val="75000"/>
              </a:srgbClr>
            </a:outerShdw>
          </a:effectLst>
        </p:spPr>
      </p:pic>
      <p:sp>
        <p:nvSpPr>
          <p:cNvPr id="108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87" name="illustration.pdf" descr="illustration.pdf"/>
          <p:cNvPicPr>
            <a:picLocks noChangeAspect="1"/>
          </p:cNvPicPr>
          <p:nvPr/>
        </p:nvPicPr>
        <p:blipFill>
          <a:blip r:embed="rId2">
            <a:extLst/>
          </a:blip>
          <a:stretch>
            <a:fillRect/>
          </a:stretch>
        </p:blipFill>
        <p:spPr>
          <a:xfrm>
            <a:off x="5484018" y="2657475"/>
            <a:ext cx="13415964" cy="8401050"/>
          </a:xfrm>
          <a:prstGeom prst="rect">
            <a:avLst/>
          </a:prstGeom>
          <a:ln w="12700">
            <a:miter lim="400000"/>
          </a:ln>
          <a:effectLst>
            <a:outerShdw sx="100000" sy="100000" kx="0" ky="0" algn="b" rotWithShape="0" blurRad="596900" dist="0" dir="0">
              <a:srgbClr val="000000">
                <a:alpha val="75000"/>
              </a:srgbClr>
            </a:outerShdw>
          </a:effectLst>
        </p:spPr>
      </p:pic>
      <p:sp>
        <p:nvSpPr>
          <p:cNvPr id="1088" name="PCIe"/>
          <p:cNvSpPr txBox="1"/>
          <p:nvPr/>
        </p:nvSpPr>
        <p:spPr>
          <a:xfrm>
            <a:off x="14736917" y="10071100"/>
            <a:ext cx="1818488" cy="1631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r" defTabSz="814387">
              <a:lnSpc>
                <a:spcPct val="80000"/>
              </a:lnSpc>
              <a:defRPr b="0" i="1" spc="-84" sz="8400">
                <a:solidFill>
                  <a:srgbClr val="A74545"/>
                </a:solidFill>
                <a:latin typeface="Avenir Next Condensed"/>
                <a:ea typeface="Avenir Next Condensed"/>
                <a:cs typeface="Avenir Next Condensed"/>
                <a:sym typeface="Avenir Next Condensed"/>
              </a:defRPr>
            </a:lvl1pPr>
          </a:lstStyle>
          <a:p>
            <a:pPr/>
            <a:r>
              <a:t>PCIe</a:t>
            </a:r>
          </a:p>
        </p:txBody>
      </p:sp>
      <p:sp>
        <p:nvSpPr>
          <p:cNvPr id="1089" name="Shape"/>
          <p:cNvSpPr/>
          <p:nvPr/>
        </p:nvSpPr>
        <p:spPr>
          <a:xfrm>
            <a:off x="11293242" y="6526093"/>
            <a:ext cx="6101745" cy="37036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87" y="21600"/>
                </a:moveTo>
                <a:lnTo>
                  <a:pt x="17" y="19956"/>
                </a:lnTo>
                <a:lnTo>
                  <a:pt x="0" y="18601"/>
                </a:lnTo>
                <a:lnTo>
                  <a:pt x="19616" y="0"/>
                </a:lnTo>
                <a:lnTo>
                  <a:pt x="21599" y="1793"/>
                </a:lnTo>
                <a:lnTo>
                  <a:pt x="21600" y="2980"/>
                </a:lnTo>
                <a:lnTo>
                  <a:pt x="1887" y="21600"/>
                </a:lnTo>
                <a:close/>
              </a:path>
            </a:pathLst>
          </a:custGeom>
          <a:solidFill>
            <a:srgbClr val="A74545">
              <a:alpha val="50054"/>
            </a:srgbClr>
          </a:solidFill>
          <a:ln w="12700">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090" name="Line"/>
          <p:cNvSpPr/>
          <p:nvPr/>
        </p:nvSpPr>
        <p:spPr>
          <a:xfrm flipH="1" flipV="1">
            <a:off x="12019963" y="9570605"/>
            <a:ext cx="2061010" cy="1243973"/>
          </a:xfrm>
          <a:prstGeom prst="line">
            <a:avLst/>
          </a:prstGeom>
          <a:ln w="139700">
            <a:solidFill>
              <a:srgbClr val="A74545"/>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09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93" name="illustration.pdf" descr="illustration.pdf"/>
          <p:cNvPicPr>
            <a:picLocks noChangeAspect="1"/>
          </p:cNvPicPr>
          <p:nvPr/>
        </p:nvPicPr>
        <p:blipFill>
          <a:blip r:embed="rId2">
            <a:extLst/>
          </a:blip>
          <a:stretch>
            <a:fillRect/>
          </a:stretch>
        </p:blipFill>
        <p:spPr>
          <a:xfrm>
            <a:off x="5484018" y="2657475"/>
            <a:ext cx="13415964" cy="8401050"/>
          </a:xfrm>
          <a:prstGeom prst="rect">
            <a:avLst/>
          </a:prstGeom>
          <a:ln w="12700">
            <a:miter lim="400000"/>
          </a:ln>
          <a:effectLst>
            <a:outerShdw sx="100000" sy="100000" kx="0" ky="0" algn="b" rotWithShape="0" blurRad="596900" dist="0" dir="0">
              <a:srgbClr val="000000">
                <a:alpha val="75000"/>
              </a:srgbClr>
            </a:outerShdw>
          </a:effectLst>
        </p:spPr>
      </p:pic>
      <p:sp>
        <p:nvSpPr>
          <p:cNvPr id="1094" name="Flash chips"/>
          <p:cNvSpPr txBox="1"/>
          <p:nvPr/>
        </p:nvSpPr>
        <p:spPr>
          <a:xfrm>
            <a:off x="4370212" y="1777206"/>
            <a:ext cx="4127043" cy="1631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r" defTabSz="814387">
              <a:lnSpc>
                <a:spcPct val="80000"/>
              </a:lnSpc>
              <a:defRPr b="0" i="1" spc="-84" sz="8400">
                <a:solidFill>
                  <a:srgbClr val="A74545"/>
                </a:solidFill>
                <a:latin typeface="Avenir Next Condensed"/>
                <a:ea typeface="Avenir Next Condensed"/>
                <a:cs typeface="Avenir Next Condensed"/>
                <a:sym typeface="Avenir Next Condensed"/>
              </a:defRPr>
            </a:lvl1pPr>
          </a:lstStyle>
          <a:p>
            <a:pPr/>
            <a:r>
              <a:t>Flash chips</a:t>
            </a:r>
          </a:p>
        </p:txBody>
      </p:sp>
      <p:sp>
        <p:nvSpPr>
          <p:cNvPr id="1095" name="Line"/>
          <p:cNvSpPr/>
          <p:nvPr/>
        </p:nvSpPr>
        <p:spPr>
          <a:xfrm flipH="1" flipV="1">
            <a:off x="8634412" y="2653666"/>
            <a:ext cx="4121591" cy="2365056"/>
          </a:xfrm>
          <a:prstGeom prst="line">
            <a:avLst/>
          </a:prstGeom>
          <a:ln w="139700">
            <a:solidFill>
              <a:srgbClr val="A74545"/>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096" name="Shape"/>
          <p:cNvSpPr/>
          <p:nvPr/>
        </p:nvSpPr>
        <p:spPr>
          <a:xfrm>
            <a:off x="10694547" y="3233259"/>
            <a:ext cx="7002977" cy="41857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179" y="21600"/>
                </a:moveTo>
                <a:lnTo>
                  <a:pt x="1" y="12844"/>
                </a:lnTo>
                <a:lnTo>
                  <a:pt x="0" y="11657"/>
                </a:lnTo>
                <a:lnTo>
                  <a:pt x="12401" y="0"/>
                </a:lnTo>
                <a:lnTo>
                  <a:pt x="21548" y="8769"/>
                </a:lnTo>
                <a:lnTo>
                  <a:pt x="21600" y="9770"/>
                </a:lnTo>
                <a:lnTo>
                  <a:pt x="9179" y="21600"/>
                </a:lnTo>
                <a:close/>
              </a:path>
            </a:pathLst>
          </a:custGeom>
          <a:solidFill>
            <a:srgbClr val="A74545">
              <a:alpha val="50000"/>
            </a:srgbClr>
          </a:solidFill>
          <a:ln w="12700">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09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99" name="illustration.pdf" descr="illustration.pdf"/>
          <p:cNvPicPr>
            <a:picLocks noChangeAspect="1"/>
          </p:cNvPicPr>
          <p:nvPr/>
        </p:nvPicPr>
        <p:blipFill>
          <a:blip r:embed="rId2">
            <a:extLst/>
          </a:blip>
          <a:stretch>
            <a:fillRect/>
          </a:stretch>
        </p:blipFill>
        <p:spPr>
          <a:xfrm>
            <a:off x="5484018" y="2657475"/>
            <a:ext cx="13415964" cy="8401050"/>
          </a:xfrm>
          <a:prstGeom prst="rect">
            <a:avLst/>
          </a:prstGeom>
          <a:ln w="12700">
            <a:miter lim="400000"/>
          </a:ln>
          <a:effectLst>
            <a:outerShdw sx="100000" sy="100000" kx="0" ky="0" algn="b" rotWithShape="0" blurRad="596900" dist="0" dir="0">
              <a:srgbClr val="000000">
                <a:alpha val="75000"/>
              </a:srgbClr>
            </a:outerShdw>
          </a:effectLst>
        </p:spPr>
      </p:pic>
      <p:sp>
        <p:nvSpPr>
          <p:cNvPr id="1100" name="SSD controller"/>
          <p:cNvSpPr txBox="1"/>
          <p:nvPr/>
        </p:nvSpPr>
        <p:spPr>
          <a:xfrm>
            <a:off x="1858945" y="834231"/>
            <a:ext cx="5225848" cy="1631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lnSpc>
                <a:spcPct val="80000"/>
              </a:lnSpc>
              <a:defRPr b="0" i="1" spc="-84" sz="8400">
                <a:solidFill>
                  <a:srgbClr val="A74545"/>
                </a:solidFill>
                <a:latin typeface="Avenir Next Condensed"/>
                <a:ea typeface="Avenir Next Condensed"/>
                <a:cs typeface="Avenir Next Condensed"/>
                <a:sym typeface="Avenir Next Condensed"/>
              </a:defRPr>
            </a:lvl1pPr>
          </a:lstStyle>
          <a:p>
            <a:pPr/>
            <a:r>
              <a:t>SSD controller</a:t>
            </a:r>
          </a:p>
        </p:txBody>
      </p:sp>
      <p:sp>
        <p:nvSpPr>
          <p:cNvPr id="1101" name="Shape"/>
          <p:cNvSpPr/>
          <p:nvPr/>
        </p:nvSpPr>
        <p:spPr>
          <a:xfrm>
            <a:off x="8319724" y="7270420"/>
            <a:ext cx="2320778" cy="21863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 y="15248"/>
                </a:moveTo>
                <a:lnTo>
                  <a:pt x="0" y="6644"/>
                </a:lnTo>
                <a:lnTo>
                  <a:pt x="10332" y="0"/>
                </a:lnTo>
                <a:lnTo>
                  <a:pt x="21312" y="6806"/>
                </a:lnTo>
                <a:lnTo>
                  <a:pt x="21600" y="15293"/>
                </a:lnTo>
                <a:lnTo>
                  <a:pt x="11011" y="21600"/>
                </a:lnTo>
                <a:lnTo>
                  <a:pt x="79" y="15248"/>
                </a:lnTo>
                <a:close/>
              </a:path>
            </a:pathLst>
          </a:custGeom>
          <a:solidFill>
            <a:srgbClr val="A74545">
              <a:alpha val="49874"/>
            </a:srgbClr>
          </a:solidFill>
          <a:ln w="12700">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102" name="Line"/>
          <p:cNvSpPr/>
          <p:nvPr/>
        </p:nvSpPr>
        <p:spPr>
          <a:xfrm flipH="1" flipV="1">
            <a:off x="5334000" y="5675472"/>
            <a:ext cx="4121590" cy="2365056"/>
          </a:xfrm>
          <a:prstGeom prst="line">
            <a:avLst/>
          </a:prstGeom>
          <a:ln w="139700">
            <a:solidFill>
              <a:srgbClr val="A74545"/>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103" name="translates addresses…"/>
          <p:cNvSpPr txBox="1"/>
          <p:nvPr/>
        </p:nvSpPr>
        <p:spPr>
          <a:xfrm>
            <a:off x="1814133" y="2121817"/>
            <a:ext cx="7231569" cy="29146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p>
            <a:pPr marL="506106" indent="-506106" algn="l" defTabSz="814387">
              <a:lnSpc>
                <a:spcPct val="70000"/>
              </a:lnSpc>
              <a:buClr>
                <a:srgbClr val="3B5998"/>
              </a:buClr>
              <a:buSzPct val="65000"/>
              <a:buFont typeface="Lucida Grande"/>
              <a:buChar char="▪"/>
              <a:defRPr b="0" spc="-66" sz="6600">
                <a:latin typeface="Avenir Next Condensed"/>
                <a:ea typeface="Avenir Next Condensed"/>
                <a:cs typeface="Avenir Next Condensed"/>
                <a:sym typeface="Avenir Next Condensed"/>
              </a:defRPr>
            </a:pPr>
            <a:r>
              <a:t>translates addresses</a:t>
            </a:r>
          </a:p>
          <a:p>
            <a:pPr marL="506106" indent="-506106" algn="l" defTabSz="814387">
              <a:lnSpc>
                <a:spcPct val="70000"/>
              </a:lnSpc>
              <a:buClr>
                <a:srgbClr val="3B5998"/>
              </a:buClr>
              <a:buSzPct val="65000"/>
              <a:buFont typeface="Lucida Grande"/>
              <a:buChar char="▪"/>
              <a:defRPr b="0" spc="-66" sz="6600">
                <a:latin typeface="Avenir Next Condensed"/>
                <a:ea typeface="Avenir Next Condensed"/>
                <a:cs typeface="Avenir Next Condensed"/>
                <a:sym typeface="Avenir Next Condensed"/>
              </a:defRPr>
            </a:pPr>
            <a:r>
              <a:t>schedules accesses</a:t>
            </a:r>
          </a:p>
          <a:p>
            <a:pPr marL="506106" indent="-506106" algn="l" defTabSz="814387">
              <a:lnSpc>
                <a:spcPct val="70000"/>
              </a:lnSpc>
              <a:buClr>
                <a:srgbClr val="3B5998"/>
              </a:buClr>
              <a:buSzPct val="65000"/>
              <a:buFont typeface="Lucida Grande"/>
              <a:buChar char="▪"/>
              <a:defRPr b="0" spc="-66" sz="6600">
                <a:latin typeface="Avenir Next Condensed"/>
                <a:ea typeface="Avenir Next Condensed"/>
                <a:cs typeface="Avenir Next Condensed"/>
                <a:sym typeface="Avenir Next Condensed"/>
              </a:defRPr>
            </a:pPr>
            <a:r>
              <a:t>performs wear leveling</a:t>
            </a:r>
          </a:p>
        </p:txBody>
      </p:sp>
      <p:sp>
        <p:nvSpPr>
          <p:cNvPr id="110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06" name="illustration.pdf" descr="illustration.pdf"/>
          <p:cNvPicPr>
            <a:picLocks noChangeAspect="1"/>
          </p:cNvPicPr>
          <p:nvPr/>
        </p:nvPicPr>
        <p:blipFill>
          <a:blip r:embed="rId3">
            <a:extLst/>
          </a:blip>
          <a:stretch>
            <a:fillRect/>
          </a:stretch>
        </p:blipFill>
        <p:spPr>
          <a:xfrm>
            <a:off x="5484018" y="2657475"/>
            <a:ext cx="13415964" cy="8401050"/>
          </a:xfrm>
          <a:prstGeom prst="rect">
            <a:avLst/>
          </a:prstGeom>
          <a:ln w="12700">
            <a:miter lim="400000"/>
          </a:ln>
          <a:effectLst>
            <a:outerShdw sx="100000" sy="100000" kx="0" ky="0" algn="b" rotWithShape="0" blurRad="596900" dist="0" dir="0">
              <a:srgbClr val="000000">
                <a:alpha val="75000"/>
              </a:srgbClr>
            </a:outerShdw>
          </a:effectLst>
        </p:spPr>
      </p:pic>
      <p:sp>
        <p:nvSpPr>
          <p:cNvPr id="1107" name="Shape"/>
          <p:cNvSpPr/>
          <p:nvPr/>
        </p:nvSpPr>
        <p:spPr>
          <a:xfrm>
            <a:off x="12316180" y="6058625"/>
            <a:ext cx="9481636" cy="42331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445"/>
                </a:moveTo>
                <a:lnTo>
                  <a:pt x="1825" y="0"/>
                </a:lnTo>
                <a:lnTo>
                  <a:pt x="21600" y="16140"/>
                </a:lnTo>
                <a:lnTo>
                  <a:pt x="5277" y="21600"/>
                </a:lnTo>
                <a:lnTo>
                  <a:pt x="0" y="2445"/>
                </a:lnTo>
                <a:close/>
              </a:path>
            </a:pathLst>
          </a:custGeom>
          <a:solidFill>
            <a:srgbClr val="CFDAE6">
              <a:alpha val="60000"/>
            </a:srgbClr>
          </a:solidFill>
          <a:ln w="12700">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108" name="Shape"/>
          <p:cNvSpPr/>
          <p:nvPr/>
        </p:nvSpPr>
        <p:spPr>
          <a:xfrm>
            <a:off x="2738446" y="1445146"/>
            <a:ext cx="10118636" cy="48887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411" y="0"/>
                </a:moveTo>
                <a:lnTo>
                  <a:pt x="21600" y="19409"/>
                </a:lnTo>
                <a:lnTo>
                  <a:pt x="19754" y="21600"/>
                </a:lnTo>
                <a:lnTo>
                  <a:pt x="0" y="14772"/>
                </a:lnTo>
                <a:lnTo>
                  <a:pt x="15411" y="0"/>
                </a:lnTo>
                <a:close/>
              </a:path>
            </a:pathLst>
          </a:custGeom>
          <a:solidFill>
            <a:srgbClr val="DFEECE">
              <a:alpha val="59951"/>
            </a:srgbClr>
          </a:solidFill>
          <a:ln w="12700">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109" name="10011111 11001111 11000011 00001101…"/>
          <p:cNvSpPr txBox="1"/>
          <p:nvPr/>
        </p:nvSpPr>
        <p:spPr>
          <a:xfrm>
            <a:off x="2841703" y="1396273"/>
            <a:ext cx="6950711" cy="3342996"/>
          </a:xfrm>
          <a:prstGeom prst="rect">
            <a:avLst/>
          </a:prstGeom>
          <a:solidFill>
            <a:srgbClr val="DFEECE"/>
          </a:solidFill>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p>
            <a:pPr defTabSz="814387">
              <a:defRPr b="0" spc="-32" sz="3200">
                <a:latin typeface="Vista Sans OT Reg"/>
                <a:ea typeface="Vista Sans OT Reg"/>
                <a:cs typeface="Vista Sans OT Reg"/>
                <a:sym typeface="Vista Sans OT Reg"/>
              </a:defRPr>
            </a:pPr>
            <a:r>
              <a:t>10011111 11001111 11000011 00001101</a:t>
            </a:r>
          </a:p>
          <a:p>
            <a:pPr defTabSz="814387">
              <a:defRPr b="0" spc="-32" sz="3200">
                <a:latin typeface="Vista Sans OT Reg"/>
                <a:ea typeface="Vista Sans OT Reg"/>
                <a:cs typeface="Vista Sans OT Reg"/>
                <a:sym typeface="Vista Sans OT Reg"/>
              </a:defRPr>
            </a:pPr>
            <a:r>
              <a:t>10101110 11100101 11111001 01111011 </a:t>
            </a:r>
          </a:p>
          <a:p>
            <a:pPr defTabSz="814387">
              <a:defRPr b="0" spc="-32" sz="3200">
                <a:latin typeface="Vista Sans OT Reg"/>
                <a:ea typeface="Vista Sans OT Reg"/>
                <a:cs typeface="Vista Sans OT Reg"/>
                <a:sym typeface="Vista Sans OT Reg"/>
              </a:defRPr>
            </a:pPr>
            <a:r>
              <a:t>00011001 11011101 11100011 11111000</a:t>
            </a:r>
          </a:p>
          <a:p>
            <a:pPr defTabSz="814387">
              <a:defRPr b="0" spc="-32" sz="3200">
                <a:latin typeface="Vista Sans OT Reg"/>
                <a:ea typeface="Vista Sans OT Reg"/>
                <a:cs typeface="Vista Sans OT Reg"/>
                <a:sym typeface="Vista Sans OT Reg"/>
              </a:defRPr>
            </a:pPr>
            <a:r>
              <a:t>11011111 01001101 11110000 10111111 </a:t>
            </a:r>
          </a:p>
          <a:p>
            <a:pPr defTabSz="814387">
              <a:defRPr b="0" spc="-32" sz="3200">
                <a:latin typeface="Vista Sans OT Reg"/>
                <a:ea typeface="Vista Sans OT Reg"/>
                <a:cs typeface="Vista Sans OT Reg"/>
                <a:sym typeface="Vista Sans OT Reg"/>
              </a:defRPr>
            </a:pPr>
            <a:r>
              <a:t>00000001 11011110 00000101 01010110</a:t>
            </a:r>
          </a:p>
          <a:p>
            <a:pPr defTabSz="814387">
              <a:defRPr b="0" spc="-32" sz="3200">
                <a:latin typeface="Vista Sans OT Reg"/>
                <a:ea typeface="Vista Sans OT Reg"/>
                <a:cs typeface="Vista Sans OT Reg"/>
                <a:sym typeface="Vista Sans OT Reg"/>
              </a:defRPr>
            </a:pPr>
            <a:r>
              <a:t>00001011 10000010 11111110 00011100 </a:t>
            </a:r>
          </a:p>
          <a:p>
            <a:pPr defTabSz="814387">
              <a:defRPr b="0" spc="-32" sz="3200">
                <a:latin typeface="Vista Sans OT Reg"/>
                <a:ea typeface="Vista Sans OT Reg"/>
                <a:cs typeface="Vista Sans OT Reg"/>
                <a:sym typeface="Vista Sans OT Reg"/>
              </a:defRPr>
            </a:pPr>
            <a:r>
              <a:t>...</a:t>
            </a:r>
          </a:p>
        </p:txBody>
      </p:sp>
      <p:sp>
        <p:nvSpPr>
          <p:cNvPr id="1110" name="01001100 01001101 11010010 01000000…"/>
          <p:cNvSpPr txBox="1"/>
          <p:nvPr/>
        </p:nvSpPr>
        <p:spPr>
          <a:xfrm>
            <a:off x="14751696" y="9171550"/>
            <a:ext cx="6871870" cy="1056996"/>
          </a:xfrm>
          <a:prstGeom prst="rect">
            <a:avLst/>
          </a:prstGeom>
          <a:solidFill>
            <a:srgbClr val="CFDAE6"/>
          </a:solidFill>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p>
            <a:pPr defTabSz="814387">
              <a:defRPr b="0" spc="-32" sz="3200">
                <a:latin typeface="Vista Sans OT Reg"/>
                <a:ea typeface="Vista Sans OT Reg"/>
                <a:cs typeface="Vista Sans OT Reg"/>
                <a:sym typeface="Vista Sans OT Reg"/>
              </a:defRPr>
            </a:pPr>
            <a:r>
              <a:t>01001100 01001101 11010010 01000000</a:t>
            </a:r>
          </a:p>
          <a:p>
            <a:pPr defTabSz="814387">
              <a:defRPr b="0" spc="-32" sz="3200">
                <a:latin typeface="Vista Sans OT Reg"/>
                <a:ea typeface="Vista Sans OT Reg"/>
                <a:cs typeface="Vista Sans OT Reg"/>
                <a:sym typeface="Vista Sans OT Reg"/>
              </a:defRPr>
            </a:pPr>
            <a:r>
              <a:t>10011100 10111111 10101111 11000101 </a:t>
            </a:r>
          </a:p>
        </p:txBody>
      </p:sp>
      <p:sp>
        <p:nvSpPr>
          <p:cNvPr id="1111" name="Stored data"/>
          <p:cNvSpPr txBox="1"/>
          <p:nvPr/>
        </p:nvSpPr>
        <p:spPr>
          <a:xfrm>
            <a:off x="4188995" y="4803986"/>
            <a:ext cx="4256127" cy="1631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lnSpc>
                <a:spcPct val="80000"/>
              </a:lnSpc>
              <a:defRPr b="0" i="1" spc="-84" sz="8400">
                <a:solidFill>
                  <a:srgbClr val="6C9049"/>
                </a:solidFill>
                <a:latin typeface="Avenir Next Condensed"/>
                <a:ea typeface="Avenir Next Condensed"/>
                <a:cs typeface="Avenir Next Condensed"/>
                <a:sym typeface="Avenir Next Condensed"/>
              </a:defRPr>
            </a:lvl1pPr>
          </a:lstStyle>
          <a:p>
            <a:pPr/>
            <a:r>
              <a:t>Stored data</a:t>
            </a:r>
          </a:p>
        </p:txBody>
      </p:sp>
      <p:sp>
        <p:nvSpPr>
          <p:cNvPr id="1112" name="ECC metadata"/>
          <p:cNvSpPr txBox="1"/>
          <p:nvPr/>
        </p:nvSpPr>
        <p:spPr>
          <a:xfrm>
            <a:off x="15599243" y="10284681"/>
            <a:ext cx="5176775" cy="1631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lnSpc>
                <a:spcPct val="80000"/>
              </a:lnSpc>
              <a:defRPr b="0" i="1" spc="-84" sz="8400">
                <a:solidFill>
                  <a:srgbClr val="405F82"/>
                </a:solidFill>
                <a:latin typeface="Avenir Next Condensed"/>
                <a:ea typeface="Avenir Next Condensed"/>
                <a:cs typeface="Avenir Next Condensed"/>
                <a:sym typeface="Avenir Next Condensed"/>
              </a:defRPr>
            </a:lvl1pPr>
          </a:lstStyle>
          <a:p>
            <a:pPr/>
            <a:r>
              <a:t>ECC metadata</a:t>
            </a:r>
          </a:p>
        </p:txBody>
      </p:sp>
      <p:sp>
        <p:nvSpPr>
          <p:cNvPr id="111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7" name="Ones that cause SMALL ERRORS"/>
          <p:cNvSpPr txBox="1"/>
          <p:nvPr/>
        </p:nvSpPr>
        <p:spPr>
          <a:xfrm>
            <a:off x="3323291" y="3180276"/>
            <a:ext cx="15363191" cy="19113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defRPr i="1" spc="-100" sz="10000">
                <a:solidFill>
                  <a:schemeClr val="accent5">
                    <a:lumOff val="-29866"/>
                  </a:schemeClr>
                </a:solidFill>
                <a:latin typeface="Avenir Next Condensed"/>
                <a:ea typeface="Avenir Next Condensed"/>
                <a:cs typeface="Avenir Next Condensed"/>
                <a:sym typeface="Avenir Next Condensed"/>
              </a:defRPr>
            </a:lvl1pPr>
          </a:lstStyle>
          <a:p>
            <a:pPr/>
            <a:r>
              <a:t>Ones that cause SMALL ERRORS</a:t>
            </a:r>
          </a:p>
        </p:txBody>
      </p:sp>
      <p:sp>
        <p:nvSpPr>
          <p:cNvPr id="1118" name="10's of flipped bits per KB…"/>
          <p:cNvSpPr txBox="1"/>
          <p:nvPr/>
        </p:nvSpPr>
        <p:spPr>
          <a:xfrm>
            <a:off x="4183227" y="4790487"/>
            <a:ext cx="13882574" cy="28003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lnSpc>
                <a:spcPct val="80000"/>
              </a:lnSpc>
              <a:buSzPct val="125000"/>
              <a:buChar char="•"/>
              <a:defRPr b="0" spc="-84" sz="8400">
                <a:latin typeface="Avenir Next Condensed"/>
                <a:ea typeface="Avenir Next Condensed"/>
                <a:cs typeface="Avenir Next Condensed"/>
                <a:sym typeface="Avenir Next Condensed"/>
              </a:defRPr>
            </a:pPr>
            <a:r>
              <a:t>10's of flipped bits per KB</a:t>
            </a:r>
          </a:p>
          <a:p>
            <a:pPr marL="1111250" indent="-1111250" algn="l" defTabSz="814387">
              <a:lnSpc>
                <a:spcPct val="80000"/>
              </a:lnSpc>
              <a:buSzPct val="125000"/>
              <a:buChar char="•"/>
              <a:defRPr b="0" spc="-84" sz="8400">
                <a:latin typeface="Avenir Next Condensed"/>
                <a:ea typeface="Avenir Next Condensed"/>
                <a:cs typeface="Avenir Next Condensed"/>
                <a:sym typeface="Avenir Next Condensed"/>
              </a:defRPr>
            </a:pPr>
            <a:r>
              <a:t>Silently corrected by SSD controller</a:t>
            </a:r>
          </a:p>
        </p:txBody>
      </p:sp>
      <p:sp>
        <p:nvSpPr>
          <p:cNvPr id="1119" name="Ones that cause LARGE ERRORS"/>
          <p:cNvSpPr txBox="1"/>
          <p:nvPr/>
        </p:nvSpPr>
        <p:spPr>
          <a:xfrm>
            <a:off x="3323291" y="7271712"/>
            <a:ext cx="15245081" cy="19113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defRPr i="1" spc="-100" sz="10000">
                <a:solidFill>
                  <a:schemeClr val="accent5">
                    <a:lumOff val="-29866"/>
                  </a:schemeClr>
                </a:solidFill>
                <a:latin typeface="Avenir Next Condensed"/>
                <a:ea typeface="Avenir Next Condensed"/>
                <a:cs typeface="Avenir Next Condensed"/>
                <a:sym typeface="Avenir Next Condensed"/>
              </a:defRPr>
            </a:lvl1pPr>
          </a:lstStyle>
          <a:p>
            <a:pPr/>
            <a:r>
              <a:t>Ones that cause LARGE ERRORS</a:t>
            </a:r>
          </a:p>
        </p:txBody>
      </p:sp>
      <p:sp>
        <p:nvSpPr>
          <p:cNvPr id="1120" name="100's of flipped bits per KB…"/>
          <p:cNvSpPr txBox="1"/>
          <p:nvPr/>
        </p:nvSpPr>
        <p:spPr>
          <a:xfrm>
            <a:off x="4183227" y="8873401"/>
            <a:ext cx="12281307" cy="39687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lnSpc>
                <a:spcPct val="80000"/>
              </a:lnSpc>
              <a:buSzPct val="125000"/>
              <a:buChar char="•"/>
              <a:defRPr b="0" spc="-84" sz="8400">
                <a:latin typeface="Avenir Next Condensed"/>
                <a:ea typeface="Avenir Next Condensed"/>
                <a:cs typeface="Avenir Next Condensed"/>
                <a:sym typeface="Avenir Next Condensed"/>
              </a:defRPr>
            </a:pPr>
            <a:r>
              <a:t>100's of flipped bits per KB</a:t>
            </a:r>
          </a:p>
          <a:p>
            <a:pPr marL="1111250" indent="-1111250" algn="l" defTabSz="814387">
              <a:lnSpc>
                <a:spcPct val="80000"/>
              </a:lnSpc>
              <a:buSzPct val="125000"/>
              <a:buChar char="•"/>
              <a:defRPr b="0" spc="-84" sz="8400">
                <a:latin typeface="Avenir Next Condensed"/>
                <a:ea typeface="Avenir Next Condensed"/>
                <a:cs typeface="Avenir Next Condensed"/>
                <a:sym typeface="Avenir Next Condensed"/>
              </a:defRPr>
            </a:pPr>
            <a:r>
              <a:t>Corrected by host using driver</a:t>
            </a:r>
          </a:p>
          <a:p>
            <a:pPr marL="1111250" indent="-1111250" algn="l" defTabSz="814387">
              <a:lnSpc>
                <a:spcPct val="80000"/>
              </a:lnSpc>
              <a:buSzPct val="125000"/>
              <a:buChar char="•"/>
              <a:defRPr b="0" spc="-84" sz="8400">
                <a:latin typeface="Avenir Next Condensed"/>
                <a:ea typeface="Avenir Next Condensed"/>
                <a:cs typeface="Avenir Next Condensed"/>
                <a:sym typeface="Avenir Next Condensed"/>
              </a:defRPr>
            </a:pPr>
            <a:r>
              <a:t>Referred to as SSD failure</a:t>
            </a:r>
          </a:p>
        </p:txBody>
      </p:sp>
      <p:sp>
        <p:nvSpPr>
          <p:cNvPr id="1121" name="TYPES OF SSD FAILURES"/>
          <p:cNvSpPr txBox="1"/>
          <p:nvPr/>
        </p:nvSpPr>
        <p:spPr>
          <a:xfrm>
            <a:off x="3419475" y="146049"/>
            <a:ext cx="1754505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TYPES OF SSD FAILURES</a:t>
            </a:r>
          </a:p>
        </p:txBody>
      </p:sp>
      <p:sp>
        <p:nvSpPr>
          <p:cNvPr id="112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4" name="Examined lifetime hardware counters…"/>
          <p:cNvSpPr txBox="1"/>
          <p:nvPr/>
        </p:nvSpPr>
        <p:spPr>
          <a:xfrm>
            <a:off x="3819931" y="3349625"/>
            <a:ext cx="16794938" cy="7664450"/>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i="1" spc="-84" sz="8400">
                <a:latin typeface="Avenir Next Condensed"/>
                <a:ea typeface="Avenir Next Condensed"/>
                <a:cs typeface="Avenir Next Condensed"/>
                <a:sym typeface="Avenir Next Condensed"/>
              </a:defRPr>
            </a:pPr>
            <a:r>
              <a:t>Examined lifetime hardware counters</a:t>
            </a:r>
          </a:p>
          <a:p>
            <a:pPr lvl="2" marL="2143125" indent="-873125" algn="l" defTabSz="814387">
              <a:buSzPct val="125000"/>
              <a:buChar char="•"/>
              <a:defRPr b="0" spc="-66" sz="6600">
                <a:latin typeface="Avenir Next Condensed"/>
                <a:ea typeface="Avenir Next Condensed"/>
                <a:cs typeface="Avenir Next Condensed"/>
                <a:sym typeface="Avenir Next Condensed"/>
              </a:defRPr>
            </a:pPr>
            <a:r>
              <a:t>Across Facebook's fleet</a:t>
            </a:r>
          </a:p>
          <a:p>
            <a:pPr lvl="2" marL="2143125" indent="-873125" algn="l" defTabSz="814387">
              <a:buSzPct val="125000"/>
              <a:buChar char="•"/>
              <a:defRPr b="0" spc="-66" sz="6600">
                <a:latin typeface="Avenir Next Condensed"/>
                <a:ea typeface="Avenir Next Condensed"/>
                <a:cs typeface="Avenir Next Condensed"/>
                <a:sym typeface="Avenir Next Condensed"/>
              </a:defRPr>
            </a:pPr>
            <a:r>
              <a:t>Devices deployed between 6 months and 4 years</a:t>
            </a:r>
            <a:endParaRPr i="1"/>
          </a:p>
          <a:p>
            <a:pPr lvl="2" marL="2143125" indent="-873125" algn="l" defTabSz="814387">
              <a:buSzPct val="125000"/>
              <a:buChar char="•"/>
              <a:defRPr b="0" spc="-66" sz="6600">
                <a:latin typeface="Avenir Next Condensed"/>
                <a:ea typeface="Avenir Next Condensed"/>
                <a:cs typeface="Avenir Next Condensed"/>
                <a:sym typeface="Avenir Next Condensed"/>
              </a:defRPr>
            </a:pPr>
            <a:r>
              <a:t>15 TB to 50 TB read and written</a:t>
            </a:r>
          </a:p>
          <a:p>
            <a:pPr lvl="2" marL="2143125" indent="-873125" algn="l" defTabSz="814387">
              <a:buSzPct val="125000"/>
              <a:buChar char="•"/>
              <a:defRPr b="0" spc="-66" sz="6600">
                <a:latin typeface="Avenir Next Condensed"/>
                <a:ea typeface="Avenir Next Condensed"/>
                <a:cs typeface="Avenir Next Condensed"/>
                <a:sym typeface="Avenir Next Condensed"/>
              </a:defRPr>
            </a:pPr>
            <a:r>
              <a:t>Planar, Multi-Level Cell (MLC)</a:t>
            </a:r>
          </a:p>
          <a:p>
            <a:pPr marL="1111250" indent="-1111250" algn="l" defTabSz="814387">
              <a:buSzPct val="125000"/>
              <a:buChar char="•"/>
              <a:defRPr i="1" spc="-84" sz="8400">
                <a:latin typeface="Avenir Next Condensed"/>
                <a:ea typeface="Avenir Next Condensed"/>
                <a:cs typeface="Avenir Next Condensed"/>
                <a:sym typeface="Avenir Next Condensed"/>
              </a:defRPr>
            </a:pPr>
            <a:r>
              <a:t>Snapshot-based analysis</a:t>
            </a:r>
          </a:p>
        </p:txBody>
      </p:sp>
      <p:sp>
        <p:nvSpPr>
          <p:cNvPr id="1125" name="MEASURING SSD FAILURES"/>
          <p:cNvSpPr txBox="1"/>
          <p:nvPr/>
        </p:nvSpPr>
        <p:spPr>
          <a:xfrm>
            <a:off x="2264092" y="146049"/>
            <a:ext cx="1985581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MEASURING SSD FAILURES</a:t>
            </a:r>
          </a:p>
        </p:txBody>
      </p:sp>
      <p:sp>
        <p:nvSpPr>
          <p:cNvPr id="112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28" name="illustration.pdf" descr="illustration.pdf"/>
          <p:cNvPicPr>
            <a:picLocks noChangeAspect="1"/>
          </p:cNvPicPr>
          <p:nvPr/>
        </p:nvPicPr>
        <p:blipFill>
          <a:blip r:embed="rId2">
            <a:extLst/>
          </a:blip>
          <a:stretch>
            <a:fillRect/>
          </a:stretch>
        </p:blipFill>
        <p:spPr>
          <a:xfrm>
            <a:off x="5778772" y="1712017"/>
            <a:ext cx="3687089" cy="2308848"/>
          </a:xfrm>
          <a:prstGeom prst="rect">
            <a:avLst/>
          </a:prstGeom>
          <a:ln w="12700">
            <a:miter lim="400000"/>
          </a:ln>
        </p:spPr>
      </p:pic>
      <p:pic>
        <p:nvPicPr>
          <p:cNvPr id="1129" name="illustration.pdf" descr="illustration.pdf"/>
          <p:cNvPicPr>
            <a:picLocks noChangeAspect="1"/>
          </p:cNvPicPr>
          <p:nvPr/>
        </p:nvPicPr>
        <p:blipFill>
          <a:blip r:embed="rId2">
            <a:extLst/>
          </a:blip>
          <a:stretch>
            <a:fillRect/>
          </a:stretch>
        </p:blipFill>
        <p:spPr>
          <a:xfrm>
            <a:off x="8825227" y="1712017"/>
            <a:ext cx="3687090" cy="2308848"/>
          </a:xfrm>
          <a:prstGeom prst="rect">
            <a:avLst/>
          </a:prstGeom>
          <a:ln w="12700">
            <a:miter lim="400000"/>
          </a:ln>
        </p:spPr>
      </p:pic>
      <p:pic>
        <p:nvPicPr>
          <p:cNvPr id="1130" name="illustration.pdf" descr="illustration.pdf"/>
          <p:cNvPicPr>
            <a:picLocks noChangeAspect="1"/>
          </p:cNvPicPr>
          <p:nvPr/>
        </p:nvPicPr>
        <p:blipFill>
          <a:blip r:embed="rId2">
            <a:extLst/>
          </a:blip>
          <a:stretch>
            <a:fillRect/>
          </a:stretch>
        </p:blipFill>
        <p:spPr>
          <a:xfrm>
            <a:off x="11871683" y="1712017"/>
            <a:ext cx="3687090" cy="2308848"/>
          </a:xfrm>
          <a:prstGeom prst="rect">
            <a:avLst/>
          </a:prstGeom>
          <a:ln w="12700">
            <a:miter lim="400000"/>
          </a:ln>
        </p:spPr>
      </p:pic>
      <p:pic>
        <p:nvPicPr>
          <p:cNvPr id="1131" name="illustration.pdf" descr="illustration.pdf"/>
          <p:cNvPicPr>
            <a:picLocks noChangeAspect="1"/>
          </p:cNvPicPr>
          <p:nvPr/>
        </p:nvPicPr>
        <p:blipFill>
          <a:blip r:embed="rId2">
            <a:extLst/>
          </a:blip>
          <a:stretch>
            <a:fillRect/>
          </a:stretch>
        </p:blipFill>
        <p:spPr>
          <a:xfrm>
            <a:off x="14918140" y="1712017"/>
            <a:ext cx="3687089" cy="2308848"/>
          </a:xfrm>
          <a:prstGeom prst="rect">
            <a:avLst/>
          </a:prstGeom>
          <a:ln w="12700">
            <a:miter lim="400000"/>
          </a:ln>
        </p:spPr>
      </p:pic>
      <p:sp>
        <p:nvSpPr>
          <p:cNvPr id="113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128"/>
                                        </p:tgtEl>
                                        <p:attrNameLst>
                                          <p:attrName>style.visibility</p:attrName>
                                        </p:attrNameLst>
                                      </p:cBhvr>
                                      <p:to>
                                        <p:strVal val="visible"/>
                                      </p:to>
                                    </p:set>
                                    <p:anim calcmode="lin" valueType="num">
                                      <p:cBhvr>
                                        <p:cTn id="7" dur="1500" fill="hold"/>
                                        <p:tgtEl>
                                          <p:spTgt spid="1128"/>
                                        </p:tgtEl>
                                        <p:attrNameLst>
                                          <p:attrName>ppt_x</p:attrName>
                                        </p:attrNameLst>
                                      </p:cBhvr>
                                      <p:tavLst>
                                        <p:tav tm="0">
                                          <p:val>
                                            <p:strVal val="#ppt_x"/>
                                          </p:val>
                                        </p:tav>
                                        <p:tav tm="100000">
                                          <p:val>
                                            <p:strVal val="#ppt_x"/>
                                          </p:val>
                                        </p:tav>
                                      </p:tavLst>
                                    </p:anim>
                                    <p:anim calcmode="lin" valueType="num">
                                      <p:cBhvr>
                                        <p:cTn id="8" dur="1500" fill="hold"/>
                                        <p:tgtEl>
                                          <p:spTgt spid="1128"/>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Class="entr" nodeType="afterEffect" presetSubtype="1" presetID="2" grpId="2" fill="hold">
                                  <p:stCondLst>
                                    <p:cond delay="0"/>
                                  </p:stCondLst>
                                  <p:iterate type="el" backwards="0">
                                    <p:tmAbs val="0"/>
                                  </p:iterate>
                                  <p:childTnLst>
                                    <p:set>
                                      <p:cBhvr>
                                        <p:cTn id="11" fill="hold"/>
                                        <p:tgtEl>
                                          <p:spTgt spid="1129"/>
                                        </p:tgtEl>
                                        <p:attrNameLst>
                                          <p:attrName>style.visibility</p:attrName>
                                        </p:attrNameLst>
                                      </p:cBhvr>
                                      <p:to>
                                        <p:strVal val="visible"/>
                                      </p:to>
                                    </p:set>
                                    <p:anim calcmode="lin" valueType="num">
                                      <p:cBhvr>
                                        <p:cTn id="12" dur="1500" fill="hold"/>
                                        <p:tgtEl>
                                          <p:spTgt spid="1129"/>
                                        </p:tgtEl>
                                        <p:attrNameLst>
                                          <p:attrName>ppt_x</p:attrName>
                                        </p:attrNameLst>
                                      </p:cBhvr>
                                      <p:tavLst>
                                        <p:tav tm="0">
                                          <p:val>
                                            <p:strVal val="#ppt_x"/>
                                          </p:val>
                                        </p:tav>
                                        <p:tav tm="100000">
                                          <p:val>
                                            <p:strVal val="#ppt_x"/>
                                          </p:val>
                                        </p:tav>
                                      </p:tavLst>
                                    </p:anim>
                                    <p:anim calcmode="lin" valueType="num">
                                      <p:cBhvr>
                                        <p:cTn id="13" dur="1500" fill="hold"/>
                                        <p:tgtEl>
                                          <p:spTgt spid="1129"/>
                                        </p:tgtEl>
                                        <p:attrNameLst>
                                          <p:attrName>ppt_y</p:attrName>
                                        </p:attrNameLst>
                                      </p:cBhvr>
                                      <p:tavLst>
                                        <p:tav tm="0">
                                          <p:val>
                                            <p:strVal val="0-#ppt_h/2"/>
                                          </p:val>
                                        </p:tav>
                                        <p:tav tm="100000">
                                          <p:val>
                                            <p:strVal val="#ppt_y"/>
                                          </p:val>
                                        </p:tav>
                                      </p:tavLst>
                                    </p:anim>
                                  </p:childTnLst>
                                </p:cTn>
                              </p:par>
                            </p:childTnLst>
                          </p:cTn>
                        </p:par>
                        <p:par>
                          <p:cTn id="14" fill="hold">
                            <p:stCondLst>
                              <p:cond delay="3000"/>
                            </p:stCondLst>
                            <p:childTnLst>
                              <p:par>
                                <p:cTn id="15" presetClass="entr" nodeType="afterEffect" presetSubtype="1" presetID="2" grpId="3" fill="hold">
                                  <p:stCondLst>
                                    <p:cond delay="0"/>
                                  </p:stCondLst>
                                  <p:iterate type="el" backwards="0">
                                    <p:tmAbs val="0"/>
                                  </p:iterate>
                                  <p:childTnLst>
                                    <p:set>
                                      <p:cBhvr>
                                        <p:cTn id="16" fill="hold"/>
                                        <p:tgtEl>
                                          <p:spTgt spid="1130"/>
                                        </p:tgtEl>
                                        <p:attrNameLst>
                                          <p:attrName>style.visibility</p:attrName>
                                        </p:attrNameLst>
                                      </p:cBhvr>
                                      <p:to>
                                        <p:strVal val="visible"/>
                                      </p:to>
                                    </p:set>
                                    <p:anim calcmode="lin" valueType="num">
                                      <p:cBhvr>
                                        <p:cTn id="17" dur="1500" fill="hold"/>
                                        <p:tgtEl>
                                          <p:spTgt spid="1130"/>
                                        </p:tgtEl>
                                        <p:attrNameLst>
                                          <p:attrName>ppt_x</p:attrName>
                                        </p:attrNameLst>
                                      </p:cBhvr>
                                      <p:tavLst>
                                        <p:tav tm="0">
                                          <p:val>
                                            <p:strVal val="#ppt_x"/>
                                          </p:val>
                                        </p:tav>
                                        <p:tav tm="100000">
                                          <p:val>
                                            <p:strVal val="#ppt_x"/>
                                          </p:val>
                                        </p:tav>
                                      </p:tavLst>
                                    </p:anim>
                                    <p:anim calcmode="lin" valueType="num">
                                      <p:cBhvr>
                                        <p:cTn id="18" dur="1500" fill="hold"/>
                                        <p:tgtEl>
                                          <p:spTgt spid="1130"/>
                                        </p:tgtEl>
                                        <p:attrNameLst>
                                          <p:attrName>ppt_y</p:attrName>
                                        </p:attrNameLst>
                                      </p:cBhvr>
                                      <p:tavLst>
                                        <p:tav tm="0">
                                          <p:val>
                                            <p:strVal val="0-#ppt_h/2"/>
                                          </p:val>
                                        </p:tav>
                                        <p:tav tm="100000">
                                          <p:val>
                                            <p:strVal val="#ppt_y"/>
                                          </p:val>
                                        </p:tav>
                                      </p:tavLst>
                                    </p:anim>
                                  </p:childTnLst>
                                </p:cTn>
                              </p:par>
                            </p:childTnLst>
                          </p:cTn>
                        </p:par>
                        <p:par>
                          <p:cTn id="19" fill="hold">
                            <p:stCondLst>
                              <p:cond delay="4500"/>
                            </p:stCondLst>
                            <p:childTnLst>
                              <p:par>
                                <p:cTn id="20" presetClass="entr" nodeType="afterEffect" presetSubtype="1" presetID="2" grpId="4" fill="hold">
                                  <p:stCondLst>
                                    <p:cond delay="0"/>
                                  </p:stCondLst>
                                  <p:iterate type="el" backwards="0">
                                    <p:tmAbs val="0"/>
                                  </p:iterate>
                                  <p:childTnLst>
                                    <p:set>
                                      <p:cBhvr>
                                        <p:cTn id="21" fill="hold"/>
                                        <p:tgtEl>
                                          <p:spTgt spid="1131"/>
                                        </p:tgtEl>
                                        <p:attrNameLst>
                                          <p:attrName>style.visibility</p:attrName>
                                        </p:attrNameLst>
                                      </p:cBhvr>
                                      <p:to>
                                        <p:strVal val="visible"/>
                                      </p:to>
                                    </p:set>
                                    <p:anim calcmode="lin" valueType="num">
                                      <p:cBhvr>
                                        <p:cTn id="22" dur="1500" fill="hold"/>
                                        <p:tgtEl>
                                          <p:spTgt spid="1131"/>
                                        </p:tgtEl>
                                        <p:attrNameLst>
                                          <p:attrName>ppt_x</p:attrName>
                                        </p:attrNameLst>
                                      </p:cBhvr>
                                      <p:tavLst>
                                        <p:tav tm="0">
                                          <p:val>
                                            <p:strVal val="#ppt_x"/>
                                          </p:val>
                                        </p:tav>
                                        <p:tav tm="100000">
                                          <p:val>
                                            <p:strVal val="#ppt_x"/>
                                          </p:val>
                                        </p:tav>
                                      </p:tavLst>
                                    </p:anim>
                                    <p:anim calcmode="lin" valueType="num">
                                      <p:cBhvr>
                                        <p:cTn id="23" dur="1500" fill="hold"/>
                                        <p:tgtEl>
                                          <p:spTgt spid="11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30" grpId="3"/>
      <p:bldP build="whole" bldLvl="1" animBg="1" rev="0" advAuto="0" spid="1128" grpId="1"/>
      <p:bldP build="whole" bldLvl="1" animBg="1" rev="0" advAuto="0" spid="1129" grpId="2"/>
      <p:bldP build="whole" bldLvl="1" animBg="1" rev="0" advAuto="0" spid="1131" grpId="4"/>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PROBLEM 1: INTERDEPENDENCE"/>
          <p:cNvSpPr txBox="1"/>
          <p:nvPr/>
        </p:nvSpPr>
        <p:spPr>
          <a:xfrm>
            <a:off x="140969" y="146049"/>
            <a:ext cx="24102061"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PROBLEM 1: INTERDEPENDENCE</a:t>
            </a:r>
          </a:p>
        </p:txBody>
      </p:sp>
      <p:sp>
        <p:nvSpPr>
          <p:cNvPr id="198" name="Slide Number"/>
          <p:cNvSpPr txBox="1"/>
          <p:nvPr>
            <p:ph type="sldNum" sz="quarter" idx="2"/>
          </p:nvPr>
        </p:nvSpPr>
        <p:spPr>
          <a:xfrm>
            <a:off x="12056871" y="13081000"/>
            <a:ext cx="257557" cy="520700"/>
          </a:xfrm>
          <a:prstGeom prst="rect">
            <a:avLst/>
          </a:prstGeom>
          <a:extLst>
            <a:ext uri="{C572A759-6A51-4108-AA02-DFA0A04FC94B}">
              <ma14:wrappingTextBoxFlag xmlns:ma14="http://schemas.microsoft.com/office/mac/drawingml/2011/main" val="1"/>
            </a:ext>
          </a:extLst>
        </p:spPr>
        <p:txBody>
          <a:bodyPr/>
          <a:lstStyle>
            <a:lvl1pPr>
              <a:defRPr>
                <a:latin typeface="Avenir Next Condensed"/>
                <a:ea typeface="Avenir Next Condensed"/>
                <a:cs typeface="Avenir Next Condensed"/>
                <a:sym typeface="Avenir Next Condensed"/>
              </a:defRPr>
            </a:lvl1pPr>
          </a:lstStyle>
          <a:p>
            <a:pPr/>
            <a:fld id="{86CB4B4D-7CA3-9044-876B-883B54F8677D}" type="slidenum"/>
          </a:p>
        </p:txBody>
      </p:sp>
      <p:sp>
        <p:nvSpPr>
          <p:cNvPr id="199" name="The programs running in modern data centers…"/>
          <p:cNvSpPr txBox="1"/>
          <p:nvPr/>
        </p:nvSpPr>
        <p:spPr>
          <a:xfrm>
            <a:off x="1952625" y="9491216"/>
            <a:ext cx="20478751" cy="28854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60000"/>
              </a:lnSpc>
              <a:defRPr b="0" i="1" sz="10000">
                <a:solidFill>
                  <a:schemeClr val="accent5">
                    <a:lumOff val="-29866"/>
                  </a:schemeClr>
                </a:solidFill>
                <a:latin typeface="Avenir Next Condensed"/>
                <a:ea typeface="Avenir Next Condensed"/>
                <a:cs typeface="Avenir Next Condensed"/>
                <a:sym typeface="Avenir Next Condensed"/>
              </a:defRPr>
            </a:pPr>
            <a:r>
              <a:t>The programs running in modern data centers</a:t>
            </a:r>
          </a:p>
          <a:p>
            <a:pPr defTabSz="457200">
              <a:lnSpc>
                <a:spcPct val="60000"/>
              </a:lnSpc>
              <a:defRPr b="0" i="1" sz="10000">
                <a:solidFill>
                  <a:schemeClr val="accent5">
                    <a:lumOff val="-29866"/>
                  </a:schemeClr>
                </a:solidFill>
                <a:latin typeface="Avenir Next Condensed"/>
                <a:ea typeface="Avenir Next Condensed"/>
                <a:cs typeface="Avenir Next Condensed"/>
                <a:sym typeface="Avenir Next Condensed"/>
              </a:defRPr>
            </a:pPr>
            <a:r>
              <a:t>make up larger workloads.</a:t>
            </a:r>
          </a:p>
        </p:txBody>
      </p:sp>
      <p:sp>
        <p:nvSpPr>
          <p:cNvPr id="200" name="Rectangle"/>
          <p:cNvSpPr/>
          <p:nvPr/>
        </p:nvSpPr>
        <p:spPr>
          <a:xfrm>
            <a:off x="-20914" y="3190903"/>
            <a:ext cx="24425829" cy="5960560"/>
          </a:xfrm>
          <a:prstGeom prst="rect">
            <a:avLst/>
          </a:prstGeom>
          <a:solidFill>
            <a:schemeClr val="accent5">
              <a:hueOff val="-82419"/>
              <a:satOff val="-9513"/>
              <a:lumOff val="-16343"/>
              <a:alpha val="10000"/>
            </a:schemeClr>
          </a:solidFill>
          <a:ln w="12700">
            <a:miter lim="400000"/>
          </a:ln>
        </p:spPr>
        <p:txBody>
          <a:bodyPr lIns="0" tIns="0" rIns="0" bIns="0" anchor="ctr"/>
          <a:lstStyle/>
          <a:p>
            <a:pPr>
              <a:defRPr b="0" sz="3200">
                <a:solidFill>
                  <a:srgbClr val="FFFFFF"/>
                </a:solidFill>
                <a:latin typeface="Avenir Next Condensed"/>
                <a:ea typeface="Avenir Next Condensed"/>
                <a:cs typeface="Avenir Next Condensed"/>
                <a:sym typeface="Avenir Next Condensed"/>
              </a:defRPr>
            </a:pPr>
          </a:p>
        </p:txBody>
      </p:sp>
      <p:sp>
        <p:nvSpPr>
          <p:cNvPr id="201" name="WEB…"/>
          <p:cNvSpPr txBox="1"/>
          <p:nvPr/>
        </p:nvSpPr>
        <p:spPr>
          <a:xfrm>
            <a:off x="1812900" y="5043486"/>
            <a:ext cx="3905251" cy="28854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60000"/>
              </a:lnSpc>
              <a:defRPr sz="10000">
                <a:latin typeface="Avenir Next Condensed"/>
                <a:ea typeface="Avenir Next Condensed"/>
                <a:cs typeface="Avenir Next Condensed"/>
                <a:sym typeface="Avenir Next Condensed"/>
              </a:defRPr>
            </a:pPr>
            <a:r>
              <a:t>WEB</a:t>
            </a:r>
          </a:p>
          <a:p>
            <a:pPr>
              <a:lnSpc>
                <a:spcPct val="60000"/>
              </a:lnSpc>
              <a:defRPr sz="10000">
                <a:latin typeface="Avenir Next Condensed"/>
                <a:ea typeface="Avenir Next Condensed"/>
                <a:cs typeface="Avenir Next Condensed"/>
                <a:sym typeface="Avenir Next Condensed"/>
              </a:defRPr>
            </a:pPr>
            <a:r>
              <a:t>SERVER</a:t>
            </a:r>
          </a:p>
        </p:txBody>
      </p:sp>
      <p:sp>
        <p:nvSpPr>
          <p:cNvPr id="202" name="CACHE"/>
          <p:cNvSpPr txBox="1"/>
          <p:nvPr/>
        </p:nvSpPr>
        <p:spPr>
          <a:xfrm>
            <a:off x="10211474" y="5565456"/>
            <a:ext cx="342392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latin typeface="Avenir Next Condensed"/>
                <a:ea typeface="Avenir Next Condensed"/>
                <a:cs typeface="Avenir Next Condensed"/>
                <a:sym typeface="Avenir Next Condensed"/>
              </a:defRPr>
            </a:lvl1pPr>
          </a:lstStyle>
          <a:p>
            <a:pPr/>
            <a:r>
              <a:t>CACHE</a:t>
            </a:r>
          </a:p>
        </p:txBody>
      </p:sp>
      <p:sp>
        <p:nvSpPr>
          <p:cNvPr id="203" name="DATABASE"/>
          <p:cNvSpPr txBox="1"/>
          <p:nvPr/>
        </p:nvSpPr>
        <p:spPr>
          <a:xfrm>
            <a:off x="18281753" y="5565456"/>
            <a:ext cx="5228591"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latin typeface="Avenir Next Condensed"/>
                <a:ea typeface="Avenir Next Condensed"/>
                <a:cs typeface="Avenir Next Condensed"/>
                <a:sym typeface="Avenir Next Condensed"/>
              </a:defRPr>
            </a:lvl1pPr>
          </a:lstStyle>
          <a:p>
            <a:pPr/>
            <a:r>
              <a:t>DATABASE</a:t>
            </a:r>
          </a:p>
        </p:txBody>
      </p:sp>
      <p:sp>
        <p:nvSpPr>
          <p:cNvPr id="204" name="Program"/>
          <p:cNvSpPr txBox="1"/>
          <p:nvPr/>
        </p:nvSpPr>
        <p:spPr>
          <a:xfrm>
            <a:off x="2725268" y="7723663"/>
            <a:ext cx="2080515"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cap="small" i="1" sz="5000">
                <a:solidFill>
                  <a:schemeClr val="accent5">
                    <a:lumOff val="-29866"/>
                  </a:schemeClr>
                </a:solidFill>
                <a:latin typeface="Avenir Next Condensed Medium"/>
                <a:ea typeface="Avenir Next Condensed Medium"/>
                <a:cs typeface="Avenir Next Condensed Medium"/>
                <a:sym typeface="Avenir Next Condensed Medium"/>
              </a:defRPr>
            </a:lvl1pPr>
          </a:lstStyle>
          <a:p>
            <a:pPr/>
            <a:r>
              <a:t>Program</a:t>
            </a:r>
          </a:p>
        </p:txBody>
      </p:sp>
      <p:sp>
        <p:nvSpPr>
          <p:cNvPr id="205" name="Program"/>
          <p:cNvSpPr txBox="1"/>
          <p:nvPr/>
        </p:nvSpPr>
        <p:spPr>
          <a:xfrm>
            <a:off x="10883177" y="7723663"/>
            <a:ext cx="2080515"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cap="small" i="1" sz="5000">
                <a:solidFill>
                  <a:schemeClr val="accent5">
                    <a:lumOff val="-29866"/>
                  </a:schemeClr>
                </a:solidFill>
                <a:latin typeface="Avenir Next Condensed Medium"/>
                <a:ea typeface="Avenir Next Condensed Medium"/>
                <a:cs typeface="Avenir Next Condensed Medium"/>
                <a:sym typeface="Avenir Next Condensed Medium"/>
              </a:defRPr>
            </a:lvl1pPr>
          </a:lstStyle>
          <a:p>
            <a:pPr/>
            <a:r>
              <a:t>Program</a:t>
            </a:r>
          </a:p>
        </p:txBody>
      </p:sp>
      <p:sp>
        <p:nvSpPr>
          <p:cNvPr id="206" name="Program"/>
          <p:cNvSpPr txBox="1"/>
          <p:nvPr/>
        </p:nvSpPr>
        <p:spPr>
          <a:xfrm>
            <a:off x="19855791" y="7723663"/>
            <a:ext cx="2080515"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cap="small" i="1" sz="5000">
                <a:solidFill>
                  <a:schemeClr val="accent5">
                    <a:lumOff val="-29866"/>
                  </a:schemeClr>
                </a:solidFill>
                <a:latin typeface="Avenir Next Condensed Medium"/>
                <a:ea typeface="Avenir Next Condensed Medium"/>
                <a:cs typeface="Avenir Next Condensed Medium"/>
                <a:sym typeface="Avenir Next Condensed Medium"/>
              </a:defRPr>
            </a:lvl1pPr>
          </a:lstStyle>
          <a:p>
            <a:pPr/>
            <a:r>
              <a:t>Program</a:t>
            </a:r>
          </a:p>
        </p:txBody>
      </p:sp>
    </p:spTree>
  </p:cSld>
  <p:clrMapOvr>
    <a:masterClrMapping/>
  </p:clrMapOvr>
  <p:transition xmlns:p14="http://schemas.microsoft.com/office/powerpoint/2010/main" spd="med" advClick="1"/>
</p:sld>
</file>

<file path=ppt/slides/slide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34" name="illustration.pdf" descr="illustration.pdf"/>
          <p:cNvPicPr>
            <a:picLocks noChangeAspect="1"/>
          </p:cNvPicPr>
          <p:nvPr/>
        </p:nvPicPr>
        <p:blipFill>
          <a:blip r:embed="rId2">
            <a:extLst/>
          </a:blip>
          <a:stretch>
            <a:fillRect/>
          </a:stretch>
        </p:blipFill>
        <p:spPr>
          <a:xfrm>
            <a:off x="5778772" y="1712017"/>
            <a:ext cx="3687089" cy="2308848"/>
          </a:xfrm>
          <a:prstGeom prst="rect">
            <a:avLst/>
          </a:prstGeom>
          <a:ln w="12700">
            <a:miter lim="400000"/>
          </a:ln>
        </p:spPr>
      </p:pic>
      <p:pic>
        <p:nvPicPr>
          <p:cNvPr id="1135" name="illustration.pdf" descr="illustration.pdf"/>
          <p:cNvPicPr>
            <a:picLocks noChangeAspect="1"/>
          </p:cNvPicPr>
          <p:nvPr/>
        </p:nvPicPr>
        <p:blipFill>
          <a:blip r:embed="rId2">
            <a:extLst/>
          </a:blip>
          <a:stretch>
            <a:fillRect/>
          </a:stretch>
        </p:blipFill>
        <p:spPr>
          <a:xfrm>
            <a:off x="8825227" y="1712017"/>
            <a:ext cx="3687090" cy="2308848"/>
          </a:xfrm>
          <a:prstGeom prst="rect">
            <a:avLst/>
          </a:prstGeom>
          <a:ln w="12700">
            <a:miter lim="400000"/>
          </a:ln>
        </p:spPr>
      </p:pic>
      <p:pic>
        <p:nvPicPr>
          <p:cNvPr id="1136" name="illustration.pdf" descr="illustration.pdf"/>
          <p:cNvPicPr>
            <a:picLocks noChangeAspect="1"/>
          </p:cNvPicPr>
          <p:nvPr/>
        </p:nvPicPr>
        <p:blipFill>
          <a:blip r:embed="rId2">
            <a:extLst/>
          </a:blip>
          <a:stretch>
            <a:fillRect/>
          </a:stretch>
        </p:blipFill>
        <p:spPr>
          <a:xfrm>
            <a:off x="11871683" y="1712017"/>
            <a:ext cx="3687090" cy="2308848"/>
          </a:xfrm>
          <a:prstGeom prst="rect">
            <a:avLst/>
          </a:prstGeom>
          <a:ln w="12700">
            <a:miter lim="400000"/>
          </a:ln>
        </p:spPr>
      </p:pic>
      <p:pic>
        <p:nvPicPr>
          <p:cNvPr id="1137" name="illustration.pdf" descr="illustration.pdf"/>
          <p:cNvPicPr>
            <a:picLocks noChangeAspect="1"/>
          </p:cNvPicPr>
          <p:nvPr/>
        </p:nvPicPr>
        <p:blipFill>
          <a:blip r:embed="rId2">
            <a:extLst/>
          </a:blip>
          <a:stretch>
            <a:fillRect/>
          </a:stretch>
        </p:blipFill>
        <p:spPr>
          <a:xfrm>
            <a:off x="14918140" y="1712017"/>
            <a:ext cx="3687089" cy="2308848"/>
          </a:xfrm>
          <a:prstGeom prst="rect">
            <a:avLst/>
          </a:prstGeom>
          <a:ln w="12700">
            <a:miter lim="400000"/>
          </a:ln>
        </p:spPr>
      </p:pic>
      <p:graphicFrame>
        <p:nvGraphicFramePr>
          <p:cNvPr id="1138" name="Table"/>
          <p:cNvGraphicFramePr/>
          <p:nvPr/>
        </p:nvGraphicFramePr>
        <p:xfrm>
          <a:off x="2585314" y="4600630"/>
          <a:ext cx="16188347" cy="363129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235129"/>
                <a:gridCol w="3235129"/>
                <a:gridCol w="3235129"/>
                <a:gridCol w="3235129"/>
                <a:gridCol w="3235129"/>
              </a:tblGrid>
              <a:tr h="1809296">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Errors</a:t>
                      </a:r>
                    </a:p>
                  </a:txBody>
                  <a:tcPr marL="25400" marR="25400" marT="25400" marB="25400" anchor="ctr" anchorCtr="0" horzOverflow="overflow">
                    <a:lnL w="3175">
                      <a:miter lim="400000"/>
                    </a:lnL>
                    <a:lnR w="25400">
                      <a:miter lim="400000"/>
                    </a:lnR>
                    <a:lnT w="3175">
                      <a:miter lim="400000"/>
                    </a:lnT>
                    <a:lnB w="3175">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54,326</a:t>
                      </a:r>
                    </a:p>
                  </a:txBody>
                  <a:tcPr marL="25400" marR="25400" marT="25400" marB="25400" anchor="ctr" anchorCtr="0" horzOverflow="overflow">
                    <a:lnL w="25400">
                      <a:miter lim="400000"/>
                    </a:lnL>
                    <a:lnR w="25400">
                      <a:miter lim="400000"/>
                    </a:lnR>
                    <a:lnT w="3175">
                      <a:miter lim="400000"/>
                    </a:lnT>
                    <a:lnB w="3175">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0</a:t>
                      </a:r>
                    </a:p>
                  </a:txBody>
                  <a:tcPr marL="25400" marR="25400" marT="25400" marB="25400" anchor="ctr" anchorCtr="0" horzOverflow="overflow">
                    <a:lnL w="25400">
                      <a:miter lim="400000"/>
                    </a:lnL>
                    <a:lnR w="25400">
                      <a:miter lim="400000"/>
                    </a:lnR>
                    <a:lnT w="3175">
                      <a:miter lim="400000"/>
                    </a:lnT>
                    <a:lnB w="3175">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2</a:t>
                      </a:r>
                    </a:p>
                  </a:txBody>
                  <a:tcPr marL="25400" marR="25400" marT="25400" marB="25400" anchor="ctr" anchorCtr="0" horzOverflow="overflow">
                    <a:lnL w="25400">
                      <a:miter lim="400000"/>
                    </a:lnL>
                    <a:lnR w="25400">
                      <a:miter lim="400000"/>
                    </a:lnR>
                    <a:lnT w="3175">
                      <a:miter lim="400000"/>
                    </a:lnT>
                    <a:lnB w="3175">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10</a:t>
                      </a:r>
                    </a:p>
                  </a:txBody>
                  <a:tcPr marL="25400" marR="25400" marT="25400" marB="25400" anchor="ctr" anchorCtr="0" horzOverflow="overflow">
                    <a:lnL w="25400">
                      <a:miter lim="400000"/>
                    </a:lnL>
                    <a:lnR w="25400">
                      <a:miter lim="400000"/>
                    </a:lnR>
                    <a:lnT w="3175">
                      <a:miter lim="400000"/>
                    </a:lnT>
                    <a:lnB w="3175">
                      <a:miter lim="400000"/>
                    </a:lnB>
                    <a:solidFill>
                      <a:srgbClr val="F2F2F2"/>
                    </a:solidFill>
                  </a:tcPr>
                </a:tc>
              </a:tr>
              <a:tr h="1809296">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Data written</a:t>
                      </a:r>
                    </a:p>
                  </a:txBody>
                  <a:tcPr marL="25400" marR="25400" marT="25400" marB="25400" anchor="ctr" anchorCtr="0" horzOverflow="overflow">
                    <a:lnL w="3175">
                      <a:miter lim="400000"/>
                    </a:lnL>
                    <a:lnR w="25400">
                      <a:miter lim="400000"/>
                    </a:lnR>
                    <a:lnT w="3175">
                      <a:miter lim="400000"/>
                    </a:lnT>
                    <a:lnB w="25400">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10TB</a:t>
                      </a:r>
                    </a:p>
                  </a:txBody>
                  <a:tcPr marL="25400" marR="25400" marT="25400" marB="25400" anchor="ctr" anchorCtr="0" horzOverflow="overflow">
                    <a:lnL w="25400">
                      <a:miter lim="400000"/>
                    </a:lnL>
                    <a:lnR w="25400">
                      <a:miter lim="400000"/>
                    </a:lnR>
                    <a:lnT w="3175">
                      <a:miter lim="400000"/>
                    </a:lnT>
                    <a:lnB w="25400">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2TB</a:t>
                      </a:r>
                    </a:p>
                  </a:txBody>
                  <a:tcPr marL="25400" marR="25400" marT="25400" marB="25400" anchor="ctr" anchorCtr="0" horzOverflow="overflow">
                    <a:lnL w="25400">
                      <a:miter lim="400000"/>
                    </a:lnL>
                    <a:lnR w="25400">
                      <a:miter lim="400000"/>
                    </a:lnR>
                    <a:lnT w="3175">
                      <a:miter lim="400000"/>
                    </a:lnT>
                    <a:lnB w="25400">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5TB</a:t>
                      </a:r>
                    </a:p>
                  </a:txBody>
                  <a:tcPr marL="25400" marR="25400" marT="25400" marB="25400" anchor="ctr" anchorCtr="0" horzOverflow="overflow">
                    <a:lnL w="25400">
                      <a:miter lim="400000"/>
                    </a:lnL>
                    <a:lnR w="25400">
                      <a:miter lim="400000"/>
                    </a:lnR>
                    <a:lnT w="3175">
                      <a:miter lim="400000"/>
                    </a:lnT>
                    <a:lnB w="25400">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6TB</a:t>
                      </a:r>
                    </a:p>
                  </a:txBody>
                  <a:tcPr marL="25400" marR="25400" marT="25400" marB="25400" anchor="ctr" anchorCtr="0" horzOverflow="overflow">
                    <a:lnL w="25400">
                      <a:miter lim="400000"/>
                    </a:lnL>
                    <a:lnR w="25400">
                      <a:miter lim="400000"/>
                    </a:lnR>
                    <a:lnT w="3175">
                      <a:miter lim="400000"/>
                    </a:lnT>
                    <a:lnB w="25400">
                      <a:miter lim="400000"/>
                    </a:lnB>
                    <a:solidFill>
                      <a:srgbClr val="F2F2F2"/>
                    </a:solidFill>
                  </a:tcPr>
                </a:tc>
              </a:tr>
            </a:tbl>
          </a:graphicData>
        </a:graphic>
      </p:graphicFrame>
      <p:sp>
        <p:nvSpPr>
          <p:cNvPr id="113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41" name="illustration.pdf" descr="illustration.pdf"/>
          <p:cNvPicPr>
            <a:picLocks noChangeAspect="1"/>
          </p:cNvPicPr>
          <p:nvPr/>
        </p:nvPicPr>
        <p:blipFill>
          <a:blip r:embed="rId2">
            <a:extLst/>
          </a:blip>
          <a:stretch>
            <a:fillRect/>
          </a:stretch>
        </p:blipFill>
        <p:spPr>
          <a:xfrm>
            <a:off x="5778772" y="1712017"/>
            <a:ext cx="3687089" cy="2308848"/>
          </a:xfrm>
          <a:prstGeom prst="rect">
            <a:avLst/>
          </a:prstGeom>
          <a:ln w="12700">
            <a:miter lim="400000"/>
          </a:ln>
        </p:spPr>
      </p:pic>
      <p:pic>
        <p:nvPicPr>
          <p:cNvPr id="1142" name="illustration.pdf" descr="illustration.pdf"/>
          <p:cNvPicPr>
            <a:picLocks noChangeAspect="1"/>
          </p:cNvPicPr>
          <p:nvPr/>
        </p:nvPicPr>
        <p:blipFill>
          <a:blip r:embed="rId2">
            <a:extLst/>
          </a:blip>
          <a:stretch>
            <a:fillRect/>
          </a:stretch>
        </p:blipFill>
        <p:spPr>
          <a:xfrm>
            <a:off x="8825227" y="1712017"/>
            <a:ext cx="3687090" cy="2308848"/>
          </a:xfrm>
          <a:prstGeom prst="rect">
            <a:avLst/>
          </a:prstGeom>
          <a:ln w="12700">
            <a:miter lim="400000"/>
          </a:ln>
        </p:spPr>
      </p:pic>
      <p:pic>
        <p:nvPicPr>
          <p:cNvPr id="1143" name="illustration.pdf" descr="illustration.pdf"/>
          <p:cNvPicPr>
            <a:picLocks noChangeAspect="1"/>
          </p:cNvPicPr>
          <p:nvPr/>
        </p:nvPicPr>
        <p:blipFill>
          <a:blip r:embed="rId2">
            <a:extLst/>
          </a:blip>
          <a:stretch>
            <a:fillRect/>
          </a:stretch>
        </p:blipFill>
        <p:spPr>
          <a:xfrm>
            <a:off x="11871683" y="1712017"/>
            <a:ext cx="3687090" cy="2308848"/>
          </a:xfrm>
          <a:prstGeom prst="rect">
            <a:avLst/>
          </a:prstGeom>
          <a:ln w="12700">
            <a:miter lim="400000"/>
          </a:ln>
        </p:spPr>
      </p:pic>
      <p:pic>
        <p:nvPicPr>
          <p:cNvPr id="1144" name="illustration.pdf" descr="illustration.pdf"/>
          <p:cNvPicPr>
            <a:picLocks noChangeAspect="1"/>
          </p:cNvPicPr>
          <p:nvPr/>
        </p:nvPicPr>
        <p:blipFill>
          <a:blip r:embed="rId2">
            <a:extLst/>
          </a:blip>
          <a:stretch>
            <a:fillRect/>
          </a:stretch>
        </p:blipFill>
        <p:spPr>
          <a:xfrm>
            <a:off x="14918140" y="1712017"/>
            <a:ext cx="3687089" cy="2308848"/>
          </a:xfrm>
          <a:prstGeom prst="rect">
            <a:avLst/>
          </a:prstGeom>
          <a:ln w="12700">
            <a:miter lim="400000"/>
          </a:ln>
        </p:spPr>
      </p:pic>
      <p:graphicFrame>
        <p:nvGraphicFramePr>
          <p:cNvPr id="1145" name="Table"/>
          <p:cNvGraphicFramePr/>
          <p:nvPr/>
        </p:nvGraphicFramePr>
        <p:xfrm>
          <a:off x="2585314" y="4600630"/>
          <a:ext cx="16188347" cy="363129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235129"/>
                <a:gridCol w="3235129"/>
                <a:gridCol w="3235129"/>
                <a:gridCol w="3235129"/>
                <a:gridCol w="3235129"/>
              </a:tblGrid>
              <a:tr h="1809296">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Errors</a:t>
                      </a:r>
                    </a:p>
                  </a:txBody>
                  <a:tcPr marL="25400" marR="25400" marT="25400" marB="25400" anchor="ctr" anchorCtr="0" horzOverflow="overflow">
                    <a:lnL w="3175">
                      <a:miter lim="400000"/>
                    </a:lnL>
                    <a:lnR w="25400">
                      <a:miter lim="400000"/>
                    </a:lnR>
                    <a:lnT w="3175">
                      <a:miter lim="400000"/>
                    </a:lnT>
                    <a:lnB w="3175">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54,326</a:t>
                      </a:r>
                    </a:p>
                  </a:txBody>
                  <a:tcPr marL="25400" marR="25400" marT="25400" marB="25400" anchor="ctr" anchorCtr="0" horzOverflow="overflow">
                    <a:lnL w="25400">
                      <a:miter lim="400000"/>
                    </a:lnL>
                    <a:lnR w="25400">
                      <a:miter lim="400000"/>
                    </a:lnR>
                    <a:lnT w="3175">
                      <a:miter lim="400000"/>
                    </a:lnT>
                    <a:lnB w="3175">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0</a:t>
                      </a:r>
                    </a:p>
                  </a:txBody>
                  <a:tcPr marL="25400" marR="25400" marT="25400" marB="25400" anchor="ctr" anchorCtr="0" horzOverflow="overflow">
                    <a:lnL w="25400">
                      <a:miter lim="400000"/>
                    </a:lnL>
                    <a:lnR w="25400">
                      <a:miter lim="400000"/>
                    </a:lnR>
                    <a:lnT w="3175">
                      <a:miter lim="400000"/>
                    </a:lnT>
                    <a:lnB w="3175">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2</a:t>
                      </a:r>
                    </a:p>
                  </a:txBody>
                  <a:tcPr marL="25400" marR="25400" marT="25400" marB="25400" anchor="ctr" anchorCtr="0" horzOverflow="overflow">
                    <a:lnL w="25400">
                      <a:miter lim="400000"/>
                    </a:lnL>
                    <a:lnR w="25400">
                      <a:miter lim="400000"/>
                    </a:lnR>
                    <a:lnT w="3175">
                      <a:miter lim="400000"/>
                    </a:lnT>
                    <a:lnB w="3175">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10</a:t>
                      </a:r>
                    </a:p>
                  </a:txBody>
                  <a:tcPr marL="25400" marR="25400" marT="25400" marB="25400" anchor="ctr" anchorCtr="0" horzOverflow="overflow">
                    <a:lnL w="25400">
                      <a:miter lim="400000"/>
                    </a:lnL>
                    <a:lnR w="25400">
                      <a:miter lim="400000"/>
                    </a:lnR>
                    <a:lnT w="3175">
                      <a:miter lim="400000"/>
                    </a:lnT>
                    <a:lnB w="3175">
                      <a:miter lim="400000"/>
                    </a:lnB>
                    <a:solidFill>
                      <a:srgbClr val="F2F2F2"/>
                    </a:solidFill>
                  </a:tcPr>
                </a:tc>
              </a:tr>
              <a:tr h="1809296">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Data written</a:t>
                      </a:r>
                    </a:p>
                  </a:txBody>
                  <a:tcPr marL="25400" marR="25400" marT="25400" marB="25400" anchor="ctr" anchorCtr="0" horzOverflow="overflow">
                    <a:lnL w="3175">
                      <a:miter lim="400000"/>
                    </a:lnL>
                    <a:lnR w="25400">
                      <a:miter lim="400000"/>
                    </a:lnR>
                    <a:lnT w="3175">
                      <a:miter lim="400000"/>
                    </a:lnT>
                    <a:lnB w="25400">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10TB</a:t>
                      </a:r>
                    </a:p>
                  </a:txBody>
                  <a:tcPr marL="25400" marR="25400" marT="25400" marB="25400" anchor="ctr" anchorCtr="0" horzOverflow="overflow">
                    <a:lnL w="25400">
                      <a:miter lim="400000"/>
                    </a:lnL>
                    <a:lnR w="25400">
                      <a:miter lim="400000"/>
                    </a:lnR>
                    <a:lnT w="3175">
                      <a:miter lim="400000"/>
                    </a:lnT>
                    <a:lnB w="25400">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2TB</a:t>
                      </a:r>
                    </a:p>
                  </a:txBody>
                  <a:tcPr marL="25400" marR="25400" marT="25400" marB="25400" anchor="ctr" anchorCtr="0" horzOverflow="overflow">
                    <a:lnL w="25400">
                      <a:miter lim="400000"/>
                    </a:lnL>
                    <a:lnR w="25400">
                      <a:miter lim="400000"/>
                    </a:lnR>
                    <a:lnT w="3175">
                      <a:miter lim="400000"/>
                    </a:lnT>
                    <a:lnB w="25400">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5TB</a:t>
                      </a:r>
                    </a:p>
                  </a:txBody>
                  <a:tcPr marL="25400" marR="25400" marT="25400" marB="25400" anchor="ctr" anchorCtr="0" horzOverflow="overflow">
                    <a:lnL w="25400">
                      <a:miter lim="400000"/>
                    </a:lnL>
                    <a:lnR w="25400">
                      <a:miter lim="400000"/>
                    </a:lnR>
                    <a:lnT w="3175">
                      <a:miter lim="400000"/>
                    </a:lnT>
                    <a:lnB w="25400">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6TB</a:t>
                      </a:r>
                    </a:p>
                  </a:txBody>
                  <a:tcPr marL="25400" marR="25400" marT="25400" marB="25400" anchor="ctr" anchorCtr="0" horzOverflow="overflow">
                    <a:lnL w="25400">
                      <a:miter lim="400000"/>
                    </a:lnL>
                    <a:lnR w="25400">
                      <a:miter lim="400000"/>
                    </a:lnR>
                    <a:lnT w="3175">
                      <a:miter lim="400000"/>
                    </a:lnT>
                    <a:lnB w="25400">
                      <a:miter lim="400000"/>
                    </a:lnB>
                    <a:solidFill>
                      <a:srgbClr val="F2F2F2"/>
                    </a:solidFill>
                  </a:tcPr>
                </a:tc>
              </a:tr>
            </a:tbl>
          </a:graphicData>
        </a:graphic>
      </p:graphicFrame>
      <p:sp>
        <p:nvSpPr>
          <p:cNvPr id="1146" name="2018-12-3"/>
          <p:cNvSpPr txBox="1"/>
          <p:nvPr/>
        </p:nvSpPr>
        <p:spPr>
          <a:xfrm>
            <a:off x="19157356" y="6949771"/>
            <a:ext cx="3557906"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defRPr i="1" spc="-66" sz="6600">
                <a:latin typeface="Avenir Next Condensed"/>
                <a:ea typeface="Avenir Next Condensed"/>
                <a:cs typeface="Avenir Next Condensed"/>
                <a:sym typeface="Avenir Next Condensed"/>
              </a:defRPr>
            </a:lvl1pPr>
          </a:lstStyle>
          <a:p>
            <a:pPr/>
            <a:r>
              <a:t>2018-12-3</a:t>
            </a:r>
          </a:p>
        </p:txBody>
      </p:sp>
      <p:sp>
        <p:nvSpPr>
          <p:cNvPr id="114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49" name="illustration.pdf" descr="illustration.pdf"/>
          <p:cNvPicPr>
            <a:picLocks noChangeAspect="1"/>
          </p:cNvPicPr>
          <p:nvPr/>
        </p:nvPicPr>
        <p:blipFill>
          <a:blip r:embed="rId2">
            <a:extLst/>
          </a:blip>
          <a:stretch>
            <a:fillRect/>
          </a:stretch>
        </p:blipFill>
        <p:spPr>
          <a:xfrm>
            <a:off x="5778772" y="1712017"/>
            <a:ext cx="3687089" cy="2308848"/>
          </a:xfrm>
          <a:prstGeom prst="rect">
            <a:avLst/>
          </a:prstGeom>
          <a:ln w="12700">
            <a:miter lim="400000"/>
          </a:ln>
        </p:spPr>
      </p:pic>
      <p:pic>
        <p:nvPicPr>
          <p:cNvPr id="1150" name="illustration.pdf" descr="illustration.pdf"/>
          <p:cNvPicPr>
            <a:picLocks noChangeAspect="1"/>
          </p:cNvPicPr>
          <p:nvPr/>
        </p:nvPicPr>
        <p:blipFill>
          <a:blip r:embed="rId2">
            <a:extLst/>
          </a:blip>
          <a:stretch>
            <a:fillRect/>
          </a:stretch>
        </p:blipFill>
        <p:spPr>
          <a:xfrm>
            <a:off x="8825227" y="1712017"/>
            <a:ext cx="3687090" cy="2308848"/>
          </a:xfrm>
          <a:prstGeom prst="rect">
            <a:avLst/>
          </a:prstGeom>
          <a:ln w="12700">
            <a:miter lim="400000"/>
          </a:ln>
        </p:spPr>
      </p:pic>
      <p:pic>
        <p:nvPicPr>
          <p:cNvPr id="1151" name="illustration.pdf" descr="illustration.pdf"/>
          <p:cNvPicPr>
            <a:picLocks noChangeAspect="1"/>
          </p:cNvPicPr>
          <p:nvPr/>
        </p:nvPicPr>
        <p:blipFill>
          <a:blip r:embed="rId2">
            <a:extLst/>
          </a:blip>
          <a:stretch>
            <a:fillRect/>
          </a:stretch>
        </p:blipFill>
        <p:spPr>
          <a:xfrm>
            <a:off x="11871683" y="1712017"/>
            <a:ext cx="3687090" cy="2308848"/>
          </a:xfrm>
          <a:prstGeom prst="rect">
            <a:avLst/>
          </a:prstGeom>
          <a:ln w="12700">
            <a:miter lim="400000"/>
          </a:ln>
        </p:spPr>
      </p:pic>
      <p:pic>
        <p:nvPicPr>
          <p:cNvPr id="1152" name="illustration.pdf" descr="illustration.pdf"/>
          <p:cNvPicPr>
            <a:picLocks noChangeAspect="1"/>
          </p:cNvPicPr>
          <p:nvPr/>
        </p:nvPicPr>
        <p:blipFill>
          <a:blip r:embed="rId2">
            <a:extLst/>
          </a:blip>
          <a:stretch>
            <a:fillRect/>
          </a:stretch>
        </p:blipFill>
        <p:spPr>
          <a:xfrm>
            <a:off x="14918140" y="1712017"/>
            <a:ext cx="3687089" cy="2308848"/>
          </a:xfrm>
          <a:prstGeom prst="rect">
            <a:avLst/>
          </a:prstGeom>
          <a:ln w="12700">
            <a:miter lim="400000"/>
          </a:ln>
        </p:spPr>
      </p:pic>
      <p:graphicFrame>
        <p:nvGraphicFramePr>
          <p:cNvPr id="1153" name="Table"/>
          <p:cNvGraphicFramePr/>
          <p:nvPr/>
        </p:nvGraphicFramePr>
        <p:xfrm>
          <a:off x="2585314" y="4600630"/>
          <a:ext cx="16188347" cy="363129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235129"/>
                <a:gridCol w="3235129"/>
                <a:gridCol w="3235129"/>
                <a:gridCol w="3235129"/>
                <a:gridCol w="3235129"/>
              </a:tblGrid>
              <a:tr h="1809296">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Errors</a:t>
                      </a:r>
                    </a:p>
                  </a:txBody>
                  <a:tcPr marL="25400" marR="25400" marT="25400" marB="25400" anchor="ctr" anchorCtr="0" horzOverflow="overflow">
                    <a:lnL w="3175">
                      <a:miter lim="400000"/>
                    </a:lnL>
                    <a:lnR w="25400">
                      <a:miter lim="400000"/>
                    </a:lnR>
                    <a:lnT w="3175">
                      <a:miter lim="400000"/>
                    </a:lnT>
                    <a:lnB w="3175">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54,326</a:t>
                      </a:r>
                    </a:p>
                  </a:txBody>
                  <a:tcPr marL="25400" marR="25400" marT="25400" marB="25400" anchor="ctr" anchorCtr="0" horzOverflow="overflow">
                    <a:lnL w="25400">
                      <a:miter lim="400000"/>
                    </a:lnL>
                    <a:lnR w="25400">
                      <a:miter lim="400000"/>
                    </a:lnR>
                    <a:lnT w="3175">
                      <a:miter lim="400000"/>
                    </a:lnT>
                    <a:lnB w="3175">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0</a:t>
                      </a:r>
                    </a:p>
                  </a:txBody>
                  <a:tcPr marL="25400" marR="25400" marT="25400" marB="25400" anchor="ctr" anchorCtr="0" horzOverflow="overflow">
                    <a:lnL w="25400">
                      <a:miter lim="400000"/>
                    </a:lnL>
                    <a:lnR w="25400">
                      <a:miter lim="400000"/>
                    </a:lnR>
                    <a:lnT w="3175">
                      <a:miter lim="400000"/>
                    </a:lnT>
                    <a:lnB w="3175">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2</a:t>
                      </a:r>
                    </a:p>
                  </a:txBody>
                  <a:tcPr marL="25400" marR="25400" marT="25400" marB="25400" anchor="ctr" anchorCtr="0" horzOverflow="overflow">
                    <a:lnL w="25400">
                      <a:miter lim="400000"/>
                    </a:lnL>
                    <a:lnR w="25400">
                      <a:miter lim="400000"/>
                    </a:lnR>
                    <a:lnT w="3175">
                      <a:miter lim="400000"/>
                    </a:lnT>
                    <a:lnB w="3175">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10</a:t>
                      </a:r>
                    </a:p>
                  </a:txBody>
                  <a:tcPr marL="25400" marR="25400" marT="25400" marB="25400" anchor="ctr" anchorCtr="0" horzOverflow="overflow">
                    <a:lnL w="25400">
                      <a:miter lim="400000"/>
                    </a:lnL>
                    <a:lnR w="25400">
                      <a:miter lim="400000"/>
                    </a:lnR>
                    <a:lnT w="3175">
                      <a:miter lim="400000"/>
                    </a:lnT>
                    <a:lnB w="3175">
                      <a:miter lim="400000"/>
                    </a:lnB>
                    <a:solidFill>
                      <a:srgbClr val="F2F2F2"/>
                    </a:solidFill>
                  </a:tcPr>
                </a:tc>
              </a:tr>
              <a:tr h="1809296">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Data written</a:t>
                      </a:r>
                    </a:p>
                  </a:txBody>
                  <a:tcPr marL="25400" marR="25400" marT="25400" marB="25400" anchor="ctr" anchorCtr="0" horzOverflow="overflow">
                    <a:lnL w="3175">
                      <a:miter lim="400000"/>
                    </a:lnL>
                    <a:lnR w="25400">
                      <a:miter lim="400000"/>
                    </a:lnR>
                    <a:lnT w="3175">
                      <a:miter lim="400000"/>
                    </a:lnT>
                    <a:lnB w="25400">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10TB</a:t>
                      </a:r>
                    </a:p>
                  </a:txBody>
                  <a:tcPr marL="25400" marR="25400" marT="25400" marB="25400" anchor="ctr" anchorCtr="0" horzOverflow="overflow">
                    <a:lnL w="25400">
                      <a:miter lim="400000"/>
                    </a:lnL>
                    <a:lnR w="25400">
                      <a:miter lim="400000"/>
                    </a:lnR>
                    <a:lnT w="3175">
                      <a:miter lim="400000"/>
                    </a:lnT>
                    <a:lnB w="25400">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2TB</a:t>
                      </a:r>
                    </a:p>
                  </a:txBody>
                  <a:tcPr marL="25400" marR="25400" marT="25400" marB="25400" anchor="ctr" anchorCtr="0" horzOverflow="overflow">
                    <a:lnL w="25400">
                      <a:miter lim="400000"/>
                    </a:lnL>
                    <a:lnR w="25400">
                      <a:miter lim="400000"/>
                    </a:lnR>
                    <a:lnT w="3175">
                      <a:miter lim="400000"/>
                    </a:lnT>
                    <a:lnB w="25400">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5TB</a:t>
                      </a:r>
                    </a:p>
                  </a:txBody>
                  <a:tcPr marL="25400" marR="25400" marT="25400" marB="25400" anchor="ctr" anchorCtr="0" horzOverflow="overflow">
                    <a:lnL w="25400">
                      <a:miter lim="400000"/>
                    </a:lnL>
                    <a:lnR w="25400">
                      <a:miter lim="400000"/>
                    </a:lnR>
                    <a:lnT w="3175">
                      <a:miter lim="400000"/>
                    </a:lnT>
                    <a:lnB w="25400">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6TB</a:t>
                      </a:r>
                    </a:p>
                  </a:txBody>
                  <a:tcPr marL="25400" marR="25400" marT="25400" marB="25400" anchor="ctr" anchorCtr="0" horzOverflow="overflow">
                    <a:lnL w="25400">
                      <a:miter lim="400000"/>
                    </a:lnL>
                    <a:lnR w="25400">
                      <a:miter lim="400000"/>
                    </a:lnR>
                    <a:lnT w="3175">
                      <a:miter lim="400000"/>
                    </a:lnT>
                    <a:lnB w="25400">
                      <a:miter lim="400000"/>
                    </a:lnB>
                    <a:solidFill>
                      <a:srgbClr val="F2F2F2"/>
                    </a:solidFill>
                  </a:tcPr>
                </a:tc>
              </a:tr>
            </a:tbl>
          </a:graphicData>
        </a:graphic>
      </p:graphicFrame>
      <p:sp>
        <p:nvSpPr>
          <p:cNvPr id="1154" name="2018-12-3"/>
          <p:cNvSpPr txBox="1"/>
          <p:nvPr/>
        </p:nvSpPr>
        <p:spPr>
          <a:xfrm>
            <a:off x="19157356" y="6949771"/>
            <a:ext cx="3557906"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defRPr i="1" spc="-66" sz="6600">
                <a:latin typeface="Avenir Next Condensed"/>
                <a:ea typeface="Avenir Next Condensed"/>
                <a:cs typeface="Avenir Next Condensed"/>
                <a:sym typeface="Avenir Next Condensed"/>
              </a:defRPr>
            </a:lvl1pPr>
          </a:lstStyle>
          <a:p>
            <a:pPr/>
            <a:r>
              <a:t>2018-12-3</a:t>
            </a:r>
          </a:p>
        </p:txBody>
      </p:sp>
      <p:sp>
        <p:nvSpPr>
          <p:cNvPr id="1155" name="Line"/>
          <p:cNvSpPr/>
          <p:nvPr/>
        </p:nvSpPr>
        <p:spPr>
          <a:xfrm>
            <a:off x="9163501" y="11463890"/>
            <a:ext cx="7432914" cy="1"/>
          </a:xfrm>
          <a:prstGeom prst="line">
            <a:avLst/>
          </a:prstGeom>
          <a:ln w="2032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156" name="Data written"/>
          <p:cNvSpPr txBox="1"/>
          <p:nvPr/>
        </p:nvSpPr>
        <p:spPr>
          <a:xfrm>
            <a:off x="10354946" y="11447407"/>
            <a:ext cx="4247744"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defRPr spc="-66" sz="6600">
                <a:latin typeface="Avenir Next Condensed"/>
                <a:ea typeface="Avenir Next Condensed"/>
                <a:cs typeface="Avenir Next Condensed"/>
                <a:sym typeface="Avenir Next Condensed"/>
              </a:defRPr>
            </a:lvl1pPr>
          </a:lstStyle>
          <a:p>
            <a:pPr/>
            <a:r>
              <a:t>Data written</a:t>
            </a:r>
          </a:p>
        </p:txBody>
      </p:sp>
      <p:sp>
        <p:nvSpPr>
          <p:cNvPr id="1157" name="Line"/>
          <p:cNvSpPr/>
          <p:nvPr/>
        </p:nvSpPr>
        <p:spPr>
          <a:xfrm flipV="1">
            <a:off x="9163501" y="8459079"/>
            <a:ext cx="1" cy="3004812"/>
          </a:xfrm>
          <a:prstGeom prst="line">
            <a:avLst/>
          </a:prstGeom>
          <a:ln w="2032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158" name="Errors"/>
          <p:cNvSpPr txBox="1"/>
          <p:nvPr/>
        </p:nvSpPr>
        <p:spPr>
          <a:xfrm>
            <a:off x="6528646" y="9561727"/>
            <a:ext cx="2119555"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r" defTabSz="814387">
              <a:defRPr spc="-66" sz="6600">
                <a:latin typeface="Avenir Next Condensed"/>
                <a:ea typeface="Avenir Next Condensed"/>
                <a:cs typeface="Avenir Next Condensed"/>
                <a:sym typeface="Avenir Next Condensed"/>
              </a:defRPr>
            </a:lvl1pPr>
          </a:lstStyle>
          <a:p>
            <a:pPr/>
            <a:r>
              <a:t>Errors</a:t>
            </a:r>
          </a:p>
        </p:txBody>
      </p:sp>
      <p:sp>
        <p:nvSpPr>
          <p:cNvPr id="115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61" name="illustration.pdf" descr="illustration.pdf"/>
          <p:cNvPicPr>
            <a:picLocks noChangeAspect="1"/>
          </p:cNvPicPr>
          <p:nvPr/>
        </p:nvPicPr>
        <p:blipFill>
          <a:blip r:embed="rId2">
            <a:extLst/>
          </a:blip>
          <a:stretch>
            <a:fillRect/>
          </a:stretch>
        </p:blipFill>
        <p:spPr>
          <a:xfrm>
            <a:off x="5778772" y="1712017"/>
            <a:ext cx="3687089" cy="2308848"/>
          </a:xfrm>
          <a:prstGeom prst="rect">
            <a:avLst/>
          </a:prstGeom>
          <a:ln w="12700">
            <a:miter lim="400000"/>
          </a:ln>
        </p:spPr>
      </p:pic>
      <p:pic>
        <p:nvPicPr>
          <p:cNvPr id="1162" name="illustration.pdf" descr="illustration.pdf"/>
          <p:cNvPicPr>
            <a:picLocks noChangeAspect="1"/>
          </p:cNvPicPr>
          <p:nvPr/>
        </p:nvPicPr>
        <p:blipFill>
          <a:blip r:embed="rId2">
            <a:extLst/>
          </a:blip>
          <a:stretch>
            <a:fillRect/>
          </a:stretch>
        </p:blipFill>
        <p:spPr>
          <a:xfrm>
            <a:off x="8825227" y="1712017"/>
            <a:ext cx="3687090" cy="2308848"/>
          </a:xfrm>
          <a:prstGeom prst="rect">
            <a:avLst/>
          </a:prstGeom>
          <a:ln w="12700">
            <a:miter lim="400000"/>
          </a:ln>
        </p:spPr>
      </p:pic>
      <p:pic>
        <p:nvPicPr>
          <p:cNvPr id="1163" name="illustration.pdf" descr="illustration.pdf"/>
          <p:cNvPicPr>
            <a:picLocks noChangeAspect="1"/>
          </p:cNvPicPr>
          <p:nvPr/>
        </p:nvPicPr>
        <p:blipFill>
          <a:blip r:embed="rId2">
            <a:extLst/>
          </a:blip>
          <a:stretch>
            <a:fillRect/>
          </a:stretch>
        </p:blipFill>
        <p:spPr>
          <a:xfrm>
            <a:off x="11871683" y="1712017"/>
            <a:ext cx="3687090" cy="2308848"/>
          </a:xfrm>
          <a:prstGeom prst="rect">
            <a:avLst/>
          </a:prstGeom>
          <a:ln w="12700">
            <a:miter lim="400000"/>
          </a:ln>
        </p:spPr>
      </p:pic>
      <p:pic>
        <p:nvPicPr>
          <p:cNvPr id="1164" name="illustration.pdf" descr="illustration.pdf"/>
          <p:cNvPicPr>
            <a:picLocks noChangeAspect="1"/>
          </p:cNvPicPr>
          <p:nvPr/>
        </p:nvPicPr>
        <p:blipFill>
          <a:blip r:embed="rId2">
            <a:extLst/>
          </a:blip>
          <a:stretch>
            <a:fillRect/>
          </a:stretch>
        </p:blipFill>
        <p:spPr>
          <a:xfrm>
            <a:off x="14918140" y="1712017"/>
            <a:ext cx="3687089" cy="2308848"/>
          </a:xfrm>
          <a:prstGeom prst="rect">
            <a:avLst/>
          </a:prstGeom>
          <a:ln w="12700">
            <a:miter lim="400000"/>
          </a:ln>
        </p:spPr>
      </p:pic>
      <p:graphicFrame>
        <p:nvGraphicFramePr>
          <p:cNvPr id="1165" name="Table"/>
          <p:cNvGraphicFramePr/>
          <p:nvPr/>
        </p:nvGraphicFramePr>
        <p:xfrm>
          <a:off x="2585314" y="4600630"/>
          <a:ext cx="16188347" cy="363129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235129"/>
                <a:gridCol w="3235129"/>
                <a:gridCol w="3235129"/>
                <a:gridCol w="3235129"/>
                <a:gridCol w="3235129"/>
              </a:tblGrid>
              <a:tr h="1809296">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Errors</a:t>
                      </a:r>
                    </a:p>
                  </a:txBody>
                  <a:tcPr marL="25400" marR="25400" marT="25400" marB="25400" anchor="ctr" anchorCtr="0" horzOverflow="overflow">
                    <a:lnL w="3175">
                      <a:miter lim="400000"/>
                    </a:lnL>
                    <a:lnR w="25400">
                      <a:miter lim="400000"/>
                    </a:lnR>
                    <a:lnT w="3175">
                      <a:miter lim="400000"/>
                    </a:lnT>
                    <a:lnB w="3175">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54,326</a:t>
                      </a:r>
                    </a:p>
                  </a:txBody>
                  <a:tcPr marL="25400" marR="25400" marT="25400" marB="25400" anchor="ctr" anchorCtr="0" horzOverflow="overflow">
                    <a:lnL w="25400">
                      <a:miter lim="400000"/>
                    </a:lnL>
                    <a:lnR w="25400">
                      <a:miter lim="400000"/>
                    </a:lnR>
                    <a:lnT w="3175">
                      <a:miter lim="400000"/>
                    </a:lnT>
                    <a:lnB w="3175">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0</a:t>
                      </a:r>
                    </a:p>
                  </a:txBody>
                  <a:tcPr marL="25400" marR="25400" marT="25400" marB="25400" anchor="ctr" anchorCtr="0" horzOverflow="overflow">
                    <a:lnL w="25400">
                      <a:miter lim="400000"/>
                    </a:lnL>
                    <a:lnR w="25400">
                      <a:miter lim="400000"/>
                    </a:lnR>
                    <a:lnT w="3175">
                      <a:miter lim="400000"/>
                    </a:lnT>
                    <a:lnB w="3175">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2</a:t>
                      </a:r>
                    </a:p>
                  </a:txBody>
                  <a:tcPr marL="25400" marR="25400" marT="25400" marB="25400" anchor="ctr" anchorCtr="0" horzOverflow="overflow">
                    <a:lnL w="25400">
                      <a:miter lim="400000"/>
                    </a:lnL>
                    <a:lnR w="25400">
                      <a:miter lim="400000"/>
                    </a:lnR>
                    <a:lnT w="3175">
                      <a:miter lim="400000"/>
                    </a:lnT>
                    <a:lnB w="3175">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10</a:t>
                      </a:r>
                    </a:p>
                  </a:txBody>
                  <a:tcPr marL="25400" marR="25400" marT="25400" marB="25400" anchor="ctr" anchorCtr="0" horzOverflow="overflow">
                    <a:lnL w="25400">
                      <a:miter lim="400000"/>
                    </a:lnL>
                    <a:lnR w="25400">
                      <a:miter lim="400000"/>
                    </a:lnR>
                    <a:lnT w="3175">
                      <a:miter lim="400000"/>
                    </a:lnT>
                    <a:lnB w="3175">
                      <a:miter lim="400000"/>
                    </a:lnB>
                    <a:solidFill>
                      <a:srgbClr val="F2F2F2"/>
                    </a:solidFill>
                  </a:tcPr>
                </a:tc>
              </a:tr>
              <a:tr h="1809296">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Data written</a:t>
                      </a:r>
                    </a:p>
                  </a:txBody>
                  <a:tcPr marL="25400" marR="25400" marT="25400" marB="25400" anchor="ctr" anchorCtr="0" horzOverflow="overflow">
                    <a:lnL w="3175">
                      <a:miter lim="400000"/>
                    </a:lnL>
                    <a:lnR w="25400">
                      <a:miter lim="400000"/>
                    </a:lnR>
                    <a:lnT w="3175">
                      <a:miter lim="400000"/>
                    </a:lnT>
                    <a:lnB w="25400">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10TB</a:t>
                      </a:r>
                    </a:p>
                  </a:txBody>
                  <a:tcPr marL="25400" marR="25400" marT="25400" marB="25400" anchor="ctr" anchorCtr="0" horzOverflow="overflow">
                    <a:lnL w="25400">
                      <a:miter lim="400000"/>
                    </a:lnL>
                    <a:lnR w="25400">
                      <a:miter lim="400000"/>
                    </a:lnR>
                    <a:lnT w="3175">
                      <a:miter lim="400000"/>
                    </a:lnT>
                    <a:lnB w="25400">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2TB</a:t>
                      </a:r>
                    </a:p>
                  </a:txBody>
                  <a:tcPr marL="25400" marR="25400" marT="25400" marB="25400" anchor="ctr" anchorCtr="0" horzOverflow="overflow">
                    <a:lnL w="25400">
                      <a:miter lim="400000"/>
                    </a:lnL>
                    <a:lnR w="25400">
                      <a:miter lim="400000"/>
                    </a:lnR>
                    <a:lnT w="3175">
                      <a:miter lim="400000"/>
                    </a:lnT>
                    <a:lnB w="25400">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5TB</a:t>
                      </a:r>
                    </a:p>
                  </a:txBody>
                  <a:tcPr marL="25400" marR="25400" marT="25400" marB="25400" anchor="ctr" anchorCtr="0" horzOverflow="overflow">
                    <a:lnL w="25400">
                      <a:miter lim="400000"/>
                    </a:lnL>
                    <a:lnR w="25400">
                      <a:miter lim="400000"/>
                    </a:lnR>
                    <a:lnT w="3175">
                      <a:miter lim="400000"/>
                    </a:lnT>
                    <a:lnB w="25400">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6TB</a:t>
                      </a:r>
                    </a:p>
                  </a:txBody>
                  <a:tcPr marL="25400" marR="25400" marT="25400" marB="25400" anchor="ctr" anchorCtr="0" horzOverflow="overflow">
                    <a:lnL w="25400">
                      <a:miter lim="400000"/>
                    </a:lnL>
                    <a:lnR w="25400">
                      <a:miter lim="400000"/>
                    </a:lnR>
                    <a:lnT w="3175">
                      <a:miter lim="400000"/>
                    </a:lnT>
                    <a:lnB w="25400">
                      <a:miter lim="400000"/>
                    </a:lnB>
                    <a:solidFill>
                      <a:srgbClr val="F2F2F2"/>
                    </a:solidFill>
                  </a:tcPr>
                </a:tc>
              </a:tr>
            </a:tbl>
          </a:graphicData>
        </a:graphic>
      </p:graphicFrame>
      <p:sp>
        <p:nvSpPr>
          <p:cNvPr id="1166" name="2018-12-3"/>
          <p:cNvSpPr txBox="1"/>
          <p:nvPr/>
        </p:nvSpPr>
        <p:spPr>
          <a:xfrm>
            <a:off x="19157356" y="6949771"/>
            <a:ext cx="3557906"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defRPr i="1" spc="-66" sz="6600">
                <a:latin typeface="Avenir Next Condensed"/>
                <a:ea typeface="Avenir Next Condensed"/>
                <a:cs typeface="Avenir Next Condensed"/>
                <a:sym typeface="Avenir Next Condensed"/>
              </a:defRPr>
            </a:lvl1pPr>
          </a:lstStyle>
          <a:p>
            <a:pPr/>
            <a:r>
              <a:t>2018-12-3</a:t>
            </a:r>
          </a:p>
        </p:txBody>
      </p:sp>
      <p:sp>
        <p:nvSpPr>
          <p:cNvPr id="1167" name="Line"/>
          <p:cNvSpPr/>
          <p:nvPr/>
        </p:nvSpPr>
        <p:spPr>
          <a:xfrm>
            <a:off x="9163501" y="11463890"/>
            <a:ext cx="7432914" cy="1"/>
          </a:xfrm>
          <a:prstGeom prst="line">
            <a:avLst/>
          </a:prstGeom>
          <a:ln w="2032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168" name="Data written"/>
          <p:cNvSpPr txBox="1"/>
          <p:nvPr/>
        </p:nvSpPr>
        <p:spPr>
          <a:xfrm>
            <a:off x="10354946" y="11447407"/>
            <a:ext cx="4247744"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defRPr spc="-66" sz="6600">
                <a:latin typeface="Avenir Next Condensed"/>
                <a:ea typeface="Avenir Next Condensed"/>
                <a:cs typeface="Avenir Next Condensed"/>
                <a:sym typeface="Avenir Next Condensed"/>
              </a:defRPr>
            </a:lvl1pPr>
          </a:lstStyle>
          <a:p>
            <a:pPr/>
            <a:r>
              <a:t>Data written</a:t>
            </a:r>
          </a:p>
        </p:txBody>
      </p:sp>
      <p:sp>
        <p:nvSpPr>
          <p:cNvPr id="1169" name="Line"/>
          <p:cNvSpPr/>
          <p:nvPr/>
        </p:nvSpPr>
        <p:spPr>
          <a:xfrm flipV="1">
            <a:off x="9163501" y="8459079"/>
            <a:ext cx="1" cy="3004812"/>
          </a:xfrm>
          <a:prstGeom prst="line">
            <a:avLst/>
          </a:prstGeom>
          <a:ln w="2032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170" name="Line"/>
          <p:cNvSpPr/>
          <p:nvPr/>
        </p:nvSpPr>
        <p:spPr>
          <a:xfrm flipV="1">
            <a:off x="11189965" y="10734554"/>
            <a:ext cx="1" cy="822961"/>
          </a:xfrm>
          <a:prstGeom prst="line">
            <a:avLst/>
          </a:prstGeom>
          <a:ln w="139700">
            <a:solidFill>
              <a:srgbClr val="53585F"/>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171" name="Line"/>
          <p:cNvSpPr/>
          <p:nvPr/>
        </p:nvSpPr>
        <p:spPr>
          <a:xfrm flipV="1">
            <a:off x="13394892" y="10734554"/>
            <a:ext cx="1" cy="822961"/>
          </a:xfrm>
          <a:prstGeom prst="line">
            <a:avLst/>
          </a:prstGeom>
          <a:ln w="139700">
            <a:solidFill>
              <a:srgbClr val="53585F"/>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172" name="Line"/>
          <p:cNvSpPr/>
          <p:nvPr/>
        </p:nvSpPr>
        <p:spPr>
          <a:xfrm flipV="1">
            <a:off x="15599821" y="10734554"/>
            <a:ext cx="1" cy="822961"/>
          </a:xfrm>
          <a:prstGeom prst="line">
            <a:avLst/>
          </a:prstGeom>
          <a:ln w="139700">
            <a:solidFill>
              <a:srgbClr val="53585F"/>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173" name="Buckets"/>
          <p:cNvSpPr txBox="1"/>
          <p:nvPr/>
        </p:nvSpPr>
        <p:spPr>
          <a:xfrm>
            <a:off x="10841638" y="8298919"/>
            <a:ext cx="2945030" cy="1631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r" defTabSz="814387">
              <a:lnSpc>
                <a:spcPct val="80000"/>
              </a:lnSpc>
              <a:defRPr b="0" i="1" spc="-84" sz="8400">
                <a:solidFill>
                  <a:srgbClr val="CB733E"/>
                </a:solidFill>
                <a:latin typeface="Avenir Next Condensed"/>
                <a:ea typeface="Avenir Next Condensed"/>
                <a:cs typeface="Avenir Next Condensed"/>
                <a:sym typeface="Avenir Next Condensed"/>
              </a:defRPr>
            </a:lvl1pPr>
          </a:lstStyle>
          <a:p>
            <a:pPr/>
            <a:r>
              <a:t>Buckets</a:t>
            </a:r>
          </a:p>
        </p:txBody>
      </p:sp>
      <p:sp>
        <p:nvSpPr>
          <p:cNvPr id="1174" name="Line"/>
          <p:cNvSpPr/>
          <p:nvPr/>
        </p:nvSpPr>
        <p:spPr>
          <a:xfrm flipH="1">
            <a:off x="10034940" y="9844217"/>
            <a:ext cx="2310049" cy="957557"/>
          </a:xfrm>
          <a:prstGeom prst="line">
            <a:avLst/>
          </a:prstGeom>
          <a:ln w="139700">
            <a:solidFill>
              <a:srgbClr val="CB733E"/>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175" name="Line"/>
          <p:cNvSpPr/>
          <p:nvPr/>
        </p:nvSpPr>
        <p:spPr>
          <a:xfrm>
            <a:off x="12314152" y="9807472"/>
            <a:ext cx="1" cy="822961"/>
          </a:xfrm>
          <a:prstGeom prst="line">
            <a:avLst/>
          </a:prstGeom>
          <a:ln w="139700">
            <a:solidFill>
              <a:srgbClr val="CB733E"/>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176" name="Line"/>
          <p:cNvSpPr/>
          <p:nvPr/>
        </p:nvSpPr>
        <p:spPr>
          <a:xfrm>
            <a:off x="12239868" y="9844217"/>
            <a:ext cx="2310050" cy="957557"/>
          </a:xfrm>
          <a:prstGeom prst="line">
            <a:avLst/>
          </a:prstGeom>
          <a:ln w="139700">
            <a:solidFill>
              <a:srgbClr val="CB733E"/>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177" name="Errors"/>
          <p:cNvSpPr txBox="1"/>
          <p:nvPr/>
        </p:nvSpPr>
        <p:spPr>
          <a:xfrm>
            <a:off x="6528646" y="9561727"/>
            <a:ext cx="2119555"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r" defTabSz="814387">
              <a:defRPr spc="-66" sz="6600">
                <a:latin typeface="Avenir Next Condensed"/>
                <a:ea typeface="Avenir Next Condensed"/>
                <a:cs typeface="Avenir Next Condensed"/>
                <a:sym typeface="Avenir Next Condensed"/>
              </a:defRPr>
            </a:lvl1pPr>
          </a:lstStyle>
          <a:p>
            <a:pPr/>
            <a:r>
              <a:t>Errors</a:t>
            </a:r>
          </a:p>
        </p:txBody>
      </p:sp>
      <p:sp>
        <p:nvSpPr>
          <p:cNvPr id="117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80" name="illustration.pdf" descr="illustration.pdf"/>
          <p:cNvPicPr>
            <a:picLocks noChangeAspect="1"/>
          </p:cNvPicPr>
          <p:nvPr/>
        </p:nvPicPr>
        <p:blipFill>
          <a:blip r:embed="rId2">
            <a:extLst/>
          </a:blip>
          <a:stretch>
            <a:fillRect/>
          </a:stretch>
        </p:blipFill>
        <p:spPr>
          <a:xfrm>
            <a:off x="5778772" y="1712017"/>
            <a:ext cx="3687089" cy="2308848"/>
          </a:xfrm>
          <a:prstGeom prst="rect">
            <a:avLst/>
          </a:prstGeom>
          <a:ln w="12700">
            <a:miter lim="400000"/>
          </a:ln>
        </p:spPr>
      </p:pic>
      <p:pic>
        <p:nvPicPr>
          <p:cNvPr id="1181" name="illustration.pdf" descr="illustration.pdf"/>
          <p:cNvPicPr>
            <a:picLocks noChangeAspect="1"/>
          </p:cNvPicPr>
          <p:nvPr/>
        </p:nvPicPr>
        <p:blipFill>
          <a:blip r:embed="rId2">
            <a:extLst/>
          </a:blip>
          <a:stretch>
            <a:fillRect/>
          </a:stretch>
        </p:blipFill>
        <p:spPr>
          <a:xfrm>
            <a:off x="8825227" y="1712017"/>
            <a:ext cx="3687090" cy="2308848"/>
          </a:xfrm>
          <a:prstGeom prst="rect">
            <a:avLst/>
          </a:prstGeom>
          <a:ln w="12700">
            <a:miter lim="400000"/>
          </a:ln>
        </p:spPr>
      </p:pic>
      <p:pic>
        <p:nvPicPr>
          <p:cNvPr id="1182" name="illustration.pdf" descr="illustration.pdf"/>
          <p:cNvPicPr>
            <a:picLocks noChangeAspect="1"/>
          </p:cNvPicPr>
          <p:nvPr/>
        </p:nvPicPr>
        <p:blipFill>
          <a:blip r:embed="rId2">
            <a:extLst/>
          </a:blip>
          <a:stretch>
            <a:fillRect/>
          </a:stretch>
        </p:blipFill>
        <p:spPr>
          <a:xfrm>
            <a:off x="11871683" y="1712017"/>
            <a:ext cx="3687090" cy="2308848"/>
          </a:xfrm>
          <a:prstGeom prst="rect">
            <a:avLst/>
          </a:prstGeom>
          <a:ln w="12700">
            <a:miter lim="400000"/>
          </a:ln>
        </p:spPr>
      </p:pic>
      <p:pic>
        <p:nvPicPr>
          <p:cNvPr id="1183" name="illustration.pdf" descr="illustration.pdf"/>
          <p:cNvPicPr>
            <a:picLocks noChangeAspect="1"/>
          </p:cNvPicPr>
          <p:nvPr/>
        </p:nvPicPr>
        <p:blipFill>
          <a:blip r:embed="rId2">
            <a:extLst/>
          </a:blip>
          <a:stretch>
            <a:fillRect/>
          </a:stretch>
        </p:blipFill>
        <p:spPr>
          <a:xfrm>
            <a:off x="14918140" y="1712017"/>
            <a:ext cx="3687089" cy="2308848"/>
          </a:xfrm>
          <a:prstGeom prst="rect">
            <a:avLst/>
          </a:prstGeom>
          <a:ln w="12700">
            <a:miter lim="400000"/>
          </a:ln>
        </p:spPr>
      </p:pic>
      <p:graphicFrame>
        <p:nvGraphicFramePr>
          <p:cNvPr id="1184" name="Table"/>
          <p:cNvGraphicFramePr/>
          <p:nvPr/>
        </p:nvGraphicFramePr>
        <p:xfrm>
          <a:off x="2585314" y="4600630"/>
          <a:ext cx="16188347" cy="363129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235129"/>
                <a:gridCol w="3235129"/>
                <a:gridCol w="3235129"/>
                <a:gridCol w="3235129"/>
                <a:gridCol w="3235129"/>
              </a:tblGrid>
              <a:tr h="1809296">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Errors</a:t>
                      </a:r>
                    </a:p>
                  </a:txBody>
                  <a:tcPr marL="25400" marR="25400" marT="25400" marB="25400" anchor="ctr" anchorCtr="0" horzOverflow="overflow">
                    <a:lnL w="3175">
                      <a:miter lim="400000"/>
                    </a:lnL>
                    <a:lnR w="25400">
                      <a:miter lim="400000"/>
                    </a:lnR>
                    <a:lnT w="3175">
                      <a:miter lim="400000"/>
                    </a:lnT>
                    <a:lnB w="3175">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54,326</a:t>
                      </a:r>
                    </a:p>
                  </a:txBody>
                  <a:tcPr marL="25400" marR="25400" marT="25400" marB="25400" anchor="ctr" anchorCtr="0" horzOverflow="overflow">
                    <a:lnL w="25400">
                      <a:miter lim="400000"/>
                    </a:lnL>
                    <a:lnR w="25400">
                      <a:miter lim="400000"/>
                    </a:lnR>
                    <a:lnT w="3175">
                      <a:miter lim="400000"/>
                    </a:lnT>
                    <a:lnB w="3175">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0</a:t>
                      </a:r>
                    </a:p>
                  </a:txBody>
                  <a:tcPr marL="25400" marR="25400" marT="25400" marB="25400" anchor="ctr" anchorCtr="0" horzOverflow="overflow">
                    <a:lnL w="25400">
                      <a:miter lim="400000"/>
                    </a:lnL>
                    <a:lnR w="25400">
                      <a:miter lim="400000"/>
                    </a:lnR>
                    <a:lnT w="3175">
                      <a:miter lim="400000"/>
                    </a:lnT>
                    <a:lnB w="3175">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2</a:t>
                      </a:r>
                    </a:p>
                  </a:txBody>
                  <a:tcPr marL="25400" marR="25400" marT="25400" marB="25400" anchor="ctr" anchorCtr="0" horzOverflow="overflow">
                    <a:lnL w="25400">
                      <a:miter lim="400000"/>
                    </a:lnL>
                    <a:lnR w="25400">
                      <a:miter lim="400000"/>
                    </a:lnR>
                    <a:lnT w="3175">
                      <a:miter lim="400000"/>
                    </a:lnT>
                    <a:lnB w="3175">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10</a:t>
                      </a:r>
                    </a:p>
                  </a:txBody>
                  <a:tcPr marL="25400" marR="25400" marT="25400" marB="25400" anchor="ctr" anchorCtr="0" horzOverflow="overflow">
                    <a:lnL w="25400">
                      <a:miter lim="400000"/>
                    </a:lnL>
                    <a:lnR w="25400">
                      <a:miter lim="400000"/>
                    </a:lnR>
                    <a:lnT w="3175">
                      <a:miter lim="400000"/>
                    </a:lnT>
                    <a:lnB w="3175">
                      <a:miter lim="400000"/>
                    </a:lnB>
                    <a:solidFill>
                      <a:srgbClr val="F2F2F2"/>
                    </a:solidFill>
                  </a:tcPr>
                </a:tc>
              </a:tr>
              <a:tr h="1809296">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Data written</a:t>
                      </a:r>
                    </a:p>
                  </a:txBody>
                  <a:tcPr marL="25400" marR="25400" marT="25400" marB="25400" anchor="ctr" anchorCtr="0" horzOverflow="overflow">
                    <a:lnL w="3175">
                      <a:miter lim="400000"/>
                    </a:lnL>
                    <a:lnR w="25400">
                      <a:miter lim="400000"/>
                    </a:lnR>
                    <a:lnT w="3175">
                      <a:miter lim="400000"/>
                    </a:lnT>
                    <a:lnB w="25400">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10TB</a:t>
                      </a:r>
                    </a:p>
                  </a:txBody>
                  <a:tcPr marL="25400" marR="25400" marT="25400" marB="25400" anchor="ctr" anchorCtr="0" horzOverflow="overflow">
                    <a:lnL w="25400">
                      <a:miter lim="400000"/>
                    </a:lnL>
                    <a:lnR w="25400">
                      <a:miter lim="400000"/>
                    </a:lnR>
                    <a:lnT w="3175">
                      <a:miter lim="400000"/>
                    </a:lnT>
                    <a:lnB w="25400">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2TB</a:t>
                      </a:r>
                    </a:p>
                  </a:txBody>
                  <a:tcPr marL="25400" marR="25400" marT="25400" marB="25400" anchor="ctr" anchorCtr="0" horzOverflow="overflow">
                    <a:lnL w="25400">
                      <a:miter lim="400000"/>
                    </a:lnL>
                    <a:lnR w="25400">
                      <a:miter lim="400000"/>
                    </a:lnR>
                    <a:lnT w="3175">
                      <a:miter lim="400000"/>
                    </a:lnT>
                    <a:lnB w="25400">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5TB</a:t>
                      </a:r>
                    </a:p>
                  </a:txBody>
                  <a:tcPr marL="25400" marR="25400" marT="25400" marB="25400" anchor="ctr" anchorCtr="0" horzOverflow="overflow">
                    <a:lnL w="25400">
                      <a:miter lim="400000"/>
                    </a:lnL>
                    <a:lnR w="25400">
                      <a:miter lim="400000"/>
                    </a:lnR>
                    <a:lnT w="3175">
                      <a:miter lim="400000"/>
                    </a:lnT>
                    <a:lnB w="25400">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6TB</a:t>
                      </a:r>
                    </a:p>
                  </a:txBody>
                  <a:tcPr marL="25400" marR="25400" marT="25400" marB="25400" anchor="ctr" anchorCtr="0" horzOverflow="overflow">
                    <a:lnL w="25400">
                      <a:miter lim="400000"/>
                    </a:lnL>
                    <a:lnR w="25400">
                      <a:miter lim="400000"/>
                    </a:lnR>
                    <a:lnT w="3175">
                      <a:miter lim="400000"/>
                    </a:lnT>
                    <a:lnB w="25400">
                      <a:miter lim="400000"/>
                    </a:lnB>
                    <a:solidFill>
                      <a:srgbClr val="F2F2F2"/>
                    </a:solidFill>
                  </a:tcPr>
                </a:tc>
              </a:tr>
            </a:tbl>
          </a:graphicData>
        </a:graphic>
      </p:graphicFrame>
      <p:sp>
        <p:nvSpPr>
          <p:cNvPr id="1185" name="2018-12-3"/>
          <p:cNvSpPr txBox="1"/>
          <p:nvPr/>
        </p:nvSpPr>
        <p:spPr>
          <a:xfrm>
            <a:off x="19157356" y="6949771"/>
            <a:ext cx="3557906"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defRPr i="1" spc="-66" sz="6600">
                <a:latin typeface="Avenir Next Condensed"/>
                <a:ea typeface="Avenir Next Condensed"/>
                <a:cs typeface="Avenir Next Condensed"/>
                <a:sym typeface="Avenir Next Condensed"/>
              </a:defRPr>
            </a:lvl1pPr>
          </a:lstStyle>
          <a:p>
            <a:pPr/>
            <a:r>
              <a:t>2018-12-3</a:t>
            </a:r>
          </a:p>
        </p:txBody>
      </p:sp>
      <p:sp>
        <p:nvSpPr>
          <p:cNvPr id="1186" name="Line"/>
          <p:cNvSpPr/>
          <p:nvPr/>
        </p:nvSpPr>
        <p:spPr>
          <a:xfrm>
            <a:off x="9163501" y="11463890"/>
            <a:ext cx="7432914" cy="1"/>
          </a:xfrm>
          <a:prstGeom prst="line">
            <a:avLst/>
          </a:prstGeom>
          <a:ln w="2032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187" name="Data written"/>
          <p:cNvSpPr txBox="1"/>
          <p:nvPr/>
        </p:nvSpPr>
        <p:spPr>
          <a:xfrm>
            <a:off x="10354946" y="11447407"/>
            <a:ext cx="4247744"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defRPr spc="-66" sz="6600">
                <a:latin typeface="Avenir Next Condensed"/>
                <a:ea typeface="Avenir Next Condensed"/>
                <a:cs typeface="Avenir Next Condensed"/>
                <a:sym typeface="Avenir Next Condensed"/>
              </a:defRPr>
            </a:lvl1pPr>
          </a:lstStyle>
          <a:p>
            <a:pPr/>
            <a:r>
              <a:t>Data written</a:t>
            </a:r>
          </a:p>
        </p:txBody>
      </p:sp>
      <p:sp>
        <p:nvSpPr>
          <p:cNvPr id="1188" name="Line"/>
          <p:cNvSpPr/>
          <p:nvPr/>
        </p:nvSpPr>
        <p:spPr>
          <a:xfrm flipV="1">
            <a:off x="9163501" y="8459079"/>
            <a:ext cx="1" cy="3004812"/>
          </a:xfrm>
          <a:prstGeom prst="line">
            <a:avLst/>
          </a:prstGeom>
          <a:ln w="2032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189" name="Line"/>
          <p:cNvSpPr/>
          <p:nvPr/>
        </p:nvSpPr>
        <p:spPr>
          <a:xfrm flipH="1" flipV="1">
            <a:off x="7491410" y="7759282"/>
            <a:ext cx="7440290" cy="3441514"/>
          </a:xfrm>
          <a:prstGeom prst="line">
            <a:avLst/>
          </a:prstGeom>
          <a:ln w="203200">
            <a:solidFill>
              <a:srgbClr val="3D8382"/>
            </a:solidFill>
            <a:prstDash val="sysDot"/>
            <a:miter lim="400000"/>
            <a:head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190" name="Line"/>
          <p:cNvSpPr/>
          <p:nvPr/>
        </p:nvSpPr>
        <p:spPr>
          <a:xfrm flipV="1">
            <a:off x="10400879" y="7769431"/>
            <a:ext cx="535786" cy="3418724"/>
          </a:xfrm>
          <a:prstGeom prst="line">
            <a:avLst/>
          </a:prstGeom>
          <a:ln w="203200">
            <a:solidFill>
              <a:srgbClr val="85415F"/>
            </a:solidFill>
            <a:prstDash val="sysDot"/>
            <a:miter lim="400000"/>
            <a:head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191" name="Line"/>
          <p:cNvSpPr/>
          <p:nvPr/>
        </p:nvSpPr>
        <p:spPr>
          <a:xfrm flipV="1">
            <a:off x="12151586" y="7769431"/>
            <a:ext cx="1831535" cy="3418723"/>
          </a:xfrm>
          <a:prstGeom prst="line">
            <a:avLst/>
          </a:prstGeom>
          <a:ln w="203200">
            <a:solidFill>
              <a:srgbClr val="CB733E"/>
            </a:solidFill>
            <a:prstDash val="sysDot"/>
            <a:miter lim="400000"/>
            <a:head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192" name="Line"/>
          <p:cNvSpPr/>
          <p:nvPr/>
        </p:nvSpPr>
        <p:spPr>
          <a:xfrm flipV="1">
            <a:off x="12755468" y="7769431"/>
            <a:ext cx="4262701" cy="3418724"/>
          </a:xfrm>
          <a:prstGeom prst="line">
            <a:avLst/>
          </a:prstGeom>
          <a:ln w="203200">
            <a:solidFill>
              <a:srgbClr val="6C9049"/>
            </a:solidFill>
            <a:prstDash val="sysDot"/>
            <a:miter lim="400000"/>
            <a:head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193" name="Line"/>
          <p:cNvSpPr/>
          <p:nvPr/>
        </p:nvSpPr>
        <p:spPr>
          <a:xfrm flipV="1">
            <a:off x="11189965" y="10734554"/>
            <a:ext cx="1" cy="822961"/>
          </a:xfrm>
          <a:prstGeom prst="line">
            <a:avLst/>
          </a:prstGeom>
          <a:ln w="139700">
            <a:solidFill>
              <a:srgbClr val="53585F"/>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194" name="Line"/>
          <p:cNvSpPr/>
          <p:nvPr/>
        </p:nvSpPr>
        <p:spPr>
          <a:xfrm flipV="1">
            <a:off x="13394892" y="10734554"/>
            <a:ext cx="1" cy="822961"/>
          </a:xfrm>
          <a:prstGeom prst="line">
            <a:avLst/>
          </a:prstGeom>
          <a:ln w="139700">
            <a:solidFill>
              <a:srgbClr val="53585F"/>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195" name="Line"/>
          <p:cNvSpPr/>
          <p:nvPr/>
        </p:nvSpPr>
        <p:spPr>
          <a:xfrm flipV="1">
            <a:off x="15599821" y="10734554"/>
            <a:ext cx="1" cy="822961"/>
          </a:xfrm>
          <a:prstGeom prst="line">
            <a:avLst/>
          </a:prstGeom>
          <a:ln w="139700">
            <a:solidFill>
              <a:srgbClr val="53585F"/>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196" name="Errors"/>
          <p:cNvSpPr txBox="1"/>
          <p:nvPr/>
        </p:nvSpPr>
        <p:spPr>
          <a:xfrm>
            <a:off x="6528646" y="9561727"/>
            <a:ext cx="2119555"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r" defTabSz="814387">
              <a:defRPr spc="-66" sz="6600">
                <a:latin typeface="Avenir Next Condensed"/>
                <a:ea typeface="Avenir Next Condensed"/>
                <a:cs typeface="Avenir Next Condensed"/>
                <a:sym typeface="Avenir Next Condensed"/>
              </a:defRPr>
            </a:lvl1pPr>
          </a:lstStyle>
          <a:p>
            <a:pPr/>
            <a:r>
              <a:t>Errors</a:t>
            </a:r>
          </a:p>
        </p:txBody>
      </p:sp>
      <p:sp>
        <p:nvSpPr>
          <p:cNvPr id="119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9" name="illustration.pdf" descr="illustration.pdf"/>
          <p:cNvPicPr>
            <a:picLocks noChangeAspect="1"/>
          </p:cNvPicPr>
          <p:nvPr/>
        </p:nvPicPr>
        <p:blipFill>
          <a:blip r:embed="rId2">
            <a:extLst/>
          </a:blip>
          <a:stretch>
            <a:fillRect/>
          </a:stretch>
        </p:blipFill>
        <p:spPr>
          <a:xfrm>
            <a:off x="5778772" y="1712017"/>
            <a:ext cx="3687089" cy="2308848"/>
          </a:xfrm>
          <a:prstGeom prst="rect">
            <a:avLst/>
          </a:prstGeom>
          <a:ln w="12700">
            <a:miter lim="400000"/>
          </a:ln>
        </p:spPr>
      </p:pic>
      <p:pic>
        <p:nvPicPr>
          <p:cNvPr id="1200" name="illustration.pdf" descr="illustration.pdf"/>
          <p:cNvPicPr>
            <a:picLocks noChangeAspect="1"/>
          </p:cNvPicPr>
          <p:nvPr/>
        </p:nvPicPr>
        <p:blipFill>
          <a:blip r:embed="rId2">
            <a:extLst/>
          </a:blip>
          <a:stretch>
            <a:fillRect/>
          </a:stretch>
        </p:blipFill>
        <p:spPr>
          <a:xfrm>
            <a:off x="8825227" y="1712017"/>
            <a:ext cx="3687090" cy="2308848"/>
          </a:xfrm>
          <a:prstGeom prst="rect">
            <a:avLst/>
          </a:prstGeom>
          <a:ln w="12700">
            <a:miter lim="400000"/>
          </a:ln>
        </p:spPr>
      </p:pic>
      <p:pic>
        <p:nvPicPr>
          <p:cNvPr id="1201" name="illustration.pdf" descr="illustration.pdf"/>
          <p:cNvPicPr>
            <a:picLocks noChangeAspect="1"/>
          </p:cNvPicPr>
          <p:nvPr/>
        </p:nvPicPr>
        <p:blipFill>
          <a:blip r:embed="rId2">
            <a:extLst/>
          </a:blip>
          <a:stretch>
            <a:fillRect/>
          </a:stretch>
        </p:blipFill>
        <p:spPr>
          <a:xfrm>
            <a:off x="11871683" y="1712017"/>
            <a:ext cx="3687090" cy="2308848"/>
          </a:xfrm>
          <a:prstGeom prst="rect">
            <a:avLst/>
          </a:prstGeom>
          <a:ln w="12700">
            <a:miter lim="400000"/>
          </a:ln>
        </p:spPr>
      </p:pic>
      <p:pic>
        <p:nvPicPr>
          <p:cNvPr id="1202" name="illustration.pdf" descr="illustration.pdf"/>
          <p:cNvPicPr>
            <a:picLocks noChangeAspect="1"/>
          </p:cNvPicPr>
          <p:nvPr/>
        </p:nvPicPr>
        <p:blipFill>
          <a:blip r:embed="rId2">
            <a:extLst/>
          </a:blip>
          <a:stretch>
            <a:fillRect/>
          </a:stretch>
        </p:blipFill>
        <p:spPr>
          <a:xfrm>
            <a:off x="14918140" y="1712017"/>
            <a:ext cx="3687089" cy="2308848"/>
          </a:xfrm>
          <a:prstGeom prst="rect">
            <a:avLst/>
          </a:prstGeom>
          <a:ln w="12700">
            <a:miter lim="400000"/>
          </a:ln>
        </p:spPr>
      </p:pic>
      <p:graphicFrame>
        <p:nvGraphicFramePr>
          <p:cNvPr id="1203" name="Table"/>
          <p:cNvGraphicFramePr/>
          <p:nvPr/>
        </p:nvGraphicFramePr>
        <p:xfrm>
          <a:off x="2585314" y="4600630"/>
          <a:ext cx="16188347" cy="363129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235129"/>
                <a:gridCol w="3235129"/>
                <a:gridCol w="3235129"/>
                <a:gridCol w="3235129"/>
                <a:gridCol w="3235129"/>
              </a:tblGrid>
              <a:tr h="1809296">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Errors</a:t>
                      </a:r>
                    </a:p>
                  </a:txBody>
                  <a:tcPr marL="25400" marR="25400" marT="25400" marB="25400" anchor="ctr" anchorCtr="0" horzOverflow="overflow">
                    <a:lnL w="3175">
                      <a:miter lim="400000"/>
                    </a:lnL>
                    <a:lnR w="25400">
                      <a:miter lim="400000"/>
                    </a:lnR>
                    <a:lnT w="3175">
                      <a:miter lim="400000"/>
                    </a:lnT>
                    <a:lnB w="3175">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54,326</a:t>
                      </a:r>
                    </a:p>
                  </a:txBody>
                  <a:tcPr marL="25400" marR="25400" marT="25400" marB="25400" anchor="ctr" anchorCtr="0" horzOverflow="overflow">
                    <a:lnL w="25400">
                      <a:miter lim="400000"/>
                    </a:lnL>
                    <a:lnR w="25400">
                      <a:miter lim="400000"/>
                    </a:lnR>
                    <a:lnT w="3175">
                      <a:miter lim="400000"/>
                    </a:lnT>
                    <a:lnB w="3175">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0</a:t>
                      </a:r>
                    </a:p>
                  </a:txBody>
                  <a:tcPr marL="25400" marR="25400" marT="25400" marB="25400" anchor="ctr" anchorCtr="0" horzOverflow="overflow">
                    <a:lnL w="25400">
                      <a:miter lim="400000"/>
                    </a:lnL>
                    <a:lnR w="25400">
                      <a:miter lim="400000"/>
                    </a:lnR>
                    <a:lnT w="3175">
                      <a:miter lim="400000"/>
                    </a:lnT>
                    <a:lnB w="3175">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2</a:t>
                      </a:r>
                    </a:p>
                  </a:txBody>
                  <a:tcPr marL="25400" marR="25400" marT="25400" marB="25400" anchor="ctr" anchorCtr="0" horzOverflow="overflow">
                    <a:lnL w="25400">
                      <a:miter lim="400000"/>
                    </a:lnL>
                    <a:lnR w="25400">
                      <a:miter lim="400000"/>
                    </a:lnR>
                    <a:lnT w="3175">
                      <a:miter lim="400000"/>
                    </a:lnT>
                    <a:lnB w="3175">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10</a:t>
                      </a:r>
                    </a:p>
                  </a:txBody>
                  <a:tcPr marL="25400" marR="25400" marT="25400" marB="25400" anchor="ctr" anchorCtr="0" horzOverflow="overflow">
                    <a:lnL w="25400">
                      <a:miter lim="400000"/>
                    </a:lnL>
                    <a:lnR w="25400">
                      <a:miter lim="400000"/>
                    </a:lnR>
                    <a:lnT w="3175">
                      <a:miter lim="400000"/>
                    </a:lnT>
                    <a:lnB w="3175">
                      <a:miter lim="400000"/>
                    </a:lnB>
                    <a:solidFill>
                      <a:srgbClr val="F2F2F2"/>
                    </a:solidFill>
                  </a:tcPr>
                </a:tc>
              </a:tr>
              <a:tr h="1809296">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Data written</a:t>
                      </a:r>
                    </a:p>
                  </a:txBody>
                  <a:tcPr marL="25400" marR="25400" marT="25400" marB="25400" anchor="ctr" anchorCtr="0" horzOverflow="overflow">
                    <a:lnL w="3175">
                      <a:miter lim="400000"/>
                    </a:lnL>
                    <a:lnR w="25400">
                      <a:miter lim="400000"/>
                    </a:lnR>
                    <a:lnT w="3175">
                      <a:miter lim="400000"/>
                    </a:lnT>
                    <a:lnB w="25400">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10TB</a:t>
                      </a:r>
                    </a:p>
                  </a:txBody>
                  <a:tcPr marL="25400" marR="25400" marT="25400" marB="25400" anchor="ctr" anchorCtr="0" horzOverflow="overflow">
                    <a:lnL w="25400">
                      <a:miter lim="400000"/>
                    </a:lnL>
                    <a:lnR w="25400">
                      <a:miter lim="400000"/>
                    </a:lnR>
                    <a:lnT w="3175">
                      <a:miter lim="400000"/>
                    </a:lnT>
                    <a:lnB w="25400">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2TB</a:t>
                      </a:r>
                    </a:p>
                  </a:txBody>
                  <a:tcPr marL="25400" marR="25400" marT="25400" marB="25400" anchor="ctr" anchorCtr="0" horzOverflow="overflow">
                    <a:lnL w="25400">
                      <a:miter lim="400000"/>
                    </a:lnL>
                    <a:lnR w="25400">
                      <a:miter lim="400000"/>
                    </a:lnR>
                    <a:lnT w="3175">
                      <a:miter lim="400000"/>
                    </a:lnT>
                    <a:lnB w="25400">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5TB</a:t>
                      </a:r>
                    </a:p>
                  </a:txBody>
                  <a:tcPr marL="25400" marR="25400" marT="25400" marB="25400" anchor="ctr" anchorCtr="0" horzOverflow="overflow">
                    <a:lnL w="25400">
                      <a:miter lim="400000"/>
                    </a:lnL>
                    <a:lnR w="25400">
                      <a:miter lim="400000"/>
                    </a:lnR>
                    <a:lnT w="3175">
                      <a:miter lim="400000"/>
                    </a:lnT>
                    <a:lnB w="25400">
                      <a:miter lim="400000"/>
                    </a:lnB>
                    <a:solidFill>
                      <a:srgbClr val="F2F2F2"/>
                    </a:solidFill>
                  </a:tcPr>
                </a:tc>
                <a:tc>
                  <a:txBody>
                    <a:bodyPr/>
                    <a:lstStyle/>
                    <a:p>
                      <a:pPr defTabSz="914400">
                        <a:lnSpc>
                          <a:spcPct val="60000"/>
                        </a:lnSpc>
                        <a:tabLst>
                          <a:tab pos="1155700" algn="l"/>
                        </a:tabLst>
                        <a:defRPr sz="1800"/>
                      </a:pPr>
                      <a:r>
                        <a:rPr sz="6600">
                          <a:latin typeface="Avenir Next Condensed"/>
                          <a:ea typeface="Avenir Next Condensed"/>
                          <a:cs typeface="Avenir Next Condensed"/>
                          <a:sym typeface="Avenir Next Condensed"/>
                        </a:rPr>
                        <a:t>6TB</a:t>
                      </a:r>
                    </a:p>
                  </a:txBody>
                  <a:tcPr marL="25400" marR="25400" marT="25400" marB="25400" anchor="ctr" anchorCtr="0" horzOverflow="overflow">
                    <a:lnL w="25400">
                      <a:miter lim="400000"/>
                    </a:lnL>
                    <a:lnR w="25400">
                      <a:miter lim="400000"/>
                    </a:lnR>
                    <a:lnT w="3175">
                      <a:miter lim="400000"/>
                    </a:lnT>
                    <a:lnB w="25400">
                      <a:miter lim="400000"/>
                    </a:lnB>
                    <a:solidFill>
                      <a:srgbClr val="F2F2F2"/>
                    </a:solidFill>
                  </a:tcPr>
                </a:tc>
              </a:tr>
            </a:tbl>
          </a:graphicData>
        </a:graphic>
      </p:graphicFrame>
      <p:sp>
        <p:nvSpPr>
          <p:cNvPr id="1204" name="2018-12-3"/>
          <p:cNvSpPr txBox="1"/>
          <p:nvPr/>
        </p:nvSpPr>
        <p:spPr>
          <a:xfrm>
            <a:off x="19157356" y="6949771"/>
            <a:ext cx="3557906"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defRPr i="1" spc="-66" sz="6600">
                <a:latin typeface="Avenir Next Condensed"/>
                <a:ea typeface="Avenir Next Condensed"/>
                <a:cs typeface="Avenir Next Condensed"/>
                <a:sym typeface="Avenir Next Condensed"/>
              </a:defRPr>
            </a:lvl1pPr>
          </a:lstStyle>
          <a:p>
            <a:pPr/>
            <a:r>
              <a:t>2018-12-3</a:t>
            </a:r>
          </a:p>
        </p:txBody>
      </p:sp>
      <p:sp>
        <p:nvSpPr>
          <p:cNvPr id="1205" name="Line"/>
          <p:cNvSpPr/>
          <p:nvPr/>
        </p:nvSpPr>
        <p:spPr>
          <a:xfrm>
            <a:off x="9163501" y="11463890"/>
            <a:ext cx="7432914" cy="1"/>
          </a:xfrm>
          <a:prstGeom prst="line">
            <a:avLst/>
          </a:prstGeom>
          <a:ln w="2032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206" name="Data written"/>
          <p:cNvSpPr txBox="1"/>
          <p:nvPr/>
        </p:nvSpPr>
        <p:spPr>
          <a:xfrm>
            <a:off x="10354946" y="11447407"/>
            <a:ext cx="4247744"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defRPr spc="-66" sz="6600">
                <a:latin typeface="Avenir Next Condensed"/>
                <a:ea typeface="Avenir Next Condensed"/>
                <a:cs typeface="Avenir Next Condensed"/>
                <a:sym typeface="Avenir Next Condensed"/>
              </a:defRPr>
            </a:lvl1pPr>
          </a:lstStyle>
          <a:p>
            <a:pPr/>
            <a:r>
              <a:t>Data written</a:t>
            </a:r>
          </a:p>
        </p:txBody>
      </p:sp>
      <p:sp>
        <p:nvSpPr>
          <p:cNvPr id="1207" name="Line"/>
          <p:cNvSpPr/>
          <p:nvPr/>
        </p:nvSpPr>
        <p:spPr>
          <a:xfrm flipV="1">
            <a:off x="9163501" y="8459079"/>
            <a:ext cx="1" cy="3004812"/>
          </a:xfrm>
          <a:prstGeom prst="line">
            <a:avLst/>
          </a:prstGeom>
          <a:ln w="2032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208" name="Errors"/>
          <p:cNvSpPr txBox="1"/>
          <p:nvPr/>
        </p:nvSpPr>
        <p:spPr>
          <a:xfrm>
            <a:off x="6528646" y="9561727"/>
            <a:ext cx="2119555"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r" defTabSz="814387">
              <a:defRPr spc="-66" sz="6600">
                <a:latin typeface="Avenir Next Condensed"/>
                <a:ea typeface="Avenir Next Condensed"/>
                <a:cs typeface="Avenir Next Condensed"/>
                <a:sym typeface="Avenir Next Condensed"/>
              </a:defRPr>
            </a:lvl1pPr>
          </a:lstStyle>
          <a:p>
            <a:pPr/>
            <a:r>
              <a:t>Errors</a:t>
            </a:r>
          </a:p>
        </p:txBody>
      </p:sp>
      <p:sp>
        <p:nvSpPr>
          <p:cNvPr id="1209" name="Circle"/>
          <p:cNvSpPr/>
          <p:nvPr/>
        </p:nvSpPr>
        <p:spPr>
          <a:xfrm>
            <a:off x="9842645" y="10816680"/>
            <a:ext cx="658710" cy="658710"/>
          </a:xfrm>
          <a:prstGeom prst="ellipse">
            <a:avLst/>
          </a:prstGeom>
          <a:solidFill>
            <a:srgbClr val="405F82"/>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1210" name="Circle"/>
          <p:cNvSpPr/>
          <p:nvPr/>
        </p:nvSpPr>
        <p:spPr>
          <a:xfrm>
            <a:off x="11963074" y="10516057"/>
            <a:ext cx="658710" cy="658710"/>
          </a:xfrm>
          <a:prstGeom prst="ellipse">
            <a:avLst/>
          </a:prstGeom>
          <a:solidFill>
            <a:srgbClr val="405F82"/>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1211" name="Circle"/>
          <p:cNvSpPr/>
          <p:nvPr/>
        </p:nvSpPr>
        <p:spPr>
          <a:xfrm>
            <a:off x="14168001" y="8549940"/>
            <a:ext cx="658711" cy="658711"/>
          </a:xfrm>
          <a:prstGeom prst="ellipse">
            <a:avLst/>
          </a:prstGeom>
          <a:solidFill>
            <a:srgbClr val="405F82"/>
          </a:solidFill>
          <a:ln w="12700">
            <a:miter lim="400000"/>
          </a:ln>
        </p:spPr>
        <p:txBody>
          <a:bodyPr lIns="42862" tIns="42862" rIns="42862" bIns="42862" anchor="ctr"/>
          <a:lstStyle/>
          <a:p>
            <a:pPr defTabSz="578643">
              <a:defRPr b="0" sz="3200">
                <a:latin typeface="Vista Sans OT Medium"/>
                <a:ea typeface="Vista Sans OT Medium"/>
                <a:cs typeface="Vista Sans OT Medium"/>
                <a:sym typeface="Vista Sans OT Medium"/>
              </a:defRPr>
            </a:pPr>
          </a:p>
        </p:txBody>
      </p:sp>
      <p:sp>
        <p:nvSpPr>
          <p:cNvPr id="1212" name="Line"/>
          <p:cNvSpPr/>
          <p:nvPr/>
        </p:nvSpPr>
        <p:spPr>
          <a:xfrm flipV="1">
            <a:off x="10118402" y="10872966"/>
            <a:ext cx="2143126" cy="288962"/>
          </a:xfrm>
          <a:prstGeom prst="line">
            <a:avLst/>
          </a:prstGeom>
          <a:ln w="139700">
            <a:solidFill>
              <a:srgbClr val="405F82"/>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213" name="Line"/>
          <p:cNvSpPr/>
          <p:nvPr/>
        </p:nvSpPr>
        <p:spPr>
          <a:xfrm flipV="1">
            <a:off x="12245930" y="8857039"/>
            <a:ext cx="2264666" cy="1989276"/>
          </a:xfrm>
          <a:prstGeom prst="line">
            <a:avLst/>
          </a:prstGeom>
          <a:ln w="139700">
            <a:solidFill>
              <a:srgbClr val="405F82"/>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21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6" name="Distinct lifecycle periods…"/>
          <p:cNvSpPr txBox="1"/>
          <p:nvPr/>
        </p:nvSpPr>
        <p:spPr>
          <a:xfrm>
            <a:off x="3678047" y="3603625"/>
            <a:ext cx="17161917" cy="7473950"/>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solidFill>
                  <a:schemeClr val="accent5">
                    <a:lumOff val="-29866"/>
                  </a:schemeClr>
                </a:solidFill>
                <a:latin typeface="Avenir Next Condensed"/>
                <a:ea typeface="Avenir Next Condensed"/>
                <a:cs typeface="Avenir Next Condensed"/>
                <a:sym typeface="Avenir Next Condensed"/>
              </a:defRPr>
            </a:pPr>
            <a:r>
              <a:t>Distinct lifecycle periods</a:t>
            </a:r>
          </a:p>
          <a:p>
            <a:pPr marL="1111250" indent="-1111250" algn="l" defTabSz="814387">
              <a:buSzPct val="125000"/>
              <a:buChar char="•"/>
              <a:defRPr b="0" spc="-84" sz="8400">
                <a:solidFill>
                  <a:schemeClr val="accent5">
                    <a:lumOff val="-29866"/>
                  </a:schemeClr>
                </a:solidFill>
                <a:latin typeface="Avenir Next Condensed"/>
                <a:ea typeface="Avenir Next Condensed"/>
                <a:cs typeface="Avenir Next Condensed"/>
                <a:sym typeface="Avenir Next Condensed"/>
              </a:defRPr>
            </a:pPr>
            <a:r>
              <a:t>Read disturbance not prevalent in the field</a:t>
            </a:r>
          </a:p>
          <a:p>
            <a:pPr marL="1111250" indent="-1111250" algn="l" defTabSz="814387">
              <a:buSzPct val="125000"/>
              <a:buChar char="•"/>
              <a:defRPr b="0" spc="-84" sz="8400">
                <a:solidFill>
                  <a:schemeClr val="accent5">
                    <a:lumOff val="-29866"/>
                  </a:schemeClr>
                </a:solidFill>
                <a:latin typeface="Avenir Next Condensed"/>
                <a:ea typeface="Avenir Next Condensed"/>
                <a:cs typeface="Avenir Next Condensed"/>
                <a:sym typeface="Avenir Next Condensed"/>
              </a:defRPr>
            </a:pPr>
            <a:r>
              <a:t>Higher temperatures cause more failures</a:t>
            </a:r>
          </a:p>
          <a:p>
            <a:pPr marL="1111250" indent="-1111250" algn="l" defTabSz="814387">
              <a:buSzPct val="125000"/>
              <a:buChar char="•"/>
              <a:defRPr b="0" spc="-84" sz="8400">
                <a:solidFill>
                  <a:schemeClr val="accent5">
                    <a:lumOff val="-29866"/>
                  </a:schemeClr>
                </a:solidFill>
                <a:latin typeface="Avenir Next Condensed"/>
                <a:ea typeface="Avenir Next Condensed"/>
                <a:cs typeface="Avenir Next Condensed"/>
                <a:sym typeface="Avenir Next Condensed"/>
              </a:defRPr>
            </a:pPr>
            <a:r>
              <a:t>Amount of data written by OS is misleading</a:t>
            </a:r>
          </a:p>
          <a:p>
            <a:pPr marL="1111250" indent="-1111250" algn="l" defTabSz="814387">
              <a:buSzPct val="125000"/>
              <a:buChar char="•"/>
              <a:defRPr b="0" spc="-84" sz="8400">
                <a:solidFill>
                  <a:schemeClr val="accent5">
                    <a:lumOff val="-29866"/>
                  </a:schemeClr>
                </a:solidFill>
                <a:latin typeface="Avenir Next Condensed"/>
                <a:ea typeface="Avenir Next Condensed"/>
                <a:cs typeface="Avenir Next Condensed"/>
                <a:sym typeface="Avenir Next Condensed"/>
              </a:defRPr>
            </a:pPr>
            <a:r>
              <a:t>Write amplification trends from the field</a:t>
            </a:r>
          </a:p>
        </p:txBody>
      </p:sp>
      <p:sp>
        <p:nvSpPr>
          <p:cNvPr id="1217" name="KEY SSD CONTRIBUTIONS"/>
          <p:cNvSpPr txBox="1"/>
          <p:nvPr/>
        </p:nvSpPr>
        <p:spPr>
          <a:xfrm>
            <a:off x="2746057" y="146049"/>
            <a:ext cx="1889188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latin typeface="Avenir Next Condensed"/>
                <a:ea typeface="Avenir Next Condensed"/>
                <a:cs typeface="Avenir Next Condensed"/>
                <a:sym typeface="Avenir Next Condensed"/>
              </a:defRPr>
            </a:lvl1pPr>
          </a:lstStyle>
          <a:p>
            <a:pPr/>
            <a:r>
              <a:t>KEY SSD CONTRIBUTIONS</a:t>
            </a:r>
          </a:p>
        </p:txBody>
      </p:sp>
      <p:sp>
        <p:nvSpPr>
          <p:cNvPr id="121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20" name="error_distribution_weibull.png" descr="error_distribution_weibull.png"/>
          <p:cNvPicPr>
            <a:picLocks noChangeAspect="1"/>
          </p:cNvPicPr>
          <p:nvPr/>
        </p:nvPicPr>
        <p:blipFill>
          <a:blip r:embed="rId2">
            <a:extLst/>
          </a:blip>
          <a:stretch>
            <a:fillRect/>
          </a:stretch>
        </p:blipFill>
        <p:spPr>
          <a:xfrm>
            <a:off x="1009889" y="1271369"/>
            <a:ext cx="11521994" cy="11521993"/>
          </a:xfrm>
          <a:prstGeom prst="rect">
            <a:avLst/>
          </a:prstGeom>
          <a:ln w="12700">
            <a:miter lim="400000"/>
          </a:ln>
        </p:spPr>
      </p:pic>
      <p:sp>
        <p:nvSpPr>
          <p:cNvPr id="1221" name="FAILURE MODELING"/>
          <p:cNvSpPr txBox="1"/>
          <p:nvPr/>
        </p:nvSpPr>
        <p:spPr>
          <a:xfrm>
            <a:off x="4811077" y="146049"/>
            <a:ext cx="14761846" cy="270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5600"/>
              </a:lnSpc>
              <a:defRPr sz="15000">
                <a:solidFill>
                  <a:schemeClr val="accent5">
                    <a:lumOff val="-29866"/>
                  </a:schemeClr>
                </a:solidFill>
                <a:latin typeface="Avenir Next Condensed"/>
                <a:ea typeface="Avenir Next Condensed"/>
                <a:cs typeface="Avenir Next Condensed"/>
                <a:sym typeface="Avenir Next Condensed"/>
              </a:defRPr>
            </a:lvl1pPr>
          </a:lstStyle>
          <a:p>
            <a:pPr/>
            <a:r>
              <a:t>FAILURE MODELING</a:t>
            </a:r>
          </a:p>
        </p:txBody>
      </p:sp>
      <p:sp>
        <p:nvSpPr>
          <p:cNvPr id="1222" name="Built a model across 6 SSD server configurations…"/>
          <p:cNvSpPr txBox="1"/>
          <p:nvPr/>
        </p:nvSpPr>
        <p:spPr>
          <a:xfrm>
            <a:off x="11991135" y="3149771"/>
            <a:ext cx="11378795" cy="7473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spAutoFit/>
          </a:bodyPr>
          <a:lstStyle/>
          <a:p>
            <a:pPr marL="1111250" indent="-1111250" algn="l" defTabSz="814387">
              <a:buSzPct val="125000"/>
              <a:buChar char="•"/>
              <a:defRPr b="0" spc="-84" sz="8400">
                <a:latin typeface="Avenir Next Condensed"/>
                <a:ea typeface="Avenir Next Condensed"/>
                <a:cs typeface="Avenir Next Condensed"/>
                <a:sym typeface="Avenir Next Condensed"/>
              </a:defRPr>
            </a:pPr>
            <a:r>
              <a:t>Built a model across 6 SSD</a:t>
            </a:r>
            <a:br/>
            <a:r>
              <a:t>server configurations</a:t>
            </a:r>
          </a:p>
          <a:p>
            <a:pPr marL="1111250" indent="-1111250" algn="l" defTabSz="814387">
              <a:buSzPct val="125000"/>
              <a:buChar char="•"/>
              <a:defRPr b="0" spc="-84" sz="8400">
                <a:latin typeface="Avenir Next Condensed"/>
                <a:ea typeface="Avenir Next Condensed"/>
                <a:cs typeface="Avenir Next Condensed"/>
                <a:sym typeface="Avenir Next Condensed"/>
              </a:defRPr>
            </a:pPr>
            <a:r>
              <a:rPr>
                <a:latin typeface="Avenir Next Condensed Demi Bold"/>
                <a:ea typeface="Avenir Next Condensed Demi Bold"/>
                <a:cs typeface="Avenir Next Condensed Demi Bold"/>
                <a:sym typeface="Avenir Next Condensed Demi Bold"/>
              </a:rPr>
              <a:t>Weibull </a:t>
            </a:r>
            <a:r>
              <a:rPr i="1"/>
              <a:t>(0.3, 5e3)</a:t>
            </a:r>
            <a:endParaRPr i="1"/>
          </a:p>
          <a:p>
            <a:pPr marL="1111250" indent="-1111250" algn="l" defTabSz="814387">
              <a:buSzPct val="125000"/>
              <a:buChar char="•"/>
              <a:defRPr b="0" spc="-84" sz="8400">
                <a:latin typeface="Avenir Next Condensed"/>
                <a:ea typeface="Avenir Next Condensed"/>
                <a:cs typeface="Avenir Next Condensed"/>
                <a:sym typeface="Avenir Next Condensed"/>
              </a:defRPr>
            </a:pPr>
            <a:r>
              <a:t>Most errors are from a small</a:t>
            </a:r>
            <a:br/>
            <a:r>
              <a:t>set of SSDs</a:t>
            </a:r>
          </a:p>
        </p:txBody>
      </p:sp>
      <p:sp>
        <p:nvSpPr>
          <p:cNvPr id="122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5" name="bathtub curve"/>
          <p:cNvSpPr txBox="1"/>
          <p:nvPr/>
        </p:nvSpPr>
        <p:spPr>
          <a:xfrm>
            <a:off x="6697344" y="1832014"/>
            <a:ext cx="6088381" cy="19113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r" defTabSz="814387">
              <a:defRPr b="0" i="1" spc="-100" sz="10000">
                <a:solidFill>
                  <a:srgbClr val="85415F"/>
                </a:solidFill>
                <a:latin typeface="Avenir Next Condensed"/>
                <a:ea typeface="Avenir Next Condensed"/>
                <a:cs typeface="Avenir Next Condensed"/>
                <a:sym typeface="Avenir Next Condensed"/>
              </a:defRPr>
            </a:lvl1pPr>
          </a:lstStyle>
          <a:p>
            <a:pPr/>
            <a:r>
              <a:t>bathtub curve</a:t>
            </a:r>
          </a:p>
        </p:txBody>
      </p:sp>
      <p:sp>
        <p:nvSpPr>
          <p:cNvPr id="1226" name="Storage lifecycle background:"/>
          <p:cNvSpPr txBox="1"/>
          <p:nvPr/>
        </p:nvSpPr>
        <p:spPr>
          <a:xfrm>
            <a:off x="2460155" y="816510"/>
            <a:ext cx="10846817" cy="1631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defRPr b="0" spc="-84" sz="8400">
                <a:latin typeface="Avenir Next Condensed"/>
                <a:ea typeface="Avenir Next Condensed"/>
                <a:cs typeface="Avenir Next Condensed"/>
                <a:sym typeface="Avenir Next Condensed"/>
              </a:defRPr>
            </a:lvl1pPr>
          </a:lstStyle>
          <a:p>
            <a:pPr/>
            <a:r>
              <a:t>Storage lifecycle background:</a:t>
            </a:r>
          </a:p>
        </p:txBody>
      </p:sp>
      <p:sp>
        <p:nvSpPr>
          <p:cNvPr id="1227" name="the"/>
          <p:cNvSpPr txBox="1"/>
          <p:nvPr/>
        </p:nvSpPr>
        <p:spPr>
          <a:xfrm>
            <a:off x="5144081" y="2036008"/>
            <a:ext cx="1357631" cy="1631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defRPr b="0" i="1" spc="-84" sz="8400">
                <a:latin typeface="Avenir Next Condensed"/>
                <a:ea typeface="Avenir Next Condensed"/>
                <a:cs typeface="Avenir Next Condensed"/>
                <a:sym typeface="Avenir Next Condensed"/>
              </a:defRPr>
            </a:lvl1pPr>
          </a:lstStyle>
          <a:p>
            <a:pPr/>
            <a:r>
              <a:t>the</a:t>
            </a:r>
          </a:p>
        </p:txBody>
      </p:sp>
      <p:sp>
        <p:nvSpPr>
          <p:cNvPr id="1228" name="[Schroeder+,FAST'07]"/>
          <p:cNvSpPr txBox="1"/>
          <p:nvPr/>
        </p:nvSpPr>
        <p:spPr>
          <a:xfrm>
            <a:off x="2387576" y="12113959"/>
            <a:ext cx="4925061" cy="10350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lnSpc>
                <a:spcPct val="90000"/>
              </a:lnSpc>
              <a:defRPr b="0" spc="-50" sz="5000">
                <a:latin typeface="Avenir Next Condensed"/>
                <a:ea typeface="Avenir Next Condensed"/>
                <a:cs typeface="Avenir Next Condensed"/>
                <a:sym typeface="Avenir Next Condensed"/>
              </a:defRPr>
            </a:lvl1pPr>
          </a:lstStyle>
          <a:p>
            <a:pPr/>
            <a:r>
              <a:t>[Schroeder+,FAST'07]</a:t>
            </a:r>
          </a:p>
        </p:txBody>
      </p:sp>
      <p:sp>
        <p:nvSpPr>
          <p:cNvPr id="1229" name="for disk drives"/>
          <p:cNvSpPr txBox="1"/>
          <p:nvPr/>
        </p:nvSpPr>
        <p:spPr>
          <a:xfrm>
            <a:off x="12981356" y="2036008"/>
            <a:ext cx="5192777" cy="1631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defRPr b="0" spc="-84" sz="8400">
                <a:latin typeface="Avenir Next Condensed"/>
                <a:ea typeface="Avenir Next Condensed"/>
                <a:cs typeface="Avenir Next Condensed"/>
                <a:sym typeface="Avenir Next Condensed"/>
              </a:defRPr>
            </a:lvl1pPr>
          </a:lstStyle>
          <a:p>
            <a:pPr/>
            <a:r>
              <a:t>for disk drives</a:t>
            </a:r>
          </a:p>
        </p:txBody>
      </p:sp>
      <p:sp>
        <p:nvSpPr>
          <p:cNvPr id="1238" name="Connection Line"/>
          <p:cNvSpPr/>
          <p:nvPr/>
        </p:nvSpPr>
        <p:spPr>
          <a:xfrm>
            <a:off x="6659009" y="6917489"/>
            <a:ext cx="1858909" cy="3424611"/>
          </a:xfrm>
          <a:custGeom>
            <a:avLst/>
            <a:gdLst/>
            <a:ahLst/>
            <a:cxnLst>
              <a:cxn ang="0">
                <a:pos x="wd2" y="hd2"/>
              </a:cxn>
              <a:cxn ang="5400000">
                <a:pos x="wd2" y="hd2"/>
              </a:cxn>
              <a:cxn ang="10800000">
                <a:pos x="wd2" y="hd2"/>
              </a:cxn>
              <a:cxn ang="16200000">
                <a:pos x="wd2" y="hd2"/>
              </a:cxn>
            </a:cxnLst>
            <a:rect l="0" t="0" r="r" b="b"/>
            <a:pathLst>
              <a:path w="21406" h="21446" fill="norm" stroke="1" extrusionOk="0">
                <a:moveTo>
                  <a:pt x="21406" y="21443"/>
                </a:moveTo>
                <a:cubicBezTo>
                  <a:pt x="6940" y="21600"/>
                  <a:pt x="-194" y="14452"/>
                  <a:pt x="4" y="0"/>
                </a:cubicBezTo>
              </a:path>
            </a:pathLst>
          </a:custGeom>
          <a:ln w="139700">
            <a:solidFill>
              <a:schemeClr val="accent3">
                <a:hueOff val="362282"/>
                <a:satOff val="31803"/>
                <a:lumOff val="-18242"/>
              </a:schemeClr>
            </a:solidFill>
            <a:miter lim="400000"/>
          </a:ln>
        </p:spPr>
        <p:txBody>
          <a:bodyPr/>
          <a:lstStyle/>
          <a:p>
            <a:pPr/>
          </a:p>
        </p:txBody>
      </p:sp>
      <p:sp>
        <p:nvSpPr>
          <p:cNvPr id="1231" name="Line"/>
          <p:cNvSpPr/>
          <p:nvPr/>
        </p:nvSpPr>
        <p:spPr>
          <a:xfrm>
            <a:off x="8470395" y="10348397"/>
            <a:ext cx="3818406" cy="1"/>
          </a:xfrm>
          <a:prstGeom prst="line">
            <a:avLst/>
          </a:prstGeom>
          <a:ln w="139700">
            <a:solidFill>
              <a:schemeClr val="accent3">
                <a:hueOff val="362282"/>
                <a:satOff val="31803"/>
                <a:lumOff val="-18242"/>
              </a:schemeClr>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239" name="Connection Line"/>
          <p:cNvSpPr/>
          <p:nvPr/>
        </p:nvSpPr>
        <p:spPr>
          <a:xfrm>
            <a:off x="11790354" y="6971362"/>
            <a:ext cx="5825502" cy="3393812"/>
          </a:xfrm>
          <a:custGeom>
            <a:avLst/>
            <a:gdLst/>
            <a:ahLst/>
            <a:cxnLst>
              <a:cxn ang="0">
                <a:pos x="wd2" y="hd2"/>
              </a:cxn>
              <a:cxn ang="5400000">
                <a:pos x="wd2" y="hd2"/>
              </a:cxn>
              <a:cxn ang="10800000">
                <a:pos x="wd2" y="hd2"/>
              </a:cxn>
              <a:cxn ang="16200000">
                <a:pos x="wd2" y="hd2"/>
              </a:cxn>
            </a:cxnLst>
            <a:rect l="0" t="0" r="r" b="b"/>
            <a:pathLst>
              <a:path w="21600" h="21167" fill="norm" stroke="1" extrusionOk="0">
                <a:moveTo>
                  <a:pt x="0" y="21146"/>
                </a:moveTo>
                <a:cubicBezTo>
                  <a:pt x="11014" y="21600"/>
                  <a:pt x="18214" y="14551"/>
                  <a:pt x="21600" y="0"/>
                </a:cubicBezTo>
              </a:path>
            </a:pathLst>
          </a:custGeom>
          <a:ln w="139700">
            <a:solidFill>
              <a:schemeClr val="accent3">
                <a:hueOff val="362282"/>
                <a:satOff val="31803"/>
                <a:lumOff val="-18242"/>
              </a:schemeClr>
            </a:solidFill>
            <a:miter lim="400000"/>
          </a:ln>
        </p:spPr>
        <p:txBody>
          <a:bodyPr/>
          <a:lstStyle/>
          <a:p>
            <a:pPr/>
          </a:p>
        </p:txBody>
      </p:sp>
      <p:sp>
        <p:nvSpPr>
          <p:cNvPr id="1233" name="Usage"/>
          <p:cNvSpPr txBox="1"/>
          <p:nvPr/>
        </p:nvSpPr>
        <p:spPr>
          <a:xfrm>
            <a:off x="11101511" y="11431927"/>
            <a:ext cx="2192478"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spc="-66" sz="6600">
                <a:solidFill>
                  <a:srgbClr val="53585F"/>
                </a:solidFill>
                <a:latin typeface="Avenir Next Condensed"/>
                <a:ea typeface="Avenir Next Condensed"/>
                <a:cs typeface="Avenir Next Condensed"/>
                <a:sym typeface="Avenir Next Condensed"/>
              </a:defRPr>
            </a:lvl1pPr>
          </a:lstStyle>
          <a:p>
            <a:pPr/>
            <a:r>
              <a:t>Usage</a:t>
            </a:r>
          </a:p>
        </p:txBody>
      </p:sp>
      <p:sp>
        <p:nvSpPr>
          <p:cNvPr id="1234" name="Line"/>
          <p:cNvSpPr/>
          <p:nvPr/>
        </p:nvSpPr>
        <p:spPr>
          <a:xfrm>
            <a:off x="6123738" y="11093187"/>
            <a:ext cx="12545229" cy="1"/>
          </a:xfrm>
          <a:prstGeom prst="line">
            <a:avLst/>
          </a:prstGeom>
          <a:ln w="2032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235" name="Line"/>
          <p:cNvSpPr/>
          <p:nvPr/>
        </p:nvSpPr>
        <p:spPr>
          <a:xfrm flipV="1">
            <a:off x="6123739" y="4797601"/>
            <a:ext cx="1" cy="6295587"/>
          </a:xfrm>
          <a:prstGeom prst="line">
            <a:avLst/>
          </a:prstGeom>
          <a:ln w="2032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236" name="Failure…"/>
          <p:cNvSpPr txBox="1"/>
          <p:nvPr/>
        </p:nvSpPr>
        <p:spPr>
          <a:xfrm>
            <a:off x="2887977" y="6773819"/>
            <a:ext cx="2618283" cy="23431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p>
            <a:pPr algn="r" defTabSz="814387">
              <a:lnSpc>
                <a:spcPct val="90000"/>
              </a:lnSpc>
              <a:defRPr spc="-66" sz="6600">
                <a:solidFill>
                  <a:srgbClr val="53585F"/>
                </a:solidFill>
                <a:latin typeface="Avenir Next Condensed"/>
                <a:ea typeface="Avenir Next Condensed"/>
                <a:cs typeface="Avenir Next Condensed"/>
                <a:sym typeface="Avenir Next Condensed"/>
              </a:defRPr>
            </a:pPr>
            <a:r>
              <a:t>Failure</a:t>
            </a:r>
          </a:p>
          <a:p>
            <a:pPr algn="r" defTabSz="814387">
              <a:lnSpc>
                <a:spcPct val="90000"/>
              </a:lnSpc>
              <a:defRPr spc="-66" sz="6600">
                <a:solidFill>
                  <a:srgbClr val="53585F"/>
                </a:solidFill>
                <a:latin typeface="Avenir Next Condensed"/>
                <a:ea typeface="Avenir Next Condensed"/>
                <a:cs typeface="Avenir Next Condensed"/>
                <a:sym typeface="Avenir Next Condensed"/>
              </a:defRPr>
            </a:pPr>
            <a:r>
              <a:t>rate</a:t>
            </a:r>
          </a:p>
        </p:txBody>
      </p:sp>
      <p:sp>
        <p:nvSpPr>
          <p:cNvPr id="123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1" name="Storage lifecycle background:"/>
          <p:cNvSpPr txBox="1"/>
          <p:nvPr/>
        </p:nvSpPr>
        <p:spPr>
          <a:xfrm>
            <a:off x="2460155" y="816510"/>
            <a:ext cx="10846817" cy="1631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defRPr b="0" spc="-84" sz="8400">
                <a:latin typeface="Avenir Next Condensed"/>
                <a:ea typeface="Avenir Next Condensed"/>
                <a:cs typeface="Avenir Next Condensed"/>
                <a:sym typeface="Avenir Next Condensed"/>
              </a:defRPr>
            </a:lvl1pPr>
          </a:lstStyle>
          <a:p>
            <a:pPr/>
            <a:r>
              <a:t>Storage lifecycle background:</a:t>
            </a:r>
          </a:p>
        </p:txBody>
      </p:sp>
      <p:sp>
        <p:nvSpPr>
          <p:cNvPr id="1242" name="the"/>
          <p:cNvSpPr txBox="1"/>
          <p:nvPr/>
        </p:nvSpPr>
        <p:spPr>
          <a:xfrm>
            <a:off x="5144081" y="2036008"/>
            <a:ext cx="1357631" cy="1631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defRPr b="0" i="1" spc="-84" sz="8400">
                <a:latin typeface="Avenir Next Condensed"/>
                <a:ea typeface="Avenir Next Condensed"/>
                <a:cs typeface="Avenir Next Condensed"/>
                <a:sym typeface="Avenir Next Condensed"/>
              </a:defRPr>
            </a:lvl1pPr>
          </a:lstStyle>
          <a:p>
            <a:pPr/>
            <a:r>
              <a:t>the</a:t>
            </a:r>
          </a:p>
        </p:txBody>
      </p:sp>
      <p:sp>
        <p:nvSpPr>
          <p:cNvPr id="1243" name="[Schroeder+,FAST'07]"/>
          <p:cNvSpPr txBox="1"/>
          <p:nvPr/>
        </p:nvSpPr>
        <p:spPr>
          <a:xfrm>
            <a:off x="2387576" y="12113959"/>
            <a:ext cx="4925061" cy="10350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lnSpc>
                <a:spcPct val="90000"/>
              </a:lnSpc>
              <a:defRPr b="0" spc="-50" sz="5000">
                <a:latin typeface="Avenir Next Condensed"/>
                <a:ea typeface="Avenir Next Condensed"/>
                <a:cs typeface="Avenir Next Condensed"/>
                <a:sym typeface="Avenir Next Condensed"/>
              </a:defRPr>
            </a:lvl1pPr>
          </a:lstStyle>
          <a:p>
            <a:pPr/>
            <a:r>
              <a:t>[Schroeder+,FAST'07]</a:t>
            </a:r>
          </a:p>
        </p:txBody>
      </p:sp>
      <p:sp>
        <p:nvSpPr>
          <p:cNvPr id="1257" name="Connection Line"/>
          <p:cNvSpPr/>
          <p:nvPr/>
        </p:nvSpPr>
        <p:spPr>
          <a:xfrm>
            <a:off x="6659009" y="6917489"/>
            <a:ext cx="1858909" cy="3424611"/>
          </a:xfrm>
          <a:custGeom>
            <a:avLst/>
            <a:gdLst/>
            <a:ahLst/>
            <a:cxnLst>
              <a:cxn ang="0">
                <a:pos x="wd2" y="hd2"/>
              </a:cxn>
              <a:cxn ang="5400000">
                <a:pos x="wd2" y="hd2"/>
              </a:cxn>
              <a:cxn ang="10800000">
                <a:pos x="wd2" y="hd2"/>
              </a:cxn>
              <a:cxn ang="16200000">
                <a:pos x="wd2" y="hd2"/>
              </a:cxn>
            </a:cxnLst>
            <a:rect l="0" t="0" r="r" b="b"/>
            <a:pathLst>
              <a:path w="21406" h="21446" fill="norm" stroke="1" extrusionOk="0">
                <a:moveTo>
                  <a:pt x="21406" y="21443"/>
                </a:moveTo>
                <a:cubicBezTo>
                  <a:pt x="6940" y="21600"/>
                  <a:pt x="-194" y="14452"/>
                  <a:pt x="4" y="0"/>
                </a:cubicBezTo>
              </a:path>
            </a:pathLst>
          </a:custGeom>
          <a:ln w="139700">
            <a:solidFill>
              <a:schemeClr val="accent3">
                <a:hueOff val="362282"/>
                <a:satOff val="31803"/>
                <a:lumOff val="-18242"/>
              </a:schemeClr>
            </a:solidFill>
            <a:miter lim="400000"/>
          </a:ln>
        </p:spPr>
        <p:txBody>
          <a:bodyPr/>
          <a:lstStyle/>
          <a:p>
            <a:pPr/>
          </a:p>
        </p:txBody>
      </p:sp>
      <p:sp>
        <p:nvSpPr>
          <p:cNvPr id="1245" name="Line"/>
          <p:cNvSpPr/>
          <p:nvPr/>
        </p:nvSpPr>
        <p:spPr>
          <a:xfrm>
            <a:off x="8470395" y="10348397"/>
            <a:ext cx="3818406" cy="1"/>
          </a:xfrm>
          <a:prstGeom prst="line">
            <a:avLst/>
          </a:prstGeom>
          <a:ln w="139700">
            <a:solidFill>
              <a:schemeClr val="accent3">
                <a:hueOff val="362282"/>
                <a:satOff val="31803"/>
                <a:lumOff val="-18242"/>
              </a:schemeClr>
            </a:solidFill>
            <a:miter lim="400000"/>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246" name="Failure…"/>
          <p:cNvSpPr txBox="1"/>
          <p:nvPr/>
        </p:nvSpPr>
        <p:spPr>
          <a:xfrm>
            <a:off x="2887977" y="6773819"/>
            <a:ext cx="2618283" cy="23431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p>
            <a:pPr algn="r" defTabSz="814387">
              <a:lnSpc>
                <a:spcPct val="90000"/>
              </a:lnSpc>
              <a:defRPr spc="-66" sz="6600">
                <a:solidFill>
                  <a:srgbClr val="53585F"/>
                </a:solidFill>
                <a:latin typeface="Avenir Next Condensed"/>
                <a:ea typeface="Avenir Next Condensed"/>
                <a:cs typeface="Avenir Next Condensed"/>
                <a:sym typeface="Avenir Next Condensed"/>
              </a:defRPr>
            </a:pPr>
            <a:r>
              <a:t>Failure</a:t>
            </a:r>
          </a:p>
          <a:p>
            <a:pPr algn="r" defTabSz="814387">
              <a:lnSpc>
                <a:spcPct val="90000"/>
              </a:lnSpc>
              <a:defRPr spc="-66" sz="6600">
                <a:solidFill>
                  <a:srgbClr val="53585F"/>
                </a:solidFill>
                <a:latin typeface="Avenir Next Condensed"/>
                <a:ea typeface="Avenir Next Condensed"/>
                <a:cs typeface="Avenir Next Condensed"/>
                <a:sym typeface="Avenir Next Condensed"/>
              </a:defRPr>
            </a:pPr>
            <a:r>
              <a:t>rate</a:t>
            </a:r>
          </a:p>
        </p:txBody>
      </p:sp>
      <p:sp>
        <p:nvSpPr>
          <p:cNvPr id="1247" name="Usage"/>
          <p:cNvSpPr txBox="1"/>
          <p:nvPr/>
        </p:nvSpPr>
        <p:spPr>
          <a:xfrm>
            <a:off x="11101511" y="11431927"/>
            <a:ext cx="2192478" cy="13144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defTabSz="814387">
              <a:lnSpc>
                <a:spcPct val="90000"/>
              </a:lnSpc>
              <a:defRPr spc="-66" sz="6600">
                <a:solidFill>
                  <a:srgbClr val="53585F"/>
                </a:solidFill>
                <a:latin typeface="Avenir Next Condensed"/>
                <a:ea typeface="Avenir Next Condensed"/>
                <a:cs typeface="Avenir Next Condensed"/>
                <a:sym typeface="Avenir Next Condensed"/>
              </a:defRPr>
            </a:lvl1pPr>
          </a:lstStyle>
          <a:p>
            <a:pPr/>
            <a:r>
              <a:t>Usage</a:t>
            </a:r>
          </a:p>
        </p:txBody>
      </p:sp>
      <p:sp>
        <p:nvSpPr>
          <p:cNvPr id="1248" name="Line"/>
          <p:cNvSpPr/>
          <p:nvPr/>
        </p:nvSpPr>
        <p:spPr>
          <a:xfrm>
            <a:off x="6123738" y="11093187"/>
            <a:ext cx="12545229" cy="1"/>
          </a:xfrm>
          <a:prstGeom prst="line">
            <a:avLst/>
          </a:prstGeom>
          <a:ln w="2032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249" name="Line"/>
          <p:cNvSpPr/>
          <p:nvPr/>
        </p:nvSpPr>
        <p:spPr>
          <a:xfrm flipV="1">
            <a:off x="6123739" y="4797601"/>
            <a:ext cx="1" cy="6295587"/>
          </a:xfrm>
          <a:prstGeom prst="line">
            <a:avLst/>
          </a:prstGeom>
          <a:ln w="203200">
            <a:solidFill>
              <a:srgbClr val="53585F"/>
            </a:solidFill>
            <a:miter lim="400000"/>
            <a:tailEnd type="triangle"/>
          </a:ln>
        </p:spPr>
        <p:txBody>
          <a:bodyPr lIns="0" tIns="0" rIns="0" bIns="0"/>
          <a:lstStyle/>
          <a:p>
            <a:pPr defTabSz="578643">
              <a:defRPr b="0" sz="3200">
                <a:latin typeface="Vista Sans OT Medium"/>
                <a:ea typeface="Vista Sans OT Medium"/>
                <a:cs typeface="Vista Sans OT Medium"/>
                <a:sym typeface="Vista Sans OT Medium"/>
              </a:defRPr>
            </a:pPr>
          </a:p>
        </p:txBody>
      </p:sp>
      <p:sp>
        <p:nvSpPr>
          <p:cNvPr id="1250" name="Early failure period"/>
          <p:cNvSpPr txBox="1"/>
          <p:nvPr/>
        </p:nvSpPr>
        <p:spPr>
          <a:xfrm>
            <a:off x="6741218" y="3541335"/>
            <a:ext cx="2298092" cy="3371850"/>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p>
            <a:pPr algn="l" defTabSz="814387">
              <a:lnSpc>
                <a:spcPct val="90000"/>
              </a:lnSpc>
              <a:defRPr i="1" spc="-66" sz="6600">
                <a:solidFill>
                  <a:srgbClr val="A74545"/>
                </a:solidFill>
                <a:latin typeface="Avenir Next Condensed"/>
                <a:ea typeface="Avenir Next Condensed"/>
                <a:cs typeface="Avenir Next Condensed"/>
                <a:sym typeface="Avenir Next Condensed"/>
              </a:defRPr>
            </a:pPr>
            <a:r>
              <a:t>Early</a:t>
            </a:r>
            <a:br/>
            <a:r>
              <a:t>failure</a:t>
            </a:r>
            <a:br/>
            <a:r>
              <a:t>period</a:t>
            </a:r>
          </a:p>
        </p:txBody>
      </p:sp>
      <p:sp>
        <p:nvSpPr>
          <p:cNvPr id="1251" name="Useful life period"/>
          <p:cNvSpPr txBox="1"/>
          <p:nvPr/>
        </p:nvSpPr>
        <p:spPr>
          <a:xfrm>
            <a:off x="10271738" y="7495245"/>
            <a:ext cx="3433014" cy="23431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p>
            <a:pPr algn="l" defTabSz="814387">
              <a:lnSpc>
                <a:spcPct val="90000"/>
              </a:lnSpc>
              <a:defRPr i="1" spc="-66" sz="6600">
                <a:solidFill>
                  <a:srgbClr val="3D8382"/>
                </a:solidFill>
                <a:latin typeface="Avenir Next Condensed"/>
                <a:ea typeface="Avenir Next Condensed"/>
                <a:cs typeface="Avenir Next Condensed"/>
                <a:sym typeface="Avenir Next Condensed"/>
              </a:defRPr>
            </a:pPr>
            <a:r>
              <a:t>Useful life</a:t>
            </a:r>
            <a:br/>
            <a:r>
              <a:t>period</a:t>
            </a:r>
          </a:p>
        </p:txBody>
      </p:sp>
      <p:sp>
        <p:nvSpPr>
          <p:cNvPr id="1252" name="Wearout period"/>
          <p:cNvSpPr txBox="1"/>
          <p:nvPr/>
        </p:nvSpPr>
        <p:spPr>
          <a:xfrm>
            <a:off x="15124996" y="4065103"/>
            <a:ext cx="2908301" cy="23431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p>
            <a:pPr algn="l" defTabSz="814387">
              <a:lnSpc>
                <a:spcPct val="90000"/>
              </a:lnSpc>
              <a:defRPr i="1" spc="-66" sz="6600">
                <a:solidFill>
                  <a:srgbClr val="CB733E"/>
                </a:solidFill>
                <a:latin typeface="Avenir Next Condensed"/>
                <a:ea typeface="Avenir Next Condensed"/>
                <a:cs typeface="Avenir Next Condensed"/>
                <a:sym typeface="Avenir Next Condensed"/>
              </a:defRPr>
            </a:pPr>
            <a:r>
              <a:t>Wearout</a:t>
            </a:r>
            <a:br/>
            <a:r>
              <a:t>period</a:t>
            </a:r>
          </a:p>
        </p:txBody>
      </p:sp>
      <p:sp>
        <p:nvSpPr>
          <p:cNvPr id="1258" name="Connection Line"/>
          <p:cNvSpPr/>
          <p:nvPr/>
        </p:nvSpPr>
        <p:spPr>
          <a:xfrm>
            <a:off x="11790354" y="6971362"/>
            <a:ext cx="5825502" cy="3393812"/>
          </a:xfrm>
          <a:custGeom>
            <a:avLst/>
            <a:gdLst/>
            <a:ahLst/>
            <a:cxnLst>
              <a:cxn ang="0">
                <a:pos x="wd2" y="hd2"/>
              </a:cxn>
              <a:cxn ang="5400000">
                <a:pos x="wd2" y="hd2"/>
              </a:cxn>
              <a:cxn ang="10800000">
                <a:pos x="wd2" y="hd2"/>
              </a:cxn>
              <a:cxn ang="16200000">
                <a:pos x="wd2" y="hd2"/>
              </a:cxn>
            </a:cxnLst>
            <a:rect l="0" t="0" r="r" b="b"/>
            <a:pathLst>
              <a:path w="21600" h="21167" fill="norm" stroke="1" extrusionOk="0">
                <a:moveTo>
                  <a:pt x="0" y="21146"/>
                </a:moveTo>
                <a:cubicBezTo>
                  <a:pt x="11014" y="21600"/>
                  <a:pt x="18214" y="14551"/>
                  <a:pt x="21600" y="0"/>
                </a:cubicBezTo>
              </a:path>
            </a:pathLst>
          </a:custGeom>
          <a:ln w="139700">
            <a:solidFill>
              <a:schemeClr val="accent3">
                <a:hueOff val="362282"/>
                <a:satOff val="31803"/>
                <a:lumOff val="-18242"/>
              </a:schemeClr>
            </a:solidFill>
            <a:miter lim="400000"/>
          </a:ln>
        </p:spPr>
        <p:txBody>
          <a:bodyPr/>
          <a:lstStyle/>
          <a:p>
            <a:pPr/>
          </a:p>
        </p:txBody>
      </p:sp>
      <p:sp>
        <p:nvSpPr>
          <p:cNvPr id="1254" name="bathtub curve"/>
          <p:cNvSpPr txBox="1"/>
          <p:nvPr/>
        </p:nvSpPr>
        <p:spPr>
          <a:xfrm>
            <a:off x="6697344" y="1832014"/>
            <a:ext cx="6088381" cy="19113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r" defTabSz="814387">
              <a:defRPr b="0" i="1" spc="-100" sz="10000">
                <a:solidFill>
                  <a:srgbClr val="85415F"/>
                </a:solidFill>
                <a:latin typeface="Avenir Next Condensed"/>
                <a:ea typeface="Avenir Next Condensed"/>
                <a:cs typeface="Avenir Next Condensed"/>
                <a:sym typeface="Avenir Next Condensed"/>
              </a:defRPr>
            </a:lvl1pPr>
          </a:lstStyle>
          <a:p>
            <a:pPr/>
            <a:r>
              <a:t>bathtub curve</a:t>
            </a:r>
          </a:p>
        </p:txBody>
      </p:sp>
      <p:sp>
        <p:nvSpPr>
          <p:cNvPr id="1255" name="for disk drives"/>
          <p:cNvSpPr txBox="1"/>
          <p:nvPr/>
        </p:nvSpPr>
        <p:spPr>
          <a:xfrm>
            <a:off x="12981356" y="2036008"/>
            <a:ext cx="5192777" cy="1631951"/>
          </a:xfrm>
          <a:prstGeom prst="rect">
            <a:avLst/>
          </a:prstGeom>
          <a:ln w="12700">
            <a:miter lim="400000"/>
          </a:ln>
          <a:extLst>
            <a:ext uri="{C572A759-6A51-4108-AA02-DFA0A04FC94B}">
              <ma14:wrappingTextBoxFlag xmlns:ma14="http://schemas.microsoft.com/office/mac/drawingml/2011/main" val="1"/>
            </a:ext>
          </a:extLst>
        </p:spPr>
        <p:txBody>
          <a:bodyPr wrap="none" lIns="85725" tIns="85725" rIns="85725" bIns="85725" anchor="ctr">
            <a:spAutoFit/>
          </a:bodyPr>
          <a:lstStyle>
            <a:lvl1pPr algn="l" defTabSz="814387">
              <a:defRPr b="0" spc="-84" sz="8400">
                <a:latin typeface="Avenir Next Condensed"/>
                <a:ea typeface="Avenir Next Condensed"/>
                <a:cs typeface="Avenir Next Condensed"/>
                <a:sym typeface="Avenir Next Condensed"/>
              </a:defRPr>
            </a:lvl1pPr>
          </a:lstStyle>
          <a:p>
            <a:pPr/>
            <a:r>
              <a:t>for disk drives</a:t>
            </a:r>
          </a:p>
        </p:txBody>
      </p:sp>
      <p:sp>
        <p:nvSpPr>
          <p:cNvPr id="125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